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0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C8F44-5524-48E0-B554-5BEBB20C772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E2AEB-DAD7-435E-8814-AFAC6F5CD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1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DCA91-2CC8-418E-8EBE-752DBD4FE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4A4517-442C-4972-9B50-5FE9E21D9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5EAABB-9AAA-490E-BBA1-B94D61A8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AF2-1844-4E44-8D03-94257252185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931978-F133-4222-B1A8-F1435D89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AB597-0D44-450F-90F1-50914BFF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83A-F51C-46AA-95CC-B83A0F7A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7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11C02-FB54-4380-A622-0BB94ABC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22E178-BD79-4886-83B0-70EB84748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AA6D22-353E-4CFD-8627-F5130ECB4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AF2-1844-4E44-8D03-94257252185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8EC175-361C-4319-9B67-D50E5607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F96BB6-CC7F-4FA6-98D9-DADDAF3A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83A-F51C-46AA-95CC-B83A0F7A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2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8F0F45-CFD6-464D-ABCB-152C647B4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46B7BE-E8D6-4CE7-9529-1FA8B0533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5C36F5-807C-4C66-B904-F775F887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AF2-1844-4E44-8D03-94257252185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507EC6-9306-4F54-9698-B3B87462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C2B7DC-F671-470C-923B-47558A94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83A-F51C-46AA-95CC-B83A0F7A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2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62FAE-D2A6-4F53-89F7-DD31E8FF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CD1537-53B7-4E63-A228-510D3B5D6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C33B32-4C6C-404A-8962-BE5F76E4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AF2-1844-4E44-8D03-94257252185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B78631-F101-430C-A6E2-3E26F270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CF3C51-BE46-4EF8-8A32-09E0D41B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83A-F51C-46AA-95CC-B83A0F7A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3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A9681E-D038-4A3C-854D-2DF89B7C0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B95A03-C84C-45C7-BAFA-ADB1D8EFE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7036E5-FC7F-42A5-ADFF-89D692AF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AF2-1844-4E44-8D03-94257252185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7E931F-64EF-437B-B01E-E5AB8904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1F4F84-11C6-40F4-887E-FA34693E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83A-F51C-46AA-95CC-B83A0F7A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C6F81-03D6-4BE1-BD01-4F49D1D7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2F047F-A178-4D56-9636-C962C2A30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8DA795-F4F0-41E2-90A9-B117787FF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1016AA-6123-43AB-A47B-0EBAF661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AF2-1844-4E44-8D03-94257252185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6E20B8-214E-4704-9FB8-7AA8103A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06D496-7585-4E1E-87FF-F1480803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83A-F51C-46AA-95CC-B83A0F7A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0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4B7046-140B-4F83-AD95-6C628434C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49E47A-8E8F-45EC-B82E-6214C476C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9C5E99-5005-49C7-B2B1-D3E640BA6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228ABB-740B-465D-9285-543527EFF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8465E5-BAB8-44A1-8190-32252D6EC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B9B89C-2DE5-48A7-A670-E7B88CAAD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AF2-1844-4E44-8D03-94257252185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EFDD98-2EF0-4A0B-A49F-FBD056AF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E45DC8-C0BE-4A7A-AC29-2B76FB1A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83A-F51C-46AA-95CC-B83A0F7A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8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02AA29-8E39-473C-9BAB-7D30CA437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FFE9B3-222F-4B20-AF4C-0991F4E9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AF2-1844-4E44-8D03-94257252185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027E48-32AB-449A-B11F-6563C188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9EAFDCA-67A9-4C94-9494-5AE68043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83A-F51C-46AA-95CC-B83A0F7A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601FE1-5943-4228-9AAE-8D64847E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AF2-1844-4E44-8D03-94257252185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368EB3C-B34A-4260-A643-F9C95F46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835DD2-2B56-47C4-89B3-9C63607A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83A-F51C-46AA-95CC-B83A0F7A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1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C85353-9E52-4878-8996-A156DE89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B88F25-3DA2-458F-9CCA-957246358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E9DD5A-EA2F-4522-B2D9-5C56BDD55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918C06-15C4-4C54-8DAC-8622E4EB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AF2-1844-4E44-8D03-94257252185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BF7974-BEAB-481C-9CD7-1A86B772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6FC447-92C8-4ADA-A64D-BE844868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83A-F51C-46AA-95CC-B83A0F7A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9747A1-90B1-426F-816B-9D000D87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88A6AC9-BEDC-4A53-8758-CE9F29D9C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747DB2-C429-4A33-91D1-D7E7756E4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E60AE9-3F0F-4819-AD9C-962D0502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AF2-1844-4E44-8D03-94257252185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D7A804-4C5C-43EA-9DB4-AB85A00A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51AC78-2B6D-43E6-A487-81A6C872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83A-F51C-46AA-95CC-B83A0F7A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4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18592BD-1EAA-4F3B-8F19-1D6D7E54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CC6F3D-6B6E-4FB8-A30A-F3BDD0AC2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940E65-A1F2-4E21-91E8-3DE17803B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01AF2-1844-4E44-8D03-94257252185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A122C5-CEF3-48EA-90BA-A33D83984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6630A6-9C6B-431C-947D-283D8DE38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A483A-F51C-46AA-95CC-B83A0F7A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EAFB601A-FA89-4892-A2F6-5BBADBF58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416E0D21-BFE5-4740-9353-FEE5AD04B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55" y="-177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8907" y="1828648"/>
            <a:ext cx="1153418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GIÁO </a:t>
            </a:r>
          </a:p>
          <a:p>
            <a:pPr algn="ctr">
              <a:lnSpc>
                <a:spcPct val="200000"/>
              </a:lnSpc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THĂM GIỜ LỚP 10A8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4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853" y="226152"/>
            <a:ext cx="7972888" cy="365125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TẬP TRẮC NGHIỆM 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 txBox="1">
            <a:spLocks/>
          </p:cNvSpPr>
          <p:nvPr/>
        </p:nvSpPr>
        <p:spPr>
          <a:xfrm>
            <a:off x="885407" y="1292952"/>
            <a:ext cx="7972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3">
                <a:extLst>
                  <a:ext uri="{FF2B5EF4-FFF2-40B4-BE49-F238E27FC236}">
                    <a16:creationId xmlns:a16="http://schemas.microsoft.com/office/drawing/2014/main" xmlns="" id="{8023833C-A8E3-465E-8F7F-8F2FE6ACCB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442" y="796227"/>
                <a:ext cx="11317856" cy="2171259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Câu 63(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cương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A(1;-4)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B(5;2)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algn="l"/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x+3y-3=0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3x+2y+1=0	        </a:t>
                </a:r>
              </a:p>
              <a:p>
                <a:pPr algn="l"/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+4=0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x+y-1=0</a:t>
                </a:r>
              </a:p>
            </p:txBody>
          </p:sp>
        </mc:Choice>
        <mc:Fallback xmlns="">
          <p:sp>
            <p:nvSpPr>
              <p:cNvPr id="5" name="Footer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23833C-A8E3-465E-8F7F-8F2FE6ACC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42" y="796227"/>
                <a:ext cx="11317856" cy="2171259"/>
              </a:xfrm>
              <a:prstGeom prst="rect">
                <a:avLst/>
              </a:prstGeom>
              <a:blipFill rotWithShape="1">
                <a:blip r:embed="rId2"/>
                <a:stretch>
                  <a:fillRect l="-1940" t="-13483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-Point Star 5"/>
          <p:cNvSpPr/>
          <p:nvPr/>
        </p:nvSpPr>
        <p:spPr>
          <a:xfrm>
            <a:off x="333316" y="2025922"/>
            <a:ext cx="650100" cy="61938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ooter Placeholder 3">
                <a:extLst>
                  <a:ext uri="{FF2B5EF4-FFF2-40B4-BE49-F238E27FC236}">
                    <a16:creationId xmlns:a16="http://schemas.microsoft.com/office/drawing/2014/main" xmlns="" id="{8023833C-A8E3-465E-8F7F-8F2FE6ACCB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924" y="3526342"/>
                <a:ext cx="11317856" cy="17485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65(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cương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d:3x-2y-6=0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:6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−8=0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/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.Trùng nhau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000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.song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 </a:t>
                </a:r>
                <a:r>
                  <a:rPr lang="en-US" sz="4000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.Vuông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góc với nhau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ooter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23833C-A8E3-465E-8F7F-8F2FE6ACC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4" y="3526342"/>
                <a:ext cx="11317856" cy="1748565"/>
              </a:xfrm>
              <a:prstGeom prst="rect">
                <a:avLst/>
              </a:prstGeom>
              <a:blipFill rotWithShape="1">
                <a:blip r:embed="rId3"/>
                <a:stretch>
                  <a:fillRect l="-1885" t="-28571" r="-700" b="-37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xplosion 2 11"/>
          <p:cNvSpPr/>
          <p:nvPr/>
        </p:nvSpPr>
        <p:spPr>
          <a:xfrm>
            <a:off x="172533" y="4940056"/>
            <a:ext cx="810883" cy="97478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8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853" y="226152"/>
            <a:ext cx="7972888" cy="365125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TẬP TRẮC NGHIỆM 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 txBox="1">
            <a:spLocks/>
          </p:cNvSpPr>
          <p:nvPr/>
        </p:nvSpPr>
        <p:spPr>
          <a:xfrm>
            <a:off x="885407" y="1292952"/>
            <a:ext cx="7972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3">
                <a:extLst>
                  <a:ext uri="{FF2B5EF4-FFF2-40B4-BE49-F238E27FC236}">
                    <a16:creationId xmlns:a16="http://schemas.microsoft.com/office/drawing/2014/main" xmlns="" id="{8023833C-A8E3-465E-8F7F-8F2FE6ACCB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442" y="796227"/>
                <a:ext cx="11317856" cy="2171259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Câu 73(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cương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+2=0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/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Footer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23833C-A8E3-465E-8F7F-8F2FE6ACC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42" y="796227"/>
                <a:ext cx="11317856" cy="2171259"/>
              </a:xfrm>
              <a:prstGeom prst="rect">
                <a:avLst/>
              </a:prstGeom>
              <a:blipFill rotWithShape="1">
                <a:blip r:embed="rId2"/>
                <a:stretch>
                  <a:fillRect l="-1940" t="-843" b="-7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-Point Star 5"/>
          <p:cNvSpPr/>
          <p:nvPr/>
        </p:nvSpPr>
        <p:spPr>
          <a:xfrm>
            <a:off x="5836969" y="2172572"/>
            <a:ext cx="650100" cy="61938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ooter Placeholder 3">
                <a:extLst>
                  <a:ext uri="{FF2B5EF4-FFF2-40B4-BE49-F238E27FC236}">
                    <a16:creationId xmlns:a16="http://schemas.microsoft.com/office/drawing/2014/main" xmlns="" id="{8023833C-A8E3-465E-8F7F-8F2FE6ACCB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924" y="3526342"/>
                <a:ext cx="11317856" cy="17485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77(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cương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M(1;-1)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+4=0 </m:t>
                    </m:r>
                  </m:oMath>
                </a14:m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</a:p>
              <a:p>
                <a:pPr algn="l"/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pt-BR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	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D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ooter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23833C-A8E3-465E-8F7F-8F2FE6ACC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4" y="3526342"/>
                <a:ext cx="11317856" cy="1748565"/>
              </a:xfrm>
              <a:prstGeom prst="rect">
                <a:avLst/>
              </a:prstGeom>
              <a:blipFill rotWithShape="1">
                <a:blip r:embed="rId3"/>
                <a:stretch>
                  <a:fillRect l="-1885" t="-21254" r="-1292" b="-22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xplosion 2 11"/>
          <p:cNvSpPr/>
          <p:nvPr/>
        </p:nvSpPr>
        <p:spPr>
          <a:xfrm>
            <a:off x="1880563" y="4543241"/>
            <a:ext cx="810883" cy="97478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6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853" y="226152"/>
            <a:ext cx="7972888" cy="365125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TẬP TRẮC NGHIỆM 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 txBox="1">
            <a:spLocks/>
          </p:cNvSpPr>
          <p:nvPr/>
        </p:nvSpPr>
        <p:spPr>
          <a:xfrm>
            <a:off x="885407" y="1292952"/>
            <a:ext cx="7972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3">
                <a:extLst>
                  <a:ext uri="{FF2B5EF4-FFF2-40B4-BE49-F238E27FC236}">
                    <a16:creationId xmlns:a16="http://schemas.microsoft.com/office/drawing/2014/main" xmlns="" id="{8023833C-A8E3-465E-8F7F-8F2FE6ACCB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441" y="796227"/>
                <a:ext cx="11550769" cy="2171259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Câu 85(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cương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Oxy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(C)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40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+3)</m:t>
                        </m:r>
                      </m:e>
                      <m:sup>
                        <m:r>
                          <a:rPr lang="en-US" sz="40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9.Đường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I,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bk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   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.I(2;3),R=9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.I(2;-3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),R=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   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.I(-3;2),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R=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.I(-2;3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),R=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Footer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23833C-A8E3-465E-8F7F-8F2FE6ACC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41" y="796227"/>
                <a:ext cx="11550769" cy="2171259"/>
              </a:xfrm>
              <a:prstGeom prst="rect">
                <a:avLst/>
              </a:prstGeom>
              <a:blipFill rotWithShape="1">
                <a:blip r:embed="rId2"/>
                <a:stretch>
                  <a:fillRect l="-1901" t="-13483" r="-1848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-Point Star 5"/>
          <p:cNvSpPr/>
          <p:nvPr/>
        </p:nvSpPr>
        <p:spPr>
          <a:xfrm>
            <a:off x="5855775" y="1836328"/>
            <a:ext cx="650100" cy="61938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ooter Placeholder 3">
                <a:extLst>
                  <a:ext uri="{FF2B5EF4-FFF2-40B4-BE49-F238E27FC236}">
                    <a16:creationId xmlns:a16="http://schemas.microsoft.com/office/drawing/2014/main" xmlns="" id="{8023833C-A8E3-465E-8F7F-8F2FE6ACCB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923" y="3668958"/>
                <a:ext cx="11703288" cy="17485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92(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cương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đt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−4=0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A(1;5),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: </a:t>
                </a:r>
              </a:p>
              <a:p>
                <a:pPr algn="l"/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−5=0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5=0</m:t>
                    </m:r>
                  </m:oMath>
                </a14:m>
                <a:r>
                  <a:rPr lang="pt-BR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	</a:t>
                </a:r>
              </a:p>
              <a:p>
                <a:pPr algn="l"/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−5=0</m:t>
                    </m:r>
                  </m:oMath>
                </a14:m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D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−5=0</m:t>
                    </m:r>
                  </m:oMath>
                </a14:m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ooter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23833C-A8E3-465E-8F7F-8F2FE6ACC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3" y="3668958"/>
                <a:ext cx="11703288" cy="1748565"/>
              </a:xfrm>
              <a:prstGeom prst="rect">
                <a:avLst/>
              </a:prstGeom>
              <a:blipFill rotWithShape="1">
                <a:blip r:embed="rId3"/>
                <a:stretch>
                  <a:fillRect l="-1823" t="-45993" r="-2865" b="-54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xplosion 2 11"/>
          <p:cNvSpPr/>
          <p:nvPr/>
        </p:nvSpPr>
        <p:spPr>
          <a:xfrm>
            <a:off x="163906" y="4543241"/>
            <a:ext cx="810883" cy="97478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339" y="167005"/>
            <a:ext cx="7972888" cy="365125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LUẬN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 txBox="1">
            <a:spLocks/>
          </p:cNvSpPr>
          <p:nvPr/>
        </p:nvSpPr>
        <p:spPr>
          <a:xfrm>
            <a:off x="885407" y="1292952"/>
            <a:ext cx="7972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8023833C-A8E3-465E-8F7F-8F2FE6ACCBC6}"/>
              </a:ext>
            </a:extLst>
          </p:cNvPr>
          <p:cNvSpPr txBox="1">
            <a:spLocks/>
          </p:cNvSpPr>
          <p:nvPr/>
        </p:nvSpPr>
        <p:spPr>
          <a:xfrm>
            <a:off x="405442" y="243588"/>
            <a:ext cx="11317856" cy="2982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7.33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A(-1;0)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B(3;1)</a:t>
            </a:r>
          </a:p>
          <a:p>
            <a:pPr marL="742950" indent="-742950" algn="l">
              <a:buAutoNum type="alphaLcParenR"/>
            </a:pP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B</a:t>
            </a:r>
          </a:p>
          <a:p>
            <a:pPr marL="742950" indent="-742950" algn="l">
              <a:buAutoNum type="alphaLcParenR"/>
            </a:pP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pttq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8023833C-A8E3-465E-8F7F-8F2FE6ACCBC6}"/>
              </a:ext>
            </a:extLst>
          </p:cNvPr>
          <p:cNvSpPr txBox="1">
            <a:spLocks/>
          </p:cNvSpPr>
          <p:nvPr/>
        </p:nvSpPr>
        <p:spPr>
          <a:xfrm>
            <a:off x="252923" y="3668958"/>
            <a:ext cx="11703288" cy="1748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2694" y="2863970"/>
                <a:ext cx="11300604" cy="700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HD: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b="1" dirty="0" err="1">
                    <a:latin typeface="Times New Roman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itchFamily="18" charset="0"/>
                    <a:cs typeface="Times New Roman" panose="02020603050405020304" pitchFamily="18" charset="0"/>
                  </a:rPr>
                  <a:t>R=AB=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  <m:t>𝟏𝟕</m:t>
                        </m:r>
                      </m:e>
                    </m:rad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ptđt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94" y="2863970"/>
                <a:ext cx="11300604" cy="700063"/>
              </a:xfrm>
              <a:prstGeom prst="rect">
                <a:avLst/>
              </a:prstGeom>
              <a:blipFill rotWithShape="1">
                <a:blip r:embed="rId2"/>
                <a:stretch>
                  <a:fillRect l="-1618" t="-6087" b="-3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71577" y="3584017"/>
                <a:ext cx="11300604" cy="1330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b)VTCP 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3600" b="1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6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6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VTPT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3600" b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3600" b="1" dirty="0" smtClean="0">
                  <a:latin typeface="Times New Roman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TTQ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đt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AB: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latin typeface="Cambria Math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000" b="1" i="1" smtClean="0">
                        <a:latin typeface="Cambria Math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0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77" y="3584017"/>
                <a:ext cx="11300604" cy="1330749"/>
              </a:xfrm>
              <a:prstGeom prst="rect">
                <a:avLst/>
              </a:prstGeom>
              <a:blipFill rotWithShape="1">
                <a:blip r:embed="rId3"/>
                <a:stretch>
                  <a:fillRect l="-1618" t="-1835" b="-19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46339" y="5024555"/>
                <a:ext cx="10737012" cy="1700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Times New Roman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R=d(O;AB)=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</a:p>
              <a:p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PTĐTròn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39" y="5024555"/>
                <a:ext cx="10737012" cy="1700209"/>
              </a:xfrm>
              <a:prstGeom prst="rect">
                <a:avLst/>
              </a:prstGeom>
              <a:blipFill rotWithShape="1">
                <a:blip r:embed="rId4"/>
                <a:stretch>
                  <a:fillRect l="-1760" b="-6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3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853" y="226152"/>
            <a:ext cx="7972888" cy="365125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LUẬN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 txBox="1">
            <a:spLocks/>
          </p:cNvSpPr>
          <p:nvPr/>
        </p:nvSpPr>
        <p:spPr>
          <a:xfrm>
            <a:off x="885407" y="1292952"/>
            <a:ext cx="7972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Footer Placeholder 3">
                <a:extLst>
                  <a:ext uri="{FF2B5EF4-FFF2-40B4-BE49-F238E27FC236}">
                    <a16:creationId xmlns:a16="http://schemas.microsoft.com/office/drawing/2014/main" xmlns="" id="{8023833C-A8E3-465E-8F7F-8F2FE6ACCB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441" y="686113"/>
                <a:ext cx="11366739" cy="2982143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6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Bài 7.34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6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  (1)</a:t>
                </a:r>
              </a:p>
              <a:p>
                <a:pPr marL="514350" indent="-514350" algn="l">
                  <a:buAutoNum type="alphaLcParenR"/>
                </a:pP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</a:t>
                </a:r>
              </a:p>
              <a:p>
                <a:pPr marL="514350" indent="-514350" algn="l">
                  <a:buAutoNum type="alphaLcParenR"/>
                </a:pP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M(5;1)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.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>
          <p:sp>
            <p:nvSpPr>
              <p:cNvPr id="5" name="Footer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23833C-A8E3-465E-8F7F-8F2FE6ACC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41" y="686113"/>
                <a:ext cx="11366739" cy="2982143"/>
              </a:xfrm>
              <a:prstGeom prst="rect">
                <a:avLst/>
              </a:prstGeom>
              <a:blipFill rotWithShape="1">
                <a:blip r:embed="rId2"/>
                <a:stretch>
                  <a:fillRect l="-1663" t="-818" b="-5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3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8023833C-A8E3-465E-8F7F-8F2FE6ACCBC6}"/>
              </a:ext>
            </a:extLst>
          </p:cNvPr>
          <p:cNvSpPr txBox="1">
            <a:spLocks/>
          </p:cNvSpPr>
          <p:nvPr/>
        </p:nvSpPr>
        <p:spPr>
          <a:xfrm>
            <a:off x="252923" y="3668958"/>
            <a:ext cx="11703288" cy="1748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71576" y="3592500"/>
                <a:ext cx="11300604" cy="693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HD: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I(2;-3) ,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itchFamily="18" charset="0"/>
                    <a:cs typeface="Times New Roman" panose="02020603050405020304" pitchFamily="18" charset="0"/>
                  </a:rPr>
                  <a:t>R=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𝟏𝟐</m:t>
                        </m:r>
                      </m:e>
                    </m:rad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=5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76" y="3592500"/>
                <a:ext cx="11300604" cy="693908"/>
              </a:xfrm>
              <a:prstGeom prst="rect">
                <a:avLst/>
              </a:prstGeom>
              <a:blipFill rotWithShape="1">
                <a:blip r:embed="rId3"/>
                <a:stretch>
                  <a:fillRect l="-1618" t="-7018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71577" y="4204627"/>
                <a:ext cx="11300604" cy="1212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3600" b="1" dirty="0">
                    <a:cs typeface="Times New Roman" panose="02020603050405020304" pitchFamily="18" charset="0"/>
                  </a:rPr>
                  <a:t> </a:t>
                </a:r>
                <a:endParaRPr lang="en-US" sz="3600" b="1" dirty="0" smtClean="0"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b="1" i="1">
                        <a:latin typeface="Cambria Math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3600" b="1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mtClean="0">
                        <a:latin typeface="Cambria Math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600" b="1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>
                        <a:latin typeface="Cambria Math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3600" b="1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mtClean="0"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600" b="1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b="1" i="1">
                        <a:latin typeface="Cambria Math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6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6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36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36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77" y="4204627"/>
                <a:ext cx="11300604" cy="1212896"/>
              </a:xfrm>
              <a:prstGeom prst="rect">
                <a:avLst/>
              </a:prstGeom>
              <a:blipFill rotWithShape="1">
                <a:blip r:embed="rId4"/>
                <a:stretch>
                  <a:fillRect l="-1618" t="-8543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71577" y="5360439"/>
                <a:ext cx="10737012" cy="1267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Times New Roman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VTPT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𝑰𝑴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(3;4)</a:t>
                </a:r>
              </a:p>
              <a:p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Pttt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+4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↔</m:t>
                    </m:r>
                    <m:r>
                      <a:rPr lang="en-US" sz="36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36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−19=0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77" y="5360439"/>
                <a:ext cx="10737012" cy="1267655"/>
              </a:xfrm>
              <a:prstGeom prst="rect">
                <a:avLst/>
              </a:prstGeom>
              <a:blipFill rotWithShape="1">
                <a:blip r:embed="rId5"/>
                <a:stretch>
                  <a:fillRect l="-1703" t="-1923" b="-16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1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853" y="226152"/>
            <a:ext cx="7972888" cy="365125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LUẬN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 txBox="1">
            <a:spLocks/>
          </p:cNvSpPr>
          <p:nvPr/>
        </p:nvSpPr>
        <p:spPr>
          <a:xfrm>
            <a:off x="885407" y="1292952"/>
            <a:ext cx="7972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Footer Placeholder 3">
                <a:extLst>
                  <a:ext uri="{FF2B5EF4-FFF2-40B4-BE49-F238E27FC236}">
                    <a16:creationId xmlns:a16="http://schemas.microsoft.com/office/drawing/2014/main" xmlns="" id="{8023833C-A8E3-465E-8F7F-8F2FE6ACCB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419" y="471155"/>
                <a:ext cx="11366739" cy="2982143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6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6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cương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endPara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 algn="l">
                  <a:buAutoNum type="alphaLcParenR"/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(C)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I(-1;2)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đt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+7=0</m:t>
                    </m:r>
                  </m:oMath>
                </a14:m>
                <a:endPara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 algn="l">
                  <a:buAutoNum type="alphaLcParenR"/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(C)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A(2;-1)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 ;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Footer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23833C-A8E3-465E-8F7F-8F2FE6ACC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19" y="471155"/>
                <a:ext cx="11366739" cy="2982143"/>
              </a:xfrm>
              <a:prstGeom prst="rect">
                <a:avLst/>
              </a:prstGeom>
              <a:blipFill rotWithShape="1">
                <a:blip r:embed="rId2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10555" y="3593350"/>
                <a:ext cx="11300604" cy="1880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HD:  </a:t>
                </a:r>
                <a:r>
                  <a:rPr lang="en-US" sz="40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I(-1;2) ,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latin typeface="Times New Roman" pitchFamily="18" charset="0"/>
                    <a:cs typeface="Times New Roman" panose="02020603050405020304" pitchFamily="18" charset="0"/>
                  </a:rPr>
                  <a:t>R=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/>
                        <a:cs typeface="Times New Roman" panose="02020603050405020304" pitchFamily="18" charset="0"/>
                      </a:rPr>
                      <m:t>𝐝</m:t>
                    </m:r>
                    <m:d>
                      <m:dPr>
                        <m:ctrlP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𝐈</m:t>
                        </m:r>
                        <m:r>
                          <a:rPr lang="en-US" sz="40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</m:d>
                    <m:r>
                      <a:rPr lang="en-US" sz="40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</m:oMath>
                </a14:m>
                <a:endPara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Ptđt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5" y="3593350"/>
                <a:ext cx="11300604" cy="1880515"/>
              </a:xfrm>
              <a:prstGeom prst="rect">
                <a:avLst/>
              </a:prstGeom>
              <a:blipFill rotWithShape="1">
                <a:blip r:embed="rId3"/>
                <a:stretch>
                  <a:fillRect l="-1888" b="-6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96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20571" y="1082155"/>
                <a:ext cx="10840016" cy="6037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  <a:cs typeface="Times New Roman" panose="02020603050405020304" pitchFamily="18" charset="0"/>
                      </a:rPr>
                      <m:t>𝐆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ọi I(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a;b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,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 ;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en-US" sz="40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4000" b="1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000" b="1" i="1">
                        <a:latin typeface="Cambria Math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AI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000" b="1" i="1">
                        <a:latin typeface="Cambria Math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000" b="1" i="1">
                        <a:latin typeface="Cambria Math"/>
                        <a:cs typeface="Times New Roman" panose="02020603050405020304" pitchFamily="18" charset="0"/>
                      </a:rPr>
                      <m:t> ↔</m:t>
                    </m:r>
                    <m:sSup>
                      <m:sSupPr>
                        <m:ctrlP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dirty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(1)</a:t>
                </a:r>
              </a:p>
              <a:p>
                <a:pPr marL="571500" indent="-571500">
                  <a:buFont typeface="Arial" charset="0"/>
                  <a:buChar char="•"/>
                </a:pP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 a=b ,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>
                  <a:buFont typeface="Arial" charset="0"/>
                  <a:buChar char="•"/>
                </a:pP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 a=-b ,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dirty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dirty="0">
                        <a:latin typeface="Cambria Math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000" b="1" i="1" dirty="0">
                        <a:latin typeface="Cambria Math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000" b="1" i="1" dirty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 dirty="0">
                        <a:latin typeface="Cambria Math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000" b="1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dirty="0"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000" b="1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r>
                  <a:rPr lang="en-US" sz="4000" b="1" dirty="0" smtClean="0">
                    <a:cs typeface="Times New Roman" panose="02020603050405020304" pitchFamily="18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latin typeface="Cambria Math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begChr m:val="["/>
                        <m:endChr m:val=""/>
                        <m:ctrlPr>
                          <a:rPr lang="en-US" sz="4000" b="1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000" b="1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000" b="1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000" b="1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000" b="1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000" b="1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dirty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dirty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 dirty="0" smtClean="0">
                        <a:latin typeface="Cambria Math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71" y="1082155"/>
                <a:ext cx="10840016" cy="6037294"/>
              </a:xfrm>
              <a:prstGeom prst="rect">
                <a:avLst/>
              </a:prstGeom>
              <a:blipFill rotWithShape="1">
                <a:blip r:embed="rId2"/>
                <a:stretch>
                  <a:fillRect l="-202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06835" y="311518"/>
            <a:ext cx="10544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(C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A(2;-1)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 ;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7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0139D5-F821-481F-8203-D9745E255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26" y="930037"/>
            <a:ext cx="10505243" cy="224817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030823-4B6F-499A-8E03-A74B9D285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27" y="2054122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1415" y="372801"/>
            <a:ext cx="7972888" cy="365125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VII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FF9E01DE-D33A-4F1C-9818-341176D84EB0}"/>
              </a:ext>
            </a:extLst>
          </p:cNvPr>
          <p:cNvSpPr txBox="1">
            <a:spLocks/>
          </p:cNvSpPr>
          <p:nvPr/>
        </p:nvSpPr>
        <p:spPr>
          <a:xfrm>
            <a:off x="931415" y="459485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xmlns="" id="{60B234FC-BA26-418F-89CE-F767E7AD9C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4606" y="2659801"/>
                <a:ext cx="10576264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pt-BR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pt-B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m:rPr>
                        <m:nor/>
                      </m:rPr>
                      <a:rPr lang="en-US" sz="3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ptts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457200" indent="-457200" algn="l">
                  <a:buFontTx/>
                  <a:buChar char="-"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B234FC-BA26-418F-89CE-F767E7AD9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06" y="2659801"/>
                <a:ext cx="10576264" cy="1655762"/>
              </a:xfrm>
              <a:prstGeom prst="rect">
                <a:avLst/>
              </a:prstGeom>
              <a:blipFill rotWithShape="1">
                <a:blip r:embed="rId3"/>
                <a:stretch>
                  <a:fillRect l="-1729" t="-9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EAFB601A-FA89-4892-A2F6-5BBADBF58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EF7FC958-05A8-433D-A580-8871BC4EA4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000607"/>
              </p:ext>
            </p:extLst>
          </p:nvPr>
        </p:nvGraphicFramePr>
        <p:xfrm>
          <a:off x="4862641" y="2999896"/>
          <a:ext cx="2977921" cy="1671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4" imgW="850531" imgH="482391" progId="Equation.3">
                  <p:embed/>
                </p:oleObj>
              </mc:Choice>
              <mc:Fallback>
                <p:oleObj name="Equation" r:id="rId4" imgW="850531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641" y="2999896"/>
                        <a:ext cx="2977921" cy="1671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xmlns="" id="{0E2B609E-E5FF-4DC8-8619-D0669C801A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3470" y="5301846"/>
                <a:ext cx="10576264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pt-BR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pt-B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m:rPr>
                        <m:nor/>
                      </m:rPr>
                      <a:rPr lang="en-US" sz="3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6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6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36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pttq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l"/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l">
                  <a:buFontTx/>
                  <a:buChar char="-"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2B609E-E5FF-4DC8-8619-D0669C801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70" y="5301846"/>
                <a:ext cx="10576264" cy="1655762"/>
              </a:xfrm>
              <a:prstGeom prst="rect">
                <a:avLst/>
              </a:prstGeom>
              <a:blipFill rotWithShape="1">
                <a:blip r:embed="rId6"/>
                <a:stretch>
                  <a:fillRect l="-1729" t="-9225" r="-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416E0D21-BFE5-4740-9353-FEE5AD04B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55" y="-177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C795B0A7-B410-4836-AFF3-747B83CE1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562080"/>
              </p:ext>
            </p:extLst>
          </p:nvPr>
        </p:nvGraphicFramePr>
        <p:xfrm>
          <a:off x="2217751" y="5822830"/>
          <a:ext cx="8884177" cy="80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7" imgW="2539800" imgH="228600" progId="Equation.3">
                  <p:embed/>
                </p:oleObj>
              </mc:Choice>
              <mc:Fallback>
                <p:oleObj name="Equation" r:id="rId7" imgW="25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51" y="5822830"/>
                        <a:ext cx="8884177" cy="800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52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08067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</a:t>
            </a:r>
            <a:r>
              <a:rPr lang="vi-VN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VII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996" y="438959"/>
            <a:ext cx="10107132" cy="8239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306404" y="381740"/>
                <a:ext cx="10166230" cy="360709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Trên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mp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toạ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e>
                      <m:sub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y+c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=0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e>
                      <m:sub>
                        <m:r>
                          <a:rPr lang="en-US" sz="32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x+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y+c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=0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Toạ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e>
                      <m:sub>
                        <m:r>
                          <a:rPr lang="en-US" sz="32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: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306404" y="381740"/>
                <a:ext cx="10166230" cy="3607098"/>
              </a:xfrm>
              <a:blipFill rotWithShape="1">
                <a:blip r:embed="rId3"/>
                <a:stretch>
                  <a:fillRect l="-1499" r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76010"/>
              </p:ext>
            </p:extLst>
          </p:nvPr>
        </p:nvGraphicFramePr>
        <p:xfrm>
          <a:off x="1899820" y="3001665"/>
          <a:ext cx="3524435" cy="110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4" imgW="1524000" imgH="482600" progId="Equation.3">
                  <p:embed/>
                </p:oleObj>
              </mc:Choice>
              <mc:Fallback>
                <p:oleObj name="Equation" r:id="rId4" imgW="1524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9820" y="3001665"/>
                        <a:ext cx="3524435" cy="1108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4"/>
              <p:cNvSpPr txBox="1">
                <a:spLocks/>
              </p:cNvSpPr>
              <p:nvPr/>
            </p:nvSpPr>
            <p:spPr>
              <a:xfrm>
                <a:off x="424605" y="4260107"/>
                <a:ext cx="11193205" cy="2077377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cắt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e>
                      <m:sub>
                        <m:r>
                          <a:rPr lang="en-US" sz="3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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hệ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 (*)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có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nghiệm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duy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nhất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song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song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 hệ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(*)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vô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nghiệm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trùng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 hệ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(*)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  <a:sym typeface="Wingdings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vô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nghiệm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 . 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16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05" y="4260107"/>
                <a:ext cx="11193205" cy="2077377"/>
              </a:xfrm>
              <a:prstGeom prst="rect">
                <a:avLst/>
              </a:prstGeom>
              <a:blipFill rotWithShape="1">
                <a:blip r:embed="rId6"/>
                <a:stretch>
                  <a:fillRect t="-13783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6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411193" y="1139615"/>
                <a:ext cx="10121660" cy="2880293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* Cho 2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: </a:t>
                </a:r>
                <a:b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𝝋</m:t>
                    </m:r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𝝋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bỡi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: </a:t>
                </a:r>
                <a:b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sz="3600" b="1" i="0" smtClean="0">
                              <a:latin typeface="Cambria Math"/>
                              <a:cs typeface="Times New Roman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36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𝝋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600" b="1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1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36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600" b="1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1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36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|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3600" b="1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1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sz="3600" b="1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600" b="1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3600" b="1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1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3600" b="1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36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.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3600" b="1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1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sz="3600" b="1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600" b="1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3600" b="1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1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3600" b="1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11193" y="1139615"/>
                <a:ext cx="10121660" cy="2880293"/>
              </a:xfrm>
              <a:blipFill rotWithShape="1">
                <a:blip r:embed="rId3"/>
                <a:stretch>
                  <a:fillRect l="-1505" t="-16737" b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49216" y="3912588"/>
                <a:ext cx="10906664" cy="2169033"/>
              </a:xfrm>
            </p:spPr>
            <p:txBody>
              <a:bodyPr>
                <a:normAutofit lnSpcReduction="10000"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K/c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sSub>
                      <m:sSubPr>
                        <m:ctrlPr>
                          <a:rPr lang="en-US" sz="36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đt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∆:</m:t>
                    </m:r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𝒂𝒙</m:t>
                    </m:r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𝒃𝒚</m:t>
                    </m:r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bỡi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cs typeface="Times New Roman" pitchFamily="18" charset="0"/>
                      </a:rPr>
                      <m:t>𝒅</m:t>
                    </m:r>
                    <m:d>
                      <m:dPr>
                        <m:ctrlP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;∆</m:t>
                        </m:r>
                      </m:e>
                    </m:d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|</m:t>
                        </m:r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𝒂</m:t>
                        </m:r>
                        <m:sSub>
                          <m:sSubPr>
                            <m:ctrlPr>
                              <a:rPr lang="en-US" sz="36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𝒃</m:t>
                        </m:r>
                        <m:sSub>
                          <m:sSubPr>
                            <m:ctrlPr>
                              <a:rPr lang="en-US" sz="36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𝒄</m:t>
                        </m:r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b="1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600" b="1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49216" y="3912588"/>
                <a:ext cx="10906664" cy="2169033"/>
              </a:xfrm>
              <a:blipFill rotWithShape="1">
                <a:blip r:embed="rId4"/>
                <a:stretch>
                  <a:fillRect l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1415" y="372801"/>
            <a:ext cx="7972888" cy="365125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VII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363521"/>
              </p:ext>
            </p:extLst>
          </p:nvPr>
        </p:nvGraphicFramePr>
        <p:xfrm>
          <a:off x="4339087" y="851756"/>
          <a:ext cx="6659593" cy="499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5" imgW="2832100" imgH="215900" progId="Equation.3">
                  <p:embed/>
                </p:oleObj>
              </mc:Choice>
              <mc:Fallback>
                <p:oleObj name="Equation" r:id="rId5" imgW="2832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087" y="851756"/>
                        <a:ext cx="6659593" cy="499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86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0139D5-F821-481F-8203-D9745E255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470" y="671244"/>
            <a:ext cx="9144000" cy="224817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37030823-4B6F-499A-8E03-A74B9D28503D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90923" y="1243237"/>
                <a:ext cx="10825342" cy="2986061"/>
              </a:xfrm>
            </p:spPr>
            <p:txBody>
              <a:bodyPr>
                <a:norm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I(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a;b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,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3600" b="1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(1)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dirty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6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dirty="0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b="1" i="1" dirty="0" smtClean="0"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dirty="0" smtClean="0">
                        <a:latin typeface="Cambria Math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sz="3600" b="1" i="1" dirty="0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b="1" i="1" dirty="0" smtClean="0"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dirty="0" smtClean="0">
                        <a:latin typeface="Cambria Math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en-US" sz="3600" b="1" i="1" dirty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dirty="0" smtClean="0">
                        <a:latin typeface="Cambria Math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3600" b="1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dirty="0" smtClean="0"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(2) </a:t>
                </a:r>
                <a:endPara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3600" b="1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36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6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dirty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1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dirty="0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b="1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36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0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</a:pP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7030823-4B6F-499A-8E03-A74B9D2850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0923" y="1243237"/>
                <a:ext cx="10825342" cy="2986061"/>
              </a:xfrm>
              <a:blipFill rotWithShape="1">
                <a:blip r:embed="rId2"/>
                <a:stretch>
                  <a:fillRect l="-1689" t="-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1415" y="372801"/>
            <a:ext cx="7972888" cy="365125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VII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FF9E01DE-D33A-4F1C-9818-341176D84EB0}"/>
              </a:ext>
            </a:extLst>
          </p:cNvPr>
          <p:cNvSpPr txBox="1">
            <a:spLocks/>
          </p:cNvSpPr>
          <p:nvPr/>
        </p:nvSpPr>
        <p:spPr>
          <a:xfrm>
            <a:off x="931415" y="459485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0B234FC-BA26-418F-89CE-F767E7AD9CB2}"/>
              </a:ext>
            </a:extLst>
          </p:cNvPr>
          <p:cNvSpPr txBox="1">
            <a:spLocks/>
          </p:cNvSpPr>
          <p:nvPr/>
        </p:nvSpPr>
        <p:spPr>
          <a:xfrm>
            <a:off x="1044606" y="2659801"/>
            <a:ext cx="1057626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EAFB601A-FA89-4892-A2F6-5BBADBF58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416E0D21-BFE5-4740-9353-FEE5AD04B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55" y="-177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ubtitle 2">
                <a:extLst>
                  <a:ext uri="{FF2B5EF4-FFF2-40B4-BE49-F238E27FC236}">
                    <a16:creationId xmlns:a16="http://schemas.microsoft.com/office/drawing/2014/main" xmlns="" id="{37030823-4B6F-499A-8E03-A74B9D2850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9660" y="3682158"/>
                <a:ext cx="11232680" cy="29860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44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14400" b="1" dirty="0" err="1" smtClean="0">
                    <a:latin typeface="Times New Roman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14400" b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1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400" b="1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4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44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14400" b="1" i="1" dirty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14400" b="1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4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144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14400" b="1" i="1" dirty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400" b="1" i="1" dirty="0"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4400" b="1" i="1" dirty="0">
                        <a:latin typeface="Cambria Math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sz="14400" b="1" i="1" dirty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400" b="1" i="1" dirty="0"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4400" b="1" i="1" dirty="0">
                        <a:latin typeface="Cambria Math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en-US" sz="14400" b="1" i="1" dirty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4400" b="1" i="1" dirty="0">
                        <a:latin typeface="Cambria Math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14400" b="1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4400" b="1" i="1" dirty="0"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1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(2)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ường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400" b="1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4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144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14400" b="1" i="1" dirty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14400" b="1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4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44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14400" b="1" i="1" dirty="0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400" b="1" i="1" dirty="0" smtClean="0">
                        <a:latin typeface="Cambria Math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14400" b="1" i="1" dirty="0" smtClean="0">
                        <a:latin typeface="Cambria Math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14400" b="1" i="1" dirty="0" smtClean="0"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14400" b="1" i="1" dirty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I(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a;b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,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400" b="1" i="1" smtClean="0">
                        <a:latin typeface="Cambria Math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144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4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400" b="1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4400" b="1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14400" b="1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4400" b="1" i="1" dirty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400" b="1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4400" b="1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14400" b="1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4400" b="1" i="1" dirty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4400" b="1" i="1" dirty="0">
                            <a:latin typeface="Cambria Math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rad>
                  </m:oMath>
                </a14:m>
                <a:endParaRPr lang="en-US" sz="1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Subtit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7030823-4B6F-499A-8E03-A74B9D285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60" y="3682158"/>
                <a:ext cx="11232680" cy="2986061"/>
              </a:xfrm>
              <a:prstGeom prst="rect">
                <a:avLst/>
              </a:prstGeom>
              <a:blipFill rotWithShape="1">
                <a:blip r:embed="rId3"/>
                <a:stretch>
                  <a:fillRect l="-1683" t="-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52807" y="1590076"/>
                <a:ext cx="11100759" cy="412923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sSub>
                      <m:sSubPr>
                        <m:ctrlP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(C):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(tâm I(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a;b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R) </a:t>
                </a:r>
                <a:b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 </m:t>
                    </m:r>
                  </m:oMath>
                </a14:m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(C)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sSub>
                      <m:sSubPr>
                        <m:ctrlP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véctơ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40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40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: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en-US" sz="40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  <m:d>
                      <m:dPr>
                        <m:ctrlPr>
                          <a:rPr lang="en-US" sz="40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0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+(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)(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𝒚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=0</a:t>
                </a:r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2807" y="1590076"/>
                <a:ext cx="11100759" cy="4129237"/>
              </a:xfrm>
              <a:blipFill rotWithShape="1">
                <a:blip r:embed="rId2"/>
                <a:stretch>
                  <a:fillRect l="-1977" t="-5908" r="-879" b="-11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1415" y="372801"/>
            <a:ext cx="7972888" cy="365125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VII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 txBox="1">
            <a:spLocks/>
          </p:cNvSpPr>
          <p:nvPr/>
        </p:nvSpPr>
        <p:spPr>
          <a:xfrm>
            <a:off x="885407" y="1292952"/>
            <a:ext cx="7972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 txBox="1">
            <a:spLocks/>
          </p:cNvSpPr>
          <p:nvPr/>
        </p:nvSpPr>
        <p:spPr>
          <a:xfrm>
            <a:off x="724617" y="857408"/>
            <a:ext cx="1075714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65" y="70876"/>
            <a:ext cx="7972888" cy="365125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TẬP TRẮC NGHIỆM 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 txBox="1">
            <a:spLocks/>
          </p:cNvSpPr>
          <p:nvPr/>
        </p:nvSpPr>
        <p:spPr>
          <a:xfrm>
            <a:off x="885407" y="1292952"/>
            <a:ext cx="7972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Footer Placeholder 3">
                <a:extLst>
                  <a:ext uri="{FF2B5EF4-FFF2-40B4-BE49-F238E27FC236}">
                    <a16:creationId xmlns:a16="http://schemas.microsoft.com/office/drawing/2014/main" xmlns="" id="{8023833C-A8E3-465E-8F7F-8F2FE6ACCB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2310" y="658205"/>
                <a:ext cx="11317856" cy="2171259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7.26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</a:p>
              <a:p>
                <a:pPr algn="l"/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=2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Footer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23833C-A8E3-465E-8F7F-8F2FE6ACC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10" y="658205"/>
                <a:ext cx="11317856" cy="2171259"/>
              </a:xfrm>
              <a:prstGeom prst="rect">
                <a:avLst/>
              </a:prstGeom>
              <a:blipFill rotWithShape="1">
                <a:blip r:embed="rId2"/>
                <a:stretch>
                  <a:fillRect l="-1885" t="-25000" b="-3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-Point Star 5"/>
          <p:cNvSpPr/>
          <p:nvPr/>
        </p:nvSpPr>
        <p:spPr>
          <a:xfrm>
            <a:off x="6771735" y="1743834"/>
            <a:ext cx="483079" cy="5262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Footer Placeholder 3">
                <a:extLst>
                  <a:ext uri="{FF2B5EF4-FFF2-40B4-BE49-F238E27FC236}">
                    <a16:creationId xmlns:a16="http://schemas.microsoft.com/office/drawing/2014/main" xmlns="" id="{8023833C-A8E3-465E-8F7F-8F2FE6ACCB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166" y="3927752"/>
                <a:ext cx="11317856" cy="17485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7.27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</a:p>
              <a:p>
                <a:pPr algn="l"/>
                <a:r>
                  <a:rPr lang="en-US" sz="40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40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algn="l"/>
                <a:r>
                  <a:rPr lang="en-US" sz="40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2x			         	</a:t>
                </a:r>
                <a:r>
                  <a:rPr lang="en-US" sz="40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Footer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23833C-A8E3-465E-8F7F-8F2FE6ACC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66" y="3927752"/>
                <a:ext cx="11317856" cy="1748565"/>
              </a:xfrm>
              <a:prstGeom prst="rect">
                <a:avLst/>
              </a:prstGeom>
              <a:blipFill rotWithShape="1">
                <a:blip r:embed="rId3"/>
                <a:stretch>
                  <a:fillRect l="-1885" t="-53310" b="-54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xplosion 2 11"/>
          <p:cNvSpPr/>
          <p:nvPr/>
        </p:nvSpPr>
        <p:spPr>
          <a:xfrm>
            <a:off x="74524" y="4701532"/>
            <a:ext cx="810883" cy="97478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853" y="226152"/>
            <a:ext cx="7972888" cy="365125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TẬP TRẮC NGHIỆM 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 txBox="1">
            <a:spLocks/>
          </p:cNvSpPr>
          <p:nvPr/>
        </p:nvSpPr>
        <p:spPr>
          <a:xfrm>
            <a:off x="885407" y="1292952"/>
            <a:ext cx="7972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3">
                <a:extLst>
                  <a:ext uri="{FF2B5EF4-FFF2-40B4-BE49-F238E27FC236}">
                    <a16:creationId xmlns:a16="http://schemas.microsoft.com/office/drawing/2014/main" xmlns="" id="{8023833C-A8E3-465E-8F7F-8F2FE6ACCB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827" y="1011888"/>
                <a:ext cx="11317856" cy="2171259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7.28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</a:p>
              <a:p>
                <a:pPr algn="l"/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Footer Placeholder 3">
                <a:extLst>
                  <a:ext uri="{FF2B5EF4-FFF2-40B4-BE49-F238E27FC236}">
                    <a16:creationId xmlns="" xmlns:a16="http://schemas.microsoft.com/office/drawing/2014/main" id="{8023833C-A8E3-465E-8F7F-8F2FE6ACC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27" y="1011888"/>
                <a:ext cx="11317856" cy="2171259"/>
              </a:xfrm>
              <a:prstGeom prst="rect">
                <a:avLst/>
              </a:prstGeom>
              <a:blipFill rotWithShape="1">
                <a:blip r:embed="rId2"/>
                <a:stretch>
                  <a:fillRect l="-1885" t="-13202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-Point Star 5"/>
          <p:cNvSpPr/>
          <p:nvPr/>
        </p:nvSpPr>
        <p:spPr>
          <a:xfrm>
            <a:off x="382316" y="2664701"/>
            <a:ext cx="650100" cy="61938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ooter Placeholder 3">
                <a:extLst>
                  <a:ext uri="{FF2B5EF4-FFF2-40B4-BE49-F238E27FC236}">
                    <a16:creationId xmlns:a16="http://schemas.microsoft.com/office/drawing/2014/main" xmlns="" id="{8023833C-A8E3-465E-8F7F-8F2FE6ACCB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3316" y="3957664"/>
                <a:ext cx="11317856" cy="17485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7.29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ptct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elip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</a:p>
              <a:p>
                <a:pPr algn="l"/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algn="l"/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D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ooter Placeholder 3">
                <a:extLst>
                  <a:ext uri="{FF2B5EF4-FFF2-40B4-BE49-F238E27FC236}">
                    <a16:creationId xmlns="" xmlns:a16="http://schemas.microsoft.com/office/drawing/2014/main" id="{8023833C-A8E3-465E-8F7F-8F2FE6ACC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16" y="3957664"/>
                <a:ext cx="11317856" cy="1748565"/>
              </a:xfrm>
              <a:prstGeom prst="rect">
                <a:avLst/>
              </a:prstGeom>
              <a:blipFill rotWithShape="1">
                <a:blip r:embed="rId3"/>
                <a:stretch>
                  <a:fillRect l="-1940" t="-48084" r="-2047" b="-49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xplosion 2 11"/>
          <p:cNvSpPr/>
          <p:nvPr/>
        </p:nvSpPr>
        <p:spPr>
          <a:xfrm>
            <a:off x="5586803" y="5289427"/>
            <a:ext cx="810883" cy="97478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853" y="226152"/>
            <a:ext cx="7972888" cy="365125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TẬP TRẮC NGHIỆM 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23833C-A8E3-465E-8F7F-8F2FE6ACCBC6}"/>
              </a:ext>
            </a:extLst>
          </p:cNvPr>
          <p:cNvSpPr txBox="1">
            <a:spLocks/>
          </p:cNvSpPr>
          <p:nvPr/>
        </p:nvSpPr>
        <p:spPr>
          <a:xfrm>
            <a:off x="885407" y="1292952"/>
            <a:ext cx="7972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3">
                <a:extLst>
                  <a:ext uri="{FF2B5EF4-FFF2-40B4-BE49-F238E27FC236}">
                    <a16:creationId xmlns:a16="http://schemas.microsoft.com/office/drawing/2014/main" xmlns="" id="{8023833C-A8E3-465E-8F7F-8F2FE6ACCB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442" y="666830"/>
                <a:ext cx="11317856" cy="2171259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48(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cương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Oxy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d: 2x-y+1=0 ,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algn="l"/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.(-2;-1)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(2;-1)      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.(-1;-2)	     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(1;-2)</a:t>
                </a:r>
              </a:p>
            </p:txBody>
          </p:sp>
        </mc:Choice>
        <mc:Fallback xmlns="">
          <p:sp>
            <p:nvSpPr>
              <p:cNvPr id="5" name="Footer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23833C-A8E3-465E-8F7F-8F2FE6ACC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42" y="666830"/>
                <a:ext cx="11317856" cy="2171259"/>
              </a:xfrm>
              <a:prstGeom prst="rect">
                <a:avLst/>
              </a:prstGeom>
              <a:blipFill rotWithShape="1">
                <a:blip r:embed="rId2"/>
                <a:stretch>
                  <a:fillRect l="-1940" b="-6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-Point Star 5"/>
          <p:cNvSpPr/>
          <p:nvPr/>
        </p:nvSpPr>
        <p:spPr>
          <a:xfrm>
            <a:off x="3102395" y="2101429"/>
            <a:ext cx="650100" cy="61938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ooter Placeholder 3">
                <a:extLst>
                  <a:ext uri="{FF2B5EF4-FFF2-40B4-BE49-F238E27FC236}">
                    <a16:creationId xmlns:a16="http://schemas.microsoft.com/office/drawing/2014/main" xmlns="" id="{8023833C-A8E3-465E-8F7F-8F2FE6ACCB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924" y="3678883"/>
                <a:ext cx="11317856" cy="17485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52(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cương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đt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A(2;-1)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B(2;5)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</a:p>
              <a:p>
                <a:pPr algn="l"/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=2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=−6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=2+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=5+6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/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=1       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=2+6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=2        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=−1+6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ooter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23833C-A8E3-465E-8F7F-8F2FE6ACC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4" y="3678883"/>
                <a:ext cx="11317856" cy="1748565"/>
              </a:xfrm>
              <a:prstGeom prst="rect">
                <a:avLst/>
              </a:prstGeom>
              <a:blipFill rotWithShape="1">
                <a:blip r:embed="rId3"/>
                <a:stretch>
                  <a:fillRect l="-1885" t="-57491" b="-52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xplosion 2 11"/>
          <p:cNvSpPr/>
          <p:nvPr/>
        </p:nvSpPr>
        <p:spPr>
          <a:xfrm>
            <a:off x="5658928" y="5233354"/>
            <a:ext cx="810883" cy="97478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2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1560</Words>
  <Application>Microsoft Office PowerPoint</Application>
  <PresentationFormat>Custom</PresentationFormat>
  <Paragraphs>126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A. Lý Thuyết : 1.Phương trình đường thẳng : - Véctơ chỉ phương , véctơ pháp tuyến của đường thẳng ?   </vt:lpstr>
      <vt:lpstr>BÀI TẬP CUỐI CHƯƠNG VII </vt:lpstr>
      <vt:lpstr>* Cho 2 đường thẳng :   Gọi φ là góc giữa hai đường thẳng đó . Góc φ được xác định bỡi công thức :  cos⁡〖φ=(|a_1 a_2+b_1 b_2 |)/(√(〖a_1〗^2+〖b_1〗^2 ).√(〖a_2〗^2+〖b_2〗^2 ))〗</vt:lpstr>
      <vt:lpstr> 3. Đường tròn :    </vt:lpstr>
      <vt:lpstr>Cho điểm M(x_0;y_0) thuộc đường tròn (C): (x-a)^2+(y-b)^2=R^2 (tâm I(a;b) ,bán kính R)  Khi đó tiếp tuyến ∆ của (C) tại M(x_0;y_0) có véctơ pháp tuyến  (MI) ⃗= (〖a-x〗_0;b-y_0) và phương trình ∆ : (〖a-x〗_0)(〖x-x〗_0 )+(b-y_0)(〖y-y〗_0)=0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 Lý Thuyết : 1.Phương trình đường thẳng : - Véctơ chỉ phương , véctơ pháp tuyến của đường thẳng  - Phương trình tham số của đường thẳng - Phương trình tổng quát của đường thẳng</dc:title>
  <dc:creator>Administrator</dc:creator>
  <cp:lastModifiedBy>Administrator</cp:lastModifiedBy>
  <cp:revision>52</cp:revision>
  <dcterms:created xsi:type="dcterms:W3CDTF">2024-03-07T00:18:03Z</dcterms:created>
  <dcterms:modified xsi:type="dcterms:W3CDTF">2024-03-08T08:29:15Z</dcterms:modified>
</cp:coreProperties>
</file>