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1" r:id="rId3"/>
    <p:sldId id="257" r:id="rId4"/>
    <p:sldId id="265" r:id="rId5"/>
    <p:sldId id="266" r:id="rId6"/>
    <p:sldId id="275" r:id="rId7"/>
    <p:sldId id="260" r:id="rId8"/>
    <p:sldId id="273" r:id="rId9"/>
    <p:sldId id="274" r:id="rId10"/>
    <p:sldId id="278" r:id="rId11"/>
    <p:sldId id="261" r:id="rId12"/>
    <p:sldId id="280" r:id="rId13"/>
    <p:sldId id="281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AF8"/>
    <a:srgbClr val="003300"/>
    <a:srgbClr val="F9FEB4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>
      <p:cViewPr>
        <p:scale>
          <a:sx n="76" d="100"/>
          <a:sy n="76" d="100"/>
        </p:scale>
        <p:origin x="-1248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9FFD-5CE2-4C6A-8A48-EB9245E82FBE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EC13-BFE0-4200-A5BF-2E01C30E51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9FFD-5CE2-4C6A-8A48-EB9245E82FBE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EC13-BFE0-4200-A5BF-2E01C30E51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9FFD-5CE2-4C6A-8A48-EB9245E82FBE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EC13-BFE0-4200-A5BF-2E01C30E51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9FFD-5CE2-4C6A-8A48-EB9245E82FBE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EC13-BFE0-4200-A5BF-2E01C30E51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9FFD-5CE2-4C6A-8A48-EB9245E82FBE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EC13-BFE0-4200-A5BF-2E01C30E51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9FFD-5CE2-4C6A-8A48-EB9245E82FBE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EC13-BFE0-4200-A5BF-2E01C30E51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9FFD-5CE2-4C6A-8A48-EB9245E82FBE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EC13-BFE0-4200-A5BF-2E01C30E51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9FFD-5CE2-4C6A-8A48-EB9245E82FBE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EC13-BFE0-4200-A5BF-2E01C30E51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9FFD-5CE2-4C6A-8A48-EB9245E82FBE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EC13-BFE0-4200-A5BF-2E01C30E51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9FFD-5CE2-4C6A-8A48-EB9245E82FBE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EC13-BFE0-4200-A5BF-2E01C30E51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D9FFD-5CE2-4C6A-8A48-EB9245E82FBE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EC13-BFE0-4200-A5BF-2E01C30E51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D9FFD-5CE2-4C6A-8A48-EB9245E82FBE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5EC13-BFE0-4200-A5BF-2E01C30E51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D4D6A58-2131-4843-B1CA-25AE91045D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1981200"/>
            <a:ext cx="7391400" cy="1655762"/>
          </a:xfrm>
        </p:spPr>
        <p:txBody>
          <a:bodyPr>
            <a:noAutofit/>
          </a:bodyPr>
          <a:lstStyle/>
          <a:p>
            <a:r>
              <a:rPr lang="en-US" sz="6000" b="1">
                <a:solidFill>
                  <a:srgbClr val="C00000"/>
                </a:solidFill>
              </a:rPr>
              <a:t>W</a:t>
            </a:r>
            <a:r>
              <a:rPr lang="x-none" sz="6000" b="1">
                <a:solidFill>
                  <a:srgbClr val="C00000"/>
                </a:solidFill>
              </a:rPr>
              <a:t>elcome to our class</a:t>
            </a:r>
          </a:p>
        </p:txBody>
      </p:sp>
      <p:pic>
        <p:nvPicPr>
          <p:cNvPr id="4" name="Picture 3" descr="A picture containing calendar&#10;&#10;Description automatically generated">
            <a:extLst>
              <a:ext uri="{FF2B5EF4-FFF2-40B4-BE49-F238E27FC236}">
                <a16:creationId xmlns:a16="http://schemas.microsoft.com/office/drawing/2014/main" xmlns="" id="{6921CA75-9316-814E-9B0A-FAFB14B3C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1336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Sample writing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1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8991600" cy="685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err="1" smtClean="0"/>
              <a:t>A.I</a:t>
            </a:r>
            <a:r>
              <a:rPr lang="en-US" sz="2400" b="1" dirty="0"/>
              <a:t>. robots are widely used in many areas, including the car and food industries, and medicine</a:t>
            </a:r>
            <a:r>
              <a:rPr lang="en-US" sz="2400" b="1" dirty="0" smtClean="0"/>
              <a:t>.</a:t>
            </a:r>
            <a:r>
              <a:rPr lang="en-US" sz="2400" b="1" dirty="0"/>
              <a:t> Obviously, robots bring advantages to many areas; however, there are also disadvantages </a:t>
            </a:r>
            <a:r>
              <a:rPr lang="en-US" sz="2400" b="1" dirty="0" smtClean="0"/>
              <a:t>when using </a:t>
            </a:r>
            <a:r>
              <a:rPr lang="en-US" sz="2400" b="1" dirty="0"/>
              <a:t>them</a:t>
            </a:r>
            <a:r>
              <a:rPr lang="en-US" sz="2400" b="1" dirty="0" smtClean="0"/>
              <a:t>.</a:t>
            </a:r>
            <a:endParaRPr lang="en-US" sz="1100" b="1" dirty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2400" b="1" dirty="0" smtClean="0">
                <a:cs typeface="Times New Roman" panose="02020603050405020304" pitchFamily="18" charset="0"/>
              </a:rPr>
              <a:t>	The </a:t>
            </a:r>
            <a:r>
              <a:rPr lang="en-US" sz="2400" b="1" dirty="0">
                <a:cs typeface="Times New Roman" panose="02020603050405020304" pitchFamily="18" charset="0"/>
              </a:rPr>
              <a:t>advantages of intelligent robots are countless</a:t>
            </a:r>
            <a:r>
              <a:rPr lang="en-US" sz="2400" b="1" dirty="0" smtClean="0">
                <a:cs typeface="Times New Roman" panose="02020603050405020304" pitchFamily="18" charset="0"/>
              </a:rPr>
              <a:t>.</a:t>
            </a:r>
            <a:r>
              <a:rPr lang="en-US" sz="2400" b="1" dirty="0"/>
              <a:t> </a:t>
            </a:r>
            <a:r>
              <a:rPr lang="en-US" sz="2400" b="1" dirty="0" smtClean="0"/>
              <a:t>The first, The </a:t>
            </a:r>
            <a:r>
              <a:rPr lang="en-US" sz="2400" b="1" dirty="0"/>
              <a:t>use of robots can replace the human workforce and reduce the cost of </a:t>
            </a:r>
            <a:r>
              <a:rPr lang="en-US" sz="2400" b="1" dirty="0" smtClean="0"/>
              <a:t>production. The second, </a:t>
            </a:r>
            <a:r>
              <a:rPr lang="en-US" sz="2400" b="1" dirty="0"/>
              <a:t>They can not only complete tasks faster than humans, but can also make fewer errors than </a:t>
            </a:r>
            <a:r>
              <a:rPr lang="en-US" sz="2400" b="1" dirty="0" smtClean="0"/>
              <a:t>humans. The last, in </a:t>
            </a:r>
            <a:r>
              <a:rPr lang="en-US" sz="2400" b="1" dirty="0"/>
              <a:t>hospitals, robots will work as medical doctors performing operations on patients, and helping human doctors to identify damaged organs</a:t>
            </a:r>
            <a:r>
              <a:rPr lang="en-US" sz="2400" b="1" dirty="0" smtClean="0"/>
              <a:t>. Moreover, </a:t>
            </a:r>
            <a:r>
              <a:rPr lang="en-US" sz="2400" b="1" dirty="0">
                <a:cs typeface="Times New Roman" panose="02020603050405020304" pitchFamily="18" charset="0"/>
              </a:rPr>
              <a:t>They also help experts to do research on any serious side effects caused by the interactions of different medications on patients that can lead to complications in treatment.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2400" b="1" dirty="0" smtClean="0"/>
              <a:t>	</a:t>
            </a:r>
            <a:r>
              <a:rPr lang="en-US" sz="2400" b="1" dirty="0"/>
              <a:t>However, </a:t>
            </a:r>
            <a:r>
              <a:rPr lang="en-US" sz="2400" b="1" dirty="0" err="1"/>
              <a:t>A.I</a:t>
            </a:r>
            <a:r>
              <a:rPr lang="en-US" sz="2400" b="1" dirty="0"/>
              <a:t>. robots </a:t>
            </a:r>
            <a:r>
              <a:rPr lang="en-US" sz="2400" b="1" dirty="0" smtClean="0"/>
              <a:t>have some drawbacks. </a:t>
            </a:r>
            <a:r>
              <a:rPr lang="en-US" sz="2400" b="1" dirty="0"/>
              <a:t>The first one is that When attacked by malware or viruses, or disabled by power failure, </a:t>
            </a:r>
            <a:r>
              <a:rPr lang="en-US" sz="2400" b="1" dirty="0" err="1"/>
              <a:t>A.I</a:t>
            </a:r>
            <a:r>
              <a:rPr lang="en-US" sz="2400" b="1" dirty="0"/>
              <a:t>. robots may lead to the misuse and destruction to the world</a:t>
            </a:r>
            <a:r>
              <a:rPr lang="en-US" sz="2400" b="1" dirty="0" smtClean="0"/>
              <a:t>.</a:t>
            </a:r>
            <a:r>
              <a:rPr lang="en-US" sz="2400" b="1" dirty="0"/>
              <a:t> </a:t>
            </a:r>
            <a:r>
              <a:rPr lang="en-US" sz="2400" b="1" dirty="0">
                <a:cs typeface="Times New Roman" panose="02020603050405020304" pitchFamily="18" charset="0"/>
              </a:rPr>
              <a:t>Another disadvantage is that the computer operating systems could be taken control of by hackers, causing misuse of robotic devices. This could potentially be dangerous to human lives.</a:t>
            </a:r>
          </a:p>
          <a:p>
            <a:pPr marL="0" indent="0">
              <a:buNone/>
            </a:pPr>
            <a:r>
              <a:rPr lang="en-US" sz="2400" b="1" dirty="0"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cs typeface="Times New Roman" panose="02020603050405020304" pitchFamily="18" charset="0"/>
              </a:rPr>
              <a:t>In </a:t>
            </a:r>
            <a:r>
              <a:rPr lang="en-US" sz="2400" b="1" dirty="0">
                <a:cs typeface="Times New Roman" panose="02020603050405020304" pitchFamily="18" charset="0"/>
              </a:rPr>
              <a:t>conclusion, </a:t>
            </a:r>
            <a:r>
              <a:rPr lang="en-US" sz="2400" b="1" dirty="0"/>
              <a:t>robots </a:t>
            </a:r>
            <a:r>
              <a:rPr lang="en-US" sz="2400" b="1" dirty="0">
                <a:cs typeface="Times New Roman" panose="02020603050405020304" pitchFamily="18" charset="0"/>
              </a:rPr>
              <a:t>benefit humans in some ways, especially in stressful and dangerous jobs, and make </a:t>
            </a:r>
            <a:r>
              <a:rPr lang="en-US" sz="2400" b="1" dirty="0" smtClean="0">
                <a:cs typeface="Times New Roman" panose="02020603050405020304" pitchFamily="18" charset="0"/>
              </a:rPr>
              <a:t>humans </a:t>
            </a:r>
            <a:r>
              <a:rPr lang="en-US" sz="2400" b="1" dirty="0">
                <a:cs typeface="Times New Roman" panose="02020603050405020304" pitchFamily="18" charset="0"/>
              </a:rPr>
              <a:t>lives better. </a:t>
            </a:r>
            <a:r>
              <a:rPr lang="en-US" sz="2400" b="1" dirty="0" smtClean="0">
                <a:cs typeface="Times New Roman" panose="02020603050405020304" pitchFamily="18" charset="0"/>
              </a:rPr>
              <a:t>Although the </a:t>
            </a:r>
            <a:r>
              <a:rPr lang="en-US" sz="2400" b="1" dirty="0">
                <a:cs typeface="Times New Roman" panose="02020603050405020304" pitchFamily="18" charset="0"/>
              </a:rPr>
              <a:t>advantages of using intelligent robots outweigh the </a:t>
            </a:r>
            <a:r>
              <a:rPr lang="en-US" sz="2400" b="1" dirty="0" smtClean="0">
                <a:cs typeface="Times New Roman" panose="02020603050405020304" pitchFamily="18" charset="0"/>
              </a:rPr>
              <a:t>disadvantages, we </a:t>
            </a:r>
            <a:r>
              <a:rPr lang="en-US" sz="2400" b="1" dirty="0">
                <a:cs typeface="Times New Roman" panose="02020603050405020304" pitchFamily="18" charset="0"/>
              </a:rPr>
              <a:t>must consider carefully when using them.</a:t>
            </a:r>
            <a:endParaRPr lang="en-US" sz="2000" b="1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tationary, writing implement&#10;&#10;Description automatically generated">
            <a:extLst>
              <a:ext uri="{FF2B5EF4-FFF2-40B4-BE49-F238E27FC236}">
                <a16:creationId xmlns="" xmlns:a16="http://schemas.microsoft.com/office/drawing/2014/main" id="{E24F12C3-2B24-4846-A9BD-6B235C642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8" y="190500"/>
            <a:ext cx="9052142" cy="66675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74DFBAFF-5970-B04E-920C-B34F752CC7AE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1257300"/>
            <a:ext cx="6858000" cy="434340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  <a:p>
            <a:pPr algn="l" fontAlgn="auto">
              <a:spcAft>
                <a:spcPts val="0"/>
              </a:spcAft>
              <a:buFontTx/>
              <a:buChar char="-"/>
              <a:defRPr/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essay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  <a:buFontTx/>
              <a:buChar char="-"/>
              <a:defRPr/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 next part: Communication and culture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fontAlgn="auto">
              <a:spcAft>
                <a:spcPts val="0"/>
              </a:spcAft>
              <a:buNone/>
              <a:defRPr/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42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="" xmlns:a16="http://schemas.microsoft.com/office/drawing/2014/main" id="{6490E007-B2D6-AB49-84AB-61B11EEFFB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5"/>
          <a:stretch/>
        </p:blipFill>
        <p:spPr>
          <a:xfrm>
            <a:off x="36996" y="0"/>
            <a:ext cx="9107004" cy="6858000"/>
          </a:xfrm>
          <a:prstGeom prst="rect">
            <a:avLst/>
          </a:prstGeom>
        </p:spPr>
      </p:pic>
      <p:sp>
        <p:nvSpPr>
          <p:cNvPr id="7" name="WordArt 4">
            <a:extLst>
              <a:ext uri="{FF2B5EF4-FFF2-40B4-BE49-F238E27FC236}">
                <a16:creationId xmlns="" xmlns:a16="http://schemas.microsoft.com/office/drawing/2014/main" id="{4B72DA56-26D3-B244-B07C-D78B7589DD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1143000"/>
            <a:ext cx="7734300" cy="340580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9600" b="1" kern="10" dirty="0">
                <a:solidFill>
                  <a:srgbClr val="FF0000"/>
                </a:solidFill>
              </a:rPr>
              <a:t>Thank YOU </a:t>
            </a:r>
          </a:p>
          <a:p>
            <a:pPr algn="ctr"/>
            <a:r>
              <a:rPr lang="en-US" sz="9600" b="1" kern="10" dirty="0">
                <a:solidFill>
                  <a:srgbClr val="FF0000"/>
                </a:solidFill>
              </a:rPr>
              <a:t>Goodbye!</a:t>
            </a:r>
            <a:endParaRPr lang="x-none" sz="9600" b="1" kern="1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7081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228600" y="111985"/>
            <a:ext cx="2898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VOCABULARY: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316" y="887518"/>
            <a:ext cx="7696200" cy="404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>
              <a:lnSpc>
                <a:spcPts val="4400"/>
              </a:lnSpc>
              <a:buSzPct val="100000"/>
            </a:pPr>
            <a:r>
              <a:rPr lang="en-US" sz="32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costly = expensive (</a:t>
            </a:r>
            <a:r>
              <a:rPr lang="en-US" sz="3200" b="1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32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pPr marL="265113" indent="-265113">
              <a:lnSpc>
                <a:spcPts val="4400"/>
              </a:lnSpc>
              <a:buSzPct val="100000"/>
            </a:pPr>
            <a:r>
              <a:rPr lang="en-US" sz="32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- upgrade (v)</a:t>
            </a:r>
            <a:endParaRPr lang="en-US" sz="32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indent="-265113">
              <a:lnSpc>
                <a:spcPts val="4400"/>
              </a:lnSpc>
              <a:buSzPct val="100000"/>
            </a:pPr>
            <a:r>
              <a:rPr lang="en-US" sz="32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precisely (</a:t>
            </a:r>
            <a:r>
              <a:rPr lang="en-US" sz="3200" b="1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32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 exactly</a:t>
            </a:r>
            <a:endParaRPr lang="en-US" sz="32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indent="-265113">
              <a:lnSpc>
                <a:spcPts val="4400"/>
              </a:lnSpc>
              <a:buSzPct val="100000"/>
            </a:pPr>
            <a:r>
              <a:rPr lang="en-US" sz="32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- error = fault (n</a:t>
            </a:r>
            <a:r>
              <a:rPr lang="en-US" sz="32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indent="-265113">
              <a:lnSpc>
                <a:spcPts val="4400"/>
              </a:lnSpc>
              <a:buSzPct val="100000"/>
            </a:pPr>
            <a:r>
              <a:rPr lang="en-US" sz="32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defect (n): </a:t>
            </a:r>
          </a:p>
          <a:p>
            <a:pPr marL="265113" indent="-265113">
              <a:lnSpc>
                <a:spcPts val="4400"/>
              </a:lnSpc>
              <a:buSzPct val="100000"/>
            </a:pPr>
            <a:r>
              <a:rPr lang="en-US" sz="32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workforce (n)</a:t>
            </a:r>
          </a:p>
          <a:p>
            <a:pPr marL="265113" indent="-265113">
              <a:lnSpc>
                <a:spcPts val="4400"/>
              </a:lnSpc>
              <a:buSzPct val="100000"/>
            </a:pPr>
            <a:r>
              <a:rPr lang="en-US" sz="32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malware (n) =malicious-logic software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572000" y="887518"/>
            <a:ext cx="4824412" cy="55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000"/>
              </a:lnSpc>
              <a:buSzPct val="100000"/>
            </a:pPr>
            <a:r>
              <a:rPr lang="en-US" sz="2400" b="1" dirty="0">
                <a:solidFill>
                  <a:srgbClr val="FFCC00"/>
                </a:solidFill>
              </a:rPr>
              <a:t>: </a:t>
            </a:r>
            <a:r>
              <a:rPr lang="en-US" sz="2400" b="1" dirty="0" err="1" smtClean="0">
                <a:solidFill>
                  <a:srgbClr val="FFCC00"/>
                </a:solidFill>
              </a:rPr>
              <a:t>đắt</a:t>
            </a:r>
            <a:endParaRPr lang="en-US" sz="2400" b="1" dirty="0">
              <a:solidFill>
                <a:srgbClr val="FFCC00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568652" y="2040639"/>
            <a:ext cx="4152804" cy="60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4000"/>
              </a:lnSpc>
              <a:buSzPct val="100000"/>
            </a:pPr>
            <a:r>
              <a:rPr lang="en-US" sz="2800" b="1" dirty="0">
                <a:solidFill>
                  <a:srgbClr val="FFCC00"/>
                </a:solidFill>
              </a:rPr>
              <a:t>: </a:t>
            </a:r>
            <a:r>
              <a:rPr lang="en-US" sz="2800" b="1" dirty="0" err="1" smtClean="0">
                <a:solidFill>
                  <a:srgbClr val="FFCC00"/>
                </a:solidFill>
              </a:rPr>
              <a:t>đúng</a:t>
            </a:r>
            <a:r>
              <a:rPr lang="en-US" sz="2800" b="1" dirty="0" smtClean="0">
                <a:solidFill>
                  <a:srgbClr val="FFCC00"/>
                </a:solidFill>
              </a:rPr>
              <a:t>, </a:t>
            </a:r>
            <a:r>
              <a:rPr lang="en-US" sz="2800" b="1" dirty="0" err="1" smtClean="0">
                <a:solidFill>
                  <a:srgbClr val="FFCC00"/>
                </a:solidFill>
              </a:rPr>
              <a:t>chính</a:t>
            </a:r>
            <a:r>
              <a:rPr lang="en-US" sz="2800" b="1" dirty="0" smtClean="0">
                <a:solidFill>
                  <a:srgbClr val="FFCC00"/>
                </a:solidFill>
              </a:rPr>
              <a:t> </a:t>
            </a:r>
            <a:r>
              <a:rPr lang="en-US" sz="2800" b="1" dirty="0" err="1" smtClean="0">
                <a:solidFill>
                  <a:srgbClr val="FFCC00"/>
                </a:solidFill>
              </a:rPr>
              <a:t>xác</a:t>
            </a:r>
            <a:r>
              <a:rPr lang="en-US" sz="2800" b="1" dirty="0" smtClean="0">
                <a:solidFill>
                  <a:srgbClr val="FFCC00"/>
                </a:solidFill>
              </a:rPr>
              <a:t>, </a:t>
            </a:r>
            <a:r>
              <a:rPr lang="en-US" sz="2800" b="1" dirty="0" err="1" smtClean="0">
                <a:solidFill>
                  <a:srgbClr val="FFCC00"/>
                </a:solidFill>
              </a:rPr>
              <a:t>cẩn</a:t>
            </a:r>
            <a:r>
              <a:rPr lang="en-US" sz="2800" b="1" dirty="0" smtClean="0">
                <a:solidFill>
                  <a:srgbClr val="FFCC00"/>
                </a:solidFill>
              </a:rPr>
              <a:t> </a:t>
            </a:r>
            <a:r>
              <a:rPr lang="en-US" sz="2800" b="1" dirty="0" err="1" smtClean="0">
                <a:solidFill>
                  <a:srgbClr val="FFCC00"/>
                </a:solidFill>
              </a:rPr>
              <a:t>thận</a:t>
            </a:r>
            <a:endParaRPr lang="en-US" sz="2800" b="1" dirty="0">
              <a:solidFill>
                <a:srgbClr val="FFCC0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578501" y="2613975"/>
            <a:ext cx="1859805" cy="60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4000"/>
              </a:lnSpc>
              <a:buSzPct val="100000"/>
            </a:pPr>
            <a:r>
              <a:rPr lang="en-US" sz="2800" b="1" dirty="0">
                <a:solidFill>
                  <a:srgbClr val="FFCC00"/>
                </a:solidFill>
              </a:rPr>
              <a:t>: </a:t>
            </a:r>
            <a:r>
              <a:rPr lang="en-US" sz="2800" b="1" dirty="0" err="1" smtClean="0">
                <a:solidFill>
                  <a:srgbClr val="FFCC00"/>
                </a:solidFill>
              </a:rPr>
              <a:t>lỗi</a:t>
            </a:r>
            <a:r>
              <a:rPr lang="en-US" sz="2800" b="1" dirty="0" smtClean="0">
                <a:solidFill>
                  <a:srgbClr val="FFCC00"/>
                </a:solidFill>
              </a:rPr>
              <a:t>, </a:t>
            </a:r>
            <a:r>
              <a:rPr lang="en-US" sz="2800" b="1" dirty="0" err="1" smtClean="0">
                <a:solidFill>
                  <a:srgbClr val="FFCC00"/>
                </a:solidFill>
              </a:rPr>
              <a:t>sai</a:t>
            </a:r>
            <a:r>
              <a:rPr lang="en-US" sz="2800" b="1" dirty="0" smtClean="0">
                <a:solidFill>
                  <a:srgbClr val="FFCC00"/>
                </a:solidFill>
              </a:rPr>
              <a:t> </a:t>
            </a:r>
            <a:r>
              <a:rPr lang="en-US" sz="2800" b="1" dirty="0" err="1" smtClean="0">
                <a:solidFill>
                  <a:srgbClr val="FFCC00"/>
                </a:solidFill>
              </a:rPr>
              <a:t>sót</a:t>
            </a:r>
            <a:endParaRPr lang="en-US" sz="2800" b="1" dirty="0">
              <a:solidFill>
                <a:srgbClr val="FFCC0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527906" y="3174778"/>
            <a:ext cx="1943994" cy="60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4000"/>
              </a:lnSpc>
              <a:buSzPct val="100000"/>
            </a:pPr>
            <a:r>
              <a:rPr lang="en-US" sz="2400" b="1" dirty="0">
                <a:solidFill>
                  <a:srgbClr val="FFCC00"/>
                </a:solidFill>
              </a:rPr>
              <a:t>: </a:t>
            </a:r>
            <a:r>
              <a:rPr lang="en-US" sz="2400" b="1" dirty="0" err="1" smtClean="0">
                <a:solidFill>
                  <a:srgbClr val="FFCC00"/>
                </a:solidFill>
                <a:latin typeface="Calibri" pitchFamily="34" charset="0"/>
              </a:rPr>
              <a:t>khuyết</a:t>
            </a:r>
            <a:r>
              <a:rPr lang="en-US" sz="2400" b="1" dirty="0" smtClean="0">
                <a:solidFill>
                  <a:srgbClr val="FFCC00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FFCC00"/>
                </a:solidFill>
                <a:latin typeface="Calibri" pitchFamily="34" charset="0"/>
              </a:rPr>
              <a:t>điểm</a:t>
            </a:r>
            <a:endParaRPr lang="en-US" sz="2400" b="1" dirty="0">
              <a:solidFill>
                <a:srgbClr val="FFCC00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548815" y="1456322"/>
            <a:ext cx="4824412" cy="60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4000"/>
              </a:lnSpc>
              <a:buSzPct val="100000"/>
            </a:pPr>
            <a:r>
              <a:rPr lang="en-US" sz="2800" b="1" dirty="0">
                <a:solidFill>
                  <a:srgbClr val="FFCC00"/>
                </a:solidFill>
              </a:rPr>
              <a:t>: </a:t>
            </a:r>
            <a:r>
              <a:rPr lang="en-US" sz="2800" b="1" dirty="0" err="1" smtClean="0">
                <a:solidFill>
                  <a:srgbClr val="FFCC00"/>
                </a:solidFill>
              </a:rPr>
              <a:t>nâng</a:t>
            </a:r>
            <a:r>
              <a:rPr lang="en-US" sz="2800" b="1" dirty="0" smtClean="0">
                <a:solidFill>
                  <a:srgbClr val="FFCC00"/>
                </a:solidFill>
              </a:rPr>
              <a:t> </a:t>
            </a:r>
            <a:r>
              <a:rPr lang="en-US" sz="2800" b="1" dirty="0" err="1" smtClean="0">
                <a:solidFill>
                  <a:srgbClr val="FFCC00"/>
                </a:solidFill>
              </a:rPr>
              <a:t>cấp</a:t>
            </a:r>
            <a:endParaRPr lang="en-US" sz="2800" b="1" dirty="0">
              <a:solidFill>
                <a:srgbClr val="FFCC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499350" y="3716156"/>
            <a:ext cx="3209533" cy="60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4000"/>
              </a:lnSpc>
              <a:buSzPct val="100000"/>
            </a:pPr>
            <a:r>
              <a:rPr lang="en-US" sz="2800" b="1" dirty="0" smtClean="0">
                <a:solidFill>
                  <a:srgbClr val="FFCC00"/>
                </a:solidFill>
              </a:rPr>
              <a:t>: </a:t>
            </a:r>
            <a:r>
              <a:rPr lang="en-US" sz="2800" b="1" dirty="0" err="1" smtClean="0">
                <a:solidFill>
                  <a:srgbClr val="FFCC00"/>
                </a:solidFill>
              </a:rPr>
              <a:t>lực</a:t>
            </a:r>
            <a:r>
              <a:rPr lang="en-US" sz="2800" b="1" dirty="0" smtClean="0">
                <a:solidFill>
                  <a:srgbClr val="FFCC00"/>
                </a:solidFill>
              </a:rPr>
              <a:t> </a:t>
            </a:r>
            <a:r>
              <a:rPr lang="en-US" sz="2800" b="1" dirty="0" err="1" smtClean="0">
                <a:solidFill>
                  <a:srgbClr val="FFCC00"/>
                </a:solidFill>
              </a:rPr>
              <a:t>lượng</a:t>
            </a:r>
            <a:r>
              <a:rPr lang="en-US" sz="2800" b="1" dirty="0" smtClean="0">
                <a:solidFill>
                  <a:srgbClr val="FFCC00"/>
                </a:solidFill>
              </a:rPr>
              <a:t> </a:t>
            </a:r>
            <a:r>
              <a:rPr lang="en-US" sz="2800" b="1" dirty="0" err="1" smtClean="0">
                <a:solidFill>
                  <a:srgbClr val="FFCC00"/>
                </a:solidFill>
              </a:rPr>
              <a:t>lao</a:t>
            </a:r>
            <a:r>
              <a:rPr lang="en-US" sz="2800" b="1" dirty="0" smtClean="0">
                <a:solidFill>
                  <a:srgbClr val="FFCC00"/>
                </a:solidFill>
              </a:rPr>
              <a:t> </a:t>
            </a:r>
            <a:r>
              <a:rPr lang="en-US" sz="2800" b="1" dirty="0" err="1" smtClean="0">
                <a:solidFill>
                  <a:srgbClr val="FFCC00"/>
                </a:solidFill>
              </a:rPr>
              <a:t>động</a:t>
            </a:r>
            <a:endParaRPr lang="en-US" sz="2800" b="1" dirty="0">
              <a:solidFill>
                <a:srgbClr val="FFCC0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496949" y="4949536"/>
            <a:ext cx="2464072" cy="57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4000"/>
              </a:lnSpc>
              <a:buSzPct val="100000"/>
            </a:pPr>
            <a:r>
              <a:rPr lang="en-US" sz="2800" b="1" dirty="0" smtClean="0">
                <a:solidFill>
                  <a:srgbClr val="FFCC00"/>
                </a:solidFill>
              </a:rPr>
              <a:t>: </a:t>
            </a:r>
            <a:r>
              <a:rPr lang="en-US" sz="2800" b="1" dirty="0" err="1" smtClean="0">
                <a:solidFill>
                  <a:srgbClr val="FFCC00"/>
                </a:solidFill>
              </a:rPr>
              <a:t>virut</a:t>
            </a:r>
            <a:r>
              <a:rPr lang="en-US" sz="2800" b="1" dirty="0" smtClean="0">
                <a:solidFill>
                  <a:srgbClr val="FFCC00"/>
                </a:solidFill>
              </a:rPr>
              <a:t> </a:t>
            </a:r>
            <a:r>
              <a:rPr lang="en-US" sz="2800" b="1" dirty="0" err="1" smtClean="0">
                <a:solidFill>
                  <a:srgbClr val="FFCC00"/>
                </a:solidFill>
              </a:rPr>
              <a:t>máy</a:t>
            </a:r>
            <a:r>
              <a:rPr lang="en-US" sz="2800" b="1" dirty="0" smtClean="0">
                <a:solidFill>
                  <a:srgbClr val="FFCC00"/>
                </a:solidFill>
              </a:rPr>
              <a:t> </a:t>
            </a:r>
            <a:r>
              <a:rPr lang="en-US" sz="2800" b="1" dirty="0" err="1" smtClean="0">
                <a:solidFill>
                  <a:srgbClr val="FFCC00"/>
                </a:solidFill>
              </a:rPr>
              <a:t>tính</a:t>
            </a:r>
            <a:endParaRPr lang="en-US" sz="2800" b="1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4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2" grpId="0"/>
      <p:bldP spid="13" grpId="0"/>
      <p:bldP spid="15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2425" y="609600"/>
            <a:ext cx="8534400" cy="685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1A1AF8"/>
                </a:solidFill>
                <a:cs typeface="Times New Roman" panose="02020603050405020304" pitchFamily="18" charset="0"/>
              </a:rPr>
              <a:t>What are advantages </a:t>
            </a:r>
            <a:r>
              <a:rPr lang="en-US" sz="3600" b="1" dirty="0">
                <a:solidFill>
                  <a:srgbClr val="1A1AF8"/>
                </a:solidFill>
                <a:cs typeface="Times New Roman" panose="02020603050405020304" pitchFamily="18" charset="0"/>
              </a:rPr>
              <a:t>and disadvantages of intelligent </a:t>
            </a:r>
            <a:r>
              <a:rPr lang="en-US" sz="3600" b="1" dirty="0" smtClean="0">
                <a:solidFill>
                  <a:srgbClr val="1A1AF8"/>
                </a:solidFill>
                <a:cs typeface="Times New Roman" panose="02020603050405020304" pitchFamily="18" charset="0"/>
              </a:rPr>
              <a:t>Robots ?</a:t>
            </a:r>
            <a:endParaRPr lang="en-US" sz="3600" b="1" dirty="0">
              <a:solidFill>
                <a:srgbClr val="1A1AF8"/>
              </a:solidFill>
              <a:cs typeface="Times New Roman" panose="02020603050405020304" pitchFamily="18" charset="0"/>
            </a:endParaRPr>
          </a:p>
        </p:txBody>
      </p:sp>
      <p:pic>
        <p:nvPicPr>
          <p:cNvPr id="2053" name="Picture 4" descr="C:\Users\User\Desktop\tải xuống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40910"/>
            <a:ext cx="32766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" descr="C:\Users\User\Desktop\tri-tue-nhan-tao---ke-giu-chia-khoa-tuong-lai15187489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4419600"/>
            <a:ext cx="3581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83" y="1676400"/>
            <a:ext cx="3549041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75" y="4419600"/>
            <a:ext cx="329882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3705709"/>
            <a:ext cx="39422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Intelligent Robots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3" name="AutoShape 2" descr="7 Ưu Điểm Của Robot Thông Minh Tại Nơi Làm Việ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57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ROBLEM OF A 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" y="2743200"/>
            <a:ext cx="914032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905000"/>
            <a:ext cx="7772400" cy="13716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1A1AF8"/>
                </a:solidFill>
                <a:cs typeface="Times New Roman" panose="02020603050405020304" pitchFamily="18" charset="0"/>
              </a:rPr>
              <a:t>Advantages and disadvantages of intelligent machines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457200"/>
            <a:ext cx="7772400" cy="990599"/>
          </a:xfrm>
          <a:prstGeom prst="rect">
            <a:avLst/>
          </a:prstGeom>
          <a:solidFill>
            <a:srgbClr val="F9FEB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u="sng" dirty="0" smtClean="0">
                <a:solidFill>
                  <a:srgbClr val="FF0000"/>
                </a:solidFill>
              </a:rPr>
              <a:t>Unit 7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: Artificial intelligence</a:t>
            </a:r>
            <a:br>
              <a:rPr lang="en-US" altLang="en-US" sz="4000" b="1" dirty="0" smtClean="0">
                <a:solidFill>
                  <a:srgbClr val="FF0000"/>
                </a:solidFill>
              </a:rPr>
            </a:br>
            <a:r>
              <a:rPr lang="en-US" altLang="en-US" sz="4000" b="1" dirty="0" smtClean="0">
                <a:solidFill>
                  <a:srgbClr val="FF0000"/>
                </a:solidFill>
              </a:rPr>
              <a:t>Lesson: WRITING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3422" y="900241"/>
            <a:ext cx="8534400" cy="5509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cs typeface="Arial" pitchFamily="34" charset="0"/>
              </a:rPr>
              <a:t>1. costly to train the operating staff and upgrade the computer programs </a:t>
            </a:r>
            <a:endParaRPr kumimoji="0" lang="vi-V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cs typeface="Arial" pitchFamily="34" charset="0"/>
              </a:rPr>
              <a:t>2. complete tasks faster and more precisely than humans </a:t>
            </a:r>
            <a:endParaRPr kumimoji="0" lang="vi-V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cs typeface="Arial" pitchFamily="34" charset="0"/>
              </a:rPr>
              <a:t>3. have fewer errors and defects </a:t>
            </a:r>
            <a:endParaRPr kumimoji="0" lang="vi-V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cs typeface="Arial" pitchFamily="34" charset="0"/>
              </a:rPr>
              <a:t>4. malfunctions due to computer system crashes </a:t>
            </a:r>
            <a:endParaRPr kumimoji="0" lang="vi-V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cs typeface="Arial" pitchFamily="34" charset="0"/>
              </a:rPr>
              <a:t>5. hackers taking control of computers and causing damage </a:t>
            </a:r>
            <a:endParaRPr kumimoji="0" lang="vi-V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cs typeface="Arial" pitchFamily="34" charset="0"/>
              </a:rPr>
              <a:t>6. reduce the workforce and cost of production </a:t>
            </a:r>
            <a:endParaRPr kumimoji="0" lang="vi-VN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6089" y="2438400"/>
            <a:ext cx="2225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1A1AF8"/>
                </a:solidFill>
              </a:rPr>
              <a:t>Advantages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7400" y="3972580"/>
            <a:ext cx="27254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vi-VN" sz="2800" b="1" dirty="0" smtClean="0">
                <a:solidFill>
                  <a:srgbClr val="00B050"/>
                </a:solidFill>
              </a:rPr>
              <a:t>Disadvantages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6723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. Read the following phrases and discuss Advantages or Disadvantages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of intelligent 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robots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09736" y="2961620"/>
            <a:ext cx="2225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1A1AF8"/>
                </a:solidFill>
              </a:rPr>
              <a:t>Advantages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527746" y="5886221"/>
            <a:ext cx="2225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1A1AF8"/>
                </a:solidFill>
              </a:rPr>
              <a:t>Advantages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570974" y="1447800"/>
            <a:ext cx="27254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vi-VN" sz="2800" b="1" dirty="0" smtClean="0">
                <a:solidFill>
                  <a:srgbClr val="00B050"/>
                </a:solidFill>
              </a:rPr>
              <a:t>Disadvantages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93390" y="4953000"/>
            <a:ext cx="27254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vi-VN" sz="2800" b="1" dirty="0" smtClean="0">
                <a:solidFill>
                  <a:srgbClr val="00B050"/>
                </a:solidFill>
              </a:rPr>
              <a:t>Disadvantages</a:t>
            </a:r>
            <a:endParaRPr lang="vi-VN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67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49231" y="-152400"/>
            <a:ext cx="64540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II. Read and combine the sentence halves.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 </a:t>
            </a:r>
            <a:endParaRPr kumimoji="0" lang="vi-V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663" y="379171"/>
            <a:ext cx="4260938" cy="6247864"/>
          </a:xfrm>
          <a:prstGeom prst="rect">
            <a:avLst/>
          </a:prstGeom>
          <a:ln w="28575">
            <a:solidFill>
              <a:srgbClr val="003300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1. </a:t>
            </a:r>
            <a:r>
              <a:rPr lang="en-US" sz="2000" b="1" dirty="0" err="1"/>
              <a:t>A.I</a:t>
            </a:r>
            <a:r>
              <a:rPr lang="en-US" sz="2000" b="1" dirty="0"/>
              <a:t>. robots are widely used in many areas,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2. </a:t>
            </a:r>
            <a:r>
              <a:rPr lang="en-US" sz="2000" b="1" dirty="0"/>
              <a:t>Obviously, robots bring advantages to many areas;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3. </a:t>
            </a:r>
            <a:r>
              <a:rPr lang="en-US" sz="2000" b="1" dirty="0"/>
              <a:t>The use of robots can replace the human workforce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4. </a:t>
            </a:r>
            <a:r>
              <a:rPr lang="en-US" sz="2000" b="1" dirty="0"/>
              <a:t>They can not only complete tasks faster than humans,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5. </a:t>
            </a:r>
            <a:r>
              <a:rPr lang="en-US" sz="2000" b="1" dirty="0"/>
              <a:t>In hospitals, robots will work as medical doctors performing operations on patients,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6. </a:t>
            </a:r>
            <a:r>
              <a:rPr lang="en-US" sz="2000" b="1" dirty="0"/>
              <a:t>When attacked by malware or viruses, or disabled by power failure</a:t>
            </a:r>
            <a:r>
              <a:rPr lang="en-US" sz="2000" b="1" dirty="0" smtClean="0"/>
              <a:t>,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7. </a:t>
            </a:r>
            <a:r>
              <a:rPr lang="en-US" sz="2000" b="1" dirty="0" smtClean="0"/>
              <a:t>Robots </a:t>
            </a:r>
            <a:r>
              <a:rPr lang="en-US" sz="2000" b="1" dirty="0"/>
              <a:t>could be controlled by </a:t>
            </a:r>
            <a:r>
              <a:rPr lang="en-US" sz="2000" b="1" dirty="0" smtClean="0"/>
              <a:t>hackers.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8. </a:t>
            </a:r>
            <a:r>
              <a:rPr lang="en-US" sz="2000" b="1" dirty="0" smtClean="0"/>
              <a:t>In short, robots </a:t>
            </a:r>
            <a:r>
              <a:rPr lang="en-US" sz="2000" b="1" dirty="0" smtClean="0">
                <a:cs typeface="Times New Roman" panose="02020603050405020304" pitchFamily="18" charset="0"/>
              </a:rPr>
              <a:t>benefit humans in some ways, especially in </a:t>
            </a:r>
            <a:r>
              <a:rPr lang="en-US" sz="2000" b="1" dirty="0">
                <a:cs typeface="Times New Roman" panose="02020603050405020304" pitchFamily="18" charset="0"/>
              </a:rPr>
              <a:t>stressful and dangerous </a:t>
            </a:r>
            <a:r>
              <a:rPr lang="en-US" sz="2000" b="1" dirty="0" smtClean="0">
                <a:cs typeface="Times New Roman" panose="02020603050405020304" pitchFamily="18" charset="0"/>
              </a:rPr>
              <a:t>jobs, </a:t>
            </a:r>
            <a:endParaRPr lang="en-US" sz="2000" b="1" dirty="0"/>
          </a:p>
          <a:p>
            <a:r>
              <a:rPr lang="en-US" sz="2000" b="1" dirty="0" smtClean="0">
                <a:solidFill>
                  <a:srgbClr val="FF0000"/>
                </a:solidFill>
              </a:rPr>
              <a:t>9. </a:t>
            </a:r>
            <a:r>
              <a:rPr lang="en-US" sz="2000" b="1" dirty="0">
                <a:cs typeface="Times New Roman" panose="02020603050405020304" pitchFamily="18" charset="0"/>
              </a:rPr>
              <a:t>The advantages of using intelligent robots outweigh the </a:t>
            </a:r>
            <a:r>
              <a:rPr lang="en-US" sz="2000" b="1" dirty="0" smtClean="0">
                <a:cs typeface="Times New Roman" panose="02020603050405020304" pitchFamily="18" charset="0"/>
              </a:rPr>
              <a:t>disadvantages.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4943606" y="370820"/>
            <a:ext cx="4038600" cy="5940088"/>
          </a:xfrm>
          <a:prstGeom prst="rect">
            <a:avLst/>
          </a:prstGeom>
          <a:ln w="28575">
            <a:solidFill>
              <a:srgbClr val="003300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a. </a:t>
            </a:r>
            <a:r>
              <a:rPr lang="en-US" sz="2000" b="1" dirty="0" err="1"/>
              <a:t>A.I</a:t>
            </a:r>
            <a:r>
              <a:rPr lang="en-US" sz="2000" b="1" dirty="0"/>
              <a:t>. robots may lead to the misuse and destruction to the world.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b. </a:t>
            </a:r>
            <a:r>
              <a:rPr lang="en-US" sz="2000" b="1" dirty="0"/>
              <a:t>and reduce the cost of production.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c. </a:t>
            </a:r>
            <a:r>
              <a:rPr lang="en-US" sz="2000" b="1" dirty="0"/>
              <a:t>including the car and food industries, and medicine.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d. </a:t>
            </a:r>
            <a:r>
              <a:rPr lang="en-US" sz="2000" b="1" dirty="0"/>
              <a:t>and helping human doctors to identify damaged organs.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e.</a:t>
            </a:r>
            <a:r>
              <a:rPr lang="en-US" sz="2000" b="1" dirty="0"/>
              <a:t>  Therefore, </a:t>
            </a:r>
            <a:r>
              <a:rPr lang="en-US" sz="2000" b="1" dirty="0" smtClean="0"/>
              <a:t>robotic machines can </a:t>
            </a:r>
            <a:r>
              <a:rPr lang="en-US" sz="2000" b="1" dirty="0"/>
              <a:t>cause damage to human </a:t>
            </a:r>
            <a:r>
              <a:rPr lang="en-US" sz="2000" b="1" dirty="0" smtClean="0"/>
              <a:t>lives.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f. </a:t>
            </a:r>
            <a:r>
              <a:rPr lang="en-US" sz="2000" b="1" dirty="0" smtClean="0"/>
              <a:t>however</a:t>
            </a:r>
            <a:r>
              <a:rPr lang="en-US" sz="2000" b="1" dirty="0"/>
              <a:t>, there are also disadvantages </a:t>
            </a:r>
            <a:r>
              <a:rPr lang="en-US" sz="2000" b="1" dirty="0" smtClean="0"/>
              <a:t>when using </a:t>
            </a:r>
            <a:r>
              <a:rPr lang="en-US" sz="2000" b="1" dirty="0"/>
              <a:t>them.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g.</a:t>
            </a:r>
            <a:r>
              <a:rPr lang="en-US" sz="2000" b="1" dirty="0"/>
              <a:t> </a:t>
            </a:r>
            <a:r>
              <a:rPr lang="en-US" sz="2000" b="1" dirty="0" smtClean="0"/>
              <a:t>but </a:t>
            </a:r>
            <a:r>
              <a:rPr lang="en-US" sz="2000" b="1" dirty="0"/>
              <a:t>can also make fewer errors than humans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h. </a:t>
            </a:r>
            <a:r>
              <a:rPr lang="en-US" sz="2000" b="1" dirty="0" smtClean="0"/>
              <a:t>However,</a:t>
            </a:r>
            <a:r>
              <a:rPr lang="en-US" sz="2000" b="1" dirty="0" smtClean="0">
                <a:cs typeface="Times New Roman" panose="02020603050405020304" pitchFamily="18" charset="0"/>
              </a:rPr>
              <a:t> we must consider carefully when using them.</a:t>
            </a:r>
          </a:p>
          <a:p>
            <a:r>
              <a:rPr lang="en-US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i. </a:t>
            </a:r>
            <a:r>
              <a:rPr lang="en-US" sz="2000" b="1" dirty="0">
                <a:cs typeface="Times New Roman" panose="02020603050405020304" pitchFamily="18" charset="0"/>
              </a:rPr>
              <a:t>and make </a:t>
            </a:r>
            <a:r>
              <a:rPr lang="en-US" sz="2000" b="1" dirty="0" smtClean="0">
                <a:cs typeface="Times New Roman" panose="02020603050405020304" pitchFamily="18" charset="0"/>
              </a:rPr>
              <a:t>humans’ lives </a:t>
            </a:r>
            <a:r>
              <a:rPr lang="en-US" sz="2000" b="1" dirty="0">
                <a:cs typeface="Times New Roman" panose="02020603050405020304" pitchFamily="18" charset="0"/>
              </a:rPr>
              <a:t>better. </a:t>
            </a:r>
          </a:p>
          <a:p>
            <a:endParaRPr lang="en-US" sz="2000" b="1" dirty="0" smtClean="0"/>
          </a:p>
          <a:p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600451" y="609600"/>
            <a:ext cx="1345504" cy="1219200"/>
          </a:xfrm>
          <a:prstGeom prst="straightConnector1">
            <a:avLst/>
          </a:prstGeom>
          <a:ln>
            <a:solidFill>
              <a:srgbClr val="1A1AF8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352800" y="1143000"/>
            <a:ext cx="1676400" cy="2438400"/>
          </a:xfrm>
          <a:prstGeom prst="straightConnector1">
            <a:avLst/>
          </a:prstGeom>
          <a:ln>
            <a:solidFill>
              <a:srgbClr val="1A1AF8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3429000" y="1219200"/>
            <a:ext cx="1600200" cy="762001"/>
          </a:xfrm>
          <a:prstGeom prst="straightConnector1">
            <a:avLst/>
          </a:prstGeom>
          <a:ln>
            <a:solidFill>
              <a:srgbClr val="1A1AF8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600451" y="2576187"/>
            <a:ext cx="1345504" cy="1691013"/>
          </a:xfrm>
          <a:prstGeom prst="straightConnector1">
            <a:avLst/>
          </a:prstGeom>
          <a:ln>
            <a:solidFill>
              <a:srgbClr val="1A1AF8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3600451" y="2438400"/>
            <a:ext cx="1504949" cy="834026"/>
          </a:xfrm>
          <a:prstGeom prst="straightConnector1">
            <a:avLst/>
          </a:prstGeom>
          <a:ln>
            <a:solidFill>
              <a:srgbClr val="1A1AF8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3886200" y="609600"/>
            <a:ext cx="1219200" cy="3578260"/>
          </a:xfrm>
          <a:prstGeom prst="straightConnector1">
            <a:avLst/>
          </a:prstGeom>
          <a:ln>
            <a:solidFill>
              <a:srgbClr val="1A1AF8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851622" y="3048000"/>
            <a:ext cx="1177578" cy="1600200"/>
          </a:xfrm>
          <a:prstGeom prst="straightConnector1">
            <a:avLst/>
          </a:prstGeom>
          <a:ln>
            <a:solidFill>
              <a:srgbClr val="1A1AF8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038600" y="5257800"/>
            <a:ext cx="905006" cy="228600"/>
          </a:xfrm>
          <a:prstGeom prst="straightConnector1">
            <a:avLst/>
          </a:prstGeom>
          <a:ln>
            <a:solidFill>
              <a:srgbClr val="1A1AF8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118323" y="4876800"/>
            <a:ext cx="827632" cy="1352690"/>
          </a:xfrm>
          <a:prstGeom prst="straightConnector1">
            <a:avLst/>
          </a:prstGeom>
          <a:ln>
            <a:solidFill>
              <a:srgbClr val="1A1AF8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73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15400" cy="12192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III. 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Complete the outline. Then write an essay of 220-260 words to discuss the advantages and disadvantages of using intelligent </a:t>
            </a:r>
            <a:r>
              <a:rPr 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robots.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03505"/>
            <a:ext cx="9144000" cy="2454295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+mj-lt"/>
                <a:cs typeface="Times New Roman" panose="02020603050405020304" pitchFamily="18" charset="0"/>
              </a:rPr>
              <a:t>  BODY:</a:t>
            </a:r>
          </a:p>
          <a:p>
            <a:pPr marL="0" indent="0">
              <a:buNone/>
            </a:pPr>
            <a:r>
              <a:rPr lang="en-US" sz="3600" dirty="0" smtClean="0"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3600" b="1" dirty="0" smtClean="0">
                <a:solidFill>
                  <a:srgbClr val="1A1AF8"/>
                </a:solidFill>
                <a:latin typeface="+mj-lt"/>
                <a:cs typeface="Times New Roman" panose="02020603050405020304" pitchFamily="18" charset="0"/>
              </a:rPr>
              <a:t>Advantages: ……….</a:t>
            </a:r>
            <a:endParaRPr lang="en-US" sz="3600" b="1" dirty="0">
              <a:solidFill>
                <a:srgbClr val="1A1AF8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3600" b="1" dirty="0" smtClean="0">
                <a:solidFill>
                  <a:srgbClr val="1A1AF8"/>
                </a:solidFill>
                <a:latin typeface="+mj-lt"/>
                <a:cs typeface="Times New Roman" panose="02020603050405020304" pitchFamily="18" charset="0"/>
              </a:rPr>
              <a:t>Disadvantages: ………….</a:t>
            </a:r>
            <a:endParaRPr lang="en-US" sz="3600" b="1" dirty="0">
              <a:solidFill>
                <a:srgbClr val="1A1AF8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295400"/>
            <a:ext cx="9144000" cy="15081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  <a:cs typeface="Times New Roman" panose="02020603050405020304" pitchFamily="18" charset="0"/>
              </a:rPr>
              <a:t>  INTRODUCTION:</a:t>
            </a:r>
          </a:p>
          <a:p>
            <a:r>
              <a:rPr lang="en-US" sz="3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+mj-lt"/>
                <a:cs typeface="Times New Roman" panose="02020603050405020304" pitchFamily="18" charset="0"/>
              </a:rPr>
              <a:t>     </a:t>
            </a:r>
          </a:p>
          <a:p>
            <a:r>
              <a:rPr lang="en-US" sz="2800" b="1" dirty="0" smtClean="0"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244405"/>
            <a:ext cx="9144000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 pitchFamily="66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latin typeface="+mj-lt"/>
                <a:cs typeface="Times New Roman" panose="02020603050405020304" pitchFamily="18" charset="0"/>
              </a:rPr>
              <a:t>CONCLUSION:</a:t>
            </a:r>
          </a:p>
          <a:p>
            <a:endParaRPr lang="en-US" sz="2800" b="1" dirty="0" smtClean="0">
              <a:latin typeface="Comic Sans MS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7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15400" cy="4572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		           Outline of an essay</a:t>
            </a:r>
            <a:endParaRPr lang="en-US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46995"/>
            <a:ext cx="9144000" cy="3097409"/>
          </a:xfrm>
          <a:solidFill>
            <a:srgbClr val="FFFF00"/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600" b="1" dirty="0" smtClean="0"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45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BODY:</a:t>
            </a:r>
          </a:p>
          <a:p>
            <a:pPr marL="0" indent="0">
              <a:buNone/>
            </a:pPr>
            <a:r>
              <a:rPr lang="en-US" sz="4500" dirty="0" smtClean="0">
                <a:latin typeface="+mj-lt"/>
                <a:cs typeface="Times New Roman" panose="02020603050405020304" pitchFamily="18" charset="0"/>
              </a:rPr>
              <a:t>    -</a:t>
            </a:r>
            <a:r>
              <a:rPr lang="en-US" sz="4500" b="1" dirty="0" smtClean="0">
                <a:solidFill>
                  <a:srgbClr val="1A1AF8"/>
                </a:solidFill>
                <a:latin typeface="+mj-lt"/>
                <a:cs typeface="Times New Roman" panose="02020603050405020304" pitchFamily="18" charset="0"/>
              </a:rPr>
              <a:t>Advantages: 	+First(</a:t>
            </a:r>
            <a:r>
              <a:rPr lang="en-US" sz="4500" b="1" dirty="0" err="1" smtClean="0">
                <a:solidFill>
                  <a:srgbClr val="1A1AF8"/>
                </a:solidFill>
                <a:latin typeface="+mj-lt"/>
                <a:cs typeface="Times New Roman" panose="02020603050405020304" pitchFamily="18" charset="0"/>
              </a:rPr>
              <a:t>ly</a:t>
            </a:r>
            <a:r>
              <a:rPr lang="en-US" sz="4500" b="1" dirty="0" smtClean="0">
                <a:solidFill>
                  <a:srgbClr val="1A1AF8"/>
                </a:solidFill>
                <a:latin typeface="+mj-lt"/>
                <a:cs typeface="Times New Roman" panose="02020603050405020304" pitchFamily="18" charset="0"/>
              </a:rPr>
              <a:t>),/ The first, </a:t>
            </a:r>
            <a:r>
              <a:rPr lang="en-US" sz="4500" b="1" dirty="0" smtClean="0">
                <a:solidFill>
                  <a:srgbClr val="1A1AF8"/>
                </a:solidFill>
                <a:latin typeface="+mj-lt"/>
                <a:cs typeface="Times New Roman" panose="02020603050405020304" pitchFamily="18" charset="0"/>
              </a:rPr>
              <a:t>………</a:t>
            </a:r>
            <a:endParaRPr lang="en-US" sz="4500" b="1" dirty="0" smtClean="0">
              <a:solidFill>
                <a:srgbClr val="1A1AF8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500" b="1" dirty="0">
                <a:solidFill>
                  <a:srgbClr val="1A1AF8"/>
                </a:solidFill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4500" b="1" dirty="0" smtClean="0">
                <a:solidFill>
                  <a:srgbClr val="1A1AF8"/>
                </a:solidFill>
                <a:latin typeface="+mj-lt"/>
                <a:cs typeface="Times New Roman" panose="02020603050405020304" pitchFamily="18" charset="0"/>
              </a:rPr>
              <a:t>		+ Second (</a:t>
            </a:r>
            <a:r>
              <a:rPr lang="en-US" sz="4500" b="1" dirty="0" err="1" smtClean="0">
                <a:solidFill>
                  <a:srgbClr val="1A1AF8"/>
                </a:solidFill>
                <a:latin typeface="+mj-lt"/>
                <a:cs typeface="Times New Roman" panose="02020603050405020304" pitchFamily="18" charset="0"/>
              </a:rPr>
              <a:t>ly</a:t>
            </a:r>
            <a:r>
              <a:rPr lang="en-US" sz="4500" b="1" dirty="0" smtClean="0">
                <a:solidFill>
                  <a:srgbClr val="1A1AF8"/>
                </a:solidFill>
                <a:latin typeface="+mj-lt"/>
                <a:cs typeface="Times New Roman" panose="02020603050405020304" pitchFamily="18" charset="0"/>
              </a:rPr>
              <a:t>),/ the second, …….</a:t>
            </a:r>
          </a:p>
          <a:p>
            <a:pPr marL="0" indent="0">
              <a:buNone/>
            </a:pPr>
            <a:r>
              <a:rPr lang="en-US" sz="4500" b="1" dirty="0">
                <a:solidFill>
                  <a:srgbClr val="1A1AF8"/>
                </a:solidFill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4500" b="1" dirty="0" smtClean="0">
                <a:solidFill>
                  <a:srgbClr val="1A1AF8"/>
                </a:solidFill>
                <a:latin typeface="+mj-lt"/>
                <a:cs typeface="Times New Roman" panose="02020603050405020304" pitchFamily="18" charset="0"/>
              </a:rPr>
              <a:t>		……</a:t>
            </a:r>
            <a:endParaRPr lang="en-US" sz="4500" b="1" dirty="0">
              <a:solidFill>
                <a:srgbClr val="1A1AF8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500" b="1" dirty="0" smtClean="0">
                <a:latin typeface="+mj-lt"/>
                <a:cs typeface="Times New Roman" panose="02020603050405020304" pitchFamily="18" charset="0"/>
              </a:rPr>
              <a:t>    -</a:t>
            </a:r>
            <a:r>
              <a:rPr lang="en-US" sz="4500" b="1" dirty="0" smtClean="0">
                <a:solidFill>
                  <a:srgbClr val="1A1AF8"/>
                </a:solidFill>
                <a:latin typeface="+mj-lt"/>
                <a:cs typeface="Times New Roman" panose="02020603050405020304" pitchFamily="18" charset="0"/>
              </a:rPr>
              <a:t>Disadvantages: 	</a:t>
            </a:r>
            <a:r>
              <a:rPr lang="en-US" sz="4500" b="1" dirty="0" smtClean="0">
                <a:solidFill>
                  <a:srgbClr val="1A1AF8"/>
                </a:solidFill>
                <a:cs typeface="Times New Roman" panose="02020603050405020304" pitchFamily="18" charset="0"/>
              </a:rPr>
              <a:t>+</a:t>
            </a:r>
            <a:r>
              <a:rPr lang="en-US" sz="3600" b="1" dirty="0"/>
              <a:t> </a:t>
            </a:r>
            <a:r>
              <a:rPr lang="en-US" sz="4500" b="1" dirty="0">
                <a:solidFill>
                  <a:srgbClr val="1A1AF8"/>
                </a:solidFill>
              </a:rPr>
              <a:t>The first one is that </a:t>
            </a:r>
            <a:r>
              <a:rPr lang="en-US" sz="4500" b="1" dirty="0" smtClean="0">
                <a:solidFill>
                  <a:srgbClr val="1A1AF8"/>
                </a:solidFill>
                <a:cs typeface="Times New Roman" panose="02020603050405020304" pitchFamily="18" charset="0"/>
              </a:rPr>
              <a:t> ………</a:t>
            </a:r>
            <a:endParaRPr lang="en-US" sz="4500" b="1" dirty="0">
              <a:solidFill>
                <a:srgbClr val="1A1AF8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500" b="1" dirty="0">
                <a:solidFill>
                  <a:srgbClr val="1A1AF8"/>
                </a:solidFill>
                <a:cs typeface="Times New Roman" panose="02020603050405020304" pitchFamily="18" charset="0"/>
              </a:rPr>
              <a:t>			+ Another disadvantage is </a:t>
            </a:r>
            <a:r>
              <a:rPr lang="en-US" sz="4500" b="1" dirty="0" smtClean="0">
                <a:solidFill>
                  <a:srgbClr val="1A1AF8"/>
                </a:solidFill>
                <a:cs typeface="Times New Roman" panose="02020603050405020304" pitchFamily="18" charset="0"/>
              </a:rPr>
              <a:t>that …….</a:t>
            </a:r>
          </a:p>
          <a:p>
            <a:pPr marL="0" indent="0">
              <a:buNone/>
            </a:pPr>
            <a:r>
              <a:rPr lang="en-US" sz="4500" b="1" dirty="0">
                <a:solidFill>
                  <a:srgbClr val="1A1AF8"/>
                </a:solidFill>
                <a:cs typeface="Times New Roman" panose="02020603050405020304" pitchFamily="18" charset="0"/>
              </a:rPr>
              <a:t>	</a:t>
            </a:r>
            <a:r>
              <a:rPr lang="en-US" sz="4500" b="1" dirty="0" smtClean="0">
                <a:solidFill>
                  <a:srgbClr val="1A1AF8"/>
                </a:solidFill>
                <a:cs typeface="Times New Roman" panose="02020603050405020304" pitchFamily="18" charset="0"/>
              </a:rPr>
              <a:t>		…..</a:t>
            </a:r>
          </a:p>
          <a:p>
            <a:pPr marL="0" indent="0">
              <a:buNone/>
            </a:pPr>
            <a:endParaRPr lang="en-US" sz="3600" dirty="0" smtClean="0">
              <a:solidFill>
                <a:srgbClr val="1A1AF8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1A1AF8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762000"/>
            <a:ext cx="9144000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INTRODUCTION:</a:t>
            </a:r>
          </a:p>
          <a:p>
            <a:r>
              <a:rPr lang="en-US" sz="2800" b="1" dirty="0" smtClean="0">
                <a:latin typeface="Comic Sans MS" pitchFamily="66" charset="0"/>
                <a:cs typeface="Times New Roman" panose="02020603050405020304" pitchFamily="18" charset="0"/>
              </a:rPr>
              <a:t>   	</a:t>
            </a:r>
            <a:r>
              <a:rPr lang="en-US" sz="2800" b="1" dirty="0" smtClean="0">
                <a:cs typeface="Times New Roman" panose="02020603050405020304" pitchFamily="18" charset="0"/>
              </a:rPr>
              <a:t>Introduce how the robots use; their advantages and   disadvantages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244405"/>
            <a:ext cx="9144000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 pitchFamily="66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CONCLUSION:</a:t>
            </a:r>
          </a:p>
          <a:p>
            <a:r>
              <a:rPr lang="en-US" sz="2800" b="1" dirty="0" smtClean="0">
                <a:latin typeface="Comic Sans MS" pitchFamily="66" charset="0"/>
                <a:cs typeface="Times New Roman" panose="02020603050405020304" pitchFamily="18" charset="0"/>
              </a:rPr>
              <a:t>   Summarize the main point and your opinions</a:t>
            </a:r>
          </a:p>
          <a:p>
            <a:r>
              <a:rPr lang="en-US" sz="2800" b="1" dirty="0"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Comic Sans MS" pitchFamily="66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Comic Sans MS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662" y="246757"/>
            <a:ext cx="8832938" cy="6863417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1. </a:t>
            </a:r>
            <a:r>
              <a:rPr lang="en-US" sz="2000" b="1" dirty="0" err="1">
                <a:latin typeface="Comic Sans MS" pitchFamily="66" charset="0"/>
              </a:rPr>
              <a:t>A.I</a:t>
            </a:r>
            <a:r>
              <a:rPr lang="en-US" sz="2000" b="1" dirty="0">
                <a:latin typeface="Comic Sans MS" pitchFamily="66" charset="0"/>
              </a:rPr>
              <a:t>. robots are widely used in many areas, including the car and food industries, and medicine</a:t>
            </a:r>
            <a:r>
              <a:rPr lang="en-US" sz="2000" b="1" dirty="0" smtClean="0">
                <a:latin typeface="Comic Sans MS" pitchFamily="66" charset="0"/>
              </a:rPr>
              <a:t>.</a:t>
            </a:r>
            <a:endParaRPr lang="en-US" sz="2000" b="1" dirty="0">
              <a:latin typeface="Comic Sans MS" pitchFamily="66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2. </a:t>
            </a:r>
            <a:r>
              <a:rPr lang="en-US" sz="2000" b="1" dirty="0">
                <a:latin typeface="Comic Sans MS" pitchFamily="66" charset="0"/>
              </a:rPr>
              <a:t>Obviously, robots bring advantages to many areas; however, there are also </a:t>
            </a:r>
            <a:r>
              <a:rPr lang="en-US" sz="2000" b="1" dirty="0" smtClean="0">
                <a:latin typeface="Comic Sans MS" pitchFamily="66" charset="0"/>
              </a:rPr>
              <a:t>disadvantages when </a:t>
            </a:r>
            <a:r>
              <a:rPr lang="en-US" sz="2000" b="1" dirty="0">
                <a:latin typeface="Comic Sans MS" pitchFamily="66" charset="0"/>
              </a:rPr>
              <a:t>using them</a:t>
            </a:r>
            <a:r>
              <a:rPr lang="en-US" sz="2000" b="1" dirty="0" smtClean="0">
                <a:latin typeface="Comic Sans MS" pitchFamily="66" charset="0"/>
              </a:rPr>
              <a:t>.</a:t>
            </a:r>
            <a:endParaRPr lang="en-US" sz="2000" b="1" dirty="0">
              <a:latin typeface="Comic Sans MS" pitchFamily="66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3. </a:t>
            </a:r>
            <a:r>
              <a:rPr lang="en-US" sz="2000" b="1" dirty="0">
                <a:latin typeface="Comic Sans MS" pitchFamily="66" charset="0"/>
              </a:rPr>
              <a:t>The use of robots can replace the human </a:t>
            </a:r>
            <a:r>
              <a:rPr lang="en-US" sz="2000" b="1" dirty="0" smtClean="0">
                <a:latin typeface="Comic Sans MS" pitchFamily="66" charset="0"/>
              </a:rPr>
              <a:t>workforce and </a:t>
            </a:r>
            <a:r>
              <a:rPr lang="en-US" sz="2000" b="1" dirty="0">
                <a:latin typeface="Comic Sans MS" pitchFamily="66" charset="0"/>
              </a:rPr>
              <a:t>reduce the cost of production</a:t>
            </a:r>
            <a:r>
              <a:rPr lang="en-US" sz="2000" b="1" dirty="0" smtClean="0">
                <a:latin typeface="Comic Sans MS" pitchFamily="66" charset="0"/>
              </a:rPr>
              <a:t>.</a:t>
            </a:r>
            <a:endParaRPr lang="en-US" sz="2000" b="1" dirty="0">
              <a:latin typeface="Comic Sans MS" pitchFamily="66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4. </a:t>
            </a:r>
            <a:r>
              <a:rPr lang="en-US" sz="2000" b="1" dirty="0">
                <a:latin typeface="Comic Sans MS" pitchFamily="66" charset="0"/>
              </a:rPr>
              <a:t>They can not only complete tasks faster than humans, but can also make fewer errors than humans</a:t>
            </a:r>
            <a:r>
              <a:rPr lang="en-US" sz="2000" b="1" dirty="0" smtClean="0">
                <a:latin typeface="Comic Sans MS" pitchFamily="66" charset="0"/>
              </a:rPr>
              <a:t>.</a:t>
            </a:r>
            <a:endParaRPr lang="en-US" sz="2000" b="1" dirty="0">
              <a:latin typeface="Comic Sans MS" pitchFamily="66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5. </a:t>
            </a:r>
            <a:r>
              <a:rPr lang="en-US" sz="2000" b="1" dirty="0">
                <a:latin typeface="Comic Sans MS" pitchFamily="66" charset="0"/>
              </a:rPr>
              <a:t>In hospitals, robots will work as medical doctors performing operations on patients, and helping human doctors to identify damaged organs</a:t>
            </a:r>
            <a:r>
              <a:rPr lang="en-US" sz="2000" b="1" dirty="0" smtClean="0">
                <a:latin typeface="Comic Sans MS" pitchFamily="66" charset="0"/>
              </a:rPr>
              <a:t>.</a:t>
            </a:r>
            <a:endParaRPr lang="en-US" sz="2000" b="1" dirty="0">
              <a:latin typeface="Comic Sans MS" pitchFamily="66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6. </a:t>
            </a:r>
            <a:r>
              <a:rPr lang="en-US" sz="2000" b="1" dirty="0">
                <a:latin typeface="Comic Sans MS" pitchFamily="66" charset="0"/>
              </a:rPr>
              <a:t>When attacked by malware or viruses, or disabled by power failure, </a:t>
            </a:r>
            <a:r>
              <a:rPr lang="en-US" sz="2000" b="1" dirty="0" err="1">
                <a:latin typeface="Comic Sans MS" pitchFamily="66" charset="0"/>
              </a:rPr>
              <a:t>A.I</a:t>
            </a:r>
            <a:r>
              <a:rPr lang="en-US" sz="2000" b="1" dirty="0">
                <a:latin typeface="Comic Sans MS" pitchFamily="66" charset="0"/>
              </a:rPr>
              <a:t>. robots may lead to the misuse and destruction to the world</a:t>
            </a:r>
            <a:r>
              <a:rPr lang="en-US" sz="2000" b="1" dirty="0" smtClean="0">
                <a:latin typeface="Comic Sans MS" pitchFamily="66" charset="0"/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7. </a:t>
            </a:r>
            <a:r>
              <a:rPr lang="en-US" sz="2000" b="1" dirty="0" smtClean="0">
                <a:latin typeface="Comic Sans MS" pitchFamily="66" charset="0"/>
              </a:rPr>
              <a:t>Robots </a:t>
            </a:r>
            <a:r>
              <a:rPr lang="en-US" sz="2000" b="1" dirty="0">
                <a:latin typeface="Comic Sans MS" pitchFamily="66" charset="0"/>
              </a:rPr>
              <a:t>could be controlled by </a:t>
            </a:r>
            <a:r>
              <a:rPr lang="en-US" sz="2000" b="1" dirty="0" smtClean="0">
                <a:latin typeface="Comic Sans MS" pitchFamily="66" charset="0"/>
              </a:rPr>
              <a:t>hackers.</a:t>
            </a:r>
            <a:r>
              <a:rPr lang="en-US" sz="2000" b="1" dirty="0">
                <a:latin typeface="Comic Sans MS" pitchFamily="66" charset="0"/>
              </a:rPr>
              <a:t> Therefore, robotic machines can cause damage to human lives</a:t>
            </a:r>
            <a:r>
              <a:rPr lang="en-US" sz="2000" b="1" dirty="0" smtClean="0">
                <a:latin typeface="Comic Sans MS" pitchFamily="66" charset="0"/>
              </a:rPr>
              <a:t>.</a:t>
            </a:r>
          </a:p>
          <a:p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8. </a:t>
            </a:r>
            <a:r>
              <a:rPr lang="en-US" sz="2000" b="1" dirty="0">
                <a:latin typeface="Comic Sans MS" pitchFamily="66" charset="0"/>
              </a:rPr>
              <a:t>In short, robots </a:t>
            </a:r>
            <a:r>
              <a:rPr lang="en-US" sz="2000" b="1" dirty="0">
                <a:latin typeface="Comic Sans MS" pitchFamily="66" charset="0"/>
                <a:cs typeface="Times New Roman" panose="02020603050405020304" pitchFamily="18" charset="0"/>
              </a:rPr>
              <a:t>benefit humans in some ways, especially in stressful and dangerous </a:t>
            </a:r>
            <a:r>
              <a:rPr lang="en-US" sz="2000" b="1" dirty="0" smtClean="0">
                <a:latin typeface="Comic Sans MS" pitchFamily="66" charset="0"/>
                <a:cs typeface="Times New Roman" panose="02020603050405020304" pitchFamily="18" charset="0"/>
              </a:rPr>
              <a:t>jobs, </a:t>
            </a:r>
            <a:r>
              <a:rPr lang="en-US" sz="2000" b="1" dirty="0">
                <a:latin typeface="Comic Sans MS" pitchFamily="66" charset="0"/>
                <a:cs typeface="Times New Roman" panose="02020603050405020304" pitchFamily="18" charset="0"/>
              </a:rPr>
              <a:t>and make humans’ lives better. </a:t>
            </a:r>
            <a:endParaRPr lang="en-US" sz="2000" b="1" dirty="0">
              <a:latin typeface="Comic Sans MS" pitchFamily="66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9. </a:t>
            </a:r>
            <a:r>
              <a:rPr lang="en-US" sz="2000" b="1" dirty="0">
                <a:latin typeface="Comic Sans MS" pitchFamily="66" charset="0"/>
                <a:cs typeface="Times New Roman" panose="02020603050405020304" pitchFamily="18" charset="0"/>
              </a:rPr>
              <a:t>The advantages of using intelligent robots outweigh the disadvantages</a:t>
            </a:r>
            <a:r>
              <a:rPr lang="en-US" sz="2000" b="1" dirty="0" smtClean="0">
                <a:latin typeface="Comic Sans MS" pitchFamily="66" charset="0"/>
                <a:cs typeface="Times New Roman" panose="02020603050405020304" pitchFamily="18" charset="0"/>
              </a:rPr>
              <a:t>.</a:t>
            </a:r>
            <a:r>
              <a:rPr lang="en-US" sz="2000" b="1" dirty="0"/>
              <a:t> </a:t>
            </a:r>
            <a:r>
              <a:rPr lang="en-US" sz="2000" b="1" dirty="0">
                <a:latin typeface="Comic Sans MS" pitchFamily="66" charset="0"/>
              </a:rPr>
              <a:t>However,</a:t>
            </a:r>
            <a:r>
              <a:rPr lang="en-US" sz="2000" b="1" dirty="0">
                <a:latin typeface="Comic Sans MS" pitchFamily="66" charset="0"/>
                <a:cs typeface="Times New Roman" panose="02020603050405020304" pitchFamily="18" charset="0"/>
              </a:rPr>
              <a:t> we must consider carefully when using them.</a:t>
            </a:r>
          </a:p>
          <a:p>
            <a:endParaRPr lang="en-US" sz="2000" b="1" dirty="0">
              <a:latin typeface="Comic Sans MS" pitchFamily="66" charset="0"/>
            </a:endParaRPr>
          </a:p>
          <a:p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97325" y="457200"/>
            <a:ext cx="982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</a:rPr>
              <a:t>Intro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1676400"/>
            <a:ext cx="1969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rgbClr val="1A1AF8"/>
                </a:solidFill>
              </a:rPr>
              <a:t>Body- Ads</a:t>
            </a:r>
            <a:endParaRPr lang="vi-VN" sz="2800" b="1" dirty="0">
              <a:solidFill>
                <a:srgbClr val="1A1AF8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9774" y="1066800"/>
            <a:ext cx="982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</a:rPr>
              <a:t>Intro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0" y="2242810"/>
            <a:ext cx="1969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rgbClr val="1A1AF8"/>
                </a:solidFill>
              </a:rPr>
              <a:t>Body- Ads</a:t>
            </a:r>
            <a:endParaRPr lang="vi-VN" sz="2800" b="1" dirty="0">
              <a:solidFill>
                <a:srgbClr val="1A1AF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27427" y="3200400"/>
            <a:ext cx="1969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rgbClr val="1A1AF8"/>
                </a:solidFill>
              </a:rPr>
              <a:t>Body- Ads</a:t>
            </a:r>
            <a:endParaRPr lang="vi-VN" sz="2800" b="1" dirty="0">
              <a:solidFill>
                <a:srgbClr val="1A1AF8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85741" y="4114800"/>
            <a:ext cx="2483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rgbClr val="1A1AF8"/>
                </a:solidFill>
              </a:rPr>
              <a:t>Body- Disads</a:t>
            </a:r>
            <a:endParaRPr lang="vi-VN" sz="2800" b="1" dirty="0">
              <a:solidFill>
                <a:srgbClr val="1A1AF8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17861" y="4763518"/>
            <a:ext cx="2483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rgbClr val="1A1AF8"/>
                </a:solidFill>
              </a:rPr>
              <a:t>Body- Disads</a:t>
            </a:r>
            <a:endParaRPr lang="vi-VN" sz="2800" b="1" dirty="0">
              <a:solidFill>
                <a:srgbClr val="1A1AF8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59445" y="5334000"/>
            <a:ext cx="883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rgbClr val="00B050"/>
                </a:solidFill>
              </a:rPr>
              <a:t>Con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51094" y="6258580"/>
            <a:ext cx="883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rgbClr val="00B050"/>
                </a:solidFill>
              </a:rPr>
              <a:t>Con</a:t>
            </a:r>
            <a:endParaRPr lang="vi-VN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56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15400" cy="12192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III. Write an 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essay of 220-260 words to discuss the advantages and disadvantages of using intelligent robots, using the ideas in 2 and </a:t>
            </a:r>
            <a:r>
              <a:rPr lang="en-US" sz="28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3 and your own ideas.</a:t>
            </a:r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03505"/>
            <a:ext cx="9144000" cy="2454295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+mj-lt"/>
                <a:cs typeface="Times New Roman" panose="02020603050405020304" pitchFamily="18" charset="0"/>
              </a:rPr>
              <a:t>  BODY:</a:t>
            </a:r>
          </a:p>
          <a:p>
            <a:pPr marL="0" indent="0">
              <a:buNone/>
            </a:pPr>
            <a:r>
              <a:rPr lang="en-US" sz="3600" dirty="0" smtClean="0"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3600" b="1" dirty="0" smtClean="0">
                <a:solidFill>
                  <a:srgbClr val="1A1AF8"/>
                </a:solidFill>
                <a:latin typeface="+mj-lt"/>
                <a:cs typeface="Times New Roman" panose="02020603050405020304" pitchFamily="18" charset="0"/>
              </a:rPr>
              <a:t>Advantages: </a:t>
            </a:r>
          </a:p>
          <a:p>
            <a:pPr marL="0" indent="0">
              <a:buNone/>
            </a:pPr>
            <a:r>
              <a:rPr lang="en-US" sz="3600" dirty="0" smtClean="0"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3600" b="1" dirty="0" smtClean="0">
                <a:solidFill>
                  <a:srgbClr val="1A1AF8"/>
                </a:solidFill>
                <a:latin typeface="+mj-lt"/>
                <a:cs typeface="Times New Roman" panose="02020603050405020304" pitchFamily="18" charset="0"/>
              </a:rPr>
              <a:t>Disadvantages:</a:t>
            </a:r>
            <a:endParaRPr lang="en-US" sz="36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295400"/>
            <a:ext cx="9144000" cy="15081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  <a:cs typeface="Times New Roman" panose="02020603050405020304" pitchFamily="18" charset="0"/>
              </a:rPr>
              <a:t>  INTRODUCTION:</a:t>
            </a:r>
          </a:p>
          <a:p>
            <a:r>
              <a:rPr lang="en-US" sz="3600" b="1" dirty="0" smtClean="0">
                <a:latin typeface="+mj-lt"/>
                <a:cs typeface="Times New Roman" panose="02020603050405020304" pitchFamily="18" charset="0"/>
              </a:rPr>
              <a:t>     1,2</a:t>
            </a:r>
          </a:p>
          <a:p>
            <a:r>
              <a:rPr lang="en-US" sz="2800" b="1" dirty="0" smtClean="0"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244405"/>
            <a:ext cx="9144000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 pitchFamily="66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latin typeface="+mj-lt"/>
                <a:cs typeface="Times New Roman" panose="02020603050405020304" pitchFamily="18" charset="0"/>
              </a:rPr>
              <a:t>CONCLUSION:</a:t>
            </a:r>
          </a:p>
          <a:p>
            <a:r>
              <a:rPr lang="en-US" sz="2800" b="1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3600" b="1" dirty="0" smtClean="0">
                <a:latin typeface="+mj-lt"/>
                <a:cs typeface="Times New Roman" panose="02020603050405020304" pitchFamily="18" charset="0"/>
              </a:rPr>
              <a:t>8,9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87464"/>
            <a:ext cx="157956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4038600"/>
            <a:ext cx="12319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71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603</Words>
  <Application>Microsoft Office PowerPoint</Application>
  <PresentationFormat>On-screen Show (4:3)</PresentationFormat>
  <Paragraphs>110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What are advantages and disadvantages of intelligent Robots ?</vt:lpstr>
      <vt:lpstr>PowerPoint Presentation</vt:lpstr>
      <vt:lpstr>PowerPoint Presentation</vt:lpstr>
      <vt:lpstr>PowerPoint Presentation</vt:lpstr>
      <vt:lpstr>III. Complete the outline. Then write an essay of 220-260 words to discuss the advantages and disadvantages of using intelligent robots. </vt:lpstr>
      <vt:lpstr>             Outline of an essay</vt:lpstr>
      <vt:lpstr>PowerPoint Presentation</vt:lpstr>
      <vt:lpstr>III. Write an essay of 220-260 words to discuss the advantages and disadvantages of using intelligent robots, using the ideas in 2 and 3 and your own ideas.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 WRITING</dc:title>
  <dc:creator>DELL PC</dc:creator>
  <cp:lastModifiedBy>HONG</cp:lastModifiedBy>
  <cp:revision>86</cp:revision>
  <dcterms:created xsi:type="dcterms:W3CDTF">2018-02-27T09:54:23Z</dcterms:created>
  <dcterms:modified xsi:type="dcterms:W3CDTF">2023-02-23T12:54:42Z</dcterms:modified>
</cp:coreProperties>
</file>