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99" r:id="rId2"/>
    <p:sldId id="382" r:id="rId3"/>
    <p:sldId id="259" r:id="rId4"/>
    <p:sldId id="383" r:id="rId5"/>
    <p:sldId id="275" r:id="rId6"/>
    <p:sldId id="276" r:id="rId7"/>
    <p:sldId id="384" r:id="rId8"/>
    <p:sldId id="385" r:id="rId9"/>
    <p:sldId id="386" r:id="rId10"/>
    <p:sldId id="365" r:id="rId11"/>
    <p:sldId id="366" r:id="rId12"/>
    <p:sldId id="367" r:id="rId13"/>
    <p:sldId id="368" r:id="rId14"/>
    <p:sldId id="369" r:id="rId15"/>
    <p:sldId id="374" r:id="rId16"/>
    <p:sldId id="375" r:id="rId17"/>
    <p:sldId id="372" r:id="rId18"/>
    <p:sldId id="376" r:id="rId19"/>
    <p:sldId id="389" r:id="rId20"/>
    <p:sldId id="388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80" r:id="rId3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872"/>
    <a:srgbClr val="CF3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71" autoAdjust="0"/>
  </p:normalViewPr>
  <p:slideViewPr>
    <p:cSldViewPr snapToGrid="0" snapToObjects="1">
      <p:cViewPr>
        <p:scale>
          <a:sx n="76" d="100"/>
          <a:sy n="76" d="100"/>
        </p:scale>
        <p:origin x="-4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EBD3FFC-01B2-7D4F-B0B8-8DB4F13E745A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8D64F7-8747-FD47-BB90-F5B73E1FF06F}" type="datetimeFigureOut">
              <a:rPr lang="x-none" smtClean="0"/>
              <a:t>06/11/2023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5.png"/><Relationship Id="rId7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D2A3969-8AA5-F24F-AFE1-C3D30794AE1E}"/>
              </a:ext>
            </a:extLst>
          </p:cNvPr>
          <p:cNvSpPr/>
          <p:nvPr/>
        </p:nvSpPr>
        <p:spPr>
          <a:xfrm>
            <a:off x="129591" y="1277654"/>
            <a:ext cx="10905839" cy="3494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WELCOME </a:t>
            </a:r>
            <a:r>
              <a:rPr lang="en-US" sz="5400" dirty="0" smtClean="0">
                <a:ln w="0"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TO 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OUR CLASS!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5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>
            <a:extLst>
              <a:ext uri="{FF2B5EF4-FFF2-40B4-BE49-F238E27FC236}">
                <a16:creationId xmlns:a16="http://schemas.microsoft.com/office/drawing/2014/main" xmlns="" id="{FF1FAE21-F4BE-6048-A75E-2BD8D890BC25}"/>
              </a:ext>
            </a:extLst>
          </p:cNvPr>
          <p:cNvSpPr/>
          <p:nvPr/>
        </p:nvSpPr>
        <p:spPr>
          <a:xfrm>
            <a:off x="4608512" y="1676400"/>
            <a:ext cx="2490788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x-non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F1AFE7-53C6-5F49-8CE0-EA7EE23CEA4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7772400" cy="11652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x-none" sz="4800" b="1" dirty="0">
                <a:solidFill>
                  <a:srgbClr val="C00000"/>
                </a:solidFill>
              </a:rPr>
              <a:t>Game: Secret in the ball</a:t>
            </a:r>
            <a:r>
              <a:rPr lang="en-US" altLang="x-none" sz="3200" b="1" dirty="0">
                <a:solidFill>
                  <a:srgbClr val="FF0000"/>
                </a:solidFill>
              </a:rPr>
              <a:t/>
            </a:r>
            <a:br>
              <a:rPr lang="en-US" altLang="x-none" sz="3200" b="1" dirty="0">
                <a:solidFill>
                  <a:srgbClr val="FF0000"/>
                </a:solidFill>
              </a:rPr>
            </a:br>
            <a:endParaRPr lang="en-US" altLang="x-none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cau mon 5.png">
            <a:extLst>
              <a:ext uri="{FF2B5EF4-FFF2-40B4-BE49-F238E27FC236}">
                <a16:creationId xmlns:a16="http://schemas.microsoft.com/office/drawing/2014/main" xmlns="" id="{23FFB042-69C1-C340-A61A-8287F1360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4278312" y="1186656"/>
            <a:ext cx="170973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>
            <a:extLst>
              <a:ext uri="{FF2B5EF4-FFF2-40B4-BE49-F238E27FC236}">
                <a16:creationId xmlns:a16="http://schemas.microsoft.com/office/drawing/2014/main" xmlns="" id="{030E4E63-C430-C048-BBFC-DCD7F57BA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988050" y="1186656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>
            <a:extLst>
              <a:ext uri="{FF2B5EF4-FFF2-40B4-BE49-F238E27FC236}">
                <a16:creationId xmlns:a16="http://schemas.microsoft.com/office/drawing/2014/main" xmlns="" id="{2C7D1562-2739-CA46-BE92-8786BAC06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xmlns="" id="{D0CBF7C6-32D3-D049-9244-54F9D68D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xmlns="" id="{8B950491-98FD-194C-A140-E72512746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AEF1AAF0-7567-9548-9DC3-CA9F16A8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>
            <a:extLst>
              <a:ext uri="{FF2B5EF4-FFF2-40B4-BE49-F238E27FC236}">
                <a16:creationId xmlns:a16="http://schemas.microsoft.com/office/drawing/2014/main" xmlns="" id="{9E118C23-CD2A-6F40-93E5-B9551C398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>
            <a:extLst>
              <a:ext uri="{FF2B5EF4-FFF2-40B4-BE49-F238E27FC236}">
                <a16:creationId xmlns:a16="http://schemas.microsoft.com/office/drawing/2014/main" xmlns="" id="{D4A5D6D3-C7B2-2F46-AFB9-5AB0FBBB6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>
            <a:extLst>
              <a:ext uri="{FF2B5EF4-FFF2-40B4-BE49-F238E27FC236}">
                <a16:creationId xmlns:a16="http://schemas.microsoft.com/office/drawing/2014/main" xmlns="" id="{8EEBB00E-0F77-FB45-91FA-1452D1AA0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463 L -0.11601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07 -0.00463 L 0.0806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C96742B-E19A-0D4B-A70E-73870C36A1D9}"/>
              </a:ext>
            </a:extLst>
          </p:cNvPr>
          <p:cNvSpPr/>
          <p:nvPr/>
        </p:nvSpPr>
        <p:spPr>
          <a:xfrm>
            <a:off x="2667000" y="1600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05030D0-6F68-1949-9DDE-E7997A9CA978}"/>
              </a:ext>
            </a:extLst>
          </p:cNvPr>
          <p:cNvSpPr/>
          <p:nvPr/>
        </p:nvSpPr>
        <p:spPr>
          <a:xfrm>
            <a:off x="3962400" y="1600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C164858-FC70-074C-8F90-AE9EF4C65E57}"/>
              </a:ext>
            </a:extLst>
          </p:cNvPr>
          <p:cNvSpPr/>
          <p:nvPr/>
        </p:nvSpPr>
        <p:spPr>
          <a:xfrm>
            <a:off x="5257800" y="1574104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9" name="Oval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20B428E8-F82B-A24E-9728-382D955237FB}"/>
              </a:ext>
            </a:extLst>
          </p:cNvPr>
          <p:cNvSpPr/>
          <p:nvPr/>
        </p:nvSpPr>
        <p:spPr>
          <a:xfrm>
            <a:off x="3238500" y="2972322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1" name="Oval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A20E5637-9043-924F-AC95-A21CCAC8DD89}"/>
              </a:ext>
            </a:extLst>
          </p:cNvPr>
          <p:cNvSpPr/>
          <p:nvPr/>
        </p:nvSpPr>
        <p:spPr>
          <a:xfrm>
            <a:off x="6007100" y="2971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2" name="Oval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A647A426-15E7-B84F-8E1C-0E380DD51100}"/>
              </a:ext>
            </a:extLst>
          </p:cNvPr>
          <p:cNvSpPr/>
          <p:nvPr/>
        </p:nvSpPr>
        <p:spPr>
          <a:xfrm>
            <a:off x="4659160" y="2951696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xmlns="" id="{5F89A02E-1386-394F-865C-46BD9A0AA018}"/>
              </a:ext>
            </a:extLst>
          </p:cNvPr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x-none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Choose a ball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B9DE684-09BA-094D-891D-38A792E522A4}"/>
              </a:ext>
            </a:extLst>
          </p:cNvPr>
          <p:cNvSpPr txBox="1">
            <a:spLocks/>
          </p:cNvSpPr>
          <p:nvPr/>
        </p:nvSpPr>
        <p:spPr>
          <a:xfrm>
            <a:off x="2120900" y="228600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sz="4800" b="1">
                <a:solidFill>
                  <a:srgbClr val="C00000"/>
                </a:solidFill>
              </a:rPr>
              <a:t>Game: Secret in the ball</a:t>
            </a:r>
            <a:r>
              <a:rPr lang="en-US" altLang="x-none" sz="3200" b="1">
                <a:solidFill>
                  <a:srgbClr val="FF0000"/>
                </a:solidFill>
              </a:rPr>
              <a:t/>
            </a:r>
            <a:br>
              <a:rPr lang="en-US" altLang="x-none" sz="3200" b="1">
                <a:solidFill>
                  <a:srgbClr val="FF0000"/>
                </a:solidFill>
              </a:rPr>
            </a:br>
            <a:endParaRPr lang="en-US" altLang="x-none" sz="3200" b="1" dirty="0">
              <a:solidFill>
                <a:srgbClr val="0000CC"/>
              </a:solidFill>
            </a:endParaRPr>
          </a:p>
        </p:txBody>
      </p:sp>
      <p:sp>
        <p:nvSpPr>
          <p:cNvPr id="16" name="Oval 15">
            <a:hlinkClick r:id="rId9" action="ppaction://hlinksldjump"/>
            <a:extLst>
              <a:ext uri="{FF2B5EF4-FFF2-40B4-BE49-F238E27FC236}">
                <a16:creationId xmlns:a16="http://schemas.microsoft.com/office/drawing/2014/main" xmlns="" id="{356D3505-3B59-2B42-95C0-291A92F0D7EA}"/>
              </a:ext>
            </a:extLst>
          </p:cNvPr>
          <p:cNvSpPr/>
          <p:nvPr/>
        </p:nvSpPr>
        <p:spPr>
          <a:xfrm>
            <a:off x="6538848" y="1566275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3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D5F2D34-1E1A-B24C-A31A-3B1897180395}"/>
              </a:ext>
            </a:extLst>
          </p:cNvPr>
          <p:cNvSpPr/>
          <p:nvPr/>
        </p:nvSpPr>
        <p:spPr>
          <a:xfrm>
            <a:off x="3829049" y="685800"/>
            <a:ext cx="4541837" cy="495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7" name="Title 1">
            <a:extLst>
              <a:ext uri="{FF2B5EF4-FFF2-40B4-BE49-F238E27FC236}">
                <a16:creationId xmlns:a16="http://schemas.microsoft.com/office/drawing/2014/main" xmlns="" id="{9CB0B70B-35C7-824A-9D22-C226124209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2249488" cy="685800"/>
          </a:xfrm>
        </p:spPr>
        <p:txBody>
          <a:bodyPr>
            <a:normAutofit/>
          </a:bodyPr>
          <a:lstStyle/>
          <a:p>
            <a:r>
              <a:rPr lang="en-US" altLang="x-none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xmlns="" id="{A968E1D5-A7A2-274F-BA8C-FAF237C0428F}"/>
              </a:ext>
            </a:extLst>
          </p:cNvPr>
          <p:cNvSpPr/>
          <p:nvPr/>
        </p:nvSpPr>
        <p:spPr>
          <a:xfrm>
            <a:off x="9672638" y="5815013"/>
            <a:ext cx="1066800" cy="91757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xmlns="" id="{44638984-9BDF-7D44-8E25-708C5779B8B6}"/>
              </a:ext>
            </a:extLst>
          </p:cNvPr>
          <p:cNvSpPr/>
          <p:nvPr/>
        </p:nvSpPr>
        <p:spPr>
          <a:xfrm>
            <a:off x="1652982" y="5627688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x-none" b="1" dirty="0">
                <a:solidFill>
                  <a:srgbClr val="FFFFFF"/>
                </a:solidFill>
                <a:latin typeface="Calibri" panose="020F0502020204030204" pitchFamily="34" charset="0"/>
              </a:rPr>
              <a:t>Open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C43DEC62-7667-1545-A763-532F98230D7F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5CC194-D7C8-B74F-BFAF-DAD885C9D58E}"/>
              </a:ext>
            </a:extLst>
          </p:cNvPr>
          <p:cNvSpPr txBox="1"/>
          <p:nvPr/>
        </p:nvSpPr>
        <p:spPr>
          <a:xfrm>
            <a:off x="4038601" y="794084"/>
            <a:ext cx="42402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200" b="1" dirty="0"/>
              <a:t>Why did Minh’s father subscribe to fewer print newspapers and magazines?</a:t>
            </a:r>
          </a:p>
          <a:p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AB7A0-9AE7-004E-8FEC-A0C037848C18}"/>
              </a:ext>
            </a:extLst>
          </p:cNvPr>
          <p:cNvSpPr txBox="1"/>
          <p:nvPr/>
        </p:nvSpPr>
        <p:spPr>
          <a:xfrm>
            <a:off x="3829048" y="3039986"/>
            <a:ext cx="4541837" cy="194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x-none" sz="3200" b="1" dirty="0">
                <a:solidFill>
                  <a:srgbClr val="7030A0"/>
                </a:solidFill>
              </a:rPr>
              <a:t>Because everyone in his house can read the news on their digital devices.</a:t>
            </a:r>
          </a:p>
          <a:p>
            <a:endParaRPr lang="x-none" dirty="0">
              <a:solidFill>
                <a:srgbClr val="7030A0"/>
              </a:solidFill>
            </a:endParaRP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xmlns="" id="{8A710393-7F25-FA41-88D1-191B8ACD6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775943" y="12541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5AE143C4-4B72-0F41-BC82-CCC5BEFFE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134099" y="125410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3">
            <a:extLst>
              <a:ext uri="{FF2B5EF4-FFF2-40B4-BE49-F238E27FC236}">
                <a16:creationId xmlns:a16="http://schemas.microsoft.com/office/drawing/2014/main" xmlns="" id="{DACB6DDC-BE0F-7E4D-AA12-24028A5E2B6D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5" name="AutoShape 34">
              <a:extLst>
                <a:ext uri="{FF2B5EF4-FFF2-40B4-BE49-F238E27FC236}">
                  <a16:creationId xmlns:a16="http://schemas.microsoft.com/office/drawing/2014/main" xmlns="" id="{8EAFA95F-AE67-9644-8838-76B768894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6" name="WordArt 35">
              <a:extLst>
                <a:ext uri="{FF2B5EF4-FFF2-40B4-BE49-F238E27FC236}">
                  <a16:creationId xmlns:a16="http://schemas.microsoft.com/office/drawing/2014/main" xmlns="" id="{762F760C-E85A-644A-ADED-BA8AE0F7F9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WordArt 36">
            <a:extLst>
              <a:ext uri="{FF2B5EF4-FFF2-40B4-BE49-F238E27FC236}">
                <a16:creationId xmlns:a16="http://schemas.microsoft.com/office/drawing/2014/main" xmlns="" id="{EE98C4DC-CD1F-784C-954B-340D459F91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>
            <a:extLst>
              <a:ext uri="{FF2B5EF4-FFF2-40B4-BE49-F238E27FC236}">
                <a16:creationId xmlns:a16="http://schemas.microsoft.com/office/drawing/2014/main" xmlns="" id="{A5C20863-EEFE-3348-B8A7-801E9B6CC7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>
            <a:extLst>
              <a:ext uri="{FF2B5EF4-FFF2-40B4-BE49-F238E27FC236}">
                <a16:creationId xmlns:a16="http://schemas.microsoft.com/office/drawing/2014/main" xmlns="" id="{AAC5CAC5-8B2E-6C40-A659-1ED4D6B50E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>
            <a:extLst>
              <a:ext uri="{FF2B5EF4-FFF2-40B4-BE49-F238E27FC236}">
                <a16:creationId xmlns:a16="http://schemas.microsoft.com/office/drawing/2014/main" xmlns="" id="{8097D5EC-C5FF-4B4A-9671-7312BF2254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>
            <a:extLst>
              <a:ext uri="{FF2B5EF4-FFF2-40B4-BE49-F238E27FC236}">
                <a16:creationId xmlns:a16="http://schemas.microsoft.com/office/drawing/2014/main" xmlns="" id="{B3A0D92D-9C48-CE47-941D-8E9E1832A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>
            <a:extLst>
              <a:ext uri="{FF2B5EF4-FFF2-40B4-BE49-F238E27FC236}">
                <a16:creationId xmlns:a16="http://schemas.microsoft.com/office/drawing/2014/main" xmlns="" id="{27A3B8CF-8F4F-D74F-9E76-EE67E0E750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66D8AC-02C0-A742-BB61-B7AFD4B07769}"/>
              </a:ext>
            </a:extLst>
          </p:cNvPr>
          <p:cNvSpPr txBox="1"/>
          <p:nvPr/>
        </p:nvSpPr>
        <p:spPr>
          <a:xfrm>
            <a:off x="771802" y="3367088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x-none" sz="3200" b="1" dirty="0"/>
              <a:t>ime </a:t>
            </a:r>
          </a:p>
        </p:txBody>
      </p:sp>
    </p:spTree>
    <p:extLst>
      <p:ext uri="{BB962C8B-B14F-4D97-AF65-F5344CB8AC3E}">
        <p14:creationId xmlns:p14="http://schemas.microsoft.com/office/powerpoint/2010/main" val="24344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6B4EE76-D044-4C41-8CFE-F1D005429CBA}"/>
              </a:ext>
            </a:extLst>
          </p:cNvPr>
          <p:cNvSpPr/>
          <p:nvPr/>
        </p:nvSpPr>
        <p:spPr>
          <a:xfrm>
            <a:off x="3786187" y="1066800"/>
            <a:ext cx="5272087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1" name="Title 1">
            <a:extLst>
              <a:ext uri="{FF2B5EF4-FFF2-40B4-BE49-F238E27FC236}">
                <a16:creationId xmlns:a16="http://schemas.microsoft.com/office/drawing/2014/main" xmlns="" id="{5A45DCD8-C8D7-2249-BFD1-2355194B3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2300288" cy="685800"/>
          </a:xfrm>
        </p:spPr>
        <p:txBody>
          <a:bodyPr>
            <a:normAutofit/>
          </a:bodyPr>
          <a:lstStyle/>
          <a:p>
            <a:r>
              <a:rPr lang="en-US" altLang="x-none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2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xmlns="" id="{09010AF4-1980-4641-BB8C-67A7365A52FA}"/>
              </a:ext>
            </a:extLst>
          </p:cNvPr>
          <p:cNvSpPr/>
          <p:nvPr/>
        </p:nvSpPr>
        <p:spPr>
          <a:xfrm>
            <a:off x="10477502" y="5829299"/>
            <a:ext cx="1066800" cy="81756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xmlns="" id="{5607A974-0BCC-CF48-BDC2-E06785032922}"/>
              </a:ext>
            </a:extLst>
          </p:cNvPr>
          <p:cNvSpPr/>
          <p:nvPr/>
        </p:nvSpPr>
        <p:spPr>
          <a:xfrm>
            <a:off x="1262857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x-none" b="1" dirty="0">
                <a:solidFill>
                  <a:srgbClr val="FFFFFF"/>
                </a:solidFill>
                <a:latin typeface="Calibri" panose="020F0502020204030204" pitchFamily="34" charset="0"/>
              </a:rPr>
              <a:t>Open 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FCF2D55-D4CB-0A41-B7EB-2178D2E1E481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A6AB8C-2552-CE4C-9FF4-14F7D67DC8B0}"/>
              </a:ext>
            </a:extLst>
          </p:cNvPr>
          <p:cNvSpPr txBox="1"/>
          <p:nvPr/>
        </p:nvSpPr>
        <p:spPr>
          <a:xfrm>
            <a:off x="4229100" y="120015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200" b="1" dirty="0"/>
              <a:t>What does Nam think of Lan’s use of social media and the Internet?</a:t>
            </a:r>
            <a:endParaRPr lang="x-none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1D8038-8018-4D48-BDE3-91645FDF60D6}"/>
              </a:ext>
            </a:extLst>
          </p:cNvPr>
          <p:cNvSpPr txBox="1"/>
          <p:nvPr/>
        </p:nvSpPr>
        <p:spPr>
          <a:xfrm>
            <a:off x="4138610" y="2881322"/>
            <a:ext cx="4572000" cy="2319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x-none" sz="3600" b="1" dirty="0">
                <a:solidFill>
                  <a:srgbClr val="7030A0"/>
                </a:solidFill>
              </a:rPr>
              <a:t>He thinks that she is addicted to social media and relies too much on the Internet.</a:t>
            </a:r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789135DC-74B6-2B4E-BBFE-2BF6DBE3B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569075" y="125412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xmlns="" id="{5C8E77BF-FF97-E843-914B-12A6F23F9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200400" y="125412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>
            <a:extLst>
              <a:ext uri="{FF2B5EF4-FFF2-40B4-BE49-F238E27FC236}">
                <a16:creationId xmlns:a16="http://schemas.microsoft.com/office/drawing/2014/main" xmlns="" id="{B4B422F9-6925-6F44-BD43-661338AA93F3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4" name="AutoShape 34">
              <a:extLst>
                <a:ext uri="{FF2B5EF4-FFF2-40B4-BE49-F238E27FC236}">
                  <a16:creationId xmlns:a16="http://schemas.microsoft.com/office/drawing/2014/main" xmlns="" id="{2FB28336-0C2C-3641-8503-DCFA4E8B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" name="WordArt 35">
              <a:extLst>
                <a:ext uri="{FF2B5EF4-FFF2-40B4-BE49-F238E27FC236}">
                  <a16:creationId xmlns:a16="http://schemas.microsoft.com/office/drawing/2014/main" xmlns="" id="{02661F9F-2D95-4E4F-B1BB-82557985A5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WordArt 36">
            <a:extLst>
              <a:ext uri="{FF2B5EF4-FFF2-40B4-BE49-F238E27FC236}">
                <a16:creationId xmlns:a16="http://schemas.microsoft.com/office/drawing/2014/main" xmlns="" id="{4258A8E5-9174-BB49-B614-13F013D22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7" name="WordArt 37">
            <a:extLst>
              <a:ext uri="{FF2B5EF4-FFF2-40B4-BE49-F238E27FC236}">
                <a16:creationId xmlns:a16="http://schemas.microsoft.com/office/drawing/2014/main" xmlns="" id="{2524E1D1-676D-064B-893A-79F317ED4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" name="WordArt 38">
            <a:extLst>
              <a:ext uri="{FF2B5EF4-FFF2-40B4-BE49-F238E27FC236}">
                <a16:creationId xmlns:a16="http://schemas.microsoft.com/office/drawing/2014/main" xmlns="" id="{EC2DB9AC-7FB8-A64D-A8B2-61F679E542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WordArt 39">
            <a:extLst>
              <a:ext uri="{FF2B5EF4-FFF2-40B4-BE49-F238E27FC236}">
                <a16:creationId xmlns:a16="http://schemas.microsoft.com/office/drawing/2014/main" xmlns="" id="{02EF1262-B2B9-B540-AE9F-486CDE42AA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0" name="WordArt 40">
            <a:extLst>
              <a:ext uri="{FF2B5EF4-FFF2-40B4-BE49-F238E27FC236}">
                <a16:creationId xmlns:a16="http://schemas.microsoft.com/office/drawing/2014/main" xmlns="" id="{67532D72-AF2D-4A4C-93FA-1AA97ECBEB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xmlns="" id="{A56AC09B-838B-BF44-B39A-B1FE56A43B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2FBC698-3968-CE4D-92A4-2273803DCD27}"/>
              </a:ext>
            </a:extLst>
          </p:cNvPr>
          <p:cNvSpPr txBox="1"/>
          <p:nvPr/>
        </p:nvSpPr>
        <p:spPr>
          <a:xfrm>
            <a:off x="751164" y="3324222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x-none" sz="3200" b="1" dirty="0"/>
              <a:t>ime </a:t>
            </a:r>
          </a:p>
        </p:txBody>
      </p:sp>
    </p:spTree>
    <p:extLst>
      <p:ext uri="{BB962C8B-B14F-4D97-AF65-F5344CB8AC3E}">
        <p14:creationId xmlns:p14="http://schemas.microsoft.com/office/powerpoint/2010/main" val="7844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DF2F749-0BB6-214B-85B7-4F683497DE7C}"/>
              </a:ext>
            </a:extLst>
          </p:cNvPr>
          <p:cNvSpPr/>
          <p:nvPr/>
        </p:nvSpPr>
        <p:spPr>
          <a:xfrm>
            <a:off x="3314700" y="600076"/>
            <a:ext cx="5200650" cy="483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Title 1">
            <a:extLst>
              <a:ext uri="{FF2B5EF4-FFF2-40B4-BE49-F238E27FC236}">
                <a16:creationId xmlns:a16="http://schemas.microsoft.com/office/drawing/2014/main" xmlns="" id="{1031592E-ADB1-9745-8792-A90374C1F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2574925" cy="685800"/>
          </a:xfrm>
        </p:spPr>
        <p:txBody>
          <a:bodyPr/>
          <a:lstStyle/>
          <a:p>
            <a:r>
              <a:rPr lang="en-US" altLang="x-none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3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xmlns="" id="{98ED5FC8-7D5E-D840-82DB-40450E1B5F1F}"/>
              </a:ext>
            </a:extLst>
          </p:cNvPr>
          <p:cNvSpPr/>
          <p:nvPr/>
        </p:nvSpPr>
        <p:spPr>
          <a:xfrm>
            <a:off x="9867900" y="5562600"/>
            <a:ext cx="1066800" cy="9906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xmlns="" id="{F82579DF-4533-0C46-ADD0-8FAC5D134559}"/>
              </a:ext>
            </a:extLst>
          </p:cNvPr>
          <p:cNvSpPr/>
          <p:nvPr/>
        </p:nvSpPr>
        <p:spPr>
          <a:xfrm>
            <a:off x="971550" y="5438775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x-none" b="1" dirty="0">
                <a:solidFill>
                  <a:srgbClr val="FFFFFF"/>
                </a:solidFill>
                <a:latin typeface="Calibri" panose="020F0502020204030204" pitchFamily="34" charset="0"/>
              </a:rPr>
              <a:t>Open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5F5634E-4E79-3249-9C15-AD6AEBC193F2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360BD4-E174-DD43-BC27-D8DC0362D1B0}"/>
              </a:ext>
            </a:extLst>
          </p:cNvPr>
          <p:cNvSpPr txBox="1"/>
          <p:nvPr/>
        </p:nvSpPr>
        <p:spPr>
          <a:xfrm>
            <a:off x="3695700" y="914400"/>
            <a:ext cx="4633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600" b="1" dirty="0"/>
              <a:t>What are the people around Nam and Lan doing?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57B0A4-F905-7845-B933-B8879FB4EAB8}"/>
              </a:ext>
            </a:extLst>
          </p:cNvPr>
          <p:cNvSpPr txBox="1"/>
          <p:nvPr/>
        </p:nvSpPr>
        <p:spPr>
          <a:xfrm>
            <a:off x="3314700" y="2945725"/>
            <a:ext cx="5014913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x-none" sz="3600" b="1" dirty="0">
                <a:solidFill>
                  <a:srgbClr val="7030A0"/>
                </a:solidFill>
              </a:rPr>
              <a:t>They are chatting, sending messages or searching for news.</a:t>
            </a:r>
          </a:p>
          <a:p>
            <a:endParaRPr lang="x-none" dirty="0"/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1AE1FFC7-65DF-7F41-8AC9-8EAE36EC0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965825" y="-101602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xmlns="" id="{38432CC3-0B7F-BE4A-99F0-161B795D3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551113" y="-101601"/>
            <a:ext cx="3414712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>
            <a:extLst>
              <a:ext uri="{FF2B5EF4-FFF2-40B4-BE49-F238E27FC236}">
                <a16:creationId xmlns:a16="http://schemas.microsoft.com/office/drawing/2014/main" xmlns="" id="{9AE58AB6-AD61-F748-A61F-9BA80DD5CAE7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4" name="AutoShape 34">
              <a:extLst>
                <a:ext uri="{FF2B5EF4-FFF2-40B4-BE49-F238E27FC236}">
                  <a16:creationId xmlns:a16="http://schemas.microsoft.com/office/drawing/2014/main" xmlns="" id="{8D9B8F38-330A-F14B-AB11-4A2FF10AC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" name="WordArt 35">
              <a:extLst>
                <a:ext uri="{FF2B5EF4-FFF2-40B4-BE49-F238E27FC236}">
                  <a16:creationId xmlns:a16="http://schemas.microsoft.com/office/drawing/2014/main" xmlns="" id="{664EA4D9-9472-C24B-9EF0-C04211B1B5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WordArt 36">
            <a:extLst>
              <a:ext uri="{FF2B5EF4-FFF2-40B4-BE49-F238E27FC236}">
                <a16:creationId xmlns:a16="http://schemas.microsoft.com/office/drawing/2014/main" xmlns="" id="{38951428-E056-0D41-A6E2-744C85A1F6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7" name="WordArt 37">
            <a:extLst>
              <a:ext uri="{FF2B5EF4-FFF2-40B4-BE49-F238E27FC236}">
                <a16:creationId xmlns:a16="http://schemas.microsoft.com/office/drawing/2014/main" xmlns="" id="{FD4AA0D3-64E7-CF49-A4E8-42DA31B40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" name="WordArt 38">
            <a:extLst>
              <a:ext uri="{FF2B5EF4-FFF2-40B4-BE49-F238E27FC236}">
                <a16:creationId xmlns:a16="http://schemas.microsoft.com/office/drawing/2014/main" xmlns="" id="{E484DD98-E633-A446-8B72-B934D4A45C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WordArt 39">
            <a:extLst>
              <a:ext uri="{FF2B5EF4-FFF2-40B4-BE49-F238E27FC236}">
                <a16:creationId xmlns:a16="http://schemas.microsoft.com/office/drawing/2014/main" xmlns="" id="{5DE91779-7280-C54F-B023-C5A73119B7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0" name="WordArt 40">
            <a:extLst>
              <a:ext uri="{FF2B5EF4-FFF2-40B4-BE49-F238E27FC236}">
                <a16:creationId xmlns:a16="http://schemas.microsoft.com/office/drawing/2014/main" xmlns="" id="{9AFADD61-60D2-6547-8782-388A9E533A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xmlns="" id="{623A7928-7A92-D64D-A67A-5CECBC0A71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964653-B29C-1646-8A69-9EA4753D14CF}"/>
              </a:ext>
            </a:extLst>
          </p:cNvPr>
          <p:cNvSpPr txBox="1"/>
          <p:nvPr/>
        </p:nvSpPr>
        <p:spPr>
          <a:xfrm>
            <a:off x="690463" y="3352801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x-none" sz="3200" b="1" dirty="0"/>
              <a:t>ime </a:t>
            </a:r>
          </a:p>
        </p:txBody>
      </p:sp>
    </p:spTree>
    <p:extLst>
      <p:ext uri="{BB962C8B-B14F-4D97-AF65-F5344CB8AC3E}">
        <p14:creationId xmlns:p14="http://schemas.microsoft.com/office/powerpoint/2010/main" val="18587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6B4EE76-D044-4C41-8CFE-F1D005429CBA}"/>
              </a:ext>
            </a:extLst>
          </p:cNvPr>
          <p:cNvSpPr/>
          <p:nvPr/>
        </p:nvSpPr>
        <p:spPr>
          <a:xfrm>
            <a:off x="3983277" y="1066665"/>
            <a:ext cx="4975964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xmlns="" id="{09010AF4-1980-4641-BB8C-67A7365A52FA}"/>
              </a:ext>
            </a:extLst>
          </p:cNvPr>
          <p:cNvSpPr/>
          <p:nvPr/>
        </p:nvSpPr>
        <p:spPr>
          <a:xfrm>
            <a:off x="10477502" y="5829299"/>
            <a:ext cx="1066800" cy="81756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xmlns="" id="{5607A974-0BCC-CF48-BDC2-E06785032922}"/>
              </a:ext>
            </a:extLst>
          </p:cNvPr>
          <p:cNvSpPr/>
          <p:nvPr/>
        </p:nvSpPr>
        <p:spPr>
          <a:xfrm>
            <a:off x="1262857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x-none" b="1" dirty="0">
                <a:solidFill>
                  <a:srgbClr val="FFFFFF"/>
                </a:solidFill>
                <a:latin typeface="Calibri" panose="020F0502020204030204" pitchFamily="34" charset="0"/>
              </a:rPr>
              <a:t>Open 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FCF2D55-D4CB-0A41-B7EB-2178D2E1E481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7E2ADD-5574-5A42-8B83-57E1E611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513" y="1244252"/>
            <a:ext cx="33401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685DD2-5487-5B40-8E6D-CA8A35E1C83F}"/>
              </a:ext>
            </a:extLst>
          </p:cNvPr>
          <p:cNvSpPr txBox="1"/>
          <p:nvPr/>
        </p:nvSpPr>
        <p:spPr>
          <a:xfrm>
            <a:off x="4731543" y="3929063"/>
            <a:ext cx="3255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</a:t>
            </a:r>
            <a:r>
              <a:rPr lang="x-none" sz="4000" b="1" dirty="0">
                <a:solidFill>
                  <a:srgbClr val="FF0000"/>
                </a:solidFill>
              </a:rPr>
              <a:t>ucky ball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+ </a:t>
            </a:r>
            <a:r>
              <a:rPr lang="x-none" sz="4800" b="1" smtClean="0">
                <a:solidFill>
                  <a:srgbClr val="7030A0"/>
                </a:solidFill>
              </a:rPr>
              <a:t>10 </a:t>
            </a:r>
            <a:r>
              <a:rPr lang="x-none" sz="4800" b="1" dirty="0">
                <a:solidFill>
                  <a:srgbClr val="7030A0"/>
                </a:solidFill>
              </a:rPr>
              <a:t>points</a:t>
            </a:r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789135DC-74B6-2B4E-BBFE-2BF6DBE3B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569075" y="12541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xmlns="" id="{5C8E77BF-FF97-E843-914B-12A6F23F9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200400" y="50255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DF2F749-0BB6-214B-85B7-4F683497DE7C}"/>
              </a:ext>
            </a:extLst>
          </p:cNvPr>
          <p:cNvSpPr/>
          <p:nvPr/>
        </p:nvSpPr>
        <p:spPr>
          <a:xfrm>
            <a:off x="3314700" y="600076"/>
            <a:ext cx="5200650" cy="483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Title 1">
            <a:extLst>
              <a:ext uri="{FF2B5EF4-FFF2-40B4-BE49-F238E27FC236}">
                <a16:creationId xmlns:a16="http://schemas.microsoft.com/office/drawing/2014/main" xmlns="" id="{1031592E-ADB1-9745-8792-A90374C1F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2574925" cy="685800"/>
          </a:xfrm>
        </p:spPr>
        <p:txBody>
          <a:bodyPr/>
          <a:lstStyle/>
          <a:p>
            <a:r>
              <a:rPr lang="en-US" altLang="x-none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altLang="x-none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x-none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xmlns="" id="{98ED5FC8-7D5E-D840-82DB-40450E1B5F1F}"/>
              </a:ext>
            </a:extLst>
          </p:cNvPr>
          <p:cNvSpPr/>
          <p:nvPr/>
        </p:nvSpPr>
        <p:spPr>
          <a:xfrm>
            <a:off x="9867900" y="5562600"/>
            <a:ext cx="1066800" cy="9906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xmlns="" id="{F82579DF-4533-0C46-ADD0-8FAC5D134559}"/>
              </a:ext>
            </a:extLst>
          </p:cNvPr>
          <p:cNvSpPr/>
          <p:nvPr/>
        </p:nvSpPr>
        <p:spPr>
          <a:xfrm>
            <a:off x="971550" y="5438775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x-none" b="1" dirty="0">
                <a:solidFill>
                  <a:srgbClr val="FFFFFF"/>
                </a:solidFill>
                <a:latin typeface="Calibri" panose="020F0502020204030204" pitchFamily="34" charset="0"/>
              </a:rPr>
              <a:t>Open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5F5634E-4E79-3249-9C15-AD6AEBC193F2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360BD4-E174-DD43-BC27-D8DC0362D1B0}"/>
              </a:ext>
            </a:extLst>
          </p:cNvPr>
          <p:cNvSpPr txBox="1"/>
          <p:nvPr/>
        </p:nvSpPr>
        <p:spPr>
          <a:xfrm>
            <a:off x="3695700" y="914400"/>
            <a:ext cx="463391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x-none" sz="3200" b="1" dirty="0"/>
              <a:t>What is the reason that older people don’t want to use the Internet according to Lan?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57B0A4-F905-7845-B933-B8879FB4EAB8}"/>
              </a:ext>
            </a:extLst>
          </p:cNvPr>
          <p:cNvSpPr txBox="1"/>
          <p:nvPr/>
        </p:nvSpPr>
        <p:spPr>
          <a:xfrm>
            <a:off x="3500437" y="3019426"/>
            <a:ext cx="501491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x-none" sz="3600" b="1" dirty="0">
                <a:solidFill>
                  <a:srgbClr val="7030A0"/>
                </a:solidFill>
              </a:rPr>
              <a:t>She thinks that they may not understand the benefits of online information.</a:t>
            </a:r>
          </a:p>
          <a:p>
            <a:endParaRPr lang="x-none" dirty="0"/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1AE1FFC7-65DF-7F41-8AC9-8EAE36EC0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029325" y="-53975"/>
            <a:ext cx="351155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xmlns="" id="{38432CC3-0B7F-BE4A-99F0-161B795D3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365376" y="-53976"/>
            <a:ext cx="366395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>
            <a:extLst>
              <a:ext uri="{FF2B5EF4-FFF2-40B4-BE49-F238E27FC236}">
                <a16:creationId xmlns:a16="http://schemas.microsoft.com/office/drawing/2014/main" xmlns="" id="{B7CF008F-E6DC-BC41-B1CC-5896A82027D7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4" name="AutoShape 34">
              <a:extLst>
                <a:ext uri="{FF2B5EF4-FFF2-40B4-BE49-F238E27FC236}">
                  <a16:creationId xmlns:a16="http://schemas.microsoft.com/office/drawing/2014/main" xmlns="" id="{2D59B233-B8C5-5041-BAE9-07E04F82A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" name="WordArt 35">
              <a:extLst>
                <a:ext uri="{FF2B5EF4-FFF2-40B4-BE49-F238E27FC236}">
                  <a16:creationId xmlns:a16="http://schemas.microsoft.com/office/drawing/2014/main" xmlns="" id="{166A795A-D96C-434D-81E1-85B9B7B3DE3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WordArt 36">
            <a:extLst>
              <a:ext uri="{FF2B5EF4-FFF2-40B4-BE49-F238E27FC236}">
                <a16:creationId xmlns:a16="http://schemas.microsoft.com/office/drawing/2014/main" xmlns="" id="{9C02A3B4-B7E2-434F-8E05-DAE0BD38C5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7" name="WordArt 37">
            <a:extLst>
              <a:ext uri="{FF2B5EF4-FFF2-40B4-BE49-F238E27FC236}">
                <a16:creationId xmlns:a16="http://schemas.microsoft.com/office/drawing/2014/main" xmlns="" id="{F8ED5517-EC38-7D40-948B-F5B397B0C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" name="WordArt 38">
            <a:extLst>
              <a:ext uri="{FF2B5EF4-FFF2-40B4-BE49-F238E27FC236}">
                <a16:creationId xmlns:a16="http://schemas.microsoft.com/office/drawing/2014/main" xmlns="" id="{7D133AE8-3DB7-5243-B485-47285C12C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WordArt 39">
            <a:extLst>
              <a:ext uri="{FF2B5EF4-FFF2-40B4-BE49-F238E27FC236}">
                <a16:creationId xmlns:a16="http://schemas.microsoft.com/office/drawing/2014/main" xmlns="" id="{D0385B21-BABA-4A44-9130-9DEECB9FC6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0" name="WordArt 40">
            <a:extLst>
              <a:ext uri="{FF2B5EF4-FFF2-40B4-BE49-F238E27FC236}">
                <a16:creationId xmlns:a16="http://schemas.microsoft.com/office/drawing/2014/main" xmlns="" id="{BE8F7C28-CC9E-594E-9377-5BA5886708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xmlns="" id="{F22EA611-2E1B-8242-B3F8-359AA94EB5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FDF140-B085-734C-A762-C8FECCF94DD7}"/>
              </a:ext>
            </a:extLst>
          </p:cNvPr>
          <p:cNvSpPr txBox="1"/>
          <p:nvPr/>
        </p:nvSpPr>
        <p:spPr>
          <a:xfrm>
            <a:off x="736962" y="3293772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x-none" sz="3200" b="1" dirty="0"/>
              <a:t>ime </a:t>
            </a:r>
          </a:p>
        </p:txBody>
      </p:sp>
    </p:spTree>
    <p:extLst>
      <p:ext uri="{BB962C8B-B14F-4D97-AF65-F5344CB8AC3E}">
        <p14:creationId xmlns:p14="http://schemas.microsoft.com/office/powerpoint/2010/main" val="17883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6B4EE76-D044-4C41-8CFE-F1D005429CBA}"/>
              </a:ext>
            </a:extLst>
          </p:cNvPr>
          <p:cNvSpPr/>
          <p:nvPr/>
        </p:nvSpPr>
        <p:spPr>
          <a:xfrm>
            <a:off x="3786187" y="1066800"/>
            <a:ext cx="5272087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1" name="Title 1">
            <a:extLst>
              <a:ext uri="{FF2B5EF4-FFF2-40B4-BE49-F238E27FC236}">
                <a16:creationId xmlns:a16="http://schemas.microsoft.com/office/drawing/2014/main" xmlns="" id="{5A45DCD8-C8D7-2249-BFD1-2355194B3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2300288" cy="685800"/>
          </a:xfrm>
        </p:spPr>
        <p:txBody>
          <a:bodyPr>
            <a:normAutofit/>
          </a:bodyPr>
          <a:lstStyle/>
          <a:p>
            <a:r>
              <a:rPr lang="en-US" altLang="x-none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altLang="x-none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x-none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xmlns="" id="{09010AF4-1980-4641-BB8C-67A7365A52FA}"/>
              </a:ext>
            </a:extLst>
          </p:cNvPr>
          <p:cNvSpPr/>
          <p:nvPr/>
        </p:nvSpPr>
        <p:spPr>
          <a:xfrm>
            <a:off x="10477502" y="5829299"/>
            <a:ext cx="1066800" cy="81756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xmlns="" id="{5607A974-0BCC-CF48-BDC2-E06785032922}"/>
              </a:ext>
            </a:extLst>
          </p:cNvPr>
          <p:cNvSpPr/>
          <p:nvPr/>
        </p:nvSpPr>
        <p:spPr>
          <a:xfrm>
            <a:off x="1262857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x-none" b="1" dirty="0">
                <a:solidFill>
                  <a:srgbClr val="FFFFFF"/>
                </a:solidFill>
                <a:latin typeface="Calibri" panose="020F0502020204030204" pitchFamily="34" charset="0"/>
              </a:rPr>
              <a:t>Open 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FCF2D55-D4CB-0A41-B7EB-2178D2E1E481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A6AB8C-2552-CE4C-9FF4-14F7D67DC8B0}"/>
              </a:ext>
            </a:extLst>
          </p:cNvPr>
          <p:cNvSpPr txBox="1"/>
          <p:nvPr/>
        </p:nvSpPr>
        <p:spPr>
          <a:xfrm>
            <a:off x="4229100" y="1200150"/>
            <a:ext cx="45720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x-none" sz="3600" b="1" dirty="0"/>
              <a:t>How had Minh’s grandpa accessed the Internet before he was given a tablet PC?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1D8038-8018-4D48-BDE3-91645FDF60D6}"/>
              </a:ext>
            </a:extLst>
          </p:cNvPr>
          <p:cNvSpPr txBox="1"/>
          <p:nvPr/>
        </p:nvSpPr>
        <p:spPr>
          <a:xfrm>
            <a:off x="4136230" y="3429000"/>
            <a:ext cx="4572000" cy="187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x-none" sz="3600" b="1" dirty="0">
                <a:solidFill>
                  <a:srgbClr val="7030A0"/>
                </a:solidFill>
              </a:rPr>
              <a:t>He had used the computers in the local library to access the Internet</a:t>
            </a:r>
            <a:r>
              <a:rPr lang="en-US" altLang="x-none" sz="3600" dirty="0">
                <a:solidFill>
                  <a:srgbClr val="FF9900"/>
                </a:solidFill>
              </a:rPr>
              <a:t>.</a:t>
            </a:r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789135DC-74B6-2B4E-BBFE-2BF6DBE3B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515100" y="125412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xmlns="" id="{5C8E77BF-FF97-E843-914B-12A6F23F9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148013" y="125412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>
            <a:extLst>
              <a:ext uri="{FF2B5EF4-FFF2-40B4-BE49-F238E27FC236}">
                <a16:creationId xmlns:a16="http://schemas.microsoft.com/office/drawing/2014/main" xmlns="" id="{8E9E118A-9969-4343-9341-9E0AF0DA3167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4" name="AutoShape 34">
              <a:extLst>
                <a:ext uri="{FF2B5EF4-FFF2-40B4-BE49-F238E27FC236}">
                  <a16:creationId xmlns:a16="http://schemas.microsoft.com/office/drawing/2014/main" xmlns="" id="{58FF4189-B17A-E74B-8BF9-D49C2FC1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" name="WordArt 35">
              <a:extLst>
                <a:ext uri="{FF2B5EF4-FFF2-40B4-BE49-F238E27FC236}">
                  <a16:creationId xmlns:a16="http://schemas.microsoft.com/office/drawing/2014/main" xmlns="" id="{5A4FE16F-F7E9-9D41-80AA-4DCABAE258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WordArt 36">
            <a:extLst>
              <a:ext uri="{FF2B5EF4-FFF2-40B4-BE49-F238E27FC236}">
                <a16:creationId xmlns:a16="http://schemas.microsoft.com/office/drawing/2014/main" xmlns="" id="{4D4233EB-23BE-DB4A-AAF9-33902A8506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7" name="WordArt 37">
            <a:extLst>
              <a:ext uri="{FF2B5EF4-FFF2-40B4-BE49-F238E27FC236}">
                <a16:creationId xmlns:a16="http://schemas.microsoft.com/office/drawing/2014/main" xmlns="" id="{50CC7A58-3EDE-F340-8757-CA4D645057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" name="WordArt 38">
            <a:extLst>
              <a:ext uri="{FF2B5EF4-FFF2-40B4-BE49-F238E27FC236}">
                <a16:creationId xmlns:a16="http://schemas.microsoft.com/office/drawing/2014/main" xmlns="" id="{59E6F0D1-7E75-C948-948F-95D2CB150E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WordArt 39">
            <a:extLst>
              <a:ext uri="{FF2B5EF4-FFF2-40B4-BE49-F238E27FC236}">
                <a16:creationId xmlns:a16="http://schemas.microsoft.com/office/drawing/2014/main" xmlns="" id="{C8F9DF72-4548-2145-9604-0F4111C9DA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0" name="WordArt 40">
            <a:extLst>
              <a:ext uri="{FF2B5EF4-FFF2-40B4-BE49-F238E27FC236}">
                <a16:creationId xmlns:a16="http://schemas.microsoft.com/office/drawing/2014/main" xmlns="" id="{C96D67AE-E0E1-5849-914D-F695EFCEA6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xmlns="" id="{4522093F-F2A8-7141-8A24-FC5A7ED44A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68F753-FD66-2C4B-AE67-17DF8F7C60D9}"/>
              </a:ext>
            </a:extLst>
          </p:cNvPr>
          <p:cNvSpPr txBox="1"/>
          <p:nvPr/>
        </p:nvSpPr>
        <p:spPr>
          <a:xfrm>
            <a:off x="708054" y="3293772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x-none" sz="3200" b="1" dirty="0"/>
              <a:t>ime </a:t>
            </a:r>
          </a:p>
        </p:txBody>
      </p:sp>
    </p:spTree>
    <p:extLst>
      <p:ext uri="{BB962C8B-B14F-4D97-AF65-F5344CB8AC3E}">
        <p14:creationId xmlns:p14="http://schemas.microsoft.com/office/powerpoint/2010/main" val="7433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6B4EE76-D044-4C41-8CFE-F1D005429CBA}"/>
              </a:ext>
            </a:extLst>
          </p:cNvPr>
          <p:cNvSpPr/>
          <p:nvPr/>
        </p:nvSpPr>
        <p:spPr>
          <a:xfrm>
            <a:off x="3786187" y="1066800"/>
            <a:ext cx="5272087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xmlns="" id="{09010AF4-1980-4641-BB8C-67A7365A52FA}"/>
              </a:ext>
            </a:extLst>
          </p:cNvPr>
          <p:cNvSpPr/>
          <p:nvPr/>
        </p:nvSpPr>
        <p:spPr>
          <a:xfrm>
            <a:off x="10477502" y="5829299"/>
            <a:ext cx="1066800" cy="81756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xmlns="" id="{5607A974-0BCC-CF48-BDC2-E06785032922}"/>
              </a:ext>
            </a:extLst>
          </p:cNvPr>
          <p:cNvSpPr/>
          <p:nvPr/>
        </p:nvSpPr>
        <p:spPr>
          <a:xfrm>
            <a:off x="1262857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x-none" b="1" dirty="0">
                <a:solidFill>
                  <a:srgbClr val="FFFFFF"/>
                </a:solidFill>
                <a:latin typeface="Calibri" panose="020F0502020204030204" pitchFamily="34" charset="0"/>
              </a:rPr>
              <a:t>Open 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FCF2D55-D4CB-0A41-B7EB-2178D2E1E481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685DD2-5487-5B40-8E6D-CA8A35E1C83F}"/>
              </a:ext>
            </a:extLst>
          </p:cNvPr>
          <p:cNvSpPr txBox="1"/>
          <p:nvPr/>
        </p:nvSpPr>
        <p:spPr>
          <a:xfrm>
            <a:off x="4731543" y="3929063"/>
            <a:ext cx="3255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</a:t>
            </a:r>
            <a:r>
              <a:rPr lang="x-none" sz="4000" b="1" dirty="0">
                <a:solidFill>
                  <a:srgbClr val="FF0000"/>
                </a:solidFill>
              </a:rPr>
              <a:t>ucky ball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+ </a:t>
            </a:r>
            <a:r>
              <a:rPr lang="x-none" sz="4800" b="1" smtClean="0">
                <a:solidFill>
                  <a:srgbClr val="7030A0"/>
                </a:solidFill>
              </a:rPr>
              <a:t>20 </a:t>
            </a:r>
            <a:r>
              <a:rPr lang="x-none" sz="4800" b="1" dirty="0">
                <a:solidFill>
                  <a:srgbClr val="7030A0"/>
                </a:solidFill>
              </a:rPr>
              <a:t>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B85A1D-3770-B243-8A5A-62CEDE401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718" y="1219200"/>
            <a:ext cx="3629024" cy="2709863"/>
          </a:xfrm>
          <a:prstGeom prst="rect">
            <a:avLst/>
          </a:prstGeom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xmlns="" id="{5C8E77BF-FF97-E843-914B-12A6F23F9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159124" y="14287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xmlns="" id="{789135DC-74B6-2B4E-BBFE-2BF6DBE3B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527799" y="142872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43" y="848249"/>
            <a:ext cx="94052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How do you usually 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contact </a:t>
            </a:r>
            <a:r>
              <a:rPr lang="en-US" sz="6000" b="1" dirty="0">
                <a:solidFill>
                  <a:srgbClr val="FF0000"/>
                </a:solidFill>
              </a:rPr>
              <a:t>your friends and get information for your school project? </a:t>
            </a:r>
            <a:endParaRPr lang="x-non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05A04F-3EF0-E242-87F3-D7BF5765C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8" r="13056"/>
          <a:stretch/>
        </p:blipFill>
        <p:spPr>
          <a:xfrm>
            <a:off x="28559" y="0"/>
            <a:ext cx="2871804" cy="3100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4B7A2D-C5D7-0549-84A0-6E554467FB37}"/>
              </a:ext>
            </a:extLst>
          </p:cNvPr>
          <p:cNvSpPr txBox="1"/>
          <p:nvPr/>
        </p:nvSpPr>
        <p:spPr>
          <a:xfrm>
            <a:off x="371463" y="3090827"/>
            <a:ext cx="220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/>
              <a:t>mobilephone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3943BD-1859-9845-BC2C-27DE32847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" t="18822" r="6500" b="18500"/>
          <a:stretch/>
        </p:blipFill>
        <p:spPr>
          <a:xfrm>
            <a:off x="6263716" y="-28723"/>
            <a:ext cx="2504337" cy="3100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A4B4C6-055B-9644-89C5-AC47B3C961D3}"/>
              </a:ext>
            </a:extLst>
          </p:cNvPr>
          <p:cNvSpPr txBox="1"/>
          <p:nvPr/>
        </p:nvSpPr>
        <p:spPr>
          <a:xfrm>
            <a:off x="6627694" y="3019646"/>
            <a:ext cx="172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Tablet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8F6BB7-4C70-E046-9C10-F7D30EAAB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054" y="14287"/>
            <a:ext cx="3395388" cy="3071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E9818B-D16A-114B-BD30-95110AA32B3A}"/>
              </a:ext>
            </a:extLst>
          </p:cNvPr>
          <p:cNvSpPr txBox="1"/>
          <p:nvPr/>
        </p:nvSpPr>
        <p:spPr>
          <a:xfrm>
            <a:off x="9511246" y="3010342"/>
            <a:ext cx="230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Newspaper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824E17-543D-3B41-9DCE-29E84EA10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266" y="3582015"/>
            <a:ext cx="2466810" cy="26500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236898-6296-2C46-BF5E-126313D7A0B2}"/>
              </a:ext>
            </a:extLst>
          </p:cNvPr>
          <p:cNvSpPr txBox="1"/>
          <p:nvPr/>
        </p:nvSpPr>
        <p:spPr>
          <a:xfrm>
            <a:off x="9709567" y="6199271"/>
            <a:ext cx="230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Computer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03CF4F-3178-FD4D-A2C9-7FE3D32DF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598" y="3977"/>
            <a:ext cx="3391118" cy="30516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089692-6798-1040-ABD9-C6A1134498A8}"/>
              </a:ext>
            </a:extLst>
          </p:cNvPr>
          <p:cNvSpPr txBox="1"/>
          <p:nvPr/>
        </p:nvSpPr>
        <p:spPr>
          <a:xfrm>
            <a:off x="3444477" y="3008243"/>
            <a:ext cx="220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</a:t>
            </a:r>
            <a:r>
              <a:rPr lang="x-none" sz="2800" b="1" dirty="0"/>
              <a:t>aptop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3A6391D-78F5-DB46-9A32-60806140C9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75" t="15554" r="23251"/>
          <a:stretch/>
        </p:blipFill>
        <p:spPr>
          <a:xfrm>
            <a:off x="3664074" y="3591320"/>
            <a:ext cx="2351349" cy="26179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B617F11-9D2B-0540-9EB5-C4580248F9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28" t="22083" r="6181" b="21250"/>
          <a:stretch/>
        </p:blipFill>
        <p:spPr>
          <a:xfrm>
            <a:off x="6015423" y="3591320"/>
            <a:ext cx="3724843" cy="26179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BD88D34-2A7A-8943-BAB8-9EA5ACC13B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30" y="3614047"/>
            <a:ext cx="3634488" cy="26179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D3A96F9-B30A-014E-9F06-CCA61F277566}"/>
              </a:ext>
            </a:extLst>
          </p:cNvPr>
          <p:cNvSpPr txBox="1"/>
          <p:nvPr/>
        </p:nvSpPr>
        <p:spPr>
          <a:xfrm>
            <a:off x="6618967" y="6189237"/>
            <a:ext cx="230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TV/ television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F4B7E9C-9553-FB41-932C-F11C0E1C9ABB}"/>
              </a:ext>
            </a:extLst>
          </p:cNvPr>
          <p:cNvSpPr txBox="1"/>
          <p:nvPr/>
        </p:nvSpPr>
        <p:spPr>
          <a:xfrm>
            <a:off x="3528367" y="6222470"/>
            <a:ext cx="230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facebook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F24410-6D5B-844E-9F26-33433423BC4E}"/>
              </a:ext>
            </a:extLst>
          </p:cNvPr>
          <p:cNvSpPr txBox="1"/>
          <p:nvPr/>
        </p:nvSpPr>
        <p:spPr>
          <a:xfrm>
            <a:off x="422144" y="6276811"/>
            <a:ext cx="230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Radio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8778" y="2669688"/>
            <a:ext cx="8613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Black" pitchFamily="34" charset="0"/>
              </a:rPr>
              <a:t>The mass media</a:t>
            </a:r>
          </a:p>
        </p:txBody>
      </p:sp>
    </p:spTree>
    <p:extLst>
      <p:ext uri="{BB962C8B-B14F-4D97-AF65-F5344CB8AC3E}">
        <p14:creationId xmlns:p14="http://schemas.microsoft.com/office/powerpoint/2010/main" val="36959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21" grpId="0"/>
      <p:bldP spid="28" grpId="0"/>
      <p:bldP spid="29" grpId="0"/>
      <p:bldP spid="3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C3F8EB90-3C8A-EE48-90E1-B8E30D4CF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68537"/>
            <a:ext cx="1219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sz="4400" b="1" dirty="0" smtClean="0">
                <a:solidFill>
                  <a:srgbClr val="00B050"/>
                </a:solidFill>
              </a:rPr>
              <a:t>Read </a:t>
            </a:r>
            <a:r>
              <a:rPr lang="en-US" altLang="x-none" sz="4400" b="1" dirty="0">
                <a:solidFill>
                  <a:srgbClr val="00B050"/>
                </a:solidFill>
              </a:rPr>
              <a:t>the following sentences. Underline the verbs. </a:t>
            </a:r>
            <a:r>
              <a:rPr lang="en-US" altLang="x-none" sz="4400" b="1" dirty="0" smtClean="0">
                <a:solidFill>
                  <a:srgbClr val="00B050"/>
                </a:solidFill>
              </a:rPr>
              <a:t>What </a:t>
            </a:r>
            <a:r>
              <a:rPr lang="en-US" altLang="x-none" sz="4400" b="1" dirty="0">
                <a:solidFill>
                  <a:srgbClr val="00B050"/>
                </a:solidFill>
              </a:rPr>
              <a:t>tenses are they in?</a:t>
            </a:r>
            <a:r>
              <a:rPr lang="en-US" altLang="x-none" sz="4400" dirty="0">
                <a:solidFill>
                  <a:srgbClr val="961872"/>
                </a:solidFill>
              </a:rPr>
              <a:t/>
            </a:r>
            <a:br>
              <a:rPr lang="en-US" altLang="x-none" sz="4400" dirty="0">
                <a:solidFill>
                  <a:srgbClr val="961872"/>
                </a:solidFill>
              </a:rPr>
            </a:br>
            <a:endParaRPr lang="en-US" altLang="x-none" sz="4400" dirty="0">
              <a:solidFill>
                <a:srgbClr val="961872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22AA3D82-1BA1-DE40-8080-85C37A31B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739445"/>
            <a:ext cx="12039599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x-none" sz="4000" b="1" dirty="0"/>
              <a:t>He had already started using the computers in </a:t>
            </a:r>
            <a:r>
              <a:rPr lang="en-US" altLang="x-none" sz="4000" b="1" dirty="0" smtClean="0"/>
              <a:t>the</a:t>
            </a:r>
          </a:p>
          <a:p>
            <a:pPr>
              <a:buNone/>
            </a:pPr>
            <a:r>
              <a:rPr lang="en-US" altLang="x-none" sz="4000" b="1" dirty="0" smtClean="0"/>
              <a:t>local </a:t>
            </a:r>
            <a:r>
              <a:rPr lang="en-US" altLang="x-none" sz="4000" b="1" dirty="0"/>
              <a:t>library to access the Internet when Minh’s </a:t>
            </a:r>
            <a:r>
              <a:rPr lang="en-US" altLang="x-none" sz="4000" b="1" dirty="0" smtClean="0"/>
              <a:t>dad</a:t>
            </a:r>
            <a:r>
              <a:rPr lang="en-US" altLang="x-none" sz="4000" b="1" dirty="0"/>
              <a:t> </a:t>
            </a:r>
            <a:endParaRPr lang="en-US" altLang="x-none" sz="4000" b="1" dirty="0" smtClean="0"/>
          </a:p>
          <a:p>
            <a:pPr>
              <a:buNone/>
            </a:pPr>
            <a:r>
              <a:rPr lang="en-US" altLang="x-none" sz="4000" b="1" dirty="0"/>
              <a:t>bought him a tablet PC four months ago.</a:t>
            </a:r>
          </a:p>
          <a:p>
            <a:pPr>
              <a:buNone/>
            </a:pPr>
            <a:r>
              <a:rPr lang="en-US" altLang="x-none" sz="4000" b="1" dirty="0" smtClean="0">
                <a:solidFill>
                  <a:srgbClr val="FF0066"/>
                </a:solidFill>
              </a:rPr>
              <a:t>                                                                            </a:t>
            </a:r>
            <a:endParaRPr lang="en-US" altLang="x-none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x-none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97400" y="3311046"/>
            <a:ext cx="397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8010" y="4815064"/>
            <a:ext cx="1532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ular Callout 9"/>
          <p:cNvSpPr/>
          <p:nvPr/>
        </p:nvSpPr>
        <p:spPr>
          <a:xfrm>
            <a:off x="1468966" y="1306286"/>
            <a:ext cx="3567491" cy="1171902"/>
          </a:xfrm>
          <a:prstGeom prst="wedgeRectCallout">
            <a:avLst>
              <a:gd name="adj1" fmla="val -36179"/>
              <a:gd name="adj2" fmla="val 8987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x-none" sz="4000" b="1" dirty="0" smtClean="0">
                <a:solidFill>
                  <a:srgbClr val="FF0000"/>
                </a:solidFill>
              </a:rPr>
              <a:t>Past </a:t>
            </a:r>
            <a:r>
              <a:rPr lang="en-US" altLang="x-none" sz="4000" b="1" dirty="0">
                <a:solidFill>
                  <a:srgbClr val="FF0000"/>
                </a:solidFill>
              </a:rPr>
              <a:t>perfect </a:t>
            </a:r>
            <a:endParaRPr lang="vi-VN" sz="4000" dirty="0"/>
          </a:p>
        </p:txBody>
      </p:sp>
      <p:sp>
        <p:nvSpPr>
          <p:cNvPr id="11" name="Oval Callout 10"/>
          <p:cNvSpPr/>
          <p:nvPr/>
        </p:nvSpPr>
        <p:spPr>
          <a:xfrm>
            <a:off x="1582058" y="5007428"/>
            <a:ext cx="3294742" cy="1494971"/>
          </a:xfrm>
          <a:prstGeom prst="wedgeEllipseCallout">
            <a:avLst>
              <a:gd name="adj1" fmla="val -63843"/>
              <a:gd name="adj2" fmla="val -5863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4000" b="1" dirty="0" smtClean="0">
                <a:solidFill>
                  <a:srgbClr val="FF0000"/>
                </a:solidFill>
              </a:rPr>
              <a:t>Past simple</a:t>
            </a:r>
            <a:endParaRPr lang="vi-VN" sz="4000" dirty="0"/>
          </a:p>
        </p:txBody>
      </p:sp>
      <p:sp>
        <p:nvSpPr>
          <p:cNvPr id="12" name="Rectangle 11"/>
          <p:cNvSpPr/>
          <p:nvPr/>
        </p:nvSpPr>
        <p:spPr>
          <a:xfrm>
            <a:off x="4939813" y="1504375"/>
            <a:ext cx="6233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4000" b="1" dirty="0" smtClean="0">
                <a:solidFill>
                  <a:srgbClr val="FF0000"/>
                </a:solidFill>
              </a:rPr>
              <a:t>-&gt; This </a:t>
            </a:r>
            <a:r>
              <a:rPr lang="en-US" altLang="x-none" sz="4000" b="1" dirty="0">
                <a:solidFill>
                  <a:srgbClr val="FF0000"/>
                </a:solidFill>
              </a:rPr>
              <a:t>action happened first</a:t>
            </a:r>
            <a:endParaRPr lang="vi-VN" sz="4000" dirty="0"/>
          </a:p>
        </p:txBody>
      </p:sp>
      <p:sp>
        <p:nvSpPr>
          <p:cNvPr id="13" name="Rectangle 12"/>
          <p:cNvSpPr/>
          <p:nvPr/>
        </p:nvSpPr>
        <p:spPr>
          <a:xfrm>
            <a:off x="4833266" y="5400970"/>
            <a:ext cx="6494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4000" b="1" dirty="0" smtClean="0">
                <a:solidFill>
                  <a:srgbClr val="FF0000"/>
                </a:solidFill>
              </a:rPr>
              <a:t>-&gt; This </a:t>
            </a:r>
            <a:r>
              <a:rPr lang="en-US" altLang="x-none" sz="4000" b="1" dirty="0">
                <a:solidFill>
                  <a:srgbClr val="FF0000"/>
                </a:solidFill>
              </a:rPr>
              <a:t>action happened later 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6255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tationary, writing implement&#10;&#10;Description automatically generated">
            <a:extLst>
              <a:ext uri="{FF2B5EF4-FFF2-40B4-BE49-F238E27FC236}">
                <a16:creationId xmlns="" xmlns:a16="http://schemas.microsoft.com/office/drawing/2014/main" id="{E24F12C3-2B24-4846-A9BD-6B235C64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" y="190500"/>
            <a:ext cx="12069523" cy="66675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4DFBAFF-5970-B04E-920C-B34F752CC7AE}"/>
              </a:ext>
            </a:extLst>
          </p:cNvPr>
          <p:cNvSpPr txBox="1">
            <a:spLocks noChangeArrowheads="1"/>
          </p:cNvSpPr>
          <p:nvPr/>
        </p:nvSpPr>
        <p:spPr>
          <a:xfrm>
            <a:off x="2004705" y="876869"/>
            <a:ext cx="9144000" cy="43434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alt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  <a:endParaRPr lang="en-US" altLang="en-US" sz="1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3454400"/>
            <a:ext cx="317076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67" y="4397829"/>
            <a:ext cx="3064933" cy="208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09600"/>
            <a:ext cx="3268133" cy="224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3" y="130629"/>
            <a:ext cx="3178627" cy="20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1538"/>
            <a:ext cx="2743200" cy="18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129088"/>
            <a:ext cx="3048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590801"/>
            <a:ext cx="4383314" cy="1531256"/>
          </a:xfrm>
          <a:prstGeom prst="rect">
            <a:avLst/>
          </a:prstGeom>
          <a:solidFill>
            <a:srgbClr val="FAA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572000" y="3048001"/>
            <a:ext cx="3556000" cy="707886"/>
          </a:xfrm>
          <a:prstGeom prst="rect">
            <a:avLst/>
          </a:prstGeom>
          <a:solidFill>
            <a:srgbClr val="150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</a:rPr>
              <a:t>Who is quicker? 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286" y="1113473"/>
            <a:ext cx="108276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400" b="1"/>
              <a:t>1. </a:t>
            </a:r>
            <a:r>
              <a:rPr lang="vi-VN" sz="4400" b="1" dirty="0"/>
              <a:t>The</a:t>
            </a:r>
            <a:r>
              <a:rPr lang="en-US" sz="4400" b="1" dirty="0">
                <a:latin typeface=".VnBlack" pitchFamily="34" charset="0"/>
              </a:rPr>
              <a:t> ____</a:t>
            </a:r>
            <a:r>
              <a:rPr lang="vi-VN" sz="4400" b="1" dirty="0"/>
              <a:t> involves TV, radio and even electronic forms of communication such as the Internet. </a:t>
            </a:r>
            <a:endParaRPr lang="x-none" sz="4400" b="1">
              <a:latin typeface=".VnBlack" pitchFamily="34" charset="0"/>
            </a:endParaRPr>
          </a:p>
          <a:p>
            <a:pPr marL="514350" indent="-514350">
              <a:buAutoNum type="alphaUcPeriod"/>
            </a:pPr>
            <a:r>
              <a:rPr lang="vi-VN" sz="4400" b="1" dirty="0" smtClean="0"/>
              <a:t> media </a:t>
            </a:r>
            <a:r>
              <a:rPr lang="en-US" sz="4400" b="1" dirty="0">
                <a:latin typeface=".VnBlack" pitchFamily="34" charset="0"/>
              </a:rPr>
              <a:t>		</a:t>
            </a:r>
            <a:r>
              <a:rPr lang="vi-VN" sz="4400" b="1" dirty="0" smtClean="0">
                <a:latin typeface=".VnBlack" pitchFamily="34" charset="0"/>
              </a:rPr>
              <a:t>	</a:t>
            </a:r>
            <a:r>
              <a:rPr lang="vi-VN" sz="4400" b="1" dirty="0" smtClean="0"/>
              <a:t>B</a:t>
            </a:r>
            <a:r>
              <a:rPr lang="vi-VN" sz="4400" b="1" dirty="0"/>
              <a:t>. press</a:t>
            </a:r>
            <a:r>
              <a:rPr lang="en-US" sz="4400" b="1" dirty="0">
                <a:latin typeface=".VnBlack" pitchFamily="34" charset="0"/>
              </a:rPr>
              <a:t>		</a:t>
            </a:r>
            <a:endParaRPr lang="vi-VN" sz="4400" b="1" dirty="0" smtClean="0">
              <a:latin typeface=".VnBlack" pitchFamily="34" charset="0"/>
            </a:endParaRPr>
          </a:p>
          <a:p>
            <a:r>
              <a:rPr lang="vi-VN" sz="4400" b="1" dirty="0" smtClean="0"/>
              <a:t>C</a:t>
            </a:r>
            <a:r>
              <a:rPr lang="vi-VN" sz="4400" b="1" dirty="0"/>
              <a:t>. network </a:t>
            </a:r>
            <a:r>
              <a:rPr lang="en-US" sz="4400" b="1" dirty="0">
                <a:latin typeface=".VnBlack" pitchFamily="34" charset="0"/>
              </a:rPr>
              <a:t>		</a:t>
            </a:r>
            <a:r>
              <a:rPr lang="vi-VN" sz="4400" b="1" dirty="0" smtClean="0"/>
              <a:t>D. telecommunication</a:t>
            </a:r>
          </a:p>
          <a:p>
            <a:endParaRPr lang="x-none" sz="4400" b="1">
              <a:latin typeface=".VnBlack" pitchFamily="34" charset="0"/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="" xmlns:a16="http://schemas.microsoft.com/office/drawing/2014/main" id="{CDA28209-76EC-C64C-9C2F-38C37B4B6D34}"/>
              </a:ext>
            </a:extLst>
          </p:cNvPr>
          <p:cNvSpPr/>
          <p:nvPr/>
        </p:nvSpPr>
        <p:spPr>
          <a:xfrm>
            <a:off x="0" y="3062515"/>
            <a:ext cx="928914" cy="827314"/>
          </a:xfrm>
          <a:prstGeom prst="donu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13473"/>
            <a:ext cx="99132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smtClean="0"/>
              <a:t>2. Linda only</a:t>
            </a:r>
            <a:r>
              <a:rPr lang="en-US" sz="4400" b="1" dirty="0" smtClean="0">
                <a:latin typeface=".VnBlack" pitchFamily="34" charset="0"/>
              </a:rPr>
              <a:t> ____</a:t>
            </a:r>
            <a:r>
              <a:rPr lang="vi-VN" sz="4400" b="1" dirty="0" smtClean="0"/>
              <a:t> the film after she </a:t>
            </a:r>
            <a:r>
              <a:rPr lang="en-US" sz="4400" b="1" dirty="0" smtClean="0">
                <a:latin typeface=".VnBlack" pitchFamily="34" charset="0"/>
              </a:rPr>
              <a:t>____ </a:t>
            </a:r>
            <a:r>
              <a:rPr lang="vi-VN" sz="4400" b="1" dirty="0" smtClean="0"/>
              <a:t>the book. </a:t>
            </a:r>
          </a:p>
          <a:p>
            <a:pPr marL="742950" indent="-742950">
              <a:buAutoNum type="alphaUcPeriod"/>
            </a:pPr>
            <a:r>
              <a:rPr lang="vi-VN" sz="4400" b="1" dirty="0" smtClean="0"/>
              <a:t>understood </a:t>
            </a:r>
            <a:r>
              <a:rPr lang="vi-VN" sz="4400" b="1" dirty="0"/>
              <a:t>– read</a:t>
            </a:r>
            <a:r>
              <a:rPr lang="en-US" sz="4400" b="1" dirty="0"/>
              <a:t>				</a:t>
            </a:r>
            <a:endParaRPr lang="vi-VN" sz="4400" b="1" dirty="0" smtClean="0"/>
          </a:p>
          <a:p>
            <a:pPr marL="742950" indent="-742950">
              <a:buAutoNum type="alphaUcPeriod"/>
            </a:pPr>
            <a:r>
              <a:rPr lang="vi-VN" sz="4400" b="1" dirty="0" smtClean="0"/>
              <a:t>understood </a:t>
            </a:r>
            <a:r>
              <a:rPr lang="vi-VN" sz="4400" b="1" dirty="0"/>
              <a:t>- had read </a:t>
            </a:r>
            <a:endParaRPr lang="x-none" sz="4400" b="1"/>
          </a:p>
          <a:p>
            <a:r>
              <a:rPr lang="vi-VN" sz="4400" b="1" dirty="0"/>
              <a:t>C. had understood – read</a:t>
            </a:r>
            <a:r>
              <a:rPr lang="en-US" sz="4400" b="1" dirty="0"/>
              <a:t>			</a:t>
            </a:r>
            <a:endParaRPr lang="vi-VN" sz="4400" b="1" dirty="0" smtClean="0"/>
          </a:p>
          <a:p>
            <a:r>
              <a:rPr lang="vi-VN" sz="4400" b="1" dirty="0" smtClean="0"/>
              <a:t>D</a:t>
            </a:r>
            <a:r>
              <a:rPr lang="vi-VN" sz="4400" b="1" dirty="0"/>
              <a:t>. understood - was reading </a:t>
            </a:r>
          </a:p>
          <a:p>
            <a:endParaRPr lang="x-none" sz="3600" b="1">
              <a:latin typeface=".VnBlack" pitchFamily="34" charset="0"/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="" xmlns:a16="http://schemas.microsoft.com/office/drawing/2014/main" id="{CDA28209-76EC-C64C-9C2F-38C37B4B6D34}"/>
              </a:ext>
            </a:extLst>
          </p:cNvPr>
          <p:cNvSpPr/>
          <p:nvPr/>
        </p:nvSpPr>
        <p:spPr>
          <a:xfrm>
            <a:off x="420913" y="3072837"/>
            <a:ext cx="928914" cy="827314"/>
          </a:xfrm>
          <a:prstGeom prst="donu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7C5E46-D73C-404A-91F9-462714CB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513567"/>
            <a:ext cx="11991584" cy="5387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4400" b="1" dirty="0" smtClean="0"/>
              <a:t>3</a:t>
            </a:r>
            <a:r>
              <a:rPr lang="vi-VN" sz="4400" b="1" dirty="0"/>
              <a:t>. Smartphones, tablets, laptops and </a:t>
            </a:r>
            <a:r>
              <a:rPr lang="vi-VN" sz="4400" b="1" dirty="0" smtClean="0"/>
              <a:t> </a:t>
            </a:r>
            <a:r>
              <a:rPr lang="vi-VN" sz="4400" b="1" dirty="0"/>
              <a:t>computers are all_______. </a:t>
            </a:r>
            <a:endParaRPr lang="x-none" sz="4400" b="1"/>
          </a:p>
          <a:p>
            <a:pPr marL="0" indent="0">
              <a:buNone/>
            </a:pPr>
            <a:r>
              <a:rPr lang="vi-VN" sz="4400" b="1" dirty="0" smtClean="0"/>
              <a:t>A. instant </a:t>
            </a:r>
            <a:r>
              <a:rPr lang="vi-VN" sz="4400" b="1" dirty="0"/>
              <a:t>messaging</a:t>
            </a:r>
            <a:r>
              <a:rPr lang="en-US" sz="4400" b="1" dirty="0"/>
              <a:t>	</a:t>
            </a:r>
            <a:endParaRPr lang="vi-VN" sz="4400" b="1" dirty="0" smtClean="0"/>
          </a:p>
          <a:p>
            <a:pPr marL="0" indent="0">
              <a:buNone/>
            </a:pPr>
            <a:r>
              <a:rPr lang="vi-VN" sz="4400" b="1" dirty="0" smtClean="0"/>
              <a:t>B</a:t>
            </a:r>
            <a:r>
              <a:rPr lang="vi-VN" sz="4400" b="1" dirty="0"/>
              <a:t>. digital devices</a:t>
            </a:r>
            <a:endParaRPr lang="x-none" sz="4400" b="1"/>
          </a:p>
          <a:p>
            <a:pPr marL="0" indent="0">
              <a:buNone/>
            </a:pPr>
            <a:r>
              <a:rPr lang="vi-VN" sz="4400" b="1" dirty="0"/>
              <a:t>C. social networking</a:t>
            </a:r>
            <a:r>
              <a:rPr lang="en-US" sz="4400" b="1" dirty="0"/>
              <a:t>	</a:t>
            </a:r>
            <a:r>
              <a:rPr lang="vi-VN" sz="4400" b="1" dirty="0" smtClean="0"/>
              <a:t>	</a:t>
            </a:r>
          </a:p>
          <a:p>
            <a:pPr marL="0" indent="0">
              <a:buNone/>
            </a:pPr>
            <a:r>
              <a:rPr lang="vi-VN" sz="4400" b="1" dirty="0" smtClean="0"/>
              <a:t>D</a:t>
            </a:r>
            <a:r>
              <a:rPr lang="vi-VN" sz="4400" b="1" dirty="0"/>
              <a:t>. </a:t>
            </a:r>
            <a:r>
              <a:rPr lang="vi-VN" sz="4400" b="1" dirty="0" smtClean="0"/>
              <a:t>Online activities</a:t>
            </a:r>
            <a:endParaRPr lang="vi-VN" sz="4400" b="1" dirty="0"/>
          </a:p>
        </p:txBody>
      </p:sp>
      <p:sp>
        <p:nvSpPr>
          <p:cNvPr id="4" name="Donut 3">
            <a:extLst>
              <a:ext uri="{FF2B5EF4-FFF2-40B4-BE49-F238E27FC236}">
                <a16:creationId xmlns="" xmlns:a16="http://schemas.microsoft.com/office/drawing/2014/main" id="{CDA28209-76EC-C64C-9C2F-38C37B4B6D34}"/>
              </a:ext>
            </a:extLst>
          </p:cNvPr>
          <p:cNvSpPr/>
          <p:nvPr/>
        </p:nvSpPr>
        <p:spPr>
          <a:xfrm>
            <a:off x="100806" y="2743203"/>
            <a:ext cx="756329" cy="754746"/>
          </a:xfrm>
          <a:prstGeom prst="donu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13473"/>
            <a:ext cx="991325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smtClean="0"/>
              <a:t>4. </a:t>
            </a:r>
            <a:r>
              <a:rPr lang="en-US" sz="4400" b="1" dirty="0" smtClean="0">
                <a:latin typeface="Arial Body"/>
              </a:rPr>
              <a:t>people around </a:t>
            </a:r>
            <a:r>
              <a:rPr lang="en-US" sz="4400" b="1" dirty="0">
                <a:latin typeface="Arial Body"/>
              </a:rPr>
              <a:t>Nam and </a:t>
            </a:r>
            <a:r>
              <a:rPr lang="en-US" sz="4400" b="1" dirty="0" err="1">
                <a:latin typeface="Arial Body"/>
              </a:rPr>
              <a:t>Lan</a:t>
            </a:r>
            <a:r>
              <a:rPr lang="en-US" sz="4400" b="1" dirty="0">
                <a:latin typeface="Arial Body"/>
              </a:rPr>
              <a:t> </a:t>
            </a:r>
            <a:r>
              <a:rPr lang="en-US" sz="4400" b="1" dirty="0" smtClean="0">
                <a:latin typeface="Arial Body"/>
              </a:rPr>
              <a:t>are chatting, sending messages </a:t>
            </a:r>
            <a:r>
              <a:rPr lang="en-US" sz="4400" b="1" dirty="0">
                <a:latin typeface="Arial Body"/>
              </a:rPr>
              <a:t>or </a:t>
            </a:r>
            <a:r>
              <a:rPr lang="en-US" sz="4400" b="1" dirty="0" smtClean="0">
                <a:latin typeface="Arial Body"/>
              </a:rPr>
              <a:t>_________ news</a:t>
            </a:r>
            <a:r>
              <a:rPr lang="vi-VN" sz="4400" b="1" dirty="0" smtClean="0">
                <a:latin typeface="Arial Body"/>
              </a:rPr>
              <a:t>. </a:t>
            </a:r>
          </a:p>
          <a:p>
            <a:pPr marL="742950" indent="-742950">
              <a:buAutoNum type="alphaUcPeriod"/>
            </a:pPr>
            <a:r>
              <a:rPr lang="en-US" sz="4400" b="1" dirty="0">
                <a:latin typeface="Arial Body"/>
              </a:rPr>
              <a:t>searching for </a:t>
            </a:r>
            <a:r>
              <a:rPr lang="en-US" sz="4400" b="1" dirty="0"/>
              <a:t>				</a:t>
            </a:r>
            <a:endParaRPr lang="vi-VN" sz="4400" b="1" dirty="0" smtClean="0"/>
          </a:p>
          <a:p>
            <a:pPr marL="742950" indent="-742950">
              <a:buAutoNum type="alphaUcPeriod"/>
            </a:pPr>
            <a:r>
              <a:rPr lang="vi-VN" sz="4400" b="1" dirty="0"/>
              <a:t>l</a:t>
            </a:r>
            <a:r>
              <a:rPr lang="vi-VN" sz="4400" b="1" dirty="0" smtClean="0"/>
              <a:t>ooking up</a:t>
            </a:r>
            <a:endParaRPr lang="x-none" sz="4400" b="1"/>
          </a:p>
          <a:p>
            <a:r>
              <a:rPr lang="vi-VN" sz="4400" b="1" dirty="0"/>
              <a:t>C. </a:t>
            </a:r>
            <a:r>
              <a:rPr lang="vi-VN" sz="4400" b="1" dirty="0" smtClean="0"/>
              <a:t>connecting </a:t>
            </a:r>
            <a:r>
              <a:rPr lang="en-US" sz="4400" b="1" dirty="0" smtClean="0"/>
              <a:t>with</a:t>
            </a:r>
            <a:r>
              <a:rPr lang="en-US" sz="4400" b="1" dirty="0"/>
              <a:t>			</a:t>
            </a:r>
            <a:endParaRPr lang="vi-VN" sz="4400" b="1" dirty="0" smtClean="0"/>
          </a:p>
          <a:p>
            <a:r>
              <a:rPr lang="vi-VN" sz="4400" b="1" dirty="0" smtClean="0"/>
              <a:t>D</a:t>
            </a:r>
            <a:r>
              <a:rPr lang="vi-VN" sz="4400" b="1" dirty="0"/>
              <a:t>. </a:t>
            </a:r>
            <a:r>
              <a:rPr lang="vi-VN" sz="4400" b="1" dirty="0" smtClean="0"/>
              <a:t>asking for</a:t>
            </a:r>
            <a:endParaRPr lang="vi-VN" sz="4400" b="1" dirty="0"/>
          </a:p>
          <a:p>
            <a:endParaRPr lang="x-none" sz="3600" b="1">
              <a:latin typeface=".VnBlack" pitchFamily="34" charset="0"/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="" xmlns:a16="http://schemas.microsoft.com/office/drawing/2014/main" id="{CDA28209-76EC-C64C-9C2F-38C37B4B6D34}"/>
              </a:ext>
            </a:extLst>
          </p:cNvPr>
          <p:cNvSpPr/>
          <p:nvPr/>
        </p:nvSpPr>
        <p:spPr>
          <a:xfrm>
            <a:off x="420913" y="3072837"/>
            <a:ext cx="928914" cy="827314"/>
          </a:xfrm>
          <a:prstGeom prst="donu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609600" y="990600"/>
            <a:ext cx="10160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sz="4400" b="1" dirty="0" smtClean="0"/>
              <a:t>5. </a:t>
            </a:r>
            <a:r>
              <a:rPr lang="en-US" sz="4400" b="1" dirty="0" smtClean="0">
                <a:latin typeface="Arial Body)"/>
              </a:rPr>
              <a:t>Nam</a:t>
            </a:r>
            <a:r>
              <a:rPr lang="en-US" sz="4400" b="1" dirty="0" smtClean="0"/>
              <a:t> thinks </a:t>
            </a:r>
            <a:r>
              <a:rPr lang="en-US" sz="4400" b="1" dirty="0"/>
              <a:t>that </a:t>
            </a:r>
            <a:r>
              <a:rPr lang="en-US" sz="4400" b="1" dirty="0" err="1" smtClean="0"/>
              <a:t>Lan</a:t>
            </a:r>
            <a:r>
              <a:rPr lang="en-US" sz="4400" b="1" dirty="0" smtClean="0"/>
              <a:t> is _______ to </a:t>
            </a:r>
            <a:r>
              <a:rPr lang="en-US" sz="4400" b="1" dirty="0"/>
              <a:t>social media and relies too much on the Internet</a:t>
            </a:r>
            <a:r>
              <a:rPr lang="en-US" sz="4400" b="1" dirty="0" smtClean="0"/>
              <a:t>.</a:t>
            </a:r>
          </a:p>
          <a:p>
            <a:pPr marL="0" indent="0">
              <a:buNone/>
            </a:pPr>
            <a:r>
              <a:rPr lang="vi-VN" sz="4400" b="1" dirty="0" smtClean="0"/>
              <a:t>A. </a:t>
            </a:r>
            <a:r>
              <a:rPr lang="en-US" sz="4400" b="1" dirty="0" smtClean="0"/>
              <a:t>addicting</a:t>
            </a:r>
            <a:r>
              <a:rPr lang="en-US" sz="4400" b="1" dirty="0"/>
              <a:t>				</a:t>
            </a:r>
            <a:endParaRPr lang="vi-VN" sz="4400" b="1" dirty="0"/>
          </a:p>
          <a:p>
            <a:pPr marL="0" indent="0">
              <a:buNone/>
            </a:pPr>
            <a:r>
              <a:rPr lang="vi-VN" sz="4400" b="1" dirty="0" smtClean="0"/>
              <a:t>B. </a:t>
            </a:r>
            <a:r>
              <a:rPr lang="en-US" sz="4400" b="1" dirty="0"/>
              <a:t>addicted</a:t>
            </a:r>
            <a:endParaRPr lang="vi-VN" sz="4400" b="1" dirty="0" smtClean="0"/>
          </a:p>
          <a:p>
            <a:pPr marL="0" indent="0">
              <a:buNone/>
            </a:pPr>
            <a:r>
              <a:rPr lang="vi-VN" sz="4400" b="1" dirty="0" smtClean="0"/>
              <a:t>C. </a:t>
            </a:r>
            <a:r>
              <a:rPr lang="en-US" sz="4400" b="1" dirty="0" smtClean="0"/>
              <a:t>addiction</a:t>
            </a:r>
            <a:r>
              <a:rPr lang="en-US" sz="4400" b="1" dirty="0"/>
              <a:t>			</a:t>
            </a:r>
            <a:endParaRPr lang="vi-VN" sz="4400" b="1" dirty="0" smtClean="0"/>
          </a:p>
          <a:p>
            <a:pPr marL="0" indent="0">
              <a:buNone/>
            </a:pPr>
            <a:r>
              <a:rPr lang="vi-VN" sz="4400" b="1" dirty="0" smtClean="0"/>
              <a:t>D. </a:t>
            </a:r>
            <a:r>
              <a:rPr lang="en-US" sz="4400" b="1" dirty="0" smtClean="0"/>
              <a:t>addict</a:t>
            </a:r>
            <a:endParaRPr lang="vi-VN" sz="4400" b="1" dirty="0"/>
          </a:p>
          <a:p>
            <a:pPr marL="0" indent="0">
              <a:spcBef>
                <a:spcPct val="20000"/>
              </a:spcBef>
              <a:buNone/>
            </a:pPr>
            <a:endParaRPr lang="en-US" sz="4400" b="1" dirty="0"/>
          </a:p>
        </p:txBody>
      </p:sp>
      <p:sp>
        <p:nvSpPr>
          <p:cNvPr id="6" name="Donut 5">
            <a:extLst>
              <a:ext uri="{FF2B5EF4-FFF2-40B4-BE49-F238E27FC236}">
                <a16:creationId xmlns="" xmlns:a16="http://schemas.microsoft.com/office/drawing/2014/main" id="{CDA28209-76EC-C64C-9C2F-38C37B4B6D34}"/>
              </a:ext>
            </a:extLst>
          </p:cNvPr>
          <p:cNvSpPr/>
          <p:nvPr/>
        </p:nvSpPr>
        <p:spPr>
          <a:xfrm>
            <a:off x="420913" y="3188949"/>
            <a:ext cx="928914" cy="827314"/>
          </a:xfrm>
          <a:prstGeom prst="donu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5597B-D7BF-E744-8569-12F0C533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365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Homework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077300D-EACF-D644-A9CA-E8469509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22170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b="1" kern="0" dirty="0" smtClean="0">
                <a:latin typeface="Arial"/>
              </a:rPr>
              <a:t>Learn </a:t>
            </a:r>
            <a:r>
              <a:rPr lang="en-US" sz="4400" b="1" kern="0" dirty="0">
                <a:latin typeface="Arial"/>
              </a:rPr>
              <a:t>new words.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4400" b="1" kern="0" dirty="0">
                <a:latin typeface="Arial"/>
              </a:rPr>
              <a:t>Make sentences with two phrases: </a:t>
            </a:r>
            <a:r>
              <a:rPr lang="en-US" sz="4400" b="1" kern="0" dirty="0">
                <a:solidFill>
                  <a:srgbClr val="C00000"/>
                </a:solidFill>
                <a:latin typeface="Arial"/>
              </a:rPr>
              <a:t>Search for </a:t>
            </a:r>
            <a:r>
              <a:rPr lang="en-US" sz="4400" b="1" kern="0" dirty="0">
                <a:latin typeface="Arial"/>
              </a:rPr>
              <a:t>and </a:t>
            </a:r>
            <a:r>
              <a:rPr lang="en-US" sz="4400" b="1" kern="0" dirty="0">
                <a:solidFill>
                  <a:srgbClr val="C00000"/>
                </a:solidFill>
                <a:latin typeface="Arial"/>
              </a:rPr>
              <a:t>Connect </a:t>
            </a:r>
            <a:r>
              <a:rPr lang="en-US" sz="4400" b="1" kern="0" dirty="0" smtClean="0">
                <a:solidFill>
                  <a:srgbClr val="C00000"/>
                </a:solidFill>
                <a:latin typeface="Arial"/>
              </a:rPr>
              <a:t>with.</a:t>
            </a:r>
            <a:endParaRPr lang="en-US" sz="4400" b="1" kern="0" dirty="0">
              <a:solidFill>
                <a:srgbClr val="C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4400" b="1" kern="0" dirty="0">
                <a:latin typeface="Arial"/>
              </a:rPr>
              <a:t>Review the past simple &amp; past perfect.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4400" b="1" kern="0" dirty="0" smtClean="0">
                <a:latin typeface="Arial"/>
              </a:rPr>
              <a:t>Prepare</a:t>
            </a:r>
            <a:r>
              <a:rPr lang="en-US" sz="4400" b="1" kern="0" smtClean="0">
                <a:latin typeface="Arial"/>
              </a:rPr>
              <a:t>: unit 4- Language.</a:t>
            </a:r>
            <a:endParaRPr lang="en-US" sz="4400" b="1" kern="0" dirty="0">
              <a:latin typeface="Arial"/>
            </a:endParaRP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325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6490E007-B2D6-AB49-84AB-61B11EEFF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49328" y="0"/>
            <a:ext cx="12142672" cy="6858000"/>
          </a:xfrm>
          <a:prstGeom prst="rect">
            <a:avLst/>
          </a:prstGeom>
        </p:spPr>
      </p:pic>
      <p:sp>
        <p:nvSpPr>
          <p:cNvPr id="7" name="WordArt 4">
            <a:extLst>
              <a:ext uri="{FF2B5EF4-FFF2-40B4-BE49-F238E27FC236}">
                <a16:creationId xmlns:a16="http://schemas.microsoft.com/office/drawing/2014/main" xmlns="" id="{4B72DA56-26D3-B244-B07C-D78B7589DD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143001"/>
            <a:ext cx="10312400" cy="34058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9600" b="1" kern="10" dirty="0">
                <a:solidFill>
                  <a:srgbClr val="FF0000"/>
                </a:solidFill>
              </a:rPr>
              <a:t>Thank YOU </a:t>
            </a:r>
          </a:p>
          <a:p>
            <a:pPr algn="ctr"/>
            <a:r>
              <a:rPr lang="en-US" sz="9600" b="1" kern="10" dirty="0">
                <a:solidFill>
                  <a:srgbClr val="FF0000"/>
                </a:solidFill>
              </a:rPr>
              <a:t>Goodbye!</a:t>
            </a:r>
            <a:endParaRPr lang="x-none" sz="9600" b="1" kern="1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0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2986F65-E017-A848-B522-F5BC635D21FF}"/>
              </a:ext>
            </a:extLst>
          </p:cNvPr>
          <p:cNvSpPr/>
          <p:nvPr/>
        </p:nvSpPr>
        <p:spPr>
          <a:xfrm>
            <a:off x="2254242" y="1828800"/>
            <a:ext cx="7683515" cy="12462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Unit 4 – THE MASS 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2060B5-F679-9341-8489-E367C9954EE7}"/>
              </a:ext>
            </a:extLst>
          </p:cNvPr>
          <p:cNvSpPr txBox="1"/>
          <p:nvPr/>
        </p:nvSpPr>
        <p:spPr>
          <a:xfrm>
            <a:off x="3274999" y="3119715"/>
            <a:ext cx="7683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Getting </a:t>
            </a:r>
            <a:r>
              <a:rPr lang="x-none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ẩm Ly – Người Thầy (mp3cut.net).mp3" descr="Cẩm Ly – Người Thầy (mp3cut.net).mp3">
            <a:hlinkClick r:id="" action="ppaction://media"/>
            <a:extLst>
              <a:ext uri="{FF2B5EF4-FFF2-40B4-BE49-F238E27FC236}">
                <a16:creationId xmlns:a16="http://schemas.microsoft.com/office/drawing/2014/main" xmlns="" id="{A9A695BB-BC28-474E-8017-020CF822A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0499" y="4529136"/>
            <a:ext cx="606425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2F30BD-A402-F045-AFF6-CB2B77131F14}"/>
              </a:ext>
            </a:extLst>
          </p:cNvPr>
          <p:cNvSpPr txBox="1"/>
          <p:nvPr/>
        </p:nvSpPr>
        <p:spPr>
          <a:xfrm>
            <a:off x="59531" y="114300"/>
            <a:ext cx="1207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3200" b="1" dirty="0" smtClean="0">
                <a:solidFill>
                  <a:srgbClr val="C00000"/>
                </a:solidFill>
              </a:rPr>
              <a:t>Complete </a:t>
            </a:r>
            <a:r>
              <a:rPr lang="en-US" altLang="x-none" sz="3200" b="1" dirty="0">
                <a:solidFill>
                  <a:srgbClr val="C00000"/>
                </a:solidFill>
              </a:rPr>
              <a:t>the table with the appropriate words and phrases </a:t>
            </a:r>
            <a:endParaRPr lang="x-none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32872D-4D18-2A4C-AB47-43D6E827362F}"/>
              </a:ext>
            </a:extLst>
          </p:cNvPr>
          <p:cNvSpPr txBox="1"/>
          <p:nvPr/>
        </p:nvSpPr>
        <p:spPr>
          <a:xfrm>
            <a:off x="116093" y="677436"/>
            <a:ext cx="226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</a:t>
            </a:r>
            <a:r>
              <a:rPr lang="x-none" sz="2800" b="1" dirty="0"/>
              <a:t>martphones,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72D6046-ACC3-E748-A9D6-21708BBA70E2}"/>
              </a:ext>
            </a:extLst>
          </p:cNvPr>
          <p:cNvSpPr txBox="1"/>
          <p:nvPr/>
        </p:nvSpPr>
        <p:spPr>
          <a:xfrm>
            <a:off x="2205040" y="673190"/>
            <a:ext cx="208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newspapers</a:t>
            </a:r>
            <a:r>
              <a:rPr lang="x-none" sz="2800" b="1" dirty="0"/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45D7420-CB93-B540-880A-721D79982EF8}"/>
              </a:ext>
            </a:extLst>
          </p:cNvPr>
          <p:cNvSpPr txBox="1"/>
          <p:nvPr/>
        </p:nvSpPr>
        <p:spPr>
          <a:xfrm>
            <a:off x="5484613" y="699075"/>
            <a:ext cx="182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magazines</a:t>
            </a:r>
            <a:r>
              <a:rPr lang="x-none" sz="2800" b="1" dirty="0"/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5E6CFC1-A31A-8742-B8EF-8B99AEFF0754}"/>
              </a:ext>
            </a:extLst>
          </p:cNvPr>
          <p:cNvSpPr txBox="1"/>
          <p:nvPr/>
        </p:nvSpPr>
        <p:spPr>
          <a:xfrm>
            <a:off x="4162219" y="699075"/>
            <a:ext cx="151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chatting</a:t>
            </a:r>
            <a:r>
              <a:rPr lang="x-none" sz="2800" b="1" dirty="0"/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EA5E25-BC75-7241-8D1A-DF43CE9420CA}"/>
              </a:ext>
            </a:extLst>
          </p:cNvPr>
          <p:cNvSpPr txBox="1"/>
          <p:nvPr/>
        </p:nvSpPr>
        <p:spPr>
          <a:xfrm>
            <a:off x="7174063" y="672844"/>
            <a:ext cx="181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tablet PCs</a:t>
            </a:r>
            <a:r>
              <a:rPr lang="x-none" sz="2800" b="1" dirty="0"/>
              <a:t>,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C2FA3A-1C24-1543-9848-DF325A773648}"/>
              </a:ext>
            </a:extLst>
          </p:cNvPr>
          <p:cNvSpPr txBox="1"/>
          <p:nvPr/>
        </p:nvSpPr>
        <p:spPr>
          <a:xfrm>
            <a:off x="8709698" y="682163"/>
            <a:ext cx="301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sending messages</a:t>
            </a:r>
            <a:r>
              <a:rPr lang="x-none" sz="2800" b="1" dirty="0"/>
              <a:t>,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85BA58E-5F4F-CF48-A8E3-8593AE9816EB}"/>
              </a:ext>
            </a:extLst>
          </p:cNvPr>
          <p:cNvSpPr txBox="1"/>
          <p:nvPr/>
        </p:nvSpPr>
        <p:spPr>
          <a:xfrm>
            <a:off x="160243" y="1097148"/>
            <a:ext cx="119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radio</a:t>
            </a:r>
            <a:r>
              <a:rPr lang="x-none" sz="2800" b="1" dirty="0"/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3EF15E0-00D0-3441-AEE5-DB8D667B5E4F}"/>
              </a:ext>
            </a:extLst>
          </p:cNvPr>
          <p:cNvSpPr txBox="1"/>
          <p:nvPr/>
        </p:nvSpPr>
        <p:spPr>
          <a:xfrm>
            <a:off x="1104052" y="1097148"/>
            <a:ext cx="65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TV</a:t>
            </a:r>
            <a:r>
              <a:rPr lang="x-none" sz="2800" b="1" dirty="0"/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A516D2A-80F1-C343-AE0B-DF3D6285950C}"/>
              </a:ext>
            </a:extLst>
          </p:cNvPr>
          <p:cNvSpPr txBox="1"/>
          <p:nvPr/>
        </p:nvSpPr>
        <p:spPr>
          <a:xfrm>
            <a:off x="1633948" y="1092388"/>
            <a:ext cx="119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DVDs</a:t>
            </a:r>
            <a:r>
              <a:rPr lang="x-none" sz="2800" b="1" dirty="0"/>
              <a:t>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BE56857-8565-1441-8F71-133DEA0ED3DD}"/>
              </a:ext>
            </a:extLst>
          </p:cNvPr>
          <p:cNvSpPr txBox="1"/>
          <p:nvPr/>
        </p:nvSpPr>
        <p:spPr>
          <a:xfrm>
            <a:off x="2565331" y="1098037"/>
            <a:ext cx="439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reading online newspapers</a:t>
            </a:r>
            <a:r>
              <a:rPr lang="x-none" sz="2800" b="1" dirty="0"/>
              <a:t>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13F390C-0BA7-A447-8F97-28606A002204}"/>
              </a:ext>
            </a:extLst>
          </p:cNvPr>
          <p:cNvSpPr txBox="1"/>
          <p:nvPr/>
        </p:nvSpPr>
        <p:spPr>
          <a:xfrm>
            <a:off x="6760204" y="1090854"/>
            <a:ext cx="358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accessing the Internet</a:t>
            </a:r>
            <a:r>
              <a:rPr lang="x-none" sz="2800" b="1" dirty="0"/>
              <a:t>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71BD6B3-FFAF-D149-8064-1CA147C2C39A}"/>
              </a:ext>
            </a:extLst>
          </p:cNvPr>
          <p:cNvSpPr txBox="1"/>
          <p:nvPr/>
        </p:nvSpPr>
        <p:spPr>
          <a:xfrm>
            <a:off x="10072270" y="1090854"/>
            <a:ext cx="199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computers</a:t>
            </a:r>
            <a:r>
              <a:rPr lang="x-none" sz="2800" b="1" dirty="0"/>
              <a:t>,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E6A0680-B123-F746-872C-6C6236AAC2EF}"/>
              </a:ext>
            </a:extLst>
          </p:cNvPr>
          <p:cNvSpPr txBox="1"/>
          <p:nvPr/>
        </p:nvSpPr>
        <p:spPr>
          <a:xfrm>
            <a:off x="143231" y="1515923"/>
            <a:ext cx="213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social media</a:t>
            </a:r>
            <a:r>
              <a:rPr lang="x-none" sz="2800" b="1" dirty="0"/>
              <a:t>,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9DAAA6-53F4-E740-9D47-08E50BF37DB6}"/>
              </a:ext>
            </a:extLst>
          </p:cNvPr>
          <p:cNvSpPr txBox="1"/>
          <p:nvPr/>
        </p:nvSpPr>
        <p:spPr>
          <a:xfrm>
            <a:off x="2117383" y="1523618"/>
            <a:ext cx="317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searching for news</a:t>
            </a:r>
            <a:r>
              <a:rPr lang="x-none" sz="2800" b="1" dirty="0"/>
              <a:t>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DC6850B-601E-1F42-930D-404367C1AD93}"/>
              </a:ext>
            </a:extLst>
          </p:cNvPr>
          <p:cNvSpPr txBox="1"/>
          <p:nvPr/>
        </p:nvSpPr>
        <p:spPr>
          <a:xfrm>
            <a:off x="5032376" y="1545257"/>
            <a:ext cx="317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Internet. </a:t>
            </a:r>
            <a:endParaRPr lang="x-none" sz="2800" b="1" dirty="0"/>
          </a:p>
        </p:txBody>
      </p:sp>
      <p:graphicFrame>
        <p:nvGraphicFramePr>
          <p:cNvPr id="28" name="Group 20">
            <a:extLst>
              <a:ext uri="{FF2B5EF4-FFF2-40B4-BE49-F238E27FC236}">
                <a16:creationId xmlns="" xmlns:a16="http://schemas.microsoft.com/office/drawing/2014/main" id="{304610CC-ABA8-CB40-B421-F283193D2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033377"/>
              </p:ext>
            </p:extLst>
          </p:nvPr>
        </p:nvGraphicFramePr>
        <p:xfrm>
          <a:off x="500063" y="2090116"/>
          <a:ext cx="11137157" cy="5110984"/>
        </p:xfrm>
        <a:graphic>
          <a:graphicData uri="http://schemas.openxmlformats.org/drawingml/2006/table">
            <a:tbl>
              <a:tblPr/>
              <a:tblGrid>
                <a:gridCol w="3161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04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85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Digital devices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The mass media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Online 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9461374"/>
                  </a:ext>
                </a:extLst>
              </a:tr>
              <a:tr h="5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0992000"/>
                  </a:ext>
                </a:extLst>
              </a:tr>
              <a:tr h="5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6091808"/>
                  </a:ext>
                </a:extLst>
              </a:tr>
              <a:tr h="5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2918525"/>
                  </a:ext>
                </a:extLst>
              </a:tr>
              <a:tr h="5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4159290"/>
                  </a:ext>
                </a:extLst>
              </a:tr>
              <a:tr h="5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1562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0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26319 L 0.06263 0.3027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4935 0.2907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8 0.02613 L 0.29999 0.28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1" y="13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0.02708 L -0.50807 0.37847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12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313 0.24237 L -0.74899 0.43987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9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14E-6 3.25624E-6 L -0.08453 0.3746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3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6 0.04626 L 0.34063 0.40773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7" y="18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4 0.04626 L 0.35457 0.40773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2" y="18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78 0.05851 L 0.24372 0.54001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7" y="24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7753E-6 1.84089E-6 L 0.31666 0.55689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6" y="27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8 0.06244 L -0.10303 0.64917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4" y="29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8 0.12106 L -0.11354 0.375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83 0.15764 L 0.37383 0.40764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8 0.25162 L 0.05508 0.50162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023E-6 -4.49584E-6 L 0.45317 0.5557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2" y="27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 build="allAtOnce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961A3-2E32-D543-B935-F1975D0B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x-none" b="1" smtClean="0">
                <a:solidFill>
                  <a:srgbClr val="C00000"/>
                </a:solidFill>
              </a:rPr>
              <a:t>Listen </a:t>
            </a:r>
            <a:r>
              <a:rPr lang="x-none" b="1">
                <a:solidFill>
                  <a:srgbClr val="C00000"/>
                </a:solidFill>
              </a:rPr>
              <a:t>and </a:t>
            </a:r>
            <a:r>
              <a:rPr lang="x-none" b="1" smtClean="0">
                <a:solidFill>
                  <a:srgbClr val="C00000"/>
                </a:solidFill>
              </a:rPr>
              <a:t>read</a:t>
            </a:r>
            <a:endParaRPr lang="x-non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AB11A1D-238E-5540-943F-FBC71C472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386" y="0"/>
            <a:ext cx="12139613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4F05F7-F0AF-E84E-9BCA-D6AEBFB8B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6" y="842963"/>
            <a:ext cx="4919663" cy="6015037"/>
          </a:xfrm>
          <a:prstGeom prst="rect">
            <a:avLst/>
          </a:prstGeom>
        </p:spPr>
      </p:pic>
      <p:pic>
        <p:nvPicPr>
          <p:cNvPr id="2" name="Tiếng Anh 12 Tập 1 - Unit 4 THE MASS MEDIA - GETTING STARTED - 1 Listen and read.mp3" descr="Tiếng Anh 12 Tập 1 - Unit 4 THE MASS MEDIA - GETTING STARTED - 1 Listen and read.mp3">
            <a:hlinkClick r:id="" action="ppaction://media"/>
            <a:extLst>
              <a:ext uri="{FF2B5EF4-FFF2-40B4-BE49-F238E27FC236}">
                <a16:creationId xmlns:a16="http://schemas.microsoft.com/office/drawing/2014/main" xmlns="" id="{214C2450-B672-CC43-94CC-839553CD6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5287" y="2108200"/>
            <a:ext cx="933451" cy="812800"/>
          </a:xfrm>
          <a:prstGeom prst="rect">
            <a:avLst/>
          </a:prstGeom>
        </p:spPr>
      </p:pic>
      <p:pic>
        <p:nvPicPr>
          <p:cNvPr id="3" name="01-track-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73260" y="735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BEE6ED9-7F84-F241-A99F-1AB5FC77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880" y="2169372"/>
            <a:ext cx="4420207" cy="2597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33A3C6-8BD5-BC4B-800D-2F611FAA37A1}"/>
              </a:ext>
            </a:extLst>
          </p:cNvPr>
          <p:cNvSpPr txBox="1"/>
          <p:nvPr/>
        </p:nvSpPr>
        <p:spPr>
          <a:xfrm>
            <a:off x="3108180" y="38169"/>
            <a:ext cx="507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V</a:t>
            </a:r>
            <a:r>
              <a:rPr lang="x-none" sz="4000" b="1" dirty="0">
                <a:solidFill>
                  <a:srgbClr val="C00000"/>
                </a:solidFill>
              </a:rPr>
              <a:t>ocabulary: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2DA985-2A13-3F4C-8ABA-6CB92C4C18C3}"/>
              </a:ext>
            </a:extLst>
          </p:cNvPr>
          <p:cNvSpPr txBox="1"/>
          <p:nvPr/>
        </p:nvSpPr>
        <p:spPr>
          <a:xfrm>
            <a:off x="771524" y="1370124"/>
            <a:ext cx="397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/>
              <a:t>- </a:t>
            </a:r>
            <a:r>
              <a:rPr lang="en-US" sz="3200" b="1" dirty="0"/>
              <a:t>Print newspaper</a:t>
            </a:r>
            <a:r>
              <a:rPr lang="x-none" sz="3200" b="1" dirty="0"/>
              <a:t> (n):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E9B2B4-01F4-5149-983E-24E719C2DD47}"/>
              </a:ext>
            </a:extLst>
          </p:cNvPr>
          <p:cNvSpPr txBox="1"/>
          <p:nvPr/>
        </p:nvSpPr>
        <p:spPr>
          <a:xfrm>
            <a:off x="5230101" y="1357209"/>
            <a:ext cx="296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Báo</a:t>
            </a:r>
            <a:r>
              <a:rPr lang="en-US" sz="3200" b="1" dirty="0"/>
              <a:t> in</a:t>
            </a:r>
            <a:endParaRPr lang="x-none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E9D98C4-CE7E-4144-BA0D-9FDFB9116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55" y="1176850"/>
            <a:ext cx="3797300" cy="2133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DABE88-CC2E-A745-BEE6-5E44EB855BAB}"/>
              </a:ext>
            </a:extLst>
          </p:cNvPr>
          <p:cNvSpPr txBox="1"/>
          <p:nvPr/>
        </p:nvSpPr>
        <p:spPr>
          <a:xfrm>
            <a:off x="813299" y="2716100"/>
            <a:ext cx="397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/>
              <a:t>- </a:t>
            </a:r>
            <a:r>
              <a:rPr lang="vi-VN" sz="3200" b="1" dirty="0"/>
              <a:t>Digital device </a:t>
            </a:r>
            <a:r>
              <a:rPr lang="x-none" sz="3200" b="1" dirty="0"/>
              <a:t>(n):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F8B55F-C045-574F-9335-03A575559660}"/>
              </a:ext>
            </a:extLst>
          </p:cNvPr>
          <p:cNvSpPr txBox="1"/>
          <p:nvPr/>
        </p:nvSpPr>
        <p:spPr>
          <a:xfrm>
            <a:off x="608852" y="3220469"/>
            <a:ext cx="1074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</a:rPr>
              <a:t>Eg: </a:t>
            </a:r>
            <a:r>
              <a:rPr lang="vi-VN" sz="3200" b="1" dirty="0" smtClean="0">
                <a:solidFill>
                  <a:srgbClr val="7030A0"/>
                </a:solidFill>
              </a:rPr>
              <a:t>Smartphones, tablets PCs </a:t>
            </a:r>
            <a:r>
              <a:rPr lang="vi-VN" sz="3200" b="1" dirty="0">
                <a:solidFill>
                  <a:srgbClr val="7030A0"/>
                </a:solidFill>
              </a:rPr>
              <a:t>are digital devices</a:t>
            </a:r>
            <a:r>
              <a:rPr lang="vi-VN" sz="3200" b="1" dirty="0" smtClean="0">
                <a:solidFill>
                  <a:srgbClr val="7030A0"/>
                </a:solidFill>
              </a:rPr>
              <a:t>. 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9AF1FF-31AB-F543-8376-B6C5639D48EE}"/>
              </a:ext>
            </a:extLst>
          </p:cNvPr>
          <p:cNvSpPr txBox="1"/>
          <p:nvPr/>
        </p:nvSpPr>
        <p:spPr>
          <a:xfrm>
            <a:off x="5220576" y="2729498"/>
            <a:ext cx="255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x-none" sz="3200" b="1" dirty="0"/>
              <a:t>hiết bị số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B147E99-8664-D34F-AD66-BC0ACA806E06}"/>
              </a:ext>
            </a:extLst>
          </p:cNvPr>
          <p:cNvSpPr txBox="1"/>
          <p:nvPr/>
        </p:nvSpPr>
        <p:spPr>
          <a:xfrm>
            <a:off x="813299" y="3359504"/>
            <a:ext cx="397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/>
              <a:t>- </a:t>
            </a:r>
            <a:r>
              <a:rPr lang="vi-VN" sz="3200" b="1" dirty="0" smtClean="0"/>
              <a:t>Subscribe </a:t>
            </a:r>
            <a:r>
              <a:rPr lang="x-none" sz="3200" b="1" smtClean="0"/>
              <a:t>(</a:t>
            </a:r>
            <a:r>
              <a:rPr lang="x-none" sz="3200" b="1" dirty="0"/>
              <a:t>v):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609B462-78FA-A84E-A50C-A1B16B8AECA0}"/>
              </a:ext>
            </a:extLst>
          </p:cNvPr>
          <p:cNvSpPr txBox="1"/>
          <p:nvPr/>
        </p:nvSpPr>
        <p:spPr>
          <a:xfrm>
            <a:off x="5220575" y="3378139"/>
            <a:ext cx="397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Đăng kí (dài hạn</a:t>
            </a:r>
            <a:r>
              <a:rPr lang="vi-VN" sz="3200" b="1" dirty="0" smtClean="0"/>
              <a:t>)</a:t>
            </a:r>
            <a:endParaRPr lang="x-none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65CDEA6-7EEA-4542-AA9C-5A77A8B5E649}"/>
              </a:ext>
            </a:extLst>
          </p:cNvPr>
          <p:cNvSpPr txBox="1"/>
          <p:nvPr/>
        </p:nvSpPr>
        <p:spPr>
          <a:xfrm>
            <a:off x="771524" y="2035055"/>
            <a:ext cx="419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/>
              <a:t>- </a:t>
            </a:r>
            <a:r>
              <a:rPr lang="en-US" sz="3200" b="1" dirty="0"/>
              <a:t>Online newspaper</a:t>
            </a:r>
            <a:r>
              <a:rPr lang="x-none" sz="3200" b="1" dirty="0"/>
              <a:t> (n):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8955D05-0730-B643-98C0-48CC9F875A8B}"/>
              </a:ext>
            </a:extLst>
          </p:cNvPr>
          <p:cNvSpPr txBox="1"/>
          <p:nvPr/>
        </p:nvSpPr>
        <p:spPr>
          <a:xfrm>
            <a:off x="5220576" y="2023482"/>
            <a:ext cx="255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/>
              <a:t> </a:t>
            </a:r>
            <a:r>
              <a:rPr lang="en-US" sz="3200" b="1" dirty="0" err="1"/>
              <a:t>tử</a:t>
            </a:r>
            <a:endParaRPr lang="x-none" sz="3200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CA757DD-BACC-7E44-A325-699DA34D8E40}"/>
              </a:ext>
            </a:extLst>
          </p:cNvPr>
          <p:cNvSpPr txBox="1"/>
          <p:nvPr/>
        </p:nvSpPr>
        <p:spPr>
          <a:xfrm>
            <a:off x="837107" y="4040542"/>
            <a:ext cx="397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/>
              <a:t>- </a:t>
            </a:r>
            <a:r>
              <a:rPr lang="vi-VN" sz="3200" b="1" dirty="0"/>
              <a:t>Enomous </a:t>
            </a:r>
            <a:r>
              <a:rPr lang="x-none" sz="3200" b="1" dirty="0"/>
              <a:t>(adj):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BAB475A-864B-104D-8373-A9CE83FF9868}"/>
              </a:ext>
            </a:extLst>
          </p:cNvPr>
          <p:cNvSpPr txBox="1"/>
          <p:nvPr/>
        </p:nvSpPr>
        <p:spPr>
          <a:xfrm>
            <a:off x="5220575" y="3949178"/>
            <a:ext cx="397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V</a:t>
            </a:r>
            <a:r>
              <a:rPr lang="x-none" sz="3200" b="1" dirty="0">
                <a:solidFill>
                  <a:srgbClr val="7030A0"/>
                </a:solidFill>
              </a:rPr>
              <a:t>ery big / huge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62B6892-CAF0-A942-A908-41091F10604E}"/>
              </a:ext>
            </a:extLst>
          </p:cNvPr>
          <p:cNvSpPr txBox="1"/>
          <p:nvPr/>
        </p:nvSpPr>
        <p:spPr>
          <a:xfrm>
            <a:off x="5230101" y="3992802"/>
            <a:ext cx="397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To </a:t>
            </a:r>
            <a:r>
              <a:rPr lang="en-US" sz="3200" b="1" dirty="0" err="1"/>
              <a:t>lớn</a:t>
            </a:r>
            <a:r>
              <a:rPr lang="en-US" sz="3200" b="1" dirty="0"/>
              <a:t>, </a:t>
            </a:r>
            <a:r>
              <a:rPr lang="en-US" sz="3200" b="1" dirty="0" err="1"/>
              <a:t>khổng</a:t>
            </a:r>
            <a:r>
              <a:rPr lang="en-US" sz="3200" b="1" dirty="0"/>
              <a:t> </a:t>
            </a:r>
            <a:r>
              <a:rPr lang="en-US" sz="3200" b="1" dirty="0" err="1"/>
              <a:t>lồ</a:t>
            </a:r>
            <a:r>
              <a:rPr lang="x-none" sz="3200" b="1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82DBDA-D7D6-1B4B-84D3-B4318C964498}"/>
              </a:ext>
            </a:extLst>
          </p:cNvPr>
          <p:cNvSpPr txBox="1"/>
          <p:nvPr/>
        </p:nvSpPr>
        <p:spPr>
          <a:xfrm>
            <a:off x="860915" y="4707296"/>
            <a:ext cx="4359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/>
              <a:t>- </a:t>
            </a:r>
            <a:r>
              <a:rPr lang="vi-VN" sz="3200" b="1" dirty="0"/>
              <a:t>Be addicted to </a:t>
            </a:r>
            <a:r>
              <a:rPr lang="vi-VN" sz="3200" b="1" dirty="0" smtClean="0"/>
              <a:t>st</a:t>
            </a:r>
            <a:r>
              <a:rPr lang="vi-VN" sz="3200" b="1" dirty="0"/>
              <a:t>: </a:t>
            </a:r>
            <a:endParaRPr lang="x-none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C467EFC-F58A-144C-A241-230D8A5689B5}"/>
              </a:ext>
            </a:extLst>
          </p:cNvPr>
          <p:cNvSpPr txBox="1"/>
          <p:nvPr/>
        </p:nvSpPr>
        <p:spPr>
          <a:xfrm>
            <a:off x="995964" y="5315977"/>
            <a:ext cx="1074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</a:rPr>
              <a:t>Eg: I think many students are addicted to Facebook.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4EF487C-4718-FA41-9C7D-A98F7D3A0A58}"/>
              </a:ext>
            </a:extLst>
          </p:cNvPr>
          <p:cNvSpPr txBox="1"/>
          <p:nvPr/>
        </p:nvSpPr>
        <p:spPr>
          <a:xfrm>
            <a:off x="5230101" y="4673920"/>
            <a:ext cx="4359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/>
              <a:t>Nghiện, say mê</a:t>
            </a:r>
            <a:r>
              <a:rPr lang="vi-VN" sz="3200" b="1" dirty="0"/>
              <a:t> </a:t>
            </a:r>
            <a:endParaRPr lang="x-none" sz="3200" b="1" dirty="0"/>
          </a:p>
        </p:txBody>
      </p:sp>
    </p:spTree>
    <p:extLst>
      <p:ext uri="{BB962C8B-B14F-4D97-AF65-F5344CB8AC3E}">
        <p14:creationId xmlns:p14="http://schemas.microsoft.com/office/powerpoint/2010/main" val="28560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4" grpId="0"/>
      <p:bldP spid="25" grpId="0"/>
      <p:bldP spid="25" grpId="1"/>
      <p:bldP spid="26" grpId="0"/>
      <p:bldP spid="27" grpId="0"/>
      <p:bldP spid="28" grpId="0"/>
      <p:bldP spid="28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6644"/>
            <a:ext cx="101600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0033CC"/>
                </a:solidFill>
              </a:rPr>
              <a:t>Match each verb with the correct preposition.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811" y="1016805"/>
            <a:ext cx="10972800" cy="21147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     </a:t>
            </a:r>
            <a:r>
              <a:rPr lang="en-US" sz="5400" b="1" dirty="0" smtClean="0"/>
              <a:t>search                      		with </a:t>
            </a:r>
          </a:p>
          <a:p>
            <a:pPr eaLnBrk="1" hangingPunct="1">
              <a:buFontTx/>
              <a:buNone/>
            </a:pPr>
            <a:r>
              <a:rPr lang="en-US" sz="5400" b="1" dirty="0" smtClean="0"/>
              <a:t>   connect                   		 for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3356975" y="1540700"/>
            <a:ext cx="4421688" cy="83924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3892112" y="1628383"/>
            <a:ext cx="3886551" cy="7515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555320" y="2839925"/>
            <a:ext cx="9315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am (1) </a:t>
            </a:r>
            <a:r>
              <a:rPr lang="en-US" sz="4000" b="1" dirty="0" smtClean="0"/>
              <a:t>: </a:t>
            </a:r>
            <a:r>
              <a:rPr lang="en-US" sz="4000" b="1" dirty="0"/>
              <a:t>Yeah. May be they are chatting</a:t>
            </a:r>
            <a:r>
              <a:rPr lang="en-US" sz="4000" b="1" dirty="0" smtClean="0"/>
              <a:t>, sending </a:t>
            </a:r>
            <a:r>
              <a:rPr lang="en-US" sz="4000" b="1" dirty="0"/>
              <a:t>messages or </a:t>
            </a:r>
            <a:r>
              <a:rPr lang="en-US" sz="4000" b="1" i="1" dirty="0">
                <a:solidFill>
                  <a:srgbClr val="FF0000"/>
                </a:solidFill>
              </a:rPr>
              <a:t>searching for </a:t>
            </a:r>
            <a:r>
              <a:rPr lang="en-US" sz="4000" b="1" dirty="0"/>
              <a:t>news.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7950" y="4333385"/>
            <a:ext cx="9014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FF0000"/>
                </a:solidFill>
              </a:rPr>
              <a:t>am </a:t>
            </a:r>
            <a:r>
              <a:rPr lang="en-US" sz="4000" b="1" dirty="0" smtClean="0">
                <a:solidFill>
                  <a:srgbClr val="FF0000"/>
                </a:solidFill>
              </a:rPr>
              <a:t>(5) </a:t>
            </a:r>
            <a:r>
              <a:rPr lang="en-US" sz="4000" b="1" dirty="0" smtClean="0"/>
              <a:t>:   </a:t>
            </a:r>
            <a:r>
              <a:rPr lang="en-US" sz="4000" b="1" dirty="0"/>
              <a:t>Yes, but once they start using the Internet they can also </a:t>
            </a:r>
            <a:r>
              <a:rPr lang="en-US" sz="4000" b="1" i="1" dirty="0">
                <a:solidFill>
                  <a:srgbClr val="FF0000"/>
                </a:solidFill>
              </a:rPr>
              <a:t>connect with </a:t>
            </a:r>
            <a:r>
              <a:rPr lang="en-US" sz="4000" b="1" dirty="0"/>
              <a:t>friends and family members any 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9219502" y="3533578"/>
            <a:ext cx="2456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Tìm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kiếm</a:t>
            </a:r>
            <a:endParaRPr lang="vi-VN" sz="3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90677" y="5043793"/>
            <a:ext cx="1995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kết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nối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với</a:t>
            </a:r>
            <a:endParaRPr lang="vi-VN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1863A1F4-AC0E-7749-B07B-196989132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575"/>
            <a:ext cx="10515600" cy="11350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b="1" dirty="0" smtClean="0">
                <a:solidFill>
                  <a:srgbClr val="C00000"/>
                </a:solidFill>
              </a:rPr>
              <a:t>Answer </a:t>
            </a:r>
            <a:r>
              <a:rPr lang="en-US" altLang="x-none" b="1" dirty="0">
                <a:solidFill>
                  <a:srgbClr val="C00000"/>
                </a:solidFill>
              </a:rPr>
              <a:t>the questions.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0BB9ACAD-74C1-6E42-92C0-2C9A6B7513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65983" y="1100138"/>
            <a:ext cx="11501438" cy="5957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4000" b="1" dirty="0"/>
              <a:t>1. What are the people around Nam and Lan doing?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4000" b="1" dirty="0"/>
              <a:t>2. Why did Minh’s father subscribe to fewer </a:t>
            </a:r>
            <a:endParaRPr lang="en-US" altLang="x-none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4000" b="1" dirty="0" smtClean="0"/>
              <a:t>print </a:t>
            </a:r>
            <a:r>
              <a:rPr lang="en-US" altLang="x-none" sz="4000" b="1" dirty="0"/>
              <a:t>newspapers and magazines?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4000" b="1" dirty="0"/>
              <a:t>3. How had Minh’s grandpa accessed the Internet before he was given a tablet PC?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4000" b="1" dirty="0"/>
              <a:t>4. What is the reason that older people don’t want to use the Internet according to Lan?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x-none" sz="4000" b="1" dirty="0"/>
              <a:t>5. What does Nam think of Lan’s use of social media and the Internet?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36602" y="1640115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45116" y="1640115"/>
            <a:ext cx="1418770" cy="72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14259" y="1640115"/>
            <a:ext cx="1360712" cy="72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684656" y="1640114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3230" y="2271487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25489" y="2264229"/>
            <a:ext cx="2670625" cy="290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13400" y="2293262"/>
            <a:ext cx="1817914" cy="145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276775" y="2315037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85058" y="2982688"/>
            <a:ext cx="6825342" cy="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8545" y="3621316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37758" y="3614062"/>
            <a:ext cx="2995385" cy="145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94185" y="3603009"/>
            <a:ext cx="4237170" cy="183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57414" y="4172859"/>
            <a:ext cx="1340759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545116" y="4172861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15328" y="4172860"/>
            <a:ext cx="2221593" cy="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72889" y="4833263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65714" y="4833263"/>
            <a:ext cx="1293586" cy="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733143" y="4833263"/>
            <a:ext cx="2543632" cy="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601529" y="4876816"/>
            <a:ext cx="2044698" cy="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38200" y="5428349"/>
            <a:ext cx="859973" cy="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737758" y="5428349"/>
            <a:ext cx="1516743" cy="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29348" y="6045201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073401" y="6066974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254501" y="6074233"/>
            <a:ext cx="9615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41571" y="6074234"/>
            <a:ext cx="17380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601529" y="6088746"/>
            <a:ext cx="226967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111830" y="6596744"/>
            <a:ext cx="164737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885</TotalTime>
  <Words>772</Words>
  <Application>Microsoft Office PowerPoint</Application>
  <PresentationFormat>Custom</PresentationFormat>
  <Paragraphs>189</Paragraphs>
  <Slides>30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PowerPoint Presentation</vt:lpstr>
      <vt:lpstr>PowerPoint Presentation</vt:lpstr>
      <vt:lpstr>PowerPoint Presentation</vt:lpstr>
      <vt:lpstr>PowerPoint Presentation</vt:lpstr>
      <vt:lpstr>Listen and read</vt:lpstr>
      <vt:lpstr>PowerPoint Presentation</vt:lpstr>
      <vt:lpstr>PowerPoint Presentation</vt:lpstr>
      <vt:lpstr>Match each verb with the correct preposition. </vt:lpstr>
      <vt:lpstr>Answer the questions.</vt:lpstr>
      <vt:lpstr>Game: Secret in the ball </vt:lpstr>
      <vt:lpstr>PowerPoint Presentation</vt:lpstr>
      <vt:lpstr>Question 1</vt:lpstr>
      <vt:lpstr>Question 2</vt:lpstr>
      <vt:lpstr>Question 3</vt:lpstr>
      <vt:lpstr>PowerPoint Presentation</vt:lpstr>
      <vt:lpstr>Question 7</vt:lpstr>
      <vt:lpstr>Question 6</vt:lpstr>
      <vt:lpstr>PowerPoint Presentation</vt:lpstr>
      <vt:lpstr>PowerPoint Presentation</vt:lpstr>
      <vt:lpstr>Read the following sentences. Underline the verbs. What tenses are they in?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thương đỗ</dc:creator>
  <cp:lastModifiedBy>HONG</cp:lastModifiedBy>
  <cp:revision>66</cp:revision>
  <dcterms:created xsi:type="dcterms:W3CDTF">2020-10-30T12:15:48Z</dcterms:created>
  <dcterms:modified xsi:type="dcterms:W3CDTF">2023-11-06T15:34:00Z</dcterms:modified>
</cp:coreProperties>
</file>