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8" r:id="rId13"/>
    <p:sldId id="273" r:id="rId14"/>
    <p:sldId id="267" r:id="rId15"/>
    <p:sldId id="269" r:id="rId16"/>
    <p:sldId id="274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FA5A-D130-0C7D-ED7D-1AB1012A1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FC2E2-3480-88AD-210E-8D577091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ED12-4471-1E2A-A178-51474A84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E0FF1-749A-0413-E860-780F769E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F67D-DFC4-3E65-EB49-643117DF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08C3-8DAE-86A1-199A-14C98F18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EC954-F3CA-3E40-F185-94A349B5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A7D0-39F4-0D4E-4255-A8D5B87C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38E8-A4CD-A27C-52D3-C7B08DFA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B478-E434-B5B0-F3CE-8AC9E628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EE1A6-D871-9F38-47CB-E30D0491E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22B78-7A8F-E986-D2F8-100D1BDA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3736-2712-6356-D6E0-EC5B14C9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4DA9-74EB-3FD5-3056-D24913E9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EB91-56DE-341B-2034-873E730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69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5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4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3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46CA-F4AC-8602-FA08-DE9718BB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CEAD-1DB5-A4EB-1E16-380B3AF6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2E6D9-2126-CDE4-A4F4-33127723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95DA-92A7-C782-F8AD-D5A3A898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B576-5B36-46CB-1458-DD72BA3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4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9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8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9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55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21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A5E9-1F08-47DA-8249-DFE2F8DD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658F-592E-B19B-4C89-2C07EBB81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1EB6A-21D9-7D65-E14C-5803D0F2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9129-24CC-2924-D44D-DDC461E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A6B4-42CF-9B80-5574-C50305F7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CDA9-B183-B46E-7DFC-0749E19D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88B5-6E71-8B05-F9F6-DC4998F49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34FEC-5765-D3FB-C8AA-656CECE4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8CF03-97B2-9CC0-C4A5-0D998E09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6F958-4BDB-3C0C-D398-CE92BF24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31C7D-605A-6BB9-8195-0C2979C1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3644-92EB-AA54-F741-695E39A0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161D2-F62D-05D6-9817-FC2642FC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0E781-7D56-1FDA-EE79-01518F391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A6F49-5C49-6DA1-4D07-B49E3EAD6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B8AF-C1DB-17ED-C639-F16D8C3AE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0DEB2-103A-1C5A-C91A-FA810E3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9FA52-AA87-90C0-52E2-F5141465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57C56-9F95-AC52-35C0-63C227B2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31D-9F1D-BC01-0B79-7108DC64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69315-FDC4-814F-C8F2-879A2199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51763-D3C9-D28F-DBBD-5798CDBE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0C61-826A-839F-BC89-0EA7418E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758A8-73DB-9618-6075-3CD4E92E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9EFEE-EA95-EDBE-8A9F-702F510F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837F6-7510-CB6F-C9D8-504A2D93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FA0E-709F-859F-3A00-E0CD5D80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76A2-A3D0-224F-F7B2-65E5A35CF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11EC-F1A9-4A44-E587-A9A68630F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584AD-F615-E588-1D9A-EBD4DA7D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D9833-4D58-CF13-15E4-DD2E9772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1023F-6E99-BDF1-5270-3EE50494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9476-93B3-DF4B-16EC-6D7FFEA88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5D1A7-3DFA-6756-BB01-1CE3C0950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B7F6E-3476-959C-3B6D-6386EAE7D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DC3AB-4A71-BF26-BCE0-F311843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8F030-3AD3-8272-E933-8129F203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A7AA-476D-1A15-F17F-70918C28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0A8C8-7E72-4770-E215-9548A530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7BF2-F072-FFD7-66F1-DBB923687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11A7-31EA-EE72-5D6A-B15181182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F6357-59BE-687F-788D-38562754C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2EFF-A77C-CB09-5F49-E6FD4002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AC36E-1D8A-4529-9E1F-EF90DB38DD0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B18D07-9EED-4831-B401-7486BF27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E2D4C6-8F10-A65A-A090-74CFF205B027}"/>
              </a:ext>
            </a:extLst>
          </p:cNvPr>
          <p:cNvSpPr/>
          <p:nvPr/>
        </p:nvSpPr>
        <p:spPr>
          <a:xfrm>
            <a:off x="1578077" y="2418735"/>
            <a:ext cx="9571704" cy="233024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ảnh và cho biết tại sao có sự khác biệt giữa các hình ảnh của cùng 1 loại cây trồng?</a:t>
            </a:r>
            <a:endParaRPr lang="en-US" sz="32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4"/>
            <a:ext cx="11744632" cy="66109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F04F-9A28-E32E-A170-3F5B687EE89A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5C4C8-C960-EFED-8483-D58C5DF597B6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550F1-22DF-46F4-E5ED-4DBD45C0337E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Thí nghiệm chứng minh hiện tượng thường biến ở khoai tây: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B91D5-6E58-6099-5DF1-4ACD3532E298}"/>
              </a:ext>
            </a:extLst>
          </p:cNvPr>
          <p:cNvSpPr txBox="1"/>
          <p:nvPr/>
        </p:nvSpPr>
        <p:spPr>
          <a:xfrm>
            <a:off x="361337" y="2067173"/>
            <a:ext cx="1148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Lấy 6 – 8 củ khoai tây ( từ cùng 1 cây ) và đặt vào chậu có chứa cát ẩm, lấy cát cho phủ kín củ. Để chậu ở nơi thoáng mát khoảng 7 ngày cho khoai mọc mầm  (1 – 2 cm 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F0D7D-F458-2C30-45C6-E10AA70C508B}"/>
              </a:ext>
            </a:extLst>
          </p:cNvPr>
          <p:cNvSpPr txBox="1"/>
          <p:nvPr/>
        </p:nvSpPr>
        <p:spPr>
          <a:xfrm>
            <a:off x="361337" y="3112617"/>
            <a:ext cx="1109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Chia đều các củ khoai tây đã mọc mầm và trồng vào hai chậu chứa đất ( đánh số 1 và 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74A1D-EBCF-2C31-B9E9-AFE1736D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90"/>
          <a:stretch/>
        </p:blipFill>
        <p:spPr>
          <a:xfrm>
            <a:off x="739877" y="3943614"/>
            <a:ext cx="10599139" cy="27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E598D-D7B2-7C8D-FD6A-A95B75410DF5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37D7B-0BFB-5599-6C35-F89BD1BD31EB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89E79-6CE7-48A4-66BF-6E1B692216DE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Thí nghiệm chứng minh hiện tượng thường biến ở khoai tây: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F31F4-D219-0F3B-E85E-4C436567D7C6}"/>
              </a:ext>
            </a:extLst>
          </p:cNvPr>
          <p:cNvSpPr txBox="1"/>
          <p:nvPr/>
        </p:nvSpPr>
        <p:spPr>
          <a:xfrm>
            <a:off x="737420" y="2149905"/>
            <a:ext cx="1091380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Xử lí các chậu thí nghiệm: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+ Chậu 1: Đặt ở nơi có ánh sáng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+ Chậu 2: Đặt ở nơi không có ánh sáng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Quan sát hiện tượng xảy ra ở mầm khoai tây ở hai chậu sau 10 ngày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19CAF-2EA5-71F5-7A06-40C5587D564F}"/>
              </a:ext>
            </a:extLst>
          </p:cNvPr>
          <p:cNvSpPr txBox="1"/>
          <p:nvPr/>
        </p:nvSpPr>
        <p:spPr>
          <a:xfrm>
            <a:off x="737420" y="4618718"/>
            <a:ext cx="1053772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Chuyển chậu 2 sang nơi có ánh sáng. Quan sát hiện tượng xảy ra với mầm khoai tây sau 5 – 7 ngày.</a:t>
            </a:r>
          </a:p>
        </p:txBody>
      </p:sp>
    </p:spTree>
    <p:extLst>
      <p:ext uri="{BB962C8B-B14F-4D97-AF65-F5344CB8AC3E}">
        <p14:creationId xmlns:p14="http://schemas.microsoft.com/office/powerpoint/2010/main" val="12302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F422B0-8A53-E2E9-8C28-FF9028981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5659"/>
              </p:ext>
            </p:extLst>
          </p:nvPr>
        </p:nvGraphicFramePr>
        <p:xfrm>
          <a:off x="560438" y="2008997"/>
          <a:ext cx="11090782" cy="41853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2388">
                  <a:extLst>
                    <a:ext uri="{9D8B030D-6E8A-4147-A177-3AD203B41FA5}">
                      <a16:colId xmlns:a16="http://schemas.microsoft.com/office/drawing/2014/main" val="1800715952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2639241478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2066785125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3832254045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3342411609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3881311109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460836788"/>
                    </a:ext>
                  </a:extLst>
                </a:gridCol>
                <a:gridCol w="1062388">
                  <a:extLst>
                    <a:ext uri="{9D8B030D-6E8A-4147-A177-3AD203B41FA5}">
                      <a16:colId xmlns:a16="http://schemas.microsoft.com/office/drawing/2014/main" val="2139330017"/>
                    </a:ext>
                  </a:extLst>
                </a:gridCol>
                <a:gridCol w="1295839">
                  <a:extLst>
                    <a:ext uri="{9D8B030D-6E8A-4147-A177-3AD203B41FA5}">
                      <a16:colId xmlns:a16="http://schemas.microsoft.com/office/drawing/2014/main" val="3714199633"/>
                    </a:ext>
                  </a:extLst>
                </a:gridCol>
                <a:gridCol w="1295839">
                  <a:extLst>
                    <a:ext uri="{9D8B030D-6E8A-4147-A177-3AD203B41FA5}">
                      <a16:colId xmlns:a16="http://schemas.microsoft.com/office/drawing/2014/main" val="1095398957"/>
                    </a:ext>
                  </a:extLst>
                </a:gridCol>
              </a:tblGrid>
              <a:tr h="1826675">
                <a:tc gridSpan="10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 thực hiện:…………………………………………………………..…….	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 dung nghiên cứu:…………………………………………………………..</a:t>
                      </a:r>
                      <a:r>
                        <a:rPr lang="vi-VN" sz="1200" b="1">
                          <a:solidFill>
                            <a:schemeClr val="tx1"/>
                          </a:solidFill>
                          <a:effectLst/>
                          <a:highlight>
                            <a:srgbClr val="DBDBDB"/>
                          </a:highlight>
                        </a:rPr>
                        <a:t>	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highlight>
                          <a:srgbClr val="DBDBDB"/>
                        </a:highligh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100605"/>
                  </a:ext>
                </a:extLst>
              </a:tr>
              <a:tr h="98798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cây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1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(ngoài sáng)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2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(trong tối)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2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(sau khi đưa ra ngoài sáng)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47524"/>
                  </a:ext>
                </a:extLst>
              </a:tr>
              <a:tr h="922991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Kết quả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477086"/>
                  </a:ext>
                </a:extLst>
              </a:tr>
              <a:tr h="447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54049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AD237-BFFC-A515-4626-62BA019DEF71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2DDB0-B23A-2732-7C14-0F33EFF43CC9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5C8C0-FDDD-3530-8918-05A84B9865D5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033DD-6FBC-DB54-D90B-D16743E194D9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Thí nghiệm chứng minh hiện tượng thường biến ở khoai tây:</a:t>
            </a:r>
          </a:p>
        </p:txBody>
      </p:sp>
    </p:spTree>
    <p:extLst>
      <p:ext uri="{BB962C8B-B14F-4D97-AF65-F5344CB8AC3E}">
        <p14:creationId xmlns:p14="http://schemas.microsoft.com/office/powerpoint/2010/main" val="39910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AC786-C3C0-4BB5-D2AB-8BF6CD2740D9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FDBA1-23E8-9BD4-A08D-0F899D1E99D3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C87FD-A721-0C0D-21AE-16C0769E765F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Thí nghiệm chứng minh hiện tượng thường biến ở khoai lang: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7B318-8913-8951-75BE-F68D0D21B6A1}"/>
              </a:ext>
            </a:extLst>
          </p:cNvPr>
          <p:cNvSpPr txBox="1"/>
          <p:nvPr/>
        </p:nvSpPr>
        <p:spPr>
          <a:xfrm>
            <a:off x="560439" y="1945161"/>
            <a:ext cx="1128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– 20 cm.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E495B-DF7A-E99B-3D45-EA6DFB56E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56" y="3073568"/>
            <a:ext cx="9724087" cy="38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C2956-9F22-DC02-AAC4-C59D987959D5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60257-1D3C-A930-57A7-F5AAC713E2FA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70363-0C5B-6E28-A1BB-16500CD804E7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Thí nghiệm chứng minh hiện tượng thường biến ở khoai lang: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10F66-515C-08C3-50E7-2CF70E8D3EEC}"/>
              </a:ext>
            </a:extLst>
          </p:cNvPr>
          <p:cNvSpPr txBox="1"/>
          <p:nvPr/>
        </p:nvSpPr>
        <p:spPr>
          <a:xfrm>
            <a:off x="560439" y="1945161"/>
            <a:ext cx="1128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A607DE-E946-5224-6373-AFD7D22A6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31892"/>
              </p:ext>
            </p:extLst>
          </p:nvPr>
        </p:nvGraphicFramePr>
        <p:xfrm>
          <a:off x="361336" y="2428935"/>
          <a:ext cx="1128989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1322">
                  <a:extLst>
                    <a:ext uri="{9D8B030D-6E8A-4147-A177-3AD203B41FA5}">
                      <a16:colId xmlns:a16="http://schemas.microsoft.com/office/drawing/2014/main" val="2531054227"/>
                    </a:ext>
                  </a:extLst>
                </a:gridCol>
                <a:gridCol w="6238568">
                  <a:extLst>
                    <a:ext uri="{9D8B030D-6E8A-4147-A177-3AD203B41FA5}">
                      <a16:colId xmlns:a16="http://schemas.microsoft.com/office/drawing/2014/main" val="719466514"/>
                    </a:ext>
                  </a:extLst>
                </a:gridCol>
              </a:tblGrid>
              <a:tr h="682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 cây trong các điều kiện có chế độ phân bón khác nhau: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98910"/>
                  </a:ext>
                </a:extLst>
              </a:tr>
              <a:tr h="929962"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Chậu 1: Đặt ở nơi có đủ ánh sáng</a:t>
                      </a:r>
                    </a:p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Chậu 2: Đặt ở nơi thiếu ánh sáng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NPK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1L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mL/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859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D0C5B4D-064B-D9DE-8536-CD2C732EC72C}"/>
              </a:ext>
            </a:extLst>
          </p:cNvPr>
          <p:cNvSpPr txBox="1"/>
          <p:nvPr/>
        </p:nvSpPr>
        <p:spPr>
          <a:xfrm>
            <a:off x="560439" y="5028871"/>
            <a:ext cx="11289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và so sánh sự khác nhau của các cây khoai lang ở bốn chậu sau 5 – 7 ngày.</a:t>
            </a:r>
          </a:p>
        </p:txBody>
      </p:sp>
    </p:spTree>
    <p:extLst>
      <p:ext uri="{BB962C8B-B14F-4D97-AF65-F5344CB8AC3E}">
        <p14:creationId xmlns:p14="http://schemas.microsoft.com/office/powerpoint/2010/main" val="35195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D24B2C-DC25-2F04-3F6E-2ADE9D6DBA36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5489F-7108-1BEF-4A56-9B1BF74054C7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92655-9790-917A-90E4-E1DE7FF551DE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nghiên cứu kiểm chứng giả thuyết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008E-10DA-084B-F989-6D8B9C9BB2AF}"/>
              </a:ext>
            </a:extLst>
          </p:cNvPr>
          <p:cNvSpPr txBox="1"/>
          <p:nvPr/>
        </p:nvSpPr>
        <p:spPr>
          <a:xfrm>
            <a:off x="560440" y="1461387"/>
            <a:ext cx="1109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Thí nghiệm chứng minh hiện tượng thường biến ở khoai lang: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4AB4D2E-130C-04EC-EA4F-E61E6DB5F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063"/>
              </p:ext>
            </p:extLst>
          </p:nvPr>
        </p:nvGraphicFramePr>
        <p:xfrm>
          <a:off x="346588" y="2008996"/>
          <a:ext cx="11407876" cy="42661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04283">
                  <a:extLst>
                    <a:ext uri="{9D8B030D-6E8A-4147-A177-3AD203B41FA5}">
                      <a16:colId xmlns:a16="http://schemas.microsoft.com/office/drawing/2014/main" val="613400808"/>
                    </a:ext>
                  </a:extLst>
                </a:gridCol>
                <a:gridCol w="919475">
                  <a:extLst>
                    <a:ext uri="{9D8B030D-6E8A-4147-A177-3AD203B41FA5}">
                      <a16:colId xmlns:a16="http://schemas.microsoft.com/office/drawing/2014/main" val="2970383312"/>
                    </a:ext>
                  </a:extLst>
                </a:gridCol>
                <a:gridCol w="864717">
                  <a:extLst>
                    <a:ext uri="{9D8B030D-6E8A-4147-A177-3AD203B41FA5}">
                      <a16:colId xmlns:a16="http://schemas.microsoft.com/office/drawing/2014/main" val="671003218"/>
                    </a:ext>
                  </a:extLst>
                </a:gridCol>
                <a:gridCol w="864717">
                  <a:extLst>
                    <a:ext uri="{9D8B030D-6E8A-4147-A177-3AD203B41FA5}">
                      <a16:colId xmlns:a16="http://schemas.microsoft.com/office/drawing/2014/main" val="1309077098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2822881188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3416980005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1318578094"/>
                    </a:ext>
                  </a:extLst>
                </a:gridCol>
                <a:gridCol w="855591">
                  <a:extLst>
                    <a:ext uri="{9D8B030D-6E8A-4147-A177-3AD203B41FA5}">
                      <a16:colId xmlns:a16="http://schemas.microsoft.com/office/drawing/2014/main" val="1867348119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3971768740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1179332760"/>
                    </a:ext>
                  </a:extLst>
                </a:gridCol>
                <a:gridCol w="862435">
                  <a:extLst>
                    <a:ext uri="{9D8B030D-6E8A-4147-A177-3AD203B41FA5}">
                      <a16:colId xmlns:a16="http://schemas.microsoft.com/office/drawing/2014/main" val="3422546209"/>
                    </a:ext>
                  </a:extLst>
                </a:gridCol>
                <a:gridCol w="769077">
                  <a:extLst>
                    <a:ext uri="{9D8B030D-6E8A-4147-A177-3AD203B41FA5}">
                      <a16:colId xmlns:a16="http://schemas.microsoft.com/office/drawing/2014/main" val="403714473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3272099206"/>
                    </a:ext>
                  </a:extLst>
                </a:gridCol>
              </a:tblGrid>
              <a:tr h="1353245">
                <a:tc gridSpan="1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4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 thực hiện:…………………………………………………………….….	</a:t>
                      </a:r>
                      <a:endParaRPr lang="en-US" sz="20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nghiên cứu:…………………………………………………………..</a:t>
                      </a:r>
                      <a:endParaRPr lang="en-US" sz="20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06633"/>
                  </a:ext>
                </a:extLst>
              </a:tr>
              <a:tr h="1463554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cây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1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(để ngoài sáng)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spc="-3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2 </a:t>
                      </a:r>
                      <a:endParaRPr lang="en-US" sz="2000" spc="-3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 spc="-3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(để nơi thiếu ánh sáng)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3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(không bón phân)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Chậu 4</a:t>
                      </a: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 </a:t>
                      </a:r>
                      <a:br>
                        <a:rPr lang="en-GB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</a:b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(có bón phân)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47157"/>
                  </a:ext>
                </a:extLst>
              </a:tr>
              <a:tr h="702917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Kết quả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Lần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2316562"/>
                  </a:ext>
                </a:extLst>
              </a:tr>
              <a:tr h="709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97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9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A0A6A-B5A2-E876-31B1-48817C933235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413E-DC3C-BFDE-FBC8-CC851019811C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Thảo luận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E26797-DEAF-420F-F6A6-C9CBA936C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15872"/>
              </p:ext>
            </p:extLst>
          </p:nvPr>
        </p:nvGraphicFramePr>
        <p:xfrm>
          <a:off x="560439" y="1436997"/>
          <a:ext cx="11002296" cy="49269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8862">
                  <a:extLst>
                    <a:ext uri="{9D8B030D-6E8A-4147-A177-3AD203B41FA5}">
                      <a16:colId xmlns:a16="http://schemas.microsoft.com/office/drawing/2014/main" val="2415768275"/>
                    </a:ext>
                  </a:extLst>
                </a:gridCol>
                <a:gridCol w="2521480">
                  <a:extLst>
                    <a:ext uri="{9D8B030D-6E8A-4147-A177-3AD203B41FA5}">
                      <a16:colId xmlns:a16="http://schemas.microsoft.com/office/drawing/2014/main" val="3041862972"/>
                    </a:ext>
                  </a:extLst>
                </a:gridCol>
                <a:gridCol w="2990646">
                  <a:extLst>
                    <a:ext uri="{9D8B030D-6E8A-4147-A177-3AD203B41FA5}">
                      <a16:colId xmlns:a16="http://schemas.microsoft.com/office/drawing/2014/main" val="467745115"/>
                    </a:ext>
                  </a:extLst>
                </a:gridCol>
                <a:gridCol w="2516858">
                  <a:extLst>
                    <a:ext uri="{9D8B030D-6E8A-4147-A177-3AD203B41FA5}">
                      <a16:colId xmlns:a16="http://schemas.microsoft.com/office/drawing/2014/main" val="1337418141"/>
                    </a:ext>
                  </a:extLst>
                </a:gridCol>
                <a:gridCol w="2194450">
                  <a:extLst>
                    <a:ext uri="{9D8B030D-6E8A-4147-A177-3AD203B41FA5}">
                      <a16:colId xmlns:a16="http://schemas.microsoft.com/office/drawing/2014/main" val="2804251790"/>
                    </a:ext>
                  </a:extLst>
                </a:gridCol>
              </a:tblGrid>
              <a:tr h="1604475">
                <a:tc gridSpan="5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5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 bản thảo luận kết quả phân tích dữ liệu và kết luận vấn đề nghiên cứu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 thực hiện:…………………………………………………………….….	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 dung nghiên cứu:…………………………………………………………..</a:t>
                      </a:r>
                      <a:r>
                        <a:rPr lang="vi-VN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9928"/>
                  </a:ext>
                </a:extLst>
              </a:tr>
              <a:tr h="18054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 thuyết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 tích dữ liệu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 giá</a:t>
                      </a:r>
                      <a:br>
                        <a:rPr lang="en-GB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 thuyết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462693"/>
                  </a:ext>
                </a:extLst>
              </a:tr>
              <a:tr h="73270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1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805711"/>
                  </a:ext>
                </a:extLst>
              </a:tr>
              <a:tr h="732709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45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301B62-4256-6522-F66A-36DA8827B31A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F10EC-D2D9-5D39-9F17-DCE114CABC5E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70450-B473-ED6D-26E5-FC4BB768DB5A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Báo cáo kết quả thực hành: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8FD2A-E7F5-A3B3-76A8-D1D280B1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1" y="1375441"/>
            <a:ext cx="7761755" cy="52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C9988-0718-A8DC-94B8-5063B048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45" y="0"/>
            <a:ext cx="9548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EF4DF0-6054-8413-ACA9-21A7920F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36" y="0"/>
            <a:ext cx="9948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4F6F89-4354-2FA5-0853-F173C45DE289}"/>
              </a:ext>
            </a:extLst>
          </p:cNvPr>
          <p:cNvSpPr/>
          <p:nvPr/>
        </p:nvSpPr>
        <p:spPr>
          <a:xfrm>
            <a:off x="509085" y="1772714"/>
            <a:ext cx="1117382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Aturdida" pitchFamily="2" charset="0"/>
              </a:rPr>
              <a:t>BÀI 11: THỰC HÀNH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Aturdida" pitchFamily="2" charset="0"/>
              </a:rPr>
              <a:t>THÍ NGHIỆM VỀ THƯỜNG BIẾN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Aturdida" pitchFamily="2" charset="0"/>
              </a:rPr>
              <a:t>Ở CÂY TRỒNG</a:t>
            </a:r>
          </a:p>
        </p:txBody>
      </p:sp>
    </p:spTree>
    <p:extLst>
      <p:ext uri="{BB962C8B-B14F-4D97-AF65-F5344CB8AC3E}">
        <p14:creationId xmlns:p14="http://schemas.microsoft.com/office/powerpoint/2010/main" val="347143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F7068-41D4-9B29-262D-3F1508EE2E65}"/>
              </a:ext>
            </a:extLst>
          </p:cNvPr>
          <p:cNvSpPr/>
          <p:nvPr/>
        </p:nvSpPr>
        <p:spPr>
          <a:xfrm>
            <a:off x="285135" y="331838"/>
            <a:ext cx="11621729" cy="619432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EF881-9929-676F-9D42-4F69EE90DC9C}"/>
              </a:ext>
            </a:extLst>
          </p:cNvPr>
          <p:cNvSpPr txBox="1"/>
          <p:nvPr/>
        </p:nvSpPr>
        <p:spPr>
          <a:xfrm>
            <a:off x="604685" y="708407"/>
            <a:ext cx="1073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CC1EF-8BBF-1220-B8B6-3146F96174C0}"/>
              </a:ext>
            </a:extLst>
          </p:cNvPr>
          <p:cNvSpPr txBox="1"/>
          <p:nvPr/>
        </p:nvSpPr>
        <p:spPr>
          <a:xfrm>
            <a:off x="727586" y="1608196"/>
            <a:ext cx="1073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Dụng cụ: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Chậu cây trồng, đất trồng, kéo cắt cành, gang tay, dụng cụ xới đất, bình tưới nước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9443-DA4D-DF65-C834-5C2D492F11FF}"/>
              </a:ext>
            </a:extLst>
          </p:cNvPr>
          <p:cNvSpPr txBox="1"/>
          <p:nvPr/>
        </p:nvSpPr>
        <p:spPr>
          <a:xfrm>
            <a:off x="727585" y="2988181"/>
            <a:ext cx="1073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chất: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B5081-C0E4-0E97-F5D2-EE48996DAF43}"/>
              </a:ext>
            </a:extLst>
          </p:cNvPr>
          <p:cNvSpPr txBox="1"/>
          <p:nvPr/>
        </p:nvSpPr>
        <p:spPr>
          <a:xfrm>
            <a:off x="727586" y="3967857"/>
            <a:ext cx="1073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Mẫu vật: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Dây khoai lang ( hoặc lá cây thuốc bỏng… ), Củ khoai tây, chậu cây hoa phù dung, phân NPK</a:t>
            </a:r>
          </a:p>
        </p:txBody>
      </p:sp>
    </p:spTree>
    <p:extLst>
      <p:ext uri="{BB962C8B-B14F-4D97-AF65-F5344CB8AC3E}">
        <p14:creationId xmlns:p14="http://schemas.microsoft.com/office/powerpoint/2010/main" val="14566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FAF689-437A-6854-6BF3-ECB1A915DDE3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D7D9-4E63-8656-49CD-E3AA2B2B68A9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7A5E0-ACF4-BECD-BF83-BE1333B8C097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Đặt câu hỏi nghiên cứu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6D56C6-D84A-A826-9FE1-C9CE934F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0286"/>
              </p:ext>
            </p:extLst>
          </p:nvPr>
        </p:nvGraphicFramePr>
        <p:xfrm>
          <a:off x="560439" y="1599066"/>
          <a:ext cx="10952111" cy="4385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7663">
                  <a:extLst>
                    <a:ext uri="{9D8B030D-6E8A-4147-A177-3AD203B41FA5}">
                      <a16:colId xmlns:a16="http://schemas.microsoft.com/office/drawing/2014/main" val="676736227"/>
                    </a:ext>
                  </a:extLst>
                </a:gridCol>
                <a:gridCol w="3817224">
                  <a:extLst>
                    <a:ext uri="{9D8B030D-6E8A-4147-A177-3AD203B41FA5}">
                      <a16:colId xmlns:a16="http://schemas.microsoft.com/office/drawing/2014/main" val="2645680323"/>
                    </a:ext>
                  </a:extLst>
                </a:gridCol>
                <a:gridCol w="3817224">
                  <a:extLst>
                    <a:ext uri="{9D8B030D-6E8A-4147-A177-3AD203B41FA5}">
                      <a16:colId xmlns:a16="http://schemas.microsoft.com/office/drawing/2014/main" val="1783627115"/>
                    </a:ext>
                  </a:extLst>
                </a:gridCol>
              </a:tblGrid>
              <a:tr h="1235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PHIẾU HỌC TẬP SỐ 1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+mj-lt"/>
                        </a:rPr>
                        <a:t>Biên bản thảo luận đặt câu hỏi nêu vấn đề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01330" algn="l"/>
                        </a:tabLs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+mj-lt"/>
                        </a:rPr>
                        <a:t>Nhóm thực hiện:</a:t>
                      </a: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</a:rPr>
                        <a:t> …………………………………………………………………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183630"/>
                  </a:ext>
                </a:extLst>
              </a:tr>
              <a:tr h="780740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Tình huống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Nội dung thảo luận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5378"/>
                  </a:ext>
                </a:extLst>
              </a:tr>
              <a:tr h="780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>
                        <a:effectLst/>
                        <a:highlight>
                          <a:srgbClr val="D9D9D9"/>
                        </a:highlight>
                        <a:latin typeface="+mj-lt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Nội dung vấn đề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800">
                        <a:effectLst/>
                        <a:highlight>
                          <a:srgbClr val="D9D9D9"/>
                        </a:highlight>
                        <a:latin typeface="+mj-lt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Câu hỏi giả định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73771837"/>
                  </a:ext>
                </a:extLst>
              </a:tr>
              <a:tr h="7942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800">
                          <a:effectLst/>
                          <a:latin typeface="+mj-lt"/>
                        </a:rPr>
                        <a:t>1</a:t>
                      </a:r>
                      <a:endParaRPr lang="en-US" sz="280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800">
                          <a:effectLst/>
                          <a:latin typeface="+mj-lt"/>
                        </a:rPr>
                        <a:t>…</a:t>
                      </a:r>
                      <a:endParaRPr lang="en-US" sz="280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800">
                          <a:effectLst/>
                          <a:latin typeface="+mj-lt"/>
                        </a:rPr>
                        <a:t>…</a:t>
                      </a:r>
                      <a:endParaRPr lang="en-US" sz="2800"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155077073"/>
                  </a:ext>
                </a:extLst>
              </a:tr>
              <a:tr h="7942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800">
                          <a:effectLst/>
                          <a:latin typeface="+mj-lt"/>
                        </a:rPr>
                        <a:t>2</a:t>
                      </a:r>
                      <a:endParaRPr lang="en-US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800">
                          <a:effectLst/>
                          <a:latin typeface="+mj-lt"/>
                        </a:rPr>
                        <a:t>…</a:t>
                      </a:r>
                      <a:endParaRPr lang="en-US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800">
                          <a:effectLst/>
                          <a:latin typeface="+mj-lt"/>
                        </a:rPr>
                        <a:t>…</a:t>
                      </a:r>
                      <a:endParaRPr lang="en-US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11931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FE9653-BAE1-114F-EE98-A3864BBEEF5D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78E84-7211-F7CB-8632-E28A93F1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79" y="376216"/>
            <a:ext cx="5904442" cy="610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45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FE9653-BAE1-114F-EE98-A3864BBEEF5D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19DC8-12B8-0F58-24A8-41FF0026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07" y="395843"/>
            <a:ext cx="7826686" cy="60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5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D5851B-F3F2-2302-73B4-52F342C88AFF}"/>
              </a:ext>
            </a:extLst>
          </p:cNvPr>
          <p:cNvSpPr/>
          <p:nvPr/>
        </p:nvSpPr>
        <p:spPr>
          <a:xfrm>
            <a:off x="223684" y="247035"/>
            <a:ext cx="11744632" cy="636393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A3D0DA-7E2A-09CF-7CC2-7A3EC51D6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18868"/>
              </p:ext>
            </p:extLst>
          </p:nvPr>
        </p:nvGraphicFramePr>
        <p:xfrm>
          <a:off x="506362" y="1408374"/>
          <a:ext cx="11179276" cy="48869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3522">
                  <a:extLst>
                    <a:ext uri="{9D8B030D-6E8A-4147-A177-3AD203B41FA5}">
                      <a16:colId xmlns:a16="http://schemas.microsoft.com/office/drawing/2014/main" val="39163689"/>
                    </a:ext>
                  </a:extLst>
                </a:gridCol>
                <a:gridCol w="3797877">
                  <a:extLst>
                    <a:ext uri="{9D8B030D-6E8A-4147-A177-3AD203B41FA5}">
                      <a16:colId xmlns:a16="http://schemas.microsoft.com/office/drawing/2014/main" val="941330084"/>
                    </a:ext>
                  </a:extLst>
                </a:gridCol>
                <a:gridCol w="3797877">
                  <a:extLst>
                    <a:ext uri="{9D8B030D-6E8A-4147-A177-3AD203B41FA5}">
                      <a16:colId xmlns:a16="http://schemas.microsoft.com/office/drawing/2014/main" val="1841020234"/>
                    </a:ext>
                  </a:extLst>
                </a:gridCol>
              </a:tblGrid>
              <a:tr h="1246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PHIẾU HỌC TẬP SỐ 2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+mj-lt"/>
                        </a:rPr>
                        <a:t>Biên bản thảo luận đề xuất giả thuyết và phương án chứng minh giả thuyết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+mj-lt"/>
                        </a:rPr>
                        <a:t>Nhóm thực hiện:</a:t>
                      </a:r>
                      <a:r>
                        <a:rPr lang="en-GB" sz="2000" b="0" kern="1200">
                          <a:solidFill>
                            <a:schemeClr val="tx1"/>
                          </a:solidFill>
                          <a:latin typeface="+mj-lt"/>
                        </a:rPr>
                        <a:t> …………………………………………………………………</a:t>
                      </a: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	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44975"/>
                  </a:ext>
                </a:extLst>
              </a:tr>
              <a:tr h="503294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Tình huống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Nội dung thảo luận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43048"/>
                  </a:ext>
                </a:extLst>
              </a:tr>
              <a:tr h="902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Nội dung giả thuyết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Phương án kiểm chứng </a:t>
                      </a:r>
                      <a:b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vi-VN" sz="2400" b="1" kern="1200">
                          <a:solidFill>
                            <a:schemeClr val="tx1"/>
                          </a:solidFill>
                          <a:latin typeface="+mj-lt"/>
                        </a:rPr>
                        <a:t>giả thuyết</a:t>
                      </a:r>
                      <a:endParaRPr lang="en-US" sz="2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072334808"/>
                  </a:ext>
                </a:extLst>
              </a:tr>
              <a:tr h="511991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1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114631065"/>
                  </a:ext>
                </a:extLst>
              </a:tr>
              <a:tr h="50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4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Phương án được lựa chọn: 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6865"/>
                  </a:ext>
                </a:extLst>
              </a:tr>
              <a:tr h="511991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2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en-GB" sz="2400">
                          <a:effectLst/>
                          <a:latin typeface="+mj-lt"/>
                        </a:rPr>
                        <a:t>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356412207"/>
                  </a:ext>
                </a:extLst>
              </a:tr>
              <a:tr h="503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endParaRPr lang="en-US" sz="24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01330" algn="l"/>
                        </a:tabLst>
                      </a:pPr>
                      <a:r>
                        <a:rPr lang="vi-VN" sz="2400">
                          <a:effectLst/>
                          <a:latin typeface="+mj-lt"/>
                        </a:rPr>
                        <a:t>Phương án được lựa chọn: …</a:t>
                      </a:r>
                      <a:endParaRPr lang="en-US" sz="24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01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099766-7311-DA10-98D5-C55DD433E969}"/>
              </a:ext>
            </a:extLst>
          </p:cNvPr>
          <p:cNvSpPr txBox="1"/>
          <p:nvPr/>
        </p:nvSpPr>
        <p:spPr>
          <a:xfrm>
            <a:off x="560439" y="412333"/>
            <a:ext cx="1073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CÁCH TIẾN HÀNH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209C6-0E30-AE13-C74F-FE01515DA9C8}"/>
              </a:ext>
            </a:extLst>
          </p:cNvPr>
          <p:cNvSpPr txBox="1"/>
          <p:nvPr/>
        </p:nvSpPr>
        <p:spPr>
          <a:xfrm>
            <a:off x="560439" y="913777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Đề xuất giả thuyết và phương án chứng minh giả thuyết</a:t>
            </a:r>
          </a:p>
        </p:txBody>
      </p:sp>
    </p:spTree>
    <p:extLst>
      <p:ext uri="{BB962C8B-B14F-4D97-AF65-F5344CB8AC3E}">
        <p14:creationId xmlns:p14="http://schemas.microsoft.com/office/powerpoint/2010/main" val="28238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978</Words>
  <Application>Microsoft Office PowerPoint</Application>
  <PresentationFormat>Widescreen</PresentationFormat>
  <Paragraphs>192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#9Slide03 Aturdida</vt:lpstr>
      <vt:lpstr>Arial</vt:lpstr>
      <vt:lpstr>Calibri</vt:lpstr>
      <vt:lpstr>Calibri Light</vt:lpstr>
      <vt:lpstr>Garamond</vt:lpstr>
      <vt:lpstr>Times New Roman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Administrator</cp:lastModifiedBy>
  <cp:revision>38</cp:revision>
  <dcterms:created xsi:type="dcterms:W3CDTF">2024-07-30T02:28:39Z</dcterms:created>
  <dcterms:modified xsi:type="dcterms:W3CDTF">2024-08-04T13:36:56Z</dcterms:modified>
</cp:coreProperties>
</file>