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8"/>
  </p:notesMasterIdLst>
  <p:sldIdLst>
    <p:sldId id="256" r:id="rId2"/>
    <p:sldId id="289" r:id="rId3"/>
    <p:sldId id="770" r:id="rId4"/>
    <p:sldId id="771" r:id="rId5"/>
    <p:sldId id="772" r:id="rId6"/>
    <p:sldId id="773" r:id="rId7"/>
    <p:sldId id="731" r:id="rId8"/>
    <p:sldId id="411" r:id="rId9"/>
    <p:sldId id="689" r:id="rId10"/>
    <p:sldId id="732" r:id="rId11"/>
    <p:sldId id="734" r:id="rId12"/>
    <p:sldId id="735" r:id="rId13"/>
    <p:sldId id="733" r:id="rId14"/>
    <p:sldId id="762" r:id="rId15"/>
    <p:sldId id="774" r:id="rId16"/>
    <p:sldId id="775" r:id="rId17"/>
    <p:sldId id="776" r:id="rId18"/>
    <p:sldId id="777" r:id="rId19"/>
    <p:sldId id="778" r:id="rId20"/>
    <p:sldId id="736" r:id="rId21"/>
    <p:sldId id="737" r:id="rId22"/>
    <p:sldId id="738" r:id="rId23"/>
    <p:sldId id="739" r:id="rId24"/>
    <p:sldId id="763" r:id="rId25"/>
    <p:sldId id="764" r:id="rId26"/>
    <p:sldId id="740" r:id="rId27"/>
    <p:sldId id="741" r:id="rId28"/>
    <p:sldId id="742" r:id="rId29"/>
    <p:sldId id="765" r:id="rId30"/>
    <p:sldId id="743" r:id="rId31"/>
    <p:sldId id="744" r:id="rId32"/>
    <p:sldId id="745" r:id="rId33"/>
    <p:sldId id="766" r:id="rId34"/>
    <p:sldId id="746" r:id="rId35"/>
    <p:sldId id="747" r:id="rId36"/>
    <p:sldId id="767" r:id="rId37"/>
    <p:sldId id="768" r:id="rId38"/>
    <p:sldId id="748" r:id="rId39"/>
    <p:sldId id="749" r:id="rId40"/>
    <p:sldId id="750" r:id="rId41"/>
    <p:sldId id="751" r:id="rId42"/>
    <p:sldId id="769" r:id="rId43"/>
    <p:sldId id="752" r:id="rId44"/>
    <p:sldId id="753" r:id="rId45"/>
    <p:sldId id="754" r:id="rId46"/>
    <p:sldId id="755" r:id="rId47"/>
    <p:sldId id="756" r:id="rId48"/>
    <p:sldId id="757" r:id="rId49"/>
    <p:sldId id="758" r:id="rId50"/>
    <p:sldId id="759" r:id="rId51"/>
    <p:sldId id="300" r:id="rId52"/>
    <p:sldId id="302" r:id="rId53"/>
    <p:sldId id="712" r:id="rId54"/>
    <p:sldId id="304" r:id="rId55"/>
    <p:sldId id="683" r:id="rId56"/>
    <p:sldId id="286" r:id="rId5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FFCC"/>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2" d="100"/>
          <a:sy n="82" d="100"/>
        </p:scale>
        <p:origin x="120" y="8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7525390-D74B-4B89-93CD-0804437E23A2}" type="datetimeFigureOut">
              <a:rPr lang="en-US" smtClean="0"/>
              <a:t>7/7/2024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884B8F-FA84-4529-8F17-03A3B4F3FB67}" type="slidenum">
              <a:rPr lang="en-US" smtClean="0"/>
              <a:t>‹#›</a:t>
            </a:fld>
            <a:endParaRPr lang="en-US"/>
          </a:p>
        </p:txBody>
      </p:sp>
    </p:spTree>
    <p:extLst>
      <p:ext uri="{BB962C8B-B14F-4D97-AF65-F5344CB8AC3E}">
        <p14:creationId xmlns:p14="http://schemas.microsoft.com/office/powerpoint/2010/main" val="26431763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09F85BE-46C5-4485-97D8-CEDF2F590F9E}" type="slidenum">
              <a:rPr kumimoji="0" lang="en-US"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51</a:t>
            </a:fld>
            <a:endPar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6321597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CE7EA3-7899-4814-85CF-C0C5BA15826F}"/>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DD7EE41-905A-4A79-ADA9-B3E38FF53B2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65CDAE1-C911-490B-92CD-C29A76EE89D1}"/>
              </a:ext>
            </a:extLst>
          </p:cNvPr>
          <p:cNvSpPr>
            <a:spLocks noGrp="1"/>
          </p:cNvSpPr>
          <p:nvPr>
            <p:ph type="dt" sz="half" idx="10"/>
          </p:nvPr>
        </p:nvSpPr>
        <p:spPr>
          <a:xfrm>
            <a:off x="838200" y="6356350"/>
            <a:ext cx="2743200" cy="365125"/>
          </a:xfrm>
          <a:prstGeom prst="rect">
            <a:avLst/>
          </a:prstGeom>
        </p:spPr>
        <p:txBody>
          <a:bodyPr/>
          <a:lstStyle/>
          <a:p>
            <a:fld id="{0E29DB40-7D52-44C4-8389-27BFDA7B0FED}" type="datetimeFigureOut">
              <a:rPr lang="en-US" smtClean="0"/>
              <a:t>7/7/2024</a:t>
            </a:fld>
            <a:endParaRPr lang="en-US"/>
          </a:p>
        </p:txBody>
      </p:sp>
      <p:sp>
        <p:nvSpPr>
          <p:cNvPr id="5" name="Footer Placeholder 4">
            <a:extLst>
              <a:ext uri="{FF2B5EF4-FFF2-40B4-BE49-F238E27FC236}">
                <a16:creationId xmlns:a16="http://schemas.microsoft.com/office/drawing/2014/main" id="{B620676F-38F7-4A0A-8383-03A0C4CC289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A516A30-31EB-40D8-975A-DBD6B46EEEEA}"/>
              </a:ext>
            </a:extLst>
          </p:cNvPr>
          <p:cNvSpPr>
            <a:spLocks noGrp="1"/>
          </p:cNvSpPr>
          <p:nvPr>
            <p:ph type="sldNum" sz="quarter" idx="12"/>
          </p:nvPr>
        </p:nvSpPr>
        <p:spPr>
          <a:xfrm>
            <a:off x="8610600" y="6356350"/>
            <a:ext cx="2743200" cy="365125"/>
          </a:xfrm>
          <a:prstGeom prst="rect">
            <a:avLst/>
          </a:prstGeom>
        </p:spPr>
        <p:txBody>
          <a:bodyPr/>
          <a:lstStyle/>
          <a:p>
            <a:fld id="{A38DB642-B96B-4E4F-95BE-DCA4F685BD55}" type="slidenum">
              <a:rPr lang="en-US" smtClean="0"/>
              <a:t>‹#›</a:t>
            </a:fld>
            <a:endParaRPr lang="en-US"/>
          </a:p>
        </p:txBody>
      </p:sp>
    </p:spTree>
    <p:extLst>
      <p:ext uri="{BB962C8B-B14F-4D97-AF65-F5344CB8AC3E}">
        <p14:creationId xmlns:p14="http://schemas.microsoft.com/office/powerpoint/2010/main" val="38827488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A98CDE-207A-4570-8912-01DC675EBE9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0DE600A-E08A-4F1F-89C6-358D9AD15973}"/>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6790F0-AE01-4644-95C9-72CECE0DED9F}"/>
              </a:ext>
            </a:extLst>
          </p:cNvPr>
          <p:cNvSpPr>
            <a:spLocks noGrp="1"/>
          </p:cNvSpPr>
          <p:nvPr>
            <p:ph type="dt" sz="half" idx="10"/>
          </p:nvPr>
        </p:nvSpPr>
        <p:spPr>
          <a:xfrm>
            <a:off x="838200" y="6356350"/>
            <a:ext cx="2743200" cy="365125"/>
          </a:xfrm>
          <a:prstGeom prst="rect">
            <a:avLst/>
          </a:prstGeom>
        </p:spPr>
        <p:txBody>
          <a:bodyPr/>
          <a:lstStyle/>
          <a:p>
            <a:fld id="{0E29DB40-7D52-44C4-8389-27BFDA7B0FED}" type="datetimeFigureOut">
              <a:rPr lang="en-US" smtClean="0"/>
              <a:t>7/7/2024</a:t>
            </a:fld>
            <a:endParaRPr lang="en-US"/>
          </a:p>
        </p:txBody>
      </p:sp>
      <p:sp>
        <p:nvSpPr>
          <p:cNvPr id="5" name="Footer Placeholder 4">
            <a:extLst>
              <a:ext uri="{FF2B5EF4-FFF2-40B4-BE49-F238E27FC236}">
                <a16:creationId xmlns:a16="http://schemas.microsoft.com/office/drawing/2014/main" id="{CE859AB9-5A0D-4216-B605-6AAD4CC929A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96BAFD0-857D-44D0-BD7A-5DB5C49CD26C}"/>
              </a:ext>
            </a:extLst>
          </p:cNvPr>
          <p:cNvSpPr>
            <a:spLocks noGrp="1"/>
          </p:cNvSpPr>
          <p:nvPr>
            <p:ph type="sldNum" sz="quarter" idx="12"/>
          </p:nvPr>
        </p:nvSpPr>
        <p:spPr>
          <a:xfrm>
            <a:off x="8610600" y="6356350"/>
            <a:ext cx="2743200" cy="365125"/>
          </a:xfrm>
          <a:prstGeom prst="rect">
            <a:avLst/>
          </a:prstGeom>
        </p:spPr>
        <p:txBody>
          <a:bodyPr/>
          <a:lstStyle/>
          <a:p>
            <a:fld id="{A38DB642-B96B-4E4F-95BE-DCA4F685BD55}" type="slidenum">
              <a:rPr lang="en-US" smtClean="0"/>
              <a:t>‹#›</a:t>
            </a:fld>
            <a:endParaRPr lang="en-US"/>
          </a:p>
        </p:txBody>
      </p:sp>
    </p:spTree>
    <p:extLst>
      <p:ext uri="{BB962C8B-B14F-4D97-AF65-F5344CB8AC3E}">
        <p14:creationId xmlns:p14="http://schemas.microsoft.com/office/powerpoint/2010/main" val="5783641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F43E8BC-AF8D-42C0-942A-5BCB942277E3}"/>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DF809F3-3DD1-40CB-9252-4AB40C92A7E2}"/>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A674B0-3699-4897-B4E2-2C3ADD15ABF1}"/>
              </a:ext>
            </a:extLst>
          </p:cNvPr>
          <p:cNvSpPr>
            <a:spLocks noGrp="1"/>
          </p:cNvSpPr>
          <p:nvPr>
            <p:ph type="dt" sz="half" idx="10"/>
          </p:nvPr>
        </p:nvSpPr>
        <p:spPr>
          <a:xfrm>
            <a:off x="838200" y="6356350"/>
            <a:ext cx="2743200" cy="365125"/>
          </a:xfrm>
          <a:prstGeom prst="rect">
            <a:avLst/>
          </a:prstGeom>
        </p:spPr>
        <p:txBody>
          <a:bodyPr/>
          <a:lstStyle/>
          <a:p>
            <a:fld id="{0E29DB40-7D52-44C4-8389-27BFDA7B0FED}" type="datetimeFigureOut">
              <a:rPr lang="en-US" smtClean="0"/>
              <a:t>7/7/2024</a:t>
            </a:fld>
            <a:endParaRPr lang="en-US"/>
          </a:p>
        </p:txBody>
      </p:sp>
      <p:sp>
        <p:nvSpPr>
          <p:cNvPr id="5" name="Footer Placeholder 4">
            <a:extLst>
              <a:ext uri="{FF2B5EF4-FFF2-40B4-BE49-F238E27FC236}">
                <a16:creationId xmlns:a16="http://schemas.microsoft.com/office/drawing/2014/main" id="{6756AF79-A339-4497-B01D-84FECFE8D35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92F07B7-2319-4771-9F4E-FE5227B5AFE2}"/>
              </a:ext>
            </a:extLst>
          </p:cNvPr>
          <p:cNvSpPr>
            <a:spLocks noGrp="1"/>
          </p:cNvSpPr>
          <p:nvPr>
            <p:ph type="sldNum" sz="quarter" idx="12"/>
          </p:nvPr>
        </p:nvSpPr>
        <p:spPr>
          <a:xfrm>
            <a:off x="8610600" y="6356350"/>
            <a:ext cx="2743200" cy="365125"/>
          </a:xfrm>
          <a:prstGeom prst="rect">
            <a:avLst/>
          </a:prstGeom>
        </p:spPr>
        <p:txBody>
          <a:bodyPr/>
          <a:lstStyle/>
          <a:p>
            <a:fld id="{A38DB642-B96B-4E4F-95BE-DCA4F685BD55}" type="slidenum">
              <a:rPr lang="en-US" smtClean="0"/>
              <a:t>‹#›</a:t>
            </a:fld>
            <a:endParaRPr lang="en-US"/>
          </a:p>
        </p:txBody>
      </p:sp>
    </p:spTree>
    <p:extLst>
      <p:ext uri="{BB962C8B-B14F-4D97-AF65-F5344CB8AC3E}">
        <p14:creationId xmlns:p14="http://schemas.microsoft.com/office/powerpoint/2010/main" val="9514537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860ACD-7422-4C49-BAB7-6825768793F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9924C2C-4C6F-486B-93D0-0E9B517C718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FE8521-BFD6-4F69-9040-06523B4EE066}"/>
              </a:ext>
            </a:extLst>
          </p:cNvPr>
          <p:cNvSpPr>
            <a:spLocks noGrp="1"/>
          </p:cNvSpPr>
          <p:nvPr>
            <p:ph type="dt" sz="half" idx="10"/>
          </p:nvPr>
        </p:nvSpPr>
        <p:spPr>
          <a:xfrm>
            <a:off x="838200" y="6356350"/>
            <a:ext cx="2743200" cy="365125"/>
          </a:xfrm>
          <a:prstGeom prst="rect">
            <a:avLst/>
          </a:prstGeom>
        </p:spPr>
        <p:txBody>
          <a:bodyPr/>
          <a:lstStyle/>
          <a:p>
            <a:fld id="{0E29DB40-7D52-44C4-8389-27BFDA7B0FED}" type="datetimeFigureOut">
              <a:rPr lang="en-US" smtClean="0"/>
              <a:t>7/7/2024</a:t>
            </a:fld>
            <a:endParaRPr lang="en-US"/>
          </a:p>
        </p:txBody>
      </p:sp>
      <p:sp>
        <p:nvSpPr>
          <p:cNvPr id="5" name="Footer Placeholder 4">
            <a:extLst>
              <a:ext uri="{FF2B5EF4-FFF2-40B4-BE49-F238E27FC236}">
                <a16:creationId xmlns:a16="http://schemas.microsoft.com/office/drawing/2014/main" id="{F17A5048-D9CD-4ACC-A8D4-ADC867354AE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9D20BDE-11F8-4337-B700-846B0D94E5AC}"/>
              </a:ext>
            </a:extLst>
          </p:cNvPr>
          <p:cNvSpPr>
            <a:spLocks noGrp="1"/>
          </p:cNvSpPr>
          <p:nvPr>
            <p:ph type="sldNum" sz="quarter" idx="12"/>
          </p:nvPr>
        </p:nvSpPr>
        <p:spPr>
          <a:xfrm>
            <a:off x="8610600" y="6356350"/>
            <a:ext cx="2743200" cy="365125"/>
          </a:xfrm>
          <a:prstGeom prst="rect">
            <a:avLst/>
          </a:prstGeom>
        </p:spPr>
        <p:txBody>
          <a:bodyPr/>
          <a:lstStyle/>
          <a:p>
            <a:fld id="{A38DB642-B96B-4E4F-95BE-DCA4F685BD55}" type="slidenum">
              <a:rPr lang="en-US" smtClean="0"/>
              <a:t>‹#›</a:t>
            </a:fld>
            <a:endParaRPr lang="en-US"/>
          </a:p>
        </p:txBody>
      </p:sp>
    </p:spTree>
    <p:extLst>
      <p:ext uri="{BB962C8B-B14F-4D97-AF65-F5344CB8AC3E}">
        <p14:creationId xmlns:p14="http://schemas.microsoft.com/office/powerpoint/2010/main" val="38324854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D73CA-CFB2-4438-8147-0826744D7E7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A77FF31-4D60-43E7-A445-CE7773C1230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6368648-866C-4A98-8B52-EACF6300D4AE}"/>
              </a:ext>
            </a:extLst>
          </p:cNvPr>
          <p:cNvSpPr>
            <a:spLocks noGrp="1"/>
          </p:cNvSpPr>
          <p:nvPr>
            <p:ph type="dt" sz="half" idx="10"/>
          </p:nvPr>
        </p:nvSpPr>
        <p:spPr>
          <a:xfrm>
            <a:off x="838200" y="6356350"/>
            <a:ext cx="2743200" cy="365125"/>
          </a:xfrm>
          <a:prstGeom prst="rect">
            <a:avLst/>
          </a:prstGeom>
        </p:spPr>
        <p:txBody>
          <a:bodyPr/>
          <a:lstStyle/>
          <a:p>
            <a:fld id="{0E29DB40-7D52-44C4-8389-27BFDA7B0FED}" type="datetimeFigureOut">
              <a:rPr lang="en-US" smtClean="0"/>
              <a:t>7/7/2024</a:t>
            </a:fld>
            <a:endParaRPr lang="en-US"/>
          </a:p>
        </p:txBody>
      </p:sp>
      <p:sp>
        <p:nvSpPr>
          <p:cNvPr id="5" name="Footer Placeholder 4">
            <a:extLst>
              <a:ext uri="{FF2B5EF4-FFF2-40B4-BE49-F238E27FC236}">
                <a16:creationId xmlns:a16="http://schemas.microsoft.com/office/drawing/2014/main" id="{FDBB3087-9BBC-49E5-9490-7F2858CD96E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7AEE07E-2376-4E29-8282-4ED1B01AF46A}"/>
              </a:ext>
            </a:extLst>
          </p:cNvPr>
          <p:cNvSpPr>
            <a:spLocks noGrp="1"/>
          </p:cNvSpPr>
          <p:nvPr>
            <p:ph type="sldNum" sz="quarter" idx="12"/>
          </p:nvPr>
        </p:nvSpPr>
        <p:spPr>
          <a:xfrm>
            <a:off x="8610600" y="6356350"/>
            <a:ext cx="2743200" cy="365125"/>
          </a:xfrm>
          <a:prstGeom prst="rect">
            <a:avLst/>
          </a:prstGeom>
        </p:spPr>
        <p:txBody>
          <a:bodyPr/>
          <a:lstStyle/>
          <a:p>
            <a:fld id="{A38DB642-B96B-4E4F-95BE-DCA4F685BD55}" type="slidenum">
              <a:rPr lang="en-US" smtClean="0"/>
              <a:t>‹#›</a:t>
            </a:fld>
            <a:endParaRPr lang="en-US"/>
          </a:p>
        </p:txBody>
      </p:sp>
    </p:spTree>
    <p:extLst>
      <p:ext uri="{BB962C8B-B14F-4D97-AF65-F5344CB8AC3E}">
        <p14:creationId xmlns:p14="http://schemas.microsoft.com/office/powerpoint/2010/main" val="37847595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EFC0AA-B8C7-4BB2-A622-CB4BB3C33EB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C993C62-0421-4D2C-9001-4ABA909297FC}"/>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E52AAA5-072C-4A6D-83F3-5D77397B1A1F}"/>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A5B620C-FCE7-4E91-90DF-B8E53DB6BE47}"/>
              </a:ext>
            </a:extLst>
          </p:cNvPr>
          <p:cNvSpPr>
            <a:spLocks noGrp="1"/>
          </p:cNvSpPr>
          <p:nvPr>
            <p:ph type="dt" sz="half" idx="10"/>
          </p:nvPr>
        </p:nvSpPr>
        <p:spPr>
          <a:xfrm>
            <a:off x="838200" y="6356350"/>
            <a:ext cx="2743200" cy="365125"/>
          </a:xfrm>
          <a:prstGeom prst="rect">
            <a:avLst/>
          </a:prstGeom>
        </p:spPr>
        <p:txBody>
          <a:bodyPr/>
          <a:lstStyle/>
          <a:p>
            <a:fld id="{0E29DB40-7D52-44C4-8389-27BFDA7B0FED}" type="datetimeFigureOut">
              <a:rPr lang="en-US" smtClean="0"/>
              <a:t>7/7/2024</a:t>
            </a:fld>
            <a:endParaRPr lang="en-US"/>
          </a:p>
        </p:txBody>
      </p:sp>
      <p:sp>
        <p:nvSpPr>
          <p:cNvPr id="6" name="Footer Placeholder 5">
            <a:extLst>
              <a:ext uri="{FF2B5EF4-FFF2-40B4-BE49-F238E27FC236}">
                <a16:creationId xmlns:a16="http://schemas.microsoft.com/office/drawing/2014/main" id="{DC312DB7-C652-40B5-976D-B8C7BC76B8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33A94A2-F69E-45D8-A3F8-36097124B463}"/>
              </a:ext>
            </a:extLst>
          </p:cNvPr>
          <p:cNvSpPr>
            <a:spLocks noGrp="1"/>
          </p:cNvSpPr>
          <p:nvPr>
            <p:ph type="sldNum" sz="quarter" idx="12"/>
          </p:nvPr>
        </p:nvSpPr>
        <p:spPr>
          <a:xfrm>
            <a:off x="8610600" y="6356350"/>
            <a:ext cx="2743200" cy="365125"/>
          </a:xfrm>
          <a:prstGeom prst="rect">
            <a:avLst/>
          </a:prstGeom>
        </p:spPr>
        <p:txBody>
          <a:bodyPr/>
          <a:lstStyle/>
          <a:p>
            <a:fld id="{A38DB642-B96B-4E4F-95BE-DCA4F685BD55}" type="slidenum">
              <a:rPr lang="en-US" smtClean="0"/>
              <a:t>‹#›</a:t>
            </a:fld>
            <a:endParaRPr lang="en-US"/>
          </a:p>
        </p:txBody>
      </p:sp>
    </p:spTree>
    <p:extLst>
      <p:ext uri="{BB962C8B-B14F-4D97-AF65-F5344CB8AC3E}">
        <p14:creationId xmlns:p14="http://schemas.microsoft.com/office/powerpoint/2010/main" val="18323311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5570DC-D702-42D0-BA98-2BDA0314DBB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74883652-42F7-419C-9EA4-BE56B419CF8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DFBFC6A-FA17-489F-AB49-AB661AC5EEFF}"/>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1FAB262-2B1B-4582-B843-8E83FD368F4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B896180-4755-4DA0-821D-CB508F9D1839}"/>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55C31F8-2870-4A25-8DE9-4FC63DFEC22A}"/>
              </a:ext>
            </a:extLst>
          </p:cNvPr>
          <p:cNvSpPr>
            <a:spLocks noGrp="1"/>
          </p:cNvSpPr>
          <p:nvPr>
            <p:ph type="dt" sz="half" idx="10"/>
          </p:nvPr>
        </p:nvSpPr>
        <p:spPr>
          <a:xfrm>
            <a:off x="838200" y="6356350"/>
            <a:ext cx="2743200" cy="365125"/>
          </a:xfrm>
          <a:prstGeom prst="rect">
            <a:avLst/>
          </a:prstGeom>
        </p:spPr>
        <p:txBody>
          <a:bodyPr/>
          <a:lstStyle/>
          <a:p>
            <a:fld id="{0E29DB40-7D52-44C4-8389-27BFDA7B0FED}" type="datetimeFigureOut">
              <a:rPr lang="en-US" smtClean="0"/>
              <a:t>7/7/2024</a:t>
            </a:fld>
            <a:endParaRPr lang="en-US"/>
          </a:p>
        </p:txBody>
      </p:sp>
      <p:sp>
        <p:nvSpPr>
          <p:cNvPr id="8" name="Footer Placeholder 7">
            <a:extLst>
              <a:ext uri="{FF2B5EF4-FFF2-40B4-BE49-F238E27FC236}">
                <a16:creationId xmlns:a16="http://schemas.microsoft.com/office/drawing/2014/main" id="{60F8F0ED-9B49-4C0C-9BE2-11EC33F7E0F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ABB46C06-DADA-4CD2-B223-F0E40689A672}"/>
              </a:ext>
            </a:extLst>
          </p:cNvPr>
          <p:cNvSpPr>
            <a:spLocks noGrp="1"/>
          </p:cNvSpPr>
          <p:nvPr>
            <p:ph type="sldNum" sz="quarter" idx="12"/>
          </p:nvPr>
        </p:nvSpPr>
        <p:spPr>
          <a:xfrm>
            <a:off x="8610600" y="6356350"/>
            <a:ext cx="2743200" cy="365125"/>
          </a:xfrm>
          <a:prstGeom prst="rect">
            <a:avLst/>
          </a:prstGeom>
        </p:spPr>
        <p:txBody>
          <a:bodyPr/>
          <a:lstStyle/>
          <a:p>
            <a:fld id="{A38DB642-B96B-4E4F-95BE-DCA4F685BD55}" type="slidenum">
              <a:rPr lang="en-US" smtClean="0"/>
              <a:t>‹#›</a:t>
            </a:fld>
            <a:endParaRPr lang="en-US"/>
          </a:p>
        </p:txBody>
      </p:sp>
    </p:spTree>
    <p:extLst>
      <p:ext uri="{BB962C8B-B14F-4D97-AF65-F5344CB8AC3E}">
        <p14:creationId xmlns:p14="http://schemas.microsoft.com/office/powerpoint/2010/main" val="7982377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3CB384-3E82-4FF6-8382-FFEDA78786E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6C4BA61-B8FA-4953-92F9-0AC380C5F3A4}"/>
              </a:ext>
            </a:extLst>
          </p:cNvPr>
          <p:cNvSpPr>
            <a:spLocks noGrp="1"/>
          </p:cNvSpPr>
          <p:nvPr>
            <p:ph type="dt" sz="half" idx="10"/>
          </p:nvPr>
        </p:nvSpPr>
        <p:spPr>
          <a:xfrm>
            <a:off x="838200" y="6356350"/>
            <a:ext cx="2743200" cy="365125"/>
          </a:xfrm>
          <a:prstGeom prst="rect">
            <a:avLst/>
          </a:prstGeom>
        </p:spPr>
        <p:txBody>
          <a:bodyPr/>
          <a:lstStyle/>
          <a:p>
            <a:fld id="{0E29DB40-7D52-44C4-8389-27BFDA7B0FED}" type="datetimeFigureOut">
              <a:rPr lang="en-US" smtClean="0"/>
              <a:t>7/7/2024</a:t>
            </a:fld>
            <a:endParaRPr lang="en-US"/>
          </a:p>
        </p:txBody>
      </p:sp>
      <p:sp>
        <p:nvSpPr>
          <p:cNvPr id="4" name="Footer Placeholder 3">
            <a:extLst>
              <a:ext uri="{FF2B5EF4-FFF2-40B4-BE49-F238E27FC236}">
                <a16:creationId xmlns:a16="http://schemas.microsoft.com/office/drawing/2014/main" id="{833E702D-B4FE-4160-9EA9-1817B475564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0A0AAA79-9866-4F87-A7C1-555776E452CC}"/>
              </a:ext>
            </a:extLst>
          </p:cNvPr>
          <p:cNvSpPr>
            <a:spLocks noGrp="1"/>
          </p:cNvSpPr>
          <p:nvPr>
            <p:ph type="sldNum" sz="quarter" idx="12"/>
          </p:nvPr>
        </p:nvSpPr>
        <p:spPr>
          <a:xfrm>
            <a:off x="8610600" y="6356350"/>
            <a:ext cx="2743200" cy="365125"/>
          </a:xfrm>
          <a:prstGeom prst="rect">
            <a:avLst/>
          </a:prstGeom>
        </p:spPr>
        <p:txBody>
          <a:bodyPr/>
          <a:lstStyle/>
          <a:p>
            <a:fld id="{A38DB642-B96B-4E4F-95BE-DCA4F685BD55}" type="slidenum">
              <a:rPr lang="en-US" smtClean="0"/>
              <a:t>‹#›</a:t>
            </a:fld>
            <a:endParaRPr lang="en-US"/>
          </a:p>
        </p:txBody>
      </p:sp>
    </p:spTree>
    <p:extLst>
      <p:ext uri="{BB962C8B-B14F-4D97-AF65-F5344CB8AC3E}">
        <p14:creationId xmlns:p14="http://schemas.microsoft.com/office/powerpoint/2010/main" val="16913587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71FD97-A03E-4889-878D-34A2F71AAF9F}"/>
              </a:ext>
            </a:extLst>
          </p:cNvPr>
          <p:cNvSpPr>
            <a:spLocks noGrp="1"/>
          </p:cNvSpPr>
          <p:nvPr>
            <p:ph type="dt" sz="half" idx="10"/>
          </p:nvPr>
        </p:nvSpPr>
        <p:spPr>
          <a:xfrm>
            <a:off x="838200" y="6356350"/>
            <a:ext cx="2743200" cy="365125"/>
          </a:xfrm>
          <a:prstGeom prst="rect">
            <a:avLst/>
          </a:prstGeom>
        </p:spPr>
        <p:txBody>
          <a:bodyPr/>
          <a:lstStyle/>
          <a:p>
            <a:fld id="{0E29DB40-7D52-44C4-8389-27BFDA7B0FED}" type="datetimeFigureOut">
              <a:rPr lang="en-US" smtClean="0"/>
              <a:t>7/7/2024</a:t>
            </a:fld>
            <a:endParaRPr lang="en-US"/>
          </a:p>
        </p:txBody>
      </p:sp>
      <p:sp>
        <p:nvSpPr>
          <p:cNvPr id="3" name="Footer Placeholder 2">
            <a:extLst>
              <a:ext uri="{FF2B5EF4-FFF2-40B4-BE49-F238E27FC236}">
                <a16:creationId xmlns:a16="http://schemas.microsoft.com/office/drawing/2014/main" id="{243DE6C4-494A-4A4D-89DE-6B2F290233A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B422E4F-0BB4-422E-B36A-99F9014CD803}"/>
              </a:ext>
            </a:extLst>
          </p:cNvPr>
          <p:cNvSpPr>
            <a:spLocks noGrp="1"/>
          </p:cNvSpPr>
          <p:nvPr>
            <p:ph type="sldNum" sz="quarter" idx="12"/>
          </p:nvPr>
        </p:nvSpPr>
        <p:spPr>
          <a:xfrm>
            <a:off x="8610600" y="6356350"/>
            <a:ext cx="2743200" cy="365125"/>
          </a:xfrm>
          <a:prstGeom prst="rect">
            <a:avLst/>
          </a:prstGeom>
        </p:spPr>
        <p:txBody>
          <a:bodyPr/>
          <a:lstStyle/>
          <a:p>
            <a:fld id="{A38DB642-B96B-4E4F-95BE-DCA4F685BD55}" type="slidenum">
              <a:rPr lang="en-US" smtClean="0"/>
              <a:t>‹#›</a:t>
            </a:fld>
            <a:endParaRPr lang="en-US"/>
          </a:p>
        </p:txBody>
      </p:sp>
    </p:spTree>
    <p:extLst>
      <p:ext uri="{BB962C8B-B14F-4D97-AF65-F5344CB8AC3E}">
        <p14:creationId xmlns:p14="http://schemas.microsoft.com/office/powerpoint/2010/main" val="30416588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6B974-D5A6-4061-B1DA-FDA29D8BBF0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F39ED1B-D5F7-45FD-A028-BA6FFD0EF51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9242DB4-2D73-405F-87B5-D1AF89990EC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D98C5C-7BF6-487C-85D3-E2E6C4537F95}"/>
              </a:ext>
            </a:extLst>
          </p:cNvPr>
          <p:cNvSpPr>
            <a:spLocks noGrp="1"/>
          </p:cNvSpPr>
          <p:nvPr>
            <p:ph type="dt" sz="half" idx="10"/>
          </p:nvPr>
        </p:nvSpPr>
        <p:spPr>
          <a:xfrm>
            <a:off x="838200" y="6356350"/>
            <a:ext cx="2743200" cy="365125"/>
          </a:xfrm>
          <a:prstGeom prst="rect">
            <a:avLst/>
          </a:prstGeom>
        </p:spPr>
        <p:txBody>
          <a:bodyPr/>
          <a:lstStyle/>
          <a:p>
            <a:fld id="{0E29DB40-7D52-44C4-8389-27BFDA7B0FED}" type="datetimeFigureOut">
              <a:rPr lang="en-US" smtClean="0"/>
              <a:t>7/7/2024</a:t>
            </a:fld>
            <a:endParaRPr lang="en-US"/>
          </a:p>
        </p:txBody>
      </p:sp>
      <p:sp>
        <p:nvSpPr>
          <p:cNvPr id="6" name="Footer Placeholder 5">
            <a:extLst>
              <a:ext uri="{FF2B5EF4-FFF2-40B4-BE49-F238E27FC236}">
                <a16:creationId xmlns:a16="http://schemas.microsoft.com/office/drawing/2014/main" id="{6AD384C7-43F0-4F66-A4F9-A8CF99B1AF7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C508489-4F32-436E-97D0-A90C0CC01296}"/>
              </a:ext>
            </a:extLst>
          </p:cNvPr>
          <p:cNvSpPr>
            <a:spLocks noGrp="1"/>
          </p:cNvSpPr>
          <p:nvPr>
            <p:ph type="sldNum" sz="quarter" idx="12"/>
          </p:nvPr>
        </p:nvSpPr>
        <p:spPr>
          <a:xfrm>
            <a:off x="8610600" y="6356350"/>
            <a:ext cx="2743200" cy="365125"/>
          </a:xfrm>
          <a:prstGeom prst="rect">
            <a:avLst/>
          </a:prstGeom>
        </p:spPr>
        <p:txBody>
          <a:bodyPr/>
          <a:lstStyle/>
          <a:p>
            <a:fld id="{A38DB642-B96B-4E4F-95BE-DCA4F685BD55}" type="slidenum">
              <a:rPr lang="en-US" smtClean="0"/>
              <a:t>‹#›</a:t>
            </a:fld>
            <a:endParaRPr lang="en-US"/>
          </a:p>
        </p:txBody>
      </p:sp>
    </p:spTree>
    <p:extLst>
      <p:ext uri="{BB962C8B-B14F-4D97-AF65-F5344CB8AC3E}">
        <p14:creationId xmlns:p14="http://schemas.microsoft.com/office/powerpoint/2010/main" val="9098493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E8541-32AE-453F-9EC4-366CA37987A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A3C548F-FB01-41AF-9C1A-4350D4CBCC50}"/>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3DAF019-D1CD-4BF0-AAB7-DD1B4964580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061DD04-6A14-4E06-8195-EDEE31BB0CEC}"/>
              </a:ext>
            </a:extLst>
          </p:cNvPr>
          <p:cNvSpPr>
            <a:spLocks noGrp="1"/>
          </p:cNvSpPr>
          <p:nvPr>
            <p:ph type="dt" sz="half" idx="10"/>
          </p:nvPr>
        </p:nvSpPr>
        <p:spPr>
          <a:xfrm>
            <a:off x="838200" y="6356350"/>
            <a:ext cx="2743200" cy="365125"/>
          </a:xfrm>
          <a:prstGeom prst="rect">
            <a:avLst/>
          </a:prstGeom>
        </p:spPr>
        <p:txBody>
          <a:bodyPr/>
          <a:lstStyle/>
          <a:p>
            <a:fld id="{0E29DB40-7D52-44C4-8389-27BFDA7B0FED}" type="datetimeFigureOut">
              <a:rPr lang="en-US" smtClean="0"/>
              <a:t>7/7/2024</a:t>
            </a:fld>
            <a:endParaRPr lang="en-US"/>
          </a:p>
        </p:txBody>
      </p:sp>
      <p:sp>
        <p:nvSpPr>
          <p:cNvPr id="6" name="Footer Placeholder 5">
            <a:extLst>
              <a:ext uri="{FF2B5EF4-FFF2-40B4-BE49-F238E27FC236}">
                <a16:creationId xmlns:a16="http://schemas.microsoft.com/office/drawing/2014/main" id="{C32072D6-423C-4EE5-B82A-303E98AAF26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4620DAD-A9AD-4AC4-9E87-2FEACFAC8EDD}"/>
              </a:ext>
            </a:extLst>
          </p:cNvPr>
          <p:cNvSpPr>
            <a:spLocks noGrp="1"/>
          </p:cNvSpPr>
          <p:nvPr>
            <p:ph type="sldNum" sz="quarter" idx="12"/>
          </p:nvPr>
        </p:nvSpPr>
        <p:spPr>
          <a:xfrm>
            <a:off x="8610600" y="6356350"/>
            <a:ext cx="2743200" cy="365125"/>
          </a:xfrm>
          <a:prstGeom prst="rect">
            <a:avLst/>
          </a:prstGeom>
        </p:spPr>
        <p:txBody>
          <a:bodyPr/>
          <a:lstStyle/>
          <a:p>
            <a:fld id="{A38DB642-B96B-4E4F-95BE-DCA4F685BD55}" type="slidenum">
              <a:rPr lang="en-US" smtClean="0"/>
              <a:t>‹#›</a:t>
            </a:fld>
            <a:endParaRPr lang="en-US"/>
          </a:p>
        </p:txBody>
      </p:sp>
    </p:spTree>
    <p:extLst>
      <p:ext uri="{BB962C8B-B14F-4D97-AF65-F5344CB8AC3E}">
        <p14:creationId xmlns:p14="http://schemas.microsoft.com/office/powerpoint/2010/main" val="41753449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17">
            <a:extLst>
              <a:ext uri="{FF2B5EF4-FFF2-40B4-BE49-F238E27FC236}">
                <a16:creationId xmlns:a16="http://schemas.microsoft.com/office/drawing/2014/main" id="{032DF209-F013-4F4D-805C-8CB3C39D921E}"/>
              </a:ext>
            </a:extLst>
          </p:cNvPr>
          <p:cNvSpPr>
            <a:spLocks noChangeArrowheads="1"/>
          </p:cNvSpPr>
          <p:nvPr userDrawn="1"/>
        </p:nvSpPr>
        <p:spPr bwMode="gray">
          <a:xfrm>
            <a:off x="0" y="-9525"/>
            <a:ext cx="12192000" cy="1219200"/>
          </a:xfrm>
          <a:prstGeom prst="rect">
            <a:avLst/>
          </a:prstGeom>
          <a:gradFill rotWithShape="1">
            <a:gsLst>
              <a:gs pos="0">
                <a:schemeClr val="accent1"/>
              </a:gs>
              <a:gs pos="100000">
                <a:schemeClr val="accent1">
                  <a:gamma/>
                  <a:tint val="0"/>
                  <a:invGamma/>
                </a:schemeClr>
              </a:gs>
            </a:gsLst>
            <a:lin ang="5400000" scaled="1"/>
          </a:gradFill>
          <a:ln w="9525">
            <a:noFill/>
            <a:miter lim="800000"/>
            <a:headEnd/>
            <a:tailEnd/>
          </a:ln>
          <a:effectLst/>
        </p:spPr>
        <p:txBody>
          <a:bodyPr wrap="none" anchor="ctr"/>
          <a:lstStyle/>
          <a:p>
            <a:endParaRPr lang="en-US"/>
          </a:p>
        </p:txBody>
      </p:sp>
      <p:sp>
        <p:nvSpPr>
          <p:cNvPr id="11" name="Title Placeholder 1">
            <a:extLst>
              <a:ext uri="{FF2B5EF4-FFF2-40B4-BE49-F238E27FC236}">
                <a16:creationId xmlns:a16="http://schemas.microsoft.com/office/drawing/2014/main" id="{650AD8E2-39D5-4CCC-A5C6-DC6FEA73A5E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12" name="Text Placeholder 2">
            <a:extLst>
              <a:ext uri="{FF2B5EF4-FFF2-40B4-BE49-F238E27FC236}">
                <a16:creationId xmlns:a16="http://schemas.microsoft.com/office/drawing/2014/main" id="{3176119B-5BD1-49BD-A184-D1B973C7CCE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Date Placeholder 3">
            <a:extLst>
              <a:ext uri="{FF2B5EF4-FFF2-40B4-BE49-F238E27FC236}">
                <a16:creationId xmlns:a16="http://schemas.microsoft.com/office/drawing/2014/main" id="{E52A4421-7351-4654-AEC7-DB5102BC260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29DB40-7D52-44C4-8389-27BFDA7B0FED}" type="datetimeFigureOut">
              <a:rPr lang="en-US" smtClean="0"/>
              <a:t>7/7/2024</a:t>
            </a:fld>
            <a:endParaRPr lang="en-US"/>
          </a:p>
        </p:txBody>
      </p:sp>
      <p:sp>
        <p:nvSpPr>
          <p:cNvPr id="14" name="Footer Placeholder 4">
            <a:extLst>
              <a:ext uri="{FF2B5EF4-FFF2-40B4-BE49-F238E27FC236}">
                <a16:creationId xmlns:a16="http://schemas.microsoft.com/office/drawing/2014/main" id="{9FD53426-96C8-41DC-8952-B7B79FA0731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15" name="Slide Number Placeholder 5">
            <a:extLst>
              <a:ext uri="{FF2B5EF4-FFF2-40B4-BE49-F238E27FC236}">
                <a16:creationId xmlns:a16="http://schemas.microsoft.com/office/drawing/2014/main" id="{3F7F84DB-BF87-41BC-AB17-EE1E0908EB5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8DB642-B96B-4E4F-95BE-DCA4F685BD55}" type="slidenum">
              <a:rPr lang="en-US" smtClean="0"/>
              <a:t>‹#›</a:t>
            </a:fld>
            <a:endParaRPr lang="en-US"/>
          </a:p>
        </p:txBody>
      </p:sp>
    </p:spTree>
    <p:extLst>
      <p:ext uri="{BB962C8B-B14F-4D97-AF65-F5344CB8AC3E}">
        <p14:creationId xmlns:p14="http://schemas.microsoft.com/office/powerpoint/2010/main" val="1352177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3.png"/><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slide" Target="slide6.xml"/><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slide" Target="slide5.xml"/><Relationship Id="rId5" Type="http://schemas.openxmlformats.org/officeDocument/2006/relationships/slide" Target="slide4.xml"/><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13.png"/></Relationships>
</file>

<file path=ppt/slides/_rels/slide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3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3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4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41.jpeg"/></Relationships>
</file>

<file path=ppt/slides/_rels/slide4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51.xml.rels><?xml version="1.0" encoding="UTF-8" standalone="yes"?>
<Relationships xmlns="http://schemas.openxmlformats.org/package/2006/relationships"><Relationship Id="rId8" Type="http://schemas.openxmlformats.org/officeDocument/2006/relationships/slide" Target="slide53.xml"/><Relationship Id="rId13" Type="http://schemas.openxmlformats.org/officeDocument/2006/relationships/image" Target="../media/image49.png"/><Relationship Id="rId3" Type="http://schemas.openxmlformats.org/officeDocument/2006/relationships/slideLayout" Target="../slideLayouts/slideLayout2.xml"/><Relationship Id="rId7" Type="http://schemas.openxmlformats.org/officeDocument/2006/relationships/slide" Target="slide52.xml"/><Relationship Id="rId12" Type="http://schemas.openxmlformats.org/officeDocument/2006/relationships/image" Target="../media/image48.gif"/><Relationship Id="rId2" Type="http://schemas.openxmlformats.org/officeDocument/2006/relationships/audio" Target="../media/media2.wav"/><Relationship Id="rId16" Type="http://schemas.openxmlformats.org/officeDocument/2006/relationships/slide" Target="slide55.xml"/><Relationship Id="rId1" Type="http://schemas.microsoft.com/office/2007/relationships/media" Target="../media/media2.wav"/><Relationship Id="rId6" Type="http://schemas.openxmlformats.org/officeDocument/2006/relationships/image" Target="../media/image45.png"/><Relationship Id="rId11" Type="http://schemas.openxmlformats.org/officeDocument/2006/relationships/image" Target="../media/image47.gif"/><Relationship Id="rId5" Type="http://schemas.openxmlformats.org/officeDocument/2006/relationships/image" Target="../media/image44.jpg"/><Relationship Id="rId15" Type="http://schemas.openxmlformats.org/officeDocument/2006/relationships/image" Target="../media/image51.svg"/><Relationship Id="rId10" Type="http://schemas.openxmlformats.org/officeDocument/2006/relationships/image" Target="../media/image46.gif"/><Relationship Id="rId4" Type="http://schemas.openxmlformats.org/officeDocument/2006/relationships/notesSlide" Target="../notesSlides/notesSlide1.xml"/><Relationship Id="rId9" Type="http://schemas.openxmlformats.org/officeDocument/2006/relationships/slide" Target="slide54.xml"/><Relationship Id="rId14" Type="http://schemas.openxmlformats.org/officeDocument/2006/relationships/image" Target="../media/image50.png"/></Relationships>
</file>

<file path=ppt/slides/_rels/slide52.xml.rels><?xml version="1.0" encoding="UTF-8" standalone="yes"?>
<Relationships xmlns="http://schemas.openxmlformats.org/package/2006/relationships"><Relationship Id="rId3" Type="http://schemas.openxmlformats.org/officeDocument/2006/relationships/slide" Target="slide51.xml"/><Relationship Id="rId2" Type="http://schemas.openxmlformats.org/officeDocument/2006/relationships/image" Target="../media/image44.jpg"/><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53.png"/><Relationship Id="rId4" Type="http://schemas.openxmlformats.org/officeDocument/2006/relationships/image" Target="../media/image52.png"/></Relationships>
</file>

<file path=ppt/slides/_rels/slide53.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54.png"/><Relationship Id="rId7" Type="http://schemas.openxmlformats.org/officeDocument/2006/relationships/image" Target="../media/image56.png"/><Relationship Id="rId2" Type="http://schemas.openxmlformats.org/officeDocument/2006/relationships/image" Target="../media/image44.jpg"/><Relationship Id="rId1" Type="http://schemas.openxmlformats.org/officeDocument/2006/relationships/slideLayout" Target="../slideLayouts/slideLayout1.xml"/><Relationship Id="rId6" Type="http://schemas.microsoft.com/office/2007/relationships/hdphoto" Target="../media/hdphoto2.wdp"/><Relationship Id="rId11" Type="http://schemas.openxmlformats.org/officeDocument/2006/relationships/image" Target="../media/image53.png"/><Relationship Id="rId5" Type="http://schemas.openxmlformats.org/officeDocument/2006/relationships/image" Target="../media/image55.png"/><Relationship Id="rId10" Type="http://schemas.openxmlformats.org/officeDocument/2006/relationships/image" Target="../media/image52.png"/><Relationship Id="rId4" Type="http://schemas.microsoft.com/office/2007/relationships/hdphoto" Target="../media/hdphoto1.wdp"/><Relationship Id="rId9" Type="http://schemas.openxmlformats.org/officeDocument/2006/relationships/slide" Target="slide51.xml"/></Relationships>
</file>

<file path=ppt/slides/_rels/slide54.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54.png"/><Relationship Id="rId7" Type="http://schemas.openxmlformats.org/officeDocument/2006/relationships/image" Target="../media/image56.png"/><Relationship Id="rId12" Type="http://schemas.openxmlformats.org/officeDocument/2006/relationships/image" Target="../media/image57.jpeg"/><Relationship Id="rId2" Type="http://schemas.openxmlformats.org/officeDocument/2006/relationships/image" Target="../media/image44.jpg"/><Relationship Id="rId1" Type="http://schemas.openxmlformats.org/officeDocument/2006/relationships/slideLayout" Target="../slideLayouts/slideLayout1.xml"/><Relationship Id="rId6" Type="http://schemas.microsoft.com/office/2007/relationships/hdphoto" Target="../media/hdphoto2.wdp"/><Relationship Id="rId11" Type="http://schemas.openxmlformats.org/officeDocument/2006/relationships/image" Target="../media/image53.png"/><Relationship Id="rId5" Type="http://schemas.openxmlformats.org/officeDocument/2006/relationships/image" Target="../media/image55.png"/><Relationship Id="rId10" Type="http://schemas.openxmlformats.org/officeDocument/2006/relationships/image" Target="../media/image52.png"/><Relationship Id="rId4" Type="http://schemas.microsoft.com/office/2007/relationships/hdphoto" Target="../media/hdphoto1.wdp"/><Relationship Id="rId9" Type="http://schemas.openxmlformats.org/officeDocument/2006/relationships/slide" Target="slide51.xml"/></Relationships>
</file>

<file path=ppt/slides/_rels/slide5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59.gif"/><Relationship Id="rId2" Type="http://schemas.openxmlformats.org/officeDocument/2006/relationships/image" Target="../media/image58.png"/><Relationship Id="rId1" Type="http://schemas.openxmlformats.org/officeDocument/2006/relationships/slideLayout" Target="../slideLayouts/slideLayout1.xml"/><Relationship Id="rId4" Type="http://schemas.openxmlformats.org/officeDocument/2006/relationships/image" Target="../media/image60.gif"/></Relationships>
</file>

<file path=ppt/slides/_rels/slide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7542318"/>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101BAD3-96E9-CD4E-D37A-B76413587009}"/>
              </a:ext>
            </a:extLst>
          </p:cNvPr>
          <p:cNvSpPr txBox="1"/>
          <p:nvPr/>
        </p:nvSpPr>
        <p:spPr>
          <a:xfrm>
            <a:off x="602884" y="605820"/>
            <a:ext cx="10054084" cy="528286"/>
          </a:xfrm>
          <a:prstGeom prst="rect">
            <a:avLst/>
          </a:prstGeom>
          <a:noFill/>
        </p:spPr>
        <p:txBody>
          <a:bodyPr wrap="square">
            <a:spAutoFit/>
          </a:bodyPr>
          <a:lstStyle/>
          <a:p>
            <a:pPr algn="just">
              <a:lnSpc>
                <a:spcPct val="109000"/>
              </a:lnSpc>
              <a:spcAft>
                <a:spcPts val="300"/>
              </a:spcAft>
            </a:pPr>
            <a:r>
              <a:rPr lang="en-US" sz="2800" b="1">
                <a:solidFill>
                  <a:srgbClr val="FF0000"/>
                </a:solidFill>
                <a:effectLst/>
                <a:latin typeface="Times New Roman" panose="02020603050405020304" pitchFamily="18" charset="0"/>
                <a:ea typeface="Segoe UI" panose="020B0502040204020203" pitchFamily="34" charset="0"/>
                <a:cs typeface="Arial" panose="020B0604020202020204" pitchFamily="34" charset="0"/>
              </a:rPr>
              <a:t>1. </a:t>
            </a:r>
            <a:r>
              <a:rPr lang="en-US" sz="2800" b="1">
                <a:solidFill>
                  <a:srgbClr val="FF0000"/>
                </a:solidFill>
                <a:latin typeface="Times New Roman" panose="02020603050405020304" pitchFamily="18" charset="0"/>
                <a:ea typeface="Segoe UI" panose="020B0502040204020203" pitchFamily="34" charset="0"/>
                <a:cs typeface="Arial" panose="020B0604020202020204" pitchFamily="34" charset="0"/>
              </a:rPr>
              <a:t>Khái niệm hệ gene</a:t>
            </a:r>
            <a:endParaRPr lang="en-US" sz="2800" b="1">
              <a:solidFill>
                <a:srgbClr val="FF0000"/>
              </a:solidFill>
              <a:effectLst/>
              <a:latin typeface="Arial" panose="020B0604020202020204" pitchFamily="34" charset="0"/>
              <a:ea typeface="Arial" panose="020B0604020202020204" pitchFamily="34" charset="0"/>
              <a:cs typeface="Arial" panose="020B0604020202020204" pitchFamily="34" charset="0"/>
            </a:endParaRPr>
          </a:p>
        </p:txBody>
      </p:sp>
      <p:sp>
        <p:nvSpPr>
          <p:cNvPr id="3" name="Google Shape;158;p6">
            <a:extLst>
              <a:ext uri="{FF2B5EF4-FFF2-40B4-BE49-F238E27FC236}">
                <a16:creationId xmlns:a16="http://schemas.microsoft.com/office/drawing/2014/main" id="{13B46F2F-31F9-3F61-44DC-161172790D66}"/>
              </a:ext>
            </a:extLst>
          </p:cNvPr>
          <p:cNvSpPr/>
          <p:nvPr/>
        </p:nvSpPr>
        <p:spPr>
          <a:xfrm>
            <a:off x="114477" y="97668"/>
            <a:ext cx="2185378" cy="508152"/>
          </a:xfrm>
          <a:prstGeom prst="rect">
            <a:avLst/>
          </a:prstGeom>
          <a:solidFill>
            <a:srgbClr val="FBDC77">
              <a:lumMod val="60000"/>
              <a:lumOff val="40000"/>
            </a:srgbClr>
          </a:solidFill>
          <a:ln w="9525" cap="flat" cmpd="sng" algn="ctr">
            <a:solidFill>
              <a:srgbClr val="FFC000"/>
            </a:solidFill>
            <a:prstDash val="solid"/>
          </a:ln>
          <a:effectLst>
            <a:outerShdw blurRad="40000" dist="20000" dir="5400000" rotWithShape="0">
              <a:srgbClr val="000000">
                <a:alpha val="38000"/>
              </a:srgbClr>
            </a:outerShdw>
          </a:effectLst>
          <a:scene3d>
            <a:camera prst="orthographicFront"/>
            <a:lightRig rig="threePt" dir="t"/>
          </a:scene3d>
          <a:sp3d>
            <a:bevelT/>
          </a:sp3d>
        </p:spPr>
        <p:txBody>
          <a:bodyPr spcFirstLastPara="1" wrap="square" lIns="0" tIns="0" rIns="0" bIns="0" anchor="t" anchorCtr="0">
            <a:spAutoFit/>
          </a:bodyPr>
          <a:lstStyle/>
          <a:p>
            <a:pPr marL="111125">
              <a:lnSpc>
                <a:spcPct val="109000"/>
              </a:lnSpc>
              <a:spcAft>
                <a:spcPts val="300"/>
              </a:spcAft>
            </a:pPr>
            <a:r>
              <a:rPr lang="en-SG" sz="2800" b="1">
                <a:solidFill>
                  <a:srgbClr val="FF0000"/>
                </a:solidFill>
                <a:effectLst/>
                <a:latin typeface="Times New Roman" panose="02020603050405020304" pitchFamily="18" charset="0"/>
                <a:ea typeface="Times New Roman" panose="02020603050405020304" pitchFamily="18" charset="0"/>
                <a:cs typeface="Arial" panose="020B0604020202020204" pitchFamily="34" charset="0"/>
              </a:rPr>
              <a:t>I. HỆ GENE</a:t>
            </a:r>
            <a:endParaRPr lang="en-US" sz="2800" b="1">
              <a:solidFill>
                <a:srgbClr val="FF0000"/>
              </a:solidFill>
              <a:effectLst/>
              <a:latin typeface="Arial" panose="020B0604020202020204" pitchFamily="34" charset="0"/>
              <a:ea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29587361-B6E2-8AD7-35F2-7B44CB3DEF5A}"/>
              </a:ext>
            </a:extLst>
          </p:cNvPr>
          <p:cNvSpPr txBox="1"/>
          <p:nvPr/>
        </p:nvSpPr>
        <p:spPr>
          <a:xfrm>
            <a:off x="974134" y="1243414"/>
            <a:ext cx="2618811" cy="523220"/>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r>
              <a:rPr lang="en-US" sz="2800">
                <a:solidFill>
                  <a:srgbClr val="00B050"/>
                </a:solidFill>
                <a:latin typeface="Times New Roman" panose="02020603050405020304" pitchFamily="18" charset="0"/>
                <a:cs typeface="Times New Roman" panose="02020603050405020304" pitchFamily="18" charset="0"/>
              </a:rPr>
              <a:t>Hệ gene là gì? </a:t>
            </a:r>
            <a:endParaRPr lang="en-US" sz="280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2116BCF0-F823-2C0E-3A2A-718FE526CA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477" y="1357787"/>
            <a:ext cx="859657" cy="863999"/>
          </a:xfrm>
          <a:prstGeom prst="rect">
            <a:avLst/>
          </a:prstGeom>
        </p:spPr>
      </p:pic>
      <p:sp>
        <p:nvSpPr>
          <p:cNvPr id="7" name="TextBox 6">
            <a:extLst>
              <a:ext uri="{FF2B5EF4-FFF2-40B4-BE49-F238E27FC236}">
                <a16:creationId xmlns:a16="http://schemas.microsoft.com/office/drawing/2014/main" id="{C661DA74-3A99-E52C-BA40-9ABDAF292B65}"/>
              </a:ext>
            </a:extLst>
          </p:cNvPr>
          <p:cNvSpPr txBox="1"/>
          <p:nvPr/>
        </p:nvSpPr>
        <p:spPr>
          <a:xfrm>
            <a:off x="1207166" y="4706645"/>
            <a:ext cx="10637771" cy="1815882"/>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r>
              <a:rPr lang="en-US" sz="2800">
                <a:latin typeface="Times New Roman" panose="02020603050405020304" pitchFamily="18" charset="0"/>
                <a:cs typeface="Times New Roman" panose="02020603050405020304" pitchFamily="18" charset="0"/>
              </a:rPr>
              <a:t>Hệ gene (genome) là toàn bộ trình tự các nucleotide trên DNA có trong tế bào của cơ thể sinh vật. Tuỳ theo số lượng nhiễm sắc thể trong tế bào mà hệ gene được chia thành hệ gene đơn bội (sinh vật nhân sơ, giao tử của sinh vật nhân thực) và hệ gene lưỡng bội (tế bào sinh vật nhân thực).</a:t>
            </a:r>
          </a:p>
        </p:txBody>
      </p:sp>
      <p:pic>
        <p:nvPicPr>
          <p:cNvPr id="8" name="Picture 7">
            <a:extLst>
              <a:ext uri="{FF2B5EF4-FFF2-40B4-BE49-F238E27FC236}">
                <a16:creationId xmlns:a16="http://schemas.microsoft.com/office/drawing/2014/main" id="{3CC564BE-FD03-BCCE-40EF-89EEC92A30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055" y="5213135"/>
            <a:ext cx="859657" cy="802901"/>
          </a:xfrm>
          <a:prstGeom prst="rect">
            <a:avLst/>
          </a:prstGeom>
        </p:spPr>
      </p:pic>
      <p:pic>
        <p:nvPicPr>
          <p:cNvPr id="3074" name="Picture 2" descr="Hệ gen là gì?">
            <a:extLst>
              <a:ext uri="{FF2B5EF4-FFF2-40B4-BE49-F238E27FC236}">
                <a16:creationId xmlns:a16="http://schemas.microsoft.com/office/drawing/2014/main" id="{E9504E9F-5408-2138-F5C9-5CF377AA6E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52602" y="454467"/>
            <a:ext cx="7392335" cy="415433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129BA154-14EA-0E6A-804C-BDB78F1EB8F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7063" y="4580607"/>
            <a:ext cx="612178" cy="523221"/>
          </a:xfrm>
          <a:prstGeom prst="rect">
            <a:avLst/>
          </a:prstGeom>
        </p:spPr>
      </p:pic>
    </p:spTree>
    <p:extLst>
      <p:ext uri="{BB962C8B-B14F-4D97-AF65-F5344CB8AC3E}">
        <p14:creationId xmlns:p14="http://schemas.microsoft.com/office/powerpoint/2010/main" val="439783228"/>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nodeType="withEffect">
                                  <p:stCondLst>
                                    <p:cond delay="0"/>
                                  </p:stCondLst>
                                  <p:childTnLst>
                                    <p:set>
                                      <p:cBhvr>
                                        <p:cTn id="14" dur="1" fill="hold">
                                          <p:stCondLst>
                                            <p:cond delay="0"/>
                                          </p:stCondLst>
                                        </p:cTn>
                                        <p:tgtEl>
                                          <p:spTgt spid="3074"/>
                                        </p:tgtEl>
                                        <p:attrNameLst>
                                          <p:attrName>style.visibility</p:attrName>
                                        </p:attrNameLst>
                                      </p:cBhvr>
                                      <p:to>
                                        <p:strVal val="visible"/>
                                      </p:to>
                                    </p:set>
                                    <p:animEffect transition="in" filter="barn(inVertical)">
                                      <p:cBhvr>
                                        <p:cTn id="15" dur="500"/>
                                        <p:tgtEl>
                                          <p:spTgt spid="307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par>
                                <p:cTn id="21" presetID="16" presetClass="entr" presetSubtype="21"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arn(inVertical)">
                                      <p:cBhvr>
                                        <p:cTn id="23" dur="500"/>
                                        <p:tgtEl>
                                          <p:spTgt spid="5"/>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arn(inVertical)">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101BAD3-96E9-CD4E-D37A-B76413587009}"/>
              </a:ext>
            </a:extLst>
          </p:cNvPr>
          <p:cNvSpPr txBox="1"/>
          <p:nvPr/>
        </p:nvSpPr>
        <p:spPr>
          <a:xfrm>
            <a:off x="602884" y="605820"/>
            <a:ext cx="10054084" cy="528286"/>
          </a:xfrm>
          <a:prstGeom prst="rect">
            <a:avLst/>
          </a:prstGeom>
          <a:noFill/>
        </p:spPr>
        <p:txBody>
          <a:bodyPr wrap="square">
            <a:spAutoFit/>
          </a:bodyPr>
          <a:lstStyle/>
          <a:p>
            <a:pPr algn="just">
              <a:lnSpc>
                <a:spcPct val="109000"/>
              </a:lnSpc>
              <a:spcAft>
                <a:spcPts val="300"/>
              </a:spcAft>
            </a:pPr>
            <a:r>
              <a:rPr lang="en-US" sz="2800" b="1">
                <a:solidFill>
                  <a:srgbClr val="FF0000"/>
                </a:solidFill>
                <a:effectLst/>
                <a:latin typeface="Times New Roman" panose="02020603050405020304" pitchFamily="18" charset="0"/>
                <a:ea typeface="Segoe UI" panose="020B0502040204020203" pitchFamily="34" charset="0"/>
                <a:cs typeface="Arial" panose="020B0604020202020204" pitchFamily="34" charset="0"/>
              </a:rPr>
              <a:t>1. </a:t>
            </a:r>
            <a:r>
              <a:rPr lang="en-US" sz="2800" b="1">
                <a:solidFill>
                  <a:srgbClr val="FF0000"/>
                </a:solidFill>
                <a:latin typeface="Times New Roman" panose="02020603050405020304" pitchFamily="18" charset="0"/>
                <a:ea typeface="Segoe UI" panose="020B0502040204020203" pitchFamily="34" charset="0"/>
                <a:cs typeface="Arial" panose="020B0604020202020204" pitchFamily="34" charset="0"/>
              </a:rPr>
              <a:t>Khái niệm hệ gene</a:t>
            </a:r>
            <a:endParaRPr lang="en-US" sz="2800" b="1">
              <a:solidFill>
                <a:srgbClr val="FF0000"/>
              </a:solidFill>
              <a:effectLst/>
              <a:latin typeface="Arial" panose="020B0604020202020204" pitchFamily="34" charset="0"/>
              <a:ea typeface="Arial" panose="020B0604020202020204" pitchFamily="34" charset="0"/>
              <a:cs typeface="Arial" panose="020B0604020202020204" pitchFamily="34" charset="0"/>
            </a:endParaRPr>
          </a:p>
        </p:txBody>
      </p:sp>
      <p:sp>
        <p:nvSpPr>
          <p:cNvPr id="3" name="Google Shape;158;p6">
            <a:extLst>
              <a:ext uri="{FF2B5EF4-FFF2-40B4-BE49-F238E27FC236}">
                <a16:creationId xmlns:a16="http://schemas.microsoft.com/office/drawing/2014/main" id="{13B46F2F-31F9-3F61-44DC-161172790D66}"/>
              </a:ext>
            </a:extLst>
          </p:cNvPr>
          <p:cNvSpPr/>
          <p:nvPr/>
        </p:nvSpPr>
        <p:spPr>
          <a:xfrm>
            <a:off x="114477" y="97668"/>
            <a:ext cx="2185378" cy="508152"/>
          </a:xfrm>
          <a:prstGeom prst="rect">
            <a:avLst/>
          </a:prstGeom>
          <a:solidFill>
            <a:srgbClr val="FBDC77">
              <a:lumMod val="60000"/>
              <a:lumOff val="40000"/>
            </a:srgbClr>
          </a:solidFill>
          <a:ln w="9525" cap="flat" cmpd="sng" algn="ctr">
            <a:solidFill>
              <a:srgbClr val="FFC000"/>
            </a:solidFill>
            <a:prstDash val="solid"/>
          </a:ln>
          <a:effectLst>
            <a:outerShdw blurRad="40000" dist="20000" dir="5400000" rotWithShape="0">
              <a:srgbClr val="000000">
                <a:alpha val="38000"/>
              </a:srgbClr>
            </a:outerShdw>
          </a:effectLst>
          <a:scene3d>
            <a:camera prst="orthographicFront"/>
            <a:lightRig rig="threePt" dir="t"/>
          </a:scene3d>
          <a:sp3d>
            <a:bevelT/>
          </a:sp3d>
        </p:spPr>
        <p:txBody>
          <a:bodyPr spcFirstLastPara="1" wrap="square" lIns="0" tIns="0" rIns="0" bIns="0" anchor="t" anchorCtr="0">
            <a:spAutoFit/>
          </a:bodyPr>
          <a:lstStyle/>
          <a:p>
            <a:pPr marL="111125">
              <a:lnSpc>
                <a:spcPct val="109000"/>
              </a:lnSpc>
              <a:spcAft>
                <a:spcPts val="300"/>
              </a:spcAft>
            </a:pPr>
            <a:r>
              <a:rPr lang="en-SG" sz="2800" b="1">
                <a:solidFill>
                  <a:srgbClr val="FF0000"/>
                </a:solidFill>
                <a:effectLst/>
                <a:latin typeface="Times New Roman" panose="02020603050405020304" pitchFamily="18" charset="0"/>
                <a:ea typeface="Times New Roman" panose="02020603050405020304" pitchFamily="18" charset="0"/>
                <a:cs typeface="Arial" panose="020B0604020202020204" pitchFamily="34" charset="0"/>
              </a:rPr>
              <a:t>I. HỆ GENE</a:t>
            </a:r>
            <a:endParaRPr lang="en-US" sz="2800" b="1">
              <a:solidFill>
                <a:srgbClr val="FF0000"/>
              </a:solidFill>
              <a:effectLst/>
              <a:latin typeface="Arial" panose="020B0604020202020204" pitchFamily="34" charset="0"/>
              <a:ea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29587361-B6E2-8AD7-35F2-7B44CB3DEF5A}"/>
              </a:ext>
            </a:extLst>
          </p:cNvPr>
          <p:cNvSpPr txBox="1"/>
          <p:nvPr/>
        </p:nvSpPr>
        <p:spPr>
          <a:xfrm>
            <a:off x="1032712" y="1238125"/>
            <a:ext cx="3320775" cy="2246769"/>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r>
              <a:rPr lang="en-US" sz="2800">
                <a:latin typeface="Times New Roman" panose="02020603050405020304" pitchFamily="18" charset="0"/>
                <a:cs typeface="Times New Roman" panose="02020603050405020304" pitchFamily="18" charset="0"/>
              </a:rPr>
              <a:t>Đọc thông tin trong Bảng 4.1, hãy nhận xét tính đặc trưng về hệ gene ở một số loài sinh vật.</a:t>
            </a:r>
            <a:endParaRPr lang="en-US" sz="280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2116BCF0-F823-2C0E-3A2A-718FE526CA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477" y="1357787"/>
            <a:ext cx="859657" cy="863999"/>
          </a:xfrm>
          <a:prstGeom prst="rect">
            <a:avLst/>
          </a:prstGeom>
        </p:spPr>
      </p:pic>
      <p:sp>
        <p:nvSpPr>
          <p:cNvPr id="7" name="TextBox 6">
            <a:extLst>
              <a:ext uri="{FF2B5EF4-FFF2-40B4-BE49-F238E27FC236}">
                <a16:creationId xmlns:a16="http://schemas.microsoft.com/office/drawing/2014/main" id="{C661DA74-3A99-E52C-BA40-9ABDAF292B65}"/>
              </a:ext>
            </a:extLst>
          </p:cNvPr>
          <p:cNvSpPr txBox="1"/>
          <p:nvPr/>
        </p:nvSpPr>
        <p:spPr>
          <a:xfrm>
            <a:off x="1207166" y="5153638"/>
            <a:ext cx="10637771" cy="954107"/>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r>
              <a:rPr lang="en-US" sz="2800">
                <a:latin typeface="Times New Roman" panose="02020603050405020304" pitchFamily="18" charset="0"/>
                <a:cs typeface="Times New Roman" panose="02020603050405020304" pitchFamily="18" charset="0"/>
              </a:rPr>
              <a:t>Các loài sinh vật khác nhau có hệ gene đặc trưng về kích thước hệ gene (được tính bằng hàm lượng DNA) và số lượng gene.</a:t>
            </a:r>
          </a:p>
        </p:txBody>
      </p:sp>
      <p:pic>
        <p:nvPicPr>
          <p:cNvPr id="8" name="Picture 7">
            <a:extLst>
              <a:ext uri="{FF2B5EF4-FFF2-40B4-BE49-F238E27FC236}">
                <a16:creationId xmlns:a16="http://schemas.microsoft.com/office/drawing/2014/main" id="{3CC564BE-FD03-BCCE-40EF-89EEC92A30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055" y="5213135"/>
            <a:ext cx="859657" cy="802901"/>
          </a:xfrm>
          <a:prstGeom prst="rect">
            <a:avLst/>
          </a:prstGeom>
        </p:spPr>
      </p:pic>
      <p:pic>
        <p:nvPicPr>
          <p:cNvPr id="9" name="Picture 8">
            <a:extLst>
              <a:ext uri="{FF2B5EF4-FFF2-40B4-BE49-F238E27FC236}">
                <a16:creationId xmlns:a16="http://schemas.microsoft.com/office/drawing/2014/main" id="{10A5C80D-0227-8B51-7DD7-5295B2C3F49D}"/>
              </a:ext>
            </a:extLst>
          </p:cNvPr>
          <p:cNvPicPr>
            <a:picLocks noChangeAspect="1"/>
          </p:cNvPicPr>
          <p:nvPr/>
        </p:nvPicPr>
        <p:blipFill>
          <a:blip r:embed="rId4"/>
          <a:stretch>
            <a:fillRect/>
          </a:stretch>
        </p:blipFill>
        <p:spPr>
          <a:xfrm>
            <a:off x="4452602" y="518997"/>
            <a:ext cx="6888211" cy="4126489"/>
          </a:xfrm>
          <a:prstGeom prst="rect">
            <a:avLst/>
          </a:prstGeom>
        </p:spPr>
      </p:pic>
    </p:spTree>
    <p:extLst>
      <p:ext uri="{BB962C8B-B14F-4D97-AF65-F5344CB8AC3E}">
        <p14:creationId xmlns:p14="http://schemas.microsoft.com/office/powerpoint/2010/main" val="975494406"/>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101BAD3-96E9-CD4E-D37A-B76413587009}"/>
              </a:ext>
            </a:extLst>
          </p:cNvPr>
          <p:cNvSpPr txBox="1"/>
          <p:nvPr/>
        </p:nvSpPr>
        <p:spPr>
          <a:xfrm>
            <a:off x="602884" y="605820"/>
            <a:ext cx="7645189" cy="528286"/>
          </a:xfrm>
          <a:prstGeom prst="rect">
            <a:avLst/>
          </a:prstGeom>
          <a:noFill/>
        </p:spPr>
        <p:txBody>
          <a:bodyPr wrap="square">
            <a:spAutoFit/>
          </a:bodyPr>
          <a:lstStyle/>
          <a:p>
            <a:pPr algn="just">
              <a:lnSpc>
                <a:spcPct val="109000"/>
              </a:lnSpc>
              <a:spcAft>
                <a:spcPts val="300"/>
              </a:spcAft>
            </a:pPr>
            <a:r>
              <a:rPr lang="en-US" sz="2800" b="1">
                <a:solidFill>
                  <a:srgbClr val="FF0000"/>
                </a:solidFill>
                <a:effectLst/>
                <a:latin typeface="Times New Roman" panose="02020603050405020304" pitchFamily="18" charset="0"/>
                <a:ea typeface="Segoe UI" panose="020B0502040204020203" pitchFamily="34" charset="0"/>
                <a:cs typeface="Arial" panose="020B0604020202020204" pitchFamily="34" charset="0"/>
              </a:rPr>
              <a:t>2. </a:t>
            </a:r>
            <a:r>
              <a:rPr lang="en-US" sz="2800" b="1">
                <a:solidFill>
                  <a:srgbClr val="FF0000"/>
                </a:solidFill>
                <a:latin typeface="Times New Roman" panose="02020603050405020304" pitchFamily="18" charset="0"/>
                <a:ea typeface="Segoe UI" panose="020B0502040204020203" pitchFamily="34" charset="0"/>
                <a:cs typeface="Arial" panose="020B0604020202020204" pitchFamily="34" charset="0"/>
              </a:rPr>
              <a:t>Thành tựu và ứng dụng giải mã hệ gene người</a:t>
            </a:r>
            <a:endParaRPr lang="en-US" sz="2800" b="1">
              <a:solidFill>
                <a:srgbClr val="FF0000"/>
              </a:solidFill>
              <a:effectLst/>
              <a:latin typeface="Arial" panose="020B0604020202020204" pitchFamily="34" charset="0"/>
              <a:ea typeface="Arial" panose="020B0604020202020204" pitchFamily="34" charset="0"/>
              <a:cs typeface="Arial" panose="020B0604020202020204" pitchFamily="34" charset="0"/>
            </a:endParaRPr>
          </a:p>
        </p:txBody>
      </p:sp>
      <p:sp>
        <p:nvSpPr>
          <p:cNvPr id="3" name="Google Shape;158;p6">
            <a:extLst>
              <a:ext uri="{FF2B5EF4-FFF2-40B4-BE49-F238E27FC236}">
                <a16:creationId xmlns:a16="http://schemas.microsoft.com/office/drawing/2014/main" id="{13B46F2F-31F9-3F61-44DC-161172790D66}"/>
              </a:ext>
            </a:extLst>
          </p:cNvPr>
          <p:cNvSpPr/>
          <p:nvPr/>
        </p:nvSpPr>
        <p:spPr>
          <a:xfrm>
            <a:off x="114477" y="97668"/>
            <a:ext cx="2185378" cy="508152"/>
          </a:xfrm>
          <a:prstGeom prst="rect">
            <a:avLst/>
          </a:prstGeom>
          <a:solidFill>
            <a:srgbClr val="FBDC77">
              <a:lumMod val="60000"/>
              <a:lumOff val="40000"/>
            </a:srgbClr>
          </a:solidFill>
          <a:ln w="9525" cap="flat" cmpd="sng" algn="ctr">
            <a:solidFill>
              <a:srgbClr val="FFC000"/>
            </a:solidFill>
            <a:prstDash val="solid"/>
          </a:ln>
          <a:effectLst>
            <a:outerShdw blurRad="40000" dist="20000" dir="5400000" rotWithShape="0">
              <a:srgbClr val="000000">
                <a:alpha val="38000"/>
              </a:srgbClr>
            </a:outerShdw>
          </a:effectLst>
          <a:scene3d>
            <a:camera prst="orthographicFront"/>
            <a:lightRig rig="threePt" dir="t"/>
          </a:scene3d>
          <a:sp3d>
            <a:bevelT/>
          </a:sp3d>
        </p:spPr>
        <p:txBody>
          <a:bodyPr spcFirstLastPara="1" wrap="square" lIns="0" tIns="0" rIns="0" bIns="0" anchor="t" anchorCtr="0">
            <a:spAutoFit/>
          </a:bodyPr>
          <a:lstStyle/>
          <a:p>
            <a:pPr marL="111125">
              <a:lnSpc>
                <a:spcPct val="109000"/>
              </a:lnSpc>
              <a:spcAft>
                <a:spcPts val="300"/>
              </a:spcAft>
            </a:pPr>
            <a:r>
              <a:rPr lang="en-SG" sz="2800" b="1">
                <a:solidFill>
                  <a:srgbClr val="FF0000"/>
                </a:solidFill>
                <a:effectLst/>
                <a:latin typeface="Times New Roman" panose="02020603050405020304" pitchFamily="18" charset="0"/>
                <a:ea typeface="Times New Roman" panose="02020603050405020304" pitchFamily="18" charset="0"/>
                <a:cs typeface="Arial" panose="020B0604020202020204" pitchFamily="34" charset="0"/>
              </a:rPr>
              <a:t>I. HỆ GENE</a:t>
            </a:r>
            <a:endParaRPr lang="en-US" sz="2800" b="1">
              <a:solidFill>
                <a:srgbClr val="FF0000"/>
              </a:solidFill>
              <a:effectLst/>
              <a:latin typeface="Arial" panose="020B0604020202020204" pitchFamily="34" charset="0"/>
              <a:ea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29587361-B6E2-8AD7-35F2-7B44CB3DEF5A}"/>
              </a:ext>
            </a:extLst>
          </p:cNvPr>
          <p:cNvSpPr txBox="1"/>
          <p:nvPr/>
        </p:nvSpPr>
        <p:spPr>
          <a:xfrm>
            <a:off x="974134" y="1243413"/>
            <a:ext cx="5491321" cy="3108543"/>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r>
              <a:rPr lang="en-US" sz="2800">
                <a:latin typeface="Times New Roman" panose="02020603050405020304" pitchFamily="18" charset="0"/>
                <a:cs typeface="Times New Roman" panose="02020603050405020304" pitchFamily="18" charset="0"/>
              </a:rPr>
              <a:t>Đọc đoạn thông tin và quan sát Hình 4.1, hãy cho biết:</a:t>
            </a:r>
            <a:endParaRPr lang="en-US" sz="2800" b="1">
              <a:latin typeface="Times New Roman" panose="02020603050405020304" pitchFamily="18" charset="0"/>
              <a:cs typeface="Times New Roman" panose="02020603050405020304" pitchFamily="18" charset="0"/>
            </a:endParaRPr>
          </a:p>
          <a:p>
            <a:r>
              <a:rPr lang="en-US" sz="2800">
                <a:latin typeface="Times New Roman" panose="02020603050405020304" pitchFamily="18" charset="0"/>
                <a:cs typeface="Times New Roman" panose="02020603050405020304" pitchFamily="18" charset="0"/>
              </a:rPr>
              <a:t>a) Kết quả của dự án Hệ gene người là gì?</a:t>
            </a:r>
            <a:endParaRPr lang="en-US" sz="2800" b="1">
              <a:latin typeface="Times New Roman" panose="02020603050405020304" pitchFamily="18" charset="0"/>
              <a:cs typeface="Times New Roman" panose="02020603050405020304" pitchFamily="18" charset="0"/>
            </a:endParaRPr>
          </a:p>
          <a:p>
            <a:r>
              <a:rPr lang="en-US" sz="2800">
                <a:latin typeface="Times New Roman" panose="02020603050405020304" pitchFamily="18" charset="0"/>
                <a:cs typeface="Times New Roman" panose="02020603050405020304" pitchFamily="18" charset="0"/>
              </a:rPr>
              <a:t>b) Hiện nay, giải mã hệ gene người đang được ứng dụng trong những lĩnh vực nào? Cho ví dụ.</a:t>
            </a:r>
            <a:endParaRPr lang="en-US" sz="280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2116BCF0-F823-2C0E-3A2A-718FE526CA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477" y="1357787"/>
            <a:ext cx="859657" cy="863999"/>
          </a:xfrm>
          <a:prstGeom prst="rect">
            <a:avLst/>
          </a:prstGeom>
        </p:spPr>
      </p:pic>
      <p:pic>
        <p:nvPicPr>
          <p:cNvPr id="5122" name="Picture 2">
            <a:extLst>
              <a:ext uri="{FF2B5EF4-FFF2-40B4-BE49-F238E27FC236}">
                <a16:creationId xmlns:a16="http://schemas.microsoft.com/office/drawing/2014/main" id="{BBF8631A-4F39-E41E-9425-035873D970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5038" y="1134106"/>
            <a:ext cx="4295775" cy="5276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3045012"/>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nodeType="withEffect">
                                  <p:stCondLst>
                                    <p:cond delay="0"/>
                                  </p:stCondLst>
                                  <p:childTnLst>
                                    <p:set>
                                      <p:cBhvr>
                                        <p:cTn id="12" dur="1" fill="hold">
                                          <p:stCondLst>
                                            <p:cond delay="0"/>
                                          </p:stCondLst>
                                        </p:cTn>
                                        <p:tgtEl>
                                          <p:spTgt spid="5122"/>
                                        </p:tgtEl>
                                        <p:attrNameLst>
                                          <p:attrName>style.visibility</p:attrName>
                                        </p:attrNameLst>
                                      </p:cBhvr>
                                      <p:to>
                                        <p:strVal val="visible"/>
                                      </p:to>
                                    </p:set>
                                    <p:animEffect transition="in" filter="barn(inVertical)">
                                      <p:cBhvr>
                                        <p:cTn id="13"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661DA74-3A99-E52C-BA40-9ABDAF292B65}"/>
              </a:ext>
            </a:extLst>
          </p:cNvPr>
          <p:cNvSpPr txBox="1"/>
          <p:nvPr/>
        </p:nvSpPr>
        <p:spPr>
          <a:xfrm>
            <a:off x="1308767" y="1247362"/>
            <a:ext cx="5165250" cy="4832092"/>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r>
              <a:rPr lang="en-US" sz="2800">
                <a:latin typeface="Times New Roman" panose="02020603050405020304" pitchFamily="18" charset="0"/>
                <a:cs typeface="Times New Roman" panose="02020603050405020304" pitchFamily="18" charset="0"/>
              </a:rPr>
              <a:t>a) Thông qua phân tích trình tự nucleotide, các nhà khoa học có thể đưa ra bản đồ chi tiết về toàn bộ các gene trong hệ gene ở người (gồm cả các gene mã hóa và những trình tự không mã hóa), từ đó, có thể xác định các gene liên quan đến nhiều bệnh di truyền, đồng thời là cơ sở để nghiên cứu các phương pháp chẩn đoán và điều trị bệnh.</a:t>
            </a:r>
            <a:endParaRPr lang="en-US" sz="2800" b="1">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3CC564BE-FD03-BCCE-40EF-89EEC92A30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801" y="1509353"/>
            <a:ext cx="859657" cy="802901"/>
          </a:xfrm>
          <a:prstGeom prst="rect">
            <a:avLst/>
          </a:prstGeom>
        </p:spPr>
      </p:pic>
      <p:sp>
        <p:nvSpPr>
          <p:cNvPr id="3" name="Google Shape;158;p6">
            <a:extLst>
              <a:ext uri="{FF2B5EF4-FFF2-40B4-BE49-F238E27FC236}">
                <a16:creationId xmlns:a16="http://schemas.microsoft.com/office/drawing/2014/main" id="{C3AD2A15-C7FD-093D-7A34-2F6AFB367481}"/>
              </a:ext>
            </a:extLst>
          </p:cNvPr>
          <p:cNvSpPr/>
          <p:nvPr/>
        </p:nvSpPr>
        <p:spPr>
          <a:xfrm>
            <a:off x="114477" y="97668"/>
            <a:ext cx="2185378" cy="508152"/>
          </a:xfrm>
          <a:prstGeom prst="rect">
            <a:avLst/>
          </a:prstGeom>
          <a:solidFill>
            <a:srgbClr val="FBDC77">
              <a:lumMod val="60000"/>
              <a:lumOff val="40000"/>
            </a:srgbClr>
          </a:solidFill>
          <a:ln w="9525" cap="flat" cmpd="sng" algn="ctr">
            <a:solidFill>
              <a:srgbClr val="FFC000"/>
            </a:solidFill>
            <a:prstDash val="solid"/>
          </a:ln>
          <a:effectLst>
            <a:outerShdw blurRad="40000" dist="20000" dir="5400000" rotWithShape="0">
              <a:srgbClr val="000000">
                <a:alpha val="38000"/>
              </a:srgbClr>
            </a:outerShdw>
          </a:effectLst>
          <a:scene3d>
            <a:camera prst="orthographicFront"/>
            <a:lightRig rig="threePt" dir="t"/>
          </a:scene3d>
          <a:sp3d>
            <a:bevelT/>
          </a:sp3d>
        </p:spPr>
        <p:txBody>
          <a:bodyPr spcFirstLastPara="1" wrap="square" lIns="0" tIns="0" rIns="0" bIns="0" anchor="t" anchorCtr="0">
            <a:spAutoFit/>
          </a:bodyPr>
          <a:lstStyle/>
          <a:p>
            <a:pPr marL="111125">
              <a:lnSpc>
                <a:spcPct val="109000"/>
              </a:lnSpc>
              <a:spcAft>
                <a:spcPts val="300"/>
              </a:spcAft>
            </a:pPr>
            <a:r>
              <a:rPr lang="en-SG" sz="2800" b="1">
                <a:solidFill>
                  <a:srgbClr val="FF0000"/>
                </a:solidFill>
                <a:effectLst/>
                <a:latin typeface="Times New Roman" panose="02020603050405020304" pitchFamily="18" charset="0"/>
                <a:ea typeface="Times New Roman" panose="02020603050405020304" pitchFamily="18" charset="0"/>
                <a:cs typeface="Arial" panose="020B0604020202020204" pitchFamily="34" charset="0"/>
              </a:rPr>
              <a:t>I. HỆ GENE</a:t>
            </a:r>
            <a:endParaRPr lang="en-US" sz="2800" b="1">
              <a:solidFill>
                <a:srgbClr val="FF0000"/>
              </a:solidFill>
              <a:effectLst/>
              <a:latin typeface="Arial" panose="020B0604020202020204" pitchFamily="34" charset="0"/>
              <a:ea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BEB9E02A-FBC5-6E90-1875-CAAF5436CA4C}"/>
              </a:ext>
            </a:extLst>
          </p:cNvPr>
          <p:cNvSpPr txBox="1"/>
          <p:nvPr/>
        </p:nvSpPr>
        <p:spPr>
          <a:xfrm>
            <a:off x="602884" y="605820"/>
            <a:ext cx="7645189" cy="528286"/>
          </a:xfrm>
          <a:prstGeom prst="rect">
            <a:avLst/>
          </a:prstGeom>
          <a:noFill/>
        </p:spPr>
        <p:txBody>
          <a:bodyPr wrap="square">
            <a:spAutoFit/>
          </a:bodyPr>
          <a:lstStyle/>
          <a:p>
            <a:pPr algn="just">
              <a:lnSpc>
                <a:spcPct val="109000"/>
              </a:lnSpc>
              <a:spcAft>
                <a:spcPts val="300"/>
              </a:spcAft>
            </a:pPr>
            <a:r>
              <a:rPr lang="en-US" sz="2800" b="1">
                <a:solidFill>
                  <a:srgbClr val="FF0000"/>
                </a:solidFill>
                <a:effectLst/>
                <a:latin typeface="Times New Roman" panose="02020603050405020304" pitchFamily="18" charset="0"/>
                <a:ea typeface="Segoe UI" panose="020B0502040204020203" pitchFamily="34" charset="0"/>
                <a:cs typeface="Arial" panose="020B0604020202020204" pitchFamily="34" charset="0"/>
              </a:rPr>
              <a:t>2. </a:t>
            </a:r>
            <a:r>
              <a:rPr lang="en-US" sz="2800" b="1">
                <a:solidFill>
                  <a:srgbClr val="FF0000"/>
                </a:solidFill>
                <a:latin typeface="Times New Roman" panose="02020603050405020304" pitchFamily="18" charset="0"/>
                <a:ea typeface="Segoe UI" panose="020B0502040204020203" pitchFamily="34" charset="0"/>
                <a:cs typeface="Arial" panose="020B0604020202020204" pitchFamily="34" charset="0"/>
              </a:rPr>
              <a:t>Thành tựu và ứng dụng giải mã hệ gene người</a:t>
            </a:r>
            <a:endParaRPr lang="en-US" sz="2800" b="1">
              <a:solidFill>
                <a:srgbClr val="FF0000"/>
              </a:solidFill>
              <a:effectLst/>
              <a:latin typeface="Arial" panose="020B0604020202020204" pitchFamily="34" charset="0"/>
              <a:ea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651445C1-0FB9-6D96-60EF-71AC0FBA81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280" y="2555465"/>
            <a:ext cx="612178" cy="523221"/>
          </a:xfrm>
          <a:prstGeom prst="rect">
            <a:avLst/>
          </a:prstGeom>
        </p:spPr>
      </p:pic>
      <p:pic>
        <p:nvPicPr>
          <p:cNvPr id="1026" name="Picture 2" descr="Tại sao bản đồ gen người quan trọng?&#10;">
            <a:extLst>
              <a:ext uri="{FF2B5EF4-FFF2-40B4-BE49-F238E27FC236}">
                <a16:creationId xmlns:a16="http://schemas.microsoft.com/office/drawing/2014/main" id="{21788CF2-F57B-C98C-11CA-2688976154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21326" y="1509353"/>
            <a:ext cx="5294534" cy="40979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8774425"/>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par>
                                <p:cTn id="14" presetID="16" presetClass="entr" presetSubtype="21" fill="hold" nodeType="withEffect">
                                  <p:stCondLst>
                                    <p:cond delay="0"/>
                                  </p:stCondLst>
                                  <p:childTnLst>
                                    <p:set>
                                      <p:cBhvr>
                                        <p:cTn id="15" dur="1" fill="hold">
                                          <p:stCondLst>
                                            <p:cond delay="0"/>
                                          </p:stCondLst>
                                        </p:cTn>
                                        <p:tgtEl>
                                          <p:spTgt spid="1026"/>
                                        </p:tgtEl>
                                        <p:attrNameLst>
                                          <p:attrName>style.visibility</p:attrName>
                                        </p:attrNameLst>
                                      </p:cBhvr>
                                      <p:to>
                                        <p:strVal val="visible"/>
                                      </p:to>
                                    </p:set>
                                    <p:animEffect transition="in" filter="barn(inVertical)">
                                      <p:cBhvr>
                                        <p:cTn id="16"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661DA74-3A99-E52C-BA40-9ABDAF292B65}"/>
              </a:ext>
            </a:extLst>
          </p:cNvPr>
          <p:cNvSpPr txBox="1"/>
          <p:nvPr/>
        </p:nvSpPr>
        <p:spPr>
          <a:xfrm>
            <a:off x="1308767" y="1247362"/>
            <a:ext cx="10809342" cy="2492990"/>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r>
              <a:rPr lang="en-US" sz="2600">
                <a:latin typeface="Times New Roman" panose="02020603050405020304" pitchFamily="18" charset="0"/>
                <a:cs typeface="Times New Roman" panose="02020603050405020304" pitchFamily="18" charset="0"/>
              </a:rPr>
              <a:t>b) Hiện nay, giải mã hệ gene người đang được ứng dụng trong những lĩnh vực:</a:t>
            </a:r>
            <a:endParaRPr lang="en-US" sz="2600" b="1">
              <a:latin typeface="Times New Roman" panose="02020603050405020304" pitchFamily="18" charset="0"/>
              <a:cs typeface="Times New Roman" panose="02020603050405020304" pitchFamily="18" charset="0"/>
            </a:endParaRPr>
          </a:p>
          <a:p>
            <a:r>
              <a:rPr lang="en-US" sz="2600">
                <a:latin typeface="Times New Roman" panose="02020603050405020304" pitchFamily="18" charset="0"/>
                <a:cs typeface="Times New Roman" panose="02020603050405020304" pitchFamily="18" charset="0"/>
              </a:rPr>
              <a:t>- Y học: sử dụng liệu pháp nhắm trúng đích trong điều trị ung thư.</a:t>
            </a:r>
            <a:endParaRPr lang="en-US" sz="2600" b="1">
              <a:latin typeface="Times New Roman" panose="02020603050405020304" pitchFamily="18" charset="0"/>
              <a:cs typeface="Times New Roman" panose="02020603050405020304" pitchFamily="18" charset="0"/>
            </a:endParaRPr>
          </a:p>
          <a:p>
            <a:r>
              <a:rPr lang="en-US" sz="2600">
                <a:latin typeface="Times New Roman" panose="02020603050405020304" pitchFamily="18" charset="0"/>
                <a:cs typeface="Times New Roman" panose="02020603050405020304" pitchFamily="18" charset="0"/>
              </a:rPr>
              <a:t>- Giám định pháp y và khoa học hình sự: cung cấp thông tin trong lĩnh vực pháp ý và khoa học hình sự thông qua so sánh trình tự gene ở người.</a:t>
            </a:r>
            <a:endParaRPr lang="en-US" sz="2600" b="1">
              <a:latin typeface="Times New Roman" panose="02020603050405020304" pitchFamily="18" charset="0"/>
              <a:cs typeface="Times New Roman" panose="02020603050405020304" pitchFamily="18" charset="0"/>
            </a:endParaRPr>
          </a:p>
          <a:p>
            <a:r>
              <a:rPr lang="en-US" sz="2600">
                <a:latin typeface="Times New Roman" panose="02020603050405020304" pitchFamily="18" charset="0"/>
                <a:cs typeface="Times New Roman" panose="02020603050405020304" pitchFamily="18" charset="0"/>
              </a:rPr>
              <a:t>- Di truyền học và sinh học phân tử: nghiên cứu sự phát triển cá thể, cơ chế gây bệnh di truyền ở người.</a:t>
            </a:r>
          </a:p>
        </p:txBody>
      </p:sp>
      <p:pic>
        <p:nvPicPr>
          <p:cNvPr id="8" name="Picture 7">
            <a:extLst>
              <a:ext uri="{FF2B5EF4-FFF2-40B4-BE49-F238E27FC236}">
                <a16:creationId xmlns:a16="http://schemas.microsoft.com/office/drawing/2014/main" id="{3CC564BE-FD03-BCCE-40EF-89EEC92A30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801" y="1509353"/>
            <a:ext cx="859657" cy="802901"/>
          </a:xfrm>
          <a:prstGeom prst="rect">
            <a:avLst/>
          </a:prstGeom>
        </p:spPr>
      </p:pic>
      <p:sp>
        <p:nvSpPr>
          <p:cNvPr id="3" name="Google Shape;158;p6">
            <a:extLst>
              <a:ext uri="{FF2B5EF4-FFF2-40B4-BE49-F238E27FC236}">
                <a16:creationId xmlns:a16="http://schemas.microsoft.com/office/drawing/2014/main" id="{C3AD2A15-C7FD-093D-7A34-2F6AFB367481}"/>
              </a:ext>
            </a:extLst>
          </p:cNvPr>
          <p:cNvSpPr/>
          <p:nvPr/>
        </p:nvSpPr>
        <p:spPr>
          <a:xfrm>
            <a:off x="114477" y="97668"/>
            <a:ext cx="2185378" cy="508152"/>
          </a:xfrm>
          <a:prstGeom prst="rect">
            <a:avLst/>
          </a:prstGeom>
          <a:solidFill>
            <a:srgbClr val="FBDC77">
              <a:lumMod val="60000"/>
              <a:lumOff val="40000"/>
            </a:srgbClr>
          </a:solidFill>
          <a:ln w="9525" cap="flat" cmpd="sng" algn="ctr">
            <a:solidFill>
              <a:srgbClr val="FFC000"/>
            </a:solidFill>
            <a:prstDash val="solid"/>
          </a:ln>
          <a:effectLst>
            <a:outerShdw blurRad="40000" dist="20000" dir="5400000" rotWithShape="0">
              <a:srgbClr val="000000">
                <a:alpha val="38000"/>
              </a:srgbClr>
            </a:outerShdw>
          </a:effectLst>
          <a:scene3d>
            <a:camera prst="orthographicFront"/>
            <a:lightRig rig="threePt" dir="t"/>
          </a:scene3d>
          <a:sp3d>
            <a:bevelT/>
          </a:sp3d>
        </p:spPr>
        <p:txBody>
          <a:bodyPr spcFirstLastPara="1" wrap="square" lIns="0" tIns="0" rIns="0" bIns="0" anchor="t" anchorCtr="0">
            <a:spAutoFit/>
          </a:bodyPr>
          <a:lstStyle/>
          <a:p>
            <a:pPr marL="111125">
              <a:lnSpc>
                <a:spcPct val="109000"/>
              </a:lnSpc>
              <a:spcAft>
                <a:spcPts val="300"/>
              </a:spcAft>
            </a:pPr>
            <a:r>
              <a:rPr lang="en-SG" sz="2800" b="1">
                <a:solidFill>
                  <a:srgbClr val="FF0000"/>
                </a:solidFill>
                <a:effectLst/>
                <a:latin typeface="Times New Roman" panose="02020603050405020304" pitchFamily="18" charset="0"/>
                <a:ea typeface="Times New Roman" panose="02020603050405020304" pitchFamily="18" charset="0"/>
                <a:cs typeface="Arial" panose="020B0604020202020204" pitchFamily="34" charset="0"/>
              </a:rPr>
              <a:t>I. HỆ GENE</a:t>
            </a:r>
            <a:endParaRPr lang="en-US" sz="2800" b="1">
              <a:solidFill>
                <a:srgbClr val="FF0000"/>
              </a:solidFill>
              <a:effectLst/>
              <a:latin typeface="Arial" panose="020B0604020202020204" pitchFamily="34" charset="0"/>
              <a:ea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BEB9E02A-FBC5-6E90-1875-CAAF5436CA4C}"/>
              </a:ext>
            </a:extLst>
          </p:cNvPr>
          <p:cNvSpPr txBox="1"/>
          <p:nvPr/>
        </p:nvSpPr>
        <p:spPr>
          <a:xfrm>
            <a:off x="602884" y="605820"/>
            <a:ext cx="7645189" cy="528286"/>
          </a:xfrm>
          <a:prstGeom prst="rect">
            <a:avLst/>
          </a:prstGeom>
          <a:noFill/>
        </p:spPr>
        <p:txBody>
          <a:bodyPr wrap="square">
            <a:spAutoFit/>
          </a:bodyPr>
          <a:lstStyle/>
          <a:p>
            <a:pPr algn="just">
              <a:lnSpc>
                <a:spcPct val="109000"/>
              </a:lnSpc>
              <a:spcAft>
                <a:spcPts val="300"/>
              </a:spcAft>
            </a:pPr>
            <a:r>
              <a:rPr lang="en-US" sz="2800" b="1">
                <a:solidFill>
                  <a:srgbClr val="FF0000"/>
                </a:solidFill>
                <a:effectLst/>
                <a:latin typeface="Times New Roman" panose="02020603050405020304" pitchFamily="18" charset="0"/>
                <a:ea typeface="Segoe UI" panose="020B0502040204020203" pitchFamily="34" charset="0"/>
                <a:cs typeface="Arial" panose="020B0604020202020204" pitchFamily="34" charset="0"/>
              </a:rPr>
              <a:t>2. </a:t>
            </a:r>
            <a:r>
              <a:rPr lang="en-US" sz="2800" b="1">
                <a:solidFill>
                  <a:srgbClr val="FF0000"/>
                </a:solidFill>
                <a:latin typeface="Times New Roman" panose="02020603050405020304" pitchFamily="18" charset="0"/>
                <a:ea typeface="Segoe UI" panose="020B0502040204020203" pitchFamily="34" charset="0"/>
                <a:cs typeface="Arial" panose="020B0604020202020204" pitchFamily="34" charset="0"/>
              </a:rPr>
              <a:t>Thành tựu và ứng dụng giải mã hệ gene người</a:t>
            </a:r>
            <a:endParaRPr lang="en-US" sz="2800" b="1">
              <a:solidFill>
                <a:srgbClr val="FF0000"/>
              </a:solidFill>
              <a:effectLst/>
              <a:latin typeface="Arial" panose="020B0604020202020204" pitchFamily="34" charset="0"/>
              <a:ea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651445C1-0FB9-6D96-60EF-71AC0FBA81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280" y="2555465"/>
            <a:ext cx="612178" cy="523221"/>
          </a:xfrm>
          <a:prstGeom prst="rect">
            <a:avLst/>
          </a:prstGeom>
        </p:spPr>
      </p:pic>
      <p:pic>
        <p:nvPicPr>
          <p:cNvPr id="2050" name="Picture 2">
            <a:extLst>
              <a:ext uri="{FF2B5EF4-FFF2-40B4-BE49-F238E27FC236}">
                <a16:creationId xmlns:a16="http://schemas.microsoft.com/office/drawing/2014/main" id="{7FCE6992-CAD8-646E-327D-012715C376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65599" y="3853608"/>
            <a:ext cx="4186374" cy="28733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8479129"/>
      </p:ext>
    </p:extLst>
  </p:cSld>
  <p:clrMapOvr>
    <a:masterClrMapping/>
  </p:clrMapOvr>
  <mc:AlternateContent xmlns:mc="http://schemas.openxmlformats.org/markup-compatibility/2006">
    <mc:Choice xmlns:p15="http://schemas.microsoft.com/office/powerpoint/2012/main" Requires="p15">
      <p:transition spd="slow">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par>
                                <p:cTn id="14" presetID="16" presetClass="entr" presetSubtype="21" fill="hold" nodeType="withEffect">
                                  <p:stCondLst>
                                    <p:cond delay="0"/>
                                  </p:stCondLst>
                                  <p:childTnLst>
                                    <p:set>
                                      <p:cBhvr>
                                        <p:cTn id="15" dur="1" fill="hold">
                                          <p:stCondLst>
                                            <p:cond delay="0"/>
                                          </p:stCondLst>
                                        </p:cTn>
                                        <p:tgtEl>
                                          <p:spTgt spid="2050"/>
                                        </p:tgtEl>
                                        <p:attrNameLst>
                                          <p:attrName>style.visibility</p:attrName>
                                        </p:attrNameLst>
                                      </p:cBhvr>
                                      <p:to>
                                        <p:strVal val="visible"/>
                                      </p:to>
                                    </p:set>
                                    <p:animEffect transition="in" filter="barn(inVertical)">
                                      <p:cBhvr>
                                        <p:cTn id="16"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58;p6">
            <a:extLst>
              <a:ext uri="{FF2B5EF4-FFF2-40B4-BE49-F238E27FC236}">
                <a16:creationId xmlns:a16="http://schemas.microsoft.com/office/drawing/2014/main" id="{83D04FEE-6FEA-B4B9-79E0-AEBCAF1AF7E2}"/>
              </a:ext>
            </a:extLst>
          </p:cNvPr>
          <p:cNvSpPr/>
          <p:nvPr/>
        </p:nvSpPr>
        <p:spPr>
          <a:xfrm>
            <a:off x="114476" y="97668"/>
            <a:ext cx="3487705" cy="508152"/>
          </a:xfrm>
          <a:prstGeom prst="rect">
            <a:avLst/>
          </a:prstGeom>
          <a:solidFill>
            <a:srgbClr val="FBDC77">
              <a:lumMod val="60000"/>
              <a:lumOff val="40000"/>
            </a:srgbClr>
          </a:solidFill>
          <a:ln w="9525" cap="flat" cmpd="sng" algn="ctr">
            <a:solidFill>
              <a:srgbClr val="FFC000"/>
            </a:solidFill>
            <a:prstDash val="solid"/>
          </a:ln>
          <a:effectLst>
            <a:outerShdw blurRad="40000" dist="20000" dir="5400000" rotWithShape="0">
              <a:srgbClr val="000000">
                <a:alpha val="38000"/>
              </a:srgbClr>
            </a:outerShdw>
          </a:effectLst>
          <a:scene3d>
            <a:camera prst="orthographicFront"/>
            <a:lightRig rig="threePt" dir="t"/>
          </a:scene3d>
          <a:sp3d>
            <a:bevelT/>
          </a:sp3d>
        </p:spPr>
        <p:txBody>
          <a:bodyPr spcFirstLastPara="1" wrap="square" lIns="0" tIns="0" rIns="0" bIns="0" anchor="t" anchorCtr="0">
            <a:spAutoFit/>
          </a:bodyPr>
          <a:lstStyle/>
          <a:p>
            <a:pPr marL="111125">
              <a:lnSpc>
                <a:spcPct val="109000"/>
              </a:lnSpc>
              <a:spcAft>
                <a:spcPts val="300"/>
              </a:spcAft>
            </a:pPr>
            <a:r>
              <a:rPr lang="en-SG" sz="2800" b="1">
                <a:solidFill>
                  <a:srgbClr val="FF0000"/>
                </a:solidFill>
                <a:effectLst/>
                <a:latin typeface="Times New Roman" panose="02020603050405020304" pitchFamily="18" charset="0"/>
                <a:ea typeface="Times New Roman" panose="02020603050405020304" pitchFamily="18" charset="0"/>
                <a:cs typeface="Arial" panose="020B0604020202020204" pitchFamily="34" charset="0"/>
              </a:rPr>
              <a:t>II. </a:t>
            </a:r>
            <a:r>
              <a:rPr lang="en-SG" sz="2800" b="1">
                <a:solidFill>
                  <a:srgbClr val="FF0000"/>
                </a:solidFill>
                <a:latin typeface="Times New Roman" panose="02020603050405020304" pitchFamily="18" charset="0"/>
                <a:ea typeface="Times New Roman" panose="02020603050405020304" pitchFamily="18" charset="0"/>
                <a:cs typeface="Arial" panose="020B0604020202020204" pitchFamily="34" charset="0"/>
              </a:rPr>
              <a:t>ĐỘT BIẾN</a:t>
            </a:r>
            <a:r>
              <a:rPr lang="en-SG" sz="2800" b="1">
                <a:solidFill>
                  <a:srgbClr val="FF0000"/>
                </a:solidFill>
                <a:effectLst/>
                <a:latin typeface="Times New Roman" panose="02020603050405020304" pitchFamily="18" charset="0"/>
                <a:ea typeface="Times New Roman" panose="02020603050405020304" pitchFamily="18" charset="0"/>
                <a:cs typeface="Arial" panose="020B0604020202020204" pitchFamily="34" charset="0"/>
              </a:rPr>
              <a:t> GENE</a:t>
            </a:r>
            <a:endParaRPr lang="en-US" sz="2800" b="1">
              <a:solidFill>
                <a:srgbClr val="FF0000"/>
              </a:solidFill>
              <a:effectLst/>
              <a:latin typeface="Arial" panose="020B0604020202020204" pitchFamily="34" charset="0"/>
              <a:ea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C034A589-F446-77C6-7368-A64303BC94B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42530" y="2277918"/>
            <a:ext cx="6854719" cy="4030518"/>
          </a:xfrm>
          <a:prstGeom prst="rect">
            <a:avLst/>
          </a:prstGeom>
          <a:noFill/>
          <a:ln>
            <a:noFill/>
          </a:ln>
          <a:scene3d>
            <a:camera prst="orthographicFront"/>
            <a:lightRig rig="threePt" dir="t"/>
          </a:scene3d>
          <a:sp3d>
            <a:bevelT/>
          </a:sp3d>
        </p:spPr>
      </p:pic>
      <p:pic>
        <p:nvPicPr>
          <p:cNvPr id="4" name="Picture 3">
            <a:extLst>
              <a:ext uri="{FF2B5EF4-FFF2-40B4-BE49-F238E27FC236}">
                <a16:creationId xmlns:a16="http://schemas.microsoft.com/office/drawing/2014/main" id="{4D4845DE-1D32-1494-248F-C01BEB429D9C}"/>
              </a:ext>
            </a:extLst>
          </p:cNvPr>
          <p:cNvPicPr>
            <a:picLocks noChangeAspect="1"/>
          </p:cNvPicPr>
          <p:nvPr/>
        </p:nvPicPr>
        <p:blipFill rotWithShape="1">
          <a:blip r:embed="rId3">
            <a:extLst>
              <a:ext uri="{28A0092B-C50C-407E-A947-70E740481C1C}">
                <a14:useLocalDpi xmlns:a14="http://schemas.microsoft.com/office/drawing/2010/main" val="0"/>
              </a:ext>
            </a:extLst>
          </a:blip>
          <a:srcRect l="4882" t="22896" r="5017" b="20375"/>
          <a:stretch/>
        </p:blipFill>
        <p:spPr>
          <a:xfrm>
            <a:off x="4508666" y="351744"/>
            <a:ext cx="2641600" cy="1663225"/>
          </a:xfrm>
          <a:prstGeom prst="rect">
            <a:avLst/>
          </a:prstGeom>
        </p:spPr>
      </p:pic>
    </p:spTree>
    <p:extLst>
      <p:ext uri="{BB962C8B-B14F-4D97-AF65-F5344CB8AC3E}">
        <p14:creationId xmlns:p14="http://schemas.microsoft.com/office/powerpoint/2010/main" val="80627338"/>
      </p:ext>
    </p:extLst>
  </p:cSld>
  <p:clrMapOvr>
    <a:masterClrMapping/>
  </p:clrMapOvr>
  <mc:AlternateContent xmlns:mc="http://schemas.openxmlformats.org/markup-compatibility/2006">
    <mc:Choice xmlns:p15="http://schemas.microsoft.com/office/powerpoint/2012/main" Requires="p15">
      <p:transition spd="slow">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58;p6">
            <a:extLst>
              <a:ext uri="{FF2B5EF4-FFF2-40B4-BE49-F238E27FC236}">
                <a16:creationId xmlns:a16="http://schemas.microsoft.com/office/drawing/2014/main" id="{7E3BB81C-6B35-D5E2-242B-869969F4C376}"/>
              </a:ext>
            </a:extLst>
          </p:cNvPr>
          <p:cNvSpPr/>
          <p:nvPr/>
        </p:nvSpPr>
        <p:spPr>
          <a:xfrm>
            <a:off x="114476" y="97668"/>
            <a:ext cx="3487705" cy="508152"/>
          </a:xfrm>
          <a:prstGeom prst="rect">
            <a:avLst/>
          </a:prstGeom>
          <a:solidFill>
            <a:srgbClr val="FBDC77">
              <a:lumMod val="60000"/>
              <a:lumOff val="40000"/>
            </a:srgbClr>
          </a:solidFill>
          <a:ln w="9525" cap="flat" cmpd="sng" algn="ctr">
            <a:solidFill>
              <a:srgbClr val="FFC000"/>
            </a:solidFill>
            <a:prstDash val="solid"/>
          </a:ln>
          <a:effectLst>
            <a:outerShdw blurRad="40000" dist="20000" dir="5400000" rotWithShape="0">
              <a:srgbClr val="000000">
                <a:alpha val="38000"/>
              </a:srgbClr>
            </a:outerShdw>
          </a:effectLst>
          <a:scene3d>
            <a:camera prst="orthographicFront"/>
            <a:lightRig rig="threePt" dir="t"/>
          </a:scene3d>
          <a:sp3d>
            <a:bevelT/>
          </a:sp3d>
        </p:spPr>
        <p:txBody>
          <a:bodyPr spcFirstLastPara="1" wrap="square" lIns="0" tIns="0" rIns="0" bIns="0" anchor="t" anchorCtr="0">
            <a:spAutoFit/>
          </a:bodyPr>
          <a:lstStyle/>
          <a:p>
            <a:pPr marL="111125">
              <a:lnSpc>
                <a:spcPct val="109000"/>
              </a:lnSpc>
              <a:spcAft>
                <a:spcPts val="300"/>
              </a:spcAft>
            </a:pPr>
            <a:r>
              <a:rPr lang="en-SG" sz="2800" b="1">
                <a:solidFill>
                  <a:srgbClr val="FF0000"/>
                </a:solidFill>
                <a:effectLst/>
                <a:latin typeface="Times New Roman" panose="02020603050405020304" pitchFamily="18" charset="0"/>
                <a:ea typeface="Times New Roman" panose="02020603050405020304" pitchFamily="18" charset="0"/>
                <a:cs typeface="Arial" panose="020B0604020202020204" pitchFamily="34" charset="0"/>
              </a:rPr>
              <a:t>II. </a:t>
            </a:r>
            <a:r>
              <a:rPr lang="en-SG" sz="2800" b="1">
                <a:solidFill>
                  <a:srgbClr val="FF0000"/>
                </a:solidFill>
                <a:latin typeface="Times New Roman" panose="02020603050405020304" pitchFamily="18" charset="0"/>
                <a:ea typeface="Times New Roman" panose="02020603050405020304" pitchFamily="18" charset="0"/>
                <a:cs typeface="Arial" panose="020B0604020202020204" pitchFamily="34" charset="0"/>
              </a:rPr>
              <a:t>ĐỘT BIẾN</a:t>
            </a:r>
            <a:r>
              <a:rPr lang="en-SG" sz="2800" b="1">
                <a:solidFill>
                  <a:srgbClr val="FF0000"/>
                </a:solidFill>
                <a:effectLst/>
                <a:latin typeface="Times New Roman" panose="02020603050405020304" pitchFamily="18" charset="0"/>
                <a:ea typeface="Times New Roman" panose="02020603050405020304" pitchFamily="18" charset="0"/>
                <a:cs typeface="Arial" panose="020B0604020202020204" pitchFamily="34" charset="0"/>
              </a:rPr>
              <a:t> GENE</a:t>
            </a:r>
            <a:endParaRPr lang="en-US" sz="2800" b="1">
              <a:solidFill>
                <a:srgbClr val="FF0000"/>
              </a:solidFill>
              <a:effectLst/>
              <a:latin typeface="Arial" panose="020B0604020202020204" pitchFamily="34" charset="0"/>
              <a:ea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AB7BCFEB-781A-9BBC-E89C-F5016722C2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476" y="858375"/>
            <a:ext cx="1040068" cy="1374970"/>
          </a:xfrm>
          <a:prstGeom prst="rect">
            <a:avLst/>
          </a:prstGeom>
        </p:spPr>
      </p:pic>
      <p:sp>
        <p:nvSpPr>
          <p:cNvPr id="4" name="Rectangle 3">
            <a:extLst>
              <a:ext uri="{FF2B5EF4-FFF2-40B4-BE49-F238E27FC236}">
                <a16:creationId xmlns:a16="http://schemas.microsoft.com/office/drawing/2014/main" id="{9AAAF76C-CADB-368E-3C6E-DB503D79AD56}"/>
              </a:ext>
            </a:extLst>
          </p:cNvPr>
          <p:cNvSpPr/>
          <p:nvPr/>
        </p:nvSpPr>
        <p:spPr>
          <a:xfrm>
            <a:off x="3879272" y="165878"/>
            <a:ext cx="6807200" cy="1384995"/>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algn="ctr"/>
            <a:r>
              <a:rPr lang="en-US" sz="2800" b="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1. GÓC QUAN SÁT</a:t>
            </a:r>
          </a:p>
          <a:p>
            <a:pPr algn="ctr"/>
            <a:r>
              <a:rPr lang="en-US" sz="1800">
                <a:effectLst/>
                <a:latin typeface="Times New Roman" panose="02020603050405020304" pitchFamily="18" charset="0"/>
                <a:ea typeface="Calibri" panose="020F0502020204030204" pitchFamily="34" charset="0"/>
              </a:rPr>
              <a:t> </a:t>
            </a:r>
            <a:r>
              <a:rPr lang="en-US" sz="2800">
                <a:effectLst/>
                <a:latin typeface="Times New Roman" panose="02020603050405020304" pitchFamily="18" charset="0"/>
                <a:ea typeface="Calibri" panose="020F0502020204030204" pitchFamily="34" charset="0"/>
              </a:rPr>
              <a:t>Xác định thế nào là gene đột biến và ảnh hưởng của đột biến gene đến sinh vật.</a:t>
            </a:r>
            <a:endParaRPr lang="en-US" sz="2800" b="1">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3" name="Picture 12">
            <a:extLst>
              <a:ext uri="{FF2B5EF4-FFF2-40B4-BE49-F238E27FC236}">
                <a16:creationId xmlns:a16="http://schemas.microsoft.com/office/drawing/2014/main" id="{714FD727-9D9E-1A7F-E0CD-E3E8C1940579}"/>
              </a:ext>
            </a:extLst>
          </p:cNvPr>
          <p:cNvPicPr>
            <a:picLocks noChangeAspect="1"/>
          </p:cNvPicPr>
          <p:nvPr/>
        </p:nvPicPr>
        <p:blipFill>
          <a:blip r:embed="rId3"/>
          <a:stretch>
            <a:fillRect/>
          </a:stretch>
        </p:blipFill>
        <p:spPr>
          <a:xfrm>
            <a:off x="840509" y="1601142"/>
            <a:ext cx="6262590" cy="4614932"/>
          </a:xfrm>
          <a:prstGeom prst="rect">
            <a:avLst/>
          </a:prstGeom>
        </p:spPr>
      </p:pic>
      <p:pic>
        <p:nvPicPr>
          <p:cNvPr id="15" name="Picture 14">
            <a:extLst>
              <a:ext uri="{FF2B5EF4-FFF2-40B4-BE49-F238E27FC236}">
                <a16:creationId xmlns:a16="http://schemas.microsoft.com/office/drawing/2014/main" id="{CB60D581-2EEA-E901-D022-3C62DFEAB10B}"/>
              </a:ext>
            </a:extLst>
          </p:cNvPr>
          <p:cNvPicPr>
            <a:picLocks noChangeAspect="1"/>
          </p:cNvPicPr>
          <p:nvPr/>
        </p:nvPicPr>
        <p:blipFill>
          <a:blip r:embed="rId4"/>
          <a:stretch>
            <a:fillRect/>
          </a:stretch>
        </p:blipFill>
        <p:spPr>
          <a:xfrm>
            <a:off x="7103099" y="2657031"/>
            <a:ext cx="4861400" cy="2929226"/>
          </a:xfrm>
          <a:prstGeom prst="rect">
            <a:avLst/>
          </a:prstGeom>
        </p:spPr>
      </p:pic>
    </p:spTree>
    <p:extLst>
      <p:ext uri="{BB962C8B-B14F-4D97-AF65-F5344CB8AC3E}">
        <p14:creationId xmlns:p14="http://schemas.microsoft.com/office/powerpoint/2010/main" val="336481620"/>
      </p:ext>
    </p:extLst>
  </p:cSld>
  <p:clrMapOvr>
    <a:masterClrMapping/>
  </p:clrMapOvr>
  <mc:AlternateContent xmlns:mc="http://schemas.openxmlformats.org/markup-compatibility/2006">
    <mc:Choice xmlns:p15="http://schemas.microsoft.com/office/powerpoint/2012/main" Requires="p15">
      <p:transition spd="slow">
        <p15:prstTrans prst="peelOff"/>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58;p6">
            <a:extLst>
              <a:ext uri="{FF2B5EF4-FFF2-40B4-BE49-F238E27FC236}">
                <a16:creationId xmlns:a16="http://schemas.microsoft.com/office/drawing/2014/main" id="{3D7E2656-BA8B-3CE9-D8D8-28FCB5A7A2E7}"/>
              </a:ext>
            </a:extLst>
          </p:cNvPr>
          <p:cNvSpPr/>
          <p:nvPr/>
        </p:nvSpPr>
        <p:spPr>
          <a:xfrm>
            <a:off x="114476" y="97668"/>
            <a:ext cx="3487705" cy="508152"/>
          </a:xfrm>
          <a:prstGeom prst="rect">
            <a:avLst/>
          </a:prstGeom>
          <a:solidFill>
            <a:srgbClr val="FBDC77">
              <a:lumMod val="60000"/>
              <a:lumOff val="40000"/>
            </a:srgbClr>
          </a:solidFill>
          <a:ln w="9525" cap="flat" cmpd="sng" algn="ctr">
            <a:solidFill>
              <a:srgbClr val="FFC000"/>
            </a:solidFill>
            <a:prstDash val="solid"/>
          </a:ln>
          <a:effectLst>
            <a:outerShdw blurRad="40000" dist="20000" dir="5400000" rotWithShape="0">
              <a:srgbClr val="000000">
                <a:alpha val="38000"/>
              </a:srgbClr>
            </a:outerShdw>
          </a:effectLst>
          <a:scene3d>
            <a:camera prst="orthographicFront"/>
            <a:lightRig rig="threePt" dir="t"/>
          </a:scene3d>
          <a:sp3d>
            <a:bevelT/>
          </a:sp3d>
        </p:spPr>
        <p:txBody>
          <a:bodyPr spcFirstLastPara="1" wrap="square" lIns="0" tIns="0" rIns="0" bIns="0" anchor="t" anchorCtr="0">
            <a:spAutoFit/>
          </a:bodyPr>
          <a:lstStyle/>
          <a:p>
            <a:pPr marL="111125">
              <a:lnSpc>
                <a:spcPct val="109000"/>
              </a:lnSpc>
              <a:spcAft>
                <a:spcPts val="300"/>
              </a:spcAft>
            </a:pPr>
            <a:r>
              <a:rPr lang="en-SG" sz="2800" b="1">
                <a:solidFill>
                  <a:srgbClr val="FF0000"/>
                </a:solidFill>
                <a:effectLst/>
                <a:latin typeface="Times New Roman" panose="02020603050405020304" pitchFamily="18" charset="0"/>
                <a:ea typeface="Times New Roman" panose="02020603050405020304" pitchFamily="18" charset="0"/>
                <a:cs typeface="Arial" panose="020B0604020202020204" pitchFamily="34" charset="0"/>
              </a:rPr>
              <a:t>II. </a:t>
            </a:r>
            <a:r>
              <a:rPr lang="en-SG" sz="2800" b="1">
                <a:solidFill>
                  <a:srgbClr val="FF0000"/>
                </a:solidFill>
                <a:latin typeface="Times New Roman" panose="02020603050405020304" pitchFamily="18" charset="0"/>
                <a:ea typeface="Times New Roman" panose="02020603050405020304" pitchFamily="18" charset="0"/>
                <a:cs typeface="Arial" panose="020B0604020202020204" pitchFamily="34" charset="0"/>
              </a:rPr>
              <a:t>ĐỘT BIẾN</a:t>
            </a:r>
            <a:r>
              <a:rPr lang="en-SG" sz="2800" b="1">
                <a:solidFill>
                  <a:srgbClr val="FF0000"/>
                </a:solidFill>
                <a:effectLst/>
                <a:latin typeface="Times New Roman" panose="02020603050405020304" pitchFamily="18" charset="0"/>
                <a:ea typeface="Times New Roman" panose="02020603050405020304" pitchFamily="18" charset="0"/>
                <a:cs typeface="Arial" panose="020B0604020202020204" pitchFamily="34" charset="0"/>
              </a:rPr>
              <a:t> GENE</a:t>
            </a:r>
            <a:endParaRPr lang="en-US" sz="2800" b="1">
              <a:solidFill>
                <a:srgbClr val="FF0000"/>
              </a:solidFill>
              <a:effectLst/>
              <a:latin typeface="Arial" panose="020B0604020202020204" pitchFamily="34" charset="0"/>
              <a:ea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6B9629AC-BE01-9670-573F-E1FA3E634A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476" y="858375"/>
            <a:ext cx="1040068" cy="1374970"/>
          </a:xfrm>
          <a:prstGeom prst="rect">
            <a:avLst/>
          </a:prstGeom>
        </p:spPr>
      </p:pic>
      <p:sp>
        <p:nvSpPr>
          <p:cNvPr id="4" name="Rectangle 3">
            <a:extLst>
              <a:ext uri="{FF2B5EF4-FFF2-40B4-BE49-F238E27FC236}">
                <a16:creationId xmlns:a16="http://schemas.microsoft.com/office/drawing/2014/main" id="{0EF0635E-2F20-40CA-04CB-361BA3A5AE3A}"/>
              </a:ext>
            </a:extLst>
          </p:cNvPr>
          <p:cNvSpPr/>
          <p:nvPr/>
        </p:nvSpPr>
        <p:spPr>
          <a:xfrm>
            <a:off x="3953163" y="323428"/>
            <a:ext cx="7656946" cy="954107"/>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algn="ctr"/>
            <a:r>
              <a:rPr lang="en-US" sz="2800" b="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2. GÓC TRẢI NGHIỆM</a:t>
            </a:r>
          </a:p>
          <a:p>
            <a:pPr algn="ctr"/>
            <a:r>
              <a:rPr lang="en-US" sz="2800">
                <a:latin typeface="Times New Roman" panose="02020603050405020304" pitchFamily="18" charset="0"/>
                <a:ea typeface="Calibri" panose="020F0502020204030204" pitchFamily="34" charset="0"/>
              </a:rPr>
              <a:t>C</a:t>
            </a:r>
            <a:r>
              <a:rPr lang="en-US" sz="2800">
                <a:effectLst/>
                <a:latin typeface="Times New Roman" panose="02020603050405020304" pitchFamily="18" charset="0"/>
                <a:ea typeface="Calibri" panose="020F0502020204030204" pitchFamily="34" charset="0"/>
              </a:rPr>
              <a:t>ác dạng đột biến gene (Có thể sử dụng mô hình)</a:t>
            </a:r>
            <a:endParaRPr lang="en-US" sz="2800" b="1">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9" name="Picture 8">
            <a:extLst>
              <a:ext uri="{FF2B5EF4-FFF2-40B4-BE49-F238E27FC236}">
                <a16:creationId xmlns:a16="http://schemas.microsoft.com/office/drawing/2014/main" id="{9908B1CC-5C17-9D51-8D9E-3951DAD200AE}"/>
              </a:ext>
            </a:extLst>
          </p:cNvPr>
          <p:cNvPicPr>
            <a:picLocks noChangeAspect="1"/>
          </p:cNvPicPr>
          <p:nvPr/>
        </p:nvPicPr>
        <p:blipFill rotWithShape="1">
          <a:blip r:embed="rId3"/>
          <a:srcRect l="3801" r="3187"/>
          <a:stretch/>
        </p:blipFill>
        <p:spPr>
          <a:xfrm>
            <a:off x="114476" y="2370808"/>
            <a:ext cx="6960579" cy="3232572"/>
          </a:xfrm>
          <a:prstGeom prst="rect">
            <a:avLst/>
          </a:prstGeom>
        </p:spPr>
      </p:pic>
      <p:pic>
        <p:nvPicPr>
          <p:cNvPr id="11" name="Picture 10">
            <a:extLst>
              <a:ext uri="{FF2B5EF4-FFF2-40B4-BE49-F238E27FC236}">
                <a16:creationId xmlns:a16="http://schemas.microsoft.com/office/drawing/2014/main" id="{E4997F74-2DD9-3AE8-5612-13555D149411}"/>
              </a:ext>
            </a:extLst>
          </p:cNvPr>
          <p:cNvPicPr>
            <a:picLocks noChangeAspect="1"/>
          </p:cNvPicPr>
          <p:nvPr/>
        </p:nvPicPr>
        <p:blipFill>
          <a:blip r:embed="rId4"/>
          <a:stretch>
            <a:fillRect/>
          </a:stretch>
        </p:blipFill>
        <p:spPr>
          <a:xfrm>
            <a:off x="6847946" y="1826405"/>
            <a:ext cx="5344054" cy="4161414"/>
          </a:xfrm>
          <a:prstGeom prst="rect">
            <a:avLst/>
          </a:prstGeom>
        </p:spPr>
      </p:pic>
    </p:spTree>
    <p:extLst>
      <p:ext uri="{BB962C8B-B14F-4D97-AF65-F5344CB8AC3E}">
        <p14:creationId xmlns:p14="http://schemas.microsoft.com/office/powerpoint/2010/main" val="1539548970"/>
      </p:ext>
    </p:extLst>
  </p:cSld>
  <p:clrMapOvr>
    <a:masterClrMapping/>
  </p:clrMapOvr>
  <mc:AlternateContent xmlns:mc="http://schemas.openxmlformats.org/markup-compatibility/2006">
    <mc:Choice xmlns:p15="http://schemas.microsoft.com/office/powerpoint/2012/main" Requires="p15">
      <p:transition spd="slow">
        <p15:prstTrans prst="peelOff"/>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58;p6">
            <a:extLst>
              <a:ext uri="{FF2B5EF4-FFF2-40B4-BE49-F238E27FC236}">
                <a16:creationId xmlns:a16="http://schemas.microsoft.com/office/drawing/2014/main" id="{33EDE793-885A-A0DC-4B9A-0A2BE60731A9}"/>
              </a:ext>
            </a:extLst>
          </p:cNvPr>
          <p:cNvSpPr/>
          <p:nvPr/>
        </p:nvSpPr>
        <p:spPr>
          <a:xfrm>
            <a:off x="114476" y="97668"/>
            <a:ext cx="3487705" cy="508152"/>
          </a:xfrm>
          <a:prstGeom prst="rect">
            <a:avLst/>
          </a:prstGeom>
          <a:solidFill>
            <a:srgbClr val="FBDC77">
              <a:lumMod val="60000"/>
              <a:lumOff val="40000"/>
            </a:srgbClr>
          </a:solidFill>
          <a:ln w="9525" cap="flat" cmpd="sng" algn="ctr">
            <a:solidFill>
              <a:srgbClr val="FFC000"/>
            </a:solidFill>
            <a:prstDash val="solid"/>
          </a:ln>
          <a:effectLst>
            <a:outerShdw blurRad="40000" dist="20000" dir="5400000" rotWithShape="0">
              <a:srgbClr val="000000">
                <a:alpha val="38000"/>
              </a:srgbClr>
            </a:outerShdw>
          </a:effectLst>
          <a:scene3d>
            <a:camera prst="orthographicFront"/>
            <a:lightRig rig="threePt" dir="t"/>
          </a:scene3d>
          <a:sp3d>
            <a:bevelT/>
          </a:sp3d>
        </p:spPr>
        <p:txBody>
          <a:bodyPr spcFirstLastPara="1" wrap="square" lIns="0" tIns="0" rIns="0" bIns="0" anchor="t" anchorCtr="0">
            <a:spAutoFit/>
          </a:bodyPr>
          <a:lstStyle/>
          <a:p>
            <a:pPr marL="111125">
              <a:lnSpc>
                <a:spcPct val="109000"/>
              </a:lnSpc>
              <a:spcAft>
                <a:spcPts val="300"/>
              </a:spcAft>
            </a:pPr>
            <a:r>
              <a:rPr lang="en-SG" sz="2800" b="1">
                <a:solidFill>
                  <a:srgbClr val="FF0000"/>
                </a:solidFill>
                <a:effectLst/>
                <a:latin typeface="Times New Roman" panose="02020603050405020304" pitchFamily="18" charset="0"/>
                <a:ea typeface="Times New Roman" panose="02020603050405020304" pitchFamily="18" charset="0"/>
                <a:cs typeface="Arial" panose="020B0604020202020204" pitchFamily="34" charset="0"/>
              </a:rPr>
              <a:t>II. </a:t>
            </a:r>
            <a:r>
              <a:rPr lang="en-SG" sz="2800" b="1">
                <a:solidFill>
                  <a:srgbClr val="FF0000"/>
                </a:solidFill>
                <a:latin typeface="Times New Roman" panose="02020603050405020304" pitchFamily="18" charset="0"/>
                <a:ea typeface="Times New Roman" panose="02020603050405020304" pitchFamily="18" charset="0"/>
                <a:cs typeface="Arial" panose="020B0604020202020204" pitchFamily="34" charset="0"/>
              </a:rPr>
              <a:t>ĐỘT BIẾN</a:t>
            </a:r>
            <a:r>
              <a:rPr lang="en-SG" sz="2800" b="1">
                <a:solidFill>
                  <a:srgbClr val="FF0000"/>
                </a:solidFill>
                <a:effectLst/>
                <a:latin typeface="Times New Roman" panose="02020603050405020304" pitchFamily="18" charset="0"/>
                <a:ea typeface="Times New Roman" panose="02020603050405020304" pitchFamily="18" charset="0"/>
                <a:cs typeface="Arial" panose="020B0604020202020204" pitchFamily="34" charset="0"/>
              </a:rPr>
              <a:t> GENE</a:t>
            </a:r>
            <a:endParaRPr lang="en-US" sz="2800" b="1">
              <a:solidFill>
                <a:srgbClr val="FF0000"/>
              </a:solidFill>
              <a:effectLst/>
              <a:latin typeface="Arial" panose="020B0604020202020204" pitchFamily="34" charset="0"/>
              <a:ea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615C3C47-B339-FFA0-17C4-97724AEEA4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476" y="858375"/>
            <a:ext cx="1040068" cy="1374970"/>
          </a:xfrm>
          <a:prstGeom prst="rect">
            <a:avLst/>
          </a:prstGeom>
        </p:spPr>
      </p:pic>
      <p:sp>
        <p:nvSpPr>
          <p:cNvPr id="4" name="Rectangle 3">
            <a:extLst>
              <a:ext uri="{FF2B5EF4-FFF2-40B4-BE49-F238E27FC236}">
                <a16:creationId xmlns:a16="http://schemas.microsoft.com/office/drawing/2014/main" id="{7355C9CE-7337-9C9F-A5B5-C830DFECBBCD}"/>
              </a:ext>
            </a:extLst>
          </p:cNvPr>
          <p:cNvSpPr/>
          <p:nvPr/>
        </p:nvSpPr>
        <p:spPr>
          <a:xfrm>
            <a:off x="5052291" y="89376"/>
            <a:ext cx="6456218" cy="1384995"/>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algn="ctr"/>
            <a:r>
              <a:rPr lang="en-US" sz="2800" b="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3. GÓC PHÂN TÍCH</a:t>
            </a:r>
          </a:p>
          <a:p>
            <a:pPr algn="ctr"/>
            <a:r>
              <a:rPr lang="en-US" sz="2800" spc="-20">
                <a:effectLst/>
                <a:latin typeface="Times New Roman" panose="02020603050405020304" pitchFamily="18" charset="0"/>
                <a:ea typeface="Arial" panose="020B0604020202020204" pitchFamily="34" charset="0"/>
                <a:cs typeface="Times New Roman" panose="02020603050405020304" pitchFamily="18" charset="0"/>
              </a:rPr>
              <a:t>X</a:t>
            </a:r>
            <a:r>
              <a:rPr lang="vi-VN" sz="2800" spc="-20">
                <a:effectLst/>
                <a:latin typeface="Times New Roman" panose="02020603050405020304" pitchFamily="18" charset="0"/>
                <a:ea typeface="Arial" panose="020B0604020202020204" pitchFamily="34" charset="0"/>
                <a:cs typeface="Times New Roman" panose="02020603050405020304" pitchFamily="18" charset="0"/>
              </a:rPr>
              <a:t>ác định nguyên nhân và cơ chế phát sinh đột biến gene.</a:t>
            </a:r>
            <a:endParaRPr lang="en-US" sz="2800">
              <a:effectLst/>
              <a:latin typeface="Arial" panose="020B0604020202020204" pitchFamily="34" charset="0"/>
              <a:ea typeface="Arial" panose="020B0604020202020204" pitchFamily="34" charset="0"/>
              <a:cs typeface="Times New Roman" panose="02020603050405020304" pitchFamily="18" charset="0"/>
            </a:endParaRPr>
          </a:p>
        </p:txBody>
      </p:sp>
      <p:pic>
        <p:nvPicPr>
          <p:cNvPr id="5" name="Đột biến gen là gì- Đột biến gen ảnh hưởng sức khỏe như thế nào-">
            <a:hlinkClick r:id="" action="ppaction://media"/>
            <a:extLst>
              <a:ext uri="{FF2B5EF4-FFF2-40B4-BE49-F238E27FC236}">
                <a16:creationId xmlns:a16="http://schemas.microsoft.com/office/drawing/2014/main" id="{D4334AF1-8DFC-E804-20C0-DC79BE7851A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958108" y="1545859"/>
            <a:ext cx="9291783" cy="5226629"/>
          </a:xfrm>
          <a:prstGeom prst="rect">
            <a:avLst/>
          </a:prstGeom>
        </p:spPr>
      </p:pic>
    </p:spTree>
    <p:extLst>
      <p:ext uri="{BB962C8B-B14F-4D97-AF65-F5344CB8AC3E}">
        <p14:creationId xmlns:p14="http://schemas.microsoft.com/office/powerpoint/2010/main" val="2047955157"/>
      </p:ext>
    </p:extLst>
  </p:cSld>
  <p:clrMapOvr>
    <a:masterClrMapping/>
  </p:clrMapOvr>
  <mc:AlternateContent xmlns:mc="http://schemas.openxmlformats.org/markup-compatibility/2006">
    <mc:Choice xmlns:p15="http://schemas.microsoft.com/office/powerpoint/2012/main" Requires="p15">
      <p:transition spd="slow">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822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58;p6">
            <a:extLst>
              <a:ext uri="{FF2B5EF4-FFF2-40B4-BE49-F238E27FC236}">
                <a16:creationId xmlns:a16="http://schemas.microsoft.com/office/drawing/2014/main" id="{7A343A17-2B33-36E9-2721-BF9F04D3C9F2}"/>
              </a:ext>
            </a:extLst>
          </p:cNvPr>
          <p:cNvSpPr/>
          <p:nvPr/>
        </p:nvSpPr>
        <p:spPr>
          <a:xfrm>
            <a:off x="114476" y="97668"/>
            <a:ext cx="3487705" cy="508152"/>
          </a:xfrm>
          <a:prstGeom prst="rect">
            <a:avLst/>
          </a:prstGeom>
          <a:solidFill>
            <a:srgbClr val="FBDC77">
              <a:lumMod val="60000"/>
              <a:lumOff val="40000"/>
            </a:srgbClr>
          </a:solidFill>
          <a:ln w="9525" cap="flat" cmpd="sng" algn="ctr">
            <a:solidFill>
              <a:srgbClr val="FFC000"/>
            </a:solidFill>
            <a:prstDash val="solid"/>
          </a:ln>
          <a:effectLst>
            <a:outerShdw blurRad="40000" dist="20000" dir="5400000" rotWithShape="0">
              <a:srgbClr val="000000">
                <a:alpha val="38000"/>
              </a:srgbClr>
            </a:outerShdw>
          </a:effectLst>
          <a:scene3d>
            <a:camera prst="orthographicFront"/>
            <a:lightRig rig="threePt" dir="t"/>
          </a:scene3d>
          <a:sp3d>
            <a:bevelT/>
          </a:sp3d>
        </p:spPr>
        <p:txBody>
          <a:bodyPr spcFirstLastPara="1" wrap="square" lIns="0" tIns="0" rIns="0" bIns="0" anchor="t" anchorCtr="0">
            <a:spAutoFit/>
          </a:bodyPr>
          <a:lstStyle/>
          <a:p>
            <a:pPr marL="111125">
              <a:lnSpc>
                <a:spcPct val="109000"/>
              </a:lnSpc>
              <a:spcAft>
                <a:spcPts val="300"/>
              </a:spcAft>
            </a:pPr>
            <a:r>
              <a:rPr lang="en-SG" sz="2800" b="1">
                <a:solidFill>
                  <a:srgbClr val="FF0000"/>
                </a:solidFill>
                <a:effectLst/>
                <a:latin typeface="Times New Roman" panose="02020603050405020304" pitchFamily="18" charset="0"/>
                <a:ea typeface="Times New Roman" panose="02020603050405020304" pitchFamily="18" charset="0"/>
                <a:cs typeface="Arial" panose="020B0604020202020204" pitchFamily="34" charset="0"/>
              </a:rPr>
              <a:t>II. </a:t>
            </a:r>
            <a:r>
              <a:rPr lang="en-SG" sz="2800" b="1">
                <a:solidFill>
                  <a:srgbClr val="FF0000"/>
                </a:solidFill>
                <a:latin typeface="Times New Roman" panose="02020603050405020304" pitchFamily="18" charset="0"/>
                <a:ea typeface="Times New Roman" panose="02020603050405020304" pitchFamily="18" charset="0"/>
                <a:cs typeface="Arial" panose="020B0604020202020204" pitchFamily="34" charset="0"/>
              </a:rPr>
              <a:t>ĐỘT BIẾN</a:t>
            </a:r>
            <a:r>
              <a:rPr lang="en-SG" sz="2800" b="1">
                <a:solidFill>
                  <a:srgbClr val="FF0000"/>
                </a:solidFill>
                <a:effectLst/>
                <a:latin typeface="Times New Roman" panose="02020603050405020304" pitchFamily="18" charset="0"/>
                <a:ea typeface="Times New Roman" panose="02020603050405020304" pitchFamily="18" charset="0"/>
                <a:cs typeface="Arial" panose="020B0604020202020204" pitchFamily="34" charset="0"/>
              </a:rPr>
              <a:t> GENE</a:t>
            </a:r>
            <a:endParaRPr lang="en-US" sz="2800" b="1">
              <a:solidFill>
                <a:srgbClr val="FF0000"/>
              </a:solidFill>
              <a:effectLst/>
              <a:latin typeface="Arial" panose="020B0604020202020204" pitchFamily="34" charset="0"/>
              <a:ea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0036757C-D9D9-5892-A388-82A6982675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476" y="858375"/>
            <a:ext cx="1040068" cy="1374970"/>
          </a:xfrm>
          <a:prstGeom prst="rect">
            <a:avLst/>
          </a:prstGeom>
        </p:spPr>
      </p:pic>
      <p:sp>
        <p:nvSpPr>
          <p:cNvPr id="4" name="Rectangle 3">
            <a:extLst>
              <a:ext uri="{FF2B5EF4-FFF2-40B4-BE49-F238E27FC236}">
                <a16:creationId xmlns:a16="http://schemas.microsoft.com/office/drawing/2014/main" id="{5C2AEFE4-1E61-F344-9D68-B79B78F6AAC5}"/>
              </a:ext>
            </a:extLst>
          </p:cNvPr>
          <p:cNvSpPr/>
          <p:nvPr/>
        </p:nvSpPr>
        <p:spPr>
          <a:xfrm>
            <a:off x="2761673" y="858375"/>
            <a:ext cx="6918036" cy="1815882"/>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algn="ctr"/>
            <a:r>
              <a:rPr lang="en-US" sz="2800" b="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4. GÓC ÁP DỤNG</a:t>
            </a:r>
          </a:p>
          <a:p>
            <a:pPr algn="ctr"/>
            <a:r>
              <a:rPr lang="en-US" sz="2800">
                <a:effectLst/>
                <a:latin typeface="Times New Roman" panose="02020603050405020304" pitchFamily="18" charset="0"/>
                <a:ea typeface="Calibri" panose="020F0502020204030204" pitchFamily="34" charset="0"/>
              </a:rPr>
              <a:t>Vận dụng các kiến thức đã tìm hiểu để trình bày vai trò của đột biến gene trong tiến hoá, trong chọn giống và trong nghiên cứu di truyền </a:t>
            </a:r>
            <a:endParaRPr lang="en-US" sz="2800">
              <a:effectLst/>
              <a:latin typeface="Arial" panose="020B0604020202020204" pitchFamily="34"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1492201555"/>
      </p:ext>
    </p:extLst>
  </p:cSld>
  <p:clrMapOvr>
    <a:masterClrMapping/>
  </p:clrMapOvr>
  <mc:AlternateContent xmlns:mc="http://schemas.openxmlformats.org/markup-compatibility/2006">
    <mc:Choice xmlns:p15="http://schemas.microsoft.com/office/powerpoint/2012/main" Requires="p15">
      <p:transition spd="slow">
        <p15:prstTrans prst="peelOff"/>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PhAnim="0">
  <p:cSld>
    <p:bg>
      <p:bgPr>
        <a:blipFill dpi="0" rotWithShape="1">
          <a:blip r:embed="rId2">
            <a:lum/>
          </a:blip>
          <a:srcRect/>
          <a:stretch>
            <a:fillRect t="-19000" b="-19000"/>
          </a:stretch>
        </a:blipFill>
        <a:effectLst/>
      </p:bgPr>
    </p:bg>
    <p:spTree>
      <p:nvGrpSpPr>
        <p:cNvPr id="1" name=""/>
        <p:cNvGrpSpPr/>
        <p:nvPr/>
      </p:nvGrpSpPr>
      <p:grpSpPr>
        <a:xfrm>
          <a:off x="0" y="0"/>
          <a:ext cx="0" cy="0"/>
          <a:chOff x="0" y="0"/>
          <a:chExt cx="0" cy="0"/>
        </a:xfrm>
      </p:grpSpPr>
      <p:sp>
        <p:nvSpPr>
          <p:cNvPr id="5125" name="Rectangle 11"/>
          <p:cNvSpPr>
            <a:spLocks noChangeArrowheads="1"/>
          </p:cNvSpPr>
          <p:nvPr/>
        </p:nvSpPr>
        <p:spPr bwMode="auto">
          <a:xfrm>
            <a:off x="2362200" y="2119449"/>
            <a:ext cx="7239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defTabSz="119063" eaLnBrk="0" hangingPunct="0">
              <a:defRPr>
                <a:solidFill>
                  <a:schemeClr val="tx1"/>
                </a:solidFill>
                <a:latin typeface="Arial" panose="020B0604020202020204" pitchFamily="34" charset="0"/>
              </a:defRPr>
            </a:lvl1pPr>
            <a:lvl2pPr marL="742950" indent="-285750" defTabSz="119063" eaLnBrk="0" hangingPunct="0">
              <a:defRPr>
                <a:solidFill>
                  <a:schemeClr val="tx1"/>
                </a:solidFill>
                <a:latin typeface="Arial" panose="020B0604020202020204" pitchFamily="34" charset="0"/>
              </a:defRPr>
            </a:lvl2pPr>
            <a:lvl3pPr marL="1143000" indent="-228600" defTabSz="119063" eaLnBrk="0" hangingPunct="0">
              <a:defRPr>
                <a:solidFill>
                  <a:schemeClr val="tx1"/>
                </a:solidFill>
                <a:latin typeface="Arial" panose="020B0604020202020204" pitchFamily="34" charset="0"/>
              </a:defRPr>
            </a:lvl3pPr>
            <a:lvl4pPr marL="1600200" indent="-228600" defTabSz="119063" eaLnBrk="0" hangingPunct="0">
              <a:defRPr>
                <a:solidFill>
                  <a:schemeClr val="tx1"/>
                </a:solidFill>
                <a:latin typeface="Arial" panose="020B0604020202020204" pitchFamily="34" charset="0"/>
              </a:defRPr>
            </a:lvl4pPr>
            <a:lvl5pPr marL="2057400" indent="-228600" defTabSz="119063" eaLnBrk="0" hangingPunct="0">
              <a:defRPr>
                <a:solidFill>
                  <a:schemeClr val="tx1"/>
                </a:solidFill>
                <a:latin typeface="Arial" panose="020B0604020202020204" pitchFamily="34" charset="0"/>
              </a:defRPr>
            </a:lvl5pPr>
            <a:lvl6pPr marL="2514600" indent="-228600" defTabSz="119063" eaLnBrk="0" fontAlgn="base" hangingPunct="0">
              <a:spcBef>
                <a:spcPct val="0"/>
              </a:spcBef>
              <a:spcAft>
                <a:spcPct val="0"/>
              </a:spcAft>
              <a:defRPr>
                <a:solidFill>
                  <a:schemeClr val="tx1"/>
                </a:solidFill>
                <a:latin typeface="Arial" panose="020B0604020202020204" pitchFamily="34" charset="0"/>
              </a:defRPr>
            </a:lvl6pPr>
            <a:lvl7pPr marL="2971800" indent="-228600" defTabSz="119063" eaLnBrk="0" fontAlgn="base" hangingPunct="0">
              <a:spcBef>
                <a:spcPct val="0"/>
              </a:spcBef>
              <a:spcAft>
                <a:spcPct val="0"/>
              </a:spcAft>
              <a:defRPr>
                <a:solidFill>
                  <a:schemeClr val="tx1"/>
                </a:solidFill>
                <a:latin typeface="Arial" panose="020B0604020202020204" pitchFamily="34" charset="0"/>
              </a:defRPr>
            </a:lvl7pPr>
            <a:lvl8pPr marL="3429000" indent="-228600" defTabSz="119063" eaLnBrk="0" fontAlgn="base" hangingPunct="0">
              <a:spcBef>
                <a:spcPct val="0"/>
              </a:spcBef>
              <a:spcAft>
                <a:spcPct val="0"/>
              </a:spcAft>
              <a:defRPr>
                <a:solidFill>
                  <a:schemeClr val="tx1"/>
                </a:solidFill>
                <a:latin typeface="Arial" panose="020B0604020202020204" pitchFamily="34" charset="0"/>
              </a:defRPr>
            </a:lvl8pPr>
            <a:lvl9pPr marL="3886200" indent="-228600" defTabSz="119063"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6000">
                <a:solidFill>
                  <a:srgbClr val="00B050"/>
                </a:solidFill>
              </a:rPr>
              <a:t>		</a:t>
            </a:r>
            <a:r>
              <a:rPr lang="en-US" altLang="en-US" sz="6000" b="1">
                <a:solidFill>
                  <a:srgbClr val="00B050"/>
                </a:solidFill>
                <a:latin typeface="Times New Roman" panose="02020603050405020304" pitchFamily="18" charset="0"/>
              </a:rPr>
              <a:t>SINH HỌC 12</a:t>
            </a:r>
          </a:p>
        </p:txBody>
      </p:sp>
    </p:spTree>
    <p:extLst>
      <p:ext uri="{BB962C8B-B14F-4D97-AF65-F5344CB8AC3E}">
        <p14:creationId xmlns:p14="http://schemas.microsoft.com/office/powerpoint/2010/main" val="3931221524"/>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58;p6">
            <a:extLst>
              <a:ext uri="{FF2B5EF4-FFF2-40B4-BE49-F238E27FC236}">
                <a16:creationId xmlns:a16="http://schemas.microsoft.com/office/drawing/2014/main" id="{1A03AAEF-2B6D-3789-3E68-088E53585CEE}"/>
              </a:ext>
            </a:extLst>
          </p:cNvPr>
          <p:cNvSpPr/>
          <p:nvPr/>
        </p:nvSpPr>
        <p:spPr>
          <a:xfrm>
            <a:off x="114476" y="97668"/>
            <a:ext cx="3487705" cy="508152"/>
          </a:xfrm>
          <a:prstGeom prst="rect">
            <a:avLst/>
          </a:prstGeom>
          <a:solidFill>
            <a:srgbClr val="FBDC77">
              <a:lumMod val="60000"/>
              <a:lumOff val="40000"/>
            </a:srgbClr>
          </a:solidFill>
          <a:ln w="9525" cap="flat" cmpd="sng" algn="ctr">
            <a:solidFill>
              <a:srgbClr val="FFC000"/>
            </a:solidFill>
            <a:prstDash val="solid"/>
          </a:ln>
          <a:effectLst>
            <a:outerShdw blurRad="40000" dist="20000" dir="5400000" rotWithShape="0">
              <a:srgbClr val="000000">
                <a:alpha val="38000"/>
              </a:srgbClr>
            </a:outerShdw>
          </a:effectLst>
          <a:scene3d>
            <a:camera prst="orthographicFront"/>
            <a:lightRig rig="threePt" dir="t"/>
          </a:scene3d>
          <a:sp3d>
            <a:bevelT/>
          </a:sp3d>
        </p:spPr>
        <p:txBody>
          <a:bodyPr spcFirstLastPara="1" wrap="square" lIns="0" tIns="0" rIns="0" bIns="0" anchor="t" anchorCtr="0">
            <a:spAutoFit/>
          </a:bodyPr>
          <a:lstStyle/>
          <a:p>
            <a:pPr marL="111125">
              <a:lnSpc>
                <a:spcPct val="109000"/>
              </a:lnSpc>
              <a:spcAft>
                <a:spcPts val="300"/>
              </a:spcAft>
            </a:pPr>
            <a:r>
              <a:rPr lang="en-SG" sz="2800" b="1">
                <a:solidFill>
                  <a:srgbClr val="FF0000"/>
                </a:solidFill>
                <a:effectLst/>
                <a:latin typeface="Times New Roman" panose="02020603050405020304" pitchFamily="18" charset="0"/>
                <a:ea typeface="Times New Roman" panose="02020603050405020304" pitchFamily="18" charset="0"/>
                <a:cs typeface="Arial" panose="020B0604020202020204" pitchFamily="34" charset="0"/>
              </a:rPr>
              <a:t>II. </a:t>
            </a:r>
            <a:r>
              <a:rPr lang="en-SG" sz="2800" b="1">
                <a:solidFill>
                  <a:srgbClr val="FF0000"/>
                </a:solidFill>
                <a:latin typeface="Times New Roman" panose="02020603050405020304" pitchFamily="18" charset="0"/>
                <a:ea typeface="Times New Roman" panose="02020603050405020304" pitchFamily="18" charset="0"/>
                <a:cs typeface="Arial" panose="020B0604020202020204" pitchFamily="34" charset="0"/>
              </a:rPr>
              <a:t>ĐỘT BIẾN</a:t>
            </a:r>
            <a:r>
              <a:rPr lang="en-SG" sz="2800" b="1">
                <a:solidFill>
                  <a:srgbClr val="FF0000"/>
                </a:solidFill>
                <a:effectLst/>
                <a:latin typeface="Times New Roman" panose="02020603050405020304" pitchFamily="18" charset="0"/>
                <a:ea typeface="Times New Roman" panose="02020603050405020304" pitchFamily="18" charset="0"/>
                <a:cs typeface="Arial" panose="020B0604020202020204" pitchFamily="34" charset="0"/>
              </a:rPr>
              <a:t> GENE</a:t>
            </a:r>
            <a:endParaRPr lang="en-US" sz="2800" b="1">
              <a:solidFill>
                <a:srgbClr val="FF0000"/>
              </a:solidFill>
              <a:effectLst/>
              <a:latin typeface="Arial" panose="020B0604020202020204" pitchFamily="34" charset="0"/>
              <a:ea typeface="Arial" panose="020B0604020202020204" pitchFamily="34" charset="0"/>
              <a:cs typeface="Arial" panose="020B0604020202020204" pitchFamily="34" charset="0"/>
            </a:endParaRPr>
          </a:p>
        </p:txBody>
      </p:sp>
      <p:graphicFrame>
        <p:nvGraphicFramePr>
          <p:cNvPr id="3" name="Table 2">
            <a:extLst>
              <a:ext uri="{FF2B5EF4-FFF2-40B4-BE49-F238E27FC236}">
                <a16:creationId xmlns:a16="http://schemas.microsoft.com/office/drawing/2014/main" id="{D466E84D-917B-9324-5EA2-69D8777DD605}"/>
              </a:ext>
            </a:extLst>
          </p:cNvPr>
          <p:cNvGraphicFramePr>
            <a:graphicFrameLocks noGrp="1"/>
          </p:cNvGraphicFramePr>
          <p:nvPr>
            <p:extLst>
              <p:ext uri="{D42A27DB-BD31-4B8C-83A1-F6EECF244321}">
                <p14:modId xmlns:p14="http://schemas.microsoft.com/office/powerpoint/2010/main" val="209603347"/>
              </p:ext>
            </p:extLst>
          </p:nvPr>
        </p:nvGraphicFramePr>
        <p:xfrm>
          <a:off x="932873" y="1388462"/>
          <a:ext cx="11074401" cy="5196840"/>
        </p:xfrm>
        <a:graphic>
          <a:graphicData uri="http://schemas.openxmlformats.org/drawingml/2006/table">
            <a:tbl>
              <a:tblPr firstRow="1" firstCol="1" bandRow="1">
                <a:tableStyleId>{5C22544A-7EE6-4342-B048-85BDC9FD1C3A}</a:tableStyleId>
              </a:tblPr>
              <a:tblGrid>
                <a:gridCol w="979055">
                  <a:extLst>
                    <a:ext uri="{9D8B030D-6E8A-4147-A177-3AD203B41FA5}">
                      <a16:colId xmlns:a16="http://schemas.microsoft.com/office/drawing/2014/main" val="3493280655"/>
                    </a:ext>
                  </a:extLst>
                </a:gridCol>
                <a:gridCol w="10095346">
                  <a:extLst>
                    <a:ext uri="{9D8B030D-6E8A-4147-A177-3AD203B41FA5}">
                      <a16:colId xmlns:a16="http://schemas.microsoft.com/office/drawing/2014/main" val="3788087846"/>
                    </a:ext>
                  </a:extLst>
                </a:gridCol>
              </a:tblGrid>
              <a:tr h="0">
                <a:tc gridSpan="2">
                  <a:txBody>
                    <a:bodyPr/>
                    <a:lstStyle/>
                    <a:p>
                      <a:pPr algn="ctr"/>
                      <a:r>
                        <a:rPr lang="vi-VN" sz="2400">
                          <a:solidFill>
                            <a:srgbClr val="7030A0"/>
                          </a:solidFill>
                          <a:effectLst/>
                          <a:latin typeface="Times New Roman" panose="02020603050405020304" pitchFamily="18" charset="0"/>
                          <a:cs typeface="Times New Roman" panose="02020603050405020304" pitchFamily="18" charset="0"/>
                        </a:rPr>
                        <a:t>PHIẾU HỌC TẬP SỐ </a:t>
                      </a:r>
                      <a:r>
                        <a:rPr lang="en-US" sz="2400">
                          <a:solidFill>
                            <a:srgbClr val="7030A0"/>
                          </a:solidFill>
                          <a:effectLst/>
                          <a:latin typeface="Times New Roman" panose="02020603050405020304" pitchFamily="18" charset="0"/>
                          <a:cs typeface="Times New Roman" panose="02020603050405020304" pitchFamily="18" charset="0"/>
                        </a:rPr>
                        <a:t>2</a:t>
                      </a:r>
                      <a:endParaRPr lang="en-US" sz="240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hMerge="1">
                  <a:txBody>
                    <a:bodyPr/>
                    <a:lstStyle/>
                    <a:p>
                      <a:endParaRPr lang="en-US"/>
                    </a:p>
                  </a:txBody>
                  <a:tcPr/>
                </a:tc>
                <a:extLst>
                  <a:ext uri="{0D108BD9-81ED-4DB2-BD59-A6C34878D82A}">
                    <a16:rowId xmlns:a16="http://schemas.microsoft.com/office/drawing/2014/main" val="513241979"/>
                  </a:ext>
                </a:extLst>
              </a:tr>
              <a:tr h="213810">
                <a:tc>
                  <a:txBody>
                    <a:bodyPr/>
                    <a:lstStyle/>
                    <a:p>
                      <a:pPr indent="-8890">
                        <a:spcAft>
                          <a:spcPts val="0"/>
                        </a:spcAft>
                      </a:pPr>
                      <a:r>
                        <a:rPr lang="en-US" sz="2400">
                          <a:solidFill>
                            <a:srgbClr val="00B050"/>
                          </a:solidFill>
                          <a:effectLst/>
                          <a:latin typeface="Times New Roman" panose="02020603050405020304" pitchFamily="18" charset="0"/>
                          <a:cs typeface="Times New Roman" panose="02020603050405020304" pitchFamily="18" charset="0"/>
                        </a:rPr>
                        <a:t>CH1</a:t>
                      </a:r>
                      <a:endParaRPr lang="en-US" sz="240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r>
                        <a:rPr lang="en-US" sz="2400">
                          <a:solidFill>
                            <a:srgbClr val="00B050"/>
                          </a:solidFill>
                          <a:effectLst/>
                          <a:latin typeface="Times New Roman" panose="02020603050405020304" pitchFamily="18" charset="0"/>
                          <a:cs typeface="Times New Roman" panose="02020603050405020304" pitchFamily="18" charset="0"/>
                        </a:rPr>
                        <a:t>Quan sát Hình 4.2, hãy cho biết thế nào là gene đột biến và ảnh hưởng của đột biến gene sinh vật.</a:t>
                      </a:r>
                      <a:endParaRPr lang="en-US" sz="240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908874825"/>
                  </a:ext>
                </a:extLst>
              </a:tr>
              <a:tr h="0">
                <a:tc>
                  <a:txBody>
                    <a:bodyPr/>
                    <a:lstStyle/>
                    <a:p>
                      <a:pPr indent="-8890">
                        <a:spcAft>
                          <a:spcPts val="0"/>
                        </a:spcAft>
                      </a:pPr>
                      <a:r>
                        <a:rPr lang="en-US" sz="2400">
                          <a:solidFill>
                            <a:srgbClr val="00B050"/>
                          </a:solidFill>
                          <a:effectLst/>
                          <a:latin typeface="Times New Roman" panose="02020603050405020304" pitchFamily="18" charset="0"/>
                          <a:cs typeface="Times New Roman" panose="02020603050405020304" pitchFamily="18" charset="0"/>
                        </a:rPr>
                        <a:t>CH2</a:t>
                      </a:r>
                      <a:endParaRPr lang="en-US" sz="240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just">
                        <a:spcBef>
                          <a:spcPts val="300"/>
                        </a:spcBef>
                        <a:tabLst>
                          <a:tab pos="90170" algn="l"/>
                        </a:tabLst>
                      </a:pPr>
                      <a:r>
                        <a:rPr lang="en-US" sz="2400">
                          <a:solidFill>
                            <a:srgbClr val="00B050"/>
                          </a:solidFill>
                          <a:effectLst/>
                          <a:latin typeface="Times New Roman" panose="02020603050405020304" pitchFamily="18" charset="0"/>
                          <a:cs typeface="Times New Roman" panose="02020603050405020304" pitchFamily="18" charset="0"/>
                        </a:rPr>
                        <a:t>Quan sát Hình 4.3, hãy:</a:t>
                      </a:r>
                    </a:p>
                    <a:p>
                      <a:pPr algn="just">
                        <a:spcBef>
                          <a:spcPts val="300"/>
                        </a:spcBef>
                        <a:tabLst>
                          <a:tab pos="90170" algn="l"/>
                        </a:tabLst>
                      </a:pPr>
                      <a:r>
                        <a:rPr lang="en-US" sz="2400">
                          <a:solidFill>
                            <a:srgbClr val="00B050"/>
                          </a:solidFill>
                          <a:effectLst/>
                          <a:latin typeface="Times New Roman" panose="02020603050405020304" pitchFamily="18" charset="0"/>
                          <a:cs typeface="Times New Roman" panose="02020603050405020304" pitchFamily="18" charset="0"/>
                        </a:rPr>
                        <a:t>a) Xác định các dạng đột biến điểm.</a:t>
                      </a:r>
                    </a:p>
                    <a:p>
                      <a:pPr algn="just">
                        <a:spcBef>
                          <a:spcPts val="300"/>
                        </a:spcBef>
                        <a:tabLst>
                          <a:tab pos="90170" algn="l"/>
                        </a:tabLst>
                      </a:pPr>
                      <a:r>
                        <a:rPr lang="en-US" sz="2400">
                          <a:solidFill>
                            <a:srgbClr val="00B050"/>
                          </a:solidFill>
                          <a:effectLst/>
                          <a:latin typeface="Times New Roman" panose="02020603050405020304" pitchFamily="18" charset="0"/>
                          <a:cs typeface="Times New Roman" panose="02020603050405020304" pitchFamily="18" charset="0"/>
                        </a:rPr>
                        <a:t>b) Dự đoán sự thay đổi của gene (số lượng và trình tự nucleotide, số liên kết hydrogen) và protein sẽ bị ảnh hưởng như thế nào trong mỗi dạng đột biến đó.</a:t>
                      </a:r>
                      <a:endParaRPr lang="en-US" sz="2400" b="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162160448"/>
                  </a:ext>
                </a:extLst>
              </a:tr>
              <a:tr h="0">
                <a:tc>
                  <a:txBody>
                    <a:bodyPr/>
                    <a:lstStyle/>
                    <a:p>
                      <a:pPr indent="-8890">
                        <a:spcAft>
                          <a:spcPts val="0"/>
                        </a:spcAft>
                      </a:pPr>
                      <a:r>
                        <a:rPr lang="en-US" sz="2400">
                          <a:solidFill>
                            <a:srgbClr val="00B050"/>
                          </a:solidFill>
                          <a:effectLst/>
                          <a:latin typeface="Times New Roman" panose="02020603050405020304" pitchFamily="18" charset="0"/>
                          <a:cs typeface="Times New Roman" panose="02020603050405020304" pitchFamily="18" charset="0"/>
                        </a:rPr>
                        <a:t>CH3</a:t>
                      </a:r>
                      <a:endParaRPr lang="en-US" sz="240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just">
                        <a:spcBef>
                          <a:spcPts val="300"/>
                        </a:spcBef>
                        <a:tabLst>
                          <a:tab pos="90170" algn="l"/>
                        </a:tabLst>
                      </a:pPr>
                      <a:r>
                        <a:rPr lang="en-US" sz="2400">
                          <a:solidFill>
                            <a:srgbClr val="00B050"/>
                          </a:solidFill>
                          <a:effectLst/>
                          <a:latin typeface="Times New Roman" panose="02020603050405020304" pitchFamily="18" charset="0"/>
                          <a:cs typeface="Times New Roman" panose="02020603050405020304" pitchFamily="18" charset="0"/>
                        </a:rPr>
                        <a:t>Tại sao thường xuyên tiếp xúc trực tiếp với ánh nắng mặt trời có thể gây đột biến gene? Nêu nguyên nhân gây đột biến gene.</a:t>
                      </a:r>
                      <a:endParaRPr lang="en-US" sz="2400" b="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612418138"/>
                  </a:ext>
                </a:extLst>
              </a:tr>
              <a:tr h="0">
                <a:tc>
                  <a:txBody>
                    <a:bodyPr/>
                    <a:lstStyle/>
                    <a:p>
                      <a:pPr indent="-8890">
                        <a:spcAft>
                          <a:spcPts val="0"/>
                        </a:spcAft>
                      </a:pPr>
                      <a:r>
                        <a:rPr lang="en-US" sz="2400">
                          <a:solidFill>
                            <a:srgbClr val="00B050"/>
                          </a:solidFill>
                          <a:effectLst/>
                          <a:latin typeface="Times New Roman" panose="02020603050405020304" pitchFamily="18" charset="0"/>
                          <a:cs typeface="Times New Roman" panose="02020603050405020304" pitchFamily="18" charset="0"/>
                        </a:rPr>
                        <a:t>CH4</a:t>
                      </a:r>
                      <a:endParaRPr lang="en-US" sz="240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r>
                        <a:rPr lang="en-US" sz="2400" b="0" kern="1200">
                          <a:solidFill>
                            <a:srgbClr val="00B050"/>
                          </a:solidFill>
                          <a:effectLst/>
                          <a:latin typeface="Times New Roman" panose="02020603050405020304" pitchFamily="18" charset="0"/>
                          <a:ea typeface="+mn-ea"/>
                          <a:cs typeface="Times New Roman" panose="02020603050405020304" pitchFamily="18" charset="0"/>
                        </a:rPr>
                        <a:t>a. Quan sát Hình 4.4, dự đoán dạng đột biến gene khi có mặt nucleotide dạng hiếm. Vẽ sơ đồ hình minh hoạ cơ chế phát sinh đột biến.</a:t>
                      </a:r>
                      <a:endParaRPr lang="en-US" sz="2400" b="1" kern="1200">
                        <a:solidFill>
                          <a:srgbClr val="00B050"/>
                        </a:solidFill>
                        <a:effectLst/>
                        <a:latin typeface="Times New Roman" panose="02020603050405020304" pitchFamily="18" charset="0"/>
                        <a:ea typeface="+mn-ea"/>
                        <a:cs typeface="Times New Roman" panose="02020603050405020304" pitchFamily="18" charset="0"/>
                      </a:endParaRPr>
                    </a:p>
                    <a:p>
                      <a:r>
                        <a:rPr lang="en-US" sz="2400" kern="1200">
                          <a:solidFill>
                            <a:srgbClr val="00B050"/>
                          </a:solidFill>
                          <a:effectLst/>
                          <a:latin typeface="Times New Roman" panose="02020603050405020304" pitchFamily="18" charset="0"/>
                          <a:ea typeface="+mn-ea"/>
                          <a:cs typeface="Times New Roman" panose="02020603050405020304" pitchFamily="18" charset="0"/>
                        </a:rPr>
                        <a:t>b. Quan sát Hình 4.5, mô tả cơ chế phát sinh đột biến gene khi có sự tác động của 5-BU.</a:t>
                      </a:r>
                      <a:endParaRPr lang="en-US" sz="2400" b="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972737280"/>
                  </a:ext>
                </a:extLst>
              </a:tr>
              <a:tr h="0">
                <a:tc>
                  <a:txBody>
                    <a:bodyPr/>
                    <a:lstStyle/>
                    <a:p>
                      <a:pPr indent="-8890">
                        <a:spcAft>
                          <a:spcPts val="0"/>
                        </a:spcAft>
                      </a:pPr>
                      <a:r>
                        <a:rPr lang="en-US" sz="2400">
                          <a:solidFill>
                            <a:srgbClr val="00B050"/>
                          </a:solidFill>
                          <a:effectLst/>
                          <a:latin typeface="Times New Roman" panose="02020603050405020304" pitchFamily="18" charset="0"/>
                          <a:cs typeface="Times New Roman" panose="02020603050405020304" pitchFamily="18" charset="0"/>
                        </a:rPr>
                        <a:t>CH5</a:t>
                      </a:r>
                      <a:endParaRPr lang="en-US" sz="240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just">
                        <a:spcBef>
                          <a:spcPts val="300"/>
                        </a:spcBef>
                        <a:tabLst>
                          <a:tab pos="90170" algn="l"/>
                        </a:tabLst>
                      </a:pPr>
                      <a:r>
                        <a:rPr lang="en-US" sz="2400">
                          <a:solidFill>
                            <a:srgbClr val="00B050"/>
                          </a:solidFill>
                          <a:effectLst/>
                          <a:latin typeface="Times New Roman" panose="02020603050405020304" pitchFamily="18" charset="0"/>
                          <a:cs typeface="Times New Roman" panose="02020603050405020304" pitchFamily="18" charset="0"/>
                        </a:rPr>
                        <a:t>Trình bày vai trò của đột biến gene. Cho ví dụ.</a:t>
                      </a:r>
                      <a:endParaRPr lang="en-US" sz="2400" b="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887592104"/>
                  </a:ext>
                </a:extLst>
              </a:tr>
            </a:tbl>
          </a:graphicData>
        </a:graphic>
      </p:graphicFrame>
      <p:pic>
        <p:nvPicPr>
          <p:cNvPr id="4" name="Picture 3">
            <a:extLst>
              <a:ext uri="{FF2B5EF4-FFF2-40B4-BE49-F238E27FC236}">
                <a16:creationId xmlns:a16="http://schemas.microsoft.com/office/drawing/2014/main" id="{D898C8B0-524B-09D1-34B3-989A1AD6E6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477" y="1642259"/>
            <a:ext cx="790865" cy="1045524"/>
          </a:xfrm>
          <a:prstGeom prst="rect">
            <a:avLst/>
          </a:prstGeom>
        </p:spPr>
      </p:pic>
      <p:pic>
        <p:nvPicPr>
          <p:cNvPr id="5" name="Picture 4">
            <a:extLst>
              <a:ext uri="{FF2B5EF4-FFF2-40B4-BE49-F238E27FC236}">
                <a16:creationId xmlns:a16="http://schemas.microsoft.com/office/drawing/2014/main" id="{85A89387-A9FC-06C8-868E-B49750C9002D}"/>
              </a:ext>
            </a:extLst>
          </p:cNvPr>
          <p:cNvPicPr>
            <a:picLocks noChangeAspect="1"/>
          </p:cNvPicPr>
          <p:nvPr/>
        </p:nvPicPr>
        <p:blipFill rotWithShape="1">
          <a:blip r:embed="rId3">
            <a:extLst>
              <a:ext uri="{28A0092B-C50C-407E-A947-70E740481C1C}">
                <a14:useLocalDpi xmlns:a14="http://schemas.microsoft.com/office/drawing/2010/main" val="0"/>
              </a:ext>
            </a:extLst>
          </a:blip>
          <a:srcRect l="4882" t="22896" r="5017" b="20375"/>
          <a:stretch/>
        </p:blipFill>
        <p:spPr>
          <a:xfrm>
            <a:off x="4867564" y="97668"/>
            <a:ext cx="1838035" cy="1157278"/>
          </a:xfrm>
          <a:prstGeom prst="rect">
            <a:avLst/>
          </a:prstGeom>
        </p:spPr>
      </p:pic>
    </p:spTree>
    <p:extLst>
      <p:ext uri="{BB962C8B-B14F-4D97-AF65-F5344CB8AC3E}">
        <p14:creationId xmlns:p14="http://schemas.microsoft.com/office/powerpoint/2010/main" val="2428293944"/>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58;p6">
            <a:extLst>
              <a:ext uri="{FF2B5EF4-FFF2-40B4-BE49-F238E27FC236}">
                <a16:creationId xmlns:a16="http://schemas.microsoft.com/office/drawing/2014/main" id="{FE416757-27E7-FBF7-389B-7985F177039B}"/>
              </a:ext>
            </a:extLst>
          </p:cNvPr>
          <p:cNvSpPr/>
          <p:nvPr/>
        </p:nvSpPr>
        <p:spPr>
          <a:xfrm>
            <a:off x="114476" y="97668"/>
            <a:ext cx="3487705" cy="508152"/>
          </a:xfrm>
          <a:prstGeom prst="rect">
            <a:avLst/>
          </a:prstGeom>
          <a:solidFill>
            <a:srgbClr val="FBDC77">
              <a:lumMod val="60000"/>
              <a:lumOff val="40000"/>
            </a:srgbClr>
          </a:solidFill>
          <a:ln w="9525" cap="flat" cmpd="sng" algn="ctr">
            <a:solidFill>
              <a:srgbClr val="FFC000"/>
            </a:solidFill>
            <a:prstDash val="solid"/>
          </a:ln>
          <a:effectLst>
            <a:outerShdw blurRad="40000" dist="20000" dir="5400000" rotWithShape="0">
              <a:srgbClr val="000000">
                <a:alpha val="38000"/>
              </a:srgbClr>
            </a:outerShdw>
          </a:effectLst>
          <a:scene3d>
            <a:camera prst="orthographicFront"/>
            <a:lightRig rig="threePt" dir="t"/>
          </a:scene3d>
          <a:sp3d>
            <a:bevelT/>
          </a:sp3d>
        </p:spPr>
        <p:txBody>
          <a:bodyPr spcFirstLastPara="1" wrap="square" lIns="0" tIns="0" rIns="0" bIns="0" anchor="t" anchorCtr="0">
            <a:spAutoFit/>
          </a:bodyPr>
          <a:lstStyle/>
          <a:p>
            <a:pPr marL="111125">
              <a:lnSpc>
                <a:spcPct val="109000"/>
              </a:lnSpc>
              <a:spcAft>
                <a:spcPts val="300"/>
              </a:spcAft>
            </a:pPr>
            <a:r>
              <a:rPr lang="en-SG" sz="2800" b="1">
                <a:solidFill>
                  <a:srgbClr val="FF0000"/>
                </a:solidFill>
                <a:effectLst/>
                <a:latin typeface="Times New Roman" panose="02020603050405020304" pitchFamily="18" charset="0"/>
                <a:ea typeface="Times New Roman" panose="02020603050405020304" pitchFamily="18" charset="0"/>
                <a:cs typeface="Arial" panose="020B0604020202020204" pitchFamily="34" charset="0"/>
              </a:rPr>
              <a:t>II. </a:t>
            </a:r>
            <a:r>
              <a:rPr lang="en-SG" sz="2800" b="1">
                <a:solidFill>
                  <a:srgbClr val="FF0000"/>
                </a:solidFill>
                <a:latin typeface="Times New Roman" panose="02020603050405020304" pitchFamily="18" charset="0"/>
                <a:ea typeface="Times New Roman" panose="02020603050405020304" pitchFamily="18" charset="0"/>
                <a:cs typeface="Arial" panose="020B0604020202020204" pitchFamily="34" charset="0"/>
              </a:rPr>
              <a:t>ĐỘT BIẾN</a:t>
            </a:r>
            <a:r>
              <a:rPr lang="en-SG" sz="2800" b="1">
                <a:solidFill>
                  <a:srgbClr val="FF0000"/>
                </a:solidFill>
                <a:effectLst/>
                <a:latin typeface="Times New Roman" panose="02020603050405020304" pitchFamily="18" charset="0"/>
                <a:ea typeface="Times New Roman" panose="02020603050405020304" pitchFamily="18" charset="0"/>
                <a:cs typeface="Arial" panose="020B0604020202020204" pitchFamily="34" charset="0"/>
              </a:rPr>
              <a:t> GENE</a:t>
            </a:r>
            <a:endParaRPr lang="en-US" sz="2800" b="1">
              <a:solidFill>
                <a:srgbClr val="FF0000"/>
              </a:solidFill>
              <a:effectLst/>
              <a:latin typeface="Arial" panose="020B0604020202020204" pitchFamily="34" charset="0"/>
              <a:ea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A4353A80-AB29-BD37-9F6F-CE660638564C}"/>
              </a:ext>
            </a:extLst>
          </p:cNvPr>
          <p:cNvSpPr txBox="1"/>
          <p:nvPr/>
        </p:nvSpPr>
        <p:spPr>
          <a:xfrm>
            <a:off x="602884" y="605820"/>
            <a:ext cx="7645189" cy="523220"/>
          </a:xfrm>
          <a:prstGeom prst="rect">
            <a:avLst/>
          </a:prstGeom>
          <a:noFill/>
        </p:spPr>
        <p:txBody>
          <a:bodyPr wrap="square">
            <a:spAutoFit/>
          </a:bodyPr>
          <a:lstStyle/>
          <a:p>
            <a:r>
              <a:rPr lang="en-US" sz="2800" b="1">
                <a:solidFill>
                  <a:srgbClr val="FF0000"/>
                </a:solidFill>
                <a:latin typeface="Times New Roman" panose="02020603050405020304" pitchFamily="18" charset="0"/>
                <a:cs typeface="Times New Roman" panose="02020603050405020304" pitchFamily="18" charset="0"/>
              </a:rPr>
              <a:t>1. Khái niệm đột biến gene</a:t>
            </a:r>
            <a:endParaRPr lang="en-US" sz="2800">
              <a:solidFill>
                <a:srgbClr val="FF0000"/>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CA4BC1DF-66AA-AE47-CA08-588CF631DBDB}"/>
              </a:ext>
            </a:extLst>
          </p:cNvPr>
          <p:cNvSpPr txBox="1"/>
          <p:nvPr/>
        </p:nvSpPr>
        <p:spPr>
          <a:xfrm>
            <a:off x="974134" y="1243413"/>
            <a:ext cx="3320775" cy="2246769"/>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r>
              <a:rPr lang="en-US" sz="2800" b="1">
                <a:solidFill>
                  <a:srgbClr val="00B050"/>
                </a:solidFill>
                <a:latin typeface="Times New Roman" panose="02020603050405020304" pitchFamily="18" charset="0"/>
                <a:cs typeface="Times New Roman" panose="02020603050405020304" pitchFamily="18" charset="0"/>
              </a:rPr>
              <a:t>CH1: </a:t>
            </a:r>
            <a:r>
              <a:rPr lang="en-US" sz="2800">
                <a:solidFill>
                  <a:srgbClr val="00B050"/>
                </a:solidFill>
                <a:latin typeface="Times New Roman" panose="02020603050405020304" pitchFamily="18" charset="0"/>
                <a:cs typeface="Times New Roman" panose="02020603050405020304" pitchFamily="18" charset="0"/>
              </a:rPr>
              <a:t>Quan sát Hình 4.2, hãy cho biết thế nào là gene đột biến và ảnh hưởng của đột biến gene sinh vật.</a:t>
            </a:r>
            <a:endParaRPr lang="en-US" sz="280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B04CF8C1-39D7-F904-D94C-987775BB10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477" y="1357787"/>
            <a:ext cx="859657" cy="863999"/>
          </a:xfrm>
          <a:prstGeom prst="rect">
            <a:avLst/>
          </a:prstGeom>
        </p:spPr>
      </p:pic>
      <p:sp>
        <p:nvSpPr>
          <p:cNvPr id="6" name="TextBox 5">
            <a:extLst>
              <a:ext uri="{FF2B5EF4-FFF2-40B4-BE49-F238E27FC236}">
                <a16:creationId xmlns:a16="http://schemas.microsoft.com/office/drawing/2014/main" id="{F1DDEDBB-A9E4-6C78-4EA9-175657D0743A}"/>
              </a:ext>
            </a:extLst>
          </p:cNvPr>
          <p:cNvSpPr txBox="1"/>
          <p:nvPr/>
        </p:nvSpPr>
        <p:spPr>
          <a:xfrm>
            <a:off x="1032712" y="3622916"/>
            <a:ext cx="10986233" cy="2677656"/>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r>
              <a:rPr lang="en-US" sz="2800">
                <a:latin typeface="Times New Roman" panose="02020603050405020304" pitchFamily="18" charset="0"/>
                <a:cs typeface="Times New Roman" panose="02020603050405020304" pitchFamily="18" charset="0"/>
              </a:rPr>
              <a:t>Gene đột biến là gene có trình tự nucleotide bị thay đổi so với bình thường. Đột biến gene có thể có hại cho sinh vật do làm giảm sức sống, phát sinh các bệnh và tật di truyền. Ví dụ: Đột biến thay thế cặp A - T thành cặp T - A trên gene mã hoá chuỗi ß globin gây bệnh thiếu máu hồng cầu hình liềm dẫn đến sự biến dạng của tế bào hồng cầu, hồng cầu bị vỡ, các tế bào bị vón cục gây tắc nghẽn các mạch máu nhỏ, tổn thương nhiều cơ quan,…</a:t>
            </a:r>
          </a:p>
        </p:txBody>
      </p:sp>
      <p:pic>
        <p:nvPicPr>
          <p:cNvPr id="7" name="Picture 6">
            <a:extLst>
              <a:ext uri="{FF2B5EF4-FFF2-40B4-BE49-F238E27FC236}">
                <a16:creationId xmlns:a16="http://schemas.microsoft.com/office/drawing/2014/main" id="{24B24350-2E5F-CFA3-8AA4-0BDEC5083C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055" y="5213135"/>
            <a:ext cx="859657" cy="802901"/>
          </a:xfrm>
          <a:prstGeom prst="rect">
            <a:avLst/>
          </a:prstGeom>
        </p:spPr>
      </p:pic>
      <p:pic>
        <p:nvPicPr>
          <p:cNvPr id="2050" name="Picture 2">
            <a:extLst>
              <a:ext uri="{FF2B5EF4-FFF2-40B4-BE49-F238E27FC236}">
                <a16:creationId xmlns:a16="http://schemas.microsoft.com/office/drawing/2014/main" id="{9E882DEF-E9C5-A43A-49AC-07F1FBA480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45534" y="416165"/>
            <a:ext cx="7098151" cy="307401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FD26A5FD-68CE-B7CE-F0AC-0516222CFD0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476" y="4090048"/>
            <a:ext cx="612178" cy="523221"/>
          </a:xfrm>
          <a:prstGeom prst="rect">
            <a:avLst/>
          </a:prstGeom>
        </p:spPr>
      </p:pic>
    </p:spTree>
    <p:extLst>
      <p:ext uri="{BB962C8B-B14F-4D97-AF65-F5344CB8AC3E}">
        <p14:creationId xmlns:p14="http://schemas.microsoft.com/office/powerpoint/2010/main" val="3700616459"/>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nodeType="withEffect">
                                  <p:stCondLst>
                                    <p:cond delay="0"/>
                                  </p:stCondLst>
                                  <p:childTnLst>
                                    <p:set>
                                      <p:cBhvr>
                                        <p:cTn id="12" dur="1" fill="hold">
                                          <p:stCondLst>
                                            <p:cond delay="0"/>
                                          </p:stCondLst>
                                        </p:cTn>
                                        <p:tgtEl>
                                          <p:spTgt spid="2050"/>
                                        </p:tgtEl>
                                        <p:attrNameLst>
                                          <p:attrName>style.visibility</p:attrName>
                                        </p:attrNameLst>
                                      </p:cBhvr>
                                      <p:to>
                                        <p:strVal val="visible"/>
                                      </p:to>
                                    </p:set>
                                    <p:animEffect transition="in" filter="barn(inVertical)">
                                      <p:cBhvr>
                                        <p:cTn id="13" dur="500"/>
                                        <p:tgtEl>
                                          <p:spTgt spid="2050"/>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par>
                                <p:cTn id="22" presetID="16" presetClass="entr" presetSubtype="21"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58;p6">
            <a:extLst>
              <a:ext uri="{FF2B5EF4-FFF2-40B4-BE49-F238E27FC236}">
                <a16:creationId xmlns:a16="http://schemas.microsoft.com/office/drawing/2014/main" id="{0AD818E7-BA52-0B7D-B31D-537568FC0CB4}"/>
              </a:ext>
            </a:extLst>
          </p:cNvPr>
          <p:cNvSpPr/>
          <p:nvPr/>
        </p:nvSpPr>
        <p:spPr>
          <a:xfrm>
            <a:off x="114476" y="97668"/>
            <a:ext cx="3487705" cy="508152"/>
          </a:xfrm>
          <a:prstGeom prst="rect">
            <a:avLst/>
          </a:prstGeom>
          <a:solidFill>
            <a:srgbClr val="FBDC77">
              <a:lumMod val="60000"/>
              <a:lumOff val="40000"/>
            </a:srgbClr>
          </a:solidFill>
          <a:ln w="9525" cap="flat" cmpd="sng" algn="ctr">
            <a:solidFill>
              <a:srgbClr val="FFC000"/>
            </a:solidFill>
            <a:prstDash val="solid"/>
          </a:ln>
          <a:effectLst>
            <a:outerShdw blurRad="40000" dist="20000" dir="5400000" rotWithShape="0">
              <a:srgbClr val="000000">
                <a:alpha val="38000"/>
              </a:srgbClr>
            </a:outerShdw>
          </a:effectLst>
          <a:scene3d>
            <a:camera prst="orthographicFront"/>
            <a:lightRig rig="threePt" dir="t"/>
          </a:scene3d>
          <a:sp3d>
            <a:bevelT/>
          </a:sp3d>
        </p:spPr>
        <p:txBody>
          <a:bodyPr spcFirstLastPara="1" wrap="square" lIns="0" tIns="0" rIns="0" bIns="0" anchor="t" anchorCtr="0">
            <a:spAutoFit/>
          </a:bodyPr>
          <a:lstStyle/>
          <a:p>
            <a:pPr marL="111125">
              <a:lnSpc>
                <a:spcPct val="109000"/>
              </a:lnSpc>
              <a:spcAft>
                <a:spcPts val="300"/>
              </a:spcAft>
            </a:pPr>
            <a:r>
              <a:rPr lang="en-SG" sz="2800" b="1">
                <a:solidFill>
                  <a:srgbClr val="FF0000"/>
                </a:solidFill>
                <a:effectLst/>
                <a:latin typeface="Times New Roman" panose="02020603050405020304" pitchFamily="18" charset="0"/>
                <a:ea typeface="Times New Roman" panose="02020603050405020304" pitchFamily="18" charset="0"/>
                <a:cs typeface="Arial" panose="020B0604020202020204" pitchFamily="34" charset="0"/>
              </a:rPr>
              <a:t>II. </a:t>
            </a:r>
            <a:r>
              <a:rPr lang="en-SG" sz="2800" b="1">
                <a:solidFill>
                  <a:srgbClr val="FF0000"/>
                </a:solidFill>
                <a:latin typeface="Times New Roman" panose="02020603050405020304" pitchFamily="18" charset="0"/>
                <a:ea typeface="Times New Roman" panose="02020603050405020304" pitchFamily="18" charset="0"/>
                <a:cs typeface="Arial" panose="020B0604020202020204" pitchFamily="34" charset="0"/>
              </a:rPr>
              <a:t>ĐỘT BIẾN</a:t>
            </a:r>
            <a:r>
              <a:rPr lang="en-SG" sz="2800" b="1">
                <a:solidFill>
                  <a:srgbClr val="FF0000"/>
                </a:solidFill>
                <a:effectLst/>
                <a:latin typeface="Times New Roman" panose="02020603050405020304" pitchFamily="18" charset="0"/>
                <a:ea typeface="Times New Roman" panose="02020603050405020304" pitchFamily="18" charset="0"/>
                <a:cs typeface="Arial" panose="020B0604020202020204" pitchFamily="34" charset="0"/>
              </a:rPr>
              <a:t> GENE</a:t>
            </a:r>
            <a:endParaRPr lang="en-US" sz="2800" b="1">
              <a:solidFill>
                <a:srgbClr val="FF0000"/>
              </a:solidFill>
              <a:effectLst/>
              <a:latin typeface="Arial" panose="020B0604020202020204" pitchFamily="34" charset="0"/>
              <a:ea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DAC4DBCB-4CEF-DFF4-0EE6-A56FE489D98C}"/>
              </a:ext>
            </a:extLst>
          </p:cNvPr>
          <p:cNvSpPr txBox="1"/>
          <p:nvPr/>
        </p:nvSpPr>
        <p:spPr>
          <a:xfrm>
            <a:off x="602884" y="605820"/>
            <a:ext cx="7645189" cy="523220"/>
          </a:xfrm>
          <a:prstGeom prst="rect">
            <a:avLst/>
          </a:prstGeom>
          <a:noFill/>
        </p:spPr>
        <p:txBody>
          <a:bodyPr wrap="square">
            <a:spAutoFit/>
          </a:bodyPr>
          <a:lstStyle/>
          <a:p>
            <a:r>
              <a:rPr lang="en-US" sz="2800" b="1">
                <a:solidFill>
                  <a:srgbClr val="FF0000"/>
                </a:solidFill>
                <a:latin typeface="Times New Roman" panose="02020603050405020304" pitchFamily="18" charset="0"/>
                <a:cs typeface="Times New Roman" panose="02020603050405020304" pitchFamily="18" charset="0"/>
              </a:rPr>
              <a:t>2. Các dạng đột biến gene</a:t>
            </a:r>
            <a:endParaRPr lang="en-US" sz="2800">
              <a:solidFill>
                <a:srgbClr val="FF0000"/>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9891F3C4-7007-8C05-1568-F8242CFCAE85}"/>
              </a:ext>
            </a:extLst>
          </p:cNvPr>
          <p:cNvSpPr txBox="1"/>
          <p:nvPr/>
        </p:nvSpPr>
        <p:spPr>
          <a:xfrm>
            <a:off x="785766" y="1207698"/>
            <a:ext cx="11328702" cy="1815882"/>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r>
              <a:rPr lang="en-US" sz="2800" b="1">
                <a:latin typeface="Times New Roman" panose="02020603050405020304" pitchFamily="18" charset="0"/>
                <a:cs typeface="Times New Roman" panose="02020603050405020304" pitchFamily="18" charset="0"/>
              </a:rPr>
              <a:t>CH2: </a:t>
            </a:r>
            <a:r>
              <a:rPr lang="en-US" sz="2800">
                <a:latin typeface="Times New Roman" panose="02020603050405020304" pitchFamily="18" charset="0"/>
                <a:cs typeface="Times New Roman" panose="02020603050405020304" pitchFamily="18" charset="0"/>
              </a:rPr>
              <a:t>Quan sát Hình 4.3, hãy:</a:t>
            </a:r>
            <a:endParaRPr lang="en-US" sz="2800" b="1">
              <a:latin typeface="Times New Roman" panose="02020603050405020304" pitchFamily="18" charset="0"/>
              <a:cs typeface="Times New Roman" panose="02020603050405020304" pitchFamily="18" charset="0"/>
            </a:endParaRPr>
          </a:p>
          <a:p>
            <a:r>
              <a:rPr lang="en-US" sz="2800">
                <a:latin typeface="Times New Roman" panose="02020603050405020304" pitchFamily="18" charset="0"/>
                <a:cs typeface="Times New Roman" panose="02020603050405020304" pitchFamily="18" charset="0"/>
              </a:rPr>
              <a:t>a) Xác định các dạng đột biến điểm.</a:t>
            </a:r>
            <a:endParaRPr lang="en-US" sz="2800" b="1">
              <a:latin typeface="Times New Roman" panose="02020603050405020304" pitchFamily="18" charset="0"/>
              <a:cs typeface="Times New Roman" panose="02020603050405020304" pitchFamily="18" charset="0"/>
            </a:endParaRPr>
          </a:p>
          <a:p>
            <a:r>
              <a:rPr lang="en-US" sz="2800">
                <a:latin typeface="Times New Roman" panose="02020603050405020304" pitchFamily="18" charset="0"/>
                <a:cs typeface="Times New Roman" panose="02020603050405020304" pitchFamily="18" charset="0"/>
              </a:rPr>
              <a:t>b) Dự đoán sự thay đổi của gene (số lượng và trình tự nucleotide, số liên kết hydrogen) và protein sẽ bị ảnh hưởng như thế nào trong mỗi dạng đột biến đó.</a:t>
            </a:r>
            <a:endParaRPr lang="en-US" sz="280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288D4166-D9B1-B3E3-48C7-526B2862A7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57787"/>
            <a:ext cx="859657" cy="863999"/>
          </a:xfrm>
          <a:prstGeom prst="rect">
            <a:avLst/>
          </a:prstGeom>
        </p:spPr>
      </p:pic>
      <p:pic>
        <p:nvPicPr>
          <p:cNvPr id="3074" name="Picture 2">
            <a:extLst>
              <a:ext uri="{FF2B5EF4-FFF2-40B4-BE49-F238E27FC236}">
                <a16:creationId xmlns:a16="http://schemas.microsoft.com/office/drawing/2014/main" id="{861CF1EB-2EC7-0CD1-9D80-68AFEE08CC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8328" y="3102238"/>
            <a:ext cx="7554912" cy="36835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5424978"/>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nodeType="withEffect">
                                  <p:stCondLst>
                                    <p:cond delay="0"/>
                                  </p:stCondLst>
                                  <p:childTnLst>
                                    <p:set>
                                      <p:cBhvr>
                                        <p:cTn id="12" dur="1" fill="hold">
                                          <p:stCondLst>
                                            <p:cond delay="0"/>
                                          </p:stCondLst>
                                        </p:cTn>
                                        <p:tgtEl>
                                          <p:spTgt spid="3074"/>
                                        </p:tgtEl>
                                        <p:attrNameLst>
                                          <p:attrName>style.visibility</p:attrName>
                                        </p:attrNameLst>
                                      </p:cBhvr>
                                      <p:to>
                                        <p:strVal val="visible"/>
                                      </p:to>
                                    </p:set>
                                    <p:animEffect transition="in" filter="barn(inVertical)">
                                      <p:cBhvr>
                                        <p:cTn id="13"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58;p6">
            <a:extLst>
              <a:ext uri="{FF2B5EF4-FFF2-40B4-BE49-F238E27FC236}">
                <a16:creationId xmlns:a16="http://schemas.microsoft.com/office/drawing/2014/main" id="{61EA9E82-B1A6-943B-7CF2-E6E37368DCF6}"/>
              </a:ext>
            </a:extLst>
          </p:cNvPr>
          <p:cNvSpPr/>
          <p:nvPr/>
        </p:nvSpPr>
        <p:spPr>
          <a:xfrm>
            <a:off x="114476" y="97668"/>
            <a:ext cx="3487705" cy="508152"/>
          </a:xfrm>
          <a:prstGeom prst="rect">
            <a:avLst/>
          </a:prstGeom>
          <a:solidFill>
            <a:srgbClr val="FBDC77">
              <a:lumMod val="60000"/>
              <a:lumOff val="40000"/>
            </a:srgbClr>
          </a:solidFill>
          <a:ln w="9525" cap="flat" cmpd="sng" algn="ctr">
            <a:solidFill>
              <a:srgbClr val="FFC000"/>
            </a:solidFill>
            <a:prstDash val="solid"/>
          </a:ln>
          <a:effectLst>
            <a:outerShdw blurRad="40000" dist="20000" dir="5400000" rotWithShape="0">
              <a:srgbClr val="000000">
                <a:alpha val="38000"/>
              </a:srgbClr>
            </a:outerShdw>
          </a:effectLst>
          <a:scene3d>
            <a:camera prst="orthographicFront"/>
            <a:lightRig rig="threePt" dir="t"/>
          </a:scene3d>
          <a:sp3d>
            <a:bevelT/>
          </a:sp3d>
        </p:spPr>
        <p:txBody>
          <a:bodyPr spcFirstLastPara="1" wrap="square" lIns="0" tIns="0" rIns="0" bIns="0" anchor="t" anchorCtr="0">
            <a:spAutoFit/>
          </a:bodyPr>
          <a:lstStyle/>
          <a:p>
            <a:pPr marL="111125">
              <a:lnSpc>
                <a:spcPct val="109000"/>
              </a:lnSpc>
              <a:spcAft>
                <a:spcPts val="300"/>
              </a:spcAft>
            </a:pPr>
            <a:r>
              <a:rPr lang="en-SG" sz="2800" b="1">
                <a:solidFill>
                  <a:srgbClr val="FF0000"/>
                </a:solidFill>
                <a:effectLst/>
                <a:latin typeface="Times New Roman" panose="02020603050405020304" pitchFamily="18" charset="0"/>
                <a:ea typeface="Times New Roman" panose="02020603050405020304" pitchFamily="18" charset="0"/>
                <a:cs typeface="Arial" panose="020B0604020202020204" pitchFamily="34" charset="0"/>
              </a:rPr>
              <a:t>II. </a:t>
            </a:r>
            <a:r>
              <a:rPr lang="en-SG" sz="2800" b="1">
                <a:solidFill>
                  <a:srgbClr val="FF0000"/>
                </a:solidFill>
                <a:latin typeface="Times New Roman" panose="02020603050405020304" pitchFamily="18" charset="0"/>
                <a:ea typeface="Times New Roman" panose="02020603050405020304" pitchFamily="18" charset="0"/>
                <a:cs typeface="Arial" panose="020B0604020202020204" pitchFamily="34" charset="0"/>
              </a:rPr>
              <a:t>ĐỘT BIẾN</a:t>
            </a:r>
            <a:r>
              <a:rPr lang="en-SG" sz="2800" b="1">
                <a:solidFill>
                  <a:srgbClr val="FF0000"/>
                </a:solidFill>
                <a:effectLst/>
                <a:latin typeface="Times New Roman" panose="02020603050405020304" pitchFamily="18" charset="0"/>
                <a:ea typeface="Times New Roman" panose="02020603050405020304" pitchFamily="18" charset="0"/>
                <a:cs typeface="Arial" panose="020B0604020202020204" pitchFamily="34" charset="0"/>
              </a:rPr>
              <a:t> GENE</a:t>
            </a:r>
            <a:endParaRPr lang="en-US" sz="2800" b="1">
              <a:solidFill>
                <a:srgbClr val="FF0000"/>
              </a:solidFill>
              <a:effectLst/>
              <a:latin typeface="Arial" panose="020B0604020202020204" pitchFamily="34" charset="0"/>
              <a:ea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C0335721-7DFF-14E4-83E6-0C0CFCA32C59}"/>
              </a:ext>
            </a:extLst>
          </p:cNvPr>
          <p:cNvSpPr txBox="1"/>
          <p:nvPr/>
        </p:nvSpPr>
        <p:spPr>
          <a:xfrm>
            <a:off x="602884" y="605820"/>
            <a:ext cx="7645189" cy="523220"/>
          </a:xfrm>
          <a:prstGeom prst="rect">
            <a:avLst/>
          </a:prstGeom>
          <a:noFill/>
        </p:spPr>
        <p:txBody>
          <a:bodyPr wrap="square">
            <a:spAutoFit/>
          </a:bodyPr>
          <a:lstStyle/>
          <a:p>
            <a:r>
              <a:rPr lang="en-US" sz="2800" b="1">
                <a:solidFill>
                  <a:srgbClr val="FF0000"/>
                </a:solidFill>
                <a:latin typeface="Times New Roman" panose="02020603050405020304" pitchFamily="18" charset="0"/>
                <a:cs typeface="Times New Roman" panose="02020603050405020304" pitchFamily="18" charset="0"/>
              </a:rPr>
              <a:t>2. Các dạng đột biến gene</a:t>
            </a:r>
            <a:endParaRPr lang="en-US" sz="2800">
              <a:solidFill>
                <a:srgbClr val="FF0000"/>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EC19D5B4-DD6F-187D-6122-3E2E8A241D96}"/>
              </a:ext>
            </a:extLst>
          </p:cNvPr>
          <p:cNvSpPr txBox="1"/>
          <p:nvPr/>
        </p:nvSpPr>
        <p:spPr>
          <a:xfrm>
            <a:off x="974134" y="1129039"/>
            <a:ext cx="4512266" cy="3108543"/>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r>
              <a:rPr lang="en-US" sz="2800" b="1">
                <a:latin typeface="Times New Roman" panose="02020603050405020304" pitchFamily="18" charset="0"/>
                <a:cs typeface="Times New Roman" panose="02020603050405020304" pitchFamily="18" charset="0"/>
              </a:rPr>
              <a:t>Hình a)</a:t>
            </a:r>
            <a:r>
              <a:rPr lang="vi-VN" sz="2800" b="1">
                <a:latin typeface="Times New Roman" panose="02020603050405020304" pitchFamily="18" charset="0"/>
                <a:cs typeface="Times New Roman" panose="02020603050405020304" pitchFamily="18" charset="0"/>
              </a:rPr>
              <a:t> Đột biến </a:t>
            </a:r>
            <a:r>
              <a:rPr lang="en-US" sz="2800" b="1">
                <a:latin typeface="Times New Roman" panose="02020603050405020304" pitchFamily="18" charset="0"/>
                <a:cs typeface="Times New Roman" panose="02020603050405020304" pitchFamily="18" charset="0"/>
              </a:rPr>
              <a:t>thêm </a:t>
            </a:r>
            <a:r>
              <a:rPr lang="vi-VN" sz="2800" b="1">
                <a:latin typeface="Times New Roman" panose="02020603050405020304" pitchFamily="18" charset="0"/>
                <a:cs typeface="Times New Roman" panose="02020603050405020304" pitchFamily="18" charset="0"/>
              </a:rPr>
              <a:t>một cặp nucleotide: </a:t>
            </a:r>
            <a:r>
              <a:rPr lang="fr-FR" sz="2800">
                <a:latin typeface="Times New Roman" panose="02020603050405020304" pitchFamily="18" charset="0"/>
                <a:cs typeface="Times New Roman" panose="02020603050405020304" pitchFamily="18" charset="0"/>
              </a:rPr>
              <a:t>Thêm một cặp T - A: số lượng nucleotide và số liên kết hydrogen của gene tăng, trình tự nucleotide của gene bị thay đổi từ vị trí xảy ra đột biến trở về sau</a:t>
            </a:r>
            <a:r>
              <a:rPr lang="fr-FR" sz="2800" b="1">
                <a:latin typeface="Times New Roman" panose="02020603050405020304" pitchFamily="18" charset="0"/>
                <a:cs typeface="Times New Roman" panose="02020603050405020304" pitchFamily="18" charset="0"/>
              </a:rPr>
              <a:t>.</a:t>
            </a:r>
            <a:endParaRPr lang="en-US" sz="2800" b="1">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87A998ED-632D-2411-BC63-F212C159F4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476" y="1500033"/>
            <a:ext cx="859657" cy="802901"/>
          </a:xfrm>
          <a:prstGeom prst="rect">
            <a:avLst/>
          </a:prstGeom>
        </p:spPr>
      </p:pic>
      <p:pic>
        <p:nvPicPr>
          <p:cNvPr id="7" name="Picture 6">
            <a:extLst>
              <a:ext uri="{FF2B5EF4-FFF2-40B4-BE49-F238E27FC236}">
                <a16:creationId xmlns:a16="http://schemas.microsoft.com/office/drawing/2014/main" id="{7DB249C5-09CD-3596-E259-FC929EDA7586}"/>
              </a:ext>
            </a:extLst>
          </p:cNvPr>
          <p:cNvPicPr>
            <a:picLocks noChangeAspect="1"/>
          </p:cNvPicPr>
          <p:nvPr/>
        </p:nvPicPr>
        <p:blipFill>
          <a:blip r:embed="rId3"/>
          <a:stretch>
            <a:fillRect/>
          </a:stretch>
        </p:blipFill>
        <p:spPr>
          <a:xfrm>
            <a:off x="5692340" y="1129040"/>
            <a:ext cx="6337887" cy="3692342"/>
          </a:xfrm>
          <a:prstGeom prst="rect">
            <a:avLst/>
          </a:prstGeom>
        </p:spPr>
      </p:pic>
    </p:spTree>
    <p:extLst>
      <p:ext uri="{BB962C8B-B14F-4D97-AF65-F5344CB8AC3E}">
        <p14:creationId xmlns:p14="http://schemas.microsoft.com/office/powerpoint/2010/main" val="428370971"/>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58;p6">
            <a:extLst>
              <a:ext uri="{FF2B5EF4-FFF2-40B4-BE49-F238E27FC236}">
                <a16:creationId xmlns:a16="http://schemas.microsoft.com/office/drawing/2014/main" id="{61EA9E82-B1A6-943B-7CF2-E6E37368DCF6}"/>
              </a:ext>
            </a:extLst>
          </p:cNvPr>
          <p:cNvSpPr/>
          <p:nvPr/>
        </p:nvSpPr>
        <p:spPr>
          <a:xfrm>
            <a:off x="114476" y="97668"/>
            <a:ext cx="3487705" cy="508152"/>
          </a:xfrm>
          <a:prstGeom prst="rect">
            <a:avLst/>
          </a:prstGeom>
          <a:solidFill>
            <a:srgbClr val="FBDC77">
              <a:lumMod val="60000"/>
              <a:lumOff val="40000"/>
            </a:srgbClr>
          </a:solidFill>
          <a:ln w="9525" cap="flat" cmpd="sng" algn="ctr">
            <a:solidFill>
              <a:srgbClr val="FFC000"/>
            </a:solidFill>
            <a:prstDash val="solid"/>
          </a:ln>
          <a:effectLst>
            <a:outerShdw blurRad="40000" dist="20000" dir="5400000" rotWithShape="0">
              <a:srgbClr val="000000">
                <a:alpha val="38000"/>
              </a:srgbClr>
            </a:outerShdw>
          </a:effectLst>
          <a:scene3d>
            <a:camera prst="orthographicFront"/>
            <a:lightRig rig="threePt" dir="t"/>
          </a:scene3d>
          <a:sp3d>
            <a:bevelT/>
          </a:sp3d>
        </p:spPr>
        <p:txBody>
          <a:bodyPr spcFirstLastPara="1" wrap="square" lIns="0" tIns="0" rIns="0" bIns="0" anchor="t" anchorCtr="0">
            <a:spAutoFit/>
          </a:bodyPr>
          <a:lstStyle/>
          <a:p>
            <a:pPr marL="111125">
              <a:lnSpc>
                <a:spcPct val="109000"/>
              </a:lnSpc>
              <a:spcAft>
                <a:spcPts val="300"/>
              </a:spcAft>
            </a:pPr>
            <a:r>
              <a:rPr lang="en-SG" sz="2800" b="1">
                <a:solidFill>
                  <a:srgbClr val="FF0000"/>
                </a:solidFill>
                <a:effectLst/>
                <a:latin typeface="Times New Roman" panose="02020603050405020304" pitchFamily="18" charset="0"/>
                <a:ea typeface="Times New Roman" panose="02020603050405020304" pitchFamily="18" charset="0"/>
                <a:cs typeface="Arial" panose="020B0604020202020204" pitchFamily="34" charset="0"/>
              </a:rPr>
              <a:t>II. </a:t>
            </a:r>
            <a:r>
              <a:rPr lang="en-SG" sz="2800" b="1">
                <a:solidFill>
                  <a:srgbClr val="FF0000"/>
                </a:solidFill>
                <a:latin typeface="Times New Roman" panose="02020603050405020304" pitchFamily="18" charset="0"/>
                <a:ea typeface="Times New Roman" panose="02020603050405020304" pitchFamily="18" charset="0"/>
                <a:cs typeface="Arial" panose="020B0604020202020204" pitchFamily="34" charset="0"/>
              </a:rPr>
              <a:t>ĐỘT BIẾN</a:t>
            </a:r>
            <a:r>
              <a:rPr lang="en-SG" sz="2800" b="1">
                <a:solidFill>
                  <a:srgbClr val="FF0000"/>
                </a:solidFill>
                <a:effectLst/>
                <a:latin typeface="Times New Roman" panose="02020603050405020304" pitchFamily="18" charset="0"/>
                <a:ea typeface="Times New Roman" panose="02020603050405020304" pitchFamily="18" charset="0"/>
                <a:cs typeface="Arial" panose="020B0604020202020204" pitchFamily="34" charset="0"/>
              </a:rPr>
              <a:t> GENE</a:t>
            </a:r>
            <a:endParaRPr lang="en-US" sz="2800" b="1">
              <a:solidFill>
                <a:srgbClr val="FF0000"/>
              </a:solidFill>
              <a:effectLst/>
              <a:latin typeface="Arial" panose="020B0604020202020204" pitchFamily="34" charset="0"/>
              <a:ea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C0335721-7DFF-14E4-83E6-0C0CFCA32C59}"/>
              </a:ext>
            </a:extLst>
          </p:cNvPr>
          <p:cNvSpPr txBox="1"/>
          <p:nvPr/>
        </p:nvSpPr>
        <p:spPr>
          <a:xfrm>
            <a:off x="602884" y="605820"/>
            <a:ext cx="7645189" cy="523220"/>
          </a:xfrm>
          <a:prstGeom prst="rect">
            <a:avLst/>
          </a:prstGeom>
          <a:noFill/>
        </p:spPr>
        <p:txBody>
          <a:bodyPr wrap="square">
            <a:spAutoFit/>
          </a:bodyPr>
          <a:lstStyle/>
          <a:p>
            <a:r>
              <a:rPr lang="en-US" sz="2800" b="1">
                <a:solidFill>
                  <a:srgbClr val="FF0000"/>
                </a:solidFill>
                <a:latin typeface="Times New Roman" panose="02020603050405020304" pitchFamily="18" charset="0"/>
                <a:cs typeface="Times New Roman" panose="02020603050405020304" pitchFamily="18" charset="0"/>
              </a:rPr>
              <a:t>2. Các dạng đột biến gene</a:t>
            </a:r>
            <a:endParaRPr lang="en-US" sz="2800">
              <a:solidFill>
                <a:srgbClr val="FF0000"/>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EC19D5B4-DD6F-187D-6122-3E2E8A241D96}"/>
              </a:ext>
            </a:extLst>
          </p:cNvPr>
          <p:cNvSpPr txBox="1"/>
          <p:nvPr/>
        </p:nvSpPr>
        <p:spPr>
          <a:xfrm>
            <a:off x="974134" y="1129040"/>
            <a:ext cx="5269648" cy="2677656"/>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r>
              <a:rPr lang="en-US" sz="2800" b="1">
                <a:latin typeface="Times New Roman" panose="02020603050405020304" pitchFamily="18" charset="0"/>
                <a:cs typeface="Times New Roman" panose="02020603050405020304" pitchFamily="18" charset="0"/>
              </a:rPr>
              <a:t>Hình </a:t>
            </a:r>
            <a:r>
              <a:rPr lang="vi-VN" sz="2800" b="1">
                <a:latin typeface="Times New Roman" panose="02020603050405020304" pitchFamily="18" charset="0"/>
                <a:cs typeface="Times New Roman" panose="02020603050405020304" pitchFamily="18" charset="0"/>
              </a:rPr>
              <a:t>b</a:t>
            </a:r>
            <a:r>
              <a:rPr lang="en-US" sz="2800" b="1">
                <a:latin typeface="Times New Roman" panose="02020603050405020304" pitchFamily="18" charset="0"/>
                <a:cs typeface="Times New Roman" panose="02020603050405020304" pitchFamily="18" charset="0"/>
              </a:rPr>
              <a:t>)</a:t>
            </a:r>
            <a:r>
              <a:rPr lang="vi-VN" sz="2800" b="1">
                <a:latin typeface="Times New Roman" panose="02020603050405020304" pitchFamily="18" charset="0"/>
                <a:cs typeface="Times New Roman" panose="02020603050405020304" pitchFamily="18" charset="0"/>
              </a:rPr>
              <a:t> Đột biến mất một cặp nucleotide: </a:t>
            </a:r>
            <a:r>
              <a:rPr lang="fr-FR" sz="2800">
                <a:latin typeface="Times New Roman" panose="02020603050405020304" pitchFamily="18" charset="0"/>
                <a:cs typeface="Times New Roman" panose="02020603050405020304" pitchFamily="18" charset="0"/>
              </a:rPr>
              <a:t>Mất một cặp A - T: số lượng nucleotide và số liên kết hydrogen của gene giảm, trình tự nucleotide của gene bị thay đổi từ vị trí xảy ra đột biến trở vê sau.</a:t>
            </a:r>
            <a:endParaRPr lang="en-US" sz="2800" b="1">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87A998ED-632D-2411-BC63-F212C159F4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476" y="1652260"/>
            <a:ext cx="859657" cy="802901"/>
          </a:xfrm>
          <a:prstGeom prst="rect">
            <a:avLst/>
          </a:prstGeom>
        </p:spPr>
      </p:pic>
      <p:pic>
        <p:nvPicPr>
          <p:cNvPr id="7" name="Picture 6">
            <a:extLst>
              <a:ext uri="{FF2B5EF4-FFF2-40B4-BE49-F238E27FC236}">
                <a16:creationId xmlns:a16="http://schemas.microsoft.com/office/drawing/2014/main" id="{54902392-CF60-8AA1-8A30-52F36CDBD123}"/>
              </a:ext>
            </a:extLst>
          </p:cNvPr>
          <p:cNvPicPr>
            <a:picLocks noChangeAspect="1"/>
          </p:cNvPicPr>
          <p:nvPr/>
        </p:nvPicPr>
        <p:blipFill>
          <a:blip r:embed="rId3"/>
          <a:stretch>
            <a:fillRect/>
          </a:stretch>
        </p:blipFill>
        <p:spPr>
          <a:xfrm>
            <a:off x="6437745" y="1554018"/>
            <a:ext cx="4867563" cy="3432722"/>
          </a:xfrm>
          <a:prstGeom prst="rect">
            <a:avLst/>
          </a:prstGeom>
        </p:spPr>
      </p:pic>
    </p:spTree>
    <p:extLst>
      <p:ext uri="{BB962C8B-B14F-4D97-AF65-F5344CB8AC3E}">
        <p14:creationId xmlns:p14="http://schemas.microsoft.com/office/powerpoint/2010/main" val="1363437608"/>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58;p6">
            <a:extLst>
              <a:ext uri="{FF2B5EF4-FFF2-40B4-BE49-F238E27FC236}">
                <a16:creationId xmlns:a16="http://schemas.microsoft.com/office/drawing/2014/main" id="{61EA9E82-B1A6-943B-7CF2-E6E37368DCF6}"/>
              </a:ext>
            </a:extLst>
          </p:cNvPr>
          <p:cNvSpPr/>
          <p:nvPr/>
        </p:nvSpPr>
        <p:spPr>
          <a:xfrm>
            <a:off x="114476" y="97668"/>
            <a:ext cx="3487705" cy="508152"/>
          </a:xfrm>
          <a:prstGeom prst="rect">
            <a:avLst/>
          </a:prstGeom>
          <a:solidFill>
            <a:srgbClr val="FBDC77">
              <a:lumMod val="60000"/>
              <a:lumOff val="40000"/>
            </a:srgbClr>
          </a:solidFill>
          <a:ln w="9525" cap="flat" cmpd="sng" algn="ctr">
            <a:solidFill>
              <a:srgbClr val="FFC000"/>
            </a:solidFill>
            <a:prstDash val="solid"/>
          </a:ln>
          <a:effectLst>
            <a:outerShdw blurRad="40000" dist="20000" dir="5400000" rotWithShape="0">
              <a:srgbClr val="000000">
                <a:alpha val="38000"/>
              </a:srgbClr>
            </a:outerShdw>
          </a:effectLst>
          <a:scene3d>
            <a:camera prst="orthographicFront"/>
            <a:lightRig rig="threePt" dir="t"/>
          </a:scene3d>
          <a:sp3d>
            <a:bevelT/>
          </a:sp3d>
        </p:spPr>
        <p:txBody>
          <a:bodyPr spcFirstLastPara="1" wrap="square" lIns="0" tIns="0" rIns="0" bIns="0" anchor="t" anchorCtr="0">
            <a:spAutoFit/>
          </a:bodyPr>
          <a:lstStyle/>
          <a:p>
            <a:pPr marL="111125">
              <a:lnSpc>
                <a:spcPct val="109000"/>
              </a:lnSpc>
              <a:spcAft>
                <a:spcPts val="300"/>
              </a:spcAft>
            </a:pPr>
            <a:r>
              <a:rPr lang="en-SG" sz="2800" b="1">
                <a:solidFill>
                  <a:srgbClr val="FF0000"/>
                </a:solidFill>
                <a:effectLst/>
                <a:latin typeface="Times New Roman" panose="02020603050405020304" pitchFamily="18" charset="0"/>
                <a:ea typeface="Times New Roman" panose="02020603050405020304" pitchFamily="18" charset="0"/>
                <a:cs typeface="Arial" panose="020B0604020202020204" pitchFamily="34" charset="0"/>
              </a:rPr>
              <a:t>II. </a:t>
            </a:r>
            <a:r>
              <a:rPr lang="en-SG" sz="2800" b="1">
                <a:solidFill>
                  <a:srgbClr val="FF0000"/>
                </a:solidFill>
                <a:latin typeface="Times New Roman" panose="02020603050405020304" pitchFamily="18" charset="0"/>
                <a:ea typeface="Times New Roman" panose="02020603050405020304" pitchFamily="18" charset="0"/>
                <a:cs typeface="Arial" panose="020B0604020202020204" pitchFamily="34" charset="0"/>
              </a:rPr>
              <a:t>ĐỘT BIẾN</a:t>
            </a:r>
            <a:r>
              <a:rPr lang="en-SG" sz="2800" b="1">
                <a:solidFill>
                  <a:srgbClr val="FF0000"/>
                </a:solidFill>
                <a:effectLst/>
                <a:latin typeface="Times New Roman" panose="02020603050405020304" pitchFamily="18" charset="0"/>
                <a:ea typeface="Times New Roman" panose="02020603050405020304" pitchFamily="18" charset="0"/>
                <a:cs typeface="Arial" panose="020B0604020202020204" pitchFamily="34" charset="0"/>
              </a:rPr>
              <a:t> GENE</a:t>
            </a:r>
            <a:endParaRPr lang="en-US" sz="2800" b="1">
              <a:solidFill>
                <a:srgbClr val="FF0000"/>
              </a:solidFill>
              <a:effectLst/>
              <a:latin typeface="Arial" panose="020B0604020202020204" pitchFamily="34" charset="0"/>
              <a:ea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C0335721-7DFF-14E4-83E6-0C0CFCA32C59}"/>
              </a:ext>
            </a:extLst>
          </p:cNvPr>
          <p:cNvSpPr txBox="1"/>
          <p:nvPr/>
        </p:nvSpPr>
        <p:spPr>
          <a:xfrm>
            <a:off x="602884" y="605820"/>
            <a:ext cx="7645189" cy="523220"/>
          </a:xfrm>
          <a:prstGeom prst="rect">
            <a:avLst/>
          </a:prstGeom>
          <a:noFill/>
        </p:spPr>
        <p:txBody>
          <a:bodyPr wrap="square">
            <a:spAutoFit/>
          </a:bodyPr>
          <a:lstStyle/>
          <a:p>
            <a:r>
              <a:rPr lang="en-US" sz="2800" b="1">
                <a:solidFill>
                  <a:srgbClr val="FF0000"/>
                </a:solidFill>
                <a:latin typeface="Times New Roman" panose="02020603050405020304" pitchFamily="18" charset="0"/>
                <a:cs typeface="Times New Roman" panose="02020603050405020304" pitchFamily="18" charset="0"/>
              </a:rPr>
              <a:t>2. Các dạng đột biến gene</a:t>
            </a:r>
            <a:endParaRPr lang="en-US" sz="2800">
              <a:solidFill>
                <a:srgbClr val="FF0000"/>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EC19D5B4-DD6F-187D-6122-3E2E8A241D96}"/>
              </a:ext>
            </a:extLst>
          </p:cNvPr>
          <p:cNvSpPr txBox="1"/>
          <p:nvPr/>
        </p:nvSpPr>
        <p:spPr>
          <a:xfrm>
            <a:off x="974134" y="1129040"/>
            <a:ext cx="5011030" cy="3108543"/>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r>
              <a:rPr lang="en-US" sz="2800" b="1">
                <a:latin typeface="Times New Roman" panose="02020603050405020304" pitchFamily="18" charset="0"/>
                <a:cs typeface="Times New Roman" panose="02020603050405020304" pitchFamily="18" charset="0"/>
              </a:rPr>
              <a:t>Hình c)</a:t>
            </a:r>
            <a:r>
              <a:rPr lang="vi-VN" sz="2800" b="1">
                <a:latin typeface="Times New Roman" panose="02020603050405020304" pitchFamily="18" charset="0"/>
                <a:cs typeface="Times New Roman" panose="02020603050405020304" pitchFamily="18" charset="0"/>
              </a:rPr>
              <a:t> Đột biến thay thế một cặp nucleotide: </a:t>
            </a:r>
            <a:r>
              <a:rPr lang="fr-FR" sz="2800">
                <a:latin typeface="Times New Roman" panose="02020603050405020304" pitchFamily="18" charset="0"/>
                <a:cs typeface="Times New Roman" panose="02020603050405020304" pitchFamily="18" charset="0"/>
              </a:rPr>
              <a:t>Thay thế một cặp A - T bằng một cặp C - G: số lượng nucleotide không đổi, số liên kết hydrogen của gene tăng một liên kết, trình tự nucleotide của gene bị thay đổi ở một bộ ba.</a:t>
            </a:r>
            <a:endParaRPr lang="vi-VN" sz="280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87A998ED-632D-2411-BC63-F212C159F4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051" y="1635530"/>
            <a:ext cx="859657" cy="802901"/>
          </a:xfrm>
          <a:prstGeom prst="rect">
            <a:avLst/>
          </a:prstGeom>
        </p:spPr>
      </p:pic>
      <p:pic>
        <p:nvPicPr>
          <p:cNvPr id="7" name="Picture 6">
            <a:extLst>
              <a:ext uri="{FF2B5EF4-FFF2-40B4-BE49-F238E27FC236}">
                <a16:creationId xmlns:a16="http://schemas.microsoft.com/office/drawing/2014/main" id="{6FAFEA5C-1086-257E-A3D8-CA6FFA8BDABE}"/>
              </a:ext>
            </a:extLst>
          </p:cNvPr>
          <p:cNvPicPr>
            <a:picLocks noChangeAspect="1"/>
          </p:cNvPicPr>
          <p:nvPr/>
        </p:nvPicPr>
        <p:blipFill>
          <a:blip r:embed="rId3"/>
          <a:stretch>
            <a:fillRect/>
          </a:stretch>
        </p:blipFill>
        <p:spPr>
          <a:xfrm>
            <a:off x="6206838" y="1353424"/>
            <a:ext cx="5684408" cy="3736604"/>
          </a:xfrm>
          <a:prstGeom prst="rect">
            <a:avLst/>
          </a:prstGeom>
        </p:spPr>
      </p:pic>
    </p:spTree>
    <p:extLst>
      <p:ext uri="{BB962C8B-B14F-4D97-AF65-F5344CB8AC3E}">
        <p14:creationId xmlns:p14="http://schemas.microsoft.com/office/powerpoint/2010/main" val="3233015488"/>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58;p6">
            <a:extLst>
              <a:ext uri="{FF2B5EF4-FFF2-40B4-BE49-F238E27FC236}">
                <a16:creationId xmlns:a16="http://schemas.microsoft.com/office/drawing/2014/main" id="{4D9CB791-B82D-022C-51D6-86F4A2EB599F}"/>
              </a:ext>
            </a:extLst>
          </p:cNvPr>
          <p:cNvSpPr/>
          <p:nvPr/>
        </p:nvSpPr>
        <p:spPr>
          <a:xfrm>
            <a:off x="114476" y="97668"/>
            <a:ext cx="3487705" cy="508152"/>
          </a:xfrm>
          <a:prstGeom prst="rect">
            <a:avLst/>
          </a:prstGeom>
          <a:solidFill>
            <a:srgbClr val="FBDC77">
              <a:lumMod val="60000"/>
              <a:lumOff val="40000"/>
            </a:srgbClr>
          </a:solidFill>
          <a:ln w="9525" cap="flat" cmpd="sng" algn="ctr">
            <a:solidFill>
              <a:srgbClr val="FFC000"/>
            </a:solidFill>
            <a:prstDash val="solid"/>
          </a:ln>
          <a:effectLst>
            <a:outerShdw blurRad="40000" dist="20000" dir="5400000" rotWithShape="0">
              <a:srgbClr val="000000">
                <a:alpha val="38000"/>
              </a:srgbClr>
            </a:outerShdw>
          </a:effectLst>
          <a:scene3d>
            <a:camera prst="orthographicFront"/>
            <a:lightRig rig="threePt" dir="t"/>
          </a:scene3d>
          <a:sp3d>
            <a:bevelT/>
          </a:sp3d>
        </p:spPr>
        <p:txBody>
          <a:bodyPr spcFirstLastPara="1" wrap="square" lIns="0" tIns="0" rIns="0" bIns="0" anchor="t" anchorCtr="0">
            <a:spAutoFit/>
          </a:bodyPr>
          <a:lstStyle/>
          <a:p>
            <a:pPr marL="111125">
              <a:lnSpc>
                <a:spcPct val="109000"/>
              </a:lnSpc>
              <a:spcAft>
                <a:spcPts val="300"/>
              </a:spcAft>
            </a:pPr>
            <a:r>
              <a:rPr lang="en-SG" sz="2800" b="1">
                <a:solidFill>
                  <a:srgbClr val="FF0000"/>
                </a:solidFill>
                <a:effectLst/>
                <a:latin typeface="Times New Roman" panose="02020603050405020304" pitchFamily="18" charset="0"/>
                <a:ea typeface="Times New Roman" panose="02020603050405020304" pitchFamily="18" charset="0"/>
                <a:cs typeface="Arial" panose="020B0604020202020204" pitchFamily="34" charset="0"/>
              </a:rPr>
              <a:t>II. </a:t>
            </a:r>
            <a:r>
              <a:rPr lang="en-SG" sz="2800" b="1">
                <a:solidFill>
                  <a:srgbClr val="FF0000"/>
                </a:solidFill>
                <a:latin typeface="Times New Roman" panose="02020603050405020304" pitchFamily="18" charset="0"/>
                <a:ea typeface="Times New Roman" panose="02020603050405020304" pitchFamily="18" charset="0"/>
                <a:cs typeface="Arial" panose="020B0604020202020204" pitchFamily="34" charset="0"/>
              </a:rPr>
              <a:t>ĐỘT BIẾN</a:t>
            </a:r>
            <a:r>
              <a:rPr lang="en-SG" sz="2800" b="1">
                <a:solidFill>
                  <a:srgbClr val="FF0000"/>
                </a:solidFill>
                <a:effectLst/>
                <a:latin typeface="Times New Roman" panose="02020603050405020304" pitchFamily="18" charset="0"/>
                <a:ea typeface="Times New Roman" panose="02020603050405020304" pitchFamily="18" charset="0"/>
                <a:cs typeface="Arial" panose="020B0604020202020204" pitchFamily="34" charset="0"/>
              </a:rPr>
              <a:t> GENE</a:t>
            </a:r>
            <a:endParaRPr lang="en-US" sz="2800" b="1">
              <a:solidFill>
                <a:srgbClr val="FF0000"/>
              </a:solidFill>
              <a:effectLst/>
              <a:latin typeface="Arial" panose="020B0604020202020204" pitchFamily="34" charset="0"/>
              <a:ea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07FBBE76-AB1B-3F20-AACA-73072D8DF25A}"/>
              </a:ext>
            </a:extLst>
          </p:cNvPr>
          <p:cNvSpPr txBox="1"/>
          <p:nvPr/>
        </p:nvSpPr>
        <p:spPr>
          <a:xfrm>
            <a:off x="602884" y="605820"/>
            <a:ext cx="7645189" cy="523220"/>
          </a:xfrm>
          <a:prstGeom prst="rect">
            <a:avLst/>
          </a:prstGeom>
          <a:noFill/>
        </p:spPr>
        <p:txBody>
          <a:bodyPr wrap="square">
            <a:spAutoFit/>
          </a:bodyPr>
          <a:lstStyle/>
          <a:p>
            <a:r>
              <a:rPr lang="en-US" sz="2800" b="1">
                <a:solidFill>
                  <a:srgbClr val="FF0000"/>
                </a:solidFill>
                <a:latin typeface="Times New Roman" panose="02020603050405020304" pitchFamily="18" charset="0"/>
                <a:cs typeface="Times New Roman" panose="02020603050405020304" pitchFamily="18" charset="0"/>
              </a:rPr>
              <a:t>2. Các dạng đột biến gene</a:t>
            </a:r>
            <a:endParaRPr lang="en-US" sz="2800">
              <a:solidFill>
                <a:srgbClr val="FF0000"/>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A0ED8C2D-B843-2F48-4F08-09C4AE747020}"/>
              </a:ext>
            </a:extLst>
          </p:cNvPr>
          <p:cNvSpPr txBox="1"/>
          <p:nvPr/>
        </p:nvSpPr>
        <p:spPr>
          <a:xfrm>
            <a:off x="861290" y="1199066"/>
            <a:ext cx="11099799" cy="3539430"/>
          </a:xfrm>
          <a:prstGeom prst="rect">
            <a:avLst/>
          </a:prstGeom>
          <a:noFill/>
        </p:spPr>
        <p:txBody>
          <a:bodyPr wrap="square">
            <a:spAutoFit/>
          </a:bodyPr>
          <a:lstStyle/>
          <a:p>
            <a:r>
              <a:rPr lang="vi-VN" sz="2800" b="1">
                <a:solidFill>
                  <a:srgbClr val="000000"/>
                </a:solidFill>
                <a:effectLst/>
                <a:latin typeface="Times New Roman" panose="02020603050405020304" pitchFamily="18" charset="0"/>
                <a:ea typeface="Calibri" panose="020F0502020204030204" pitchFamily="34" charset="0"/>
              </a:rPr>
              <a:t>- Đột biến thay thế một cặp nucleotide:</a:t>
            </a:r>
            <a:r>
              <a:rPr lang="vi-VN" sz="2800">
                <a:solidFill>
                  <a:srgbClr val="000000"/>
                </a:solidFill>
                <a:effectLst/>
                <a:latin typeface="Times New Roman" panose="02020603050405020304" pitchFamily="18" charset="0"/>
                <a:ea typeface="Calibri" panose="020F0502020204030204" pitchFamily="34" charset="0"/>
              </a:rPr>
              <a:t> Một cặp nucleotide trong gene được thay thế bằng một cặp nucleotide khác, có thể làm thay đổi trình tự amino acid trong chuỗi polypeptide và thay đổi chức năng của protein. </a:t>
            </a:r>
            <a:endParaRPr lang="en-US" sz="2800">
              <a:effectLst/>
              <a:latin typeface="Times New Roman" panose="02020603050405020304" pitchFamily="18" charset="0"/>
              <a:ea typeface="Calibri" panose="020F0502020204030204" pitchFamily="34" charset="0"/>
            </a:endParaRPr>
          </a:p>
          <a:p>
            <a:pPr algn="just"/>
            <a:r>
              <a:rPr lang="vi-VN" sz="28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Đột biến mất hoặc thêm một cặp nucleotide: </a:t>
            </a:r>
            <a:r>
              <a:rPr lang="vi-VN"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Đột biến làm cho gene bị mất hoặc thêm một cặp nucleotide sẽ làm thay đổi khung đọc mã di truyền từ v</a:t>
            </a:r>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ị </a:t>
            </a:r>
            <a:r>
              <a:rPr lang="vi-VN"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trí xảy ra đột biến trở về sau (đột biến dịch khung) dẫn đến làm thay đổi trình tự amino acid trong chuỗi polypeptide và thay đổi chức năng của protein.</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0BA7508F-298E-73A0-6386-913B3F2295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476" y="1637192"/>
            <a:ext cx="612178" cy="523221"/>
          </a:xfrm>
          <a:prstGeom prst="rect">
            <a:avLst/>
          </a:prstGeom>
        </p:spPr>
      </p:pic>
    </p:spTree>
    <p:extLst>
      <p:ext uri="{BB962C8B-B14F-4D97-AF65-F5344CB8AC3E}">
        <p14:creationId xmlns:p14="http://schemas.microsoft.com/office/powerpoint/2010/main" val="4055389945"/>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58;p6">
            <a:extLst>
              <a:ext uri="{FF2B5EF4-FFF2-40B4-BE49-F238E27FC236}">
                <a16:creationId xmlns:a16="http://schemas.microsoft.com/office/drawing/2014/main" id="{E35E9F1C-DD94-5CF2-E7DE-B13083B187B9}"/>
              </a:ext>
            </a:extLst>
          </p:cNvPr>
          <p:cNvSpPr/>
          <p:nvPr/>
        </p:nvSpPr>
        <p:spPr>
          <a:xfrm>
            <a:off x="114476" y="97668"/>
            <a:ext cx="3487705" cy="508152"/>
          </a:xfrm>
          <a:prstGeom prst="rect">
            <a:avLst/>
          </a:prstGeom>
          <a:solidFill>
            <a:srgbClr val="FBDC77">
              <a:lumMod val="60000"/>
              <a:lumOff val="40000"/>
            </a:srgbClr>
          </a:solidFill>
          <a:ln w="9525" cap="flat" cmpd="sng" algn="ctr">
            <a:solidFill>
              <a:srgbClr val="FFC000"/>
            </a:solidFill>
            <a:prstDash val="solid"/>
          </a:ln>
          <a:effectLst>
            <a:outerShdw blurRad="40000" dist="20000" dir="5400000" rotWithShape="0">
              <a:srgbClr val="000000">
                <a:alpha val="38000"/>
              </a:srgbClr>
            </a:outerShdw>
          </a:effectLst>
          <a:scene3d>
            <a:camera prst="orthographicFront"/>
            <a:lightRig rig="threePt" dir="t"/>
          </a:scene3d>
          <a:sp3d>
            <a:bevelT/>
          </a:sp3d>
        </p:spPr>
        <p:txBody>
          <a:bodyPr spcFirstLastPara="1" wrap="square" lIns="0" tIns="0" rIns="0" bIns="0" anchor="t" anchorCtr="0">
            <a:spAutoFit/>
          </a:bodyPr>
          <a:lstStyle/>
          <a:p>
            <a:pPr marL="111125">
              <a:lnSpc>
                <a:spcPct val="109000"/>
              </a:lnSpc>
              <a:spcAft>
                <a:spcPts val="300"/>
              </a:spcAft>
            </a:pPr>
            <a:r>
              <a:rPr lang="en-SG" sz="2800" b="1">
                <a:solidFill>
                  <a:srgbClr val="FF0000"/>
                </a:solidFill>
                <a:effectLst/>
                <a:latin typeface="Times New Roman" panose="02020603050405020304" pitchFamily="18" charset="0"/>
                <a:ea typeface="Times New Roman" panose="02020603050405020304" pitchFamily="18" charset="0"/>
                <a:cs typeface="Arial" panose="020B0604020202020204" pitchFamily="34" charset="0"/>
              </a:rPr>
              <a:t>II. </a:t>
            </a:r>
            <a:r>
              <a:rPr lang="en-SG" sz="2800" b="1">
                <a:solidFill>
                  <a:srgbClr val="FF0000"/>
                </a:solidFill>
                <a:latin typeface="Times New Roman" panose="02020603050405020304" pitchFamily="18" charset="0"/>
                <a:ea typeface="Times New Roman" panose="02020603050405020304" pitchFamily="18" charset="0"/>
                <a:cs typeface="Arial" panose="020B0604020202020204" pitchFamily="34" charset="0"/>
              </a:rPr>
              <a:t>ĐỘT BIẾN</a:t>
            </a:r>
            <a:r>
              <a:rPr lang="en-SG" sz="2800" b="1">
                <a:solidFill>
                  <a:srgbClr val="FF0000"/>
                </a:solidFill>
                <a:effectLst/>
                <a:latin typeface="Times New Roman" panose="02020603050405020304" pitchFamily="18" charset="0"/>
                <a:ea typeface="Times New Roman" panose="02020603050405020304" pitchFamily="18" charset="0"/>
                <a:cs typeface="Arial" panose="020B0604020202020204" pitchFamily="34" charset="0"/>
              </a:rPr>
              <a:t> GENE</a:t>
            </a:r>
            <a:endParaRPr lang="en-US" sz="2800" b="1">
              <a:solidFill>
                <a:srgbClr val="FF0000"/>
              </a:solidFill>
              <a:effectLst/>
              <a:latin typeface="Arial" panose="020B0604020202020204" pitchFamily="34" charset="0"/>
              <a:ea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D6E81CB1-DD19-9AD2-AD99-0E606EB90283}"/>
              </a:ext>
            </a:extLst>
          </p:cNvPr>
          <p:cNvSpPr txBox="1"/>
          <p:nvPr/>
        </p:nvSpPr>
        <p:spPr>
          <a:xfrm>
            <a:off x="602884" y="605820"/>
            <a:ext cx="8273261" cy="523220"/>
          </a:xfrm>
          <a:prstGeom prst="rect">
            <a:avLst/>
          </a:prstGeom>
          <a:noFill/>
        </p:spPr>
        <p:txBody>
          <a:bodyPr wrap="square">
            <a:spAutoFit/>
          </a:bodyPr>
          <a:lstStyle/>
          <a:p>
            <a:r>
              <a:rPr lang="en-US" sz="2800" b="1">
                <a:solidFill>
                  <a:srgbClr val="FF0000"/>
                </a:solidFill>
                <a:latin typeface="Times New Roman" panose="02020603050405020304" pitchFamily="18" charset="0"/>
                <a:cs typeface="Times New Roman" panose="02020603050405020304" pitchFamily="18" charset="0"/>
              </a:rPr>
              <a:t>3. Nguyên nhân và cơ chế phát sinh đột biến gene</a:t>
            </a:r>
            <a:endParaRPr lang="en-US" sz="2800">
              <a:solidFill>
                <a:srgbClr val="FF0000"/>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9C134070-D524-6B50-11E5-227757F63188}"/>
              </a:ext>
            </a:extLst>
          </p:cNvPr>
          <p:cNvSpPr txBox="1"/>
          <p:nvPr/>
        </p:nvSpPr>
        <p:spPr>
          <a:xfrm>
            <a:off x="974134" y="1945378"/>
            <a:ext cx="10054084" cy="982833"/>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marR="90170" algn="just">
              <a:lnSpc>
                <a:spcPct val="107000"/>
              </a:lnSpc>
              <a:spcAft>
                <a:spcPts val="800"/>
              </a:spcAft>
            </a:pPr>
            <a:r>
              <a:rPr lang="en-US" sz="2800" b="1">
                <a:solidFill>
                  <a:srgbClr val="000000"/>
                </a:solidFill>
                <a:effectLst/>
                <a:highlight>
                  <a:srgbClr val="FFFFFF"/>
                </a:highlight>
                <a:latin typeface="Times New Roman" panose="02020603050405020304" pitchFamily="18" charset="0"/>
                <a:ea typeface="Calibri" panose="020F0502020204030204" pitchFamily="34" charset="0"/>
              </a:rPr>
              <a:t>CH3: </a:t>
            </a:r>
            <a:r>
              <a:rPr lang="en-US" sz="2800">
                <a:solidFill>
                  <a:srgbClr val="000000"/>
                </a:solidFill>
                <a:effectLst/>
                <a:highlight>
                  <a:srgbClr val="FFFFFF"/>
                </a:highlight>
                <a:latin typeface="Times New Roman" panose="02020603050405020304" pitchFamily="18" charset="0"/>
                <a:ea typeface="Calibri" panose="020F0502020204030204" pitchFamily="34" charset="0"/>
              </a:rPr>
              <a:t>Tại sao thường xuyên tiếp xúc trực tiếp với ánh nắng mặt trời có thể gây đột biến gene? Nêu nguyên nhân gây đột biến gene.</a:t>
            </a:r>
            <a:endParaRPr lang="en-US" sz="2800">
              <a:effectLst/>
              <a:latin typeface="Arial" panose="020B0604020202020204" pitchFamily="34" charset="0"/>
              <a:ea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AE2EF724-3F45-FB2C-2775-C282889DA0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477" y="2059751"/>
            <a:ext cx="859657" cy="863999"/>
          </a:xfrm>
          <a:prstGeom prst="rect">
            <a:avLst/>
          </a:prstGeom>
        </p:spPr>
      </p:pic>
      <p:sp>
        <p:nvSpPr>
          <p:cNvPr id="9" name="TextBox 8">
            <a:extLst>
              <a:ext uri="{FF2B5EF4-FFF2-40B4-BE49-F238E27FC236}">
                <a16:creationId xmlns:a16="http://schemas.microsoft.com/office/drawing/2014/main" id="{48293A5F-4996-5FB4-090D-B3F8CB8725C1}"/>
              </a:ext>
            </a:extLst>
          </p:cNvPr>
          <p:cNvSpPr txBox="1"/>
          <p:nvPr/>
        </p:nvSpPr>
        <p:spPr>
          <a:xfrm>
            <a:off x="974133" y="1113972"/>
            <a:ext cx="6830594" cy="523220"/>
          </a:xfrm>
          <a:prstGeom prst="rect">
            <a:avLst/>
          </a:prstGeom>
          <a:noFill/>
        </p:spPr>
        <p:txBody>
          <a:bodyPr wrap="square">
            <a:spAutoFit/>
          </a:bodyPr>
          <a:lstStyle/>
          <a:p>
            <a:r>
              <a:rPr lang="vi-VN" sz="2800" b="1">
                <a:solidFill>
                  <a:srgbClr val="FF0000"/>
                </a:solidFill>
                <a:effectLst/>
                <a:latin typeface="Times New Roman" panose="02020603050405020304" pitchFamily="18" charset="0"/>
                <a:ea typeface="Calibri" panose="020F0502020204030204" pitchFamily="34" charset="0"/>
              </a:rPr>
              <a:t>a. Nguyên nhân phát sinh đột biến gene</a:t>
            </a:r>
            <a:endParaRPr lang="en-US" sz="2800">
              <a:solidFill>
                <a:srgbClr val="FF0000"/>
              </a:solidFill>
            </a:endParaRPr>
          </a:p>
        </p:txBody>
      </p:sp>
      <p:pic>
        <p:nvPicPr>
          <p:cNvPr id="5122" name="Picture 2" descr="Nguyên Nhân Gây Đột Biến Gen - Các Căn Bệnh Phổ Biến">
            <a:extLst>
              <a:ext uri="{FF2B5EF4-FFF2-40B4-BE49-F238E27FC236}">
                <a16:creationId xmlns:a16="http://schemas.microsoft.com/office/drawing/2014/main" id="{890F8DCC-58EE-5417-E07D-1CD8DB8F37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3679" y="2995088"/>
            <a:ext cx="5490721" cy="3660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1138897"/>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nodeType="withEffect">
                                  <p:stCondLst>
                                    <p:cond delay="0"/>
                                  </p:stCondLst>
                                  <p:childTnLst>
                                    <p:set>
                                      <p:cBhvr>
                                        <p:cTn id="17" dur="1" fill="hold">
                                          <p:stCondLst>
                                            <p:cond delay="0"/>
                                          </p:stCondLst>
                                        </p:cTn>
                                        <p:tgtEl>
                                          <p:spTgt spid="5122"/>
                                        </p:tgtEl>
                                        <p:attrNameLst>
                                          <p:attrName>style.visibility</p:attrName>
                                        </p:attrNameLst>
                                      </p:cBhvr>
                                      <p:to>
                                        <p:strVal val="visible"/>
                                      </p:to>
                                    </p:set>
                                    <p:animEffect transition="in" filter="barn(inVertical)">
                                      <p:cBhvr>
                                        <p:cTn id="18"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58;p6">
            <a:extLst>
              <a:ext uri="{FF2B5EF4-FFF2-40B4-BE49-F238E27FC236}">
                <a16:creationId xmlns:a16="http://schemas.microsoft.com/office/drawing/2014/main" id="{E35E9F1C-DD94-5CF2-E7DE-B13083B187B9}"/>
              </a:ext>
            </a:extLst>
          </p:cNvPr>
          <p:cNvSpPr/>
          <p:nvPr/>
        </p:nvSpPr>
        <p:spPr>
          <a:xfrm>
            <a:off x="114476" y="97668"/>
            <a:ext cx="3487705" cy="508152"/>
          </a:xfrm>
          <a:prstGeom prst="rect">
            <a:avLst/>
          </a:prstGeom>
          <a:solidFill>
            <a:srgbClr val="FBDC77">
              <a:lumMod val="60000"/>
              <a:lumOff val="40000"/>
            </a:srgbClr>
          </a:solidFill>
          <a:ln w="9525" cap="flat" cmpd="sng" algn="ctr">
            <a:solidFill>
              <a:srgbClr val="FFC000"/>
            </a:solidFill>
            <a:prstDash val="solid"/>
          </a:ln>
          <a:effectLst>
            <a:outerShdw blurRad="40000" dist="20000" dir="5400000" rotWithShape="0">
              <a:srgbClr val="000000">
                <a:alpha val="38000"/>
              </a:srgbClr>
            </a:outerShdw>
          </a:effectLst>
          <a:scene3d>
            <a:camera prst="orthographicFront"/>
            <a:lightRig rig="threePt" dir="t"/>
          </a:scene3d>
          <a:sp3d>
            <a:bevelT/>
          </a:sp3d>
        </p:spPr>
        <p:txBody>
          <a:bodyPr spcFirstLastPara="1" wrap="square" lIns="0" tIns="0" rIns="0" bIns="0" anchor="t" anchorCtr="0">
            <a:spAutoFit/>
          </a:bodyPr>
          <a:lstStyle/>
          <a:p>
            <a:pPr marL="111125">
              <a:lnSpc>
                <a:spcPct val="109000"/>
              </a:lnSpc>
              <a:spcAft>
                <a:spcPts val="300"/>
              </a:spcAft>
            </a:pPr>
            <a:r>
              <a:rPr lang="en-SG" sz="2800" b="1">
                <a:solidFill>
                  <a:srgbClr val="FF0000"/>
                </a:solidFill>
                <a:effectLst/>
                <a:latin typeface="Times New Roman" panose="02020603050405020304" pitchFamily="18" charset="0"/>
                <a:ea typeface="Times New Roman" panose="02020603050405020304" pitchFamily="18" charset="0"/>
                <a:cs typeface="Arial" panose="020B0604020202020204" pitchFamily="34" charset="0"/>
              </a:rPr>
              <a:t>II. </a:t>
            </a:r>
            <a:r>
              <a:rPr lang="en-SG" sz="2800" b="1">
                <a:solidFill>
                  <a:srgbClr val="FF0000"/>
                </a:solidFill>
                <a:latin typeface="Times New Roman" panose="02020603050405020304" pitchFamily="18" charset="0"/>
                <a:ea typeface="Times New Roman" panose="02020603050405020304" pitchFamily="18" charset="0"/>
                <a:cs typeface="Arial" panose="020B0604020202020204" pitchFamily="34" charset="0"/>
              </a:rPr>
              <a:t>ĐỘT BIẾN</a:t>
            </a:r>
            <a:r>
              <a:rPr lang="en-SG" sz="2800" b="1">
                <a:solidFill>
                  <a:srgbClr val="FF0000"/>
                </a:solidFill>
                <a:effectLst/>
                <a:latin typeface="Times New Roman" panose="02020603050405020304" pitchFamily="18" charset="0"/>
                <a:ea typeface="Times New Roman" panose="02020603050405020304" pitchFamily="18" charset="0"/>
                <a:cs typeface="Arial" panose="020B0604020202020204" pitchFamily="34" charset="0"/>
              </a:rPr>
              <a:t> GENE</a:t>
            </a:r>
            <a:endParaRPr lang="en-US" sz="2800" b="1">
              <a:solidFill>
                <a:srgbClr val="FF0000"/>
              </a:solidFill>
              <a:effectLst/>
              <a:latin typeface="Arial" panose="020B0604020202020204" pitchFamily="34" charset="0"/>
              <a:ea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D6E81CB1-DD19-9AD2-AD99-0E606EB90283}"/>
              </a:ext>
            </a:extLst>
          </p:cNvPr>
          <p:cNvSpPr txBox="1"/>
          <p:nvPr/>
        </p:nvSpPr>
        <p:spPr>
          <a:xfrm>
            <a:off x="602884" y="605820"/>
            <a:ext cx="8273261" cy="523220"/>
          </a:xfrm>
          <a:prstGeom prst="rect">
            <a:avLst/>
          </a:prstGeom>
          <a:noFill/>
        </p:spPr>
        <p:txBody>
          <a:bodyPr wrap="square">
            <a:spAutoFit/>
          </a:bodyPr>
          <a:lstStyle/>
          <a:p>
            <a:r>
              <a:rPr lang="en-US" sz="2800" b="1">
                <a:solidFill>
                  <a:srgbClr val="FF0000"/>
                </a:solidFill>
                <a:latin typeface="Times New Roman" panose="02020603050405020304" pitchFamily="18" charset="0"/>
                <a:cs typeface="Times New Roman" panose="02020603050405020304" pitchFamily="18" charset="0"/>
              </a:rPr>
              <a:t>3. Nguyên nhân và cơ chế phát sinh đột biến gene</a:t>
            </a:r>
            <a:endParaRPr lang="en-US" sz="2800">
              <a:solidFill>
                <a:srgbClr val="FF0000"/>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93A91574-00A9-3C00-2F4D-74ED8E262D24}"/>
              </a:ext>
            </a:extLst>
          </p:cNvPr>
          <p:cNvSpPr txBox="1"/>
          <p:nvPr/>
        </p:nvSpPr>
        <p:spPr>
          <a:xfrm>
            <a:off x="974133" y="1637192"/>
            <a:ext cx="11033140" cy="1938992"/>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r>
              <a:rPr lang="en-US" sz="2400" b="1">
                <a:latin typeface="Times New Roman" panose="02020603050405020304" pitchFamily="18" charset="0"/>
                <a:cs typeface="Times New Roman" panose="02020603050405020304" pitchFamily="18" charset="0"/>
              </a:rPr>
              <a:t>* Thường xuyên tiếp xúc trực tiếp với ánh năng mặt trời có thể gây đột biến vì: </a:t>
            </a:r>
            <a:r>
              <a:rPr lang="en-US" sz="2400">
                <a:latin typeface="Times New Roman" panose="02020603050405020304" pitchFamily="18" charset="0"/>
                <a:cs typeface="Times New Roman" panose="02020603050405020304" pitchFamily="18" charset="0"/>
              </a:rPr>
              <a:t>Ánh nắng mặt trời có chứa các tia tử ngoại (UV). Tia UV có thể gây đứt gãy các liên kết trong phân tử DNA hoặc có thể làm cho hai base thymine kế nhau trên cùng một mạch liên kết với nhau làm biến dạng DNA, dẫn tới ung thư các dạng như u hắc tố, ung thư liên bào đáy, u tế bào vảy, u tuyến bã,…</a:t>
            </a:r>
            <a:endParaRPr lang="en-US" sz="2400" b="1">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5A1291A7-334F-4768-1C8F-958DEF9B0A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476" y="1796091"/>
            <a:ext cx="859657" cy="802901"/>
          </a:xfrm>
          <a:prstGeom prst="rect">
            <a:avLst/>
          </a:prstGeom>
        </p:spPr>
      </p:pic>
      <p:sp>
        <p:nvSpPr>
          <p:cNvPr id="9" name="TextBox 8">
            <a:extLst>
              <a:ext uri="{FF2B5EF4-FFF2-40B4-BE49-F238E27FC236}">
                <a16:creationId xmlns:a16="http://schemas.microsoft.com/office/drawing/2014/main" id="{48293A5F-4996-5FB4-090D-B3F8CB8725C1}"/>
              </a:ext>
            </a:extLst>
          </p:cNvPr>
          <p:cNvSpPr txBox="1"/>
          <p:nvPr/>
        </p:nvSpPr>
        <p:spPr>
          <a:xfrm>
            <a:off x="974133" y="1113972"/>
            <a:ext cx="6830594" cy="523220"/>
          </a:xfrm>
          <a:prstGeom prst="rect">
            <a:avLst/>
          </a:prstGeom>
          <a:noFill/>
        </p:spPr>
        <p:txBody>
          <a:bodyPr wrap="square">
            <a:spAutoFit/>
          </a:bodyPr>
          <a:lstStyle/>
          <a:p>
            <a:r>
              <a:rPr lang="vi-VN" sz="2800" b="1">
                <a:solidFill>
                  <a:srgbClr val="FF0000"/>
                </a:solidFill>
                <a:effectLst/>
                <a:latin typeface="Times New Roman" panose="02020603050405020304" pitchFamily="18" charset="0"/>
                <a:ea typeface="Calibri" panose="020F0502020204030204" pitchFamily="34" charset="0"/>
              </a:rPr>
              <a:t>a. Nguyên nhân phát sinh đột biến gene</a:t>
            </a:r>
            <a:endParaRPr lang="en-US" sz="2800">
              <a:solidFill>
                <a:srgbClr val="FF0000"/>
              </a:solidFill>
            </a:endParaRPr>
          </a:p>
        </p:txBody>
      </p:sp>
    </p:spTree>
    <p:extLst>
      <p:ext uri="{BB962C8B-B14F-4D97-AF65-F5344CB8AC3E}">
        <p14:creationId xmlns:p14="http://schemas.microsoft.com/office/powerpoint/2010/main" val="134268398"/>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58;p6">
            <a:extLst>
              <a:ext uri="{FF2B5EF4-FFF2-40B4-BE49-F238E27FC236}">
                <a16:creationId xmlns:a16="http://schemas.microsoft.com/office/drawing/2014/main" id="{E35E9F1C-DD94-5CF2-E7DE-B13083B187B9}"/>
              </a:ext>
            </a:extLst>
          </p:cNvPr>
          <p:cNvSpPr/>
          <p:nvPr/>
        </p:nvSpPr>
        <p:spPr>
          <a:xfrm>
            <a:off x="114476" y="97668"/>
            <a:ext cx="3487705" cy="508152"/>
          </a:xfrm>
          <a:prstGeom prst="rect">
            <a:avLst/>
          </a:prstGeom>
          <a:solidFill>
            <a:srgbClr val="FBDC77">
              <a:lumMod val="60000"/>
              <a:lumOff val="40000"/>
            </a:srgbClr>
          </a:solidFill>
          <a:ln w="9525" cap="flat" cmpd="sng" algn="ctr">
            <a:solidFill>
              <a:srgbClr val="FFC000"/>
            </a:solidFill>
            <a:prstDash val="solid"/>
          </a:ln>
          <a:effectLst>
            <a:outerShdw blurRad="40000" dist="20000" dir="5400000" rotWithShape="0">
              <a:srgbClr val="000000">
                <a:alpha val="38000"/>
              </a:srgbClr>
            </a:outerShdw>
          </a:effectLst>
          <a:scene3d>
            <a:camera prst="orthographicFront"/>
            <a:lightRig rig="threePt" dir="t"/>
          </a:scene3d>
          <a:sp3d>
            <a:bevelT/>
          </a:sp3d>
        </p:spPr>
        <p:txBody>
          <a:bodyPr spcFirstLastPara="1" wrap="square" lIns="0" tIns="0" rIns="0" bIns="0" anchor="t" anchorCtr="0">
            <a:spAutoFit/>
          </a:bodyPr>
          <a:lstStyle/>
          <a:p>
            <a:pPr marL="111125">
              <a:lnSpc>
                <a:spcPct val="109000"/>
              </a:lnSpc>
              <a:spcAft>
                <a:spcPts val="300"/>
              </a:spcAft>
            </a:pPr>
            <a:r>
              <a:rPr lang="en-SG" sz="2800" b="1">
                <a:solidFill>
                  <a:srgbClr val="FF0000"/>
                </a:solidFill>
                <a:effectLst/>
                <a:latin typeface="Times New Roman" panose="02020603050405020304" pitchFamily="18" charset="0"/>
                <a:ea typeface="Times New Roman" panose="02020603050405020304" pitchFamily="18" charset="0"/>
                <a:cs typeface="Arial" panose="020B0604020202020204" pitchFamily="34" charset="0"/>
              </a:rPr>
              <a:t>II. </a:t>
            </a:r>
            <a:r>
              <a:rPr lang="en-SG" sz="2800" b="1">
                <a:solidFill>
                  <a:srgbClr val="FF0000"/>
                </a:solidFill>
                <a:latin typeface="Times New Roman" panose="02020603050405020304" pitchFamily="18" charset="0"/>
                <a:ea typeface="Times New Roman" panose="02020603050405020304" pitchFamily="18" charset="0"/>
                <a:cs typeface="Arial" panose="020B0604020202020204" pitchFamily="34" charset="0"/>
              </a:rPr>
              <a:t>ĐỘT BIẾN</a:t>
            </a:r>
            <a:r>
              <a:rPr lang="en-SG" sz="2800" b="1">
                <a:solidFill>
                  <a:srgbClr val="FF0000"/>
                </a:solidFill>
                <a:effectLst/>
                <a:latin typeface="Times New Roman" panose="02020603050405020304" pitchFamily="18" charset="0"/>
                <a:ea typeface="Times New Roman" panose="02020603050405020304" pitchFamily="18" charset="0"/>
                <a:cs typeface="Arial" panose="020B0604020202020204" pitchFamily="34" charset="0"/>
              </a:rPr>
              <a:t> GENE</a:t>
            </a:r>
            <a:endParaRPr lang="en-US" sz="2800" b="1">
              <a:solidFill>
                <a:srgbClr val="FF0000"/>
              </a:solidFill>
              <a:effectLst/>
              <a:latin typeface="Arial" panose="020B0604020202020204" pitchFamily="34" charset="0"/>
              <a:ea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D6E81CB1-DD19-9AD2-AD99-0E606EB90283}"/>
              </a:ext>
            </a:extLst>
          </p:cNvPr>
          <p:cNvSpPr txBox="1"/>
          <p:nvPr/>
        </p:nvSpPr>
        <p:spPr>
          <a:xfrm>
            <a:off x="602884" y="605820"/>
            <a:ext cx="8273261" cy="523220"/>
          </a:xfrm>
          <a:prstGeom prst="rect">
            <a:avLst/>
          </a:prstGeom>
          <a:noFill/>
        </p:spPr>
        <p:txBody>
          <a:bodyPr wrap="square">
            <a:spAutoFit/>
          </a:bodyPr>
          <a:lstStyle/>
          <a:p>
            <a:r>
              <a:rPr lang="en-US" sz="2800" b="1">
                <a:solidFill>
                  <a:srgbClr val="FF0000"/>
                </a:solidFill>
                <a:latin typeface="Times New Roman" panose="02020603050405020304" pitchFamily="18" charset="0"/>
                <a:cs typeface="Times New Roman" panose="02020603050405020304" pitchFamily="18" charset="0"/>
              </a:rPr>
              <a:t>3. Nguyên nhân và cơ chế phát sinh đột biến gene</a:t>
            </a:r>
            <a:endParaRPr lang="en-US" sz="2800">
              <a:solidFill>
                <a:srgbClr val="FF0000"/>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93A91574-00A9-3C00-2F4D-74ED8E262D24}"/>
              </a:ext>
            </a:extLst>
          </p:cNvPr>
          <p:cNvSpPr txBox="1"/>
          <p:nvPr/>
        </p:nvSpPr>
        <p:spPr>
          <a:xfrm>
            <a:off x="974133" y="1637192"/>
            <a:ext cx="6622467" cy="4893647"/>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r>
              <a:rPr lang="en-US" sz="2400" b="1">
                <a:latin typeface="Times New Roman" panose="02020603050405020304" pitchFamily="18" charset="0"/>
                <a:cs typeface="Times New Roman" panose="02020603050405020304" pitchFamily="18" charset="0"/>
              </a:rPr>
              <a:t>* Nguyên nhân phát sinh đột biến gene:</a:t>
            </a:r>
          </a:p>
          <a:p>
            <a:r>
              <a:rPr lang="en-US" sz="2400">
                <a:latin typeface="Times New Roman" panose="02020603050405020304" pitchFamily="18" charset="0"/>
                <a:cs typeface="Times New Roman" panose="02020603050405020304" pitchFamily="18" charset="0"/>
              </a:rPr>
              <a:t>- Do những rối loạn sinh lí, hoá sinh của tế bào dẫn đến sai sót trong quá trình nhân đôi DNA, gây biến dạng DNA hoặc biến đổi cấu trúc hoá học của các nucleotide.</a:t>
            </a:r>
          </a:p>
          <a:p>
            <a:r>
              <a:rPr lang="en-US" sz="2400">
                <a:latin typeface="Times New Roman" panose="02020603050405020304" pitchFamily="18" charset="0"/>
                <a:cs typeface="Times New Roman" panose="02020603050405020304" pitchFamily="18" charset="0"/>
              </a:rPr>
              <a:t>- Do Sự tác động của các tác nhân gây đột biến gồm: </a:t>
            </a:r>
          </a:p>
          <a:p>
            <a:r>
              <a:rPr lang="en-US" sz="2400">
                <a:latin typeface="Times New Roman" panose="02020603050405020304" pitchFamily="18" charset="0"/>
                <a:cs typeface="Times New Roman" panose="02020603050405020304" pitchFamily="18" charset="0"/>
              </a:rPr>
              <a:t>+ Tác nhân vật lí: tia phóng xạ, tia tử ngoại (tia UV), nhiệt.,. </a:t>
            </a:r>
          </a:p>
          <a:p>
            <a:r>
              <a:rPr lang="en-US" sz="2400">
                <a:latin typeface="Times New Roman" panose="02020603050405020304" pitchFamily="18" charset="0"/>
                <a:cs typeface="Times New Roman" panose="02020603050405020304" pitchFamily="18" charset="0"/>
              </a:rPr>
              <a:t>+ Tác nhân hoá học: ethyl methanesulfonate (EMS), 5-bromouracil (5-BU), N-Nitroso-N-methylurea (NMU),. </a:t>
            </a:r>
          </a:p>
          <a:p>
            <a:r>
              <a:rPr lang="en-US" sz="2400">
                <a:latin typeface="Times New Roman" panose="02020603050405020304" pitchFamily="18" charset="0"/>
                <a:cs typeface="Times New Roman" panose="02020603050405020304" pitchFamily="18" charset="0"/>
              </a:rPr>
              <a:t>+ Tác nhân sinh học: một số virus như viêm gan B, HPV,...cũng có thế gây nên các đột biến gene.</a:t>
            </a:r>
          </a:p>
        </p:txBody>
      </p:sp>
      <p:pic>
        <p:nvPicPr>
          <p:cNvPr id="7" name="Picture 6">
            <a:extLst>
              <a:ext uri="{FF2B5EF4-FFF2-40B4-BE49-F238E27FC236}">
                <a16:creationId xmlns:a16="http://schemas.microsoft.com/office/drawing/2014/main" id="{5A1291A7-334F-4768-1C8F-958DEF9B0A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476" y="1796091"/>
            <a:ext cx="859657" cy="802901"/>
          </a:xfrm>
          <a:prstGeom prst="rect">
            <a:avLst/>
          </a:prstGeom>
        </p:spPr>
      </p:pic>
      <p:sp>
        <p:nvSpPr>
          <p:cNvPr id="9" name="TextBox 8">
            <a:extLst>
              <a:ext uri="{FF2B5EF4-FFF2-40B4-BE49-F238E27FC236}">
                <a16:creationId xmlns:a16="http://schemas.microsoft.com/office/drawing/2014/main" id="{48293A5F-4996-5FB4-090D-B3F8CB8725C1}"/>
              </a:ext>
            </a:extLst>
          </p:cNvPr>
          <p:cNvSpPr txBox="1"/>
          <p:nvPr/>
        </p:nvSpPr>
        <p:spPr>
          <a:xfrm>
            <a:off x="974133" y="1113972"/>
            <a:ext cx="6830594" cy="523220"/>
          </a:xfrm>
          <a:prstGeom prst="rect">
            <a:avLst/>
          </a:prstGeom>
          <a:noFill/>
        </p:spPr>
        <p:txBody>
          <a:bodyPr wrap="square">
            <a:spAutoFit/>
          </a:bodyPr>
          <a:lstStyle/>
          <a:p>
            <a:r>
              <a:rPr lang="vi-VN" sz="2800" b="1">
                <a:solidFill>
                  <a:srgbClr val="FF0000"/>
                </a:solidFill>
                <a:effectLst/>
                <a:latin typeface="Times New Roman" panose="02020603050405020304" pitchFamily="18" charset="0"/>
                <a:ea typeface="Calibri" panose="020F0502020204030204" pitchFamily="34" charset="0"/>
              </a:rPr>
              <a:t>a. Nguyên nhân phát sinh đột biến gene</a:t>
            </a:r>
            <a:endParaRPr lang="en-US" sz="2800">
              <a:solidFill>
                <a:srgbClr val="FF0000"/>
              </a:solidFill>
            </a:endParaRPr>
          </a:p>
        </p:txBody>
      </p:sp>
      <p:pic>
        <p:nvPicPr>
          <p:cNvPr id="5" name="Picture 4">
            <a:extLst>
              <a:ext uri="{FF2B5EF4-FFF2-40B4-BE49-F238E27FC236}">
                <a16:creationId xmlns:a16="http://schemas.microsoft.com/office/drawing/2014/main" id="{02E4C7CD-11C5-0184-03EB-A0274045B883}"/>
              </a:ext>
            </a:extLst>
          </p:cNvPr>
          <p:cNvPicPr>
            <a:picLocks noChangeAspect="1"/>
          </p:cNvPicPr>
          <p:nvPr/>
        </p:nvPicPr>
        <p:blipFill>
          <a:blip r:embed="rId3"/>
          <a:stretch>
            <a:fillRect/>
          </a:stretch>
        </p:blipFill>
        <p:spPr>
          <a:xfrm>
            <a:off x="7665949" y="2233911"/>
            <a:ext cx="4411575" cy="3700209"/>
          </a:xfrm>
          <a:prstGeom prst="rect">
            <a:avLst/>
          </a:prstGeom>
        </p:spPr>
      </p:pic>
    </p:spTree>
    <p:extLst>
      <p:ext uri="{BB962C8B-B14F-4D97-AF65-F5344CB8AC3E}">
        <p14:creationId xmlns:p14="http://schemas.microsoft.com/office/powerpoint/2010/main" val="313096832"/>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par>
                                <p:cTn id="14" presetID="16" presetClass="entr" presetSubtype="21"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ệnh bạch tạng là gì? Nguyên nhân, dấu hiệu và cách điều trị">
            <a:extLst>
              <a:ext uri="{FF2B5EF4-FFF2-40B4-BE49-F238E27FC236}">
                <a16:creationId xmlns:a16="http://schemas.microsoft.com/office/drawing/2014/main" id="{940C43E6-DB2E-DD50-C0BE-615A73FB743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068"/>
          <a:stretch/>
        </p:blipFill>
        <p:spPr bwMode="auto">
          <a:xfrm>
            <a:off x="3304199" y="895928"/>
            <a:ext cx="3232727" cy="2533073"/>
          </a:xfrm>
          <a:prstGeom prst="rect">
            <a:avLst/>
          </a:prstGeom>
          <a:noFill/>
          <a:ln>
            <a:noFill/>
          </a:ln>
        </p:spPr>
      </p:pic>
      <p:pic>
        <p:nvPicPr>
          <p:cNvPr id="3" name="Picture 2" descr="Cừu Quinto sinh hoạt và di chuyển bình thường dù nó có tới 5 chân. ">
            <a:extLst>
              <a:ext uri="{FF2B5EF4-FFF2-40B4-BE49-F238E27FC236}">
                <a16:creationId xmlns:a16="http://schemas.microsoft.com/office/drawing/2014/main" id="{874BAA47-BF13-0935-D9EA-7D14D7A2869B}"/>
              </a:ext>
            </a:extLst>
          </p:cNvPr>
          <p:cNvPicPr>
            <a:picLocks noChangeAspect="1"/>
          </p:cNvPicPr>
          <p:nvPr/>
        </p:nvPicPr>
        <p:blipFill rotWithShape="1">
          <a:blip r:embed="rId3">
            <a:extLst>
              <a:ext uri="{28A0092B-C50C-407E-A947-70E740481C1C}">
                <a14:useLocalDpi xmlns:a14="http://schemas.microsoft.com/office/drawing/2010/main" val="0"/>
              </a:ext>
            </a:extLst>
          </a:blip>
          <a:srcRect l="10378" t="1" r="11672" b="11399"/>
          <a:stretch/>
        </p:blipFill>
        <p:spPr bwMode="auto">
          <a:xfrm>
            <a:off x="6536927" y="895927"/>
            <a:ext cx="3450188" cy="2533073"/>
          </a:xfrm>
          <a:prstGeom prst="rect">
            <a:avLst/>
          </a:prstGeom>
          <a:noFill/>
          <a:ln>
            <a:noFill/>
          </a:ln>
          <a:extLst>
            <a:ext uri="{53640926-AAD7-44D8-BBD7-CCE9431645EC}">
              <a14:shadowObscured xmlns:a14="http://schemas.microsoft.com/office/drawing/2010/main"/>
            </a:ext>
          </a:extLst>
        </p:spPr>
      </p:pic>
      <p:pic>
        <p:nvPicPr>
          <p:cNvPr id="6" name="Picture 5" descr="Nỗi đau nạn nhân chất độc da cam: Không gì so sánh được">
            <a:extLst>
              <a:ext uri="{FF2B5EF4-FFF2-40B4-BE49-F238E27FC236}">
                <a16:creationId xmlns:a16="http://schemas.microsoft.com/office/drawing/2014/main" id="{FE6CF9F7-6691-D0C6-01CF-8EDA4174D202}"/>
              </a:ext>
            </a:extLst>
          </p:cNvPr>
          <p:cNvPicPr>
            <a:picLocks noChangeAspect="1"/>
          </p:cNvPicPr>
          <p:nvPr/>
        </p:nvPicPr>
        <p:blipFill rotWithShape="1">
          <a:blip r:embed="rId4">
            <a:extLst>
              <a:ext uri="{28A0092B-C50C-407E-A947-70E740481C1C}">
                <a14:useLocalDpi xmlns:a14="http://schemas.microsoft.com/office/drawing/2010/main" val="0"/>
              </a:ext>
            </a:extLst>
          </a:blip>
          <a:srcRect b="3802"/>
          <a:stretch/>
        </p:blipFill>
        <p:spPr bwMode="auto">
          <a:xfrm>
            <a:off x="3294964" y="3429001"/>
            <a:ext cx="6692150" cy="2713182"/>
          </a:xfrm>
          <a:prstGeom prst="rect">
            <a:avLst/>
          </a:prstGeom>
          <a:noFill/>
          <a:ln>
            <a:noFill/>
          </a:ln>
        </p:spPr>
      </p:pic>
      <p:sp>
        <p:nvSpPr>
          <p:cNvPr id="7" name="Rectangle 6">
            <a:extLst>
              <a:ext uri="{FF2B5EF4-FFF2-40B4-BE49-F238E27FC236}">
                <a16:creationId xmlns:a16="http://schemas.microsoft.com/office/drawing/2014/main" id="{08ED64A6-DCEA-8F79-2BD8-3671BE32CB78}"/>
              </a:ext>
            </a:extLst>
          </p:cNvPr>
          <p:cNvSpPr/>
          <p:nvPr/>
        </p:nvSpPr>
        <p:spPr>
          <a:xfrm>
            <a:off x="3294964" y="895927"/>
            <a:ext cx="3232727" cy="2533073"/>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5000" b="1">
                <a:solidFill>
                  <a:srgbClr val="00B050"/>
                </a:solidFill>
                <a:latin typeface="Times New Roman" panose="02020603050405020304" pitchFamily="18" charset="0"/>
                <a:ea typeface="Tahoma" panose="020B0604030504040204" pitchFamily="34" charset="0"/>
                <a:cs typeface="Times New Roman" panose="02020603050405020304" pitchFamily="18" charset="0"/>
              </a:rPr>
              <a:t>H1</a:t>
            </a:r>
          </a:p>
        </p:txBody>
      </p:sp>
      <p:sp>
        <p:nvSpPr>
          <p:cNvPr id="8" name="Rectangle 7">
            <a:extLst>
              <a:ext uri="{FF2B5EF4-FFF2-40B4-BE49-F238E27FC236}">
                <a16:creationId xmlns:a16="http://schemas.microsoft.com/office/drawing/2014/main" id="{4CCE7D1E-1492-233F-472D-EE5189F61518}"/>
              </a:ext>
            </a:extLst>
          </p:cNvPr>
          <p:cNvSpPr/>
          <p:nvPr/>
        </p:nvSpPr>
        <p:spPr>
          <a:xfrm>
            <a:off x="6527691" y="895927"/>
            <a:ext cx="3450188" cy="2533073"/>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5000" b="1">
                <a:solidFill>
                  <a:srgbClr val="00B050"/>
                </a:solidFill>
                <a:latin typeface="Times New Roman" panose="02020603050405020304" pitchFamily="18" charset="0"/>
                <a:ea typeface="Tahoma" panose="020B0604030504040204" pitchFamily="34" charset="0"/>
                <a:cs typeface="Times New Roman" panose="02020603050405020304" pitchFamily="18" charset="0"/>
              </a:rPr>
              <a:t>H2</a:t>
            </a:r>
          </a:p>
        </p:txBody>
      </p:sp>
      <p:sp>
        <p:nvSpPr>
          <p:cNvPr id="9" name="Rectangle 8">
            <a:extLst>
              <a:ext uri="{FF2B5EF4-FFF2-40B4-BE49-F238E27FC236}">
                <a16:creationId xmlns:a16="http://schemas.microsoft.com/office/drawing/2014/main" id="{1C7B39FA-4895-5DC1-3633-D8C3FAC4D63E}"/>
              </a:ext>
            </a:extLst>
          </p:cNvPr>
          <p:cNvSpPr/>
          <p:nvPr/>
        </p:nvSpPr>
        <p:spPr>
          <a:xfrm>
            <a:off x="3294962" y="3429000"/>
            <a:ext cx="6682918" cy="2713182"/>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5000" b="1">
                <a:solidFill>
                  <a:srgbClr val="00B050"/>
                </a:solidFill>
                <a:latin typeface="Times New Roman" panose="02020603050405020304" pitchFamily="18" charset="0"/>
                <a:ea typeface="Tahoma" panose="020B0604030504040204" pitchFamily="34" charset="0"/>
                <a:cs typeface="Times New Roman" panose="02020603050405020304" pitchFamily="18" charset="0"/>
              </a:rPr>
              <a:t>H3</a:t>
            </a:r>
          </a:p>
        </p:txBody>
      </p:sp>
      <p:sp>
        <p:nvSpPr>
          <p:cNvPr id="10" name="Rectangle 9">
            <a:hlinkClick r:id="rId5" action="ppaction://hlinksldjump"/>
            <a:extLst>
              <a:ext uri="{FF2B5EF4-FFF2-40B4-BE49-F238E27FC236}">
                <a16:creationId xmlns:a16="http://schemas.microsoft.com/office/drawing/2014/main" id="{10DF6617-0C76-D4A5-989E-B8A6F9F2FE80}"/>
              </a:ext>
            </a:extLst>
          </p:cNvPr>
          <p:cNvSpPr/>
          <p:nvPr/>
        </p:nvSpPr>
        <p:spPr>
          <a:xfrm>
            <a:off x="1422716" y="1454493"/>
            <a:ext cx="1241117" cy="972504"/>
          </a:xfrm>
          <a:prstGeom prst="rect">
            <a:avLst/>
          </a:prstGeom>
          <a:scene3d>
            <a:camera prst="orthographicFront"/>
            <a:lightRig rig="threePt" dir="t"/>
          </a:scene3d>
          <a:sp3d>
            <a:bevelT/>
          </a:sp3d>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5000" b="1">
                <a:solidFill>
                  <a:srgbClr val="00B050"/>
                </a:solidFill>
                <a:latin typeface="Times New Roman" panose="02020603050405020304" pitchFamily="18" charset="0"/>
                <a:ea typeface="Tahoma" panose="020B0604030504040204" pitchFamily="34" charset="0"/>
                <a:cs typeface="Times New Roman" panose="02020603050405020304" pitchFamily="18" charset="0"/>
              </a:rPr>
              <a:t>H1</a:t>
            </a:r>
          </a:p>
        </p:txBody>
      </p:sp>
      <p:sp>
        <p:nvSpPr>
          <p:cNvPr id="11" name="Rectangle 10">
            <a:hlinkClick r:id="rId6" action="ppaction://hlinksldjump"/>
            <a:extLst>
              <a:ext uri="{FF2B5EF4-FFF2-40B4-BE49-F238E27FC236}">
                <a16:creationId xmlns:a16="http://schemas.microsoft.com/office/drawing/2014/main" id="{C17E0336-3A8B-3F0B-785B-036AC246FEF4}"/>
              </a:ext>
            </a:extLst>
          </p:cNvPr>
          <p:cNvSpPr/>
          <p:nvPr/>
        </p:nvSpPr>
        <p:spPr>
          <a:xfrm>
            <a:off x="1422716" y="2942748"/>
            <a:ext cx="1241117" cy="972504"/>
          </a:xfrm>
          <a:prstGeom prst="rect">
            <a:avLst/>
          </a:prstGeom>
          <a:scene3d>
            <a:camera prst="orthographicFront"/>
            <a:lightRig rig="threePt" dir="t"/>
          </a:scene3d>
          <a:sp3d>
            <a:bevelT/>
          </a:sp3d>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5000" b="1">
                <a:solidFill>
                  <a:srgbClr val="00B050"/>
                </a:solidFill>
                <a:latin typeface="Times New Roman" panose="02020603050405020304" pitchFamily="18" charset="0"/>
                <a:ea typeface="Tahoma" panose="020B0604030504040204" pitchFamily="34" charset="0"/>
                <a:cs typeface="Times New Roman" panose="02020603050405020304" pitchFamily="18" charset="0"/>
              </a:rPr>
              <a:t>H2</a:t>
            </a:r>
          </a:p>
        </p:txBody>
      </p:sp>
      <p:sp>
        <p:nvSpPr>
          <p:cNvPr id="12" name="Rectangle 11">
            <a:hlinkClick r:id="rId7" action="ppaction://hlinksldjump"/>
            <a:extLst>
              <a:ext uri="{FF2B5EF4-FFF2-40B4-BE49-F238E27FC236}">
                <a16:creationId xmlns:a16="http://schemas.microsoft.com/office/drawing/2014/main" id="{83C0FEBB-4C35-AA8A-C890-637521F3865B}"/>
              </a:ext>
            </a:extLst>
          </p:cNvPr>
          <p:cNvSpPr/>
          <p:nvPr/>
        </p:nvSpPr>
        <p:spPr>
          <a:xfrm>
            <a:off x="1392338" y="4440335"/>
            <a:ext cx="1241117" cy="972504"/>
          </a:xfrm>
          <a:prstGeom prst="rect">
            <a:avLst/>
          </a:prstGeom>
          <a:scene3d>
            <a:camera prst="orthographicFront"/>
            <a:lightRig rig="threePt" dir="t"/>
          </a:scene3d>
          <a:sp3d>
            <a:bevelT/>
          </a:sp3d>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5000" b="1">
                <a:solidFill>
                  <a:srgbClr val="00B050"/>
                </a:solidFill>
                <a:latin typeface="Times New Roman" panose="02020603050405020304" pitchFamily="18" charset="0"/>
                <a:ea typeface="Tahoma" panose="020B0604030504040204" pitchFamily="34" charset="0"/>
                <a:cs typeface="Times New Roman" panose="02020603050405020304" pitchFamily="18" charset="0"/>
              </a:rPr>
              <a:t>H3</a:t>
            </a:r>
          </a:p>
        </p:txBody>
      </p:sp>
    </p:spTree>
    <p:extLst>
      <p:ext uri="{BB962C8B-B14F-4D97-AF65-F5344CB8AC3E}">
        <p14:creationId xmlns:p14="http://schemas.microsoft.com/office/powerpoint/2010/main" val="1476134976"/>
      </p:ext>
    </p:extLst>
  </p:cSld>
  <p:clrMapOvr>
    <a:masterClrMapping/>
  </p:clrMapOvr>
  <mc:AlternateContent xmlns:mc="http://schemas.openxmlformats.org/markup-compatibility/2006">
    <mc:Choice xmlns:p15="http://schemas.microsoft.com/office/powerpoint/2012/main" Requires="p15">
      <p:transition spd="slow">
        <p15:prstTrans prst="peelOff"/>
      </p:transition>
    </mc:Choice>
    <mc:Fallback>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6" presetClass="exit" presetSubtype="21" fill="hold" grpId="0" nodeType="clickEffect">
                                  <p:stCondLst>
                                    <p:cond delay="0"/>
                                  </p:stCondLst>
                                  <p:childTnLst>
                                    <p:animEffect transition="out" filter="barn(inVertical)">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6" presetClass="exit" presetSubtype="21" fill="hold" grpId="0" nodeType="clickEffect">
                                  <p:stCondLst>
                                    <p:cond delay="0"/>
                                  </p:stCondLst>
                                  <p:childTnLst>
                                    <p:animEffect transition="out" filter="barn(inVertical)">
                                      <p:cBhvr>
                                        <p:cTn id="12" dur="500"/>
                                        <p:tgtEl>
                                          <p:spTgt spid="8"/>
                                        </p:tgtEl>
                                      </p:cBhvr>
                                    </p:animEffect>
                                    <p:set>
                                      <p:cBhvr>
                                        <p:cTn id="13"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16" presetClass="exit" presetSubtype="21" fill="hold" grpId="0" nodeType="clickEffect">
                                  <p:stCondLst>
                                    <p:cond delay="0"/>
                                  </p:stCondLst>
                                  <p:childTnLst>
                                    <p:animEffect transition="out" filter="barn(inVertical)">
                                      <p:cBhvr>
                                        <p:cTn id="18" dur="500"/>
                                        <p:tgtEl>
                                          <p:spTgt spid="9"/>
                                        </p:tgtEl>
                                      </p:cBhvr>
                                    </p:animEffect>
                                    <p:set>
                                      <p:cBhvr>
                                        <p:cTn id="19"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7" grpId="0" animBg="1"/>
      <p:bldP spid="8" grpId="0" animBg="1"/>
      <p:bldP spid="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58;p6">
            <a:extLst>
              <a:ext uri="{FF2B5EF4-FFF2-40B4-BE49-F238E27FC236}">
                <a16:creationId xmlns:a16="http://schemas.microsoft.com/office/drawing/2014/main" id="{AAEFDBDE-02E7-A3EB-F43E-09D596A4C1C2}"/>
              </a:ext>
            </a:extLst>
          </p:cNvPr>
          <p:cNvSpPr/>
          <p:nvPr/>
        </p:nvSpPr>
        <p:spPr>
          <a:xfrm>
            <a:off x="114476" y="97668"/>
            <a:ext cx="3487705" cy="508152"/>
          </a:xfrm>
          <a:prstGeom prst="rect">
            <a:avLst/>
          </a:prstGeom>
          <a:solidFill>
            <a:srgbClr val="FBDC77">
              <a:lumMod val="60000"/>
              <a:lumOff val="40000"/>
            </a:srgbClr>
          </a:solidFill>
          <a:ln w="9525" cap="flat" cmpd="sng" algn="ctr">
            <a:solidFill>
              <a:srgbClr val="FFC000"/>
            </a:solidFill>
            <a:prstDash val="solid"/>
          </a:ln>
          <a:effectLst>
            <a:outerShdw blurRad="40000" dist="20000" dir="5400000" rotWithShape="0">
              <a:srgbClr val="000000">
                <a:alpha val="38000"/>
              </a:srgbClr>
            </a:outerShdw>
          </a:effectLst>
          <a:scene3d>
            <a:camera prst="orthographicFront"/>
            <a:lightRig rig="threePt" dir="t"/>
          </a:scene3d>
          <a:sp3d>
            <a:bevelT/>
          </a:sp3d>
        </p:spPr>
        <p:txBody>
          <a:bodyPr spcFirstLastPara="1" wrap="square" lIns="0" tIns="0" rIns="0" bIns="0" anchor="t" anchorCtr="0">
            <a:spAutoFit/>
          </a:bodyPr>
          <a:lstStyle/>
          <a:p>
            <a:pPr marL="111125">
              <a:lnSpc>
                <a:spcPct val="109000"/>
              </a:lnSpc>
              <a:spcAft>
                <a:spcPts val="300"/>
              </a:spcAft>
            </a:pPr>
            <a:r>
              <a:rPr lang="en-SG" sz="2800" b="1">
                <a:solidFill>
                  <a:srgbClr val="FF0000"/>
                </a:solidFill>
                <a:effectLst/>
                <a:latin typeface="Times New Roman" panose="02020603050405020304" pitchFamily="18" charset="0"/>
                <a:ea typeface="Times New Roman" panose="02020603050405020304" pitchFamily="18" charset="0"/>
                <a:cs typeface="Arial" panose="020B0604020202020204" pitchFamily="34" charset="0"/>
              </a:rPr>
              <a:t>II. </a:t>
            </a:r>
            <a:r>
              <a:rPr lang="en-SG" sz="2800" b="1">
                <a:solidFill>
                  <a:srgbClr val="FF0000"/>
                </a:solidFill>
                <a:latin typeface="Times New Roman" panose="02020603050405020304" pitchFamily="18" charset="0"/>
                <a:ea typeface="Times New Roman" panose="02020603050405020304" pitchFamily="18" charset="0"/>
                <a:cs typeface="Arial" panose="020B0604020202020204" pitchFamily="34" charset="0"/>
              </a:rPr>
              <a:t>ĐỘT BIẾN</a:t>
            </a:r>
            <a:r>
              <a:rPr lang="en-SG" sz="2800" b="1">
                <a:solidFill>
                  <a:srgbClr val="FF0000"/>
                </a:solidFill>
                <a:effectLst/>
                <a:latin typeface="Times New Roman" panose="02020603050405020304" pitchFamily="18" charset="0"/>
                <a:ea typeface="Times New Roman" panose="02020603050405020304" pitchFamily="18" charset="0"/>
                <a:cs typeface="Arial" panose="020B0604020202020204" pitchFamily="34" charset="0"/>
              </a:rPr>
              <a:t> GENE</a:t>
            </a:r>
            <a:endParaRPr lang="en-US" sz="2800" b="1">
              <a:solidFill>
                <a:srgbClr val="FF0000"/>
              </a:solidFill>
              <a:effectLst/>
              <a:latin typeface="Arial" panose="020B0604020202020204" pitchFamily="34" charset="0"/>
              <a:ea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99CED10E-D2FA-F3EC-A646-7C6F9FC5278B}"/>
              </a:ext>
            </a:extLst>
          </p:cNvPr>
          <p:cNvSpPr txBox="1"/>
          <p:nvPr/>
        </p:nvSpPr>
        <p:spPr>
          <a:xfrm>
            <a:off x="602884" y="605820"/>
            <a:ext cx="8273261" cy="523220"/>
          </a:xfrm>
          <a:prstGeom prst="rect">
            <a:avLst/>
          </a:prstGeom>
          <a:noFill/>
        </p:spPr>
        <p:txBody>
          <a:bodyPr wrap="square">
            <a:spAutoFit/>
          </a:bodyPr>
          <a:lstStyle/>
          <a:p>
            <a:r>
              <a:rPr lang="en-US" sz="2800" b="1">
                <a:solidFill>
                  <a:srgbClr val="FF0000"/>
                </a:solidFill>
                <a:latin typeface="Times New Roman" panose="02020603050405020304" pitchFamily="18" charset="0"/>
                <a:cs typeface="Times New Roman" panose="02020603050405020304" pitchFamily="18" charset="0"/>
              </a:rPr>
              <a:t>3. Nguyên nhân và cơ chế phát sinh đột biến gene</a:t>
            </a:r>
            <a:endParaRPr lang="en-US" sz="2800">
              <a:solidFill>
                <a:srgbClr val="FF0000"/>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7E3E77A1-EAF7-2A8D-A6C4-8980F3CF1B7D}"/>
              </a:ext>
            </a:extLst>
          </p:cNvPr>
          <p:cNvSpPr txBox="1"/>
          <p:nvPr/>
        </p:nvSpPr>
        <p:spPr>
          <a:xfrm>
            <a:off x="974133" y="1113972"/>
            <a:ext cx="6830594" cy="523220"/>
          </a:xfrm>
          <a:prstGeom prst="rect">
            <a:avLst/>
          </a:prstGeom>
          <a:noFill/>
        </p:spPr>
        <p:txBody>
          <a:bodyPr wrap="square">
            <a:spAutoFit/>
          </a:bodyPr>
          <a:lstStyle/>
          <a:p>
            <a:r>
              <a:rPr lang="vi-VN" sz="2800" b="1">
                <a:solidFill>
                  <a:srgbClr val="FF0000"/>
                </a:solidFill>
                <a:effectLst/>
                <a:latin typeface="Times New Roman" panose="02020603050405020304" pitchFamily="18" charset="0"/>
                <a:ea typeface="Calibri" panose="020F0502020204030204" pitchFamily="34" charset="0"/>
              </a:rPr>
              <a:t>a. Nguyên nhân phát sinh đột biến gene</a:t>
            </a:r>
            <a:endParaRPr lang="en-US" sz="2800">
              <a:solidFill>
                <a:srgbClr val="FF0000"/>
              </a:solidFill>
            </a:endParaRPr>
          </a:p>
        </p:txBody>
      </p:sp>
      <p:sp>
        <p:nvSpPr>
          <p:cNvPr id="6" name="TextBox 5">
            <a:extLst>
              <a:ext uri="{FF2B5EF4-FFF2-40B4-BE49-F238E27FC236}">
                <a16:creationId xmlns:a16="http://schemas.microsoft.com/office/drawing/2014/main" id="{9EFD627D-122D-EDBA-CC4D-A1BB4A147DA2}"/>
              </a:ext>
            </a:extLst>
          </p:cNvPr>
          <p:cNvSpPr txBox="1"/>
          <p:nvPr/>
        </p:nvSpPr>
        <p:spPr>
          <a:xfrm>
            <a:off x="879763" y="1637192"/>
            <a:ext cx="11072091" cy="3970318"/>
          </a:xfrm>
          <a:prstGeom prst="rect">
            <a:avLst/>
          </a:prstGeom>
          <a:noFill/>
        </p:spPr>
        <p:txBody>
          <a:bodyPr wrap="square">
            <a:spAutoFit/>
          </a:bodyPr>
          <a:lstStyle/>
          <a:p>
            <a:r>
              <a:rPr lang="vi-VN" sz="2800">
                <a:solidFill>
                  <a:srgbClr val="000000"/>
                </a:solidFill>
                <a:effectLst/>
                <a:latin typeface="Times New Roman" panose="02020603050405020304" pitchFamily="18" charset="0"/>
                <a:ea typeface="Calibri" panose="020F0502020204030204" pitchFamily="34" charset="0"/>
              </a:rPr>
              <a:t>- Do những rối loạn sinh lí, hoá sinh của tế bào dẫn đến sai sót trong quá trình nhân đôi DNA, gây biến dạng DNA hoặc biến đổi cấu trúc hoá học của các nucleotide.</a:t>
            </a:r>
            <a:endParaRPr lang="en-US" sz="2800">
              <a:effectLst/>
              <a:latin typeface="Times New Roman" panose="02020603050405020304" pitchFamily="18" charset="0"/>
              <a:ea typeface="Calibri" panose="020F0502020204030204" pitchFamily="34" charset="0"/>
            </a:endParaRPr>
          </a:p>
          <a:p>
            <a:r>
              <a:rPr lang="vi-VN" sz="2800">
                <a:solidFill>
                  <a:srgbClr val="000000"/>
                </a:solidFill>
                <a:effectLst/>
                <a:latin typeface="Times New Roman" panose="02020603050405020304" pitchFamily="18" charset="0"/>
                <a:ea typeface="Calibri" panose="020F0502020204030204" pitchFamily="34" charset="0"/>
              </a:rPr>
              <a:t>- Do Sự tác động của các tác nhân gây đột biến gồm: </a:t>
            </a:r>
            <a:endParaRPr lang="en-US" sz="2800">
              <a:effectLst/>
              <a:latin typeface="Times New Roman" panose="02020603050405020304" pitchFamily="18" charset="0"/>
              <a:ea typeface="Calibri" panose="020F0502020204030204" pitchFamily="34" charset="0"/>
            </a:endParaRPr>
          </a:p>
          <a:p>
            <a:r>
              <a:rPr lang="vi-VN" sz="2800">
                <a:solidFill>
                  <a:srgbClr val="000000"/>
                </a:solidFill>
                <a:effectLst/>
                <a:latin typeface="Times New Roman" panose="02020603050405020304" pitchFamily="18" charset="0"/>
                <a:ea typeface="Calibri" panose="020F0502020204030204" pitchFamily="34" charset="0"/>
              </a:rPr>
              <a:t>+ Tác nhân vật lí: tia phóng xạ, tia tử ngoại (tia UV), nhiệt.,. </a:t>
            </a:r>
            <a:endParaRPr lang="en-US" sz="2800">
              <a:effectLst/>
              <a:latin typeface="Times New Roman" panose="02020603050405020304" pitchFamily="18" charset="0"/>
              <a:ea typeface="Calibri" panose="020F0502020204030204" pitchFamily="34" charset="0"/>
            </a:endParaRPr>
          </a:p>
          <a:p>
            <a:r>
              <a:rPr lang="vi-VN" sz="2800">
                <a:solidFill>
                  <a:srgbClr val="000000"/>
                </a:solidFill>
                <a:effectLst/>
                <a:latin typeface="Times New Roman" panose="02020603050405020304" pitchFamily="18" charset="0"/>
                <a:ea typeface="Calibri" panose="020F0502020204030204" pitchFamily="34" charset="0"/>
              </a:rPr>
              <a:t>+ Tác nhân hoá học: ethyl methanesulfonate (EMS), 5-bromouracil (5-BU), N-Nitroso-N-methylurea (NMU),. </a:t>
            </a:r>
            <a:endParaRPr lang="en-US" sz="2800">
              <a:effectLst/>
              <a:latin typeface="Times New Roman" panose="02020603050405020304" pitchFamily="18" charset="0"/>
              <a:ea typeface="Calibri" panose="020F0502020204030204" pitchFamily="34" charset="0"/>
            </a:endParaRPr>
          </a:p>
          <a:p>
            <a:pPr algn="just"/>
            <a:r>
              <a:rPr lang="vi-VN"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Tác nhân sinh học: một số virus như viêm gan B, HPV,...cũng có thế gây nên các đột biến gene.</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6">
            <a:extLst>
              <a:ext uri="{FF2B5EF4-FFF2-40B4-BE49-F238E27FC236}">
                <a16:creationId xmlns:a16="http://schemas.microsoft.com/office/drawing/2014/main" id="{A0ACCFDE-3D87-8ECF-6003-37EF1D7285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0146" y="1947211"/>
            <a:ext cx="612178" cy="523221"/>
          </a:xfrm>
          <a:prstGeom prst="rect">
            <a:avLst/>
          </a:prstGeom>
        </p:spPr>
      </p:pic>
    </p:spTree>
    <p:extLst>
      <p:ext uri="{BB962C8B-B14F-4D97-AF65-F5344CB8AC3E}">
        <p14:creationId xmlns:p14="http://schemas.microsoft.com/office/powerpoint/2010/main" val="3808319464"/>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58;p6">
            <a:extLst>
              <a:ext uri="{FF2B5EF4-FFF2-40B4-BE49-F238E27FC236}">
                <a16:creationId xmlns:a16="http://schemas.microsoft.com/office/drawing/2014/main" id="{365BCB6A-8CCA-2D78-8BCA-393B7639E16B}"/>
              </a:ext>
            </a:extLst>
          </p:cNvPr>
          <p:cNvSpPr/>
          <p:nvPr/>
        </p:nvSpPr>
        <p:spPr>
          <a:xfrm>
            <a:off x="114476" y="97668"/>
            <a:ext cx="3487705" cy="508152"/>
          </a:xfrm>
          <a:prstGeom prst="rect">
            <a:avLst/>
          </a:prstGeom>
          <a:solidFill>
            <a:srgbClr val="FBDC77">
              <a:lumMod val="60000"/>
              <a:lumOff val="40000"/>
            </a:srgbClr>
          </a:solidFill>
          <a:ln w="9525" cap="flat" cmpd="sng" algn="ctr">
            <a:solidFill>
              <a:srgbClr val="FFC000"/>
            </a:solidFill>
            <a:prstDash val="solid"/>
          </a:ln>
          <a:effectLst>
            <a:outerShdw blurRad="40000" dist="20000" dir="5400000" rotWithShape="0">
              <a:srgbClr val="000000">
                <a:alpha val="38000"/>
              </a:srgbClr>
            </a:outerShdw>
          </a:effectLst>
          <a:scene3d>
            <a:camera prst="orthographicFront"/>
            <a:lightRig rig="threePt" dir="t"/>
          </a:scene3d>
          <a:sp3d>
            <a:bevelT/>
          </a:sp3d>
        </p:spPr>
        <p:txBody>
          <a:bodyPr spcFirstLastPara="1" wrap="square" lIns="0" tIns="0" rIns="0" bIns="0" anchor="t" anchorCtr="0">
            <a:spAutoFit/>
          </a:bodyPr>
          <a:lstStyle/>
          <a:p>
            <a:pPr marL="111125">
              <a:lnSpc>
                <a:spcPct val="109000"/>
              </a:lnSpc>
              <a:spcAft>
                <a:spcPts val="300"/>
              </a:spcAft>
            </a:pPr>
            <a:r>
              <a:rPr lang="en-SG" sz="2800" b="1">
                <a:solidFill>
                  <a:srgbClr val="FF0000"/>
                </a:solidFill>
                <a:effectLst/>
                <a:latin typeface="Times New Roman" panose="02020603050405020304" pitchFamily="18" charset="0"/>
                <a:ea typeface="Times New Roman" panose="02020603050405020304" pitchFamily="18" charset="0"/>
                <a:cs typeface="Arial" panose="020B0604020202020204" pitchFamily="34" charset="0"/>
              </a:rPr>
              <a:t>II. </a:t>
            </a:r>
            <a:r>
              <a:rPr lang="en-SG" sz="2800" b="1">
                <a:solidFill>
                  <a:srgbClr val="FF0000"/>
                </a:solidFill>
                <a:latin typeface="Times New Roman" panose="02020603050405020304" pitchFamily="18" charset="0"/>
                <a:ea typeface="Times New Roman" panose="02020603050405020304" pitchFamily="18" charset="0"/>
                <a:cs typeface="Arial" panose="020B0604020202020204" pitchFamily="34" charset="0"/>
              </a:rPr>
              <a:t>ĐỘT BIẾN</a:t>
            </a:r>
            <a:r>
              <a:rPr lang="en-SG" sz="2800" b="1">
                <a:solidFill>
                  <a:srgbClr val="FF0000"/>
                </a:solidFill>
                <a:effectLst/>
                <a:latin typeface="Times New Roman" panose="02020603050405020304" pitchFamily="18" charset="0"/>
                <a:ea typeface="Times New Roman" panose="02020603050405020304" pitchFamily="18" charset="0"/>
                <a:cs typeface="Arial" panose="020B0604020202020204" pitchFamily="34" charset="0"/>
              </a:rPr>
              <a:t> GENE</a:t>
            </a:r>
            <a:endParaRPr lang="en-US" sz="2800" b="1">
              <a:solidFill>
                <a:srgbClr val="FF0000"/>
              </a:solidFill>
              <a:effectLst/>
              <a:latin typeface="Arial" panose="020B0604020202020204" pitchFamily="34" charset="0"/>
              <a:ea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AB3CD279-C6E8-30FA-9634-E2B9440AB616}"/>
              </a:ext>
            </a:extLst>
          </p:cNvPr>
          <p:cNvSpPr txBox="1"/>
          <p:nvPr/>
        </p:nvSpPr>
        <p:spPr>
          <a:xfrm>
            <a:off x="602884" y="605820"/>
            <a:ext cx="8273261" cy="523220"/>
          </a:xfrm>
          <a:prstGeom prst="rect">
            <a:avLst/>
          </a:prstGeom>
          <a:noFill/>
        </p:spPr>
        <p:txBody>
          <a:bodyPr wrap="square">
            <a:spAutoFit/>
          </a:bodyPr>
          <a:lstStyle/>
          <a:p>
            <a:r>
              <a:rPr lang="en-US" sz="2800" b="1">
                <a:solidFill>
                  <a:srgbClr val="FF0000"/>
                </a:solidFill>
                <a:latin typeface="Times New Roman" panose="02020603050405020304" pitchFamily="18" charset="0"/>
                <a:cs typeface="Times New Roman" panose="02020603050405020304" pitchFamily="18" charset="0"/>
              </a:rPr>
              <a:t>3. Nguyên nhân và cơ chế phát sinh đột biến gene</a:t>
            </a:r>
            <a:endParaRPr lang="en-US" sz="2800">
              <a:solidFill>
                <a:srgbClr val="FF0000"/>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83CD6A4F-7B48-5FDA-F5C4-64E84ACC749C}"/>
              </a:ext>
            </a:extLst>
          </p:cNvPr>
          <p:cNvSpPr txBox="1"/>
          <p:nvPr/>
        </p:nvSpPr>
        <p:spPr>
          <a:xfrm>
            <a:off x="1073727" y="1129040"/>
            <a:ext cx="6119090" cy="523220"/>
          </a:xfrm>
          <a:prstGeom prst="rect">
            <a:avLst/>
          </a:prstGeom>
          <a:noFill/>
        </p:spPr>
        <p:txBody>
          <a:bodyPr wrap="square">
            <a:spAutoFit/>
          </a:bodyPr>
          <a:lstStyle/>
          <a:p>
            <a:pPr algn="just"/>
            <a:r>
              <a:rPr lang="vi-VN" sz="2800" b="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 Cơ chế phát sinh đột biến gene</a:t>
            </a:r>
            <a:endParaRPr lang="en-US" sz="280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13E6C4F2-3F33-9419-98EA-C8A32DD0F891}"/>
              </a:ext>
            </a:extLst>
          </p:cNvPr>
          <p:cNvSpPr txBox="1"/>
          <p:nvPr/>
        </p:nvSpPr>
        <p:spPr>
          <a:xfrm>
            <a:off x="974134" y="1653670"/>
            <a:ext cx="7320121" cy="1938992"/>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r>
              <a:rPr lang="en-US" sz="2400" b="1">
                <a:highlight>
                  <a:srgbClr val="FFFFFF"/>
                </a:highlight>
                <a:latin typeface="Times New Roman" panose="02020603050405020304" pitchFamily="18" charset="0"/>
                <a:cs typeface="Times New Roman" panose="02020603050405020304" pitchFamily="18" charset="0"/>
              </a:rPr>
              <a:t>CH4: </a:t>
            </a:r>
            <a:r>
              <a:rPr lang="en-US" sz="2400">
                <a:highlight>
                  <a:srgbClr val="FFFFFF"/>
                </a:highlight>
                <a:latin typeface="Times New Roman" panose="02020603050405020304" pitchFamily="18" charset="0"/>
                <a:cs typeface="Times New Roman" panose="02020603050405020304" pitchFamily="18" charset="0"/>
              </a:rPr>
              <a:t>a. Quan sát Hình 4.4, dự đoán dạng đột biến gene khi có mặt nucleotide dạng hiếm. Vẽ sơ đồ hình minh hoạ cơ chế phát sinh đột biến.</a:t>
            </a:r>
            <a:endParaRPr lang="en-US" sz="2400" b="1">
              <a:highlight>
                <a:srgbClr val="FFFFFF"/>
              </a:highlight>
              <a:latin typeface="Times New Roman" panose="02020603050405020304" pitchFamily="18" charset="0"/>
              <a:cs typeface="Times New Roman" panose="02020603050405020304" pitchFamily="18" charset="0"/>
            </a:endParaRPr>
          </a:p>
          <a:p>
            <a:r>
              <a:rPr lang="en-US" sz="2400">
                <a:highlight>
                  <a:srgbClr val="FFFFFF"/>
                </a:highlight>
                <a:latin typeface="Times New Roman" panose="02020603050405020304" pitchFamily="18" charset="0"/>
                <a:cs typeface="Times New Roman" panose="02020603050405020304" pitchFamily="18" charset="0"/>
              </a:rPr>
              <a:t>b. Quan sát Hình 4.5, mô tả cơ chế phát sinh đột biến gene khi có sự tác động của 5-BU.</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p:txBody>
      </p:sp>
      <p:pic>
        <p:nvPicPr>
          <p:cNvPr id="7" name="Picture 6">
            <a:extLst>
              <a:ext uri="{FF2B5EF4-FFF2-40B4-BE49-F238E27FC236}">
                <a16:creationId xmlns:a16="http://schemas.microsoft.com/office/drawing/2014/main" id="{EB8813A3-39E4-810A-4CE3-6E3A63C90D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43480"/>
            <a:ext cx="859657" cy="863999"/>
          </a:xfrm>
          <a:prstGeom prst="rect">
            <a:avLst/>
          </a:prstGeom>
        </p:spPr>
      </p:pic>
      <p:pic>
        <p:nvPicPr>
          <p:cNvPr id="9" name="Picture 8">
            <a:extLst>
              <a:ext uri="{FF2B5EF4-FFF2-40B4-BE49-F238E27FC236}">
                <a16:creationId xmlns:a16="http://schemas.microsoft.com/office/drawing/2014/main" id="{A1376E16-A553-4F92-7C6F-E9113F6C91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1081" y="3645230"/>
            <a:ext cx="5964381" cy="3115102"/>
          </a:xfrm>
          <a:prstGeom prst="rect">
            <a:avLst/>
          </a:prstGeom>
        </p:spPr>
      </p:pic>
      <p:pic>
        <p:nvPicPr>
          <p:cNvPr id="11" name="Picture 10">
            <a:extLst>
              <a:ext uri="{FF2B5EF4-FFF2-40B4-BE49-F238E27FC236}">
                <a16:creationId xmlns:a16="http://schemas.microsoft.com/office/drawing/2014/main" id="{F6F721B6-3C91-54CF-380F-F7D2BBA6F897}"/>
              </a:ext>
            </a:extLst>
          </p:cNvPr>
          <p:cNvPicPr>
            <a:picLocks noChangeAspect="1"/>
          </p:cNvPicPr>
          <p:nvPr/>
        </p:nvPicPr>
        <p:blipFill>
          <a:blip r:embed="rId4"/>
          <a:stretch>
            <a:fillRect/>
          </a:stretch>
        </p:blipFill>
        <p:spPr>
          <a:xfrm>
            <a:off x="8515928" y="2087417"/>
            <a:ext cx="3513281" cy="4575131"/>
          </a:xfrm>
          <a:prstGeom prst="rect">
            <a:avLst/>
          </a:prstGeom>
        </p:spPr>
      </p:pic>
    </p:spTree>
    <p:extLst>
      <p:ext uri="{BB962C8B-B14F-4D97-AF65-F5344CB8AC3E}">
        <p14:creationId xmlns:p14="http://schemas.microsoft.com/office/powerpoint/2010/main" val="1226984155"/>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par>
                                <p:cTn id="14" presetID="16" presetClass="entr" presetSubtype="21"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arn(inVertical)">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58;p6">
            <a:extLst>
              <a:ext uri="{FF2B5EF4-FFF2-40B4-BE49-F238E27FC236}">
                <a16:creationId xmlns:a16="http://schemas.microsoft.com/office/drawing/2014/main" id="{365BCB6A-8CCA-2D78-8BCA-393B7639E16B}"/>
              </a:ext>
            </a:extLst>
          </p:cNvPr>
          <p:cNvSpPr/>
          <p:nvPr/>
        </p:nvSpPr>
        <p:spPr>
          <a:xfrm>
            <a:off x="114476" y="97668"/>
            <a:ext cx="3487705" cy="508152"/>
          </a:xfrm>
          <a:prstGeom prst="rect">
            <a:avLst/>
          </a:prstGeom>
          <a:solidFill>
            <a:srgbClr val="FBDC77">
              <a:lumMod val="60000"/>
              <a:lumOff val="40000"/>
            </a:srgbClr>
          </a:solidFill>
          <a:ln w="9525" cap="flat" cmpd="sng" algn="ctr">
            <a:solidFill>
              <a:srgbClr val="FFC000"/>
            </a:solidFill>
            <a:prstDash val="solid"/>
          </a:ln>
          <a:effectLst>
            <a:outerShdw blurRad="40000" dist="20000" dir="5400000" rotWithShape="0">
              <a:srgbClr val="000000">
                <a:alpha val="38000"/>
              </a:srgbClr>
            </a:outerShdw>
          </a:effectLst>
          <a:scene3d>
            <a:camera prst="orthographicFront"/>
            <a:lightRig rig="threePt" dir="t"/>
          </a:scene3d>
          <a:sp3d>
            <a:bevelT/>
          </a:sp3d>
        </p:spPr>
        <p:txBody>
          <a:bodyPr spcFirstLastPara="1" wrap="square" lIns="0" tIns="0" rIns="0" bIns="0" anchor="t" anchorCtr="0">
            <a:spAutoFit/>
          </a:bodyPr>
          <a:lstStyle/>
          <a:p>
            <a:pPr marL="111125">
              <a:lnSpc>
                <a:spcPct val="109000"/>
              </a:lnSpc>
              <a:spcAft>
                <a:spcPts val="300"/>
              </a:spcAft>
            </a:pPr>
            <a:r>
              <a:rPr lang="en-SG" sz="2800" b="1">
                <a:solidFill>
                  <a:srgbClr val="FF0000"/>
                </a:solidFill>
                <a:effectLst/>
                <a:latin typeface="Times New Roman" panose="02020603050405020304" pitchFamily="18" charset="0"/>
                <a:ea typeface="Times New Roman" panose="02020603050405020304" pitchFamily="18" charset="0"/>
                <a:cs typeface="Arial" panose="020B0604020202020204" pitchFamily="34" charset="0"/>
              </a:rPr>
              <a:t>II. </a:t>
            </a:r>
            <a:r>
              <a:rPr lang="en-SG" sz="2800" b="1">
                <a:solidFill>
                  <a:srgbClr val="FF0000"/>
                </a:solidFill>
                <a:latin typeface="Times New Roman" panose="02020603050405020304" pitchFamily="18" charset="0"/>
                <a:ea typeface="Times New Roman" panose="02020603050405020304" pitchFamily="18" charset="0"/>
                <a:cs typeface="Arial" panose="020B0604020202020204" pitchFamily="34" charset="0"/>
              </a:rPr>
              <a:t>ĐỘT BIẾN</a:t>
            </a:r>
            <a:r>
              <a:rPr lang="en-SG" sz="2800" b="1">
                <a:solidFill>
                  <a:srgbClr val="FF0000"/>
                </a:solidFill>
                <a:effectLst/>
                <a:latin typeface="Times New Roman" panose="02020603050405020304" pitchFamily="18" charset="0"/>
                <a:ea typeface="Times New Roman" panose="02020603050405020304" pitchFamily="18" charset="0"/>
                <a:cs typeface="Arial" panose="020B0604020202020204" pitchFamily="34" charset="0"/>
              </a:rPr>
              <a:t> GENE</a:t>
            </a:r>
            <a:endParaRPr lang="en-US" sz="2800" b="1">
              <a:solidFill>
                <a:srgbClr val="FF0000"/>
              </a:solidFill>
              <a:effectLst/>
              <a:latin typeface="Arial" panose="020B0604020202020204" pitchFamily="34" charset="0"/>
              <a:ea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AB3CD279-C6E8-30FA-9634-E2B9440AB616}"/>
              </a:ext>
            </a:extLst>
          </p:cNvPr>
          <p:cNvSpPr txBox="1"/>
          <p:nvPr/>
        </p:nvSpPr>
        <p:spPr>
          <a:xfrm>
            <a:off x="602884" y="605820"/>
            <a:ext cx="8273261" cy="523220"/>
          </a:xfrm>
          <a:prstGeom prst="rect">
            <a:avLst/>
          </a:prstGeom>
          <a:noFill/>
        </p:spPr>
        <p:txBody>
          <a:bodyPr wrap="square">
            <a:spAutoFit/>
          </a:bodyPr>
          <a:lstStyle/>
          <a:p>
            <a:r>
              <a:rPr lang="en-US" sz="2800" b="1">
                <a:solidFill>
                  <a:srgbClr val="FF0000"/>
                </a:solidFill>
                <a:latin typeface="Times New Roman" panose="02020603050405020304" pitchFamily="18" charset="0"/>
                <a:cs typeface="Times New Roman" panose="02020603050405020304" pitchFamily="18" charset="0"/>
              </a:rPr>
              <a:t>3. Nguyên nhân và cơ chế phát sinh đột biến gene</a:t>
            </a:r>
            <a:endParaRPr lang="en-US" sz="2800">
              <a:solidFill>
                <a:srgbClr val="FF0000"/>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83CD6A4F-7B48-5FDA-F5C4-64E84ACC749C}"/>
              </a:ext>
            </a:extLst>
          </p:cNvPr>
          <p:cNvSpPr txBox="1"/>
          <p:nvPr/>
        </p:nvSpPr>
        <p:spPr>
          <a:xfrm>
            <a:off x="1073727" y="1101332"/>
            <a:ext cx="6119090" cy="523220"/>
          </a:xfrm>
          <a:prstGeom prst="rect">
            <a:avLst/>
          </a:prstGeom>
          <a:noFill/>
        </p:spPr>
        <p:txBody>
          <a:bodyPr wrap="square">
            <a:spAutoFit/>
          </a:bodyPr>
          <a:lstStyle/>
          <a:p>
            <a:pPr algn="just"/>
            <a:r>
              <a:rPr lang="vi-VN" sz="2800" b="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 Cơ chế phát sinh đột biến gene</a:t>
            </a:r>
            <a:endParaRPr lang="en-US" sz="280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15710892-8293-32DA-82CC-824975BF056F}"/>
              </a:ext>
            </a:extLst>
          </p:cNvPr>
          <p:cNvSpPr txBox="1"/>
          <p:nvPr/>
        </p:nvSpPr>
        <p:spPr>
          <a:xfrm>
            <a:off x="974133" y="1581776"/>
            <a:ext cx="6119089" cy="1815882"/>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r>
              <a:rPr lang="en-US" sz="2800">
                <a:latin typeface="Times New Roman" panose="02020603050405020304" pitchFamily="18" charset="0"/>
                <a:cs typeface="Times New Roman" panose="02020603050405020304" pitchFamily="18" charset="0"/>
              </a:rPr>
              <a:t>a. Thymine dạng hiếm có thể bắt cặp bổ sung với nucleotide loại G dẫn đến phát sinh đột biến dạng thay thế cặp A - T bằng cặp C - G.</a:t>
            </a:r>
          </a:p>
        </p:txBody>
      </p:sp>
      <p:pic>
        <p:nvPicPr>
          <p:cNvPr id="8" name="Picture 7">
            <a:extLst>
              <a:ext uri="{FF2B5EF4-FFF2-40B4-BE49-F238E27FC236}">
                <a16:creationId xmlns:a16="http://schemas.microsoft.com/office/drawing/2014/main" id="{F021E8B6-8D8D-82F9-F38F-71575643D7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476" y="1796091"/>
            <a:ext cx="859657" cy="802901"/>
          </a:xfrm>
          <a:prstGeom prst="rect">
            <a:avLst/>
          </a:prstGeom>
        </p:spPr>
      </p:pic>
      <p:pic>
        <p:nvPicPr>
          <p:cNvPr id="6" name="Picture 5">
            <a:extLst>
              <a:ext uri="{FF2B5EF4-FFF2-40B4-BE49-F238E27FC236}">
                <a16:creationId xmlns:a16="http://schemas.microsoft.com/office/drawing/2014/main" id="{1C43B74C-13D5-765A-2BE9-37879EBCF6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92817" y="1796091"/>
            <a:ext cx="4984301" cy="2603223"/>
          </a:xfrm>
          <a:prstGeom prst="rect">
            <a:avLst/>
          </a:prstGeom>
        </p:spPr>
      </p:pic>
      <p:pic>
        <p:nvPicPr>
          <p:cNvPr id="7" name="Picture 6">
            <a:extLst>
              <a:ext uri="{FF2B5EF4-FFF2-40B4-BE49-F238E27FC236}">
                <a16:creationId xmlns:a16="http://schemas.microsoft.com/office/drawing/2014/main" id="{C30AC0D6-6829-F464-9360-BC4F04506E87}"/>
              </a:ext>
            </a:extLst>
          </p:cNvPr>
          <p:cNvPicPr>
            <a:picLocks noChangeAspect="1"/>
          </p:cNvPicPr>
          <p:nvPr/>
        </p:nvPicPr>
        <p:blipFill>
          <a:blip r:embed="rId4"/>
          <a:stretch>
            <a:fillRect/>
          </a:stretch>
        </p:blipFill>
        <p:spPr>
          <a:xfrm>
            <a:off x="2430423" y="3416422"/>
            <a:ext cx="3940358" cy="3254314"/>
          </a:xfrm>
          <a:prstGeom prst="rect">
            <a:avLst/>
          </a:prstGeom>
        </p:spPr>
      </p:pic>
      <p:sp>
        <p:nvSpPr>
          <p:cNvPr id="10" name="TextBox 9">
            <a:extLst>
              <a:ext uri="{FF2B5EF4-FFF2-40B4-BE49-F238E27FC236}">
                <a16:creationId xmlns:a16="http://schemas.microsoft.com/office/drawing/2014/main" id="{5C0FE5FE-E173-6A81-8BD9-9242C16B2A2B}"/>
              </a:ext>
            </a:extLst>
          </p:cNvPr>
          <p:cNvSpPr txBox="1"/>
          <p:nvPr/>
        </p:nvSpPr>
        <p:spPr>
          <a:xfrm>
            <a:off x="114476" y="4784498"/>
            <a:ext cx="2657763" cy="523220"/>
          </a:xfrm>
          <a:prstGeom prst="rect">
            <a:avLst/>
          </a:prstGeom>
          <a:noFill/>
        </p:spPr>
        <p:txBody>
          <a:bodyPr wrap="square">
            <a:spAutoFit/>
          </a:bodyPr>
          <a:lstStyle/>
          <a:p>
            <a:r>
              <a:rPr lang="en-US" sz="2800">
                <a:latin typeface="Times New Roman" panose="02020603050405020304" pitchFamily="18" charset="0"/>
                <a:cs typeface="Times New Roman" panose="02020603050405020304" pitchFamily="18" charset="0"/>
              </a:rPr>
              <a:t>Sơ đồ minh họa: </a:t>
            </a:r>
          </a:p>
        </p:txBody>
      </p:sp>
    </p:spTree>
    <p:extLst>
      <p:ext uri="{BB962C8B-B14F-4D97-AF65-F5344CB8AC3E}">
        <p14:creationId xmlns:p14="http://schemas.microsoft.com/office/powerpoint/2010/main" val="2688753940"/>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58;p6">
            <a:extLst>
              <a:ext uri="{FF2B5EF4-FFF2-40B4-BE49-F238E27FC236}">
                <a16:creationId xmlns:a16="http://schemas.microsoft.com/office/drawing/2014/main" id="{365BCB6A-8CCA-2D78-8BCA-393B7639E16B}"/>
              </a:ext>
            </a:extLst>
          </p:cNvPr>
          <p:cNvSpPr/>
          <p:nvPr/>
        </p:nvSpPr>
        <p:spPr>
          <a:xfrm>
            <a:off x="114476" y="97668"/>
            <a:ext cx="3487705" cy="508152"/>
          </a:xfrm>
          <a:prstGeom prst="rect">
            <a:avLst/>
          </a:prstGeom>
          <a:solidFill>
            <a:srgbClr val="FBDC77">
              <a:lumMod val="60000"/>
              <a:lumOff val="40000"/>
            </a:srgbClr>
          </a:solidFill>
          <a:ln w="9525" cap="flat" cmpd="sng" algn="ctr">
            <a:solidFill>
              <a:srgbClr val="FFC000"/>
            </a:solidFill>
            <a:prstDash val="solid"/>
          </a:ln>
          <a:effectLst>
            <a:outerShdw blurRad="40000" dist="20000" dir="5400000" rotWithShape="0">
              <a:srgbClr val="000000">
                <a:alpha val="38000"/>
              </a:srgbClr>
            </a:outerShdw>
          </a:effectLst>
          <a:scene3d>
            <a:camera prst="orthographicFront"/>
            <a:lightRig rig="threePt" dir="t"/>
          </a:scene3d>
          <a:sp3d>
            <a:bevelT/>
          </a:sp3d>
        </p:spPr>
        <p:txBody>
          <a:bodyPr spcFirstLastPara="1" wrap="square" lIns="0" tIns="0" rIns="0" bIns="0" anchor="t" anchorCtr="0">
            <a:spAutoFit/>
          </a:bodyPr>
          <a:lstStyle/>
          <a:p>
            <a:pPr marL="111125">
              <a:lnSpc>
                <a:spcPct val="109000"/>
              </a:lnSpc>
              <a:spcAft>
                <a:spcPts val="300"/>
              </a:spcAft>
            </a:pPr>
            <a:r>
              <a:rPr lang="en-SG" sz="2800" b="1">
                <a:solidFill>
                  <a:srgbClr val="FF0000"/>
                </a:solidFill>
                <a:effectLst/>
                <a:latin typeface="Times New Roman" panose="02020603050405020304" pitchFamily="18" charset="0"/>
                <a:ea typeface="Times New Roman" panose="02020603050405020304" pitchFamily="18" charset="0"/>
                <a:cs typeface="Arial" panose="020B0604020202020204" pitchFamily="34" charset="0"/>
              </a:rPr>
              <a:t>II. </a:t>
            </a:r>
            <a:r>
              <a:rPr lang="en-SG" sz="2800" b="1">
                <a:solidFill>
                  <a:srgbClr val="FF0000"/>
                </a:solidFill>
                <a:latin typeface="Times New Roman" panose="02020603050405020304" pitchFamily="18" charset="0"/>
                <a:ea typeface="Times New Roman" panose="02020603050405020304" pitchFamily="18" charset="0"/>
                <a:cs typeface="Arial" panose="020B0604020202020204" pitchFamily="34" charset="0"/>
              </a:rPr>
              <a:t>ĐỘT BIẾN</a:t>
            </a:r>
            <a:r>
              <a:rPr lang="en-SG" sz="2800" b="1">
                <a:solidFill>
                  <a:srgbClr val="FF0000"/>
                </a:solidFill>
                <a:effectLst/>
                <a:latin typeface="Times New Roman" panose="02020603050405020304" pitchFamily="18" charset="0"/>
                <a:ea typeface="Times New Roman" panose="02020603050405020304" pitchFamily="18" charset="0"/>
                <a:cs typeface="Arial" panose="020B0604020202020204" pitchFamily="34" charset="0"/>
              </a:rPr>
              <a:t> GENE</a:t>
            </a:r>
            <a:endParaRPr lang="en-US" sz="2800" b="1">
              <a:solidFill>
                <a:srgbClr val="FF0000"/>
              </a:solidFill>
              <a:effectLst/>
              <a:latin typeface="Arial" panose="020B0604020202020204" pitchFamily="34" charset="0"/>
              <a:ea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AB3CD279-C6E8-30FA-9634-E2B9440AB616}"/>
              </a:ext>
            </a:extLst>
          </p:cNvPr>
          <p:cNvSpPr txBox="1"/>
          <p:nvPr/>
        </p:nvSpPr>
        <p:spPr>
          <a:xfrm>
            <a:off x="602884" y="605820"/>
            <a:ext cx="8273261" cy="523220"/>
          </a:xfrm>
          <a:prstGeom prst="rect">
            <a:avLst/>
          </a:prstGeom>
          <a:noFill/>
        </p:spPr>
        <p:txBody>
          <a:bodyPr wrap="square">
            <a:spAutoFit/>
          </a:bodyPr>
          <a:lstStyle/>
          <a:p>
            <a:r>
              <a:rPr lang="en-US" sz="2800" b="1">
                <a:solidFill>
                  <a:srgbClr val="FF0000"/>
                </a:solidFill>
                <a:latin typeface="Times New Roman" panose="02020603050405020304" pitchFamily="18" charset="0"/>
                <a:cs typeface="Times New Roman" panose="02020603050405020304" pitchFamily="18" charset="0"/>
              </a:rPr>
              <a:t>3. Nguyên nhân và cơ chế phát sinh đột biến gene</a:t>
            </a:r>
            <a:endParaRPr lang="en-US" sz="2800">
              <a:solidFill>
                <a:srgbClr val="FF0000"/>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83CD6A4F-7B48-5FDA-F5C4-64E84ACC749C}"/>
              </a:ext>
            </a:extLst>
          </p:cNvPr>
          <p:cNvSpPr txBox="1"/>
          <p:nvPr/>
        </p:nvSpPr>
        <p:spPr>
          <a:xfrm>
            <a:off x="1073727" y="1101332"/>
            <a:ext cx="6119090" cy="523220"/>
          </a:xfrm>
          <a:prstGeom prst="rect">
            <a:avLst/>
          </a:prstGeom>
          <a:noFill/>
        </p:spPr>
        <p:txBody>
          <a:bodyPr wrap="square">
            <a:spAutoFit/>
          </a:bodyPr>
          <a:lstStyle/>
          <a:p>
            <a:pPr algn="just"/>
            <a:r>
              <a:rPr lang="vi-VN" sz="2800" b="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 Cơ chế phát sinh đột biến gene</a:t>
            </a:r>
            <a:endParaRPr lang="en-US" sz="280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15710892-8293-32DA-82CC-824975BF056F}"/>
              </a:ext>
            </a:extLst>
          </p:cNvPr>
          <p:cNvSpPr txBox="1"/>
          <p:nvPr/>
        </p:nvSpPr>
        <p:spPr>
          <a:xfrm>
            <a:off x="974133" y="1581776"/>
            <a:ext cx="5962376" cy="2246769"/>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r>
              <a:rPr lang="en-US" sz="2800">
                <a:latin typeface="Times New Roman" panose="02020603050405020304" pitchFamily="18" charset="0"/>
                <a:cs typeface="Times New Roman" panose="02020603050405020304" pitchFamily="18" charset="0"/>
              </a:rPr>
              <a:t>b. Khi 5-BU xuất hiện, chất này có thể kết hợp với A ở lần nhân đôi thứ nhất và với G ở lần nhân đôi thứ hai. Sau ba lần nhân đôi, chất 5-BU gây đột biến thay thế cặp A - T bằng G - C.</a:t>
            </a:r>
          </a:p>
        </p:txBody>
      </p:sp>
      <p:pic>
        <p:nvPicPr>
          <p:cNvPr id="8" name="Picture 7">
            <a:extLst>
              <a:ext uri="{FF2B5EF4-FFF2-40B4-BE49-F238E27FC236}">
                <a16:creationId xmlns:a16="http://schemas.microsoft.com/office/drawing/2014/main" id="{F021E8B6-8D8D-82F9-F38F-71575643D7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476" y="1796091"/>
            <a:ext cx="859657" cy="802901"/>
          </a:xfrm>
          <a:prstGeom prst="rect">
            <a:avLst/>
          </a:prstGeom>
        </p:spPr>
      </p:pic>
      <p:pic>
        <p:nvPicPr>
          <p:cNvPr id="6" name="Picture 5">
            <a:extLst>
              <a:ext uri="{FF2B5EF4-FFF2-40B4-BE49-F238E27FC236}">
                <a16:creationId xmlns:a16="http://schemas.microsoft.com/office/drawing/2014/main" id="{BFEFC5FE-F522-05C0-38FC-F909E46792E6}"/>
              </a:ext>
            </a:extLst>
          </p:cNvPr>
          <p:cNvPicPr>
            <a:picLocks noChangeAspect="1"/>
          </p:cNvPicPr>
          <p:nvPr/>
        </p:nvPicPr>
        <p:blipFill>
          <a:blip r:embed="rId3"/>
          <a:stretch>
            <a:fillRect/>
          </a:stretch>
        </p:blipFill>
        <p:spPr>
          <a:xfrm>
            <a:off x="7502638" y="1362942"/>
            <a:ext cx="4574886" cy="5139695"/>
          </a:xfrm>
          <a:prstGeom prst="rect">
            <a:avLst/>
          </a:prstGeom>
        </p:spPr>
      </p:pic>
    </p:spTree>
    <p:extLst>
      <p:ext uri="{BB962C8B-B14F-4D97-AF65-F5344CB8AC3E}">
        <p14:creationId xmlns:p14="http://schemas.microsoft.com/office/powerpoint/2010/main" val="473778613"/>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58;p6">
            <a:extLst>
              <a:ext uri="{FF2B5EF4-FFF2-40B4-BE49-F238E27FC236}">
                <a16:creationId xmlns:a16="http://schemas.microsoft.com/office/drawing/2014/main" id="{365BCB6A-8CCA-2D78-8BCA-393B7639E16B}"/>
              </a:ext>
            </a:extLst>
          </p:cNvPr>
          <p:cNvSpPr/>
          <p:nvPr/>
        </p:nvSpPr>
        <p:spPr>
          <a:xfrm>
            <a:off x="114476" y="97668"/>
            <a:ext cx="3487705" cy="508152"/>
          </a:xfrm>
          <a:prstGeom prst="rect">
            <a:avLst/>
          </a:prstGeom>
          <a:solidFill>
            <a:srgbClr val="FBDC77">
              <a:lumMod val="60000"/>
              <a:lumOff val="40000"/>
            </a:srgbClr>
          </a:solidFill>
          <a:ln w="9525" cap="flat" cmpd="sng" algn="ctr">
            <a:solidFill>
              <a:srgbClr val="FFC000"/>
            </a:solidFill>
            <a:prstDash val="solid"/>
          </a:ln>
          <a:effectLst>
            <a:outerShdw blurRad="40000" dist="20000" dir="5400000" rotWithShape="0">
              <a:srgbClr val="000000">
                <a:alpha val="38000"/>
              </a:srgbClr>
            </a:outerShdw>
          </a:effectLst>
          <a:scene3d>
            <a:camera prst="orthographicFront"/>
            <a:lightRig rig="threePt" dir="t"/>
          </a:scene3d>
          <a:sp3d>
            <a:bevelT/>
          </a:sp3d>
        </p:spPr>
        <p:txBody>
          <a:bodyPr spcFirstLastPara="1" wrap="square" lIns="0" tIns="0" rIns="0" bIns="0" anchor="t" anchorCtr="0">
            <a:spAutoFit/>
          </a:bodyPr>
          <a:lstStyle/>
          <a:p>
            <a:pPr marL="111125">
              <a:lnSpc>
                <a:spcPct val="109000"/>
              </a:lnSpc>
              <a:spcAft>
                <a:spcPts val="300"/>
              </a:spcAft>
            </a:pPr>
            <a:r>
              <a:rPr lang="en-SG" sz="2800" b="1">
                <a:solidFill>
                  <a:srgbClr val="FF0000"/>
                </a:solidFill>
                <a:effectLst/>
                <a:latin typeface="Times New Roman" panose="02020603050405020304" pitchFamily="18" charset="0"/>
                <a:ea typeface="Times New Roman" panose="02020603050405020304" pitchFamily="18" charset="0"/>
                <a:cs typeface="Arial" panose="020B0604020202020204" pitchFamily="34" charset="0"/>
              </a:rPr>
              <a:t>II. </a:t>
            </a:r>
            <a:r>
              <a:rPr lang="en-SG" sz="2800" b="1">
                <a:solidFill>
                  <a:srgbClr val="FF0000"/>
                </a:solidFill>
                <a:latin typeface="Times New Roman" panose="02020603050405020304" pitchFamily="18" charset="0"/>
                <a:ea typeface="Times New Roman" panose="02020603050405020304" pitchFamily="18" charset="0"/>
                <a:cs typeface="Arial" panose="020B0604020202020204" pitchFamily="34" charset="0"/>
              </a:rPr>
              <a:t>ĐỘT BIẾN</a:t>
            </a:r>
            <a:r>
              <a:rPr lang="en-SG" sz="2800" b="1">
                <a:solidFill>
                  <a:srgbClr val="FF0000"/>
                </a:solidFill>
                <a:effectLst/>
                <a:latin typeface="Times New Roman" panose="02020603050405020304" pitchFamily="18" charset="0"/>
                <a:ea typeface="Times New Roman" panose="02020603050405020304" pitchFamily="18" charset="0"/>
                <a:cs typeface="Arial" panose="020B0604020202020204" pitchFamily="34" charset="0"/>
              </a:rPr>
              <a:t> GENE</a:t>
            </a:r>
            <a:endParaRPr lang="en-US" sz="2800" b="1">
              <a:solidFill>
                <a:srgbClr val="FF0000"/>
              </a:solidFill>
              <a:effectLst/>
              <a:latin typeface="Arial" panose="020B0604020202020204" pitchFamily="34" charset="0"/>
              <a:ea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AB3CD279-C6E8-30FA-9634-E2B9440AB616}"/>
              </a:ext>
            </a:extLst>
          </p:cNvPr>
          <p:cNvSpPr txBox="1"/>
          <p:nvPr/>
        </p:nvSpPr>
        <p:spPr>
          <a:xfrm>
            <a:off x="602884" y="605820"/>
            <a:ext cx="8273261" cy="523220"/>
          </a:xfrm>
          <a:prstGeom prst="rect">
            <a:avLst/>
          </a:prstGeom>
          <a:noFill/>
        </p:spPr>
        <p:txBody>
          <a:bodyPr wrap="square">
            <a:spAutoFit/>
          </a:bodyPr>
          <a:lstStyle/>
          <a:p>
            <a:r>
              <a:rPr lang="en-US" sz="2800" b="1">
                <a:solidFill>
                  <a:srgbClr val="FF0000"/>
                </a:solidFill>
                <a:latin typeface="Times New Roman" panose="02020603050405020304" pitchFamily="18" charset="0"/>
                <a:cs typeface="Times New Roman" panose="02020603050405020304" pitchFamily="18" charset="0"/>
              </a:rPr>
              <a:t>3. Nguyên nhân và cơ chế phát sinh đột biến gene</a:t>
            </a:r>
            <a:endParaRPr lang="en-US" sz="2800">
              <a:solidFill>
                <a:srgbClr val="FF0000"/>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83CD6A4F-7B48-5FDA-F5C4-64E84ACC749C}"/>
              </a:ext>
            </a:extLst>
          </p:cNvPr>
          <p:cNvSpPr txBox="1"/>
          <p:nvPr/>
        </p:nvSpPr>
        <p:spPr>
          <a:xfrm>
            <a:off x="1073727" y="1129040"/>
            <a:ext cx="6119090" cy="523220"/>
          </a:xfrm>
          <a:prstGeom prst="rect">
            <a:avLst/>
          </a:prstGeom>
          <a:noFill/>
        </p:spPr>
        <p:txBody>
          <a:bodyPr wrap="square">
            <a:spAutoFit/>
          </a:bodyPr>
          <a:lstStyle/>
          <a:p>
            <a:pPr algn="just"/>
            <a:r>
              <a:rPr lang="vi-VN" sz="2800" b="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 Cơ chế phát sinh đột biến gene</a:t>
            </a:r>
            <a:endParaRPr lang="en-US" sz="280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B0D5DB35-1642-A80C-3778-BD65DE1D4FCD}"/>
              </a:ext>
            </a:extLst>
          </p:cNvPr>
          <p:cNvSpPr txBox="1"/>
          <p:nvPr/>
        </p:nvSpPr>
        <p:spPr>
          <a:xfrm>
            <a:off x="1147617" y="1737004"/>
            <a:ext cx="10554855" cy="3785652"/>
          </a:xfrm>
          <a:prstGeom prst="rect">
            <a:avLst/>
          </a:prstGeom>
          <a:noFill/>
        </p:spPr>
        <p:txBody>
          <a:bodyPr wrap="square">
            <a:spAutoFit/>
          </a:bodyPr>
          <a:lstStyle/>
          <a:p>
            <a:r>
              <a:rPr lang="vi-VN" sz="2400">
                <a:solidFill>
                  <a:srgbClr val="000000"/>
                </a:solidFill>
                <a:effectLst/>
                <a:latin typeface="Times New Roman" panose="02020603050405020304" pitchFamily="18" charset="0"/>
                <a:ea typeface="Calibri" panose="020F0502020204030204" pitchFamily="34" charset="0"/>
              </a:rPr>
              <a:t>Thông thường, sự thay đổi một nucleotide nào đó dẫn đến sự sai khác trên một mạch của phân tử DNA được gọi là tiền đột biến. Khi các tiền đột biến tiếp tục nhân đôi, sự lắp ráp các nucleotide theo mạch khuôn sai sẽ làm phát sinh các gene đột biến. Trường hợp các sai sót trong quá trình lắp ráp các nucleotide được sửa chữa sẽ làm giảm tỉ lệ phát sinh đột biến gene. </a:t>
            </a:r>
            <a:endParaRPr lang="en-US" sz="2400">
              <a:effectLst/>
              <a:latin typeface="Times New Roman" panose="02020603050405020304" pitchFamily="18" charset="0"/>
              <a:ea typeface="Calibri" panose="020F0502020204030204" pitchFamily="34" charset="0"/>
            </a:endParaRPr>
          </a:p>
          <a:p>
            <a:r>
              <a:rPr lang="vi-VN" sz="2400" b="1">
                <a:solidFill>
                  <a:srgbClr val="000000"/>
                </a:solidFill>
                <a:effectLst/>
                <a:latin typeface="Times New Roman" panose="02020603050405020304" pitchFamily="18" charset="0"/>
                <a:ea typeface="Calibri" panose="020F0502020204030204" pitchFamily="34" charset="0"/>
              </a:rPr>
              <a:t>- Đột biến gene tự phát:</a:t>
            </a:r>
            <a:r>
              <a:rPr lang="vi-VN" sz="2400">
                <a:solidFill>
                  <a:srgbClr val="000000"/>
                </a:solidFill>
                <a:effectLst/>
                <a:latin typeface="Times New Roman" panose="02020603050405020304" pitchFamily="18" charset="0"/>
                <a:ea typeface="Calibri" panose="020F0502020204030204" pitchFamily="34" charset="0"/>
              </a:rPr>
              <a:t> chủ yếu do sự biến đổi cấu trúc từ nucleotide dạng thường thành nucleotide dạng hiếm có vị trí liên kết hydrogen bị thay đổi dắn đến sự bắt cặp nucleotide sai trong quá trình nhân đôi DNA (Hình 4.4).</a:t>
            </a:r>
            <a:endParaRPr lang="en-US" sz="2400">
              <a:effectLst/>
              <a:latin typeface="Times New Roman" panose="02020603050405020304" pitchFamily="18" charset="0"/>
              <a:ea typeface="Calibri" panose="020F0502020204030204" pitchFamily="34" charset="0"/>
            </a:endParaRPr>
          </a:p>
          <a:p>
            <a:pPr algn="just"/>
            <a:r>
              <a:rPr lang="vi-VN"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4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Đột biến gene cảm ứng:</a:t>
            </a:r>
            <a:r>
              <a:rPr lang="vi-VN"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do sự tác động của các tác nhân gây đột biến dẫn đến sai sót trong quá trình nhân đôi DNA.</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9" name="Picture 8">
            <a:extLst>
              <a:ext uri="{FF2B5EF4-FFF2-40B4-BE49-F238E27FC236}">
                <a16:creationId xmlns:a16="http://schemas.microsoft.com/office/drawing/2014/main" id="{E0A71E09-9434-CC19-907A-73541BAA45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0146" y="1947211"/>
            <a:ext cx="612178" cy="523221"/>
          </a:xfrm>
          <a:prstGeom prst="rect">
            <a:avLst/>
          </a:prstGeom>
        </p:spPr>
      </p:pic>
    </p:spTree>
    <p:extLst>
      <p:ext uri="{BB962C8B-B14F-4D97-AF65-F5344CB8AC3E}">
        <p14:creationId xmlns:p14="http://schemas.microsoft.com/office/powerpoint/2010/main" val="1503068789"/>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58;p6">
            <a:extLst>
              <a:ext uri="{FF2B5EF4-FFF2-40B4-BE49-F238E27FC236}">
                <a16:creationId xmlns:a16="http://schemas.microsoft.com/office/drawing/2014/main" id="{17771C2A-9CBF-BBB3-4828-EB395D5D3410}"/>
              </a:ext>
            </a:extLst>
          </p:cNvPr>
          <p:cNvSpPr/>
          <p:nvPr/>
        </p:nvSpPr>
        <p:spPr>
          <a:xfrm>
            <a:off x="114476" y="97668"/>
            <a:ext cx="3487705" cy="508152"/>
          </a:xfrm>
          <a:prstGeom prst="rect">
            <a:avLst/>
          </a:prstGeom>
          <a:solidFill>
            <a:srgbClr val="FBDC77">
              <a:lumMod val="60000"/>
              <a:lumOff val="40000"/>
            </a:srgbClr>
          </a:solidFill>
          <a:ln w="9525" cap="flat" cmpd="sng" algn="ctr">
            <a:solidFill>
              <a:srgbClr val="FFC000"/>
            </a:solidFill>
            <a:prstDash val="solid"/>
          </a:ln>
          <a:effectLst>
            <a:outerShdw blurRad="40000" dist="20000" dir="5400000" rotWithShape="0">
              <a:srgbClr val="000000">
                <a:alpha val="38000"/>
              </a:srgbClr>
            </a:outerShdw>
          </a:effectLst>
          <a:scene3d>
            <a:camera prst="orthographicFront"/>
            <a:lightRig rig="threePt" dir="t"/>
          </a:scene3d>
          <a:sp3d>
            <a:bevelT/>
          </a:sp3d>
        </p:spPr>
        <p:txBody>
          <a:bodyPr spcFirstLastPara="1" wrap="square" lIns="0" tIns="0" rIns="0" bIns="0" anchor="t" anchorCtr="0">
            <a:spAutoFit/>
          </a:bodyPr>
          <a:lstStyle/>
          <a:p>
            <a:pPr marL="111125">
              <a:lnSpc>
                <a:spcPct val="109000"/>
              </a:lnSpc>
              <a:spcAft>
                <a:spcPts val="300"/>
              </a:spcAft>
            </a:pPr>
            <a:r>
              <a:rPr lang="en-SG" sz="2800" b="1">
                <a:solidFill>
                  <a:srgbClr val="FF0000"/>
                </a:solidFill>
                <a:effectLst/>
                <a:latin typeface="Times New Roman" panose="02020603050405020304" pitchFamily="18" charset="0"/>
                <a:ea typeface="Times New Roman" panose="02020603050405020304" pitchFamily="18" charset="0"/>
                <a:cs typeface="Arial" panose="020B0604020202020204" pitchFamily="34" charset="0"/>
              </a:rPr>
              <a:t>II. </a:t>
            </a:r>
            <a:r>
              <a:rPr lang="en-SG" sz="2800" b="1">
                <a:solidFill>
                  <a:srgbClr val="FF0000"/>
                </a:solidFill>
                <a:latin typeface="Times New Roman" panose="02020603050405020304" pitchFamily="18" charset="0"/>
                <a:ea typeface="Times New Roman" panose="02020603050405020304" pitchFamily="18" charset="0"/>
                <a:cs typeface="Arial" panose="020B0604020202020204" pitchFamily="34" charset="0"/>
              </a:rPr>
              <a:t>ĐỘT BIẾN</a:t>
            </a:r>
            <a:r>
              <a:rPr lang="en-SG" sz="2800" b="1">
                <a:solidFill>
                  <a:srgbClr val="FF0000"/>
                </a:solidFill>
                <a:effectLst/>
                <a:latin typeface="Times New Roman" panose="02020603050405020304" pitchFamily="18" charset="0"/>
                <a:ea typeface="Times New Roman" panose="02020603050405020304" pitchFamily="18" charset="0"/>
                <a:cs typeface="Arial" panose="020B0604020202020204" pitchFamily="34" charset="0"/>
              </a:rPr>
              <a:t> GENE</a:t>
            </a:r>
            <a:endParaRPr lang="en-US" sz="2800" b="1">
              <a:solidFill>
                <a:srgbClr val="FF0000"/>
              </a:solidFill>
              <a:effectLst/>
              <a:latin typeface="Arial" panose="020B0604020202020204" pitchFamily="34" charset="0"/>
              <a:ea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C95CFCE6-0751-AF7A-B5D4-8626A919BE42}"/>
              </a:ext>
            </a:extLst>
          </p:cNvPr>
          <p:cNvSpPr txBox="1"/>
          <p:nvPr/>
        </p:nvSpPr>
        <p:spPr>
          <a:xfrm>
            <a:off x="602884" y="605820"/>
            <a:ext cx="8273261" cy="523220"/>
          </a:xfrm>
          <a:prstGeom prst="rect">
            <a:avLst/>
          </a:prstGeom>
          <a:noFill/>
        </p:spPr>
        <p:txBody>
          <a:bodyPr wrap="square">
            <a:spAutoFit/>
          </a:bodyPr>
          <a:lstStyle/>
          <a:p>
            <a:r>
              <a:rPr lang="en-US" sz="2800" b="1">
                <a:solidFill>
                  <a:srgbClr val="FF0000"/>
                </a:solidFill>
                <a:latin typeface="Times New Roman" panose="02020603050405020304" pitchFamily="18" charset="0"/>
                <a:cs typeface="Times New Roman" panose="02020603050405020304" pitchFamily="18" charset="0"/>
              </a:rPr>
              <a:t>4. Vai trò của đột biến gene</a:t>
            </a:r>
            <a:endParaRPr lang="en-US" sz="2800">
              <a:solidFill>
                <a:srgbClr val="FF0000"/>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48EDE391-D229-B40C-0B7B-0A9615663A27}"/>
              </a:ext>
            </a:extLst>
          </p:cNvPr>
          <p:cNvSpPr txBox="1"/>
          <p:nvPr/>
        </p:nvSpPr>
        <p:spPr>
          <a:xfrm>
            <a:off x="955661" y="1104736"/>
            <a:ext cx="7920484" cy="521810"/>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marR="90170" algn="just">
              <a:lnSpc>
                <a:spcPct val="107000"/>
              </a:lnSpc>
              <a:spcAft>
                <a:spcPts val="800"/>
              </a:spcAft>
            </a:pPr>
            <a:r>
              <a:rPr lang="en-US" sz="2800" b="1">
                <a:solidFill>
                  <a:srgbClr val="000000"/>
                </a:solidFill>
                <a:effectLst/>
                <a:highlight>
                  <a:srgbClr val="FFFFFF"/>
                </a:highlight>
                <a:latin typeface="Times New Roman" panose="02020603050405020304" pitchFamily="18" charset="0"/>
                <a:ea typeface="Calibri" panose="020F0502020204030204" pitchFamily="34" charset="0"/>
              </a:rPr>
              <a:t>CH5: </a:t>
            </a:r>
            <a:r>
              <a:rPr lang="en-US" sz="2800">
                <a:solidFill>
                  <a:srgbClr val="000000"/>
                </a:solidFill>
                <a:effectLst/>
                <a:highlight>
                  <a:srgbClr val="FFFFFF"/>
                </a:highlight>
                <a:latin typeface="Times New Roman" panose="02020603050405020304" pitchFamily="18" charset="0"/>
                <a:ea typeface="Calibri" panose="020F0502020204030204" pitchFamily="34" charset="0"/>
              </a:rPr>
              <a:t>Trình bày vai trò của đột biến gene. Cho ví dụ.</a:t>
            </a:r>
            <a:endParaRPr lang="en-US" sz="2800">
              <a:effectLst/>
              <a:latin typeface="Arial" panose="020B0604020202020204" pitchFamily="34" charset="0"/>
              <a:ea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250A7DCB-B32E-4548-F42B-36191BAAE6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13972"/>
            <a:ext cx="859657" cy="863999"/>
          </a:xfrm>
          <a:prstGeom prst="rect">
            <a:avLst/>
          </a:prstGeom>
        </p:spPr>
      </p:pic>
      <p:sp>
        <p:nvSpPr>
          <p:cNvPr id="6" name="TextBox 5">
            <a:extLst>
              <a:ext uri="{FF2B5EF4-FFF2-40B4-BE49-F238E27FC236}">
                <a16:creationId xmlns:a16="http://schemas.microsoft.com/office/drawing/2014/main" id="{A8824AE3-77DC-FE1D-573E-D23195D05DD9}"/>
              </a:ext>
            </a:extLst>
          </p:cNvPr>
          <p:cNvSpPr txBox="1"/>
          <p:nvPr/>
        </p:nvSpPr>
        <p:spPr>
          <a:xfrm>
            <a:off x="859657" y="1694899"/>
            <a:ext cx="11217867" cy="1446550"/>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r>
              <a:rPr lang="en-US" sz="2200" b="1">
                <a:latin typeface="Times New Roman" panose="02020603050405020304" pitchFamily="18" charset="0"/>
                <a:cs typeface="Times New Roman" panose="02020603050405020304" pitchFamily="18" charset="0"/>
              </a:rPr>
              <a:t>- Đối với tiến hoá:</a:t>
            </a:r>
            <a:r>
              <a:rPr lang="en-US" sz="2200">
                <a:latin typeface="Times New Roman" panose="02020603050405020304" pitchFamily="18" charset="0"/>
                <a:cs typeface="Times New Roman" panose="02020603050405020304" pitchFamily="18" charset="0"/>
              </a:rPr>
              <a:t> Đột biến gene cung cấp nguồn nguyên liệu cho quá trình tiến hoá của sinh vật. Ví dụ: Đột biến ở vi khuẩn S. aureus hoặc S. pneumoniae hình thành các chủng mới có protein PBP (protein gắn penicillin) bị biến đổi làm giảm ái lực của protein với penicillin, dẫn đến chúng có khả năng kháng thuốc kháng sinh.</a:t>
            </a:r>
          </a:p>
        </p:txBody>
      </p:sp>
      <p:pic>
        <p:nvPicPr>
          <p:cNvPr id="7" name="Picture 6">
            <a:extLst>
              <a:ext uri="{FF2B5EF4-FFF2-40B4-BE49-F238E27FC236}">
                <a16:creationId xmlns:a16="http://schemas.microsoft.com/office/drawing/2014/main" id="{0CE02973-4616-21E1-43E8-20B76E0625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084672"/>
            <a:ext cx="859657" cy="802901"/>
          </a:xfrm>
          <a:prstGeom prst="rect">
            <a:avLst/>
          </a:prstGeom>
        </p:spPr>
      </p:pic>
      <p:pic>
        <p:nvPicPr>
          <p:cNvPr id="8" name="Picture 7">
            <a:extLst>
              <a:ext uri="{FF2B5EF4-FFF2-40B4-BE49-F238E27FC236}">
                <a16:creationId xmlns:a16="http://schemas.microsoft.com/office/drawing/2014/main" id="{8E895D7F-7B07-3B33-B386-49CA202CE9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476" y="2994274"/>
            <a:ext cx="612178" cy="523221"/>
          </a:xfrm>
          <a:prstGeom prst="rect">
            <a:avLst/>
          </a:prstGeom>
        </p:spPr>
      </p:pic>
      <p:pic>
        <p:nvPicPr>
          <p:cNvPr id="12" name="Picture 11">
            <a:extLst>
              <a:ext uri="{FF2B5EF4-FFF2-40B4-BE49-F238E27FC236}">
                <a16:creationId xmlns:a16="http://schemas.microsoft.com/office/drawing/2014/main" id="{DFDD1BE4-7792-CC76-80F3-FF26DBFA6963}"/>
              </a:ext>
            </a:extLst>
          </p:cNvPr>
          <p:cNvPicPr>
            <a:picLocks noChangeAspect="1"/>
          </p:cNvPicPr>
          <p:nvPr/>
        </p:nvPicPr>
        <p:blipFill>
          <a:blip r:embed="rId5"/>
          <a:stretch>
            <a:fillRect/>
          </a:stretch>
        </p:blipFill>
        <p:spPr>
          <a:xfrm>
            <a:off x="3158837" y="3209802"/>
            <a:ext cx="6301654" cy="3489761"/>
          </a:xfrm>
          <a:prstGeom prst="rect">
            <a:avLst/>
          </a:prstGeom>
        </p:spPr>
      </p:pic>
    </p:spTree>
    <p:extLst>
      <p:ext uri="{BB962C8B-B14F-4D97-AF65-F5344CB8AC3E}">
        <p14:creationId xmlns:p14="http://schemas.microsoft.com/office/powerpoint/2010/main" val="639853564"/>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par>
                                <p:cTn id="21" presetID="16" presetClass="entr" presetSubtype="21"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arn(inVertical)">
                                      <p:cBhvr>
                                        <p:cTn id="26" dur="500"/>
                                        <p:tgtEl>
                                          <p:spTgt spid="6"/>
                                        </p:tgtEl>
                                      </p:cBhvr>
                                    </p:animEffect>
                                  </p:childTnLst>
                                </p:cTn>
                              </p:par>
                              <p:par>
                                <p:cTn id="27" presetID="16" presetClass="entr" presetSubtype="21"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arn(inVertical)">
                                      <p:cBhvr>
                                        <p:cTn id="2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58;p6">
            <a:extLst>
              <a:ext uri="{FF2B5EF4-FFF2-40B4-BE49-F238E27FC236}">
                <a16:creationId xmlns:a16="http://schemas.microsoft.com/office/drawing/2014/main" id="{17771C2A-9CBF-BBB3-4828-EB395D5D3410}"/>
              </a:ext>
            </a:extLst>
          </p:cNvPr>
          <p:cNvSpPr/>
          <p:nvPr/>
        </p:nvSpPr>
        <p:spPr>
          <a:xfrm>
            <a:off x="114476" y="97668"/>
            <a:ext cx="3487705" cy="508152"/>
          </a:xfrm>
          <a:prstGeom prst="rect">
            <a:avLst/>
          </a:prstGeom>
          <a:solidFill>
            <a:srgbClr val="FBDC77">
              <a:lumMod val="60000"/>
              <a:lumOff val="40000"/>
            </a:srgbClr>
          </a:solidFill>
          <a:ln w="9525" cap="flat" cmpd="sng" algn="ctr">
            <a:solidFill>
              <a:srgbClr val="FFC000"/>
            </a:solidFill>
            <a:prstDash val="solid"/>
          </a:ln>
          <a:effectLst>
            <a:outerShdw blurRad="40000" dist="20000" dir="5400000" rotWithShape="0">
              <a:srgbClr val="000000">
                <a:alpha val="38000"/>
              </a:srgbClr>
            </a:outerShdw>
          </a:effectLst>
          <a:scene3d>
            <a:camera prst="orthographicFront"/>
            <a:lightRig rig="threePt" dir="t"/>
          </a:scene3d>
          <a:sp3d>
            <a:bevelT/>
          </a:sp3d>
        </p:spPr>
        <p:txBody>
          <a:bodyPr spcFirstLastPara="1" wrap="square" lIns="0" tIns="0" rIns="0" bIns="0" anchor="t" anchorCtr="0">
            <a:spAutoFit/>
          </a:bodyPr>
          <a:lstStyle/>
          <a:p>
            <a:pPr marL="111125">
              <a:lnSpc>
                <a:spcPct val="109000"/>
              </a:lnSpc>
              <a:spcAft>
                <a:spcPts val="300"/>
              </a:spcAft>
            </a:pPr>
            <a:r>
              <a:rPr lang="en-SG" sz="2800" b="1">
                <a:solidFill>
                  <a:srgbClr val="FF0000"/>
                </a:solidFill>
                <a:effectLst/>
                <a:latin typeface="Times New Roman" panose="02020603050405020304" pitchFamily="18" charset="0"/>
                <a:ea typeface="Times New Roman" panose="02020603050405020304" pitchFamily="18" charset="0"/>
                <a:cs typeface="Arial" panose="020B0604020202020204" pitchFamily="34" charset="0"/>
              </a:rPr>
              <a:t>II. </a:t>
            </a:r>
            <a:r>
              <a:rPr lang="en-SG" sz="2800" b="1">
                <a:solidFill>
                  <a:srgbClr val="FF0000"/>
                </a:solidFill>
                <a:latin typeface="Times New Roman" panose="02020603050405020304" pitchFamily="18" charset="0"/>
                <a:ea typeface="Times New Roman" panose="02020603050405020304" pitchFamily="18" charset="0"/>
                <a:cs typeface="Arial" panose="020B0604020202020204" pitchFamily="34" charset="0"/>
              </a:rPr>
              <a:t>ĐỘT BIẾN</a:t>
            </a:r>
            <a:r>
              <a:rPr lang="en-SG" sz="2800" b="1">
                <a:solidFill>
                  <a:srgbClr val="FF0000"/>
                </a:solidFill>
                <a:effectLst/>
                <a:latin typeface="Times New Roman" panose="02020603050405020304" pitchFamily="18" charset="0"/>
                <a:ea typeface="Times New Roman" panose="02020603050405020304" pitchFamily="18" charset="0"/>
                <a:cs typeface="Arial" panose="020B0604020202020204" pitchFamily="34" charset="0"/>
              </a:rPr>
              <a:t> GENE</a:t>
            </a:r>
            <a:endParaRPr lang="en-US" sz="2800" b="1">
              <a:solidFill>
                <a:srgbClr val="FF0000"/>
              </a:solidFill>
              <a:effectLst/>
              <a:latin typeface="Arial" panose="020B0604020202020204" pitchFamily="34" charset="0"/>
              <a:ea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C95CFCE6-0751-AF7A-B5D4-8626A919BE42}"/>
              </a:ext>
            </a:extLst>
          </p:cNvPr>
          <p:cNvSpPr txBox="1"/>
          <p:nvPr/>
        </p:nvSpPr>
        <p:spPr>
          <a:xfrm>
            <a:off x="602884" y="605820"/>
            <a:ext cx="8273261" cy="523220"/>
          </a:xfrm>
          <a:prstGeom prst="rect">
            <a:avLst/>
          </a:prstGeom>
          <a:noFill/>
        </p:spPr>
        <p:txBody>
          <a:bodyPr wrap="square">
            <a:spAutoFit/>
          </a:bodyPr>
          <a:lstStyle/>
          <a:p>
            <a:r>
              <a:rPr lang="en-US" sz="2800" b="1">
                <a:solidFill>
                  <a:srgbClr val="FF0000"/>
                </a:solidFill>
                <a:latin typeface="Times New Roman" panose="02020603050405020304" pitchFamily="18" charset="0"/>
                <a:cs typeface="Times New Roman" panose="02020603050405020304" pitchFamily="18" charset="0"/>
              </a:rPr>
              <a:t>4. Vai trò của đột biến gene</a:t>
            </a:r>
            <a:endParaRPr lang="en-US" sz="2800">
              <a:solidFill>
                <a:srgbClr val="FF0000"/>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A8824AE3-77DC-FE1D-573E-D23195D05DD9}"/>
              </a:ext>
            </a:extLst>
          </p:cNvPr>
          <p:cNvSpPr txBox="1"/>
          <p:nvPr/>
        </p:nvSpPr>
        <p:spPr>
          <a:xfrm>
            <a:off x="859656" y="1668882"/>
            <a:ext cx="4691399" cy="4524315"/>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r>
              <a:rPr lang="en-US" sz="2400" b="1">
                <a:latin typeface="Times New Roman" panose="02020603050405020304" pitchFamily="18" charset="0"/>
                <a:cs typeface="Times New Roman" panose="02020603050405020304" pitchFamily="18" charset="0"/>
              </a:rPr>
              <a:t>- Đối với chọn giống:</a:t>
            </a:r>
            <a:r>
              <a:rPr lang="en-US" sz="2400">
                <a:latin typeface="Times New Roman" panose="02020603050405020304" pitchFamily="18" charset="0"/>
                <a:cs typeface="Times New Roman" panose="02020603050405020304" pitchFamily="18" charset="0"/>
              </a:rPr>
              <a:t> Đột biến gene cung cấp nguồn nguyên liệu cho quá trình chọn, tạo giống. Con người chủ động sử dụng các tác nhân đột biến nhằm tạo ra các giống vi sinh vật và thực vật mang những đặc tính mong muốn. Ví dụ: Chiếu xạ bào tử nấm đế tạo chủng nấm Penicillium đột biến sản xuất penicillin có hoạt tính cao gấp 200 lần; gây đột biến gene ở lúa nhằm tạo các giống lúa có khả năng chịu ngập nước, chịu hạn;</a:t>
            </a:r>
          </a:p>
        </p:txBody>
      </p:sp>
      <p:pic>
        <p:nvPicPr>
          <p:cNvPr id="7" name="Picture 6">
            <a:extLst>
              <a:ext uri="{FF2B5EF4-FFF2-40B4-BE49-F238E27FC236}">
                <a16:creationId xmlns:a16="http://schemas.microsoft.com/office/drawing/2014/main" id="{0CE02973-4616-21E1-43E8-20B76E0625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2257909"/>
            <a:ext cx="859657" cy="802901"/>
          </a:xfrm>
          <a:prstGeom prst="rect">
            <a:avLst/>
          </a:prstGeom>
        </p:spPr>
      </p:pic>
      <p:pic>
        <p:nvPicPr>
          <p:cNvPr id="8" name="Picture 7">
            <a:extLst>
              <a:ext uri="{FF2B5EF4-FFF2-40B4-BE49-F238E27FC236}">
                <a16:creationId xmlns:a16="http://schemas.microsoft.com/office/drawing/2014/main" id="{8E895D7F-7B07-3B33-B386-49CA202CE9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476" y="3079137"/>
            <a:ext cx="612178" cy="523221"/>
          </a:xfrm>
          <a:prstGeom prst="rect">
            <a:avLst/>
          </a:prstGeom>
        </p:spPr>
      </p:pic>
      <p:pic>
        <p:nvPicPr>
          <p:cNvPr id="4098" name="Picture 2" descr="Cây đột biến gen giá tiền tỷ">
            <a:extLst>
              <a:ext uri="{FF2B5EF4-FFF2-40B4-BE49-F238E27FC236}">
                <a16:creationId xmlns:a16="http://schemas.microsoft.com/office/drawing/2014/main" id="{FB1D9B3F-5414-A79F-E3F7-13980F9393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19863" y="1732545"/>
            <a:ext cx="5034464" cy="44571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8779792"/>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par>
                                <p:cTn id="14" presetID="16" presetClass="entr" presetSubtype="21" fill="hold" nodeType="withEffect">
                                  <p:stCondLst>
                                    <p:cond delay="0"/>
                                  </p:stCondLst>
                                  <p:childTnLst>
                                    <p:set>
                                      <p:cBhvr>
                                        <p:cTn id="15" dur="1" fill="hold">
                                          <p:stCondLst>
                                            <p:cond delay="0"/>
                                          </p:stCondLst>
                                        </p:cTn>
                                        <p:tgtEl>
                                          <p:spTgt spid="4098"/>
                                        </p:tgtEl>
                                        <p:attrNameLst>
                                          <p:attrName>style.visibility</p:attrName>
                                        </p:attrNameLst>
                                      </p:cBhvr>
                                      <p:to>
                                        <p:strVal val="visible"/>
                                      </p:to>
                                    </p:set>
                                    <p:animEffect transition="in" filter="barn(inVertical)">
                                      <p:cBhvr>
                                        <p:cTn id="16"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58;p6">
            <a:extLst>
              <a:ext uri="{FF2B5EF4-FFF2-40B4-BE49-F238E27FC236}">
                <a16:creationId xmlns:a16="http://schemas.microsoft.com/office/drawing/2014/main" id="{17771C2A-9CBF-BBB3-4828-EB395D5D3410}"/>
              </a:ext>
            </a:extLst>
          </p:cNvPr>
          <p:cNvSpPr/>
          <p:nvPr/>
        </p:nvSpPr>
        <p:spPr>
          <a:xfrm>
            <a:off x="114476" y="97668"/>
            <a:ext cx="3487705" cy="508152"/>
          </a:xfrm>
          <a:prstGeom prst="rect">
            <a:avLst/>
          </a:prstGeom>
          <a:solidFill>
            <a:srgbClr val="FBDC77">
              <a:lumMod val="60000"/>
              <a:lumOff val="40000"/>
            </a:srgbClr>
          </a:solidFill>
          <a:ln w="9525" cap="flat" cmpd="sng" algn="ctr">
            <a:solidFill>
              <a:srgbClr val="FFC000"/>
            </a:solidFill>
            <a:prstDash val="solid"/>
          </a:ln>
          <a:effectLst>
            <a:outerShdw blurRad="40000" dist="20000" dir="5400000" rotWithShape="0">
              <a:srgbClr val="000000">
                <a:alpha val="38000"/>
              </a:srgbClr>
            </a:outerShdw>
          </a:effectLst>
          <a:scene3d>
            <a:camera prst="orthographicFront"/>
            <a:lightRig rig="threePt" dir="t"/>
          </a:scene3d>
          <a:sp3d>
            <a:bevelT/>
          </a:sp3d>
        </p:spPr>
        <p:txBody>
          <a:bodyPr spcFirstLastPara="1" wrap="square" lIns="0" tIns="0" rIns="0" bIns="0" anchor="t" anchorCtr="0">
            <a:spAutoFit/>
          </a:bodyPr>
          <a:lstStyle/>
          <a:p>
            <a:pPr marL="111125">
              <a:lnSpc>
                <a:spcPct val="109000"/>
              </a:lnSpc>
              <a:spcAft>
                <a:spcPts val="300"/>
              </a:spcAft>
            </a:pPr>
            <a:r>
              <a:rPr lang="en-SG" sz="2800" b="1">
                <a:solidFill>
                  <a:srgbClr val="FF0000"/>
                </a:solidFill>
                <a:effectLst/>
                <a:latin typeface="Times New Roman" panose="02020603050405020304" pitchFamily="18" charset="0"/>
                <a:ea typeface="Times New Roman" panose="02020603050405020304" pitchFamily="18" charset="0"/>
                <a:cs typeface="Arial" panose="020B0604020202020204" pitchFamily="34" charset="0"/>
              </a:rPr>
              <a:t>II. </a:t>
            </a:r>
            <a:r>
              <a:rPr lang="en-SG" sz="2800" b="1">
                <a:solidFill>
                  <a:srgbClr val="FF0000"/>
                </a:solidFill>
                <a:latin typeface="Times New Roman" panose="02020603050405020304" pitchFamily="18" charset="0"/>
                <a:ea typeface="Times New Roman" panose="02020603050405020304" pitchFamily="18" charset="0"/>
                <a:cs typeface="Arial" panose="020B0604020202020204" pitchFamily="34" charset="0"/>
              </a:rPr>
              <a:t>ĐỘT BIẾN</a:t>
            </a:r>
            <a:r>
              <a:rPr lang="en-SG" sz="2800" b="1">
                <a:solidFill>
                  <a:srgbClr val="FF0000"/>
                </a:solidFill>
                <a:effectLst/>
                <a:latin typeface="Times New Roman" panose="02020603050405020304" pitchFamily="18" charset="0"/>
                <a:ea typeface="Times New Roman" panose="02020603050405020304" pitchFamily="18" charset="0"/>
                <a:cs typeface="Arial" panose="020B0604020202020204" pitchFamily="34" charset="0"/>
              </a:rPr>
              <a:t> GENE</a:t>
            </a:r>
            <a:endParaRPr lang="en-US" sz="2800" b="1">
              <a:solidFill>
                <a:srgbClr val="FF0000"/>
              </a:solidFill>
              <a:effectLst/>
              <a:latin typeface="Arial" panose="020B0604020202020204" pitchFamily="34" charset="0"/>
              <a:ea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C95CFCE6-0751-AF7A-B5D4-8626A919BE42}"/>
              </a:ext>
            </a:extLst>
          </p:cNvPr>
          <p:cNvSpPr txBox="1"/>
          <p:nvPr/>
        </p:nvSpPr>
        <p:spPr>
          <a:xfrm>
            <a:off x="602884" y="605820"/>
            <a:ext cx="8273261" cy="523220"/>
          </a:xfrm>
          <a:prstGeom prst="rect">
            <a:avLst/>
          </a:prstGeom>
          <a:noFill/>
        </p:spPr>
        <p:txBody>
          <a:bodyPr wrap="square">
            <a:spAutoFit/>
          </a:bodyPr>
          <a:lstStyle/>
          <a:p>
            <a:r>
              <a:rPr lang="en-US" sz="2800" b="1">
                <a:solidFill>
                  <a:srgbClr val="FF0000"/>
                </a:solidFill>
                <a:latin typeface="Times New Roman" panose="02020603050405020304" pitchFamily="18" charset="0"/>
                <a:cs typeface="Times New Roman" panose="02020603050405020304" pitchFamily="18" charset="0"/>
              </a:rPr>
              <a:t>4. Vai trò của đột biến gene</a:t>
            </a:r>
            <a:endParaRPr lang="en-US" sz="2800">
              <a:solidFill>
                <a:srgbClr val="FF0000"/>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A8824AE3-77DC-FE1D-573E-D23195D05DD9}"/>
              </a:ext>
            </a:extLst>
          </p:cNvPr>
          <p:cNvSpPr txBox="1"/>
          <p:nvPr/>
        </p:nvSpPr>
        <p:spPr>
          <a:xfrm>
            <a:off x="859656" y="1668882"/>
            <a:ext cx="4746817" cy="4832092"/>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r>
              <a:rPr lang="en-US" sz="2200" b="1">
                <a:latin typeface="Times New Roman" panose="02020603050405020304" pitchFamily="18" charset="0"/>
                <a:cs typeface="Times New Roman" panose="02020603050405020304" pitchFamily="18" charset="0"/>
              </a:rPr>
              <a:t>- Đối với nghiên cứu di truyền:</a:t>
            </a:r>
            <a:r>
              <a:rPr lang="en-US" sz="2200">
                <a:latin typeface="Times New Roman" panose="02020603050405020304" pitchFamily="18" charset="0"/>
                <a:cs typeface="Times New Roman" panose="02020603050405020304" pitchFamily="18" charset="0"/>
              </a:rPr>
              <a:t> Các thể đột biến gene tự nhiên hoặc nhân tạo được các nhà khoa học dùng trong nhiều nghiên cứu di truyền nhằm xác định các quy luật di truyền, cơ chế điều hoà biểu hiện gene, cơ chế phát sinh đột biến gene, xây dựng bảng mã di truyền, làm sáng tỏ mối quan hệ giữa gene và protein...Ví dụ: Sử dụng các dòng vi khuẩn E. coli mang các đột biến thay thế một cặp nucleotide ở những vị trí khác nhau, các nhà khoa học đã tìm ra nhiều loại codon mã hoá amino acid và ba codon kết thúc (UAG, UGA, UAA).</a:t>
            </a:r>
          </a:p>
        </p:txBody>
      </p:sp>
      <p:pic>
        <p:nvPicPr>
          <p:cNvPr id="7" name="Picture 6">
            <a:extLst>
              <a:ext uri="{FF2B5EF4-FFF2-40B4-BE49-F238E27FC236}">
                <a16:creationId xmlns:a16="http://schemas.microsoft.com/office/drawing/2014/main" id="{0CE02973-4616-21E1-43E8-20B76E0625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2257909"/>
            <a:ext cx="859657" cy="802901"/>
          </a:xfrm>
          <a:prstGeom prst="rect">
            <a:avLst/>
          </a:prstGeom>
        </p:spPr>
      </p:pic>
      <p:pic>
        <p:nvPicPr>
          <p:cNvPr id="8" name="Picture 7">
            <a:extLst>
              <a:ext uri="{FF2B5EF4-FFF2-40B4-BE49-F238E27FC236}">
                <a16:creationId xmlns:a16="http://schemas.microsoft.com/office/drawing/2014/main" id="{8E895D7F-7B07-3B33-B386-49CA202CE9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476" y="3340748"/>
            <a:ext cx="612178" cy="523221"/>
          </a:xfrm>
          <a:prstGeom prst="rect">
            <a:avLst/>
          </a:prstGeom>
        </p:spPr>
      </p:pic>
      <p:pic>
        <p:nvPicPr>
          <p:cNvPr id="5122" name="Picture 2" descr="Nguyên Nhân Và Cơ Chế Phát Sinh Đột Biến Gen - Sinh 12">
            <a:extLst>
              <a:ext uri="{FF2B5EF4-FFF2-40B4-BE49-F238E27FC236}">
                <a16:creationId xmlns:a16="http://schemas.microsoft.com/office/drawing/2014/main" id="{116DD997-6CC8-D2B8-36AA-0EEA0571C11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25291" y="1818793"/>
            <a:ext cx="5901707" cy="39344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4380915"/>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par>
                                <p:cTn id="14" presetID="16" presetClass="entr" presetSubtype="21" fill="hold" nodeType="withEffect">
                                  <p:stCondLst>
                                    <p:cond delay="0"/>
                                  </p:stCondLst>
                                  <p:childTnLst>
                                    <p:set>
                                      <p:cBhvr>
                                        <p:cTn id="15" dur="1" fill="hold">
                                          <p:stCondLst>
                                            <p:cond delay="0"/>
                                          </p:stCondLst>
                                        </p:cTn>
                                        <p:tgtEl>
                                          <p:spTgt spid="5122"/>
                                        </p:tgtEl>
                                        <p:attrNameLst>
                                          <p:attrName>style.visibility</p:attrName>
                                        </p:attrNameLst>
                                      </p:cBhvr>
                                      <p:to>
                                        <p:strVal val="visible"/>
                                      </p:to>
                                    </p:set>
                                    <p:animEffect transition="in" filter="barn(inVertical)">
                                      <p:cBhvr>
                                        <p:cTn id="16"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58;p6">
            <a:extLst>
              <a:ext uri="{FF2B5EF4-FFF2-40B4-BE49-F238E27FC236}">
                <a16:creationId xmlns:a16="http://schemas.microsoft.com/office/drawing/2014/main" id="{2348AE72-6998-1097-F0CC-33F5113554AC}"/>
              </a:ext>
            </a:extLst>
          </p:cNvPr>
          <p:cNvSpPr/>
          <p:nvPr/>
        </p:nvSpPr>
        <p:spPr>
          <a:xfrm>
            <a:off x="114476" y="97668"/>
            <a:ext cx="4282033" cy="508152"/>
          </a:xfrm>
          <a:prstGeom prst="rect">
            <a:avLst/>
          </a:prstGeom>
          <a:solidFill>
            <a:srgbClr val="FBDC77">
              <a:lumMod val="60000"/>
              <a:lumOff val="40000"/>
            </a:srgbClr>
          </a:solidFill>
          <a:ln w="9525" cap="flat" cmpd="sng" algn="ctr">
            <a:solidFill>
              <a:srgbClr val="FFC000"/>
            </a:solidFill>
            <a:prstDash val="solid"/>
          </a:ln>
          <a:effectLst>
            <a:outerShdw blurRad="40000" dist="20000" dir="5400000" rotWithShape="0">
              <a:srgbClr val="000000">
                <a:alpha val="38000"/>
              </a:srgbClr>
            </a:outerShdw>
          </a:effectLst>
          <a:scene3d>
            <a:camera prst="orthographicFront"/>
            <a:lightRig rig="threePt" dir="t"/>
          </a:scene3d>
          <a:sp3d>
            <a:bevelT/>
          </a:sp3d>
        </p:spPr>
        <p:txBody>
          <a:bodyPr spcFirstLastPara="1" wrap="square" lIns="0" tIns="0" rIns="0" bIns="0" anchor="t" anchorCtr="0">
            <a:spAutoFit/>
          </a:bodyPr>
          <a:lstStyle/>
          <a:p>
            <a:pPr marL="111125">
              <a:lnSpc>
                <a:spcPct val="109000"/>
              </a:lnSpc>
              <a:spcAft>
                <a:spcPts val="300"/>
              </a:spcAft>
            </a:pPr>
            <a:r>
              <a:rPr lang="en-SG" sz="2800" b="1">
                <a:solidFill>
                  <a:srgbClr val="FF0000"/>
                </a:solidFill>
                <a:effectLst/>
                <a:latin typeface="Times New Roman" panose="02020603050405020304" pitchFamily="18" charset="0"/>
                <a:ea typeface="Times New Roman" panose="02020603050405020304" pitchFamily="18" charset="0"/>
                <a:cs typeface="Arial" panose="020B0604020202020204" pitchFamily="34" charset="0"/>
              </a:rPr>
              <a:t>III. </a:t>
            </a:r>
            <a:r>
              <a:rPr lang="en-SG" sz="2800" b="1">
                <a:solidFill>
                  <a:srgbClr val="FF0000"/>
                </a:solidFill>
                <a:latin typeface="Times New Roman" panose="02020603050405020304" pitchFamily="18" charset="0"/>
                <a:ea typeface="Times New Roman" panose="02020603050405020304" pitchFamily="18" charset="0"/>
                <a:cs typeface="Arial" panose="020B0604020202020204" pitchFamily="34" charset="0"/>
              </a:rPr>
              <a:t>CÔNG NGHỆ </a:t>
            </a:r>
            <a:r>
              <a:rPr lang="en-SG" sz="2800" b="1">
                <a:solidFill>
                  <a:srgbClr val="FF0000"/>
                </a:solidFill>
                <a:effectLst/>
                <a:latin typeface="Times New Roman" panose="02020603050405020304" pitchFamily="18" charset="0"/>
                <a:ea typeface="Times New Roman" panose="02020603050405020304" pitchFamily="18" charset="0"/>
                <a:cs typeface="Arial" panose="020B0604020202020204" pitchFamily="34" charset="0"/>
              </a:rPr>
              <a:t>GENE</a:t>
            </a:r>
            <a:endParaRPr lang="en-US" sz="2800" b="1">
              <a:solidFill>
                <a:srgbClr val="FF0000"/>
              </a:solidFill>
              <a:effectLst/>
              <a:latin typeface="Arial" panose="020B0604020202020204" pitchFamily="34" charset="0"/>
              <a:ea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F6317A93-DA3E-B2A0-7054-3779E5448E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477" y="1642258"/>
            <a:ext cx="1208692" cy="1597891"/>
          </a:xfrm>
          <a:prstGeom prst="rect">
            <a:avLst/>
          </a:prstGeom>
        </p:spPr>
      </p:pic>
      <p:pic>
        <p:nvPicPr>
          <p:cNvPr id="4" name="Picture 3">
            <a:extLst>
              <a:ext uri="{FF2B5EF4-FFF2-40B4-BE49-F238E27FC236}">
                <a16:creationId xmlns:a16="http://schemas.microsoft.com/office/drawing/2014/main" id="{5B2ED226-75D9-3552-CD83-D52CCFDC5278}"/>
              </a:ext>
            </a:extLst>
          </p:cNvPr>
          <p:cNvPicPr>
            <a:picLocks noChangeAspect="1"/>
          </p:cNvPicPr>
          <p:nvPr/>
        </p:nvPicPr>
        <p:blipFill rotWithShape="1">
          <a:blip r:embed="rId3">
            <a:extLst>
              <a:ext uri="{28A0092B-C50C-407E-A947-70E740481C1C}">
                <a14:useLocalDpi xmlns:a14="http://schemas.microsoft.com/office/drawing/2010/main" val="0"/>
              </a:ext>
            </a:extLst>
          </a:blip>
          <a:srcRect l="4882" t="22896" r="5017" b="20375"/>
          <a:stretch/>
        </p:blipFill>
        <p:spPr>
          <a:xfrm>
            <a:off x="5043056" y="184727"/>
            <a:ext cx="2641600" cy="1663225"/>
          </a:xfrm>
          <a:prstGeom prst="rect">
            <a:avLst/>
          </a:prstGeom>
        </p:spPr>
      </p:pic>
      <p:sp>
        <p:nvSpPr>
          <p:cNvPr id="6" name="TextBox 5">
            <a:extLst>
              <a:ext uri="{FF2B5EF4-FFF2-40B4-BE49-F238E27FC236}">
                <a16:creationId xmlns:a16="http://schemas.microsoft.com/office/drawing/2014/main" id="{078D1026-5797-7714-C13B-9B6D589C26AE}"/>
              </a:ext>
            </a:extLst>
          </p:cNvPr>
          <p:cNvSpPr txBox="1"/>
          <p:nvPr/>
        </p:nvSpPr>
        <p:spPr>
          <a:xfrm>
            <a:off x="1565565" y="2161554"/>
            <a:ext cx="9675089" cy="2246769"/>
          </a:xfrm>
          <a:prstGeom prst="rect">
            <a:avLst/>
          </a:prstGeom>
          <a:noFill/>
        </p:spPr>
        <p:txBody>
          <a:bodyPr wrap="square">
            <a:spAutoFit/>
          </a:bodyPr>
          <a:lstStyle/>
          <a:p>
            <a:pPr algn="just"/>
            <a:r>
              <a:rPr lang="vi-VN"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GV chia nhóm HS giao bài về nhà trước.</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vi-VN"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Nhóm 1,2: Tìm hiểu công nghệ DNA tái tổ hợp và trả lời các câu hỏi 9,10 SGK.</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vi-VN"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Nhóm 3,4: Tìm hiểu tạo thực vật và động vật biến đổi gene và trả lời các câu hỏi 11,12 SGK.</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89314927"/>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58;p6">
            <a:extLst>
              <a:ext uri="{FF2B5EF4-FFF2-40B4-BE49-F238E27FC236}">
                <a16:creationId xmlns:a16="http://schemas.microsoft.com/office/drawing/2014/main" id="{2348AE72-6998-1097-F0CC-33F5113554AC}"/>
              </a:ext>
            </a:extLst>
          </p:cNvPr>
          <p:cNvSpPr/>
          <p:nvPr/>
        </p:nvSpPr>
        <p:spPr>
          <a:xfrm>
            <a:off x="114476" y="97668"/>
            <a:ext cx="4282033" cy="508152"/>
          </a:xfrm>
          <a:prstGeom prst="rect">
            <a:avLst/>
          </a:prstGeom>
          <a:solidFill>
            <a:srgbClr val="FBDC77">
              <a:lumMod val="60000"/>
              <a:lumOff val="40000"/>
            </a:srgbClr>
          </a:solidFill>
          <a:ln w="9525" cap="flat" cmpd="sng" algn="ctr">
            <a:solidFill>
              <a:srgbClr val="FFC000"/>
            </a:solidFill>
            <a:prstDash val="solid"/>
          </a:ln>
          <a:effectLst>
            <a:outerShdw blurRad="40000" dist="20000" dir="5400000" rotWithShape="0">
              <a:srgbClr val="000000">
                <a:alpha val="38000"/>
              </a:srgbClr>
            </a:outerShdw>
          </a:effectLst>
          <a:scene3d>
            <a:camera prst="orthographicFront"/>
            <a:lightRig rig="threePt" dir="t"/>
          </a:scene3d>
          <a:sp3d>
            <a:bevelT/>
          </a:sp3d>
        </p:spPr>
        <p:txBody>
          <a:bodyPr spcFirstLastPara="1" wrap="square" lIns="0" tIns="0" rIns="0" bIns="0" anchor="t" anchorCtr="0">
            <a:spAutoFit/>
          </a:bodyPr>
          <a:lstStyle/>
          <a:p>
            <a:pPr marL="111125">
              <a:lnSpc>
                <a:spcPct val="109000"/>
              </a:lnSpc>
              <a:spcAft>
                <a:spcPts val="300"/>
              </a:spcAft>
            </a:pPr>
            <a:r>
              <a:rPr lang="en-SG" sz="2800" b="1">
                <a:solidFill>
                  <a:srgbClr val="FF0000"/>
                </a:solidFill>
                <a:effectLst/>
                <a:latin typeface="Times New Roman" panose="02020603050405020304" pitchFamily="18" charset="0"/>
                <a:ea typeface="Times New Roman" panose="02020603050405020304" pitchFamily="18" charset="0"/>
                <a:cs typeface="Arial" panose="020B0604020202020204" pitchFamily="34" charset="0"/>
              </a:rPr>
              <a:t>III. </a:t>
            </a:r>
            <a:r>
              <a:rPr lang="en-SG" sz="2800" b="1">
                <a:solidFill>
                  <a:srgbClr val="FF0000"/>
                </a:solidFill>
                <a:latin typeface="Times New Roman" panose="02020603050405020304" pitchFamily="18" charset="0"/>
                <a:ea typeface="Times New Roman" panose="02020603050405020304" pitchFamily="18" charset="0"/>
                <a:cs typeface="Arial" panose="020B0604020202020204" pitchFamily="34" charset="0"/>
              </a:rPr>
              <a:t>CÔNG NGHỆ </a:t>
            </a:r>
            <a:r>
              <a:rPr lang="en-SG" sz="2800" b="1">
                <a:solidFill>
                  <a:srgbClr val="FF0000"/>
                </a:solidFill>
                <a:effectLst/>
                <a:latin typeface="Times New Roman" panose="02020603050405020304" pitchFamily="18" charset="0"/>
                <a:ea typeface="Times New Roman" panose="02020603050405020304" pitchFamily="18" charset="0"/>
                <a:cs typeface="Arial" panose="020B0604020202020204" pitchFamily="34" charset="0"/>
              </a:rPr>
              <a:t>GENE</a:t>
            </a:r>
            <a:endParaRPr lang="en-US" sz="2800" b="1">
              <a:solidFill>
                <a:srgbClr val="FF0000"/>
              </a:solidFill>
              <a:effectLst/>
              <a:latin typeface="Arial" panose="020B0604020202020204" pitchFamily="34" charset="0"/>
              <a:ea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F6317A93-DA3E-B2A0-7054-3779E5448E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477" y="1642258"/>
            <a:ext cx="1208692" cy="1597891"/>
          </a:xfrm>
          <a:prstGeom prst="rect">
            <a:avLst/>
          </a:prstGeom>
        </p:spPr>
      </p:pic>
      <p:pic>
        <p:nvPicPr>
          <p:cNvPr id="9218" name="Picture 2">
            <a:extLst>
              <a:ext uri="{FF2B5EF4-FFF2-40B4-BE49-F238E27FC236}">
                <a16:creationId xmlns:a16="http://schemas.microsoft.com/office/drawing/2014/main" id="{24F48BD0-345F-E1B3-6A6E-2AD4E0951C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0414" y="1950033"/>
            <a:ext cx="9587830" cy="465815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CCA55F61-802E-F594-E22A-4A90D39F7A32}"/>
              </a:ext>
            </a:extLst>
          </p:cNvPr>
          <p:cNvSpPr txBox="1"/>
          <p:nvPr/>
        </p:nvSpPr>
        <p:spPr>
          <a:xfrm>
            <a:off x="1535544" y="800873"/>
            <a:ext cx="9483437" cy="954107"/>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vi-VN" sz="2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Nhóm 1,2: </a:t>
            </a:r>
            <a:r>
              <a:rPr lang="vi-VN"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Tìm hiểu công nghệ DNA tái tổ hợp và trả lời các câu hỏi 9,10 SGK.</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15088615"/>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061745C-EE3B-DB5B-830A-073416A94E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4550" y="1291276"/>
            <a:ext cx="2157668" cy="2852437"/>
          </a:xfrm>
          <a:prstGeom prst="rect">
            <a:avLst/>
          </a:prstGeom>
        </p:spPr>
      </p:pic>
      <p:sp>
        <p:nvSpPr>
          <p:cNvPr id="3" name="Rectangle 2">
            <a:extLst>
              <a:ext uri="{FF2B5EF4-FFF2-40B4-BE49-F238E27FC236}">
                <a16:creationId xmlns:a16="http://schemas.microsoft.com/office/drawing/2014/main" id="{F61A5508-02CF-D91C-1AF1-7732B7620639}"/>
              </a:ext>
            </a:extLst>
          </p:cNvPr>
          <p:cNvSpPr/>
          <p:nvPr/>
        </p:nvSpPr>
        <p:spPr>
          <a:xfrm>
            <a:off x="2392218" y="768056"/>
            <a:ext cx="5689600" cy="523220"/>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algn="just"/>
            <a:r>
              <a:rPr lang="en-US" sz="2800" b="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Điều hòa hoạt động của gene là gì?</a:t>
            </a:r>
            <a:endParaRPr lang="en-US" sz="2800" b="1">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Arrow: Right 3">
            <a:hlinkClick r:id="rId3" action="ppaction://hlinksldjump"/>
            <a:extLst>
              <a:ext uri="{FF2B5EF4-FFF2-40B4-BE49-F238E27FC236}">
                <a16:creationId xmlns:a16="http://schemas.microsoft.com/office/drawing/2014/main" id="{D638E72F-6982-0683-1FC4-ECC2DA7E7C3E}"/>
              </a:ext>
            </a:extLst>
          </p:cNvPr>
          <p:cNvSpPr/>
          <p:nvPr/>
        </p:nvSpPr>
        <p:spPr>
          <a:xfrm rot="10800000">
            <a:off x="11074399" y="6188364"/>
            <a:ext cx="526473" cy="350982"/>
          </a:xfrm>
          <a:prstGeom prst="rightArrow">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00418643"/>
      </p:ext>
    </p:extLst>
  </p:cSld>
  <p:clrMapOvr>
    <a:masterClrMapping/>
  </p:clrMapOvr>
  <mc:AlternateContent xmlns:mc="http://schemas.openxmlformats.org/markup-compatibility/2006">
    <mc:Choice xmlns:p15="http://schemas.microsoft.com/office/powerpoint/2012/main" Requires="p15">
      <p:transition spd="slow">
        <p15:prstTrans prst="peelOff"/>
      </p:transition>
    </mc:Choice>
    <mc:Fallback>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58;p6">
            <a:extLst>
              <a:ext uri="{FF2B5EF4-FFF2-40B4-BE49-F238E27FC236}">
                <a16:creationId xmlns:a16="http://schemas.microsoft.com/office/drawing/2014/main" id="{2348AE72-6998-1097-F0CC-33F5113554AC}"/>
              </a:ext>
            </a:extLst>
          </p:cNvPr>
          <p:cNvSpPr/>
          <p:nvPr/>
        </p:nvSpPr>
        <p:spPr>
          <a:xfrm>
            <a:off x="114476" y="97668"/>
            <a:ext cx="4282033" cy="508152"/>
          </a:xfrm>
          <a:prstGeom prst="rect">
            <a:avLst/>
          </a:prstGeom>
          <a:solidFill>
            <a:srgbClr val="FBDC77">
              <a:lumMod val="60000"/>
              <a:lumOff val="40000"/>
            </a:srgbClr>
          </a:solidFill>
          <a:ln w="9525" cap="flat" cmpd="sng" algn="ctr">
            <a:solidFill>
              <a:srgbClr val="FFC000"/>
            </a:solidFill>
            <a:prstDash val="solid"/>
          </a:ln>
          <a:effectLst>
            <a:outerShdw blurRad="40000" dist="20000" dir="5400000" rotWithShape="0">
              <a:srgbClr val="000000">
                <a:alpha val="38000"/>
              </a:srgbClr>
            </a:outerShdw>
          </a:effectLst>
          <a:scene3d>
            <a:camera prst="orthographicFront"/>
            <a:lightRig rig="threePt" dir="t"/>
          </a:scene3d>
          <a:sp3d>
            <a:bevelT/>
          </a:sp3d>
        </p:spPr>
        <p:txBody>
          <a:bodyPr spcFirstLastPara="1" wrap="square" lIns="0" tIns="0" rIns="0" bIns="0" anchor="t" anchorCtr="0">
            <a:spAutoFit/>
          </a:bodyPr>
          <a:lstStyle/>
          <a:p>
            <a:pPr marL="111125">
              <a:lnSpc>
                <a:spcPct val="109000"/>
              </a:lnSpc>
              <a:spcAft>
                <a:spcPts val="300"/>
              </a:spcAft>
            </a:pPr>
            <a:r>
              <a:rPr lang="en-SG" sz="2800" b="1">
                <a:solidFill>
                  <a:srgbClr val="FF0000"/>
                </a:solidFill>
                <a:effectLst/>
                <a:latin typeface="Times New Roman" panose="02020603050405020304" pitchFamily="18" charset="0"/>
                <a:ea typeface="Times New Roman" panose="02020603050405020304" pitchFamily="18" charset="0"/>
                <a:cs typeface="Arial" panose="020B0604020202020204" pitchFamily="34" charset="0"/>
              </a:rPr>
              <a:t>III. </a:t>
            </a:r>
            <a:r>
              <a:rPr lang="en-SG" sz="2800" b="1">
                <a:solidFill>
                  <a:srgbClr val="FF0000"/>
                </a:solidFill>
                <a:latin typeface="Times New Roman" panose="02020603050405020304" pitchFamily="18" charset="0"/>
                <a:ea typeface="Times New Roman" panose="02020603050405020304" pitchFamily="18" charset="0"/>
                <a:cs typeface="Arial" panose="020B0604020202020204" pitchFamily="34" charset="0"/>
              </a:rPr>
              <a:t>CÔNG NGHỆ </a:t>
            </a:r>
            <a:r>
              <a:rPr lang="en-SG" sz="2800" b="1">
                <a:solidFill>
                  <a:srgbClr val="FF0000"/>
                </a:solidFill>
                <a:effectLst/>
                <a:latin typeface="Times New Roman" panose="02020603050405020304" pitchFamily="18" charset="0"/>
                <a:ea typeface="Times New Roman" panose="02020603050405020304" pitchFamily="18" charset="0"/>
                <a:cs typeface="Arial" panose="020B0604020202020204" pitchFamily="34" charset="0"/>
              </a:rPr>
              <a:t>GENE</a:t>
            </a:r>
            <a:endParaRPr lang="en-US" sz="2800" b="1">
              <a:solidFill>
                <a:srgbClr val="FF0000"/>
              </a:solidFill>
              <a:effectLst/>
              <a:latin typeface="Arial" panose="020B0604020202020204" pitchFamily="34" charset="0"/>
              <a:ea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F6317A93-DA3E-B2A0-7054-3779E5448E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841" y="730299"/>
            <a:ext cx="1208692" cy="1597891"/>
          </a:xfrm>
          <a:prstGeom prst="rect">
            <a:avLst/>
          </a:prstGeom>
        </p:spPr>
      </p:pic>
      <p:sp>
        <p:nvSpPr>
          <p:cNvPr id="7" name="TextBox 6">
            <a:extLst>
              <a:ext uri="{FF2B5EF4-FFF2-40B4-BE49-F238E27FC236}">
                <a16:creationId xmlns:a16="http://schemas.microsoft.com/office/drawing/2014/main" id="{CCA55F61-802E-F594-E22A-4A90D39F7A32}"/>
              </a:ext>
            </a:extLst>
          </p:cNvPr>
          <p:cNvSpPr txBox="1"/>
          <p:nvPr/>
        </p:nvSpPr>
        <p:spPr>
          <a:xfrm>
            <a:off x="1535544" y="800873"/>
            <a:ext cx="9483437" cy="954107"/>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vi-VN" sz="2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Nhóm 3,4: </a:t>
            </a:r>
            <a:r>
              <a:rPr lang="vi-VN"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Tìm hiểu tạo thực vật và động vật biến đổi gene và trả lời các câu hỏi 11,12 SGK.</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6386" name="Picture 2">
            <a:extLst>
              <a:ext uri="{FF2B5EF4-FFF2-40B4-BE49-F238E27FC236}">
                <a16:creationId xmlns:a16="http://schemas.microsoft.com/office/drawing/2014/main" id="{3358E8B7-4517-71B0-06F3-461B0BC33F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476" y="2711287"/>
            <a:ext cx="6558039" cy="3076643"/>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a:extLst>
              <a:ext uri="{FF2B5EF4-FFF2-40B4-BE49-F238E27FC236}">
                <a16:creationId xmlns:a16="http://schemas.microsoft.com/office/drawing/2014/main" id="{B7FD140A-FC91-C572-1619-58769270F2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37858" y="2475972"/>
            <a:ext cx="5539666" cy="32011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8473219"/>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58;p6">
            <a:extLst>
              <a:ext uri="{FF2B5EF4-FFF2-40B4-BE49-F238E27FC236}">
                <a16:creationId xmlns:a16="http://schemas.microsoft.com/office/drawing/2014/main" id="{7D12D11F-B8E4-9DCD-A039-F1A67769D63C}"/>
              </a:ext>
            </a:extLst>
          </p:cNvPr>
          <p:cNvSpPr/>
          <p:nvPr/>
        </p:nvSpPr>
        <p:spPr>
          <a:xfrm>
            <a:off x="114476" y="42252"/>
            <a:ext cx="4282033" cy="508152"/>
          </a:xfrm>
          <a:prstGeom prst="rect">
            <a:avLst/>
          </a:prstGeom>
          <a:solidFill>
            <a:srgbClr val="FBDC77">
              <a:lumMod val="60000"/>
              <a:lumOff val="40000"/>
            </a:srgbClr>
          </a:solidFill>
          <a:ln w="9525" cap="flat" cmpd="sng" algn="ctr">
            <a:solidFill>
              <a:srgbClr val="FFC000"/>
            </a:solidFill>
            <a:prstDash val="solid"/>
          </a:ln>
          <a:effectLst>
            <a:outerShdw blurRad="40000" dist="20000" dir="5400000" rotWithShape="0">
              <a:srgbClr val="000000">
                <a:alpha val="38000"/>
              </a:srgbClr>
            </a:outerShdw>
          </a:effectLst>
          <a:scene3d>
            <a:camera prst="orthographicFront"/>
            <a:lightRig rig="threePt" dir="t"/>
          </a:scene3d>
          <a:sp3d>
            <a:bevelT/>
          </a:sp3d>
        </p:spPr>
        <p:txBody>
          <a:bodyPr spcFirstLastPara="1" wrap="square" lIns="0" tIns="0" rIns="0" bIns="0" anchor="t" anchorCtr="0">
            <a:spAutoFit/>
          </a:bodyPr>
          <a:lstStyle/>
          <a:p>
            <a:pPr marL="111125">
              <a:lnSpc>
                <a:spcPct val="109000"/>
              </a:lnSpc>
              <a:spcAft>
                <a:spcPts val="300"/>
              </a:spcAft>
            </a:pPr>
            <a:r>
              <a:rPr lang="en-SG" sz="2800" b="1">
                <a:solidFill>
                  <a:srgbClr val="FF0000"/>
                </a:solidFill>
                <a:effectLst/>
                <a:latin typeface="Times New Roman" panose="02020603050405020304" pitchFamily="18" charset="0"/>
                <a:ea typeface="Times New Roman" panose="02020603050405020304" pitchFamily="18" charset="0"/>
                <a:cs typeface="Arial" panose="020B0604020202020204" pitchFamily="34" charset="0"/>
              </a:rPr>
              <a:t>III. </a:t>
            </a:r>
            <a:r>
              <a:rPr lang="en-SG" sz="2800" b="1">
                <a:solidFill>
                  <a:srgbClr val="FF0000"/>
                </a:solidFill>
                <a:latin typeface="Times New Roman" panose="02020603050405020304" pitchFamily="18" charset="0"/>
                <a:ea typeface="Times New Roman" panose="02020603050405020304" pitchFamily="18" charset="0"/>
                <a:cs typeface="Arial" panose="020B0604020202020204" pitchFamily="34" charset="0"/>
              </a:rPr>
              <a:t>CÔNG NGHỆ </a:t>
            </a:r>
            <a:r>
              <a:rPr lang="en-SG" sz="2800" b="1">
                <a:solidFill>
                  <a:srgbClr val="FF0000"/>
                </a:solidFill>
                <a:effectLst/>
                <a:latin typeface="Times New Roman" panose="02020603050405020304" pitchFamily="18" charset="0"/>
                <a:ea typeface="Times New Roman" panose="02020603050405020304" pitchFamily="18" charset="0"/>
                <a:cs typeface="Arial" panose="020B0604020202020204" pitchFamily="34" charset="0"/>
              </a:rPr>
              <a:t>GENE</a:t>
            </a:r>
            <a:endParaRPr lang="en-US" sz="2800" b="1">
              <a:solidFill>
                <a:srgbClr val="FF0000"/>
              </a:solidFill>
              <a:effectLst/>
              <a:latin typeface="Arial" panose="020B0604020202020204" pitchFamily="34" charset="0"/>
              <a:ea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B80F6C8B-B1EA-414E-0EB9-2C88772C8B30}"/>
              </a:ext>
            </a:extLst>
          </p:cNvPr>
          <p:cNvSpPr txBox="1"/>
          <p:nvPr/>
        </p:nvSpPr>
        <p:spPr>
          <a:xfrm>
            <a:off x="850421" y="1010245"/>
            <a:ext cx="11332343" cy="3108543"/>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r>
              <a:rPr lang="en-US" sz="2800" b="1">
                <a:latin typeface="Times New Roman" panose="02020603050405020304" pitchFamily="18" charset="0"/>
                <a:cs typeface="Times New Roman" panose="02020603050405020304" pitchFamily="18" charset="0"/>
              </a:rPr>
              <a:t>CH9: Quy trình tạo DNA tái tổ hợp gồm 3 bước:</a:t>
            </a:r>
          </a:p>
          <a:p>
            <a:r>
              <a:rPr lang="en-US" sz="2800" b="1">
                <a:latin typeface="Times New Roman" panose="02020603050405020304" pitchFamily="18" charset="0"/>
                <a:cs typeface="Times New Roman" panose="02020603050405020304" pitchFamily="18" charset="0"/>
              </a:rPr>
              <a:t>(1) Tách dòng và tạo DNA tái tổ hợp:</a:t>
            </a:r>
            <a:r>
              <a:rPr lang="en-US" sz="2800">
                <a:latin typeface="Times New Roman" panose="02020603050405020304" pitchFamily="18" charset="0"/>
                <a:cs typeface="Times New Roman" panose="02020603050405020304" pitchFamily="18" charset="0"/>
              </a:rPr>
              <a:t> Nguyên liệu được sử dụng là đoạn DNA hoặc gene mã hoá protein mong muốn, plasmid là loại vector được sử dụng phổ biến. Để tạo DNA tái tổ hợp, các nhà khoa học đã sử dụng các loại enzyme: enzyme cắt giới hạn, enzyme nối. Sau khi được tạo thành, DNA tái tổ hợp sẽ được chuyển vào tế bào nhận. Có hai phương pháp chuyển DNA tái tổ hợp vào tế bào chủ là phương pháp biến nạp và phương pháp tải nạp.</a:t>
            </a:r>
            <a:endParaRPr lang="en-US" sz="2800" b="1">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03E83122-2B33-487E-0434-413E0E5A39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96091"/>
            <a:ext cx="859657" cy="802901"/>
          </a:xfrm>
          <a:prstGeom prst="rect">
            <a:avLst/>
          </a:prstGeom>
        </p:spPr>
      </p:pic>
      <p:sp>
        <p:nvSpPr>
          <p:cNvPr id="6" name="TextBox 5">
            <a:extLst>
              <a:ext uri="{FF2B5EF4-FFF2-40B4-BE49-F238E27FC236}">
                <a16:creationId xmlns:a16="http://schemas.microsoft.com/office/drawing/2014/main" id="{0A365D15-B553-0D7C-742E-C8D0380F008C}"/>
              </a:ext>
            </a:extLst>
          </p:cNvPr>
          <p:cNvSpPr txBox="1"/>
          <p:nvPr/>
        </p:nvSpPr>
        <p:spPr>
          <a:xfrm>
            <a:off x="544304" y="555859"/>
            <a:ext cx="6119090" cy="523220"/>
          </a:xfrm>
          <a:prstGeom prst="rect">
            <a:avLst/>
          </a:prstGeom>
          <a:noFill/>
        </p:spPr>
        <p:txBody>
          <a:bodyPr wrap="square">
            <a:spAutoFit/>
          </a:bodyPr>
          <a:lstStyle/>
          <a:p>
            <a:pPr algn="just"/>
            <a:r>
              <a:rPr lang="en-US" sz="2800" b="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1. Công nghệ DNA tái tổ hợp</a:t>
            </a:r>
            <a:endParaRPr lang="en-US" sz="280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48677335"/>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58;p6">
            <a:extLst>
              <a:ext uri="{FF2B5EF4-FFF2-40B4-BE49-F238E27FC236}">
                <a16:creationId xmlns:a16="http://schemas.microsoft.com/office/drawing/2014/main" id="{7D12D11F-B8E4-9DCD-A039-F1A67769D63C}"/>
              </a:ext>
            </a:extLst>
          </p:cNvPr>
          <p:cNvSpPr/>
          <p:nvPr/>
        </p:nvSpPr>
        <p:spPr>
          <a:xfrm>
            <a:off x="114476" y="42252"/>
            <a:ext cx="4282033" cy="508152"/>
          </a:xfrm>
          <a:prstGeom prst="rect">
            <a:avLst/>
          </a:prstGeom>
          <a:solidFill>
            <a:srgbClr val="FBDC77">
              <a:lumMod val="60000"/>
              <a:lumOff val="40000"/>
            </a:srgbClr>
          </a:solidFill>
          <a:ln w="9525" cap="flat" cmpd="sng" algn="ctr">
            <a:solidFill>
              <a:srgbClr val="FFC000"/>
            </a:solidFill>
            <a:prstDash val="solid"/>
          </a:ln>
          <a:effectLst>
            <a:outerShdw blurRad="40000" dist="20000" dir="5400000" rotWithShape="0">
              <a:srgbClr val="000000">
                <a:alpha val="38000"/>
              </a:srgbClr>
            </a:outerShdw>
          </a:effectLst>
          <a:scene3d>
            <a:camera prst="orthographicFront"/>
            <a:lightRig rig="threePt" dir="t"/>
          </a:scene3d>
          <a:sp3d>
            <a:bevelT/>
          </a:sp3d>
        </p:spPr>
        <p:txBody>
          <a:bodyPr spcFirstLastPara="1" wrap="square" lIns="0" tIns="0" rIns="0" bIns="0" anchor="t" anchorCtr="0">
            <a:spAutoFit/>
          </a:bodyPr>
          <a:lstStyle/>
          <a:p>
            <a:pPr marL="111125">
              <a:lnSpc>
                <a:spcPct val="109000"/>
              </a:lnSpc>
              <a:spcAft>
                <a:spcPts val="300"/>
              </a:spcAft>
            </a:pPr>
            <a:r>
              <a:rPr lang="en-SG" sz="2800" b="1">
                <a:solidFill>
                  <a:srgbClr val="FF0000"/>
                </a:solidFill>
                <a:effectLst/>
                <a:latin typeface="Times New Roman" panose="02020603050405020304" pitchFamily="18" charset="0"/>
                <a:ea typeface="Times New Roman" panose="02020603050405020304" pitchFamily="18" charset="0"/>
                <a:cs typeface="Arial" panose="020B0604020202020204" pitchFamily="34" charset="0"/>
              </a:rPr>
              <a:t>III. </a:t>
            </a:r>
            <a:r>
              <a:rPr lang="en-SG" sz="2800" b="1">
                <a:solidFill>
                  <a:srgbClr val="FF0000"/>
                </a:solidFill>
                <a:latin typeface="Times New Roman" panose="02020603050405020304" pitchFamily="18" charset="0"/>
                <a:ea typeface="Times New Roman" panose="02020603050405020304" pitchFamily="18" charset="0"/>
                <a:cs typeface="Arial" panose="020B0604020202020204" pitchFamily="34" charset="0"/>
              </a:rPr>
              <a:t>CÔNG NGHỆ </a:t>
            </a:r>
            <a:r>
              <a:rPr lang="en-SG" sz="2800" b="1">
                <a:solidFill>
                  <a:srgbClr val="FF0000"/>
                </a:solidFill>
                <a:effectLst/>
                <a:latin typeface="Times New Roman" panose="02020603050405020304" pitchFamily="18" charset="0"/>
                <a:ea typeface="Times New Roman" panose="02020603050405020304" pitchFamily="18" charset="0"/>
                <a:cs typeface="Arial" panose="020B0604020202020204" pitchFamily="34" charset="0"/>
              </a:rPr>
              <a:t>GENE</a:t>
            </a:r>
            <a:endParaRPr lang="en-US" sz="2800" b="1">
              <a:solidFill>
                <a:srgbClr val="FF0000"/>
              </a:solidFill>
              <a:effectLst/>
              <a:latin typeface="Arial" panose="020B0604020202020204" pitchFamily="34" charset="0"/>
              <a:ea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B80F6C8B-B1EA-414E-0EB9-2C88772C8B30}"/>
              </a:ext>
            </a:extLst>
          </p:cNvPr>
          <p:cNvSpPr txBox="1"/>
          <p:nvPr/>
        </p:nvSpPr>
        <p:spPr>
          <a:xfrm>
            <a:off x="850421" y="1010245"/>
            <a:ext cx="11332343" cy="4524315"/>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r>
              <a:rPr lang="en-US" sz="2400" b="1">
                <a:latin typeface="Times New Roman" panose="02020603050405020304" pitchFamily="18" charset="0"/>
                <a:cs typeface="Times New Roman" panose="02020603050405020304" pitchFamily="18" charset="0"/>
              </a:rPr>
              <a:t>CH9: Quy trình tạo DNA tái tổ hợp gồm 3 bước:</a:t>
            </a:r>
          </a:p>
          <a:p>
            <a:r>
              <a:rPr lang="en-US" sz="2400" b="1">
                <a:latin typeface="Times New Roman" panose="02020603050405020304" pitchFamily="18" charset="0"/>
                <a:cs typeface="Times New Roman" panose="02020603050405020304" pitchFamily="18" charset="0"/>
              </a:rPr>
              <a:t>(2) Biểu hiện gene và phân tích biểu hiện gene:</a:t>
            </a:r>
          </a:p>
          <a:p>
            <a:r>
              <a:rPr lang="en-US" sz="2400">
                <a:latin typeface="Times New Roman" panose="02020603050405020304" pitchFamily="18" charset="0"/>
                <a:cs typeface="Times New Roman" panose="02020603050405020304" pitchFamily="18" charset="0"/>
              </a:rPr>
              <a:t>- Để gene chuyển có thể biểu hiện trong tế bào chủ, các nhà khoa học sử dụng vector biểu hiện gene. Tế bào chủ mang DNA tái tổ hợp được nuôi cấy trong môi trường thích hợp nhằm tạo điều kiện cho gene chuyển được biểu hiện.</a:t>
            </a:r>
            <a:endParaRPr lang="en-US" sz="2400" b="1">
              <a:latin typeface="Times New Roman" panose="02020603050405020304" pitchFamily="18" charset="0"/>
              <a:cs typeface="Times New Roman" panose="02020603050405020304" pitchFamily="18" charset="0"/>
            </a:endParaRPr>
          </a:p>
          <a:p>
            <a:r>
              <a:rPr lang="en-US" sz="2400">
                <a:latin typeface="Times New Roman" panose="02020603050405020304" pitchFamily="18" charset="0"/>
                <a:cs typeface="Times New Roman" panose="02020603050405020304" pitchFamily="18" charset="0"/>
              </a:rPr>
              <a:t>- Để nhận biết được tế bào vi khuẩn nào có chứa DNA tái tổ hợp, có thể phân tích sự có mặt và hợp nhất của gene chuyển trong tế bào chủ bằng kĩ thuật PCR hoặc lai phân tử. Sau quá trình biểu hiện gene, protein tái tổ hợp được tách chiết từ các dòng tế bào chủ và được kiểm tra bằng phương pháp điện di.</a:t>
            </a:r>
            <a:endParaRPr lang="en-US" sz="2400" b="1">
              <a:latin typeface="Times New Roman" panose="02020603050405020304" pitchFamily="18" charset="0"/>
              <a:cs typeface="Times New Roman" panose="02020603050405020304" pitchFamily="18" charset="0"/>
            </a:endParaRPr>
          </a:p>
          <a:p>
            <a:r>
              <a:rPr lang="en-US" sz="2400">
                <a:latin typeface="Times New Roman" panose="02020603050405020304" pitchFamily="18" charset="0"/>
                <a:cs typeface="Times New Roman" panose="02020603050405020304" pitchFamily="18" charset="0"/>
              </a:rPr>
              <a:t>(3) Sản xuất protein tái tổ hợp: Sau khi được thu nhận, người ta tiến hành đánh giá chất lượng protein tái tổ hợp về đặc tính và chức năng so với protein tự nhiên. Cuối cùng, protein tái tổ hợp được đưa vào sản xuất ở các quy mô công nghệ khác nhau.</a:t>
            </a:r>
          </a:p>
        </p:txBody>
      </p:sp>
      <p:pic>
        <p:nvPicPr>
          <p:cNvPr id="4" name="Picture 3">
            <a:extLst>
              <a:ext uri="{FF2B5EF4-FFF2-40B4-BE49-F238E27FC236}">
                <a16:creationId xmlns:a16="http://schemas.microsoft.com/office/drawing/2014/main" id="{03E83122-2B33-487E-0434-413E0E5A39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96091"/>
            <a:ext cx="859657" cy="802901"/>
          </a:xfrm>
          <a:prstGeom prst="rect">
            <a:avLst/>
          </a:prstGeom>
        </p:spPr>
      </p:pic>
      <p:sp>
        <p:nvSpPr>
          <p:cNvPr id="6" name="TextBox 5">
            <a:extLst>
              <a:ext uri="{FF2B5EF4-FFF2-40B4-BE49-F238E27FC236}">
                <a16:creationId xmlns:a16="http://schemas.microsoft.com/office/drawing/2014/main" id="{0A365D15-B553-0D7C-742E-C8D0380F008C}"/>
              </a:ext>
            </a:extLst>
          </p:cNvPr>
          <p:cNvSpPr txBox="1"/>
          <p:nvPr/>
        </p:nvSpPr>
        <p:spPr>
          <a:xfrm>
            <a:off x="544304" y="555859"/>
            <a:ext cx="6119090" cy="523220"/>
          </a:xfrm>
          <a:prstGeom prst="rect">
            <a:avLst/>
          </a:prstGeom>
          <a:noFill/>
        </p:spPr>
        <p:txBody>
          <a:bodyPr wrap="square">
            <a:spAutoFit/>
          </a:bodyPr>
          <a:lstStyle/>
          <a:p>
            <a:pPr algn="just"/>
            <a:r>
              <a:rPr lang="en-US" sz="2800" b="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1. Công nghệ DNA tái tổ hợp</a:t>
            </a:r>
            <a:endParaRPr lang="en-US" sz="280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29925673"/>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58;p6">
            <a:extLst>
              <a:ext uri="{FF2B5EF4-FFF2-40B4-BE49-F238E27FC236}">
                <a16:creationId xmlns:a16="http://schemas.microsoft.com/office/drawing/2014/main" id="{7D12D11F-B8E4-9DCD-A039-F1A67769D63C}"/>
              </a:ext>
            </a:extLst>
          </p:cNvPr>
          <p:cNvSpPr/>
          <p:nvPr/>
        </p:nvSpPr>
        <p:spPr>
          <a:xfrm>
            <a:off x="114476" y="97668"/>
            <a:ext cx="4282033" cy="508152"/>
          </a:xfrm>
          <a:prstGeom prst="rect">
            <a:avLst/>
          </a:prstGeom>
          <a:solidFill>
            <a:srgbClr val="FBDC77">
              <a:lumMod val="60000"/>
              <a:lumOff val="40000"/>
            </a:srgbClr>
          </a:solidFill>
          <a:ln w="9525" cap="flat" cmpd="sng" algn="ctr">
            <a:solidFill>
              <a:srgbClr val="FFC000"/>
            </a:solidFill>
            <a:prstDash val="solid"/>
          </a:ln>
          <a:effectLst>
            <a:outerShdw blurRad="40000" dist="20000" dir="5400000" rotWithShape="0">
              <a:srgbClr val="000000">
                <a:alpha val="38000"/>
              </a:srgbClr>
            </a:outerShdw>
          </a:effectLst>
          <a:scene3d>
            <a:camera prst="orthographicFront"/>
            <a:lightRig rig="threePt" dir="t"/>
          </a:scene3d>
          <a:sp3d>
            <a:bevelT/>
          </a:sp3d>
        </p:spPr>
        <p:txBody>
          <a:bodyPr spcFirstLastPara="1" wrap="square" lIns="0" tIns="0" rIns="0" bIns="0" anchor="t" anchorCtr="0">
            <a:spAutoFit/>
          </a:bodyPr>
          <a:lstStyle/>
          <a:p>
            <a:pPr marL="111125">
              <a:lnSpc>
                <a:spcPct val="109000"/>
              </a:lnSpc>
              <a:spcAft>
                <a:spcPts val="300"/>
              </a:spcAft>
            </a:pPr>
            <a:r>
              <a:rPr lang="en-SG" sz="2800" b="1">
                <a:solidFill>
                  <a:srgbClr val="FF0000"/>
                </a:solidFill>
                <a:effectLst/>
                <a:latin typeface="Times New Roman" panose="02020603050405020304" pitchFamily="18" charset="0"/>
                <a:ea typeface="Times New Roman" panose="02020603050405020304" pitchFamily="18" charset="0"/>
                <a:cs typeface="Arial" panose="020B0604020202020204" pitchFamily="34" charset="0"/>
              </a:rPr>
              <a:t>III. </a:t>
            </a:r>
            <a:r>
              <a:rPr lang="en-SG" sz="2800" b="1">
                <a:solidFill>
                  <a:srgbClr val="FF0000"/>
                </a:solidFill>
                <a:latin typeface="Times New Roman" panose="02020603050405020304" pitchFamily="18" charset="0"/>
                <a:ea typeface="Times New Roman" panose="02020603050405020304" pitchFamily="18" charset="0"/>
                <a:cs typeface="Arial" panose="020B0604020202020204" pitchFamily="34" charset="0"/>
              </a:rPr>
              <a:t>CÔNG NGHỆ </a:t>
            </a:r>
            <a:r>
              <a:rPr lang="en-SG" sz="2800" b="1">
                <a:solidFill>
                  <a:srgbClr val="FF0000"/>
                </a:solidFill>
                <a:effectLst/>
                <a:latin typeface="Times New Roman" panose="02020603050405020304" pitchFamily="18" charset="0"/>
                <a:ea typeface="Times New Roman" panose="02020603050405020304" pitchFamily="18" charset="0"/>
                <a:cs typeface="Arial" panose="020B0604020202020204" pitchFamily="34" charset="0"/>
              </a:rPr>
              <a:t>GENE</a:t>
            </a:r>
            <a:endParaRPr lang="en-US" sz="2800" b="1">
              <a:solidFill>
                <a:srgbClr val="FF0000"/>
              </a:solidFill>
              <a:effectLst/>
              <a:latin typeface="Arial" panose="020B0604020202020204" pitchFamily="34" charset="0"/>
              <a:ea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B80F6C8B-B1EA-414E-0EB9-2C88772C8B30}"/>
              </a:ext>
            </a:extLst>
          </p:cNvPr>
          <p:cNvSpPr txBox="1"/>
          <p:nvPr/>
        </p:nvSpPr>
        <p:spPr>
          <a:xfrm>
            <a:off x="859657" y="1333518"/>
            <a:ext cx="11332343" cy="4893647"/>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r>
              <a:rPr lang="en-US" sz="2400" b="1">
                <a:latin typeface="Times New Roman" panose="02020603050405020304" pitchFamily="18" charset="0"/>
                <a:cs typeface="Times New Roman" panose="02020603050405020304" pitchFamily="18" charset="0"/>
              </a:rPr>
              <a:t>CH10: </a:t>
            </a:r>
            <a:r>
              <a:rPr lang="en-US" sz="2400">
                <a:latin typeface="Times New Roman" panose="02020603050405020304" pitchFamily="18" charset="0"/>
                <a:cs typeface="Times New Roman" panose="02020603050405020304" pitchFamily="18" charset="0"/>
              </a:rPr>
              <a:t>Công nghệ DNA tái tổ hợp được ứng dụng trong những lĩnh vực:</a:t>
            </a:r>
            <a:endParaRPr lang="en-US" sz="2400" b="1">
              <a:latin typeface="Times New Roman" panose="02020603050405020304" pitchFamily="18" charset="0"/>
              <a:cs typeface="Times New Roman" panose="02020603050405020304" pitchFamily="18" charset="0"/>
            </a:endParaRPr>
          </a:p>
          <a:p>
            <a:r>
              <a:rPr lang="en-US" sz="2400">
                <a:latin typeface="Times New Roman" panose="02020603050405020304" pitchFamily="18" charset="0"/>
                <a:cs typeface="Times New Roman" panose="02020603050405020304" pitchFamily="18" charset="0"/>
              </a:rPr>
              <a:t> - Tạo chủng vi khuẩn tái tổ hợp:</a:t>
            </a:r>
            <a:endParaRPr lang="en-US" sz="2400" b="1">
              <a:latin typeface="Times New Roman" panose="02020603050405020304" pitchFamily="18" charset="0"/>
              <a:cs typeface="Times New Roman" panose="02020603050405020304" pitchFamily="18" charset="0"/>
            </a:endParaRPr>
          </a:p>
          <a:p>
            <a:r>
              <a:rPr lang="en-US" sz="2400">
                <a:latin typeface="Times New Roman" panose="02020603050405020304" pitchFamily="18" charset="0"/>
                <a:cs typeface="Times New Roman" panose="02020603050405020304" pitchFamily="18" charset="0"/>
              </a:rPr>
              <a:t> + Tạo các chủng vi khuẩn </a:t>
            </a:r>
            <a:r>
              <a:rPr lang="en-US" sz="2400" i="1">
                <a:latin typeface="Times New Roman" panose="02020603050405020304" pitchFamily="18" charset="0"/>
                <a:cs typeface="Times New Roman" panose="02020603050405020304" pitchFamily="18" charset="0"/>
              </a:rPr>
              <a:t>E. coli</a:t>
            </a:r>
            <a:r>
              <a:rPr lang="en-US" sz="2400">
                <a:latin typeface="Times New Roman" panose="02020603050405020304" pitchFamily="18" charset="0"/>
                <a:cs typeface="Times New Roman" panose="02020603050405020304" pitchFamily="18" charset="0"/>
              </a:rPr>
              <a:t> mang gene sản xuất protein tái tổ hợp: hormone sinh trưởng (GH) ở động vật có vú, somatostatin, insulin, kháng thể đơn dòng, enzyme, vaccine, interferon,...</a:t>
            </a:r>
            <a:endParaRPr lang="en-US" sz="2400" b="1">
              <a:latin typeface="Times New Roman" panose="02020603050405020304" pitchFamily="18" charset="0"/>
              <a:cs typeface="Times New Roman" panose="02020603050405020304" pitchFamily="18" charset="0"/>
            </a:endParaRPr>
          </a:p>
          <a:p>
            <a:r>
              <a:rPr lang="en-US" sz="2400">
                <a:latin typeface="Times New Roman" panose="02020603050405020304" pitchFamily="18" charset="0"/>
                <a:cs typeface="Times New Roman" panose="02020603050405020304" pitchFamily="18" charset="0"/>
              </a:rPr>
              <a:t> + Tạo chủng vi khuẩn tái tổ hợp có khả năng phân huỷ chất độc ứng dụng trong xử lí môi trường,...</a:t>
            </a:r>
            <a:endParaRPr lang="en-US" sz="2400" b="1">
              <a:latin typeface="Times New Roman" panose="02020603050405020304" pitchFamily="18" charset="0"/>
              <a:cs typeface="Times New Roman" panose="02020603050405020304" pitchFamily="18" charset="0"/>
            </a:endParaRPr>
          </a:p>
          <a:p>
            <a:r>
              <a:rPr lang="en-US" sz="2400">
                <a:latin typeface="Times New Roman" panose="02020603050405020304" pitchFamily="18" charset="0"/>
                <a:cs typeface="Times New Roman" panose="02020603050405020304" pitchFamily="18" charset="0"/>
              </a:rPr>
              <a:t> + Nhân dòng các gene để tạo thư viện hệ gene.</a:t>
            </a:r>
            <a:endParaRPr lang="en-US" sz="2400" b="1">
              <a:latin typeface="Times New Roman" panose="02020603050405020304" pitchFamily="18" charset="0"/>
              <a:cs typeface="Times New Roman" panose="02020603050405020304" pitchFamily="18" charset="0"/>
            </a:endParaRPr>
          </a:p>
          <a:p>
            <a:r>
              <a:rPr lang="en-US" sz="2400">
                <a:latin typeface="Times New Roman" panose="02020603050405020304" pitchFamily="18" charset="0"/>
                <a:cs typeface="Times New Roman" panose="02020603050405020304" pitchFamily="18" charset="0"/>
              </a:rPr>
              <a:t> - Tạo chủng vi nấm tái tổ hợp:</a:t>
            </a:r>
            <a:endParaRPr lang="en-US" sz="2400" b="1">
              <a:latin typeface="Times New Roman" panose="02020603050405020304" pitchFamily="18" charset="0"/>
              <a:cs typeface="Times New Roman" panose="02020603050405020304" pitchFamily="18" charset="0"/>
            </a:endParaRPr>
          </a:p>
          <a:p>
            <a:r>
              <a:rPr lang="en-US" sz="2400">
                <a:latin typeface="Times New Roman" panose="02020603050405020304" pitchFamily="18" charset="0"/>
                <a:cs typeface="Times New Roman" panose="02020603050405020304" pitchFamily="18" charset="0"/>
              </a:rPr>
              <a:t> + Tạo dòng nấm men mang gene (chứa điểm khởi đầu nhân đôi, trình tự DNA lập lại,...) của người và nhiều loài sinh vật khác, phục vụ cho việc phân tích trình tự nucleotide, xác định các vùng chức năng và nghiên cứu các cơ chế biểu hiện của các gene này.</a:t>
            </a:r>
            <a:endParaRPr lang="en-US" sz="2400" b="1">
              <a:latin typeface="Times New Roman" panose="02020603050405020304" pitchFamily="18" charset="0"/>
              <a:cs typeface="Times New Roman" panose="02020603050405020304" pitchFamily="18" charset="0"/>
            </a:endParaRPr>
          </a:p>
          <a:p>
            <a:r>
              <a:rPr lang="en-US" sz="2400">
                <a:latin typeface="Times New Roman" panose="02020603050405020304" pitchFamily="18" charset="0"/>
                <a:cs typeface="Times New Roman" panose="02020603050405020304" pitchFamily="18" charset="0"/>
              </a:rPr>
              <a:t> + Tạo chủng nấm men sản xuất enzyme tái tổ hợp, các protein của người,...</a:t>
            </a:r>
          </a:p>
        </p:txBody>
      </p:sp>
      <p:pic>
        <p:nvPicPr>
          <p:cNvPr id="4" name="Picture 3">
            <a:extLst>
              <a:ext uri="{FF2B5EF4-FFF2-40B4-BE49-F238E27FC236}">
                <a16:creationId xmlns:a16="http://schemas.microsoft.com/office/drawing/2014/main" id="{03E83122-2B33-487E-0434-413E0E5A39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96091"/>
            <a:ext cx="859657" cy="802901"/>
          </a:xfrm>
          <a:prstGeom prst="rect">
            <a:avLst/>
          </a:prstGeom>
        </p:spPr>
      </p:pic>
      <p:sp>
        <p:nvSpPr>
          <p:cNvPr id="6" name="TextBox 5">
            <a:extLst>
              <a:ext uri="{FF2B5EF4-FFF2-40B4-BE49-F238E27FC236}">
                <a16:creationId xmlns:a16="http://schemas.microsoft.com/office/drawing/2014/main" id="{0A365D15-B553-0D7C-742E-C8D0380F008C}"/>
              </a:ext>
            </a:extLst>
          </p:cNvPr>
          <p:cNvSpPr txBox="1"/>
          <p:nvPr/>
        </p:nvSpPr>
        <p:spPr>
          <a:xfrm>
            <a:off x="553540" y="630835"/>
            <a:ext cx="6119090" cy="523220"/>
          </a:xfrm>
          <a:prstGeom prst="rect">
            <a:avLst/>
          </a:prstGeom>
          <a:noFill/>
        </p:spPr>
        <p:txBody>
          <a:bodyPr wrap="square">
            <a:spAutoFit/>
          </a:bodyPr>
          <a:lstStyle/>
          <a:p>
            <a:pPr algn="just"/>
            <a:r>
              <a:rPr lang="en-US" sz="2800" b="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1. Công nghệ DNA tái tổ hợp</a:t>
            </a:r>
            <a:endParaRPr lang="en-US" sz="280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25435080"/>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58;p6">
            <a:extLst>
              <a:ext uri="{FF2B5EF4-FFF2-40B4-BE49-F238E27FC236}">
                <a16:creationId xmlns:a16="http://schemas.microsoft.com/office/drawing/2014/main" id="{D1CD0DD3-D551-A1C1-865B-9CF3AE326A07}"/>
              </a:ext>
            </a:extLst>
          </p:cNvPr>
          <p:cNvSpPr/>
          <p:nvPr/>
        </p:nvSpPr>
        <p:spPr>
          <a:xfrm>
            <a:off x="114476" y="97668"/>
            <a:ext cx="4282033" cy="508152"/>
          </a:xfrm>
          <a:prstGeom prst="rect">
            <a:avLst/>
          </a:prstGeom>
          <a:solidFill>
            <a:srgbClr val="FBDC77">
              <a:lumMod val="60000"/>
              <a:lumOff val="40000"/>
            </a:srgbClr>
          </a:solidFill>
          <a:ln w="9525" cap="flat" cmpd="sng" algn="ctr">
            <a:solidFill>
              <a:srgbClr val="FFC000"/>
            </a:solidFill>
            <a:prstDash val="solid"/>
          </a:ln>
          <a:effectLst>
            <a:outerShdw blurRad="40000" dist="20000" dir="5400000" rotWithShape="0">
              <a:srgbClr val="000000">
                <a:alpha val="38000"/>
              </a:srgbClr>
            </a:outerShdw>
          </a:effectLst>
          <a:scene3d>
            <a:camera prst="orthographicFront"/>
            <a:lightRig rig="threePt" dir="t"/>
          </a:scene3d>
          <a:sp3d>
            <a:bevelT/>
          </a:sp3d>
        </p:spPr>
        <p:txBody>
          <a:bodyPr spcFirstLastPara="1" wrap="square" lIns="0" tIns="0" rIns="0" bIns="0" anchor="t" anchorCtr="0">
            <a:spAutoFit/>
          </a:bodyPr>
          <a:lstStyle/>
          <a:p>
            <a:pPr marL="111125">
              <a:lnSpc>
                <a:spcPct val="109000"/>
              </a:lnSpc>
              <a:spcAft>
                <a:spcPts val="300"/>
              </a:spcAft>
            </a:pPr>
            <a:r>
              <a:rPr lang="en-SG" sz="2800" b="1">
                <a:solidFill>
                  <a:srgbClr val="FF0000"/>
                </a:solidFill>
                <a:effectLst/>
                <a:latin typeface="Times New Roman" panose="02020603050405020304" pitchFamily="18" charset="0"/>
                <a:ea typeface="Times New Roman" panose="02020603050405020304" pitchFamily="18" charset="0"/>
                <a:cs typeface="Arial" panose="020B0604020202020204" pitchFamily="34" charset="0"/>
              </a:rPr>
              <a:t>III. </a:t>
            </a:r>
            <a:r>
              <a:rPr lang="en-SG" sz="2800" b="1">
                <a:solidFill>
                  <a:srgbClr val="FF0000"/>
                </a:solidFill>
                <a:latin typeface="Times New Roman" panose="02020603050405020304" pitchFamily="18" charset="0"/>
                <a:ea typeface="Times New Roman" panose="02020603050405020304" pitchFamily="18" charset="0"/>
                <a:cs typeface="Arial" panose="020B0604020202020204" pitchFamily="34" charset="0"/>
              </a:rPr>
              <a:t>CÔNG NGHỆ </a:t>
            </a:r>
            <a:r>
              <a:rPr lang="en-SG" sz="2800" b="1">
                <a:solidFill>
                  <a:srgbClr val="FF0000"/>
                </a:solidFill>
                <a:effectLst/>
                <a:latin typeface="Times New Roman" panose="02020603050405020304" pitchFamily="18" charset="0"/>
                <a:ea typeface="Times New Roman" panose="02020603050405020304" pitchFamily="18" charset="0"/>
                <a:cs typeface="Arial" panose="020B0604020202020204" pitchFamily="34" charset="0"/>
              </a:rPr>
              <a:t>GENE</a:t>
            </a:r>
            <a:endParaRPr lang="en-US" sz="2800" b="1">
              <a:solidFill>
                <a:srgbClr val="FF0000"/>
              </a:solidFill>
              <a:effectLst/>
              <a:latin typeface="Arial" panose="020B0604020202020204" pitchFamily="34" charset="0"/>
              <a:ea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41A7E263-9640-FD8E-2519-887FEAE83E17}"/>
              </a:ext>
            </a:extLst>
          </p:cNvPr>
          <p:cNvSpPr txBox="1"/>
          <p:nvPr/>
        </p:nvSpPr>
        <p:spPr>
          <a:xfrm>
            <a:off x="553540" y="630835"/>
            <a:ext cx="6119090" cy="523220"/>
          </a:xfrm>
          <a:prstGeom prst="rect">
            <a:avLst/>
          </a:prstGeom>
          <a:noFill/>
        </p:spPr>
        <p:txBody>
          <a:bodyPr wrap="square">
            <a:spAutoFit/>
          </a:bodyPr>
          <a:lstStyle/>
          <a:p>
            <a:pPr algn="just"/>
            <a:r>
              <a:rPr lang="en-US" sz="2800" b="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1. Công nghệ DNA tái tổ hợp</a:t>
            </a:r>
            <a:endParaRPr lang="en-US" sz="280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385EC63F-6708-3853-E880-129FFF47BA13}"/>
              </a:ext>
            </a:extLst>
          </p:cNvPr>
          <p:cNvSpPr txBox="1"/>
          <p:nvPr/>
        </p:nvSpPr>
        <p:spPr>
          <a:xfrm>
            <a:off x="796637" y="1154055"/>
            <a:ext cx="6119090" cy="523220"/>
          </a:xfrm>
          <a:prstGeom prst="rect">
            <a:avLst/>
          </a:prstGeom>
          <a:noFill/>
        </p:spPr>
        <p:txBody>
          <a:bodyPr wrap="square">
            <a:spAutoFit/>
          </a:bodyPr>
          <a:lstStyle/>
          <a:p>
            <a:pPr algn="just"/>
            <a:r>
              <a:rPr lang="en-US" sz="2800" b="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 Khái niệm:</a:t>
            </a:r>
            <a:endParaRPr lang="en-US" sz="280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C101DB6E-12D8-123F-0466-082BEF28217E}"/>
              </a:ext>
            </a:extLst>
          </p:cNvPr>
          <p:cNvSpPr txBox="1"/>
          <p:nvPr/>
        </p:nvSpPr>
        <p:spPr>
          <a:xfrm>
            <a:off x="1015291" y="1677275"/>
            <a:ext cx="10834964" cy="3108543"/>
          </a:xfrm>
          <a:prstGeom prst="rect">
            <a:avLst/>
          </a:prstGeom>
          <a:noFill/>
        </p:spPr>
        <p:txBody>
          <a:bodyPr wrap="square">
            <a:spAutoFit/>
          </a:bodyPr>
          <a:lstStyle/>
          <a:p>
            <a:pPr indent="200025"/>
            <a:r>
              <a:rPr lang="en-US" sz="2800">
                <a:solidFill>
                  <a:srgbClr val="000000"/>
                </a:solidFill>
                <a:effectLst/>
                <a:latin typeface="Times New Roman" panose="02020603050405020304" pitchFamily="18" charset="0"/>
                <a:ea typeface="Calibri" panose="020F0502020204030204" pitchFamily="34" charset="0"/>
              </a:rPr>
              <a:t>Công nghệ DNA tái tổ hợp là quy trình kĩ thuật dựa trên nguyên lí tái tổ hợp DNA và biểu hiện gene, tạo ra sản phẩm là DNA tái tổ hợp và protein tái tổ hợp với số lượng lớn phục vụ cho đời sống con người. DNA tái tổ hợp có thể được lưu trữ trong thư viện gene hoặc cDNA.</a:t>
            </a:r>
            <a:endParaRPr lang="en-US" sz="2800">
              <a:effectLst/>
              <a:latin typeface="Times New Roman" panose="02020603050405020304" pitchFamily="18" charset="0"/>
              <a:ea typeface="Calibri" panose="020F0502020204030204" pitchFamily="34" charset="0"/>
            </a:endParaRPr>
          </a:p>
          <a:p>
            <a:pPr indent="200025"/>
            <a:r>
              <a:rPr lang="en-US" sz="2800">
                <a:solidFill>
                  <a:srgbClr val="000000"/>
                </a:solidFill>
                <a:effectLst/>
                <a:latin typeface="Times New Roman" panose="02020603050405020304" pitchFamily="18" charset="0"/>
                <a:ea typeface="Calibri" panose="020F0502020204030204" pitchFamily="34" charset="0"/>
              </a:rPr>
              <a:t>Công nghệ DNA tái tổ hợp đóng vai trò quan trọng trong nhiều lĩnh vực khác nhau như tạo protein tái tổ hợp phục vụ cho y học hoặc xử lí ô nhiễm môi trường, nghiên cứu chức năng của gene,...</a:t>
            </a:r>
            <a:endParaRPr lang="en-US" sz="2800">
              <a:effectLst/>
              <a:latin typeface="Times New Roman" panose="02020603050405020304" pitchFamily="18" charset="0"/>
              <a:ea typeface="Calibri" panose="020F0502020204030204" pitchFamily="34" charset="0"/>
            </a:endParaRPr>
          </a:p>
        </p:txBody>
      </p:sp>
      <p:pic>
        <p:nvPicPr>
          <p:cNvPr id="8" name="Picture 7">
            <a:extLst>
              <a:ext uri="{FF2B5EF4-FFF2-40B4-BE49-F238E27FC236}">
                <a16:creationId xmlns:a16="http://schemas.microsoft.com/office/drawing/2014/main" id="{0CD67032-AD5F-7E76-6ED8-7350AE97BE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016" y="2661118"/>
            <a:ext cx="612178" cy="523221"/>
          </a:xfrm>
          <a:prstGeom prst="rect">
            <a:avLst/>
          </a:prstGeom>
        </p:spPr>
      </p:pic>
    </p:spTree>
    <p:extLst>
      <p:ext uri="{BB962C8B-B14F-4D97-AF65-F5344CB8AC3E}">
        <p14:creationId xmlns:p14="http://schemas.microsoft.com/office/powerpoint/2010/main" val="2632115112"/>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58;p6">
            <a:extLst>
              <a:ext uri="{FF2B5EF4-FFF2-40B4-BE49-F238E27FC236}">
                <a16:creationId xmlns:a16="http://schemas.microsoft.com/office/drawing/2014/main" id="{D1CD0DD3-D551-A1C1-865B-9CF3AE326A07}"/>
              </a:ext>
            </a:extLst>
          </p:cNvPr>
          <p:cNvSpPr/>
          <p:nvPr/>
        </p:nvSpPr>
        <p:spPr>
          <a:xfrm>
            <a:off x="114476" y="97668"/>
            <a:ext cx="4282033" cy="508152"/>
          </a:xfrm>
          <a:prstGeom prst="rect">
            <a:avLst/>
          </a:prstGeom>
          <a:solidFill>
            <a:srgbClr val="FBDC77">
              <a:lumMod val="60000"/>
              <a:lumOff val="40000"/>
            </a:srgbClr>
          </a:solidFill>
          <a:ln w="9525" cap="flat" cmpd="sng" algn="ctr">
            <a:solidFill>
              <a:srgbClr val="FFC000"/>
            </a:solidFill>
            <a:prstDash val="solid"/>
          </a:ln>
          <a:effectLst>
            <a:outerShdw blurRad="40000" dist="20000" dir="5400000" rotWithShape="0">
              <a:srgbClr val="000000">
                <a:alpha val="38000"/>
              </a:srgbClr>
            </a:outerShdw>
          </a:effectLst>
          <a:scene3d>
            <a:camera prst="orthographicFront"/>
            <a:lightRig rig="threePt" dir="t"/>
          </a:scene3d>
          <a:sp3d>
            <a:bevelT/>
          </a:sp3d>
        </p:spPr>
        <p:txBody>
          <a:bodyPr spcFirstLastPara="1" wrap="square" lIns="0" tIns="0" rIns="0" bIns="0" anchor="t" anchorCtr="0">
            <a:spAutoFit/>
          </a:bodyPr>
          <a:lstStyle/>
          <a:p>
            <a:pPr marL="111125">
              <a:lnSpc>
                <a:spcPct val="109000"/>
              </a:lnSpc>
              <a:spcAft>
                <a:spcPts val="300"/>
              </a:spcAft>
            </a:pPr>
            <a:r>
              <a:rPr lang="en-SG" sz="2800" b="1">
                <a:solidFill>
                  <a:srgbClr val="FF0000"/>
                </a:solidFill>
                <a:effectLst/>
                <a:latin typeface="Times New Roman" panose="02020603050405020304" pitchFamily="18" charset="0"/>
                <a:ea typeface="Times New Roman" panose="02020603050405020304" pitchFamily="18" charset="0"/>
                <a:cs typeface="Arial" panose="020B0604020202020204" pitchFamily="34" charset="0"/>
              </a:rPr>
              <a:t>III. </a:t>
            </a:r>
            <a:r>
              <a:rPr lang="en-SG" sz="2800" b="1">
                <a:solidFill>
                  <a:srgbClr val="FF0000"/>
                </a:solidFill>
                <a:latin typeface="Times New Roman" panose="02020603050405020304" pitchFamily="18" charset="0"/>
                <a:ea typeface="Times New Roman" panose="02020603050405020304" pitchFamily="18" charset="0"/>
                <a:cs typeface="Arial" panose="020B0604020202020204" pitchFamily="34" charset="0"/>
              </a:rPr>
              <a:t>CÔNG NGHỆ </a:t>
            </a:r>
            <a:r>
              <a:rPr lang="en-SG" sz="2800" b="1">
                <a:solidFill>
                  <a:srgbClr val="FF0000"/>
                </a:solidFill>
                <a:effectLst/>
                <a:latin typeface="Times New Roman" panose="02020603050405020304" pitchFamily="18" charset="0"/>
                <a:ea typeface="Times New Roman" panose="02020603050405020304" pitchFamily="18" charset="0"/>
                <a:cs typeface="Arial" panose="020B0604020202020204" pitchFamily="34" charset="0"/>
              </a:rPr>
              <a:t>GENE</a:t>
            </a:r>
            <a:endParaRPr lang="en-US" sz="2800" b="1">
              <a:solidFill>
                <a:srgbClr val="FF0000"/>
              </a:solidFill>
              <a:effectLst/>
              <a:latin typeface="Arial" panose="020B0604020202020204" pitchFamily="34" charset="0"/>
              <a:ea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41A7E263-9640-FD8E-2519-887FEAE83E17}"/>
              </a:ext>
            </a:extLst>
          </p:cNvPr>
          <p:cNvSpPr txBox="1"/>
          <p:nvPr/>
        </p:nvSpPr>
        <p:spPr>
          <a:xfrm>
            <a:off x="553540" y="630835"/>
            <a:ext cx="6119090" cy="523220"/>
          </a:xfrm>
          <a:prstGeom prst="rect">
            <a:avLst/>
          </a:prstGeom>
          <a:noFill/>
        </p:spPr>
        <p:txBody>
          <a:bodyPr wrap="square">
            <a:spAutoFit/>
          </a:bodyPr>
          <a:lstStyle/>
          <a:p>
            <a:pPr algn="just"/>
            <a:r>
              <a:rPr lang="en-US" sz="2800" b="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1. Công nghệ DNA tái tổ hợp</a:t>
            </a:r>
            <a:endParaRPr lang="en-US" sz="280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385EC63F-6708-3853-E880-129FFF47BA13}"/>
              </a:ext>
            </a:extLst>
          </p:cNvPr>
          <p:cNvSpPr txBox="1"/>
          <p:nvPr/>
        </p:nvSpPr>
        <p:spPr>
          <a:xfrm>
            <a:off x="796637" y="1154055"/>
            <a:ext cx="6119090" cy="523220"/>
          </a:xfrm>
          <a:prstGeom prst="rect">
            <a:avLst/>
          </a:prstGeom>
          <a:noFill/>
        </p:spPr>
        <p:txBody>
          <a:bodyPr wrap="square">
            <a:spAutoFit/>
          </a:bodyPr>
          <a:lstStyle/>
          <a:p>
            <a:pPr algn="just"/>
            <a:r>
              <a:rPr lang="en-US" sz="2800" b="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 Nguyên lí</a:t>
            </a:r>
            <a:endParaRPr lang="en-US" sz="280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C101DB6E-12D8-123F-0466-082BEF28217E}"/>
              </a:ext>
            </a:extLst>
          </p:cNvPr>
          <p:cNvSpPr txBox="1"/>
          <p:nvPr/>
        </p:nvSpPr>
        <p:spPr>
          <a:xfrm>
            <a:off x="1015291" y="1677275"/>
            <a:ext cx="10899618" cy="3970318"/>
          </a:xfrm>
          <a:prstGeom prst="rect">
            <a:avLst/>
          </a:prstGeom>
          <a:noFill/>
        </p:spPr>
        <p:txBody>
          <a:bodyPr wrap="square">
            <a:spAutoFit/>
          </a:bodyPr>
          <a:lstStyle/>
          <a:p>
            <a:pPr indent="200025"/>
            <a:r>
              <a:rPr lang="en-US" sz="2800">
                <a:solidFill>
                  <a:srgbClr val="000000"/>
                </a:solidFill>
                <a:effectLst/>
                <a:latin typeface="Times New Roman" panose="02020603050405020304" pitchFamily="18" charset="0"/>
                <a:ea typeface="Calibri" panose="020F0502020204030204" pitchFamily="34" charset="0"/>
              </a:rPr>
              <a:t>Công nghệ DNA tái tổ hợp được thực hiện dựa trên: (1) nguyến lí tái tổ hợp DNA là sự dung hợp giữa hai hay nhiều đoạn DNA gắn với nhau tạo ra phân tử DNA tái tổ hợp, (2) nguyên lí biểu hiện gene là thông tin mã hoá trình tự amino acid trên gene được biểu hiện thành protein trong tế bào sống thông qua cơ chế phiên m</a:t>
            </a:r>
            <a:r>
              <a:rPr lang="en-US" sz="2800">
                <a:solidFill>
                  <a:srgbClr val="000000"/>
                </a:solidFill>
                <a:latin typeface="Times New Roman" panose="02020603050405020304" pitchFamily="18" charset="0"/>
                <a:ea typeface="Calibri" panose="020F0502020204030204" pitchFamily="34" charset="0"/>
              </a:rPr>
              <a:t>ã</a:t>
            </a:r>
            <a:r>
              <a:rPr lang="en-US" sz="2800">
                <a:solidFill>
                  <a:srgbClr val="000000"/>
                </a:solidFill>
                <a:effectLst/>
                <a:latin typeface="Times New Roman" panose="02020603050405020304" pitchFamily="18" charset="0"/>
                <a:ea typeface="Calibri" panose="020F0502020204030204" pitchFamily="34" charset="0"/>
              </a:rPr>
              <a:t> và dịch mã. Quy trình công nghệ DNA tái tổ hợp gồm ba bước:</a:t>
            </a:r>
            <a:endParaRPr lang="en-US" sz="2800">
              <a:effectLst/>
              <a:latin typeface="Times New Roman" panose="02020603050405020304" pitchFamily="18" charset="0"/>
              <a:ea typeface="Calibri" panose="020F0502020204030204" pitchFamily="34" charset="0"/>
            </a:endParaRPr>
          </a:p>
          <a:p>
            <a:pPr algn="just"/>
            <a: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Bước 1: Tách dòng và tạo DNA tái tổ hợp.</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Bước 2: Biểu hiện gene và phân tích biểu hiện gene.</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Bước 3: Sản xuất protein tái tổ hợp.</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id="{0CD67032-AD5F-7E76-6ED8-7350AE97BE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016" y="2661118"/>
            <a:ext cx="612178" cy="523221"/>
          </a:xfrm>
          <a:prstGeom prst="rect">
            <a:avLst/>
          </a:prstGeom>
        </p:spPr>
      </p:pic>
    </p:spTree>
    <p:extLst>
      <p:ext uri="{BB962C8B-B14F-4D97-AF65-F5344CB8AC3E}">
        <p14:creationId xmlns:p14="http://schemas.microsoft.com/office/powerpoint/2010/main" val="4067148916"/>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58;p6">
            <a:extLst>
              <a:ext uri="{FF2B5EF4-FFF2-40B4-BE49-F238E27FC236}">
                <a16:creationId xmlns:a16="http://schemas.microsoft.com/office/drawing/2014/main" id="{D1CD0DD3-D551-A1C1-865B-9CF3AE326A07}"/>
              </a:ext>
            </a:extLst>
          </p:cNvPr>
          <p:cNvSpPr/>
          <p:nvPr/>
        </p:nvSpPr>
        <p:spPr>
          <a:xfrm>
            <a:off x="114476" y="97668"/>
            <a:ext cx="4282033" cy="508152"/>
          </a:xfrm>
          <a:prstGeom prst="rect">
            <a:avLst/>
          </a:prstGeom>
          <a:solidFill>
            <a:srgbClr val="FBDC77">
              <a:lumMod val="60000"/>
              <a:lumOff val="40000"/>
            </a:srgbClr>
          </a:solidFill>
          <a:ln w="9525" cap="flat" cmpd="sng" algn="ctr">
            <a:solidFill>
              <a:srgbClr val="FFC000"/>
            </a:solidFill>
            <a:prstDash val="solid"/>
          </a:ln>
          <a:effectLst>
            <a:outerShdw blurRad="40000" dist="20000" dir="5400000" rotWithShape="0">
              <a:srgbClr val="000000">
                <a:alpha val="38000"/>
              </a:srgbClr>
            </a:outerShdw>
          </a:effectLst>
          <a:scene3d>
            <a:camera prst="orthographicFront"/>
            <a:lightRig rig="threePt" dir="t"/>
          </a:scene3d>
          <a:sp3d>
            <a:bevelT/>
          </a:sp3d>
        </p:spPr>
        <p:txBody>
          <a:bodyPr spcFirstLastPara="1" wrap="square" lIns="0" tIns="0" rIns="0" bIns="0" anchor="t" anchorCtr="0">
            <a:spAutoFit/>
          </a:bodyPr>
          <a:lstStyle/>
          <a:p>
            <a:pPr marL="111125">
              <a:lnSpc>
                <a:spcPct val="109000"/>
              </a:lnSpc>
              <a:spcAft>
                <a:spcPts val="300"/>
              </a:spcAft>
            </a:pPr>
            <a:r>
              <a:rPr lang="en-SG" sz="2800" b="1">
                <a:solidFill>
                  <a:srgbClr val="FF0000"/>
                </a:solidFill>
                <a:effectLst/>
                <a:latin typeface="Times New Roman" panose="02020603050405020304" pitchFamily="18" charset="0"/>
                <a:ea typeface="Times New Roman" panose="02020603050405020304" pitchFamily="18" charset="0"/>
                <a:cs typeface="Arial" panose="020B0604020202020204" pitchFamily="34" charset="0"/>
              </a:rPr>
              <a:t>III. </a:t>
            </a:r>
            <a:r>
              <a:rPr lang="en-SG" sz="2800" b="1">
                <a:solidFill>
                  <a:srgbClr val="FF0000"/>
                </a:solidFill>
                <a:latin typeface="Times New Roman" panose="02020603050405020304" pitchFamily="18" charset="0"/>
                <a:ea typeface="Times New Roman" panose="02020603050405020304" pitchFamily="18" charset="0"/>
                <a:cs typeface="Arial" panose="020B0604020202020204" pitchFamily="34" charset="0"/>
              </a:rPr>
              <a:t>CÔNG NGHỆ </a:t>
            </a:r>
            <a:r>
              <a:rPr lang="en-SG" sz="2800" b="1">
                <a:solidFill>
                  <a:srgbClr val="FF0000"/>
                </a:solidFill>
                <a:effectLst/>
                <a:latin typeface="Times New Roman" panose="02020603050405020304" pitchFamily="18" charset="0"/>
                <a:ea typeface="Times New Roman" panose="02020603050405020304" pitchFamily="18" charset="0"/>
                <a:cs typeface="Arial" panose="020B0604020202020204" pitchFamily="34" charset="0"/>
              </a:rPr>
              <a:t>GENE</a:t>
            </a:r>
            <a:endParaRPr lang="en-US" sz="2800" b="1">
              <a:solidFill>
                <a:srgbClr val="FF0000"/>
              </a:solidFill>
              <a:effectLst/>
              <a:latin typeface="Arial" panose="020B0604020202020204" pitchFamily="34" charset="0"/>
              <a:ea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41A7E263-9640-FD8E-2519-887FEAE83E17}"/>
              </a:ext>
            </a:extLst>
          </p:cNvPr>
          <p:cNvSpPr txBox="1"/>
          <p:nvPr/>
        </p:nvSpPr>
        <p:spPr>
          <a:xfrm>
            <a:off x="553540" y="630835"/>
            <a:ext cx="6119090" cy="523220"/>
          </a:xfrm>
          <a:prstGeom prst="rect">
            <a:avLst/>
          </a:prstGeom>
          <a:noFill/>
        </p:spPr>
        <p:txBody>
          <a:bodyPr wrap="square">
            <a:spAutoFit/>
          </a:bodyPr>
          <a:lstStyle/>
          <a:p>
            <a:pPr algn="just"/>
            <a:r>
              <a:rPr lang="en-US" sz="2800" b="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1. Công nghệ DNA tái tổ hợp</a:t>
            </a:r>
            <a:endParaRPr lang="en-US" sz="280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385EC63F-6708-3853-E880-129FFF47BA13}"/>
              </a:ext>
            </a:extLst>
          </p:cNvPr>
          <p:cNvSpPr txBox="1"/>
          <p:nvPr/>
        </p:nvSpPr>
        <p:spPr>
          <a:xfrm>
            <a:off x="796637" y="1154055"/>
            <a:ext cx="6119090" cy="523220"/>
          </a:xfrm>
          <a:prstGeom prst="rect">
            <a:avLst/>
          </a:prstGeom>
          <a:noFill/>
        </p:spPr>
        <p:txBody>
          <a:bodyPr wrap="square">
            <a:spAutoFit/>
          </a:bodyPr>
          <a:lstStyle/>
          <a:p>
            <a:pPr algn="just"/>
            <a:r>
              <a:rPr lang="en-US" sz="2800" b="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 Một số thành tựu</a:t>
            </a:r>
            <a:endParaRPr lang="en-US" sz="280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C101DB6E-12D8-123F-0466-082BEF28217E}"/>
              </a:ext>
            </a:extLst>
          </p:cNvPr>
          <p:cNvSpPr txBox="1"/>
          <p:nvPr/>
        </p:nvSpPr>
        <p:spPr>
          <a:xfrm>
            <a:off x="1015291" y="1677275"/>
            <a:ext cx="10853436" cy="4724370"/>
          </a:xfrm>
          <a:prstGeom prst="rect">
            <a:avLst/>
          </a:prstGeom>
          <a:noFill/>
        </p:spPr>
        <p:txBody>
          <a:bodyPr wrap="square">
            <a:spAutoFit/>
          </a:bodyPr>
          <a:lstStyle/>
          <a:p>
            <a:pPr algn="just">
              <a:spcBef>
                <a:spcPts val="300"/>
              </a:spcBef>
              <a:tabLst>
                <a:tab pos="90170" algn="l"/>
              </a:tabLst>
            </a:pPr>
            <a:r>
              <a:rPr lang="en-US" sz="2200" b="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Công nghệ DNA tái tổ hợp được ứng dụng trong những lĩnh vực:</a:t>
            </a:r>
            <a:endParaRPr lang="en-US" sz="2200" b="1">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spcBef>
                <a:spcPts val="300"/>
              </a:spcBef>
              <a:tabLst>
                <a:tab pos="90170" algn="l"/>
              </a:tabLst>
            </a:pPr>
            <a:r>
              <a:rPr lang="en-US" sz="2200" b="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 Tạo chủng vi khuẩn tái tổ hợp:</a:t>
            </a:r>
            <a:endParaRPr lang="en-US" sz="2200" b="1">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spcBef>
                <a:spcPts val="300"/>
              </a:spcBef>
              <a:tabLst>
                <a:tab pos="90170" algn="l"/>
              </a:tabLst>
            </a:pPr>
            <a:r>
              <a:rPr lang="en-US" sz="2200" b="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 Tạo các chủng vi khuẩn </a:t>
            </a:r>
            <a:r>
              <a:rPr lang="en-US" sz="2200" b="0" i="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E. coli</a:t>
            </a:r>
            <a:r>
              <a:rPr lang="en-US" sz="2200" b="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mang gene sản xuất protein tái tổ hợp: hormone sinh trưởng (GH) ở động vật có vú, somatostatin, insulin, kháng thể đơn dòng, enzyme, vaccine, interferon,...</a:t>
            </a:r>
            <a:endParaRPr lang="en-US" sz="2200" b="1">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spcBef>
                <a:spcPts val="300"/>
              </a:spcBef>
              <a:tabLst>
                <a:tab pos="90170" algn="l"/>
              </a:tabLst>
            </a:pPr>
            <a:r>
              <a:rPr lang="en-US" sz="2200" b="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 Tạo chủng vi khuẩn tái tổ hợp có khả năng phân huỷ chất độc ứng dụng trong xử lí môi trường,...</a:t>
            </a:r>
            <a:endParaRPr lang="en-US" sz="2200" b="1">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spcBef>
                <a:spcPts val="300"/>
              </a:spcBef>
              <a:tabLst>
                <a:tab pos="90170" algn="l"/>
              </a:tabLst>
            </a:pPr>
            <a:r>
              <a:rPr lang="en-US" sz="2200" b="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 Nhân dòng các gene để tạo thư viện hệ gene.</a:t>
            </a:r>
            <a:endParaRPr lang="en-US" sz="2200" b="1">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spcBef>
                <a:spcPts val="300"/>
              </a:spcBef>
              <a:tabLst>
                <a:tab pos="90170" algn="l"/>
              </a:tabLst>
            </a:pPr>
            <a:r>
              <a:rPr lang="en-US" sz="2200" b="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 Tạo chủng vi nấm tái tổ hợp:</a:t>
            </a:r>
            <a:endParaRPr lang="en-US" sz="2200" b="1">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spcBef>
                <a:spcPts val="300"/>
              </a:spcBef>
              <a:tabLst>
                <a:tab pos="90170" algn="l"/>
              </a:tabLst>
            </a:pPr>
            <a:r>
              <a:rPr lang="en-US" sz="2200" b="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 Tạo dòng nấm men mang gene (chứa điểm khởi đầu nhân đôi, trình tự DNA lập lại,...) của người và nhiều loài sinh vật khác, phục vụ cho việc phân tích trình tự nucleotide, xác định các vùng chức năng và nghiên cứu các cơ chế biểu hiện của các gene này.</a:t>
            </a:r>
            <a:endParaRPr lang="en-US" sz="2200" b="1">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en-US" sz="2200" b="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220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Tạo chủng nấm men sản xuất enzyme tái tổ hợp, các protein của người,...</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id="{0CD67032-AD5F-7E76-6ED8-7350AE97BE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016" y="2661118"/>
            <a:ext cx="612178" cy="523221"/>
          </a:xfrm>
          <a:prstGeom prst="rect">
            <a:avLst/>
          </a:prstGeom>
        </p:spPr>
      </p:pic>
    </p:spTree>
    <p:extLst>
      <p:ext uri="{BB962C8B-B14F-4D97-AF65-F5344CB8AC3E}">
        <p14:creationId xmlns:p14="http://schemas.microsoft.com/office/powerpoint/2010/main" val="2408884722"/>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58;p6">
            <a:extLst>
              <a:ext uri="{FF2B5EF4-FFF2-40B4-BE49-F238E27FC236}">
                <a16:creationId xmlns:a16="http://schemas.microsoft.com/office/drawing/2014/main" id="{17C1DC4C-6B90-D130-BD6F-87CADC2CF354}"/>
              </a:ext>
            </a:extLst>
          </p:cNvPr>
          <p:cNvSpPr/>
          <p:nvPr/>
        </p:nvSpPr>
        <p:spPr>
          <a:xfrm>
            <a:off x="114476" y="97668"/>
            <a:ext cx="4282033" cy="508152"/>
          </a:xfrm>
          <a:prstGeom prst="rect">
            <a:avLst/>
          </a:prstGeom>
          <a:solidFill>
            <a:srgbClr val="FBDC77">
              <a:lumMod val="60000"/>
              <a:lumOff val="40000"/>
            </a:srgbClr>
          </a:solidFill>
          <a:ln w="9525" cap="flat" cmpd="sng" algn="ctr">
            <a:solidFill>
              <a:srgbClr val="FFC000"/>
            </a:solidFill>
            <a:prstDash val="solid"/>
          </a:ln>
          <a:effectLst>
            <a:outerShdw blurRad="40000" dist="20000" dir="5400000" rotWithShape="0">
              <a:srgbClr val="000000">
                <a:alpha val="38000"/>
              </a:srgbClr>
            </a:outerShdw>
          </a:effectLst>
          <a:scene3d>
            <a:camera prst="orthographicFront"/>
            <a:lightRig rig="threePt" dir="t"/>
          </a:scene3d>
          <a:sp3d>
            <a:bevelT/>
          </a:sp3d>
        </p:spPr>
        <p:txBody>
          <a:bodyPr spcFirstLastPara="1" wrap="square" lIns="0" tIns="0" rIns="0" bIns="0" anchor="t" anchorCtr="0">
            <a:spAutoFit/>
          </a:bodyPr>
          <a:lstStyle/>
          <a:p>
            <a:pPr marL="111125">
              <a:lnSpc>
                <a:spcPct val="109000"/>
              </a:lnSpc>
              <a:spcAft>
                <a:spcPts val="300"/>
              </a:spcAft>
            </a:pPr>
            <a:r>
              <a:rPr lang="en-SG" sz="2800" b="1">
                <a:solidFill>
                  <a:srgbClr val="FF0000"/>
                </a:solidFill>
                <a:effectLst/>
                <a:latin typeface="Times New Roman" panose="02020603050405020304" pitchFamily="18" charset="0"/>
                <a:ea typeface="Times New Roman" panose="02020603050405020304" pitchFamily="18" charset="0"/>
                <a:cs typeface="Arial" panose="020B0604020202020204" pitchFamily="34" charset="0"/>
              </a:rPr>
              <a:t>III. </a:t>
            </a:r>
            <a:r>
              <a:rPr lang="en-SG" sz="2800" b="1">
                <a:solidFill>
                  <a:srgbClr val="FF0000"/>
                </a:solidFill>
                <a:latin typeface="Times New Roman" panose="02020603050405020304" pitchFamily="18" charset="0"/>
                <a:ea typeface="Times New Roman" panose="02020603050405020304" pitchFamily="18" charset="0"/>
                <a:cs typeface="Arial" panose="020B0604020202020204" pitchFamily="34" charset="0"/>
              </a:rPr>
              <a:t>CÔNG NGHỆ </a:t>
            </a:r>
            <a:r>
              <a:rPr lang="en-SG" sz="2800" b="1">
                <a:solidFill>
                  <a:srgbClr val="FF0000"/>
                </a:solidFill>
                <a:effectLst/>
                <a:latin typeface="Times New Roman" panose="02020603050405020304" pitchFamily="18" charset="0"/>
                <a:ea typeface="Times New Roman" panose="02020603050405020304" pitchFamily="18" charset="0"/>
                <a:cs typeface="Arial" panose="020B0604020202020204" pitchFamily="34" charset="0"/>
              </a:rPr>
              <a:t>GENE</a:t>
            </a:r>
            <a:endParaRPr lang="en-US" sz="2800" b="1">
              <a:solidFill>
                <a:srgbClr val="FF0000"/>
              </a:solidFill>
              <a:effectLst/>
              <a:latin typeface="Arial" panose="020B0604020202020204" pitchFamily="34" charset="0"/>
              <a:ea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88D6F0BF-264E-C997-5980-643164A7C8BC}"/>
              </a:ext>
            </a:extLst>
          </p:cNvPr>
          <p:cNvSpPr txBox="1"/>
          <p:nvPr/>
        </p:nvSpPr>
        <p:spPr>
          <a:xfrm>
            <a:off x="553539" y="630835"/>
            <a:ext cx="7205005" cy="523220"/>
          </a:xfrm>
          <a:prstGeom prst="rect">
            <a:avLst/>
          </a:prstGeom>
          <a:noFill/>
        </p:spPr>
        <p:txBody>
          <a:bodyPr wrap="square">
            <a:spAutoFit/>
          </a:bodyPr>
          <a:lstStyle/>
          <a:p>
            <a:pPr algn="just"/>
            <a:r>
              <a:rPr lang="en-US" sz="2800" b="1">
                <a:solidFill>
                  <a:srgbClr val="FF0000"/>
                </a:solidFill>
                <a:effectLst/>
                <a:latin typeface="Times New Roman" panose="02020603050405020304" pitchFamily="18" charset="0"/>
                <a:ea typeface="Calibri" panose="020F0502020204030204" pitchFamily="34" charset="0"/>
              </a:rPr>
              <a:t>2. Tạo thực vật và động vật biến đổi gene</a:t>
            </a:r>
            <a:endParaRPr lang="en-US" sz="280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B487326E-D8C9-2A48-D525-49CF0AFB611E}"/>
              </a:ext>
            </a:extLst>
          </p:cNvPr>
          <p:cNvSpPr txBox="1"/>
          <p:nvPr/>
        </p:nvSpPr>
        <p:spPr>
          <a:xfrm>
            <a:off x="981364" y="1154055"/>
            <a:ext cx="6119090" cy="523220"/>
          </a:xfrm>
          <a:prstGeom prst="rect">
            <a:avLst/>
          </a:prstGeom>
          <a:noFill/>
        </p:spPr>
        <p:txBody>
          <a:bodyPr wrap="square">
            <a:spAutoFit/>
          </a:bodyPr>
          <a:lstStyle/>
          <a:p>
            <a:pPr algn="just"/>
            <a:r>
              <a:rPr lang="en-US" sz="2800" b="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 Khái niệm:</a:t>
            </a:r>
            <a:endParaRPr lang="en-US" sz="280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D3DB18CE-67BF-2C38-01F6-01BC40135F0A}"/>
              </a:ext>
            </a:extLst>
          </p:cNvPr>
          <p:cNvSpPr txBox="1"/>
          <p:nvPr/>
        </p:nvSpPr>
        <p:spPr>
          <a:xfrm>
            <a:off x="1096496" y="1792193"/>
            <a:ext cx="5830777" cy="3785652"/>
          </a:xfrm>
          <a:prstGeom prst="rect">
            <a:avLst/>
          </a:prstGeom>
          <a:noFill/>
        </p:spPr>
        <p:txBody>
          <a:bodyPr wrap="square">
            <a:spAutoFit/>
          </a:bodyPr>
          <a:lstStyle/>
          <a:p>
            <a:r>
              <a:rPr lang="en-US" sz="2400">
                <a:solidFill>
                  <a:srgbClr val="000000"/>
                </a:solidFill>
                <a:effectLst/>
                <a:latin typeface="Times New Roman" panose="02020603050405020304" pitchFamily="18" charset="0"/>
                <a:ea typeface="Calibri" panose="020F0502020204030204" pitchFamily="34" charset="0"/>
              </a:rPr>
              <a:t>Sinh vật biến đổi gene (sinh vật chuyển gene) là các sinh vật chứa gene ngoại lai (gene có nguồn gốc từ một cá thể khác, có thế cùng loài hoặc khác loài) trong hệ gene, gene ngoại lai có thể gắn vào những vị trí khác nhau trên nhiểm sắc thể. Ở sinh vật biến đổi gene, gene chuyển phải có mặt trong tất cả các tế bào của cơ thể, được biểu hiện thành protein tái tổ hợp có chức năng sinh học và được truyền từ thế hệ này sang thế hệ khác.</a:t>
            </a:r>
            <a:endParaRPr lang="en-US" sz="2400">
              <a:effectLst/>
              <a:latin typeface="Times New Roman" panose="02020603050405020304" pitchFamily="18" charset="0"/>
              <a:ea typeface="Calibri" panose="020F0502020204030204" pitchFamily="34" charset="0"/>
            </a:endParaRPr>
          </a:p>
        </p:txBody>
      </p:sp>
      <p:pic>
        <p:nvPicPr>
          <p:cNvPr id="8" name="Picture 7">
            <a:extLst>
              <a:ext uri="{FF2B5EF4-FFF2-40B4-BE49-F238E27FC236}">
                <a16:creationId xmlns:a16="http://schemas.microsoft.com/office/drawing/2014/main" id="{351269A3-2B84-E9EF-F9D8-6836DFA312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016" y="2661118"/>
            <a:ext cx="612178" cy="523221"/>
          </a:xfrm>
          <a:prstGeom prst="rect">
            <a:avLst/>
          </a:prstGeom>
        </p:spPr>
      </p:pic>
      <p:pic>
        <p:nvPicPr>
          <p:cNvPr id="1026" name="Picture 2" descr="Thủ tục đăng ký cấp Giấy phép khảo nghiệm sinh vật biến đổi gen từ ...">
            <a:extLst>
              <a:ext uri="{FF2B5EF4-FFF2-40B4-BE49-F238E27FC236}">
                <a16:creationId xmlns:a16="http://schemas.microsoft.com/office/drawing/2014/main" id="{E647371C-FDF4-EC9E-181D-3BF52435F4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5550" y="538847"/>
            <a:ext cx="4526001" cy="282875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rung Quốc tạo ra chó biến đổi gien siêu cơ bắp">
            <a:extLst>
              <a:ext uri="{FF2B5EF4-FFF2-40B4-BE49-F238E27FC236}">
                <a16:creationId xmlns:a16="http://schemas.microsoft.com/office/drawing/2014/main" id="{45A4ABF7-2CB6-2E67-57AB-31CB89B7F35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535" t="2559" r="4820" b="4511"/>
          <a:stretch/>
        </p:blipFill>
        <p:spPr bwMode="auto">
          <a:xfrm>
            <a:off x="7145549" y="3392613"/>
            <a:ext cx="4526001" cy="34420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2966882"/>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par>
                                <p:cTn id="21" presetID="16" presetClass="entr" presetSubtype="21" fill="hold" nodeType="withEffect">
                                  <p:stCondLst>
                                    <p:cond delay="0"/>
                                  </p:stCondLst>
                                  <p:childTnLst>
                                    <p:set>
                                      <p:cBhvr>
                                        <p:cTn id="22" dur="1" fill="hold">
                                          <p:stCondLst>
                                            <p:cond delay="0"/>
                                          </p:stCondLst>
                                        </p:cTn>
                                        <p:tgtEl>
                                          <p:spTgt spid="1026"/>
                                        </p:tgtEl>
                                        <p:attrNameLst>
                                          <p:attrName>style.visibility</p:attrName>
                                        </p:attrNameLst>
                                      </p:cBhvr>
                                      <p:to>
                                        <p:strVal val="visible"/>
                                      </p:to>
                                    </p:set>
                                    <p:animEffect transition="in" filter="barn(inVertical)">
                                      <p:cBhvr>
                                        <p:cTn id="23" dur="500"/>
                                        <p:tgtEl>
                                          <p:spTgt spid="1026"/>
                                        </p:tgtEl>
                                      </p:cBhvr>
                                    </p:animEffect>
                                  </p:childTnLst>
                                </p:cTn>
                              </p:par>
                              <p:par>
                                <p:cTn id="24" presetID="16" presetClass="entr" presetSubtype="21" fill="hold" nodeType="withEffect">
                                  <p:stCondLst>
                                    <p:cond delay="0"/>
                                  </p:stCondLst>
                                  <p:childTnLst>
                                    <p:set>
                                      <p:cBhvr>
                                        <p:cTn id="25" dur="1" fill="hold">
                                          <p:stCondLst>
                                            <p:cond delay="0"/>
                                          </p:stCondLst>
                                        </p:cTn>
                                        <p:tgtEl>
                                          <p:spTgt spid="1028"/>
                                        </p:tgtEl>
                                        <p:attrNameLst>
                                          <p:attrName>style.visibility</p:attrName>
                                        </p:attrNameLst>
                                      </p:cBhvr>
                                      <p:to>
                                        <p:strVal val="visible"/>
                                      </p:to>
                                    </p:set>
                                    <p:animEffect transition="in" filter="barn(inVertical)">
                                      <p:cBhvr>
                                        <p:cTn id="26"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58;p6">
            <a:extLst>
              <a:ext uri="{FF2B5EF4-FFF2-40B4-BE49-F238E27FC236}">
                <a16:creationId xmlns:a16="http://schemas.microsoft.com/office/drawing/2014/main" id="{17C1DC4C-6B90-D130-BD6F-87CADC2CF354}"/>
              </a:ext>
            </a:extLst>
          </p:cNvPr>
          <p:cNvSpPr/>
          <p:nvPr/>
        </p:nvSpPr>
        <p:spPr>
          <a:xfrm>
            <a:off x="114476" y="97668"/>
            <a:ext cx="4282033" cy="508152"/>
          </a:xfrm>
          <a:prstGeom prst="rect">
            <a:avLst/>
          </a:prstGeom>
          <a:solidFill>
            <a:srgbClr val="FBDC77">
              <a:lumMod val="60000"/>
              <a:lumOff val="40000"/>
            </a:srgbClr>
          </a:solidFill>
          <a:ln w="9525" cap="flat" cmpd="sng" algn="ctr">
            <a:solidFill>
              <a:srgbClr val="FFC000"/>
            </a:solidFill>
            <a:prstDash val="solid"/>
          </a:ln>
          <a:effectLst>
            <a:outerShdw blurRad="40000" dist="20000" dir="5400000" rotWithShape="0">
              <a:srgbClr val="000000">
                <a:alpha val="38000"/>
              </a:srgbClr>
            </a:outerShdw>
          </a:effectLst>
          <a:scene3d>
            <a:camera prst="orthographicFront"/>
            <a:lightRig rig="threePt" dir="t"/>
          </a:scene3d>
          <a:sp3d>
            <a:bevelT/>
          </a:sp3d>
        </p:spPr>
        <p:txBody>
          <a:bodyPr spcFirstLastPara="1" wrap="square" lIns="0" tIns="0" rIns="0" bIns="0" anchor="t" anchorCtr="0">
            <a:spAutoFit/>
          </a:bodyPr>
          <a:lstStyle/>
          <a:p>
            <a:pPr marL="111125">
              <a:lnSpc>
                <a:spcPct val="109000"/>
              </a:lnSpc>
              <a:spcAft>
                <a:spcPts val="300"/>
              </a:spcAft>
            </a:pPr>
            <a:r>
              <a:rPr lang="en-SG" sz="2800" b="1">
                <a:solidFill>
                  <a:srgbClr val="FF0000"/>
                </a:solidFill>
                <a:effectLst/>
                <a:latin typeface="Times New Roman" panose="02020603050405020304" pitchFamily="18" charset="0"/>
                <a:ea typeface="Times New Roman" panose="02020603050405020304" pitchFamily="18" charset="0"/>
                <a:cs typeface="Arial" panose="020B0604020202020204" pitchFamily="34" charset="0"/>
              </a:rPr>
              <a:t>III. </a:t>
            </a:r>
            <a:r>
              <a:rPr lang="en-SG" sz="2800" b="1">
                <a:solidFill>
                  <a:srgbClr val="FF0000"/>
                </a:solidFill>
                <a:latin typeface="Times New Roman" panose="02020603050405020304" pitchFamily="18" charset="0"/>
                <a:ea typeface="Times New Roman" panose="02020603050405020304" pitchFamily="18" charset="0"/>
                <a:cs typeface="Arial" panose="020B0604020202020204" pitchFamily="34" charset="0"/>
              </a:rPr>
              <a:t>CÔNG NGHỆ </a:t>
            </a:r>
            <a:r>
              <a:rPr lang="en-SG" sz="2800" b="1">
                <a:solidFill>
                  <a:srgbClr val="FF0000"/>
                </a:solidFill>
                <a:effectLst/>
                <a:latin typeface="Times New Roman" panose="02020603050405020304" pitchFamily="18" charset="0"/>
                <a:ea typeface="Times New Roman" panose="02020603050405020304" pitchFamily="18" charset="0"/>
                <a:cs typeface="Arial" panose="020B0604020202020204" pitchFamily="34" charset="0"/>
              </a:rPr>
              <a:t>GENE</a:t>
            </a:r>
            <a:endParaRPr lang="en-US" sz="2800" b="1">
              <a:solidFill>
                <a:srgbClr val="FF0000"/>
              </a:solidFill>
              <a:effectLst/>
              <a:latin typeface="Arial" panose="020B0604020202020204" pitchFamily="34" charset="0"/>
              <a:ea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88D6F0BF-264E-C997-5980-643164A7C8BC}"/>
              </a:ext>
            </a:extLst>
          </p:cNvPr>
          <p:cNvSpPr txBox="1"/>
          <p:nvPr/>
        </p:nvSpPr>
        <p:spPr>
          <a:xfrm>
            <a:off x="553539" y="630835"/>
            <a:ext cx="7205005" cy="523220"/>
          </a:xfrm>
          <a:prstGeom prst="rect">
            <a:avLst/>
          </a:prstGeom>
          <a:noFill/>
        </p:spPr>
        <p:txBody>
          <a:bodyPr wrap="square">
            <a:spAutoFit/>
          </a:bodyPr>
          <a:lstStyle/>
          <a:p>
            <a:pPr algn="just"/>
            <a:r>
              <a:rPr lang="en-US" sz="2800" b="1">
                <a:solidFill>
                  <a:srgbClr val="FF0000"/>
                </a:solidFill>
                <a:effectLst/>
                <a:latin typeface="Times New Roman" panose="02020603050405020304" pitchFamily="18" charset="0"/>
                <a:ea typeface="Calibri" panose="020F0502020204030204" pitchFamily="34" charset="0"/>
              </a:rPr>
              <a:t>2. Tạo thực vật và động vật biến đổi gene</a:t>
            </a:r>
            <a:endParaRPr lang="en-US" sz="280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B487326E-D8C9-2A48-D525-49CF0AFB611E}"/>
              </a:ext>
            </a:extLst>
          </p:cNvPr>
          <p:cNvSpPr txBox="1"/>
          <p:nvPr/>
        </p:nvSpPr>
        <p:spPr>
          <a:xfrm>
            <a:off x="981364" y="1154055"/>
            <a:ext cx="6119090" cy="523220"/>
          </a:xfrm>
          <a:prstGeom prst="rect">
            <a:avLst/>
          </a:prstGeom>
          <a:noFill/>
        </p:spPr>
        <p:txBody>
          <a:bodyPr wrap="square">
            <a:spAutoFit/>
          </a:bodyPr>
          <a:lstStyle/>
          <a:p>
            <a:pPr algn="just"/>
            <a:r>
              <a:rPr lang="en-US" sz="2800" b="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 Nguyên lí</a:t>
            </a:r>
            <a:endParaRPr lang="en-US" sz="280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D3DB18CE-67BF-2C38-01F6-01BC40135F0A}"/>
              </a:ext>
            </a:extLst>
          </p:cNvPr>
          <p:cNvSpPr txBox="1"/>
          <p:nvPr/>
        </p:nvSpPr>
        <p:spPr>
          <a:xfrm>
            <a:off x="1096496" y="1677275"/>
            <a:ext cx="10818414" cy="4832092"/>
          </a:xfrm>
          <a:prstGeom prst="rect">
            <a:avLst/>
          </a:prstGeom>
          <a:noFill/>
        </p:spPr>
        <p:txBody>
          <a:bodyPr wrap="square">
            <a:spAutoFit/>
          </a:bodyPr>
          <a:lstStyle/>
          <a:p>
            <a:pPr algn="just"/>
            <a:r>
              <a:rPr lang="en-US" sz="280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Nguyên lí của tạo thực vật biến đổi gene: </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p>
            <a:r>
              <a:rPr lang="en-US" sz="2800">
                <a:solidFill>
                  <a:srgbClr val="000000"/>
                </a:solidFill>
                <a:effectLst/>
                <a:highlight>
                  <a:srgbClr val="FFFFFF"/>
                </a:highlight>
                <a:latin typeface="Times New Roman" panose="02020603050405020304" pitchFamily="18" charset="0"/>
                <a:ea typeface="Times New Roman" panose="02020603050405020304" pitchFamily="18" charset="0"/>
              </a:rPr>
              <a:t>+</a:t>
            </a:r>
            <a:r>
              <a:rPr lang="vi-VN" sz="2800">
                <a:solidFill>
                  <a:srgbClr val="000000"/>
                </a:solidFill>
                <a:effectLst/>
                <a:highlight>
                  <a:srgbClr val="FFFFFF"/>
                </a:highlight>
                <a:latin typeface="Times New Roman" panose="02020603050405020304" pitchFamily="18" charset="0"/>
                <a:ea typeface="Times New Roman" panose="02020603050405020304" pitchFamily="18" charset="0"/>
              </a:rPr>
              <a:t> Để chuyển gene vào cơ thể thực vật, vector được sử dụng phổ biến là Ti plasmid (đã làm mất khả năng gây bệnh. Trên plasmid của vi khuẩn này có một đoạn T-DNA (Transfer DNA, chứa các gene tạo khối u của vi khuẩn) có thể gắn với DNA của tế bào chủ. Bên cạnh đó, để chuyển gene vào thực vật có thể dùng súng bắn gene, chuyển gene trực tiếp qua ống phấn, vi tiêm ở tế bào trần, dùng virus,... </a:t>
            </a:r>
            <a:endParaRPr lang="en-US" sz="2800">
              <a:effectLst/>
              <a:highlight>
                <a:srgbClr val="FFFFFF"/>
              </a:highlight>
              <a:latin typeface="Times New Roman" panose="02020603050405020304" pitchFamily="18" charset="0"/>
              <a:ea typeface="Times New Roman" panose="02020603050405020304" pitchFamily="18" charset="0"/>
            </a:endParaRPr>
          </a:p>
          <a:p>
            <a:pPr algn="just"/>
            <a:r>
              <a:rPr lang="vi-VN"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Việc chuyển plasmid tái tổ hợp vào tế bào thực vật có thể tiến hành theo hai phương pháp: (1) biến nạp vào tế bào thực vật nuôi cấy nhờ xung điện, (2) chuyển plasmid tái tổ hợp vào trở lại vi khuẩn </a:t>
            </a:r>
            <a:r>
              <a:rPr lang="vi-VN" sz="2800"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 tumefaciens</a:t>
            </a:r>
            <a:r>
              <a:rPr lang="vi-VN"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rồi cho vi khuẩn lây nhiễm vào tế bào thực vật nuôi cấy hoặc trực tiếp vào cây.</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id="{351269A3-2B84-E9EF-F9D8-6836DFA312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016" y="2661118"/>
            <a:ext cx="612178" cy="523221"/>
          </a:xfrm>
          <a:prstGeom prst="rect">
            <a:avLst/>
          </a:prstGeom>
        </p:spPr>
      </p:pic>
    </p:spTree>
    <p:extLst>
      <p:ext uri="{BB962C8B-B14F-4D97-AF65-F5344CB8AC3E}">
        <p14:creationId xmlns:p14="http://schemas.microsoft.com/office/powerpoint/2010/main" val="3857308146"/>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58;p6">
            <a:extLst>
              <a:ext uri="{FF2B5EF4-FFF2-40B4-BE49-F238E27FC236}">
                <a16:creationId xmlns:a16="http://schemas.microsoft.com/office/drawing/2014/main" id="{17C1DC4C-6B90-D130-BD6F-87CADC2CF354}"/>
              </a:ext>
            </a:extLst>
          </p:cNvPr>
          <p:cNvSpPr/>
          <p:nvPr/>
        </p:nvSpPr>
        <p:spPr>
          <a:xfrm>
            <a:off x="114476" y="97668"/>
            <a:ext cx="4282033" cy="508152"/>
          </a:xfrm>
          <a:prstGeom prst="rect">
            <a:avLst/>
          </a:prstGeom>
          <a:solidFill>
            <a:srgbClr val="FBDC77">
              <a:lumMod val="60000"/>
              <a:lumOff val="40000"/>
            </a:srgbClr>
          </a:solidFill>
          <a:ln w="9525" cap="flat" cmpd="sng" algn="ctr">
            <a:solidFill>
              <a:srgbClr val="FFC000"/>
            </a:solidFill>
            <a:prstDash val="solid"/>
          </a:ln>
          <a:effectLst>
            <a:outerShdw blurRad="40000" dist="20000" dir="5400000" rotWithShape="0">
              <a:srgbClr val="000000">
                <a:alpha val="38000"/>
              </a:srgbClr>
            </a:outerShdw>
          </a:effectLst>
          <a:scene3d>
            <a:camera prst="orthographicFront"/>
            <a:lightRig rig="threePt" dir="t"/>
          </a:scene3d>
          <a:sp3d>
            <a:bevelT/>
          </a:sp3d>
        </p:spPr>
        <p:txBody>
          <a:bodyPr spcFirstLastPara="1" wrap="square" lIns="0" tIns="0" rIns="0" bIns="0" anchor="t" anchorCtr="0">
            <a:spAutoFit/>
          </a:bodyPr>
          <a:lstStyle/>
          <a:p>
            <a:pPr marL="111125">
              <a:lnSpc>
                <a:spcPct val="109000"/>
              </a:lnSpc>
              <a:spcAft>
                <a:spcPts val="300"/>
              </a:spcAft>
            </a:pPr>
            <a:r>
              <a:rPr lang="en-SG" sz="2800" b="1">
                <a:solidFill>
                  <a:srgbClr val="FF0000"/>
                </a:solidFill>
                <a:effectLst/>
                <a:latin typeface="Times New Roman" panose="02020603050405020304" pitchFamily="18" charset="0"/>
                <a:ea typeface="Times New Roman" panose="02020603050405020304" pitchFamily="18" charset="0"/>
                <a:cs typeface="Arial" panose="020B0604020202020204" pitchFamily="34" charset="0"/>
              </a:rPr>
              <a:t>III. </a:t>
            </a:r>
            <a:r>
              <a:rPr lang="en-SG" sz="2800" b="1">
                <a:solidFill>
                  <a:srgbClr val="FF0000"/>
                </a:solidFill>
                <a:latin typeface="Times New Roman" panose="02020603050405020304" pitchFamily="18" charset="0"/>
                <a:ea typeface="Times New Roman" panose="02020603050405020304" pitchFamily="18" charset="0"/>
                <a:cs typeface="Arial" panose="020B0604020202020204" pitchFamily="34" charset="0"/>
              </a:rPr>
              <a:t>CÔNG NGHỆ </a:t>
            </a:r>
            <a:r>
              <a:rPr lang="en-SG" sz="2800" b="1">
                <a:solidFill>
                  <a:srgbClr val="FF0000"/>
                </a:solidFill>
                <a:effectLst/>
                <a:latin typeface="Times New Roman" panose="02020603050405020304" pitchFamily="18" charset="0"/>
                <a:ea typeface="Times New Roman" panose="02020603050405020304" pitchFamily="18" charset="0"/>
                <a:cs typeface="Arial" panose="020B0604020202020204" pitchFamily="34" charset="0"/>
              </a:rPr>
              <a:t>GENE</a:t>
            </a:r>
            <a:endParaRPr lang="en-US" sz="2800" b="1">
              <a:solidFill>
                <a:srgbClr val="FF0000"/>
              </a:solidFill>
              <a:effectLst/>
              <a:latin typeface="Arial" panose="020B0604020202020204" pitchFamily="34" charset="0"/>
              <a:ea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88D6F0BF-264E-C997-5980-643164A7C8BC}"/>
              </a:ext>
            </a:extLst>
          </p:cNvPr>
          <p:cNvSpPr txBox="1"/>
          <p:nvPr/>
        </p:nvSpPr>
        <p:spPr>
          <a:xfrm>
            <a:off x="553539" y="630835"/>
            <a:ext cx="7205005" cy="523220"/>
          </a:xfrm>
          <a:prstGeom prst="rect">
            <a:avLst/>
          </a:prstGeom>
          <a:noFill/>
        </p:spPr>
        <p:txBody>
          <a:bodyPr wrap="square">
            <a:spAutoFit/>
          </a:bodyPr>
          <a:lstStyle/>
          <a:p>
            <a:pPr algn="just"/>
            <a:r>
              <a:rPr lang="en-US" sz="2800" b="1">
                <a:solidFill>
                  <a:srgbClr val="FF0000"/>
                </a:solidFill>
                <a:effectLst/>
                <a:latin typeface="Times New Roman" panose="02020603050405020304" pitchFamily="18" charset="0"/>
                <a:ea typeface="Calibri" panose="020F0502020204030204" pitchFamily="34" charset="0"/>
              </a:rPr>
              <a:t>2. Tạo thực vật và động vật biến đổi gene</a:t>
            </a:r>
            <a:endParaRPr lang="en-US" sz="280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B487326E-D8C9-2A48-D525-49CF0AFB611E}"/>
              </a:ext>
            </a:extLst>
          </p:cNvPr>
          <p:cNvSpPr txBox="1"/>
          <p:nvPr/>
        </p:nvSpPr>
        <p:spPr>
          <a:xfrm>
            <a:off x="981364" y="1154055"/>
            <a:ext cx="6119090" cy="523220"/>
          </a:xfrm>
          <a:prstGeom prst="rect">
            <a:avLst/>
          </a:prstGeom>
          <a:noFill/>
        </p:spPr>
        <p:txBody>
          <a:bodyPr wrap="square">
            <a:spAutoFit/>
          </a:bodyPr>
          <a:lstStyle/>
          <a:p>
            <a:pPr algn="just"/>
            <a:r>
              <a:rPr lang="en-US" sz="2800" b="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 Nguyên lí</a:t>
            </a:r>
            <a:endParaRPr lang="en-US" sz="280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D3DB18CE-67BF-2C38-01F6-01BC40135F0A}"/>
              </a:ext>
            </a:extLst>
          </p:cNvPr>
          <p:cNvSpPr txBox="1"/>
          <p:nvPr/>
        </p:nvSpPr>
        <p:spPr>
          <a:xfrm>
            <a:off x="1096495" y="1792193"/>
            <a:ext cx="10532087" cy="1815882"/>
          </a:xfrm>
          <a:prstGeom prst="rect">
            <a:avLst/>
          </a:prstGeom>
          <a:noFill/>
        </p:spPr>
        <p:txBody>
          <a:bodyPr wrap="square">
            <a:spAutoFit/>
          </a:bodyPr>
          <a:lstStyle/>
          <a:p>
            <a:pPr algn="just"/>
            <a:r>
              <a:rPr lang="vi-VN" sz="280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Nguyên lí của tạo động vật biến đổi gene: Lấy trứng từ con cái và thụ tinh </a:t>
            </a:r>
            <a:r>
              <a:rPr lang="vi-VN" sz="2800" i="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in vivo</a:t>
            </a:r>
            <a:r>
              <a:rPr lang="vi-VN" sz="280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rồi tiêm dung dịch chứa gene cần chuyển vào hợp tử ở giai đoạn nhân non, tiến hành nuôi cấy rồi cấy phôi vào tử cung con cái, con cái sẽ sinh ra đời sau mang gene chuyển.</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id="{351269A3-2B84-E9EF-F9D8-6836DFA312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476" y="2245481"/>
            <a:ext cx="612178" cy="523221"/>
          </a:xfrm>
          <a:prstGeom prst="rect">
            <a:avLst/>
          </a:prstGeom>
        </p:spPr>
      </p:pic>
    </p:spTree>
    <p:extLst>
      <p:ext uri="{BB962C8B-B14F-4D97-AF65-F5344CB8AC3E}">
        <p14:creationId xmlns:p14="http://schemas.microsoft.com/office/powerpoint/2010/main" val="1153596137"/>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061745C-EE3B-DB5B-830A-073416A94E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4550" y="1291276"/>
            <a:ext cx="2157668" cy="2852437"/>
          </a:xfrm>
          <a:prstGeom prst="rect">
            <a:avLst/>
          </a:prstGeom>
        </p:spPr>
      </p:pic>
      <p:sp>
        <p:nvSpPr>
          <p:cNvPr id="3" name="Rectangle 2">
            <a:extLst>
              <a:ext uri="{FF2B5EF4-FFF2-40B4-BE49-F238E27FC236}">
                <a16:creationId xmlns:a16="http://schemas.microsoft.com/office/drawing/2014/main" id="{F61A5508-02CF-D91C-1AF1-7732B7620639}"/>
              </a:ext>
            </a:extLst>
          </p:cNvPr>
          <p:cNvSpPr/>
          <p:nvPr/>
        </p:nvSpPr>
        <p:spPr>
          <a:xfrm>
            <a:off x="2392217" y="768056"/>
            <a:ext cx="8405092" cy="523220"/>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algn="just"/>
            <a:r>
              <a:rPr lang="en-US" sz="2800" b="1">
                <a:solidFill>
                  <a:srgbClr val="00B050"/>
                </a:solidFill>
                <a:effectLst/>
                <a:latin typeface="Times New Roman" panose="02020603050405020304" pitchFamily="18" charset="0"/>
                <a:ea typeface="Times New Roman" panose="02020603050405020304" pitchFamily="18" charset="0"/>
              </a:rPr>
              <a:t>Mô hình cấu trúc Operon Lac gồm những vùng nào?</a:t>
            </a:r>
            <a:endParaRPr lang="en-US" sz="2800" b="1">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Arrow: Right 3">
            <a:hlinkClick r:id="rId3" action="ppaction://hlinksldjump"/>
            <a:extLst>
              <a:ext uri="{FF2B5EF4-FFF2-40B4-BE49-F238E27FC236}">
                <a16:creationId xmlns:a16="http://schemas.microsoft.com/office/drawing/2014/main" id="{DDA184C0-AA90-DF99-862C-428143DDD27B}"/>
              </a:ext>
            </a:extLst>
          </p:cNvPr>
          <p:cNvSpPr/>
          <p:nvPr/>
        </p:nvSpPr>
        <p:spPr>
          <a:xfrm rot="10800000">
            <a:off x="11074399" y="6188364"/>
            <a:ext cx="526473" cy="350982"/>
          </a:xfrm>
          <a:prstGeom prst="rightArrow">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34078318"/>
      </p:ext>
    </p:extLst>
  </p:cSld>
  <p:clrMapOvr>
    <a:masterClrMapping/>
  </p:clrMapOvr>
  <mc:AlternateContent xmlns:mc="http://schemas.openxmlformats.org/markup-compatibility/2006">
    <mc:Choice xmlns:p15="http://schemas.microsoft.com/office/powerpoint/2012/main" Requires="p15">
      <p:transition spd="slow">
        <p15:prstTrans prst="peelOff"/>
      </p:transition>
    </mc:Choice>
    <mc:Fallback>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58;p6">
            <a:extLst>
              <a:ext uri="{FF2B5EF4-FFF2-40B4-BE49-F238E27FC236}">
                <a16:creationId xmlns:a16="http://schemas.microsoft.com/office/drawing/2014/main" id="{17C1DC4C-6B90-D130-BD6F-87CADC2CF354}"/>
              </a:ext>
            </a:extLst>
          </p:cNvPr>
          <p:cNvSpPr/>
          <p:nvPr/>
        </p:nvSpPr>
        <p:spPr>
          <a:xfrm>
            <a:off x="114476" y="97668"/>
            <a:ext cx="4282033" cy="508152"/>
          </a:xfrm>
          <a:prstGeom prst="rect">
            <a:avLst/>
          </a:prstGeom>
          <a:solidFill>
            <a:srgbClr val="FBDC77">
              <a:lumMod val="60000"/>
              <a:lumOff val="40000"/>
            </a:srgbClr>
          </a:solidFill>
          <a:ln w="9525" cap="flat" cmpd="sng" algn="ctr">
            <a:solidFill>
              <a:srgbClr val="FFC000"/>
            </a:solidFill>
            <a:prstDash val="solid"/>
          </a:ln>
          <a:effectLst>
            <a:outerShdw blurRad="40000" dist="20000" dir="5400000" rotWithShape="0">
              <a:srgbClr val="000000">
                <a:alpha val="38000"/>
              </a:srgbClr>
            </a:outerShdw>
          </a:effectLst>
          <a:scene3d>
            <a:camera prst="orthographicFront"/>
            <a:lightRig rig="threePt" dir="t"/>
          </a:scene3d>
          <a:sp3d>
            <a:bevelT/>
          </a:sp3d>
        </p:spPr>
        <p:txBody>
          <a:bodyPr spcFirstLastPara="1" wrap="square" lIns="0" tIns="0" rIns="0" bIns="0" anchor="t" anchorCtr="0">
            <a:spAutoFit/>
          </a:bodyPr>
          <a:lstStyle/>
          <a:p>
            <a:pPr marL="111125">
              <a:lnSpc>
                <a:spcPct val="109000"/>
              </a:lnSpc>
              <a:spcAft>
                <a:spcPts val="300"/>
              </a:spcAft>
            </a:pPr>
            <a:r>
              <a:rPr lang="en-SG" sz="2800" b="1">
                <a:solidFill>
                  <a:srgbClr val="FF0000"/>
                </a:solidFill>
                <a:effectLst/>
                <a:latin typeface="Times New Roman" panose="02020603050405020304" pitchFamily="18" charset="0"/>
                <a:ea typeface="Times New Roman" panose="02020603050405020304" pitchFamily="18" charset="0"/>
                <a:cs typeface="Arial" panose="020B0604020202020204" pitchFamily="34" charset="0"/>
              </a:rPr>
              <a:t>III. </a:t>
            </a:r>
            <a:r>
              <a:rPr lang="en-SG" sz="2800" b="1">
                <a:solidFill>
                  <a:srgbClr val="FF0000"/>
                </a:solidFill>
                <a:latin typeface="Times New Roman" panose="02020603050405020304" pitchFamily="18" charset="0"/>
                <a:ea typeface="Times New Roman" panose="02020603050405020304" pitchFamily="18" charset="0"/>
                <a:cs typeface="Arial" panose="020B0604020202020204" pitchFamily="34" charset="0"/>
              </a:rPr>
              <a:t>CÔNG NGHỆ </a:t>
            </a:r>
            <a:r>
              <a:rPr lang="en-SG" sz="2800" b="1">
                <a:solidFill>
                  <a:srgbClr val="FF0000"/>
                </a:solidFill>
                <a:effectLst/>
                <a:latin typeface="Times New Roman" panose="02020603050405020304" pitchFamily="18" charset="0"/>
                <a:ea typeface="Times New Roman" panose="02020603050405020304" pitchFamily="18" charset="0"/>
                <a:cs typeface="Arial" panose="020B0604020202020204" pitchFamily="34" charset="0"/>
              </a:rPr>
              <a:t>GENE</a:t>
            </a:r>
            <a:endParaRPr lang="en-US" sz="2800" b="1">
              <a:solidFill>
                <a:srgbClr val="FF0000"/>
              </a:solidFill>
              <a:effectLst/>
              <a:latin typeface="Arial" panose="020B0604020202020204" pitchFamily="34" charset="0"/>
              <a:ea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88D6F0BF-264E-C997-5980-643164A7C8BC}"/>
              </a:ext>
            </a:extLst>
          </p:cNvPr>
          <p:cNvSpPr txBox="1"/>
          <p:nvPr/>
        </p:nvSpPr>
        <p:spPr>
          <a:xfrm>
            <a:off x="553539" y="630835"/>
            <a:ext cx="7205005" cy="523220"/>
          </a:xfrm>
          <a:prstGeom prst="rect">
            <a:avLst/>
          </a:prstGeom>
          <a:noFill/>
        </p:spPr>
        <p:txBody>
          <a:bodyPr wrap="square">
            <a:spAutoFit/>
          </a:bodyPr>
          <a:lstStyle/>
          <a:p>
            <a:pPr algn="just"/>
            <a:r>
              <a:rPr lang="en-US" sz="2800" b="1">
                <a:solidFill>
                  <a:srgbClr val="FF0000"/>
                </a:solidFill>
                <a:effectLst/>
                <a:latin typeface="Times New Roman" panose="02020603050405020304" pitchFamily="18" charset="0"/>
                <a:ea typeface="Calibri" panose="020F0502020204030204" pitchFamily="34" charset="0"/>
              </a:rPr>
              <a:t>2. Tạo thực vật và động vật biến đổi gene</a:t>
            </a:r>
            <a:endParaRPr lang="en-US" sz="280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B487326E-D8C9-2A48-D525-49CF0AFB611E}"/>
              </a:ext>
            </a:extLst>
          </p:cNvPr>
          <p:cNvSpPr txBox="1"/>
          <p:nvPr/>
        </p:nvSpPr>
        <p:spPr>
          <a:xfrm>
            <a:off x="981364" y="1154055"/>
            <a:ext cx="6119090" cy="523220"/>
          </a:xfrm>
          <a:prstGeom prst="rect">
            <a:avLst/>
          </a:prstGeom>
          <a:noFill/>
        </p:spPr>
        <p:txBody>
          <a:bodyPr wrap="square">
            <a:spAutoFit/>
          </a:bodyPr>
          <a:lstStyle/>
          <a:p>
            <a:pPr algn="just"/>
            <a:r>
              <a:rPr lang="vi-VN" sz="2800" b="1">
                <a:solidFill>
                  <a:srgbClr val="FF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c. Một số thành tựu</a:t>
            </a:r>
            <a:endParaRPr lang="en-US" sz="280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D3DB18CE-67BF-2C38-01F6-01BC40135F0A}"/>
              </a:ext>
            </a:extLst>
          </p:cNvPr>
          <p:cNvSpPr txBox="1"/>
          <p:nvPr/>
        </p:nvSpPr>
        <p:spPr>
          <a:xfrm>
            <a:off x="1096495" y="1792193"/>
            <a:ext cx="10532087" cy="2246769"/>
          </a:xfrm>
          <a:prstGeom prst="rect">
            <a:avLst/>
          </a:prstGeom>
          <a:noFill/>
        </p:spPr>
        <p:txBody>
          <a:bodyPr wrap="square">
            <a:spAutoFit/>
          </a:bodyPr>
          <a:lstStyle/>
          <a:p>
            <a:pPr algn="just"/>
            <a:r>
              <a:rPr lang="vi-VN" sz="2800">
                <a:solidFill>
                  <a:srgbClr val="000000"/>
                </a:solidFill>
                <a:effectLst/>
                <a:latin typeface="Times New Roman" panose="02020603050405020304" pitchFamily="18" charset="0"/>
                <a:ea typeface="Calibri" panose="020F0502020204030204" pitchFamily="34" charset="0"/>
              </a:rPr>
              <a:t>Nhờ kĩ thuật chuyển gene, con người đã đưa vào sản xuất nhiều giống thực vật và động vật biến đổi gene mang những tính trạng có giá trị như tăng khả năng kháng bệnh, chống chịu với các điều kiện bất lợi; có năng suất và chất lượng sản phẩm cao; có thể sản xuất các loại thuốc chữa bệnh cho con người.</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id="{351269A3-2B84-E9EF-F9D8-6836DFA312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016" y="2661118"/>
            <a:ext cx="612178" cy="523221"/>
          </a:xfrm>
          <a:prstGeom prst="rect">
            <a:avLst/>
          </a:prstGeom>
        </p:spPr>
      </p:pic>
      <p:pic>
        <p:nvPicPr>
          <p:cNvPr id="2050" name="Picture 2" descr="Công nghệ tạo động vật chuyển gen - Sinh Học Phân Tử">
            <a:extLst>
              <a:ext uri="{FF2B5EF4-FFF2-40B4-BE49-F238E27FC236}">
                <a16:creationId xmlns:a16="http://schemas.microsoft.com/office/drawing/2014/main" id="{7F0168A3-D918-D2DA-2F1D-186553FD44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48732" y="4112382"/>
            <a:ext cx="5044285" cy="264795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Dự thảo quy định đối với thực phẩm biến đổi gen">
            <a:extLst>
              <a:ext uri="{FF2B5EF4-FFF2-40B4-BE49-F238E27FC236}">
                <a16:creationId xmlns:a16="http://schemas.microsoft.com/office/drawing/2014/main" id="{AB0DE43E-61F6-AB15-FDD1-6034336727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90726" y="4112382"/>
            <a:ext cx="3333750" cy="2647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260660"/>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nodeType="withEffect">
                                  <p:stCondLst>
                                    <p:cond delay="0"/>
                                  </p:stCondLst>
                                  <p:childTnLst>
                                    <p:set>
                                      <p:cBhvr>
                                        <p:cTn id="12" dur="1" fill="hold">
                                          <p:stCondLst>
                                            <p:cond delay="0"/>
                                          </p:stCondLst>
                                        </p:cTn>
                                        <p:tgtEl>
                                          <p:spTgt spid="2052"/>
                                        </p:tgtEl>
                                        <p:attrNameLst>
                                          <p:attrName>style.visibility</p:attrName>
                                        </p:attrNameLst>
                                      </p:cBhvr>
                                      <p:to>
                                        <p:strVal val="visible"/>
                                      </p:to>
                                    </p:set>
                                    <p:animEffect transition="in" filter="barn(inVertical)">
                                      <p:cBhvr>
                                        <p:cTn id="13" dur="500"/>
                                        <p:tgtEl>
                                          <p:spTgt spid="2052"/>
                                        </p:tgtEl>
                                      </p:cBhvr>
                                    </p:animEffect>
                                  </p:childTnLst>
                                </p:cTn>
                              </p:par>
                              <p:par>
                                <p:cTn id="14" presetID="16" presetClass="entr" presetSubtype="21" fill="hold" nodeType="withEffect">
                                  <p:stCondLst>
                                    <p:cond delay="0"/>
                                  </p:stCondLst>
                                  <p:childTnLst>
                                    <p:set>
                                      <p:cBhvr>
                                        <p:cTn id="15" dur="1" fill="hold">
                                          <p:stCondLst>
                                            <p:cond delay="0"/>
                                          </p:stCondLst>
                                        </p:cTn>
                                        <p:tgtEl>
                                          <p:spTgt spid="2050"/>
                                        </p:tgtEl>
                                        <p:attrNameLst>
                                          <p:attrName>style.visibility</p:attrName>
                                        </p:attrNameLst>
                                      </p:cBhvr>
                                      <p:to>
                                        <p:strVal val="visible"/>
                                      </p:to>
                                    </p:set>
                                    <p:animEffect transition="in" filter="barn(inVertical)">
                                      <p:cBhvr>
                                        <p:cTn id="16"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Picture 61">
            <a:extLst>
              <a:ext uri="{FF2B5EF4-FFF2-40B4-BE49-F238E27FC236}">
                <a16:creationId xmlns:a16="http://schemas.microsoft.com/office/drawing/2014/main" id="{BA54078E-6D9D-47A7-A3F5-7C2338B63AA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
            <a:ext cx="12192000" cy="6924944"/>
          </a:xfrm>
          <a:prstGeom prst="rect">
            <a:avLst/>
          </a:prstGeom>
          <a:noFill/>
        </p:spPr>
      </p:pic>
      <p:grpSp>
        <p:nvGrpSpPr>
          <p:cNvPr id="22" name="vong quay"/>
          <p:cNvGrpSpPr/>
          <p:nvPr/>
        </p:nvGrpSpPr>
        <p:grpSpPr>
          <a:xfrm>
            <a:off x="5162291" y="1362085"/>
            <a:ext cx="3781594" cy="3777641"/>
            <a:chOff x="5425622" y="292790"/>
            <a:chExt cx="5834378" cy="5828280"/>
          </a:xfrm>
        </p:grpSpPr>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p:spPr>
        </p:pic>
        <p:sp>
          <p:nvSpPr>
            <p:cNvPr id="9" name="TextBox 8"/>
            <p:cNvSpPr txBox="1"/>
            <p:nvPr/>
          </p:nvSpPr>
          <p:spPr>
            <a:xfrm rot="14949661">
              <a:off x="6674685" y="1251479"/>
              <a:ext cx="2025646" cy="712273"/>
            </a:xfrm>
            <a:prstGeom prst="rect">
              <a:avLst/>
            </a:prstGeom>
            <a:noFill/>
          </p:spPr>
          <p:txBody>
            <a:bodyPr wrap="square" rtlCol="0">
              <a:spAutoFit/>
            </a:bodyPr>
            <a:lstStyle/>
            <a:p>
              <a:pPr algn="ctr" defTabSz="685822" eaLnBrk="0" fontAlgn="base" hangingPunct="0">
                <a:spcBef>
                  <a:spcPct val="0"/>
                </a:spcBef>
                <a:spcAft>
                  <a:spcPct val="0"/>
                </a:spcAft>
                <a:defRPr/>
              </a:pPr>
              <a:r>
                <a:rPr lang="en-GB" sz="2400" b="1">
                  <a:solidFill>
                    <a:prstClr val="black"/>
                  </a:solidFill>
                  <a:latin typeface="Tahoma" panose="020B0604030504040204" pitchFamily="34" charset="0"/>
                  <a:ea typeface="Tahoma" panose="020B0604030504040204" pitchFamily="34" charset="0"/>
                  <a:cs typeface="Tahoma" panose="020B0604030504040204" pitchFamily="34" charset="0"/>
                </a:rPr>
                <a:t>+1</a:t>
              </a:r>
              <a:endParaRPr lang="vi-VN" sz="24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rot="12232592">
              <a:off x="5742639" y="2167066"/>
              <a:ext cx="2025648" cy="712273"/>
            </a:xfrm>
            <a:prstGeom prst="rect">
              <a:avLst/>
            </a:prstGeom>
            <a:noFill/>
          </p:spPr>
          <p:txBody>
            <a:bodyPr wrap="square" rtlCol="0">
              <a:spAutoFit/>
            </a:bodyPr>
            <a:lstStyle/>
            <a:p>
              <a:pPr algn="ctr" defTabSz="685822" eaLnBrk="0" fontAlgn="base" hangingPunct="0">
                <a:spcBef>
                  <a:spcPct val="0"/>
                </a:spcBef>
                <a:spcAft>
                  <a:spcPct val="0"/>
                </a:spcAft>
                <a:defRPr/>
              </a:pPr>
              <a:r>
                <a:rPr lang="en-GB" sz="2400" b="1">
                  <a:solidFill>
                    <a:prstClr val="white"/>
                  </a:solidFill>
                  <a:latin typeface="Tahoma" panose="020B0604030504040204" pitchFamily="34" charset="0"/>
                  <a:ea typeface="Tahoma" panose="020B0604030504040204" pitchFamily="34" charset="0"/>
                  <a:cs typeface="Tahoma" panose="020B0604030504040204" pitchFamily="34" charset="0"/>
                </a:rPr>
                <a:t>+1.5</a:t>
              </a:r>
              <a:endParaRPr lang="vi-VN"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1" name="TextBox 10"/>
            <p:cNvSpPr txBox="1"/>
            <p:nvPr/>
          </p:nvSpPr>
          <p:spPr>
            <a:xfrm rot="17590276">
              <a:off x="8020995" y="1248552"/>
              <a:ext cx="2025646" cy="712273"/>
            </a:xfrm>
            <a:prstGeom prst="rect">
              <a:avLst/>
            </a:prstGeom>
            <a:noFill/>
          </p:spPr>
          <p:txBody>
            <a:bodyPr wrap="square" rtlCol="0">
              <a:spAutoFit/>
            </a:bodyPr>
            <a:lstStyle/>
            <a:p>
              <a:pPr algn="ctr" defTabSz="685822" eaLnBrk="0" fontAlgn="base" hangingPunct="0">
                <a:spcBef>
                  <a:spcPct val="0"/>
                </a:spcBef>
                <a:spcAft>
                  <a:spcPct val="0"/>
                </a:spcAft>
                <a:defRPr/>
              </a:pPr>
              <a:r>
                <a:rPr lang="en-GB" sz="2400" b="1">
                  <a:solidFill>
                    <a:prstClr val="white"/>
                  </a:solidFill>
                  <a:latin typeface="Tahoma" panose="020B0604030504040204" pitchFamily="34" charset="0"/>
                  <a:ea typeface="Tahoma" panose="020B0604030504040204" pitchFamily="34" charset="0"/>
                  <a:cs typeface="Tahoma" panose="020B0604030504040204" pitchFamily="34" charset="0"/>
                </a:rPr>
                <a:t>+1.5</a:t>
              </a:r>
              <a:endParaRPr lang="vi-VN"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2" name="TextBox 11"/>
            <p:cNvSpPr txBox="1"/>
            <p:nvPr/>
          </p:nvSpPr>
          <p:spPr>
            <a:xfrm rot="20155085">
              <a:off x="8917980" y="2171669"/>
              <a:ext cx="2025648" cy="712273"/>
            </a:xfrm>
            <a:prstGeom prst="rect">
              <a:avLst/>
            </a:prstGeom>
            <a:noFill/>
          </p:spPr>
          <p:txBody>
            <a:bodyPr wrap="square" rtlCol="0">
              <a:spAutoFit/>
            </a:bodyPr>
            <a:lstStyle/>
            <a:p>
              <a:pPr algn="ctr" defTabSz="685822" eaLnBrk="0" fontAlgn="base" hangingPunct="0">
                <a:spcBef>
                  <a:spcPct val="0"/>
                </a:spcBef>
                <a:spcAft>
                  <a:spcPct val="0"/>
                </a:spcAft>
                <a:defRPr/>
              </a:pPr>
              <a:r>
                <a:rPr lang="en-GB" sz="2400" b="1">
                  <a:solidFill>
                    <a:prstClr val="black"/>
                  </a:solidFill>
                  <a:latin typeface="Tahoma" panose="020B0604030504040204" pitchFamily="34" charset="0"/>
                  <a:ea typeface="Tahoma" panose="020B0604030504040204" pitchFamily="34" charset="0"/>
                  <a:cs typeface="Tahoma" panose="020B0604030504040204" pitchFamily="34" charset="0"/>
                </a:rPr>
                <a:t>Vỗ tay</a:t>
              </a:r>
              <a:endParaRPr lang="vi-VN" sz="24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7" name="TextBox 16"/>
            <p:cNvSpPr txBox="1"/>
            <p:nvPr/>
          </p:nvSpPr>
          <p:spPr>
            <a:xfrm rot="9501114">
              <a:off x="5697323" y="3506858"/>
              <a:ext cx="2025648" cy="712273"/>
            </a:xfrm>
            <a:prstGeom prst="rect">
              <a:avLst/>
            </a:prstGeom>
            <a:noFill/>
          </p:spPr>
          <p:txBody>
            <a:bodyPr wrap="square" rtlCol="0">
              <a:spAutoFit/>
            </a:bodyPr>
            <a:lstStyle/>
            <a:p>
              <a:pPr algn="ctr" defTabSz="685822" eaLnBrk="0" fontAlgn="base" hangingPunct="0">
                <a:spcBef>
                  <a:spcPct val="0"/>
                </a:spcBef>
                <a:spcAft>
                  <a:spcPct val="0"/>
                </a:spcAft>
                <a:defRPr/>
              </a:pPr>
              <a:r>
                <a:rPr lang="en-GB" sz="2400" b="1">
                  <a:solidFill>
                    <a:prstClr val="black"/>
                  </a:solidFill>
                  <a:latin typeface="Tahoma" panose="020B0604030504040204" pitchFamily="34" charset="0"/>
                  <a:ea typeface="Tahoma" panose="020B0604030504040204" pitchFamily="34" charset="0"/>
                  <a:cs typeface="Tahoma" panose="020B0604030504040204" pitchFamily="34" charset="0"/>
                </a:rPr>
                <a:t>Vỗ Tay</a:t>
              </a:r>
              <a:endParaRPr lang="vi-VN" sz="24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9" name="TextBox 18"/>
            <p:cNvSpPr txBox="1"/>
            <p:nvPr/>
          </p:nvSpPr>
          <p:spPr>
            <a:xfrm rot="6703311">
              <a:off x="6660977" y="4190280"/>
              <a:ext cx="2025646" cy="1282092"/>
            </a:xfrm>
            <a:prstGeom prst="rect">
              <a:avLst/>
            </a:prstGeom>
            <a:noFill/>
          </p:spPr>
          <p:txBody>
            <a:bodyPr wrap="square" rtlCol="0">
              <a:spAutoFit/>
            </a:bodyPr>
            <a:lstStyle/>
            <a:p>
              <a:pPr algn="ctr" defTabSz="685822" eaLnBrk="0" fontAlgn="base" hangingPunct="0">
                <a:spcBef>
                  <a:spcPct val="0"/>
                </a:spcBef>
                <a:spcAft>
                  <a:spcPct val="0"/>
                </a:spcAft>
                <a:defRPr/>
              </a:pPr>
              <a:r>
                <a:rPr lang="en-GB" sz="2400" b="1">
                  <a:solidFill>
                    <a:prstClr val="white"/>
                  </a:solidFill>
                  <a:latin typeface="Tahoma" panose="020B0604030504040204" pitchFamily="34" charset="0"/>
                  <a:ea typeface="Tahoma" panose="020B0604030504040204" pitchFamily="34" charset="0"/>
                  <a:cs typeface="Tahoma" panose="020B0604030504040204" pitchFamily="34" charset="0"/>
                </a:rPr>
                <a:t>Mất lượt</a:t>
              </a:r>
              <a:endParaRPr lang="vi-VN"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0" name="TextBox 19"/>
            <p:cNvSpPr txBox="1"/>
            <p:nvPr/>
          </p:nvSpPr>
          <p:spPr>
            <a:xfrm rot="3829829">
              <a:off x="8019636" y="4482429"/>
              <a:ext cx="2025646" cy="712273"/>
            </a:xfrm>
            <a:prstGeom prst="rect">
              <a:avLst/>
            </a:prstGeom>
            <a:noFill/>
          </p:spPr>
          <p:txBody>
            <a:bodyPr wrap="square" rtlCol="0">
              <a:spAutoFit/>
            </a:bodyPr>
            <a:lstStyle/>
            <a:p>
              <a:pPr algn="ctr" defTabSz="685822" eaLnBrk="0" fontAlgn="base" hangingPunct="0">
                <a:spcBef>
                  <a:spcPct val="0"/>
                </a:spcBef>
                <a:spcAft>
                  <a:spcPct val="0"/>
                </a:spcAft>
                <a:defRPr/>
              </a:pPr>
              <a:r>
                <a:rPr lang="en-GB" sz="2400" b="1">
                  <a:solidFill>
                    <a:prstClr val="black"/>
                  </a:solidFill>
                  <a:latin typeface="Tahoma" panose="020B0604030504040204" pitchFamily="34" charset="0"/>
                  <a:ea typeface="Tahoma" panose="020B0604030504040204" pitchFamily="34" charset="0"/>
                  <a:cs typeface="Tahoma" panose="020B0604030504040204" pitchFamily="34" charset="0"/>
                </a:rPr>
                <a:t>+1</a:t>
              </a:r>
              <a:endParaRPr lang="vi-VN" sz="24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1" name="TextBox 20"/>
            <p:cNvSpPr txBox="1"/>
            <p:nvPr/>
          </p:nvSpPr>
          <p:spPr>
            <a:xfrm rot="1321648">
              <a:off x="8940448" y="3538367"/>
              <a:ext cx="2025648" cy="712273"/>
            </a:xfrm>
            <a:prstGeom prst="rect">
              <a:avLst/>
            </a:prstGeom>
            <a:noFill/>
          </p:spPr>
          <p:txBody>
            <a:bodyPr wrap="square" rtlCol="0">
              <a:spAutoFit/>
            </a:bodyPr>
            <a:lstStyle/>
            <a:p>
              <a:pPr algn="ctr" defTabSz="685822" eaLnBrk="0" fontAlgn="base" hangingPunct="0">
                <a:spcBef>
                  <a:spcPct val="0"/>
                </a:spcBef>
                <a:spcAft>
                  <a:spcPct val="0"/>
                </a:spcAft>
                <a:defRPr/>
              </a:pPr>
              <a:r>
                <a:rPr lang="en-GB" sz="2400" b="1">
                  <a:solidFill>
                    <a:prstClr val="white"/>
                  </a:solidFill>
                  <a:latin typeface="Tahoma" panose="020B0604030504040204" pitchFamily="34" charset="0"/>
                  <a:ea typeface="Tahoma" panose="020B0604030504040204" pitchFamily="34" charset="0"/>
                  <a:cs typeface="Tahoma" panose="020B0604030504040204" pitchFamily="34" charset="0"/>
                </a:rPr>
                <a:t>+0.5</a:t>
              </a:r>
              <a:endParaRPr lang="vi-VN"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sp>
        <p:nvSpPr>
          <p:cNvPr id="23" name="Isosceles Triangle 22"/>
          <p:cNvSpPr/>
          <p:nvPr/>
        </p:nvSpPr>
        <p:spPr>
          <a:xfrm rot="16200000">
            <a:off x="8923207" y="2751189"/>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22" eaLnBrk="0" fontAlgn="base" hangingPunct="0">
              <a:spcBef>
                <a:spcPct val="0"/>
              </a:spcBef>
              <a:spcAft>
                <a:spcPct val="0"/>
              </a:spcAft>
              <a:defRPr/>
            </a:pPr>
            <a:endParaRPr lang="vi-VN" sz="1350">
              <a:solidFill>
                <a:prstClr val="white"/>
              </a:solidFill>
              <a:latin typeface="Arial" panose="020B0604020202020204" pitchFamily="34" charset="0"/>
            </a:endParaRPr>
          </a:p>
        </p:txBody>
      </p:sp>
      <p:sp>
        <p:nvSpPr>
          <p:cNvPr id="25" name="quay dung"/>
          <p:cNvSpPr/>
          <p:nvPr/>
        </p:nvSpPr>
        <p:spPr>
          <a:xfrm>
            <a:off x="8096250" y="5435374"/>
            <a:ext cx="2028009" cy="636814"/>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22" eaLnBrk="0" fontAlgn="base" hangingPunct="0">
              <a:spcBef>
                <a:spcPct val="0"/>
              </a:spcBef>
              <a:spcAft>
                <a:spcPct val="0"/>
              </a:spcAft>
              <a:defRPr/>
            </a:pPr>
            <a:r>
              <a:rPr lang="en-GB" sz="3100" b="1" dirty="0">
                <a:solidFill>
                  <a:prstClr val="white"/>
                </a:solidFill>
                <a:latin typeface="Tahoma" panose="020B0604030504040204" pitchFamily="34" charset="0"/>
                <a:ea typeface="Tahoma" panose="020B0604030504040204" pitchFamily="34" charset="0"/>
                <a:cs typeface="Tahoma" panose="020B0604030504040204" pitchFamily="34" charset="0"/>
              </a:rPr>
              <a:t>QUAY</a:t>
            </a:r>
            <a:endParaRPr lang="vi-VN" sz="31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6" name="Rounded Rectangle 25">
            <a:hlinkClick r:id="rId7" action="ppaction://hlinksldjump"/>
          </p:cNvPr>
          <p:cNvSpPr/>
          <p:nvPr/>
        </p:nvSpPr>
        <p:spPr>
          <a:xfrm>
            <a:off x="1134175" y="2571750"/>
            <a:ext cx="1003266" cy="1003266"/>
          </a:xfrm>
          <a:prstGeom prst="roundRect">
            <a:avLst/>
          </a:prstGeom>
          <a:solidFill>
            <a:srgbClr val="00B0F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22" eaLnBrk="0" fontAlgn="base" hangingPunct="0">
              <a:spcBef>
                <a:spcPct val="0"/>
              </a:spcBef>
              <a:spcAft>
                <a:spcPct val="0"/>
              </a:spcAft>
              <a:defRPr/>
            </a:pPr>
            <a:r>
              <a:rPr lang="en-GB" sz="3300" b="1" dirty="0">
                <a:solidFill>
                  <a:prstClr val="black"/>
                </a:solidFill>
                <a:latin typeface="Tahoma" panose="020B0604030504040204" pitchFamily="34" charset="0"/>
                <a:ea typeface="Tahoma" panose="020B0604030504040204" pitchFamily="34" charset="0"/>
                <a:cs typeface="Tahoma" panose="020B0604030504040204" pitchFamily="34" charset="0"/>
              </a:rPr>
              <a:t>1</a:t>
            </a:r>
            <a:endParaRPr lang="vi-VN" sz="33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7" name="Rounded Rectangle 26">
            <a:hlinkClick r:id="rId8" action="ppaction://hlinksldjump"/>
          </p:cNvPr>
          <p:cNvSpPr/>
          <p:nvPr/>
        </p:nvSpPr>
        <p:spPr>
          <a:xfrm>
            <a:off x="2381250" y="2571750"/>
            <a:ext cx="1003266" cy="1003266"/>
          </a:xfrm>
          <a:prstGeom prst="roundRect">
            <a:avLst/>
          </a:prstGeom>
          <a:solidFill>
            <a:srgbClr val="00B0F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22" eaLnBrk="0" fontAlgn="base" hangingPunct="0">
              <a:spcBef>
                <a:spcPct val="0"/>
              </a:spcBef>
              <a:spcAft>
                <a:spcPct val="0"/>
              </a:spcAft>
              <a:defRPr/>
            </a:pPr>
            <a:r>
              <a:rPr lang="en-GB" sz="3300" b="1" dirty="0">
                <a:solidFill>
                  <a:prstClr val="black"/>
                </a:solidFill>
                <a:latin typeface="Tahoma" panose="020B0604030504040204" pitchFamily="34" charset="0"/>
                <a:ea typeface="Tahoma" panose="020B0604030504040204" pitchFamily="34" charset="0"/>
                <a:cs typeface="Tahoma" panose="020B0604030504040204" pitchFamily="34" charset="0"/>
              </a:rPr>
              <a:t>2</a:t>
            </a:r>
            <a:endParaRPr lang="vi-VN" sz="33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8" name="Rounded Rectangle 27">
            <a:hlinkClick r:id="rId9" action="ppaction://hlinksldjump"/>
          </p:cNvPr>
          <p:cNvSpPr/>
          <p:nvPr/>
        </p:nvSpPr>
        <p:spPr>
          <a:xfrm>
            <a:off x="3595687" y="2571750"/>
            <a:ext cx="1003266" cy="1003266"/>
          </a:xfrm>
          <a:prstGeom prst="roundRect">
            <a:avLst/>
          </a:prstGeom>
          <a:solidFill>
            <a:srgbClr val="00B0F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22" eaLnBrk="0" fontAlgn="base" hangingPunct="0">
              <a:spcBef>
                <a:spcPct val="0"/>
              </a:spcBef>
              <a:spcAft>
                <a:spcPct val="0"/>
              </a:spcAft>
              <a:defRPr/>
            </a:pPr>
            <a:r>
              <a:rPr lang="en-GB" sz="3300" b="1" dirty="0">
                <a:solidFill>
                  <a:prstClr val="black"/>
                </a:solidFill>
                <a:latin typeface="Tahoma" panose="020B0604030504040204" pitchFamily="34" charset="0"/>
                <a:ea typeface="Tahoma" panose="020B0604030504040204" pitchFamily="34" charset="0"/>
                <a:cs typeface="Tahoma" panose="020B0604030504040204" pitchFamily="34" charset="0"/>
              </a:rPr>
              <a:t>3</a:t>
            </a:r>
            <a:endParaRPr lang="vi-VN" sz="33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41" name="Rectangle 40"/>
          <p:cNvSpPr/>
          <p:nvPr/>
        </p:nvSpPr>
        <p:spPr>
          <a:xfrm>
            <a:off x="1890677" y="285750"/>
            <a:ext cx="7208524" cy="761747"/>
          </a:xfrm>
          <a:prstGeom prst="rect">
            <a:avLst/>
          </a:prstGeom>
          <a:noFill/>
          <a:ln>
            <a:noFill/>
          </a:ln>
        </p:spPr>
        <p:txBody>
          <a:bodyPr wrap="square" lIns="68580" tIns="34290" rIns="68580" bIns="34290">
            <a:spAutoFit/>
          </a:bodyPr>
          <a:lstStyle/>
          <a:p>
            <a:pPr algn="ctr" defTabSz="685822" eaLnBrk="0" fontAlgn="base" hangingPunct="0">
              <a:spcBef>
                <a:spcPct val="0"/>
              </a:spcBef>
              <a:spcAft>
                <a:spcPct val="0"/>
              </a:spcAft>
              <a:defRPr/>
            </a:pPr>
            <a:r>
              <a:rPr lang="en-US" sz="4500" b="1" dirty="0">
                <a:ln w="6600">
                  <a:solidFill>
                    <a:srgbClr val="ED7D31"/>
                  </a:solidFill>
                  <a:prstDash val="solid"/>
                </a:ln>
                <a:solidFill>
                  <a:prstClr val="black"/>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VÒNG </a:t>
            </a:r>
            <a:r>
              <a:rPr lang="en-US" sz="4500" b="1">
                <a:ln w="6600">
                  <a:solidFill>
                    <a:srgbClr val="ED7D31"/>
                  </a:solidFill>
                  <a:prstDash val="solid"/>
                </a:ln>
                <a:solidFill>
                  <a:prstClr val="black"/>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QUAY MAY </a:t>
            </a:r>
            <a:r>
              <a:rPr lang="en-US" sz="4500" b="1" dirty="0">
                <a:ln w="6600">
                  <a:solidFill>
                    <a:srgbClr val="ED7D31"/>
                  </a:solidFill>
                  <a:prstDash val="solid"/>
                </a:ln>
                <a:solidFill>
                  <a:prstClr val="black"/>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MẮN</a:t>
            </a:r>
          </a:p>
        </p:txBody>
      </p:sp>
      <p:pic>
        <p:nvPicPr>
          <p:cNvPr id="44" name="Picture 4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36409" y="1637352"/>
            <a:ext cx="371475" cy="328613"/>
          </a:xfrm>
          <a:prstGeom prst="rect">
            <a:avLst/>
          </a:prstGeom>
        </p:spPr>
      </p:pic>
      <p:pic>
        <p:nvPicPr>
          <p:cNvPr id="45" name="Picture 4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915108" y="1908808"/>
            <a:ext cx="371475" cy="328613"/>
          </a:xfrm>
          <a:prstGeom prst="rect">
            <a:avLst/>
          </a:prstGeom>
        </p:spPr>
      </p:pic>
      <p:pic>
        <p:nvPicPr>
          <p:cNvPr id="46" name="Picture 4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482167" y="1513412"/>
            <a:ext cx="371475" cy="328613"/>
          </a:xfrm>
          <a:prstGeom prst="rect">
            <a:avLst/>
          </a:prstGeom>
        </p:spPr>
      </p:pic>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278915" y="1462323"/>
            <a:ext cx="535781" cy="892969"/>
          </a:xfrm>
          <a:prstGeom prst="rect">
            <a:avLst/>
          </a:prstGeom>
        </p:spPr>
      </p:pic>
      <p:pic>
        <p:nvPicPr>
          <p:cNvPr id="2" name="Picture 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527449" y="2801212"/>
            <a:ext cx="1015661" cy="866298"/>
          </a:xfrm>
          <a:prstGeom prst="rect">
            <a:avLst/>
          </a:prstGeom>
        </p:spPr>
      </p:pic>
      <p:pic>
        <p:nvPicPr>
          <p:cNvPr id="3"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cstate="print"/>
          <a:stretch>
            <a:fillRect/>
          </a:stretch>
        </p:blipFill>
        <p:spPr>
          <a:xfrm>
            <a:off x="8078418" y="-374348"/>
            <a:ext cx="457200" cy="457200"/>
          </a:xfrm>
          <a:prstGeom prst="rect">
            <a:avLst/>
          </a:prstGeom>
        </p:spPr>
      </p:pic>
      <p:sp>
        <p:nvSpPr>
          <p:cNvPr id="31" name="Isosceles Triangle 30"/>
          <p:cNvSpPr/>
          <p:nvPr/>
        </p:nvSpPr>
        <p:spPr>
          <a:xfrm rot="16200000">
            <a:off x="8923207" y="2751189"/>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22" eaLnBrk="0" fontAlgn="base" hangingPunct="0">
              <a:spcBef>
                <a:spcPct val="0"/>
              </a:spcBef>
              <a:spcAft>
                <a:spcPct val="0"/>
              </a:spcAft>
              <a:defRPr/>
            </a:pPr>
            <a:endParaRPr lang="vi-VN" sz="1350">
              <a:solidFill>
                <a:prstClr val="white"/>
              </a:solidFill>
              <a:latin typeface="Arial" panose="020B0604020202020204" pitchFamily="34" charset="0"/>
            </a:endParaRPr>
          </a:p>
        </p:txBody>
      </p:sp>
      <p:sp>
        <p:nvSpPr>
          <p:cNvPr id="32" name="Isosceles Triangle 31"/>
          <p:cNvSpPr/>
          <p:nvPr/>
        </p:nvSpPr>
        <p:spPr>
          <a:xfrm rot="16200000">
            <a:off x="8923207" y="2751189"/>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22" eaLnBrk="0" fontAlgn="base" hangingPunct="0">
              <a:spcBef>
                <a:spcPct val="0"/>
              </a:spcBef>
              <a:spcAft>
                <a:spcPct val="0"/>
              </a:spcAft>
              <a:defRPr/>
            </a:pPr>
            <a:endParaRPr lang="vi-VN" sz="1350">
              <a:solidFill>
                <a:prstClr val="white"/>
              </a:solidFill>
              <a:latin typeface="Arial" panose="020B0604020202020204" pitchFamily="34" charset="0"/>
            </a:endParaRPr>
          </a:p>
        </p:txBody>
      </p:sp>
      <p:sp>
        <p:nvSpPr>
          <p:cNvPr id="33" name="Isosceles Triangle 32"/>
          <p:cNvSpPr/>
          <p:nvPr/>
        </p:nvSpPr>
        <p:spPr>
          <a:xfrm rot="16200000">
            <a:off x="8923207" y="2751189"/>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22" eaLnBrk="0" fontAlgn="base" hangingPunct="0">
              <a:spcBef>
                <a:spcPct val="0"/>
              </a:spcBef>
              <a:spcAft>
                <a:spcPct val="0"/>
              </a:spcAft>
              <a:defRPr/>
            </a:pPr>
            <a:endParaRPr lang="vi-VN" sz="1350">
              <a:solidFill>
                <a:prstClr val="white"/>
              </a:solidFill>
              <a:latin typeface="Arial" panose="020B0604020202020204" pitchFamily="34" charset="0"/>
            </a:endParaRPr>
          </a:p>
        </p:txBody>
      </p:sp>
      <p:sp>
        <p:nvSpPr>
          <p:cNvPr id="34" name="Isosceles Triangle 33"/>
          <p:cNvSpPr/>
          <p:nvPr/>
        </p:nvSpPr>
        <p:spPr>
          <a:xfrm rot="16200000">
            <a:off x="8923207" y="2751189"/>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22" eaLnBrk="0" fontAlgn="base" hangingPunct="0">
              <a:spcBef>
                <a:spcPct val="0"/>
              </a:spcBef>
              <a:spcAft>
                <a:spcPct val="0"/>
              </a:spcAft>
              <a:defRPr/>
            </a:pPr>
            <a:endParaRPr lang="vi-VN" sz="1350">
              <a:solidFill>
                <a:prstClr val="white"/>
              </a:solidFill>
              <a:latin typeface="Arial" panose="020B0604020202020204" pitchFamily="34" charset="0"/>
            </a:endParaRPr>
          </a:p>
        </p:txBody>
      </p:sp>
      <p:sp>
        <p:nvSpPr>
          <p:cNvPr id="42" name="Isosceles Triangle 41"/>
          <p:cNvSpPr/>
          <p:nvPr/>
        </p:nvSpPr>
        <p:spPr>
          <a:xfrm rot="16200000">
            <a:off x="8923207" y="2751189"/>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22" eaLnBrk="0" fontAlgn="base" hangingPunct="0">
              <a:spcBef>
                <a:spcPct val="0"/>
              </a:spcBef>
              <a:spcAft>
                <a:spcPct val="0"/>
              </a:spcAft>
              <a:defRPr/>
            </a:pPr>
            <a:endParaRPr lang="vi-VN" sz="1350">
              <a:solidFill>
                <a:prstClr val="white"/>
              </a:solidFill>
              <a:latin typeface="Arial" panose="020B0604020202020204" pitchFamily="34" charset="0"/>
            </a:endParaRPr>
          </a:p>
        </p:txBody>
      </p:sp>
      <p:sp>
        <p:nvSpPr>
          <p:cNvPr id="43" name="Isosceles Triangle 42"/>
          <p:cNvSpPr/>
          <p:nvPr/>
        </p:nvSpPr>
        <p:spPr>
          <a:xfrm rot="16200000">
            <a:off x="8923207" y="2751189"/>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22" eaLnBrk="0" fontAlgn="base" hangingPunct="0">
              <a:spcBef>
                <a:spcPct val="0"/>
              </a:spcBef>
              <a:spcAft>
                <a:spcPct val="0"/>
              </a:spcAft>
              <a:defRPr/>
            </a:pPr>
            <a:endParaRPr lang="vi-VN" sz="1350">
              <a:solidFill>
                <a:prstClr val="white"/>
              </a:solidFill>
              <a:latin typeface="Arial" panose="020B0604020202020204" pitchFamily="34" charset="0"/>
            </a:endParaRPr>
          </a:p>
        </p:txBody>
      </p:sp>
      <p:sp>
        <p:nvSpPr>
          <p:cNvPr id="48" name="Isosceles Triangle 47"/>
          <p:cNvSpPr/>
          <p:nvPr/>
        </p:nvSpPr>
        <p:spPr>
          <a:xfrm rot="16200000">
            <a:off x="8923207" y="2751189"/>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22" eaLnBrk="0" fontAlgn="base" hangingPunct="0">
              <a:spcBef>
                <a:spcPct val="0"/>
              </a:spcBef>
              <a:spcAft>
                <a:spcPct val="0"/>
              </a:spcAft>
              <a:defRPr/>
            </a:pPr>
            <a:endParaRPr lang="vi-VN" sz="1350">
              <a:solidFill>
                <a:prstClr val="white"/>
              </a:solidFill>
              <a:latin typeface="Arial" panose="020B0604020202020204" pitchFamily="34" charset="0"/>
            </a:endParaRPr>
          </a:p>
        </p:txBody>
      </p:sp>
      <p:sp>
        <p:nvSpPr>
          <p:cNvPr id="49" name="Isosceles Triangle 48"/>
          <p:cNvSpPr/>
          <p:nvPr/>
        </p:nvSpPr>
        <p:spPr>
          <a:xfrm rot="16200000">
            <a:off x="8923207" y="2751189"/>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22" eaLnBrk="0" fontAlgn="base" hangingPunct="0">
              <a:spcBef>
                <a:spcPct val="0"/>
              </a:spcBef>
              <a:spcAft>
                <a:spcPct val="0"/>
              </a:spcAft>
              <a:defRPr/>
            </a:pPr>
            <a:endParaRPr lang="vi-VN" sz="1350">
              <a:solidFill>
                <a:prstClr val="white"/>
              </a:solidFill>
              <a:latin typeface="Arial" panose="020B0604020202020204" pitchFamily="34" charset="0"/>
            </a:endParaRPr>
          </a:p>
        </p:txBody>
      </p:sp>
      <p:sp>
        <p:nvSpPr>
          <p:cNvPr id="50" name="Isosceles Triangle 49"/>
          <p:cNvSpPr/>
          <p:nvPr/>
        </p:nvSpPr>
        <p:spPr>
          <a:xfrm rot="16200000">
            <a:off x="8923207" y="2751189"/>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22" eaLnBrk="0" fontAlgn="base" hangingPunct="0">
              <a:spcBef>
                <a:spcPct val="0"/>
              </a:spcBef>
              <a:spcAft>
                <a:spcPct val="0"/>
              </a:spcAft>
              <a:defRPr/>
            </a:pPr>
            <a:endParaRPr lang="vi-VN" sz="1350">
              <a:solidFill>
                <a:prstClr val="white"/>
              </a:solidFill>
              <a:latin typeface="Arial" panose="020B0604020202020204" pitchFamily="34" charset="0"/>
            </a:endParaRPr>
          </a:p>
        </p:txBody>
      </p:sp>
      <p:sp>
        <p:nvSpPr>
          <p:cNvPr id="51" name="Isosceles Triangle 50"/>
          <p:cNvSpPr/>
          <p:nvPr/>
        </p:nvSpPr>
        <p:spPr>
          <a:xfrm rot="16200000">
            <a:off x="8923207" y="2751189"/>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22" eaLnBrk="0" fontAlgn="base" hangingPunct="0">
              <a:spcBef>
                <a:spcPct val="0"/>
              </a:spcBef>
              <a:spcAft>
                <a:spcPct val="0"/>
              </a:spcAft>
              <a:defRPr/>
            </a:pPr>
            <a:endParaRPr lang="vi-VN" sz="1350">
              <a:solidFill>
                <a:prstClr val="white"/>
              </a:solidFill>
              <a:latin typeface="Arial" panose="020B0604020202020204" pitchFamily="34" charset="0"/>
            </a:endParaRPr>
          </a:p>
        </p:txBody>
      </p:sp>
      <p:sp>
        <p:nvSpPr>
          <p:cNvPr id="52" name="Isosceles Triangle 51"/>
          <p:cNvSpPr/>
          <p:nvPr/>
        </p:nvSpPr>
        <p:spPr>
          <a:xfrm rot="16200000">
            <a:off x="8923207" y="2751189"/>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22" eaLnBrk="0" fontAlgn="base" hangingPunct="0">
              <a:spcBef>
                <a:spcPct val="0"/>
              </a:spcBef>
              <a:spcAft>
                <a:spcPct val="0"/>
              </a:spcAft>
              <a:defRPr/>
            </a:pPr>
            <a:endParaRPr lang="vi-VN" sz="1350">
              <a:solidFill>
                <a:prstClr val="white"/>
              </a:solidFill>
              <a:latin typeface="Arial" panose="020B0604020202020204" pitchFamily="34" charset="0"/>
            </a:endParaRPr>
          </a:p>
        </p:txBody>
      </p:sp>
      <p:sp>
        <p:nvSpPr>
          <p:cNvPr id="53" name="Isosceles Triangle 52"/>
          <p:cNvSpPr/>
          <p:nvPr/>
        </p:nvSpPr>
        <p:spPr>
          <a:xfrm rot="16200000">
            <a:off x="8923207" y="2751189"/>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22" eaLnBrk="0" fontAlgn="base" hangingPunct="0">
              <a:spcBef>
                <a:spcPct val="0"/>
              </a:spcBef>
              <a:spcAft>
                <a:spcPct val="0"/>
              </a:spcAft>
              <a:defRPr/>
            </a:pPr>
            <a:endParaRPr lang="vi-VN" sz="1350">
              <a:solidFill>
                <a:prstClr val="white"/>
              </a:solidFill>
              <a:latin typeface="Arial" panose="020B0604020202020204" pitchFamily="34" charset="0"/>
            </a:endParaRPr>
          </a:p>
        </p:txBody>
      </p:sp>
      <p:sp>
        <p:nvSpPr>
          <p:cNvPr id="54" name="Isosceles Triangle 53"/>
          <p:cNvSpPr/>
          <p:nvPr/>
        </p:nvSpPr>
        <p:spPr>
          <a:xfrm rot="16200000">
            <a:off x="8923207" y="2751189"/>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22" eaLnBrk="0" fontAlgn="base" hangingPunct="0">
              <a:spcBef>
                <a:spcPct val="0"/>
              </a:spcBef>
              <a:spcAft>
                <a:spcPct val="0"/>
              </a:spcAft>
              <a:defRPr/>
            </a:pPr>
            <a:endParaRPr lang="vi-VN" sz="1350">
              <a:solidFill>
                <a:prstClr val="white"/>
              </a:solidFill>
              <a:latin typeface="Arial" panose="020B0604020202020204" pitchFamily="34" charset="0"/>
            </a:endParaRPr>
          </a:p>
        </p:txBody>
      </p:sp>
      <p:sp>
        <p:nvSpPr>
          <p:cNvPr id="55" name="Isosceles Triangle 54"/>
          <p:cNvSpPr/>
          <p:nvPr/>
        </p:nvSpPr>
        <p:spPr>
          <a:xfrm rot="16200000">
            <a:off x="8923207" y="2751189"/>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22" eaLnBrk="0" fontAlgn="base" hangingPunct="0">
              <a:spcBef>
                <a:spcPct val="0"/>
              </a:spcBef>
              <a:spcAft>
                <a:spcPct val="0"/>
              </a:spcAft>
              <a:defRPr/>
            </a:pPr>
            <a:endParaRPr lang="vi-VN" sz="1350">
              <a:solidFill>
                <a:prstClr val="white"/>
              </a:solidFill>
              <a:latin typeface="Arial" panose="020B0604020202020204" pitchFamily="34" charset="0"/>
            </a:endParaRPr>
          </a:p>
        </p:txBody>
      </p:sp>
      <p:sp>
        <p:nvSpPr>
          <p:cNvPr id="56" name="Isosceles Triangle 55"/>
          <p:cNvSpPr/>
          <p:nvPr/>
        </p:nvSpPr>
        <p:spPr>
          <a:xfrm rot="16200000">
            <a:off x="8923207" y="2751189"/>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22" eaLnBrk="0" fontAlgn="base" hangingPunct="0">
              <a:spcBef>
                <a:spcPct val="0"/>
              </a:spcBef>
              <a:spcAft>
                <a:spcPct val="0"/>
              </a:spcAft>
              <a:defRPr/>
            </a:pPr>
            <a:endParaRPr lang="vi-VN" sz="1350">
              <a:solidFill>
                <a:prstClr val="white"/>
              </a:solidFill>
              <a:latin typeface="Arial" panose="020B0604020202020204" pitchFamily="34" charset="0"/>
            </a:endParaRPr>
          </a:p>
        </p:txBody>
      </p:sp>
      <p:sp>
        <p:nvSpPr>
          <p:cNvPr id="57" name="Isosceles Triangle 56"/>
          <p:cNvSpPr/>
          <p:nvPr/>
        </p:nvSpPr>
        <p:spPr>
          <a:xfrm rot="16200000">
            <a:off x="8923207" y="2751189"/>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22" eaLnBrk="0" fontAlgn="base" hangingPunct="0">
              <a:spcBef>
                <a:spcPct val="0"/>
              </a:spcBef>
              <a:spcAft>
                <a:spcPct val="0"/>
              </a:spcAft>
              <a:defRPr/>
            </a:pPr>
            <a:endParaRPr lang="vi-VN" sz="1350">
              <a:solidFill>
                <a:prstClr val="white"/>
              </a:solidFill>
              <a:latin typeface="Arial" panose="020B0604020202020204" pitchFamily="34" charset="0"/>
            </a:endParaRPr>
          </a:p>
        </p:txBody>
      </p:sp>
      <p:sp>
        <p:nvSpPr>
          <p:cNvPr id="58" name="Isosceles Triangle 57"/>
          <p:cNvSpPr/>
          <p:nvPr/>
        </p:nvSpPr>
        <p:spPr>
          <a:xfrm rot="16200000">
            <a:off x="8923207" y="2751189"/>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22" eaLnBrk="0" fontAlgn="base" hangingPunct="0">
              <a:spcBef>
                <a:spcPct val="0"/>
              </a:spcBef>
              <a:spcAft>
                <a:spcPct val="0"/>
              </a:spcAft>
              <a:defRPr/>
            </a:pPr>
            <a:endParaRPr lang="vi-VN" sz="1350">
              <a:solidFill>
                <a:prstClr val="white"/>
              </a:solidFill>
              <a:latin typeface="Arial" panose="020B0604020202020204" pitchFamily="34" charset="0"/>
            </a:endParaRPr>
          </a:p>
        </p:txBody>
      </p:sp>
      <p:sp>
        <p:nvSpPr>
          <p:cNvPr id="59" name="Isosceles Triangle 58"/>
          <p:cNvSpPr/>
          <p:nvPr/>
        </p:nvSpPr>
        <p:spPr>
          <a:xfrm rot="16200000">
            <a:off x="8923207" y="2751189"/>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22" eaLnBrk="0" fontAlgn="base" hangingPunct="0">
              <a:spcBef>
                <a:spcPct val="0"/>
              </a:spcBef>
              <a:spcAft>
                <a:spcPct val="0"/>
              </a:spcAft>
              <a:defRPr/>
            </a:pPr>
            <a:endParaRPr lang="vi-VN" sz="1350">
              <a:solidFill>
                <a:prstClr val="white"/>
              </a:solidFill>
              <a:latin typeface="Arial" panose="020B0604020202020204" pitchFamily="34" charset="0"/>
            </a:endParaRPr>
          </a:p>
        </p:txBody>
      </p:sp>
      <p:sp>
        <p:nvSpPr>
          <p:cNvPr id="60" name="Isosceles Triangle 59"/>
          <p:cNvSpPr/>
          <p:nvPr/>
        </p:nvSpPr>
        <p:spPr>
          <a:xfrm rot="16200000">
            <a:off x="8923207" y="2751189"/>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22" eaLnBrk="0" fontAlgn="base" hangingPunct="0">
              <a:spcBef>
                <a:spcPct val="0"/>
              </a:spcBef>
              <a:spcAft>
                <a:spcPct val="0"/>
              </a:spcAft>
              <a:defRPr/>
            </a:pPr>
            <a:endParaRPr lang="vi-VN" sz="1350">
              <a:solidFill>
                <a:prstClr val="white"/>
              </a:solidFill>
              <a:latin typeface="Arial" panose="020B0604020202020204" pitchFamily="34" charset="0"/>
            </a:endParaRPr>
          </a:p>
        </p:txBody>
      </p:sp>
      <p:sp>
        <p:nvSpPr>
          <p:cNvPr id="61" name="Isosceles Triangle 60"/>
          <p:cNvSpPr/>
          <p:nvPr/>
        </p:nvSpPr>
        <p:spPr>
          <a:xfrm rot="16200000">
            <a:off x="8923207" y="2751189"/>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22" eaLnBrk="0" fontAlgn="base" hangingPunct="0">
              <a:spcBef>
                <a:spcPct val="0"/>
              </a:spcBef>
              <a:spcAft>
                <a:spcPct val="0"/>
              </a:spcAft>
              <a:defRPr/>
            </a:pPr>
            <a:endParaRPr lang="vi-VN" sz="1350">
              <a:solidFill>
                <a:prstClr val="white"/>
              </a:solidFill>
              <a:latin typeface="Arial" panose="020B0604020202020204" pitchFamily="34" charset="0"/>
            </a:endParaRPr>
          </a:p>
        </p:txBody>
      </p:sp>
      <p:sp>
        <p:nvSpPr>
          <p:cNvPr id="24" name="Heart 23">
            <a:hlinkClick r:id="" action="ppaction://noaction"/>
          </p:cNvPr>
          <p:cNvSpPr/>
          <p:nvPr/>
        </p:nvSpPr>
        <p:spPr>
          <a:xfrm rot="5400000">
            <a:off x="9306520" y="2943040"/>
            <a:ext cx="587829" cy="587828"/>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22" eaLnBrk="0" fontAlgn="base" hangingPunct="0">
              <a:spcBef>
                <a:spcPct val="0"/>
              </a:spcBef>
              <a:spcAft>
                <a:spcPct val="0"/>
              </a:spcAft>
              <a:defRPr/>
            </a:pPr>
            <a:endParaRPr lang="vi-VN" sz="1350">
              <a:solidFill>
                <a:prstClr val="white"/>
              </a:solidFill>
              <a:latin typeface="Arial" panose="020B0604020202020204" pitchFamily="34" charset="0"/>
            </a:endParaRPr>
          </a:p>
        </p:txBody>
      </p:sp>
      <p:pic>
        <p:nvPicPr>
          <p:cNvPr id="63" name="Picture 15">
            <a:extLst>
              <a:ext uri="{FF2B5EF4-FFF2-40B4-BE49-F238E27FC236}">
                <a16:creationId xmlns:a16="http://schemas.microsoft.com/office/drawing/2014/main" id="{884901C9-957D-4B30-B16A-536419250104}"/>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3813590" y="5832804"/>
            <a:ext cx="3036185" cy="990555"/>
          </a:xfrm>
          <a:prstGeom prst="rect">
            <a:avLst/>
          </a:prstGeom>
        </p:spPr>
      </p:pic>
      <p:grpSp>
        <p:nvGrpSpPr>
          <p:cNvPr id="64" name="Google Shape;1188;p37">
            <a:extLst>
              <a:ext uri="{FF2B5EF4-FFF2-40B4-BE49-F238E27FC236}">
                <a16:creationId xmlns:a16="http://schemas.microsoft.com/office/drawing/2014/main" id="{8D1E71C3-1DB0-4191-8953-58C1A275AE7D}"/>
              </a:ext>
            </a:extLst>
          </p:cNvPr>
          <p:cNvGrpSpPr/>
          <p:nvPr/>
        </p:nvGrpSpPr>
        <p:grpSpPr>
          <a:xfrm>
            <a:off x="9610021" y="349703"/>
            <a:ext cx="453439" cy="201719"/>
            <a:chOff x="3659575" y="587325"/>
            <a:chExt cx="181250" cy="79400"/>
          </a:xfrm>
        </p:grpSpPr>
        <p:sp>
          <p:nvSpPr>
            <p:cNvPr id="65" name="Google Shape;1189;p37">
              <a:extLst>
                <a:ext uri="{FF2B5EF4-FFF2-40B4-BE49-F238E27FC236}">
                  <a16:creationId xmlns:a16="http://schemas.microsoft.com/office/drawing/2014/main" id="{21CB02CA-883F-4EA2-A829-D1496E537B5A}"/>
                </a:ext>
              </a:extLst>
            </p:cNvPr>
            <p:cNvSpPr/>
            <p:nvPr/>
          </p:nvSpPr>
          <p:spPr>
            <a:xfrm>
              <a:off x="3669725" y="594375"/>
              <a:ext cx="165175" cy="66625"/>
            </a:xfrm>
            <a:custGeom>
              <a:avLst/>
              <a:gdLst/>
              <a:ahLst/>
              <a:cxnLst/>
              <a:rect l="l" t="t" r="r" b="b"/>
              <a:pathLst>
                <a:path w="6607" h="2665" extrusionOk="0">
                  <a:moveTo>
                    <a:pt x="4916" y="1720"/>
                  </a:moveTo>
                  <a:lnTo>
                    <a:pt x="4916" y="1720"/>
                  </a:lnTo>
                  <a:cubicBezTo>
                    <a:pt x="4905" y="1727"/>
                    <a:pt x="4895" y="1735"/>
                    <a:pt x="4884" y="1743"/>
                  </a:cubicBezTo>
                  <a:cubicBezTo>
                    <a:pt x="4882" y="1744"/>
                    <a:pt x="4881" y="1745"/>
                    <a:pt x="4880" y="1746"/>
                  </a:cubicBezTo>
                  <a:cubicBezTo>
                    <a:pt x="4819" y="1754"/>
                    <a:pt x="4760" y="1762"/>
                    <a:pt x="4700" y="1770"/>
                  </a:cubicBezTo>
                  <a:cubicBezTo>
                    <a:pt x="4723" y="1765"/>
                    <a:pt x="4746" y="1759"/>
                    <a:pt x="4770" y="1753"/>
                  </a:cubicBezTo>
                  <a:lnTo>
                    <a:pt x="4916" y="1720"/>
                  </a:lnTo>
                  <a:close/>
                  <a:moveTo>
                    <a:pt x="4148" y="1"/>
                  </a:moveTo>
                  <a:cubicBezTo>
                    <a:pt x="4093" y="1"/>
                    <a:pt x="4036" y="11"/>
                    <a:pt x="3985" y="22"/>
                  </a:cubicBezTo>
                  <a:cubicBezTo>
                    <a:pt x="3923" y="37"/>
                    <a:pt x="3861" y="49"/>
                    <a:pt x="3803" y="71"/>
                  </a:cubicBezTo>
                  <a:cubicBezTo>
                    <a:pt x="3675" y="117"/>
                    <a:pt x="3550" y="172"/>
                    <a:pt x="3430" y="235"/>
                  </a:cubicBezTo>
                  <a:cubicBezTo>
                    <a:pt x="3304" y="301"/>
                    <a:pt x="3175" y="368"/>
                    <a:pt x="3055" y="446"/>
                  </a:cubicBezTo>
                  <a:cubicBezTo>
                    <a:pt x="3007" y="477"/>
                    <a:pt x="2958" y="507"/>
                    <a:pt x="2912" y="542"/>
                  </a:cubicBezTo>
                  <a:cubicBezTo>
                    <a:pt x="2871" y="575"/>
                    <a:pt x="2825" y="617"/>
                    <a:pt x="2798" y="662"/>
                  </a:cubicBezTo>
                  <a:cubicBezTo>
                    <a:pt x="2766" y="714"/>
                    <a:pt x="2743" y="764"/>
                    <a:pt x="2742" y="825"/>
                  </a:cubicBezTo>
                  <a:cubicBezTo>
                    <a:pt x="2740" y="859"/>
                    <a:pt x="2745" y="894"/>
                    <a:pt x="2755" y="926"/>
                  </a:cubicBezTo>
                  <a:cubicBezTo>
                    <a:pt x="2748" y="949"/>
                    <a:pt x="2744" y="972"/>
                    <a:pt x="2742" y="995"/>
                  </a:cubicBezTo>
                  <a:cubicBezTo>
                    <a:pt x="2721" y="1005"/>
                    <a:pt x="2702" y="1017"/>
                    <a:pt x="2682" y="1028"/>
                  </a:cubicBezTo>
                  <a:cubicBezTo>
                    <a:pt x="2690" y="1024"/>
                    <a:pt x="2697" y="1020"/>
                    <a:pt x="2704" y="1017"/>
                  </a:cubicBezTo>
                  <a:lnTo>
                    <a:pt x="2704" y="1017"/>
                  </a:lnTo>
                  <a:cubicBezTo>
                    <a:pt x="2634" y="1054"/>
                    <a:pt x="2567" y="1091"/>
                    <a:pt x="2521" y="1157"/>
                  </a:cubicBezTo>
                  <a:cubicBezTo>
                    <a:pt x="2496" y="1195"/>
                    <a:pt x="2485" y="1236"/>
                    <a:pt x="2480" y="1280"/>
                  </a:cubicBezTo>
                  <a:cubicBezTo>
                    <a:pt x="2365" y="1317"/>
                    <a:pt x="2251" y="1355"/>
                    <a:pt x="2137" y="1395"/>
                  </a:cubicBezTo>
                  <a:cubicBezTo>
                    <a:pt x="2109" y="1404"/>
                    <a:pt x="2082" y="1414"/>
                    <a:pt x="2054" y="1424"/>
                  </a:cubicBezTo>
                  <a:cubicBezTo>
                    <a:pt x="2045" y="1422"/>
                    <a:pt x="2036" y="1419"/>
                    <a:pt x="2027" y="1417"/>
                  </a:cubicBezTo>
                  <a:cubicBezTo>
                    <a:pt x="1970" y="1333"/>
                    <a:pt x="1897" y="1259"/>
                    <a:pt x="1804" y="1213"/>
                  </a:cubicBezTo>
                  <a:cubicBezTo>
                    <a:pt x="1716" y="1170"/>
                    <a:pt x="1626" y="1144"/>
                    <a:pt x="1526" y="1137"/>
                  </a:cubicBezTo>
                  <a:cubicBezTo>
                    <a:pt x="1511" y="1136"/>
                    <a:pt x="1495" y="1135"/>
                    <a:pt x="1480" y="1135"/>
                  </a:cubicBezTo>
                  <a:cubicBezTo>
                    <a:pt x="1390" y="1135"/>
                    <a:pt x="1295" y="1152"/>
                    <a:pt x="1210" y="1177"/>
                  </a:cubicBezTo>
                  <a:cubicBezTo>
                    <a:pt x="1093" y="1210"/>
                    <a:pt x="978" y="1259"/>
                    <a:pt x="871" y="1317"/>
                  </a:cubicBezTo>
                  <a:cubicBezTo>
                    <a:pt x="773" y="1370"/>
                    <a:pt x="679" y="1426"/>
                    <a:pt x="588" y="1491"/>
                  </a:cubicBezTo>
                  <a:cubicBezTo>
                    <a:pt x="537" y="1528"/>
                    <a:pt x="496" y="1571"/>
                    <a:pt x="460" y="1621"/>
                  </a:cubicBezTo>
                  <a:cubicBezTo>
                    <a:pt x="367" y="1705"/>
                    <a:pt x="276" y="1810"/>
                    <a:pt x="242" y="1928"/>
                  </a:cubicBezTo>
                  <a:cubicBezTo>
                    <a:pt x="196" y="1954"/>
                    <a:pt x="152" y="1983"/>
                    <a:pt x="108" y="2014"/>
                  </a:cubicBezTo>
                  <a:cubicBezTo>
                    <a:pt x="48" y="2056"/>
                    <a:pt x="16" y="2128"/>
                    <a:pt x="25" y="2197"/>
                  </a:cubicBezTo>
                  <a:cubicBezTo>
                    <a:pt x="9" y="2244"/>
                    <a:pt x="11" y="2297"/>
                    <a:pt x="30" y="2342"/>
                  </a:cubicBezTo>
                  <a:cubicBezTo>
                    <a:pt x="17" y="2366"/>
                    <a:pt x="6" y="2392"/>
                    <a:pt x="4" y="2422"/>
                  </a:cubicBezTo>
                  <a:cubicBezTo>
                    <a:pt x="1" y="2470"/>
                    <a:pt x="16" y="2518"/>
                    <a:pt x="46" y="2556"/>
                  </a:cubicBezTo>
                  <a:cubicBezTo>
                    <a:pt x="84" y="2602"/>
                    <a:pt x="126" y="2638"/>
                    <a:pt x="185" y="2653"/>
                  </a:cubicBezTo>
                  <a:cubicBezTo>
                    <a:pt x="209" y="2660"/>
                    <a:pt x="233" y="2663"/>
                    <a:pt x="257" y="2664"/>
                  </a:cubicBezTo>
                  <a:cubicBezTo>
                    <a:pt x="264" y="2665"/>
                    <a:pt x="271" y="2665"/>
                    <a:pt x="278" y="2665"/>
                  </a:cubicBezTo>
                  <a:cubicBezTo>
                    <a:pt x="298" y="2665"/>
                    <a:pt x="320" y="2664"/>
                    <a:pt x="340" y="2661"/>
                  </a:cubicBezTo>
                  <a:cubicBezTo>
                    <a:pt x="470" y="2645"/>
                    <a:pt x="596" y="2622"/>
                    <a:pt x="721" y="2583"/>
                  </a:cubicBezTo>
                  <a:cubicBezTo>
                    <a:pt x="786" y="2564"/>
                    <a:pt x="869" y="2540"/>
                    <a:pt x="945" y="2506"/>
                  </a:cubicBezTo>
                  <a:cubicBezTo>
                    <a:pt x="974" y="2535"/>
                    <a:pt x="1007" y="2559"/>
                    <a:pt x="1052" y="2575"/>
                  </a:cubicBezTo>
                  <a:cubicBezTo>
                    <a:pt x="1117" y="2598"/>
                    <a:pt x="1185" y="2599"/>
                    <a:pt x="1253" y="2599"/>
                  </a:cubicBezTo>
                  <a:cubicBezTo>
                    <a:pt x="1265" y="2599"/>
                    <a:pt x="1276" y="2599"/>
                    <a:pt x="1288" y="2599"/>
                  </a:cubicBezTo>
                  <a:cubicBezTo>
                    <a:pt x="1427" y="2605"/>
                    <a:pt x="1566" y="2607"/>
                    <a:pt x="1704" y="2607"/>
                  </a:cubicBezTo>
                  <a:cubicBezTo>
                    <a:pt x="1978" y="2607"/>
                    <a:pt x="2251" y="2599"/>
                    <a:pt x="2524" y="2590"/>
                  </a:cubicBezTo>
                  <a:cubicBezTo>
                    <a:pt x="2612" y="2588"/>
                    <a:pt x="2702" y="2583"/>
                    <a:pt x="2790" y="2579"/>
                  </a:cubicBezTo>
                  <a:cubicBezTo>
                    <a:pt x="2840" y="2576"/>
                    <a:pt x="2889" y="2574"/>
                    <a:pt x="2941" y="2571"/>
                  </a:cubicBezTo>
                  <a:cubicBezTo>
                    <a:pt x="3009" y="2567"/>
                    <a:pt x="3079" y="2560"/>
                    <a:pt x="3149" y="2557"/>
                  </a:cubicBezTo>
                  <a:cubicBezTo>
                    <a:pt x="3170" y="2555"/>
                    <a:pt x="3193" y="2555"/>
                    <a:pt x="3215" y="2554"/>
                  </a:cubicBezTo>
                  <a:cubicBezTo>
                    <a:pt x="3223" y="2556"/>
                    <a:pt x="3232" y="2559"/>
                    <a:pt x="3241" y="2562"/>
                  </a:cubicBezTo>
                  <a:cubicBezTo>
                    <a:pt x="3304" y="2575"/>
                    <a:pt x="3368" y="2590"/>
                    <a:pt x="3433" y="2596"/>
                  </a:cubicBezTo>
                  <a:cubicBezTo>
                    <a:pt x="3487" y="2599"/>
                    <a:pt x="3541" y="2602"/>
                    <a:pt x="3596" y="2602"/>
                  </a:cubicBezTo>
                  <a:cubicBezTo>
                    <a:pt x="3646" y="2602"/>
                    <a:pt x="3696" y="2602"/>
                    <a:pt x="3748" y="2599"/>
                  </a:cubicBezTo>
                  <a:cubicBezTo>
                    <a:pt x="3852" y="2596"/>
                    <a:pt x="3956" y="2592"/>
                    <a:pt x="4060" y="2588"/>
                  </a:cubicBezTo>
                  <a:cubicBezTo>
                    <a:pt x="4135" y="2586"/>
                    <a:pt x="4211" y="2576"/>
                    <a:pt x="4285" y="2570"/>
                  </a:cubicBezTo>
                  <a:cubicBezTo>
                    <a:pt x="4366" y="2564"/>
                    <a:pt x="4448" y="2558"/>
                    <a:pt x="4529" y="2549"/>
                  </a:cubicBezTo>
                  <a:cubicBezTo>
                    <a:pt x="4605" y="2539"/>
                    <a:pt x="4682" y="2531"/>
                    <a:pt x="4759" y="2522"/>
                  </a:cubicBezTo>
                  <a:cubicBezTo>
                    <a:pt x="4884" y="2516"/>
                    <a:pt x="5010" y="2510"/>
                    <a:pt x="5135" y="2501"/>
                  </a:cubicBezTo>
                  <a:cubicBezTo>
                    <a:pt x="5176" y="2509"/>
                    <a:pt x="5217" y="2510"/>
                    <a:pt x="5260" y="2510"/>
                  </a:cubicBezTo>
                  <a:cubicBezTo>
                    <a:pt x="5314" y="2512"/>
                    <a:pt x="5369" y="2513"/>
                    <a:pt x="5423" y="2513"/>
                  </a:cubicBezTo>
                  <a:cubicBezTo>
                    <a:pt x="5581" y="2513"/>
                    <a:pt x="5738" y="2505"/>
                    <a:pt x="5893" y="2479"/>
                  </a:cubicBezTo>
                  <a:cubicBezTo>
                    <a:pt x="5939" y="2477"/>
                    <a:pt x="5984" y="2474"/>
                    <a:pt x="6030" y="2470"/>
                  </a:cubicBezTo>
                  <a:cubicBezTo>
                    <a:pt x="6074" y="2468"/>
                    <a:pt x="6115" y="2464"/>
                    <a:pt x="6157" y="2461"/>
                  </a:cubicBezTo>
                  <a:cubicBezTo>
                    <a:pt x="6187" y="2458"/>
                    <a:pt x="6218" y="2459"/>
                    <a:pt x="6246" y="2454"/>
                  </a:cubicBezTo>
                  <a:cubicBezTo>
                    <a:pt x="6284" y="2448"/>
                    <a:pt x="6317" y="2438"/>
                    <a:pt x="6352" y="2422"/>
                  </a:cubicBezTo>
                  <a:cubicBezTo>
                    <a:pt x="6381" y="2408"/>
                    <a:pt x="6405" y="2388"/>
                    <a:pt x="6424" y="2361"/>
                  </a:cubicBezTo>
                  <a:cubicBezTo>
                    <a:pt x="6432" y="2360"/>
                    <a:pt x="6441" y="2358"/>
                    <a:pt x="6449" y="2357"/>
                  </a:cubicBezTo>
                  <a:cubicBezTo>
                    <a:pt x="6522" y="2343"/>
                    <a:pt x="6583" y="2287"/>
                    <a:pt x="6597" y="2213"/>
                  </a:cubicBezTo>
                  <a:cubicBezTo>
                    <a:pt x="6607" y="2169"/>
                    <a:pt x="6604" y="2133"/>
                    <a:pt x="6592" y="2090"/>
                  </a:cubicBezTo>
                  <a:cubicBezTo>
                    <a:pt x="6572" y="2022"/>
                    <a:pt x="6510" y="1972"/>
                    <a:pt x="6441" y="1962"/>
                  </a:cubicBezTo>
                  <a:cubicBezTo>
                    <a:pt x="6412" y="1916"/>
                    <a:pt x="6370" y="1875"/>
                    <a:pt x="6323" y="1843"/>
                  </a:cubicBezTo>
                  <a:cubicBezTo>
                    <a:pt x="6362" y="1814"/>
                    <a:pt x="6393" y="1774"/>
                    <a:pt x="6414" y="1731"/>
                  </a:cubicBezTo>
                  <a:cubicBezTo>
                    <a:pt x="6443" y="1674"/>
                    <a:pt x="6445" y="1607"/>
                    <a:pt x="6427" y="1546"/>
                  </a:cubicBezTo>
                  <a:cubicBezTo>
                    <a:pt x="6404" y="1474"/>
                    <a:pt x="6345" y="1406"/>
                    <a:pt x="6283" y="1362"/>
                  </a:cubicBezTo>
                  <a:cubicBezTo>
                    <a:pt x="6273" y="1355"/>
                    <a:pt x="6261" y="1347"/>
                    <a:pt x="6250" y="1340"/>
                  </a:cubicBezTo>
                  <a:cubicBezTo>
                    <a:pt x="6246" y="1292"/>
                    <a:pt x="6231" y="1244"/>
                    <a:pt x="6209" y="1200"/>
                  </a:cubicBezTo>
                  <a:cubicBezTo>
                    <a:pt x="6166" y="1113"/>
                    <a:pt x="6083" y="1046"/>
                    <a:pt x="5992" y="1006"/>
                  </a:cubicBezTo>
                  <a:cubicBezTo>
                    <a:pt x="5986" y="985"/>
                    <a:pt x="5976" y="965"/>
                    <a:pt x="5965" y="945"/>
                  </a:cubicBezTo>
                  <a:cubicBezTo>
                    <a:pt x="5966" y="924"/>
                    <a:pt x="5963" y="904"/>
                    <a:pt x="5957" y="883"/>
                  </a:cubicBezTo>
                  <a:cubicBezTo>
                    <a:pt x="5926" y="783"/>
                    <a:pt x="5830" y="722"/>
                    <a:pt x="5734" y="695"/>
                  </a:cubicBezTo>
                  <a:cubicBezTo>
                    <a:pt x="5728" y="694"/>
                    <a:pt x="5724" y="693"/>
                    <a:pt x="5719" y="692"/>
                  </a:cubicBezTo>
                  <a:cubicBezTo>
                    <a:pt x="5725" y="668"/>
                    <a:pt x="5726" y="642"/>
                    <a:pt x="5721" y="615"/>
                  </a:cubicBezTo>
                  <a:cubicBezTo>
                    <a:pt x="5707" y="533"/>
                    <a:pt x="5633" y="466"/>
                    <a:pt x="5550" y="462"/>
                  </a:cubicBezTo>
                  <a:cubicBezTo>
                    <a:pt x="5537" y="410"/>
                    <a:pt x="5504" y="362"/>
                    <a:pt x="5464" y="324"/>
                  </a:cubicBezTo>
                  <a:cubicBezTo>
                    <a:pt x="5404" y="268"/>
                    <a:pt x="5311" y="255"/>
                    <a:pt x="5232" y="254"/>
                  </a:cubicBezTo>
                  <a:cubicBezTo>
                    <a:pt x="5205" y="254"/>
                    <a:pt x="5178" y="254"/>
                    <a:pt x="5152" y="255"/>
                  </a:cubicBezTo>
                  <a:cubicBezTo>
                    <a:pt x="5146" y="252"/>
                    <a:pt x="5142" y="249"/>
                    <a:pt x="5136" y="246"/>
                  </a:cubicBezTo>
                  <a:cubicBezTo>
                    <a:pt x="5098" y="225"/>
                    <a:pt x="5061" y="199"/>
                    <a:pt x="5019" y="184"/>
                  </a:cubicBezTo>
                  <a:cubicBezTo>
                    <a:pt x="4975" y="171"/>
                    <a:pt x="4929" y="159"/>
                    <a:pt x="4883" y="155"/>
                  </a:cubicBezTo>
                  <a:cubicBezTo>
                    <a:pt x="4839" y="151"/>
                    <a:pt x="4795" y="149"/>
                    <a:pt x="4750" y="149"/>
                  </a:cubicBezTo>
                  <a:cubicBezTo>
                    <a:pt x="4686" y="149"/>
                    <a:pt x="4622" y="153"/>
                    <a:pt x="4559" y="158"/>
                  </a:cubicBezTo>
                  <a:cubicBezTo>
                    <a:pt x="4540" y="160"/>
                    <a:pt x="4521" y="163"/>
                    <a:pt x="4503" y="165"/>
                  </a:cubicBezTo>
                  <a:cubicBezTo>
                    <a:pt x="4489" y="141"/>
                    <a:pt x="4472" y="119"/>
                    <a:pt x="4451" y="100"/>
                  </a:cubicBezTo>
                  <a:cubicBezTo>
                    <a:pt x="4379" y="35"/>
                    <a:pt x="4277" y="12"/>
                    <a:pt x="4184" y="2"/>
                  </a:cubicBezTo>
                  <a:cubicBezTo>
                    <a:pt x="4172" y="1"/>
                    <a:pt x="4160" y="1"/>
                    <a:pt x="4148" y="1"/>
                  </a:cubicBezTo>
                  <a:close/>
                </a:path>
              </a:pathLst>
            </a:custGeom>
            <a:solidFill>
              <a:srgbClr val="FFFFFF"/>
            </a:solidFill>
            <a:ln>
              <a:noFill/>
            </a:ln>
          </p:spPr>
          <p:txBody>
            <a:bodyPr spcFirstLastPara="1" wrap="square" lIns="121900" tIns="121900" rIns="121900" bIns="121900" anchor="ctr" anchorCtr="0">
              <a:noAutofit/>
            </a:bodyPr>
            <a:lstStyle/>
            <a:p>
              <a:pPr defTabSz="857250" eaLnBrk="0" fontAlgn="base" hangingPunct="0">
                <a:spcBef>
                  <a:spcPct val="0"/>
                </a:spcBef>
                <a:spcAft>
                  <a:spcPct val="0"/>
                </a:spcAft>
              </a:pPr>
              <a:endParaRPr sz="2400">
                <a:solidFill>
                  <a:prstClr val="black"/>
                </a:solidFill>
                <a:latin typeface="Times New Roman" panose="02020603050405020304" pitchFamily="18" charset="0"/>
              </a:endParaRPr>
            </a:p>
          </p:txBody>
        </p:sp>
        <p:sp>
          <p:nvSpPr>
            <p:cNvPr id="66" name="Google Shape;1190;p37">
              <a:extLst>
                <a:ext uri="{FF2B5EF4-FFF2-40B4-BE49-F238E27FC236}">
                  <a16:creationId xmlns:a16="http://schemas.microsoft.com/office/drawing/2014/main" id="{CF335379-0225-4D0E-BCE2-B28026B8F7D8}"/>
                </a:ext>
              </a:extLst>
            </p:cNvPr>
            <p:cNvSpPr/>
            <p:nvPr/>
          </p:nvSpPr>
          <p:spPr>
            <a:xfrm>
              <a:off x="3665625" y="643200"/>
              <a:ext cx="172725" cy="17150"/>
            </a:xfrm>
            <a:custGeom>
              <a:avLst/>
              <a:gdLst/>
              <a:ahLst/>
              <a:cxnLst/>
              <a:rect l="l" t="t" r="r" b="b"/>
              <a:pathLst>
                <a:path w="6909" h="686" extrusionOk="0">
                  <a:moveTo>
                    <a:pt x="5396" y="45"/>
                  </a:moveTo>
                  <a:cubicBezTo>
                    <a:pt x="5399" y="45"/>
                    <a:pt x="5402" y="45"/>
                    <a:pt x="5406" y="45"/>
                  </a:cubicBezTo>
                  <a:lnTo>
                    <a:pt x="5406" y="45"/>
                  </a:lnTo>
                  <a:cubicBezTo>
                    <a:pt x="5402" y="45"/>
                    <a:pt x="5399" y="45"/>
                    <a:pt x="5396" y="45"/>
                  </a:cubicBezTo>
                  <a:close/>
                  <a:moveTo>
                    <a:pt x="5389" y="626"/>
                  </a:moveTo>
                  <a:lnTo>
                    <a:pt x="5389" y="626"/>
                  </a:lnTo>
                  <a:cubicBezTo>
                    <a:pt x="5393" y="627"/>
                    <a:pt x="5397" y="627"/>
                    <a:pt x="5401" y="627"/>
                  </a:cubicBezTo>
                  <a:lnTo>
                    <a:pt x="5401" y="627"/>
                  </a:lnTo>
                  <a:cubicBezTo>
                    <a:pt x="5397" y="627"/>
                    <a:pt x="5393" y="627"/>
                    <a:pt x="5389" y="626"/>
                  </a:cubicBezTo>
                  <a:close/>
                  <a:moveTo>
                    <a:pt x="6541" y="0"/>
                  </a:moveTo>
                  <a:cubicBezTo>
                    <a:pt x="6404" y="0"/>
                    <a:pt x="6264" y="16"/>
                    <a:pt x="6127" y="29"/>
                  </a:cubicBezTo>
                  <a:cubicBezTo>
                    <a:pt x="6006" y="38"/>
                    <a:pt x="5884" y="41"/>
                    <a:pt x="5762" y="43"/>
                  </a:cubicBezTo>
                  <a:cubicBezTo>
                    <a:pt x="5675" y="43"/>
                    <a:pt x="5588" y="47"/>
                    <a:pt x="5501" y="47"/>
                  </a:cubicBezTo>
                  <a:cubicBezTo>
                    <a:pt x="5469" y="47"/>
                    <a:pt x="5437" y="47"/>
                    <a:pt x="5406" y="45"/>
                  </a:cubicBezTo>
                  <a:lnTo>
                    <a:pt x="5406" y="45"/>
                  </a:lnTo>
                  <a:cubicBezTo>
                    <a:pt x="5406" y="45"/>
                    <a:pt x="5407" y="45"/>
                    <a:pt x="5408" y="45"/>
                  </a:cubicBezTo>
                  <a:lnTo>
                    <a:pt x="5408" y="45"/>
                  </a:lnTo>
                  <a:cubicBezTo>
                    <a:pt x="5185" y="34"/>
                    <a:pt x="4962" y="32"/>
                    <a:pt x="4739" y="27"/>
                  </a:cubicBezTo>
                  <a:cubicBezTo>
                    <a:pt x="4716" y="26"/>
                    <a:pt x="4694" y="26"/>
                    <a:pt x="4672" y="26"/>
                  </a:cubicBezTo>
                  <a:cubicBezTo>
                    <a:pt x="4575" y="26"/>
                    <a:pt x="4479" y="31"/>
                    <a:pt x="4382" y="36"/>
                  </a:cubicBezTo>
                  <a:cubicBezTo>
                    <a:pt x="4277" y="39"/>
                    <a:pt x="4173" y="37"/>
                    <a:pt x="4067" y="39"/>
                  </a:cubicBezTo>
                  <a:cubicBezTo>
                    <a:pt x="3966" y="40"/>
                    <a:pt x="3863" y="45"/>
                    <a:pt x="3760" y="49"/>
                  </a:cubicBezTo>
                  <a:cubicBezTo>
                    <a:pt x="3717" y="51"/>
                    <a:pt x="3674" y="52"/>
                    <a:pt x="3630" y="52"/>
                  </a:cubicBezTo>
                  <a:cubicBezTo>
                    <a:pt x="3578" y="52"/>
                    <a:pt x="3525" y="51"/>
                    <a:pt x="3473" y="51"/>
                  </a:cubicBezTo>
                  <a:cubicBezTo>
                    <a:pt x="3450" y="50"/>
                    <a:pt x="3427" y="50"/>
                    <a:pt x="3404" y="50"/>
                  </a:cubicBezTo>
                  <a:cubicBezTo>
                    <a:pt x="3350" y="50"/>
                    <a:pt x="3295" y="51"/>
                    <a:pt x="3241" y="52"/>
                  </a:cubicBezTo>
                  <a:cubicBezTo>
                    <a:pt x="3164" y="49"/>
                    <a:pt x="3087" y="47"/>
                    <a:pt x="3011" y="47"/>
                  </a:cubicBezTo>
                  <a:cubicBezTo>
                    <a:pt x="2994" y="47"/>
                    <a:pt x="2978" y="47"/>
                    <a:pt x="2962" y="47"/>
                  </a:cubicBezTo>
                  <a:cubicBezTo>
                    <a:pt x="2919" y="48"/>
                    <a:pt x="2877" y="48"/>
                    <a:pt x="2834" y="48"/>
                  </a:cubicBezTo>
                  <a:cubicBezTo>
                    <a:pt x="2687" y="48"/>
                    <a:pt x="2540" y="45"/>
                    <a:pt x="2393" y="43"/>
                  </a:cubicBezTo>
                  <a:cubicBezTo>
                    <a:pt x="2202" y="40"/>
                    <a:pt x="2011" y="32"/>
                    <a:pt x="1820" y="30"/>
                  </a:cubicBezTo>
                  <a:cubicBezTo>
                    <a:pt x="1796" y="30"/>
                    <a:pt x="1771" y="30"/>
                    <a:pt x="1746" y="30"/>
                  </a:cubicBezTo>
                  <a:cubicBezTo>
                    <a:pt x="1460" y="30"/>
                    <a:pt x="1174" y="47"/>
                    <a:pt x="888" y="47"/>
                  </a:cubicBezTo>
                  <a:cubicBezTo>
                    <a:pt x="809" y="47"/>
                    <a:pt x="730" y="46"/>
                    <a:pt x="651" y="43"/>
                  </a:cubicBezTo>
                  <a:cubicBezTo>
                    <a:pt x="585" y="38"/>
                    <a:pt x="518" y="30"/>
                    <a:pt x="453" y="30"/>
                  </a:cubicBezTo>
                  <a:cubicBezTo>
                    <a:pt x="427" y="30"/>
                    <a:pt x="402" y="31"/>
                    <a:pt x="377" y="35"/>
                  </a:cubicBezTo>
                  <a:cubicBezTo>
                    <a:pt x="296" y="44"/>
                    <a:pt x="236" y="110"/>
                    <a:pt x="222" y="188"/>
                  </a:cubicBezTo>
                  <a:cubicBezTo>
                    <a:pt x="220" y="189"/>
                    <a:pt x="216" y="189"/>
                    <a:pt x="214" y="190"/>
                  </a:cubicBezTo>
                  <a:cubicBezTo>
                    <a:pt x="116" y="224"/>
                    <a:pt x="21" y="290"/>
                    <a:pt x="8" y="402"/>
                  </a:cubicBezTo>
                  <a:cubicBezTo>
                    <a:pt x="0" y="479"/>
                    <a:pt x="43" y="562"/>
                    <a:pt x="116" y="597"/>
                  </a:cubicBezTo>
                  <a:cubicBezTo>
                    <a:pt x="184" y="631"/>
                    <a:pt x="261" y="651"/>
                    <a:pt x="336" y="668"/>
                  </a:cubicBezTo>
                  <a:cubicBezTo>
                    <a:pt x="374" y="677"/>
                    <a:pt x="412" y="682"/>
                    <a:pt x="449" y="683"/>
                  </a:cubicBezTo>
                  <a:cubicBezTo>
                    <a:pt x="476" y="685"/>
                    <a:pt x="503" y="685"/>
                    <a:pt x="530" y="685"/>
                  </a:cubicBezTo>
                  <a:cubicBezTo>
                    <a:pt x="557" y="685"/>
                    <a:pt x="584" y="685"/>
                    <a:pt x="612" y="684"/>
                  </a:cubicBezTo>
                  <a:cubicBezTo>
                    <a:pt x="707" y="682"/>
                    <a:pt x="800" y="683"/>
                    <a:pt x="895" y="676"/>
                  </a:cubicBezTo>
                  <a:cubicBezTo>
                    <a:pt x="1083" y="662"/>
                    <a:pt x="1268" y="634"/>
                    <a:pt x="1455" y="615"/>
                  </a:cubicBezTo>
                  <a:cubicBezTo>
                    <a:pt x="1672" y="609"/>
                    <a:pt x="1889" y="611"/>
                    <a:pt x="2106" y="609"/>
                  </a:cubicBezTo>
                  <a:cubicBezTo>
                    <a:pt x="2121" y="608"/>
                    <a:pt x="2135" y="608"/>
                    <a:pt x="2150" y="608"/>
                  </a:cubicBezTo>
                  <a:cubicBezTo>
                    <a:pt x="2242" y="608"/>
                    <a:pt x="2333" y="611"/>
                    <a:pt x="2424" y="613"/>
                  </a:cubicBezTo>
                  <a:cubicBezTo>
                    <a:pt x="2439" y="613"/>
                    <a:pt x="2454" y="614"/>
                    <a:pt x="2469" y="614"/>
                  </a:cubicBezTo>
                  <a:cubicBezTo>
                    <a:pt x="2562" y="614"/>
                    <a:pt x="2655" y="608"/>
                    <a:pt x="2749" y="604"/>
                  </a:cubicBezTo>
                  <a:cubicBezTo>
                    <a:pt x="2940" y="596"/>
                    <a:pt x="3132" y="589"/>
                    <a:pt x="3324" y="588"/>
                  </a:cubicBezTo>
                  <a:cubicBezTo>
                    <a:pt x="3526" y="588"/>
                    <a:pt x="3730" y="594"/>
                    <a:pt x="3932" y="597"/>
                  </a:cubicBezTo>
                  <a:cubicBezTo>
                    <a:pt x="4334" y="604"/>
                    <a:pt x="4734" y="601"/>
                    <a:pt x="5134" y="613"/>
                  </a:cubicBezTo>
                  <a:lnTo>
                    <a:pt x="5134" y="613"/>
                  </a:lnTo>
                  <a:cubicBezTo>
                    <a:pt x="5215" y="617"/>
                    <a:pt x="5296" y="622"/>
                    <a:pt x="5377" y="626"/>
                  </a:cubicBezTo>
                  <a:lnTo>
                    <a:pt x="5377" y="626"/>
                  </a:lnTo>
                  <a:cubicBezTo>
                    <a:pt x="5377" y="626"/>
                    <a:pt x="5377" y="626"/>
                    <a:pt x="5377" y="626"/>
                  </a:cubicBezTo>
                  <a:cubicBezTo>
                    <a:pt x="5381" y="626"/>
                    <a:pt x="5385" y="626"/>
                    <a:pt x="5389" y="626"/>
                  </a:cubicBezTo>
                  <a:lnTo>
                    <a:pt x="5389" y="626"/>
                  </a:lnTo>
                  <a:cubicBezTo>
                    <a:pt x="5389" y="626"/>
                    <a:pt x="5389" y="626"/>
                    <a:pt x="5389" y="626"/>
                  </a:cubicBezTo>
                  <a:lnTo>
                    <a:pt x="5389" y="626"/>
                  </a:lnTo>
                  <a:cubicBezTo>
                    <a:pt x="5393" y="627"/>
                    <a:pt x="5397" y="627"/>
                    <a:pt x="5401" y="627"/>
                  </a:cubicBezTo>
                  <a:cubicBezTo>
                    <a:pt x="5401" y="627"/>
                    <a:pt x="5401" y="627"/>
                    <a:pt x="5401" y="627"/>
                  </a:cubicBezTo>
                  <a:lnTo>
                    <a:pt x="5401" y="627"/>
                  </a:lnTo>
                  <a:cubicBezTo>
                    <a:pt x="5606" y="637"/>
                    <a:pt x="5811" y="644"/>
                    <a:pt x="6016" y="644"/>
                  </a:cubicBezTo>
                  <a:cubicBezTo>
                    <a:pt x="6041" y="644"/>
                    <a:pt x="6065" y="644"/>
                    <a:pt x="6090" y="644"/>
                  </a:cubicBezTo>
                  <a:cubicBezTo>
                    <a:pt x="6199" y="642"/>
                    <a:pt x="6309" y="633"/>
                    <a:pt x="6416" y="621"/>
                  </a:cubicBezTo>
                  <a:cubicBezTo>
                    <a:pt x="6473" y="615"/>
                    <a:pt x="6529" y="607"/>
                    <a:pt x="6586" y="598"/>
                  </a:cubicBezTo>
                  <a:cubicBezTo>
                    <a:pt x="6670" y="586"/>
                    <a:pt x="6766" y="569"/>
                    <a:pt x="6830" y="511"/>
                  </a:cubicBezTo>
                  <a:cubicBezTo>
                    <a:pt x="6879" y="466"/>
                    <a:pt x="6909" y="407"/>
                    <a:pt x="6899" y="339"/>
                  </a:cubicBezTo>
                  <a:cubicBezTo>
                    <a:pt x="6889" y="279"/>
                    <a:pt x="6854" y="234"/>
                    <a:pt x="6804" y="203"/>
                  </a:cubicBezTo>
                  <a:cubicBezTo>
                    <a:pt x="6789" y="194"/>
                    <a:pt x="6773" y="188"/>
                    <a:pt x="6757" y="183"/>
                  </a:cubicBezTo>
                  <a:lnTo>
                    <a:pt x="6757" y="182"/>
                  </a:lnTo>
                  <a:cubicBezTo>
                    <a:pt x="6755" y="79"/>
                    <a:pt x="6669" y="4"/>
                    <a:pt x="6568" y="0"/>
                  </a:cubicBezTo>
                  <a:cubicBezTo>
                    <a:pt x="6559" y="0"/>
                    <a:pt x="6550" y="0"/>
                    <a:pt x="6541" y="0"/>
                  </a:cubicBezTo>
                  <a:close/>
                </a:path>
              </a:pathLst>
            </a:custGeom>
            <a:solidFill>
              <a:srgbClr val="010101">
                <a:alpha val="15080"/>
              </a:srgbClr>
            </a:solidFill>
            <a:ln>
              <a:noFill/>
            </a:ln>
          </p:spPr>
          <p:txBody>
            <a:bodyPr spcFirstLastPara="1" wrap="square" lIns="121900" tIns="121900" rIns="121900" bIns="121900" anchor="ctr" anchorCtr="0">
              <a:noAutofit/>
            </a:bodyPr>
            <a:lstStyle/>
            <a:p>
              <a:pPr defTabSz="857250" eaLnBrk="0" fontAlgn="base" hangingPunct="0">
                <a:spcBef>
                  <a:spcPct val="0"/>
                </a:spcBef>
                <a:spcAft>
                  <a:spcPct val="0"/>
                </a:spcAft>
              </a:pPr>
              <a:endParaRPr sz="2400">
                <a:solidFill>
                  <a:prstClr val="black"/>
                </a:solidFill>
                <a:latin typeface="Times New Roman" panose="02020603050405020304" pitchFamily="18" charset="0"/>
              </a:endParaRPr>
            </a:p>
          </p:txBody>
        </p:sp>
        <p:sp>
          <p:nvSpPr>
            <p:cNvPr id="67" name="Google Shape;1191;p37">
              <a:extLst>
                <a:ext uri="{FF2B5EF4-FFF2-40B4-BE49-F238E27FC236}">
                  <a16:creationId xmlns:a16="http://schemas.microsoft.com/office/drawing/2014/main" id="{8A4638FF-4C01-460B-97AC-74A0573BD7F4}"/>
                </a:ext>
              </a:extLst>
            </p:cNvPr>
            <p:cNvSpPr/>
            <p:nvPr/>
          </p:nvSpPr>
          <p:spPr>
            <a:xfrm>
              <a:off x="3770175" y="624450"/>
              <a:ext cx="9775" cy="9250"/>
            </a:xfrm>
            <a:custGeom>
              <a:avLst/>
              <a:gdLst/>
              <a:ahLst/>
              <a:cxnLst/>
              <a:rect l="l" t="t" r="r" b="b"/>
              <a:pathLst>
                <a:path w="391" h="370" extrusionOk="0">
                  <a:moveTo>
                    <a:pt x="205" y="1"/>
                  </a:moveTo>
                  <a:cubicBezTo>
                    <a:pt x="109" y="1"/>
                    <a:pt x="23" y="65"/>
                    <a:pt x="12" y="165"/>
                  </a:cubicBezTo>
                  <a:cubicBezTo>
                    <a:pt x="1" y="262"/>
                    <a:pt x="74" y="364"/>
                    <a:pt x="176" y="369"/>
                  </a:cubicBezTo>
                  <a:cubicBezTo>
                    <a:pt x="180" y="370"/>
                    <a:pt x="184" y="370"/>
                    <a:pt x="188" y="370"/>
                  </a:cubicBezTo>
                  <a:cubicBezTo>
                    <a:pt x="284" y="370"/>
                    <a:pt x="370" y="306"/>
                    <a:pt x="380" y="206"/>
                  </a:cubicBezTo>
                  <a:cubicBezTo>
                    <a:pt x="391" y="110"/>
                    <a:pt x="318" y="7"/>
                    <a:pt x="217" y="1"/>
                  </a:cubicBezTo>
                  <a:cubicBezTo>
                    <a:pt x="213" y="1"/>
                    <a:pt x="209" y="1"/>
                    <a:pt x="205" y="1"/>
                  </a:cubicBezTo>
                  <a:close/>
                </a:path>
              </a:pathLst>
            </a:custGeom>
            <a:solidFill>
              <a:srgbClr val="010101">
                <a:alpha val="15080"/>
              </a:srgbClr>
            </a:solidFill>
            <a:ln>
              <a:noFill/>
            </a:ln>
          </p:spPr>
          <p:txBody>
            <a:bodyPr spcFirstLastPara="1" wrap="square" lIns="121900" tIns="121900" rIns="121900" bIns="121900" anchor="ctr" anchorCtr="0">
              <a:noAutofit/>
            </a:bodyPr>
            <a:lstStyle/>
            <a:p>
              <a:pPr defTabSz="857250" eaLnBrk="0" fontAlgn="base" hangingPunct="0">
                <a:spcBef>
                  <a:spcPct val="0"/>
                </a:spcBef>
                <a:spcAft>
                  <a:spcPct val="0"/>
                </a:spcAft>
              </a:pPr>
              <a:endParaRPr sz="2400">
                <a:solidFill>
                  <a:prstClr val="black"/>
                </a:solidFill>
                <a:latin typeface="Times New Roman" panose="02020603050405020304" pitchFamily="18" charset="0"/>
              </a:endParaRPr>
            </a:p>
          </p:txBody>
        </p:sp>
        <p:sp>
          <p:nvSpPr>
            <p:cNvPr id="68" name="Google Shape;1192;p37">
              <a:extLst>
                <a:ext uri="{FF2B5EF4-FFF2-40B4-BE49-F238E27FC236}">
                  <a16:creationId xmlns:a16="http://schemas.microsoft.com/office/drawing/2014/main" id="{B794C53A-2177-44BB-8E3A-96F634D4100E}"/>
                </a:ext>
              </a:extLst>
            </p:cNvPr>
            <p:cNvSpPr/>
            <p:nvPr/>
          </p:nvSpPr>
          <p:spPr>
            <a:xfrm>
              <a:off x="3784175" y="624800"/>
              <a:ext cx="9725" cy="9250"/>
            </a:xfrm>
            <a:custGeom>
              <a:avLst/>
              <a:gdLst/>
              <a:ahLst/>
              <a:cxnLst/>
              <a:rect l="l" t="t" r="r" b="b"/>
              <a:pathLst>
                <a:path w="389" h="370" extrusionOk="0">
                  <a:moveTo>
                    <a:pt x="203" y="1"/>
                  </a:moveTo>
                  <a:cubicBezTo>
                    <a:pt x="107" y="1"/>
                    <a:pt x="21" y="65"/>
                    <a:pt x="10" y="165"/>
                  </a:cubicBezTo>
                  <a:cubicBezTo>
                    <a:pt x="0" y="261"/>
                    <a:pt x="73" y="363"/>
                    <a:pt x="174" y="369"/>
                  </a:cubicBezTo>
                  <a:cubicBezTo>
                    <a:pt x="178" y="369"/>
                    <a:pt x="182" y="370"/>
                    <a:pt x="186" y="370"/>
                  </a:cubicBezTo>
                  <a:cubicBezTo>
                    <a:pt x="282" y="370"/>
                    <a:pt x="368" y="306"/>
                    <a:pt x="378" y="206"/>
                  </a:cubicBezTo>
                  <a:cubicBezTo>
                    <a:pt x="389" y="108"/>
                    <a:pt x="316" y="7"/>
                    <a:pt x="215" y="1"/>
                  </a:cubicBezTo>
                  <a:cubicBezTo>
                    <a:pt x="211" y="1"/>
                    <a:pt x="207" y="1"/>
                    <a:pt x="203" y="1"/>
                  </a:cubicBezTo>
                  <a:close/>
                </a:path>
              </a:pathLst>
            </a:custGeom>
            <a:solidFill>
              <a:srgbClr val="010101">
                <a:alpha val="15080"/>
              </a:srgbClr>
            </a:solidFill>
            <a:ln>
              <a:noFill/>
            </a:ln>
          </p:spPr>
          <p:txBody>
            <a:bodyPr spcFirstLastPara="1" wrap="square" lIns="121900" tIns="121900" rIns="121900" bIns="121900" anchor="ctr" anchorCtr="0">
              <a:noAutofit/>
            </a:bodyPr>
            <a:lstStyle/>
            <a:p>
              <a:pPr defTabSz="857250" eaLnBrk="0" fontAlgn="base" hangingPunct="0">
                <a:spcBef>
                  <a:spcPct val="0"/>
                </a:spcBef>
                <a:spcAft>
                  <a:spcPct val="0"/>
                </a:spcAft>
              </a:pPr>
              <a:endParaRPr sz="2400">
                <a:solidFill>
                  <a:prstClr val="black"/>
                </a:solidFill>
                <a:latin typeface="Times New Roman" panose="02020603050405020304" pitchFamily="18" charset="0"/>
              </a:endParaRPr>
            </a:p>
          </p:txBody>
        </p:sp>
        <p:sp>
          <p:nvSpPr>
            <p:cNvPr id="69" name="Google Shape;1193;p37">
              <a:extLst>
                <a:ext uri="{FF2B5EF4-FFF2-40B4-BE49-F238E27FC236}">
                  <a16:creationId xmlns:a16="http://schemas.microsoft.com/office/drawing/2014/main" id="{EEE281A3-82BA-497B-928B-BE3F3E7399E6}"/>
                </a:ext>
              </a:extLst>
            </p:cNvPr>
            <p:cNvSpPr/>
            <p:nvPr/>
          </p:nvSpPr>
          <p:spPr>
            <a:xfrm>
              <a:off x="3659575" y="587325"/>
              <a:ext cx="181250" cy="79400"/>
            </a:xfrm>
            <a:custGeom>
              <a:avLst/>
              <a:gdLst/>
              <a:ahLst/>
              <a:cxnLst/>
              <a:rect l="l" t="t" r="r" b="b"/>
              <a:pathLst>
                <a:path w="7250" h="3176" extrusionOk="0">
                  <a:moveTo>
                    <a:pt x="6001" y="922"/>
                  </a:moveTo>
                  <a:cubicBezTo>
                    <a:pt x="6003" y="923"/>
                    <a:pt x="6005" y="925"/>
                    <a:pt x="6007" y="927"/>
                  </a:cubicBezTo>
                  <a:cubicBezTo>
                    <a:pt x="6005" y="925"/>
                    <a:pt x="6003" y="924"/>
                    <a:pt x="6001" y="922"/>
                  </a:cubicBezTo>
                  <a:close/>
                  <a:moveTo>
                    <a:pt x="4662" y="370"/>
                  </a:moveTo>
                  <a:cubicBezTo>
                    <a:pt x="4729" y="374"/>
                    <a:pt x="4793" y="378"/>
                    <a:pt x="4861" y="385"/>
                  </a:cubicBezTo>
                  <a:cubicBezTo>
                    <a:pt x="5000" y="406"/>
                    <a:pt x="5136" y="431"/>
                    <a:pt x="5273" y="464"/>
                  </a:cubicBezTo>
                  <a:cubicBezTo>
                    <a:pt x="5330" y="480"/>
                    <a:pt x="5387" y="499"/>
                    <a:pt x="5441" y="520"/>
                  </a:cubicBezTo>
                  <a:cubicBezTo>
                    <a:pt x="5465" y="531"/>
                    <a:pt x="5491" y="543"/>
                    <a:pt x="5513" y="554"/>
                  </a:cubicBezTo>
                  <a:cubicBezTo>
                    <a:pt x="5617" y="616"/>
                    <a:pt x="5716" y="686"/>
                    <a:pt x="5813" y="756"/>
                  </a:cubicBezTo>
                  <a:cubicBezTo>
                    <a:pt x="5814" y="758"/>
                    <a:pt x="5815" y="758"/>
                    <a:pt x="5818" y="759"/>
                  </a:cubicBezTo>
                  <a:cubicBezTo>
                    <a:pt x="5818" y="759"/>
                    <a:pt x="5818" y="759"/>
                    <a:pt x="5818" y="760"/>
                  </a:cubicBezTo>
                  <a:lnTo>
                    <a:pt x="5818" y="760"/>
                  </a:lnTo>
                  <a:cubicBezTo>
                    <a:pt x="5818" y="760"/>
                    <a:pt x="5818" y="759"/>
                    <a:pt x="5818" y="759"/>
                  </a:cubicBezTo>
                  <a:lnTo>
                    <a:pt x="5818" y="759"/>
                  </a:lnTo>
                  <a:cubicBezTo>
                    <a:pt x="5819" y="760"/>
                    <a:pt x="5819" y="761"/>
                    <a:pt x="5820" y="761"/>
                  </a:cubicBezTo>
                  <a:lnTo>
                    <a:pt x="5820" y="761"/>
                  </a:lnTo>
                  <a:cubicBezTo>
                    <a:pt x="5820" y="761"/>
                    <a:pt x="5819" y="760"/>
                    <a:pt x="5818" y="760"/>
                  </a:cubicBezTo>
                  <a:lnTo>
                    <a:pt x="5818" y="760"/>
                  </a:lnTo>
                  <a:cubicBezTo>
                    <a:pt x="5819" y="760"/>
                    <a:pt x="5820" y="760"/>
                    <a:pt x="5821" y="761"/>
                  </a:cubicBezTo>
                  <a:cubicBezTo>
                    <a:pt x="5821" y="761"/>
                    <a:pt x="5821" y="761"/>
                    <a:pt x="5820" y="761"/>
                  </a:cubicBezTo>
                  <a:lnTo>
                    <a:pt x="5820" y="761"/>
                  </a:lnTo>
                  <a:cubicBezTo>
                    <a:pt x="5862" y="794"/>
                    <a:pt x="5901" y="826"/>
                    <a:pt x="5940" y="860"/>
                  </a:cubicBezTo>
                  <a:cubicBezTo>
                    <a:pt x="5941" y="862"/>
                    <a:pt x="5942" y="862"/>
                    <a:pt x="5943" y="864"/>
                  </a:cubicBezTo>
                  <a:cubicBezTo>
                    <a:pt x="5945" y="864"/>
                    <a:pt x="5946" y="865"/>
                    <a:pt x="5946" y="867"/>
                  </a:cubicBezTo>
                  <a:cubicBezTo>
                    <a:pt x="5953" y="873"/>
                    <a:pt x="5959" y="881"/>
                    <a:pt x="5966" y="886"/>
                  </a:cubicBezTo>
                  <a:cubicBezTo>
                    <a:pt x="5969" y="889"/>
                    <a:pt x="5973" y="893"/>
                    <a:pt x="5975" y="895"/>
                  </a:cubicBezTo>
                  <a:cubicBezTo>
                    <a:pt x="5978" y="897"/>
                    <a:pt x="5980" y="900"/>
                    <a:pt x="5981" y="902"/>
                  </a:cubicBezTo>
                  <a:cubicBezTo>
                    <a:pt x="5986" y="906"/>
                    <a:pt x="5991" y="911"/>
                    <a:pt x="5996" y="916"/>
                  </a:cubicBezTo>
                  <a:lnTo>
                    <a:pt x="5996" y="916"/>
                  </a:lnTo>
                  <a:cubicBezTo>
                    <a:pt x="5994" y="914"/>
                    <a:pt x="5991" y="913"/>
                    <a:pt x="5989" y="911"/>
                  </a:cubicBezTo>
                  <a:lnTo>
                    <a:pt x="5989" y="911"/>
                  </a:lnTo>
                  <a:cubicBezTo>
                    <a:pt x="6069" y="992"/>
                    <a:pt x="6150" y="1073"/>
                    <a:pt x="6233" y="1154"/>
                  </a:cubicBezTo>
                  <a:cubicBezTo>
                    <a:pt x="6261" y="1183"/>
                    <a:pt x="6289" y="1213"/>
                    <a:pt x="6315" y="1246"/>
                  </a:cubicBezTo>
                  <a:cubicBezTo>
                    <a:pt x="6333" y="1271"/>
                    <a:pt x="6350" y="1298"/>
                    <a:pt x="6368" y="1325"/>
                  </a:cubicBezTo>
                  <a:cubicBezTo>
                    <a:pt x="6402" y="1387"/>
                    <a:pt x="6435" y="1449"/>
                    <a:pt x="6472" y="1509"/>
                  </a:cubicBezTo>
                  <a:cubicBezTo>
                    <a:pt x="6511" y="1574"/>
                    <a:pt x="6551" y="1637"/>
                    <a:pt x="6591" y="1700"/>
                  </a:cubicBezTo>
                  <a:cubicBezTo>
                    <a:pt x="6640" y="1793"/>
                    <a:pt x="6683" y="1889"/>
                    <a:pt x="6724" y="1987"/>
                  </a:cubicBezTo>
                  <a:cubicBezTo>
                    <a:pt x="6734" y="2011"/>
                    <a:pt x="6742" y="2035"/>
                    <a:pt x="6750" y="2060"/>
                  </a:cubicBezTo>
                  <a:cubicBezTo>
                    <a:pt x="6759" y="2099"/>
                    <a:pt x="6766" y="2139"/>
                    <a:pt x="6772" y="2180"/>
                  </a:cubicBezTo>
                  <a:lnTo>
                    <a:pt x="6771" y="2179"/>
                  </a:lnTo>
                  <a:lnTo>
                    <a:pt x="6771" y="2179"/>
                  </a:lnTo>
                  <a:cubicBezTo>
                    <a:pt x="6790" y="2323"/>
                    <a:pt x="6795" y="2470"/>
                    <a:pt x="6810" y="2614"/>
                  </a:cubicBezTo>
                  <a:cubicBezTo>
                    <a:pt x="6814" y="2637"/>
                    <a:pt x="6818" y="2658"/>
                    <a:pt x="6822" y="2680"/>
                  </a:cubicBezTo>
                  <a:cubicBezTo>
                    <a:pt x="6736" y="2687"/>
                    <a:pt x="6651" y="2694"/>
                    <a:pt x="6567" y="2701"/>
                  </a:cubicBezTo>
                  <a:cubicBezTo>
                    <a:pt x="6489" y="2706"/>
                    <a:pt x="6409" y="2708"/>
                    <a:pt x="6332" y="2717"/>
                  </a:cubicBezTo>
                  <a:cubicBezTo>
                    <a:pt x="6301" y="2720"/>
                    <a:pt x="6274" y="2732"/>
                    <a:pt x="6249" y="2748"/>
                  </a:cubicBezTo>
                  <a:cubicBezTo>
                    <a:pt x="6211" y="2751"/>
                    <a:pt x="6173" y="2754"/>
                    <a:pt x="6135" y="2758"/>
                  </a:cubicBezTo>
                  <a:cubicBezTo>
                    <a:pt x="5981" y="2769"/>
                    <a:pt x="5827" y="2782"/>
                    <a:pt x="5671" y="2786"/>
                  </a:cubicBezTo>
                  <a:cubicBezTo>
                    <a:pt x="5603" y="2786"/>
                    <a:pt x="5533" y="2786"/>
                    <a:pt x="5464" y="2785"/>
                  </a:cubicBezTo>
                  <a:cubicBezTo>
                    <a:pt x="5278" y="2782"/>
                    <a:pt x="5091" y="2772"/>
                    <a:pt x="4906" y="2769"/>
                  </a:cubicBezTo>
                  <a:cubicBezTo>
                    <a:pt x="4897" y="2769"/>
                    <a:pt x="4887" y="2769"/>
                    <a:pt x="4878" y="2769"/>
                  </a:cubicBezTo>
                  <a:cubicBezTo>
                    <a:pt x="4685" y="2769"/>
                    <a:pt x="4492" y="2780"/>
                    <a:pt x="4299" y="2785"/>
                  </a:cubicBezTo>
                  <a:cubicBezTo>
                    <a:pt x="4089" y="2792"/>
                    <a:pt x="3879" y="2792"/>
                    <a:pt x="3669" y="2796"/>
                  </a:cubicBezTo>
                  <a:cubicBezTo>
                    <a:pt x="3477" y="2799"/>
                    <a:pt x="3285" y="2805"/>
                    <a:pt x="3093" y="2806"/>
                  </a:cubicBezTo>
                  <a:cubicBezTo>
                    <a:pt x="2907" y="2805"/>
                    <a:pt x="2725" y="2804"/>
                    <a:pt x="2540" y="2798"/>
                  </a:cubicBezTo>
                  <a:cubicBezTo>
                    <a:pt x="2126" y="2785"/>
                    <a:pt x="1713" y="2758"/>
                    <a:pt x="1299" y="2748"/>
                  </a:cubicBezTo>
                  <a:cubicBezTo>
                    <a:pt x="1113" y="2742"/>
                    <a:pt x="928" y="2742"/>
                    <a:pt x="744" y="2732"/>
                  </a:cubicBezTo>
                  <a:cubicBezTo>
                    <a:pt x="651" y="2726"/>
                    <a:pt x="560" y="2721"/>
                    <a:pt x="467" y="2717"/>
                  </a:cubicBezTo>
                  <a:cubicBezTo>
                    <a:pt x="483" y="2666"/>
                    <a:pt x="499" y="2616"/>
                    <a:pt x="516" y="2566"/>
                  </a:cubicBezTo>
                  <a:cubicBezTo>
                    <a:pt x="587" y="2400"/>
                    <a:pt x="662" y="2236"/>
                    <a:pt x="749" y="2079"/>
                  </a:cubicBezTo>
                  <a:cubicBezTo>
                    <a:pt x="774" y="2039"/>
                    <a:pt x="800" y="1999"/>
                    <a:pt x="827" y="1960"/>
                  </a:cubicBezTo>
                  <a:cubicBezTo>
                    <a:pt x="858" y="1920"/>
                    <a:pt x="890" y="1882"/>
                    <a:pt x="926" y="1845"/>
                  </a:cubicBezTo>
                  <a:cubicBezTo>
                    <a:pt x="965" y="1806"/>
                    <a:pt x="1007" y="1769"/>
                    <a:pt x="1050" y="1733"/>
                  </a:cubicBezTo>
                  <a:cubicBezTo>
                    <a:pt x="1106" y="1694"/>
                    <a:pt x="1163" y="1657"/>
                    <a:pt x="1220" y="1621"/>
                  </a:cubicBezTo>
                  <a:cubicBezTo>
                    <a:pt x="1271" y="1595"/>
                    <a:pt x="1323" y="1570"/>
                    <a:pt x="1375" y="1546"/>
                  </a:cubicBezTo>
                  <a:cubicBezTo>
                    <a:pt x="1418" y="1531"/>
                    <a:pt x="1459" y="1516"/>
                    <a:pt x="1502" y="1505"/>
                  </a:cubicBezTo>
                  <a:cubicBezTo>
                    <a:pt x="1533" y="1497"/>
                    <a:pt x="1565" y="1491"/>
                    <a:pt x="1597" y="1485"/>
                  </a:cubicBezTo>
                  <a:cubicBezTo>
                    <a:pt x="1630" y="1482"/>
                    <a:pt x="1662" y="1479"/>
                    <a:pt x="1695" y="1477"/>
                  </a:cubicBezTo>
                  <a:cubicBezTo>
                    <a:pt x="1755" y="1479"/>
                    <a:pt x="1811" y="1484"/>
                    <a:pt x="1869" y="1490"/>
                  </a:cubicBezTo>
                  <a:cubicBezTo>
                    <a:pt x="1962" y="1501"/>
                    <a:pt x="2052" y="1516"/>
                    <a:pt x="2142" y="1537"/>
                  </a:cubicBezTo>
                  <a:cubicBezTo>
                    <a:pt x="2178" y="1547"/>
                    <a:pt x="2213" y="1559"/>
                    <a:pt x="2248" y="1573"/>
                  </a:cubicBezTo>
                  <a:cubicBezTo>
                    <a:pt x="2252" y="1575"/>
                    <a:pt x="2258" y="1577"/>
                    <a:pt x="2264" y="1580"/>
                  </a:cubicBezTo>
                  <a:cubicBezTo>
                    <a:pt x="2271" y="1581"/>
                    <a:pt x="2279" y="1582"/>
                    <a:pt x="2285" y="1585"/>
                  </a:cubicBezTo>
                  <a:cubicBezTo>
                    <a:pt x="2319" y="1598"/>
                    <a:pt x="2352" y="1615"/>
                    <a:pt x="2384" y="1633"/>
                  </a:cubicBezTo>
                  <a:cubicBezTo>
                    <a:pt x="2396" y="1638"/>
                    <a:pt x="2409" y="1645"/>
                    <a:pt x="2421" y="1651"/>
                  </a:cubicBezTo>
                  <a:cubicBezTo>
                    <a:pt x="2421" y="1652"/>
                    <a:pt x="2421" y="1652"/>
                    <a:pt x="2420" y="1652"/>
                  </a:cubicBezTo>
                  <a:cubicBezTo>
                    <a:pt x="2428" y="1657"/>
                    <a:pt x="2434" y="1660"/>
                    <a:pt x="2441" y="1664"/>
                  </a:cubicBezTo>
                  <a:cubicBezTo>
                    <a:pt x="2467" y="1677"/>
                    <a:pt x="2494" y="1691"/>
                    <a:pt x="2520" y="1706"/>
                  </a:cubicBezTo>
                  <a:cubicBezTo>
                    <a:pt x="2540" y="1715"/>
                    <a:pt x="2562" y="1726"/>
                    <a:pt x="2583" y="1737"/>
                  </a:cubicBezTo>
                  <a:cubicBezTo>
                    <a:pt x="2595" y="1742"/>
                    <a:pt x="2608" y="1748"/>
                    <a:pt x="2620" y="1755"/>
                  </a:cubicBezTo>
                  <a:cubicBezTo>
                    <a:pt x="2657" y="1774"/>
                    <a:pt x="2692" y="1795"/>
                    <a:pt x="2729" y="1814"/>
                  </a:cubicBezTo>
                  <a:cubicBezTo>
                    <a:pt x="2736" y="1797"/>
                    <a:pt x="2745" y="1780"/>
                    <a:pt x="2753" y="1763"/>
                  </a:cubicBezTo>
                  <a:cubicBezTo>
                    <a:pt x="2783" y="1697"/>
                    <a:pt x="2818" y="1633"/>
                    <a:pt x="2857" y="1572"/>
                  </a:cubicBezTo>
                  <a:cubicBezTo>
                    <a:pt x="2861" y="1566"/>
                    <a:pt x="2864" y="1561"/>
                    <a:pt x="2867" y="1556"/>
                  </a:cubicBezTo>
                  <a:cubicBezTo>
                    <a:pt x="2886" y="1527"/>
                    <a:pt x="2905" y="1499"/>
                    <a:pt x="2926" y="1471"/>
                  </a:cubicBezTo>
                  <a:cubicBezTo>
                    <a:pt x="2990" y="1366"/>
                    <a:pt x="3057" y="1264"/>
                    <a:pt x="3130" y="1165"/>
                  </a:cubicBezTo>
                  <a:cubicBezTo>
                    <a:pt x="3208" y="1067"/>
                    <a:pt x="3284" y="966"/>
                    <a:pt x="3369" y="875"/>
                  </a:cubicBezTo>
                  <a:cubicBezTo>
                    <a:pt x="3399" y="845"/>
                    <a:pt x="3431" y="817"/>
                    <a:pt x="3464" y="792"/>
                  </a:cubicBezTo>
                  <a:cubicBezTo>
                    <a:pt x="3541" y="734"/>
                    <a:pt x="3626" y="685"/>
                    <a:pt x="3709" y="637"/>
                  </a:cubicBezTo>
                  <a:cubicBezTo>
                    <a:pt x="3799" y="588"/>
                    <a:pt x="3891" y="543"/>
                    <a:pt x="3983" y="503"/>
                  </a:cubicBezTo>
                  <a:cubicBezTo>
                    <a:pt x="4039" y="482"/>
                    <a:pt x="4096" y="463"/>
                    <a:pt x="4153" y="445"/>
                  </a:cubicBezTo>
                  <a:cubicBezTo>
                    <a:pt x="4205" y="431"/>
                    <a:pt x="4258" y="418"/>
                    <a:pt x="4312" y="407"/>
                  </a:cubicBezTo>
                  <a:cubicBezTo>
                    <a:pt x="4364" y="395"/>
                    <a:pt x="4419" y="389"/>
                    <a:pt x="4474" y="381"/>
                  </a:cubicBezTo>
                  <a:lnTo>
                    <a:pt x="4474" y="381"/>
                  </a:lnTo>
                  <a:cubicBezTo>
                    <a:pt x="4473" y="382"/>
                    <a:pt x="4472" y="383"/>
                    <a:pt x="4472" y="383"/>
                  </a:cubicBezTo>
                  <a:cubicBezTo>
                    <a:pt x="4536" y="376"/>
                    <a:pt x="4599" y="373"/>
                    <a:pt x="4662" y="370"/>
                  </a:cubicBezTo>
                  <a:close/>
                  <a:moveTo>
                    <a:pt x="4650" y="1"/>
                  </a:moveTo>
                  <a:cubicBezTo>
                    <a:pt x="4572" y="1"/>
                    <a:pt x="4493" y="5"/>
                    <a:pt x="4415" y="17"/>
                  </a:cubicBezTo>
                  <a:cubicBezTo>
                    <a:pt x="4214" y="44"/>
                    <a:pt x="4017" y="86"/>
                    <a:pt x="3830" y="166"/>
                  </a:cubicBezTo>
                  <a:cubicBezTo>
                    <a:pt x="3647" y="244"/>
                    <a:pt x="3476" y="341"/>
                    <a:pt x="3309" y="447"/>
                  </a:cubicBezTo>
                  <a:cubicBezTo>
                    <a:pt x="3166" y="538"/>
                    <a:pt x="3056" y="664"/>
                    <a:pt x="2951" y="796"/>
                  </a:cubicBezTo>
                  <a:cubicBezTo>
                    <a:pt x="2883" y="880"/>
                    <a:pt x="2818" y="966"/>
                    <a:pt x="2754" y="1053"/>
                  </a:cubicBezTo>
                  <a:cubicBezTo>
                    <a:pt x="2698" y="1128"/>
                    <a:pt x="2649" y="1211"/>
                    <a:pt x="2601" y="1292"/>
                  </a:cubicBezTo>
                  <a:cubicBezTo>
                    <a:pt x="2596" y="1301"/>
                    <a:pt x="2591" y="1310"/>
                    <a:pt x="2585" y="1320"/>
                  </a:cubicBezTo>
                  <a:cubicBezTo>
                    <a:pt x="2556" y="1306"/>
                    <a:pt x="2528" y="1291"/>
                    <a:pt x="2498" y="1278"/>
                  </a:cubicBezTo>
                  <a:cubicBezTo>
                    <a:pt x="2420" y="1243"/>
                    <a:pt x="2341" y="1211"/>
                    <a:pt x="2260" y="1186"/>
                  </a:cubicBezTo>
                  <a:cubicBezTo>
                    <a:pt x="2181" y="1160"/>
                    <a:pt x="2098" y="1149"/>
                    <a:pt x="2017" y="1135"/>
                  </a:cubicBezTo>
                  <a:cubicBezTo>
                    <a:pt x="1944" y="1124"/>
                    <a:pt x="1867" y="1114"/>
                    <a:pt x="1794" y="1111"/>
                  </a:cubicBezTo>
                  <a:cubicBezTo>
                    <a:pt x="1766" y="1110"/>
                    <a:pt x="1739" y="1109"/>
                    <a:pt x="1711" y="1109"/>
                  </a:cubicBezTo>
                  <a:cubicBezTo>
                    <a:pt x="1584" y="1109"/>
                    <a:pt x="1457" y="1124"/>
                    <a:pt x="1336" y="1166"/>
                  </a:cubicBezTo>
                  <a:cubicBezTo>
                    <a:pt x="1261" y="1194"/>
                    <a:pt x="1188" y="1221"/>
                    <a:pt x="1118" y="1258"/>
                  </a:cubicBezTo>
                  <a:cubicBezTo>
                    <a:pt x="1023" y="1307"/>
                    <a:pt x="936" y="1362"/>
                    <a:pt x="849" y="1423"/>
                  </a:cubicBezTo>
                  <a:cubicBezTo>
                    <a:pt x="686" y="1539"/>
                    <a:pt x="554" y="1693"/>
                    <a:pt x="449" y="1860"/>
                  </a:cubicBezTo>
                  <a:cubicBezTo>
                    <a:pt x="343" y="2028"/>
                    <a:pt x="264" y="2215"/>
                    <a:pt x="188" y="2396"/>
                  </a:cubicBezTo>
                  <a:cubicBezTo>
                    <a:pt x="153" y="2480"/>
                    <a:pt x="124" y="2565"/>
                    <a:pt x="101" y="2650"/>
                  </a:cubicBezTo>
                  <a:cubicBezTo>
                    <a:pt x="90" y="2702"/>
                    <a:pt x="80" y="2753"/>
                    <a:pt x="68" y="2805"/>
                  </a:cubicBezTo>
                  <a:cubicBezTo>
                    <a:pt x="65" y="2820"/>
                    <a:pt x="60" y="2836"/>
                    <a:pt x="57" y="2850"/>
                  </a:cubicBezTo>
                  <a:cubicBezTo>
                    <a:pt x="50" y="2882"/>
                    <a:pt x="43" y="2913"/>
                    <a:pt x="35" y="2945"/>
                  </a:cubicBezTo>
                  <a:cubicBezTo>
                    <a:pt x="27" y="2972"/>
                    <a:pt x="21" y="2999"/>
                    <a:pt x="13" y="3027"/>
                  </a:cubicBezTo>
                  <a:cubicBezTo>
                    <a:pt x="10" y="3041"/>
                    <a:pt x="5" y="3056"/>
                    <a:pt x="1" y="3071"/>
                  </a:cubicBezTo>
                  <a:lnTo>
                    <a:pt x="36" y="3071"/>
                  </a:lnTo>
                  <a:lnTo>
                    <a:pt x="145" y="3073"/>
                  </a:lnTo>
                  <a:lnTo>
                    <a:pt x="272" y="3073"/>
                  </a:lnTo>
                  <a:cubicBezTo>
                    <a:pt x="312" y="3073"/>
                    <a:pt x="352" y="3073"/>
                    <a:pt x="392" y="3072"/>
                  </a:cubicBezTo>
                  <a:cubicBezTo>
                    <a:pt x="416" y="3072"/>
                    <a:pt x="439" y="3072"/>
                    <a:pt x="463" y="3071"/>
                  </a:cubicBezTo>
                  <a:lnTo>
                    <a:pt x="463" y="3071"/>
                  </a:lnTo>
                  <a:cubicBezTo>
                    <a:pt x="462" y="3071"/>
                    <a:pt x="461" y="3072"/>
                    <a:pt x="459" y="3072"/>
                  </a:cubicBezTo>
                  <a:cubicBezTo>
                    <a:pt x="462" y="3072"/>
                    <a:pt x="464" y="3071"/>
                    <a:pt x="466" y="3071"/>
                  </a:cubicBezTo>
                  <a:cubicBezTo>
                    <a:pt x="486" y="3071"/>
                    <a:pt x="504" y="3078"/>
                    <a:pt x="519" y="3089"/>
                  </a:cubicBezTo>
                  <a:cubicBezTo>
                    <a:pt x="588" y="3093"/>
                    <a:pt x="659" y="3097"/>
                    <a:pt x="731" y="3101"/>
                  </a:cubicBezTo>
                  <a:cubicBezTo>
                    <a:pt x="911" y="3107"/>
                    <a:pt x="1090" y="3110"/>
                    <a:pt x="1271" y="3116"/>
                  </a:cubicBezTo>
                  <a:cubicBezTo>
                    <a:pt x="1643" y="3126"/>
                    <a:pt x="2013" y="3151"/>
                    <a:pt x="2385" y="3163"/>
                  </a:cubicBezTo>
                  <a:cubicBezTo>
                    <a:pt x="2595" y="3169"/>
                    <a:pt x="2806" y="3174"/>
                    <a:pt x="3016" y="3175"/>
                  </a:cubicBezTo>
                  <a:cubicBezTo>
                    <a:pt x="3034" y="3175"/>
                    <a:pt x="3052" y="3175"/>
                    <a:pt x="3069" y="3175"/>
                  </a:cubicBezTo>
                  <a:cubicBezTo>
                    <a:pt x="3254" y="3175"/>
                    <a:pt x="3439" y="3170"/>
                    <a:pt x="3622" y="3166"/>
                  </a:cubicBezTo>
                  <a:cubicBezTo>
                    <a:pt x="3822" y="3161"/>
                    <a:pt x="4021" y="3163"/>
                    <a:pt x="4220" y="3157"/>
                  </a:cubicBezTo>
                  <a:cubicBezTo>
                    <a:pt x="4418" y="3151"/>
                    <a:pt x="4616" y="3142"/>
                    <a:pt x="4815" y="3137"/>
                  </a:cubicBezTo>
                  <a:cubicBezTo>
                    <a:pt x="5071" y="3140"/>
                    <a:pt x="5327" y="3156"/>
                    <a:pt x="5583" y="3156"/>
                  </a:cubicBezTo>
                  <a:cubicBezTo>
                    <a:pt x="5630" y="3156"/>
                    <a:pt x="5676" y="3156"/>
                    <a:pt x="5723" y="3155"/>
                  </a:cubicBezTo>
                  <a:cubicBezTo>
                    <a:pt x="5954" y="3148"/>
                    <a:pt x="6185" y="3123"/>
                    <a:pt x="6414" y="3101"/>
                  </a:cubicBezTo>
                  <a:cubicBezTo>
                    <a:pt x="6420" y="3105"/>
                    <a:pt x="6424" y="3111"/>
                    <a:pt x="6429" y="3115"/>
                  </a:cubicBezTo>
                  <a:cubicBezTo>
                    <a:pt x="6464" y="3112"/>
                    <a:pt x="6498" y="3110"/>
                    <a:pt x="6533" y="3108"/>
                  </a:cubicBezTo>
                  <a:cubicBezTo>
                    <a:pt x="6633" y="3101"/>
                    <a:pt x="6732" y="3096"/>
                    <a:pt x="6833" y="3092"/>
                  </a:cubicBezTo>
                  <a:cubicBezTo>
                    <a:pt x="6971" y="3085"/>
                    <a:pt x="7111" y="3077"/>
                    <a:pt x="7249" y="3075"/>
                  </a:cubicBezTo>
                  <a:cubicBezTo>
                    <a:pt x="7246" y="3044"/>
                    <a:pt x="7244" y="3013"/>
                    <a:pt x="7240" y="2982"/>
                  </a:cubicBezTo>
                  <a:cubicBezTo>
                    <a:pt x="7239" y="2981"/>
                    <a:pt x="7240" y="2979"/>
                    <a:pt x="7240" y="2977"/>
                  </a:cubicBezTo>
                  <a:cubicBezTo>
                    <a:pt x="7232" y="2941"/>
                    <a:pt x="7226" y="2904"/>
                    <a:pt x="7219" y="2868"/>
                  </a:cubicBezTo>
                  <a:cubicBezTo>
                    <a:pt x="7215" y="2840"/>
                    <a:pt x="7211" y="2812"/>
                    <a:pt x="7207" y="2784"/>
                  </a:cubicBezTo>
                  <a:cubicBezTo>
                    <a:pt x="7197" y="2724"/>
                    <a:pt x="7186" y="2663"/>
                    <a:pt x="7178" y="2602"/>
                  </a:cubicBezTo>
                  <a:cubicBezTo>
                    <a:pt x="7166" y="2507"/>
                    <a:pt x="7154" y="2411"/>
                    <a:pt x="7152" y="2316"/>
                  </a:cubicBezTo>
                  <a:cubicBezTo>
                    <a:pt x="7152" y="2306"/>
                    <a:pt x="7153" y="2297"/>
                    <a:pt x="7155" y="2288"/>
                  </a:cubicBezTo>
                  <a:cubicBezTo>
                    <a:pt x="7144" y="2141"/>
                    <a:pt x="7125" y="1996"/>
                    <a:pt x="7072" y="1858"/>
                  </a:cubicBezTo>
                  <a:cubicBezTo>
                    <a:pt x="7032" y="1754"/>
                    <a:pt x="6985" y="1650"/>
                    <a:pt x="6931" y="1554"/>
                  </a:cubicBezTo>
                  <a:cubicBezTo>
                    <a:pt x="6882" y="1465"/>
                    <a:pt x="6826" y="1380"/>
                    <a:pt x="6774" y="1293"/>
                  </a:cubicBezTo>
                  <a:cubicBezTo>
                    <a:pt x="6714" y="1187"/>
                    <a:pt x="6659" y="1077"/>
                    <a:pt x="6580" y="984"/>
                  </a:cubicBezTo>
                  <a:cubicBezTo>
                    <a:pt x="6507" y="897"/>
                    <a:pt x="6422" y="821"/>
                    <a:pt x="6340" y="741"/>
                  </a:cubicBezTo>
                  <a:cubicBezTo>
                    <a:pt x="6310" y="709"/>
                    <a:pt x="6280" y="671"/>
                    <a:pt x="6243" y="641"/>
                  </a:cubicBezTo>
                  <a:cubicBezTo>
                    <a:pt x="6242" y="640"/>
                    <a:pt x="6240" y="638"/>
                    <a:pt x="6237" y="636"/>
                  </a:cubicBezTo>
                  <a:cubicBezTo>
                    <a:pt x="6236" y="633"/>
                    <a:pt x="6234" y="632"/>
                    <a:pt x="6232" y="630"/>
                  </a:cubicBezTo>
                  <a:cubicBezTo>
                    <a:pt x="6230" y="628"/>
                    <a:pt x="6228" y="625"/>
                    <a:pt x="6226" y="624"/>
                  </a:cubicBezTo>
                  <a:cubicBezTo>
                    <a:pt x="6214" y="609"/>
                    <a:pt x="6202" y="598"/>
                    <a:pt x="6188" y="585"/>
                  </a:cubicBezTo>
                  <a:cubicBezTo>
                    <a:pt x="6108" y="517"/>
                    <a:pt x="6027" y="454"/>
                    <a:pt x="5941" y="392"/>
                  </a:cubicBezTo>
                  <a:cubicBezTo>
                    <a:pt x="5840" y="319"/>
                    <a:pt x="5732" y="242"/>
                    <a:pt x="5616" y="193"/>
                  </a:cubicBezTo>
                  <a:cubicBezTo>
                    <a:pt x="5430" y="112"/>
                    <a:pt x="5228" y="63"/>
                    <a:pt x="5026" y="35"/>
                  </a:cubicBezTo>
                  <a:cubicBezTo>
                    <a:pt x="4926" y="20"/>
                    <a:pt x="4824" y="5"/>
                    <a:pt x="4721" y="2"/>
                  </a:cubicBezTo>
                  <a:cubicBezTo>
                    <a:pt x="4697" y="1"/>
                    <a:pt x="4674" y="1"/>
                    <a:pt x="4650" y="1"/>
                  </a:cubicBezTo>
                  <a:close/>
                </a:path>
              </a:pathLst>
            </a:custGeom>
            <a:solidFill>
              <a:srgbClr val="000000"/>
            </a:solidFill>
            <a:ln>
              <a:noFill/>
            </a:ln>
          </p:spPr>
          <p:txBody>
            <a:bodyPr spcFirstLastPara="1" wrap="square" lIns="121900" tIns="121900" rIns="121900" bIns="121900" anchor="ctr" anchorCtr="0">
              <a:noAutofit/>
            </a:bodyPr>
            <a:lstStyle/>
            <a:p>
              <a:pPr defTabSz="857250" eaLnBrk="0" fontAlgn="base" hangingPunct="0">
                <a:spcBef>
                  <a:spcPct val="0"/>
                </a:spcBef>
                <a:spcAft>
                  <a:spcPct val="0"/>
                </a:spcAft>
              </a:pPr>
              <a:endParaRPr sz="2400">
                <a:solidFill>
                  <a:prstClr val="black"/>
                </a:solidFill>
                <a:latin typeface="Times New Roman" panose="02020603050405020304" pitchFamily="18" charset="0"/>
              </a:endParaRPr>
            </a:p>
          </p:txBody>
        </p:sp>
      </p:grpSp>
      <p:grpSp>
        <p:nvGrpSpPr>
          <p:cNvPr id="70" name="Google Shape;5066;p61">
            <a:extLst>
              <a:ext uri="{FF2B5EF4-FFF2-40B4-BE49-F238E27FC236}">
                <a16:creationId xmlns:a16="http://schemas.microsoft.com/office/drawing/2014/main" id="{81DB6EEE-F10E-440F-89DF-A2DF4DA0B039}"/>
              </a:ext>
            </a:extLst>
          </p:cNvPr>
          <p:cNvGrpSpPr/>
          <p:nvPr/>
        </p:nvGrpSpPr>
        <p:grpSpPr>
          <a:xfrm>
            <a:off x="10050544" y="765106"/>
            <a:ext cx="562324" cy="241492"/>
            <a:chOff x="1768913" y="866050"/>
            <a:chExt cx="181200" cy="79400"/>
          </a:xfrm>
        </p:grpSpPr>
        <p:sp>
          <p:nvSpPr>
            <p:cNvPr id="71" name="Google Shape;5067;p61">
              <a:extLst>
                <a:ext uri="{FF2B5EF4-FFF2-40B4-BE49-F238E27FC236}">
                  <a16:creationId xmlns:a16="http://schemas.microsoft.com/office/drawing/2014/main" id="{02140AF8-E16D-414D-90EA-DBBEAA9B6E30}"/>
                </a:ext>
              </a:extLst>
            </p:cNvPr>
            <p:cNvSpPr/>
            <p:nvPr/>
          </p:nvSpPr>
          <p:spPr>
            <a:xfrm>
              <a:off x="1777200" y="873100"/>
              <a:ext cx="165175" cy="66625"/>
            </a:xfrm>
            <a:custGeom>
              <a:avLst/>
              <a:gdLst/>
              <a:ahLst/>
              <a:cxnLst/>
              <a:rect l="l" t="t" r="r" b="b"/>
              <a:pathLst>
                <a:path w="6607" h="2665" extrusionOk="0">
                  <a:moveTo>
                    <a:pt x="4916" y="1720"/>
                  </a:moveTo>
                  <a:cubicBezTo>
                    <a:pt x="4905" y="1728"/>
                    <a:pt x="4894" y="1735"/>
                    <a:pt x="4884" y="1743"/>
                  </a:cubicBezTo>
                  <a:cubicBezTo>
                    <a:pt x="4883" y="1744"/>
                    <a:pt x="4881" y="1745"/>
                    <a:pt x="4880" y="1746"/>
                  </a:cubicBezTo>
                  <a:cubicBezTo>
                    <a:pt x="4820" y="1754"/>
                    <a:pt x="4759" y="1762"/>
                    <a:pt x="4700" y="1770"/>
                  </a:cubicBezTo>
                  <a:cubicBezTo>
                    <a:pt x="4723" y="1764"/>
                    <a:pt x="4747" y="1759"/>
                    <a:pt x="4770" y="1753"/>
                  </a:cubicBezTo>
                  <a:lnTo>
                    <a:pt x="4916" y="1720"/>
                  </a:lnTo>
                  <a:close/>
                  <a:moveTo>
                    <a:pt x="4147" y="1"/>
                  </a:moveTo>
                  <a:cubicBezTo>
                    <a:pt x="4093" y="1"/>
                    <a:pt x="4036" y="11"/>
                    <a:pt x="3984" y="22"/>
                  </a:cubicBezTo>
                  <a:cubicBezTo>
                    <a:pt x="3922" y="37"/>
                    <a:pt x="3862" y="49"/>
                    <a:pt x="3802" y="71"/>
                  </a:cubicBezTo>
                  <a:cubicBezTo>
                    <a:pt x="3674" y="117"/>
                    <a:pt x="3550" y="172"/>
                    <a:pt x="3431" y="235"/>
                  </a:cubicBezTo>
                  <a:cubicBezTo>
                    <a:pt x="3304" y="301"/>
                    <a:pt x="3176" y="368"/>
                    <a:pt x="3056" y="446"/>
                  </a:cubicBezTo>
                  <a:cubicBezTo>
                    <a:pt x="3008" y="477"/>
                    <a:pt x="2957" y="506"/>
                    <a:pt x="2913" y="542"/>
                  </a:cubicBezTo>
                  <a:cubicBezTo>
                    <a:pt x="2870" y="575"/>
                    <a:pt x="2825" y="616"/>
                    <a:pt x="2797" y="662"/>
                  </a:cubicBezTo>
                  <a:cubicBezTo>
                    <a:pt x="2765" y="714"/>
                    <a:pt x="2742" y="763"/>
                    <a:pt x="2741" y="825"/>
                  </a:cubicBezTo>
                  <a:cubicBezTo>
                    <a:pt x="2740" y="859"/>
                    <a:pt x="2745" y="894"/>
                    <a:pt x="2755" y="926"/>
                  </a:cubicBezTo>
                  <a:cubicBezTo>
                    <a:pt x="2748" y="949"/>
                    <a:pt x="2744" y="972"/>
                    <a:pt x="2741" y="995"/>
                  </a:cubicBezTo>
                  <a:cubicBezTo>
                    <a:pt x="2726" y="1003"/>
                    <a:pt x="2711" y="1012"/>
                    <a:pt x="2695" y="1021"/>
                  </a:cubicBezTo>
                  <a:lnTo>
                    <a:pt x="2695" y="1021"/>
                  </a:lnTo>
                  <a:cubicBezTo>
                    <a:pt x="2698" y="1019"/>
                    <a:pt x="2701" y="1018"/>
                    <a:pt x="2704" y="1017"/>
                  </a:cubicBezTo>
                  <a:lnTo>
                    <a:pt x="2704" y="1017"/>
                  </a:lnTo>
                  <a:cubicBezTo>
                    <a:pt x="2698" y="1020"/>
                    <a:pt x="2692" y="1023"/>
                    <a:pt x="2686" y="1026"/>
                  </a:cubicBezTo>
                  <a:lnTo>
                    <a:pt x="2686" y="1026"/>
                  </a:lnTo>
                  <a:cubicBezTo>
                    <a:pt x="2689" y="1025"/>
                    <a:pt x="2692" y="1023"/>
                    <a:pt x="2695" y="1021"/>
                  </a:cubicBezTo>
                  <a:lnTo>
                    <a:pt x="2695" y="1021"/>
                  </a:lnTo>
                  <a:cubicBezTo>
                    <a:pt x="2691" y="1023"/>
                    <a:pt x="2688" y="1025"/>
                    <a:pt x="2684" y="1027"/>
                  </a:cubicBezTo>
                  <a:lnTo>
                    <a:pt x="2684" y="1027"/>
                  </a:lnTo>
                  <a:cubicBezTo>
                    <a:pt x="2685" y="1027"/>
                    <a:pt x="2685" y="1027"/>
                    <a:pt x="2686" y="1026"/>
                  </a:cubicBezTo>
                  <a:lnTo>
                    <a:pt x="2686" y="1026"/>
                  </a:lnTo>
                  <a:cubicBezTo>
                    <a:pt x="2685" y="1027"/>
                    <a:pt x="2684" y="1027"/>
                    <a:pt x="2683" y="1028"/>
                  </a:cubicBezTo>
                  <a:cubicBezTo>
                    <a:pt x="2683" y="1028"/>
                    <a:pt x="2684" y="1028"/>
                    <a:pt x="2684" y="1027"/>
                  </a:cubicBezTo>
                  <a:lnTo>
                    <a:pt x="2684" y="1027"/>
                  </a:lnTo>
                  <a:cubicBezTo>
                    <a:pt x="2622" y="1062"/>
                    <a:pt x="2562" y="1097"/>
                    <a:pt x="2521" y="1157"/>
                  </a:cubicBezTo>
                  <a:cubicBezTo>
                    <a:pt x="2495" y="1195"/>
                    <a:pt x="2486" y="1236"/>
                    <a:pt x="2481" y="1280"/>
                  </a:cubicBezTo>
                  <a:cubicBezTo>
                    <a:pt x="2366" y="1317"/>
                    <a:pt x="2251" y="1355"/>
                    <a:pt x="2136" y="1395"/>
                  </a:cubicBezTo>
                  <a:cubicBezTo>
                    <a:pt x="2109" y="1404"/>
                    <a:pt x="2083" y="1413"/>
                    <a:pt x="2055" y="1424"/>
                  </a:cubicBezTo>
                  <a:cubicBezTo>
                    <a:pt x="2046" y="1421"/>
                    <a:pt x="2037" y="1419"/>
                    <a:pt x="2028" y="1417"/>
                  </a:cubicBezTo>
                  <a:cubicBezTo>
                    <a:pt x="1969" y="1333"/>
                    <a:pt x="1896" y="1259"/>
                    <a:pt x="1804" y="1213"/>
                  </a:cubicBezTo>
                  <a:cubicBezTo>
                    <a:pt x="1716" y="1170"/>
                    <a:pt x="1625" y="1142"/>
                    <a:pt x="1526" y="1137"/>
                  </a:cubicBezTo>
                  <a:cubicBezTo>
                    <a:pt x="1510" y="1136"/>
                    <a:pt x="1495" y="1135"/>
                    <a:pt x="1479" y="1135"/>
                  </a:cubicBezTo>
                  <a:cubicBezTo>
                    <a:pt x="1389" y="1135"/>
                    <a:pt x="1295" y="1151"/>
                    <a:pt x="1210" y="1176"/>
                  </a:cubicBezTo>
                  <a:cubicBezTo>
                    <a:pt x="1094" y="1210"/>
                    <a:pt x="978" y="1259"/>
                    <a:pt x="871" y="1317"/>
                  </a:cubicBezTo>
                  <a:cubicBezTo>
                    <a:pt x="773" y="1370"/>
                    <a:pt x="678" y="1426"/>
                    <a:pt x="588" y="1491"/>
                  </a:cubicBezTo>
                  <a:cubicBezTo>
                    <a:pt x="537" y="1528"/>
                    <a:pt x="495" y="1571"/>
                    <a:pt x="460" y="1620"/>
                  </a:cubicBezTo>
                  <a:cubicBezTo>
                    <a:pt x="367" y="1705"/>
                    <a:pt x="276" y="1810"/>
                    <a:pt x="242" y="1927"/>
                  </a:cubicBezTo>
                  <a:cubicBezTo>
                    <a:pt x="196" y="1954"/>
                    <a:pt x="151" y="1983"/>
                    <a:pt x="109" y="2014"/>
                  </a:cubicBezTo>
                  <a:cubicBezTo>
                    <a:pt x="48" y="2056"/>
                    <a:pt x="16" y="2128"/>
                    <a:pt x="24" y="2197"/>
                  </a:cubicBezTo>
                  <a:cubicBezTo>
                    <a:pt x="10" y="2244"/>
                    <a:pt x="11" y="2297"/>
                    <a:pt x="31" y="2342"/>
                  </a:cubicBezTo>
                  <a:cubicBezTo>
                    <a:pt x="16" y="2366"/>
                    <a:pt x="7" y="2392"/>
                    <a:pt x="5" y="2422"/>
                  </a:cubicBezTo>
                  <a:cubicBezTo>
                    <a:pt x="0" y="2470"/>
                    <a:pt x="16" y="2518"/>
                    <a:pt x="47" y="2556"/>
                  </a:cubicBezTo>
                  <a:cubicBezTo>
                    <a:pt x="84" y="2601"/>
                    <a:pt x="126" y="2638"/>
                    <a:pt x="184" y="2653"/>
                  </a:cubicBezTo>
                  <a:cubicBezTo>
                    <a:pt x="208" y="2660"/>
                    <a:pt x="232" y="2663"/>
                    <a:pt x="256" y="2664"/>
                  </a:cubicBezTo>
                  <a:cubicBezTo>
                    <a:pt x="264" y="2665"/>
                    <a:pt x="271" y="2665"/>
                    <a:pt x="278" y="2665"/>
                  </a:cubicBezTo>
                  <a:cubicBezTo>
                    <a:pt x="299" y="2665"/>
                    <a:pt x="320" y="2664"/>
                    <a:pt x="341" y="2661"/>
                  </a:cubicBezTo>
                  <a:cubicBezTo>
                    <a:pt x="469" y="2645"/>
                    <a:pt x="597" y="2622"/>
                    <a:pt x="721" y="2584"/>
                  </a:cubicBezTo>
                  <a:cubicBezTo>
                    <a:pt x="786" y="2564"/>
                    <a:pt x="868" y="2540"/>
                    <a:pt x="945" y="2505"/>
                  </a:cubicBezTo>
                  <a:cubicBezTo>
                    <a:pt x="973" y="2535"/>
                    <a:pt x="1007" y="2559"/>
                    <a:pt x="1052" y="2575"/>
                  </a:cubicBezTo>
                  <a:cubicBezTo>
                    <a:pt x="1117" y="2598"/>
                    <a:pt x="1185" y="2599"/>
                    <a:pt x="1253" y="2599"/>
                  </a:cubicBezTo>
                  <a:cubicBezTo>
                    <a:pt x="1264" y="2599"/>
                    <a:pt x="1276" y="2599"/>
                    <a:pt x="1288" y="2599"/>
                  </a:cubicBezTo>
                  <a:cubicBezTo>
                    <a:pt x="1426" y="2605"/>
                    <a:pt x="1565" y="2607"/>
                    <a:pt x="1704" y="2607"/>
                  </a:cubicBezTo>
                  <a:cubicBezTo>
                    <a:pt x="1977" y="2607"/>
                    <a:pt x="2251" y="2598"/>
                    <a:pt x="2524" y="2590"/>
                  </a:cubicBezTo>
                  <a:cubicBezTo>
                    <a:pt x="2612" y="2588"/>
                    <a:pt x="2701" y="2583"/>
                    <a:pt x="2789" y="2579"/>
                  </a:cubicBezTo>
                  <a:cubicBezTo>
                    <a:pt x="2840" y="2576"/>
                    <a:pt x="2890" y="2574"/>
                    <a:pt x="2940" y="2571"/>
                  </a:cubicBezTo>
                  <a:cubicBezTo>
                    <a:pt x="3010" y="2567"/>
                    <a:pt x="3080" y="2560"/>
                    <a:pt x="3148" y="2557"/>
                  </a:cubicBezTo>
                  <a:cubicBezTo>
                    <a:pt x="3170" y="2556"/>
                    <a:pt x="3193" y="2555"/>
                    <a:pt x="3215" y="2553"/>
                  </a:cubicBezTo>
                  <a:cubicBezTo>
                    <a:pt x="3224" y="2557"/>
                    <a:pt x="3232" y="2559"/>
                    <a:pt x="3241" y="2561"/>
                  </a:cubicBezTo>
                  <a:cubicBezTo>
                    <a:pt x="3304" y="2575"/>
                    <a:pt x="3368" y="2590"/>
                    <a:pt x="3433" y="2596"/>
                  </a:cubicBezTo>
                  <a:cubicBezTo>
                    <a:pt x="3487" y="2599"/>
                    <a:pt x="3541" y="2601"/>
                    <a:pt x="3595" y="2601"/>
                  </a:cubicBezTo>
                  <a:cubicBezTo>
                    <a:pt x="3646" y="2601"/>
                    <a:pt x="3696" y="2601"/>
                    <a:pt x="3748" y="2599"/>
                  </a:cubicBezTo>
                  <a:cubicBezTo>
                    <a:pt x="3852" y="2596"/>
                    <a:pt x="3956" y="2592"/>
                    <a:pt x="4060" y="2588"/>
                  </a:cubicBezTo>
                  <a:cubicBezTo>
                    <a:pt x="4135" y="2585"/>
                    <a:pt x="4211" y="2576"/>
                    <a:pt x="4285" y="2569"/>
                  </a:cubicBezTo>
                  <a:cubicBezTo>
                    <a:pt x="4366" y="2564"/>
                    <a:pt x="4447" y="2558"/>
                    <a:pt x="4529" y="2549"/>
                  </a:cubicBezTo>
                  <a:cubicBezTo>
                    <a:pt x="4605" y="2539"/>
                    <a:pt x="4682" y="2531"/>
                    <a:pt x="4758" y="2521"/>
                  </a:cubicBezTo>
                  <a:cubicBezTo>
                    <a:pt x="4884" y="2516"/>
                    <a:pt x="5010" y="2510"/>
                    <a:pt x="5135" y="2501"/>
                  </a:cubicBezTo>
                  <a:cubicBezTo>
                    <a:pt x="5176" y="2509"/>
                    <a:pt x="5217" y="2510"/>
                    <a:pt x="5260" y="2510"/>
                  </a:cubicBezTo>
                  <a:cubicBezTo>
                    <a:pt x="5315" y="2511"/>
                    <a:pt x="5369" y="2512"/>
                    <a:pt x="5423" y="2512"/>
                  </a:cubicBezTo>
                  <a:cubicBezTo>
                    <a:pt x="5581" y="2512"/>
                    <a:pt x="5738" y="2505"/>
                    <a:pt x="5893" y="2479"/>
                  </a:cubicBezTo>
                  <a:cubicBezTo>
                    <a:pt x="5938" y="2477"/>
                    <a:pt x="5984" y="2473"/>
                    <a:pt x="6030" y="2470"/>
                  </a:cubicBezTo>
                  <a:cubicBezTo>
                    <a:pt x="6073" y="2468"/>
                    <a:pt x="6116" y="2464"/>
                    <a:pt x="6157" y="2461"/>
                  </a:cubicBezTo>
                  <a:cubicBezTo>
                    <a:pt x="6187" y="2457"/>
                    <a:pt x="6217" y="2459"/>
                    <a:pt x="6247" y="2454"/>
                  </a:cubicBezTo>
                  <a:cubicBezTo>
                    <a:pt x="6284" y="2448"/>
                    <a:pt x="6317" y="2438"/>
                    <a:pt x="6351" y="2422"/>
                  </a:cubicBezTo>
                  <a:cubicBezTo>
                    <a:pt x="6381" y="2408"/>
                    <a:pt x="6405" y="2388"/>
                    <a:pt x="6423" y="2361"/>
                  </a:cubicBezTo>
                  <a:cubicBezTo>
                    <a:pt x="6431" y="2360"/>
                    <a:pt x="6440" y="2358"/>
                    <a:pt x="6448" y="2357"/>
                  </a:cubicBezTo>
                  <a:cubicBezTo>
                    <a:pt x="6522" y="2343"/>
                    <a:pt x="6582" y="2287"/>
                    <a:pt x="6597" y="2213"/>
                  </a:cubicBezTo>
                  <a:cubicBezTo>
                    <a:pt x="6606" y="2169"/>
                    <a:pt x="6604" y="2133"/>
                    <a:pt x="6591" y="2090"/>
                  </a:cubicBezTo>
                  <a:cubicBezTo>
                    <a:pt x="6572" y="2022"/>
                    <a:pt x="6510" y="1971"/>
                    <a:pt x="6442" y="1962"/>
                  </a:cubicBezTo>
                  <a:cubicBezTo>
                    <a:pt x="6412" y="1915"/>
                    <a:pt x="6369" y="1875"/>
                    <a:pt x="6324" y="1843"/>
                  </a:cubicBezTo>
                  <a:cubicBezTo>
                    <a:pt x="6361" y="1814"/>
                    <a:pt x="6392" y="1774"/>
                    <a:pt x="6414" y="1731"/>
                  </a:cubicBezTo>
                  <a:cubicBezTo>
                    <a:pt x="6443" y="1674"/>
                    <a:pt x="6445" y="1607"/>
                    <a:pt x="6427" y="1546"/>
                  </a:cubicBezTo>
                  <a:cubicBezTo>
                    <a:pt x="6404" y="1474"/>
                    <a:pt x="6344" y="1405"/>
                    <a:pt x="6283" y="1362"/>
                  </a:cubicBezTo>
                  <a:cubicBezTo>
                    <a:pt x="6272" y="1355"/>
                    <a:pt x="6261" y="1347"/>
                    <a:pt x="6251" y="1340"/>
                  </a:cubicBezTo>
                  <a:cubicBezTo>
                    <a:pt x="6246" y="1292"/>
                    <a:pt x="6232" y="1244"/>
                    <a:pt x="6209" y="1200"/>
                  </a:cubicBezTo>
                  <a:cubicBezTo>
                    <a:pt x="6166" y="1113"/>
                    <a:pt x="6084" y="1046"/>
                    <a:pt x="5992" y="1006"/>
                  </a:cubicBezTo>
                  <a:cubicBezTo>
                    <a:pt x="5985" y="985"/>
                    <a:pt x="5976" y="965"/>
                    <a:pt x="5966" y="945"/>
                  </a:cubicBezTo>
                  <a:cubicBezTo>
                    <a:pt x="5966" y="924"/>
                    <a:pt x="5964" y="903"/>
                    <a:pt x="5957" y="883"/>
                  </a:cubicBezTo>
                  <a:cubicBezTo>
                    <a:pt x="5926" y="783"/>
                    <a:pt x="5831" y="722"/>
                    <a:pt x="5734" y="695"/>
                  </a:cubicBezTo>
                  <a:cubicBezTo>
                    <a:pt x="5729" y="694"/>
                    <a:pt x="5723" y="693"/>
                    <a:pt x="5719" y="692"/>
                  </a:cubicBezTo>
                  <a:cubicBezTo>
                    <a:pt x="5726" y="668"/>
                    <a:pt x="5727" y="642"/>
                    <a:pt x="5721" y="615"/>
                  </a:cubicBezTo>
                  <a:cubicBezTo>
                    <a:pt x="5707" y="533"/>
                    <a:pt x="5633" y="465"/>
                    <a:pt x="5550" y="462"/>
                  </a:cubicBezTo>
                  <a:cubicBezTo>
                    <a:pt x="5537" y="409"/>
                    <a:pt x="5504" y="361"/>
                    <a:pt x="5464" y="324"/>
                  </a:cubicBezTo>
                  <a:cubicBezTo>
                    <a:pt x="5403" y="268"/>
                    <a:pt x="5311" y="255"/>
                    <a:pt x="5232" y="254"/>
                  </a:cubicBezTo>
                  <a:cubicBezTo>
                    <a:pt x="5205" y="254"/>
                    <a:pt x="5178" y="254"/>
                    <a:pt x="5152" y="255"/>
                  </a:cubicBezTo>
                  <a:cubicBezTo>
                    <a:pt x="5147" y="252"/>
                    <a:pt x="5141" y="249"/>
                    <a:pt x="5137" y="246"/>
                  </a:cubicBezTo>
                  <a:cubicBezTo>
                    <a:pt x="5098" y="225"/>
                    <a:pt x="5061" y="199"/>
                    <a:pt x="5019" y="184"/>
                  </a:cubicBezTo>
                  <a:cubicBezTo>
                    <a:pt x="4976" y="170"/>
                    <a:pt x="4930" y="159"/>
                    <a:pt x="4883" y="154"/>
                  </a:cubicBezTo>
                  <a:cubicBezTo>
                    <a:pt x="4839" y="151"/>
                    <a:pt x="4795" y="149"/>
                    <a:pt x="4750" y="149"/>
                  </a:cubicBezTo>
                  <a:cubicBezTo>
                    <a:pt x="4686" y="149"/>
                    <a:pt x="4622" y="152"/>
                    <a:pt x="4558" y="158"/>
                  </a:cubicBezTo>
                  <a:cubicBezTo>
                    <a:pt x="4540" y="160"/>
                    <a:pt x="4522" y="162"/>
                    <a:pt x="4502" y="165"/>
                  </a:cubicBezTo>
                  <a:cubicBezTo>
                    <a:pt x="4488" y="141"/>
                    <a:pt x="4471" y="119"/>
                    <a:pt x="4451" y="100"/>
                  </a:cubicBezTo>
                  <a:cubicBezTo>
                    <a:pt x="4379" y="34"/>
                    <a:pt x="4277" y="12"/>
                    <a:pt x="4183" y="2"/>
                  </a:cubicBezTo>
                  <a:cubicBezTo>
                    <a:pt x="4171" y="1"/>
                    <a:pt x="4159" y="1"/>
                    <a:pt x="4147" y="1"/>
                  </a:cubicBezTo>
                  <a:close/>
                </a:path>
              </a:pathLst>
            </a:custGeom>
            <a:solidFill>
              <a:srgbClr val="FFFFFF"/>
            </a:solidFill>
            <a:ln>
              <a:noFill/>
            </a:ln>
          </p:spPr>
          <p:txBody>
            <a:bodyPr spcFirstLastPara="1" wrap="square" lIns="121900" tIns="121900" rIns="121900" bIns="121900" anchor="ctr" anchorCtr="0">
              <a:noAutofit/>
            </a:bodyPr>
            <a:lstStyle/>
            <a:p>
              <a:pPr defTabSz="857250" eaLnBrk="0" fontAlgn="base" hangingPunct="0">
                <a:spcBef>
                  <a:spcPct val="0"/>
                </a:spcBef>
                <a:spcAft>
                  <a:spcPct val="0"/>
                </a:spcAft>
              </a:pPr>
              <a:endParaRPr sz="2400">
                <a:solidFill>
                  <a:prstClr val="black"/>
                </a:solidFill>
                <a:latin typeface="Times New Roman" panose="02020603050405020304" pitchFamily="18" charset="0"/>
              </a:endParaRPr>
            </a:p>
          </p:txBody>
        </p:sp>
        <p:sp>
          <p:nvSpPr>
            <p:cNvPr id="72" name="Google Shape;5068;p61">
              <a:extLst>
                <a:ext uri="{FF2B5EF4-FFF2-40B4-BE49-F238E27FC236}">
                  <a16:creationId xmlns:a16="http://schemas.microsoft.com/office/drawing/2014/main" id="{6D168703-14EE-4ACE-81AE-F423AE5AE1A3}"/>
                </a:ext>
              </a:extLst>
            </p:cNvPr>
            <p:cNvSpPr/>
            <p:nvPr/>
          </p:nvSpPr>
          <p:spPr>
            <a:xfrm>
              <a:off x="1773075" y="921900"/>
              <a:ext cx="172750" cy="17175"/>
            </a:xfrm>
            <a:custGeom>
              <a:avLst/>
              <a:gdLst/>
              <a:ahLst/>
              <a:cxnLst/>
              <a:rect l="l" t="t" r="r" b="b"/>
              <a:pathLst>
                <a:path w="6910" h="687" extrusionOk="0">
                  <a:moveTo>
                    <a:pt x="5397" y="46"/>
                  </a:moveTo>
                  <a:cubicBezTo>
                    <a:pt x="5400" y="46"/>
                    <a:pt x="5403" y="46"/>
                    <a:pt x="5406" y="46"/>
                  </a:cubicBezTo>
                  <a:lnTo>
                    <a:pt x="5406" y="46"/>
                  </a:lnTo>
                  <a:cubicBezTo>
                    <a:pt x="5403" y="46"/>
                    <a:pt x="5400" y="46"/>
                    <a:pt x="5397" y="46"/>
                  </a:cubicBezTo>
                  <a:close/>
                  <a:moveTo>
                    <a:pt x="5379" y="627"/>
                  </a:moveTo>
                  <a:cubicBezTo>
                    <a:pt x="5387" y="628"/>
                    <a:pt x="5395" y="628"/>
                    <a:pt x="5401" y="628"/>
                  </a:cubicBezTo>
                  <a:cubicBezTo>
                    <a:pt x="5394" y="627"/>
                    <a:pt x="5386" y="627"/>
                    <a:pt x="5379" y="627"/>
                  </a:cubicBezTo>
                  <a:close/>
                  <a:moveTo>
                    <a:pt x="6542" y="1"/>
                  </a:moveTo>
                  <a:cubicBezTo>
                    <a:pt x="6404" y="1"/>
                    <a:pt x="6265" y="17"/>
                    <a:pt x="6127" y="30"/>
                  </a:cubicBezTo>
                  <a:cubicBezTo>
                    <a:pt x="6006" y="40"/>
                    <a:pt x="5885" y="42"/>
                    <a:pt x="5764" y="43"/>
                  </a:cubicBezTo>
                  <a:cubicBezTo>
                    <a:pt x="5677" y="44"/>
                    <a:pt x="5589" y="48"/>
                    <a:pt x="5502" y="48"/>
                  </a:cubicBezTo>
                  <a:cubicBezTo>
                    <a:pt x="5470" y="48"/>
                    <a:pt x="5438" y="47"/>
                    <a:pt x="5406" y="46"/>
                  </a:cubicBezTo>
                  <a:lnTo>
                    <a:pt x="5406" y="46"/>
                  </a:lnTo>
                  <a:cubicBezTo>
                    <a:pt x="5407" y="46"/>
                    <a:pt x="5407" y="46"/>
                    <a:pt x="5408" y="46"/>
                  </a:cubicBezTo>
                  <a:lnTo>
                    <a:pt x="5408" y="46"/>
                  </a:lnTo>
                  <a:cubicBezTo>
                    <a:pt x="5187" y="35"/>
                    <a:pt x="4963" y="34"/>
                    <a:pt x="4740" y="27"/>
                  </a:cubicBezTo>
                  <a:cubicBezTo>
                    <a:pt x="4722" y="27"/>
                    <a:pt x="4703" y="27"/>
                    <a:pt x="4685" y="27"/>
                  </a:cubicBezTo>
                  <a:cubicBezTo>
                    <a:pt x="4583" y="27"/>
                    <a:pt x="4483" y="32"/>
                    <a:pt x="4382" y="37"/>
                  </a:cubicBezTo>
                  <a:cubicBezTo>
                    <a:pt x="4330" y="39"/>
                    <a:pt x="4278" y="39"/>
                    <a:pt x="4226" y="39"/>
                  </a:cubicBezTo>
                  <a:cubicBezTo>
                    <a:pt x="4209" y="39"/>
                    <a:pt x="4191" y="39"/>
                    <a:pt x="4174" y="39"/>
                  </a:cubicBezTo>
                  <a:cubicBezTo>
                    <a:pt x="4139" y="39"/>
                    <a:pt x="4104" y="39"/>
                    <a:pt x="4069" y="40"/>
                  </a:cubicBezTo>
                  <a:cubicBezTo>
                    <a:pt x="3966" y="41"/>
                    <a:pt x="3863" y="47"/>
                    <a:pt x="3760" y="50"/>
                  </a:cubicBezTo>
                  <a:cubicBezTo>
                    <a:pt x="3717" y="53"/>
                    <a:pt x="3674" y="54"/>
                    <a:pt x="3630" y="54"/>
                  </a:cubicBezTo>
                  <a:cubicBezTo>
                    <a:pt x="3578" y="54"/>
                    <a:pt x="3526" y="53"/>
                    <a:pt x="3473" y="53"/>
                  </a:cubicBezTo>
                  <a:cubicBezTo>
                    <a:pt x="3435" y="52"/>
                    <a:pt x="3396" y="52"/>
                    <a:pt x="3357" y="52"/>
                  </a:cubicBezTo>
                  <a:cubicBezTo>
                    <a:pt x="3319" y="52"/>
                    <a:pt x="3280" y="52"/>
                    <a:pt x="3241" y="53"/>
                  </a:cubicBezTo>
                  <a:cubicBezTo>
                    <a:pt x="3165" y="50"/>
                    <a:pt x="3089" y="48"/>
                    <a:pt x="3012" y="48"/>
                  </a:cubicBezTo>
                  <a:cubicBezTo>
                    <a:pt x="2995" y="48"/>
                    <a:pt x="2979" y="48"/>
                    <a:pt x="2962" y="48"/>
                  </a:cubicBezTo>
                  <a:cubicBezTo>
                    <a:pt x="2918" y="49"/>
                    <a:pt x="2875" y="49"/>
                    <a:pt x="2831" y="49"/>
                  </a:cubicBezTo>
                  <a:cubicBezTo>
                    <a:pt x="2685" y="49"/>
                    <a:pt x="2540" y="46"/>
                    <a:pt x="2395" y="45"/>
                  </a:cubicBezTo>
                  <a:cubicBezTo>
                    <a:pt x="2204" y="41"/>
                    <a:pt x="2012" y="33"/>
                    <a:pt x="1821" y="31"/>
                  </a:cubicBezTo>
                  <a:cubicBezTo>
                    <a:pt x="1796" y="31"/>
                    <a:pt x="1772" y="30"/>
                    <a:pt x="1747" y="30"/>
                  </a:cubicBezTo>
                  <a:cubicBezTo>
                    <a:pt x="1462" y="30"/>
                    <a:pt x="1175" y="48"/>
                    <a:pt x="889" y="48"/>
                  </a:cubicBezTo>
                  <a:cubicBezTo>
                    <a:pt x="809" y="48"/>
                    <a:pt x="730" y="47"/>
                    <a:pt x="651" y="43"/>
                  </a:cubicBezTo>
                  <a:cubicBezTo>
                    <a:pt x="587" y="39"/>
                    <a:pt x="520" y="31"/>
                    <a:pt x="454" y="31"/>
                  </a:cubicBezTo>
                  <a:cubicBezTo>
                    <a:pt x="429" y="31"/>
                    <a:pt x="404" y="32"/>
                    <a:pt x="379" y="35"/>
                  </a:cubicBezTo>
                  <a:cubicBezTo>
                    <a:pt x="297" y="45"/>
                    <a:pt x="237" y="111"/>
                    <a:pt x="224" y="189"/>
                  </a:cubicBezTo>
                  <a:cubicBezTo>
                    <a:pt x="220" y="190"/>
                    <a:pt x="218" y="190"/>
                    <a:pt x="215" y="191"/>
                  </a:cubicBezTo>
                  <a:cubicBezTo>
                    <a:pt x="117" y="225"/>
                    <a:pt x="22" y="290"/>
                    <a:pt x="10" y="403"/>
                  </a:cubicBezTo>
                  <a:cubicBezTo>
                    <a:pt x="1" y="480"/>
                    <a:pt x="44" y="563"/>
                    <a:pt x="116" y="598"/>
                  </a:cubicBezTo>
                  <a:cubicBezTo>
                    <a:pt x="186" y="632"/>
                    <a:pt x="261" y="652"/>
                    <a:pt x="337" y="669"/>
                  </a:cubicBezTo>
                  <a:cubicBezTo>
                    <a:pt x="375" y="678"/>
                    <a:pt x="413" y="683"/>
                    <a:pt x="451" y="684"/>
                  </a:cubicBezTo>
                  <a:cubicBezTo>
                    <a:pt x="478" y="686"/>
                    <a:pt x="505" y="686"/>
                    <a:pt x="532" y="686"/>
                  </a:cubicBezTo>
                  <a:cubicBezTo>
                    <a:pt x="559" y="686"/>
                    <a:pt x="586" y="686"/>
                    <a:pt x="614" y="685"/>
                  </a:cubicBezTo>
                  <a:cubicBezTo>
                    <a:pt x="709" y="683"/>
                    <a:pt x="801" y="684"/>
                    <a:pt x="896" y="677"/>
                  </a:cubicBezTo>
                  <a:cubicBezTo>
                    <a:pt x="1084" y="663"/>
                    <a:pt x="1269" y="635"/>
                    <a:pt x="1456" y="616"/>
                  </a:cubicBezTo>
                  <a:cubicBezTo>
                    <a:pt x="1674" y="609"/>
                    <a:pt x="1891" y="612"/>
                    <a:pt x="2108" y="609"/>
                  </a:cubicBezTo>
                  <a:cubicBezTo>
                    <a:pt x="2122" y="609"/>
                    <a:pt x="2137" y="609"/>
                    <a:pt x="2151" y="609"/>
                  </a:cubicBezTo>
                  <a:cubicBezTo>
                    <a:pt x="2242" y="609"/>
                    <a:pt x="2334" y="612"/>
                    <a:pt x="2425" y="614"/>
                  </a:cubicBezTo>
                  <a:cubicBezTo>
                    <a:pt x="2440" y="614"/>
                    <a:pt x="2455" y="615"/>
                    <a:pt x="2469" y="615"/>
                  </a:cubicBezTo>
                  <a:cubicBezTo>
                    <a:pt x="2563" y="615"/>
                    <a:pt x="2657" y="609"/>
                    <a:pt x="2750" y="605"/>
                  </a:cubicBezTo>
                  <a:cubicBezTo>
                    <a:pt x="2942" y="597"/>
                    <a:pt x="3133" y="590"/>
                    <a:pt x="3325" y="589"/>
                  </a:cubicBezTo>
                  <a:cubicBezTo>
                    <a:pt x="3527" y="589"/>
                    <a:pt x="3731" y="595"/>
                    <a:pt x="3934" y="598"/>
                  </a:cubicBezTo>
                  <a:cubicBezTo>
                    <a:pt x="4334" y="605"/>
                    <a:pt x="4734" y="601"/>
                    <a:pt x="5134" y="614"/>
                  </a:cubicBezTo>
                  <a:lnTo>
                    <a:pt x="5134" y="614"/>
                  </a:lnTo>
                  <a:cubicBezTo>
                    <a:pt x="5216" y="618"/>
                    <a:pt x="5298" y="623"/>
                    <a:pt x="5379" y="627"/>
                  </a:cubicBezTo>
                  <a:lnTo>
                    <a:pt x="5379" y="627"/>
                  </a:lnTo>
                  <a:cubicBezTo>
                    <a:pt x="5379" y="627"/>
                    <a:pt x="5379" y="627"/>
                    <a:pt x="5378" y="627"/>
                  </a:cubicBezTo>
                  <a:lnTo>
                    <a:pt x="5378" y="627"/>
                  </a:lnTo>
                  <a:cubicBezTo>
                    <a:pt x="5591" y="637"/>
                    <a:pt x="5804" y="645"/>
                    <a:pt x="6017" y="645"/>
                  </a:cubicBezTo>
                  <a:cubicBezTo>
                    <a:pt x="6042" y="645"/>
                    <a:pt x="6067" y="645"/>
                    <a:pt x="6092" y="645"/>
                  </a:cubicBezTo>
                  <a:cubicBezTo>
                    <a:pt x="6201" y="644"/>
                    <a:pt x="6309" y="635"/>
                    <a:pt x="6417" y="622"/>
                  </a:cubicBezTo>
                  <a:cubicBezTo>
                    <a:pt x="6475" y="616"/>
                    <a:pt x="6531" y="608"/>
                    <a:pt x="6588" y="599"/>
                  </a:cubicBezTo>
                  <a:cubicBezTo>
                    <a:pt x="6671" y="587"/>
                    <a:pt x="6767" y="569"/>
                    <a:pt x="6831" y="512"/>
                  </a:cubicBezTo>
                  <a:cubicBezTo>
                    <a:pt x="6880" y="467"/>
                    <a:pt x="6910" y="408"/>
                    <a:pt x="6899" y="340"/>
                  </a:cubicBezTo>
                  <a:cubicBezTo>
                    <a:pt x="6890" y="281"/>
                    <a:pt x="6855" y="234"/>
                    <a:pt x="6806" y="204"/>
                  </a:cubicBezTo>
                  <a:cubicBezTo>
                    <a:pt x="6789" y="194"/>
                    <a:pt x="6773" y="189"/>
                    <a:pt x="6757" y="184"/>
                  </a:cubicBezTo>
                  <a:cubicBezTo>
                    <a:pt x="6755" y="80"/>
                    <a:pt x="6671" y="5"/>
                    <a:pt x="6569" y="1"/>
                  </a:cubicBezTo>
                  <a:cubicBezTo>
                    <a:pt x="6560" y="1"/>
                    <a:pt x="6551" y="1"/>
                    <a:pt x="6542" y="1"/>
                  </a:cubicBezTo>
                  <a:close/>
                </a:path>
              </a:pathLst>
            </a:custGeom>
            <a:solidFill>
              <a:srgbClr val="010101">
                <a:alpha val="15080"/>
              </a:srgbClr>
            </a:solidFill>
            <a:ln>
              <a:noFill/>
            </a:ln>
          </p:spPr>
          <p:txBody>
            <a:bodyPr spcFirstLastPara="1" wrap="square" lIns="121900" tIns="121900" rIns="121900" bIns="121900" anchor="ctr" anchorCtr="0">
              <a:noAutofit/>
            </a:bodyPr>
            <a:lstStyle/>
            <a:p>
              <a:pPr defTabSz="857250" eaLnBrk="0" fontAlgn="base" hangingPunct="0">
                <a:spcBef>
                  <a:spcPct val="0"/>
                </a:spcBef>
                <a:spcAft>
                  <a:spcPct val="0"/>
                </a:spcAft>
              </a:pPr>
              <a:endParaRPr sz="2400">
                <a:solidFill>
                  <a:prstClr val="black"/>
                </a:solidFill>
                <a:latin typeface="Times New Roman" panose="02020603050405020304" pitchFamily="18" charset="0"/>
              </a:endParaRPr>
            </a:p>
          </p:txBody>
        </p:sp>
        <p:sp>
          <p:nvSpPr>
            <p:cNvPr id="73" name="Google Shape;5069;p61">
              <a:extLst>
                <a:ext uri="{FF2B5EF4-FFF2-40B4-BE49-F238E27FC236}">
                  <a16:creationId xmlns:a16="http://schemas.microsoft.com/office/drawing/2014/main" id="{D26444BE-1A56-4A55-8F1B-0DA10D3FA23E}"/>
                </a:ext>
              </a:extLst>
            </p:cNvPr>
            <p:cNvSpPr/>
            <p:nvPr/>
          </p:nvSpPr>
          <p:spPr>
            <a:xfrm>
              <a:off x="1877675" y="903175"/>
              <a:ext cx="9750" cy="9250"/>
            </a:xfrm>
            <a:custGeom>
              <a:avLst/>
              <a:gdLst/>
              <a:ahLst/>
              <a:cxnLst/>
              <a:rect l="l" t="t" r="r" b="b"/>
              <a:pathLst>
                <a:path w="390" h="370" extrusionOk="0">
                  <a:moveTo>
                    <a:pt x="203" y="1"/>
                  </a:moveTo>
                  <a:cubicBezTo>
                    <a:pt x="108" y="1"/>
                    <a:pt x="22" y="65"/>
                    <a:pt x="11" y="165"/>
                  </a:cubicBezTo>
                  <a:cubicBezTo>
                    <a:pt x="1" y="262"/>
                    <a:pt x="74" y="364"/>
                    <a:pt x="174" y="369"/>
                  </a:cubicBezTo>
                  <a:cubicBezTo>
                    <a:pt x="179" y="370"/>
                    <a:pt x="183" y="370"/>
                    <a:pt x="187" y="370"/>
                  </a:cubicBezTo>
                  <a:cubicBezTo>
                    <a:pt x="283" y="370"/>
                    <a:pt x="368" y="307"/>
                    <a:pt x="379" y="206"/>
                  </a:cubicBezTo>
                  <a:cubicBezTo>
                    <a:pt x="389" y="110"/>
                    <a:pt x="316" y="7"/>
                    <a:pt x="216" y="1"/>
                  </a:cubicBezTo>
                  <a:cubicBezTo>
                    <a:pt x="212" y="1"/>
                    <a:pt x="207" y="1"/>
                    <a:pt x="203" y="1"/>
                  </a:cubicBezTo>
                  <a:close/>
                </a:path>
              </a:pathLst>
            </a:custGeom>
            <a:solidFill>
              <a:srgbClr val="010101">
                <a:alpha val="15080"/>
              </a:srgbClr>
            </a:solidFill>
            <a:ln>
              <a:noFill/>
            </a:ln>
          </p:spPr>
          <p:txBody>
            <a:bodyPr spcFirstLastPara="1" wrap="square" lIns="121900" tIns="121900" rIns="121900" bIns="121900" anchor="ctr" anchorCtr="0">
              <a:noAutofit/>
            </a:bodyPr>
            <a:lstStyle/>
            <a:p>
              <a:pPr defTabSz="857250" eaLnBrk="0" fontAlgn="base" hangingPunct="0">
                <a:spcBef>
                  <a:spcPct val="0"/>
                </a:spcBef>
                <a:spcAft>
                  <a:spcPct val="0"/>
                </a:spcAft>
              </a:pPr>
              <a:endParaRPr sz="2400">
                <a:solidFill>
                  <a:prstClr val="black"/>
                </a:solidFill>
                <a:latin typeface="Times New Roman" panose="02020603050405020304" pitchFamily="18" charset="0"/>
              </a:endParaRPr>
            </a:p>
          </p:txBody>
        </p:sp>
        <p:sp>
          <p:nvSpPr>
            <p:cNvPr id="74" name="Google Shape;5070;p61">
              <a:extLst>
                <a:ext uri="{FF2B5EF4-FFF2-40B4-BE49-F238E27FC236}">
                  <a16:creationId xmlns:a16="http://schemas.microsoft.com/office/drawing/2014/main" id="{3FC8AE02-9FCA-4C31-9036-CD06C6A7D495}"/>
                </a:ext>
              </a:extLst>
            </p:cNvPr>
            <p:cNvSpPr/>
            <p:nvPr/>
          </p:nvSpPr>
          <p:spPr>
            <a:xfrm>
              <a:off x="1891625" y="903525"/>
              <a:ext cx="9750" cy="9250"/>
            </a:xfrm>
            <a:custGeom>
              <a:avLst/>
              <a:gdLst/>
              <a:ahLst/>
              <a:cxnLst/>
              <a:rect l="l" t="t" r="r" b="b"/>
              <a:pathLst>
                <a:path w="390" h="370" extrusionOk="0">
                  <a:moveTo>
                    <a:pt x="203" y="1"/>
                  </a:moveTo>
                  <a:cubicBezTo>
                    <a:pt x="108" y="1"/>
                    <a:pt x="22" y="65"/>
                    <a:pt x="11" y="164"/>
                  </a:cubicBezTo>
                  <a:cubicBezTo>
                    <a:pt x="1" y="260"/>
                    <a:pt x="74" y="363"/>
                    <a:pt x="174" y="369"/>
                  </a:cubicBezTo>
                  <a:cubicBezTo>
                    <a:pt x="179" y="369"/>
                    <a:pt x="183" y="369"/>
                    <a:pt x="187" y="369"/>
                  </a:cubicBezTo>
                  <a:cubicBezTo>
                    <a:pt x="283" y="369"/>
                    <a:pt x="368" y="305"/>
                    <a:pt x="379" y="206"/>
                  </a:cubicBezTo>
                  <a:cubicBezTo>
                    <a:pt x="389" y="108"/>
                    <a:pt x="317" y="7"/>
                    <a:pt x="216" y="1"/>
                  </a:cubicBezTo>
                  <a:cubicBezTo>
                    <a:pt x="212" y="1"/>
                    <a:pt x="207" y="1"/>
                    <a:pt x="203" y="1"/>
                  </a:cubicBezTo>
                  <a:close/>
                </a:path>
              </a:pathLst>
            </a:custGeom>
            <a:solidFill>
              <a:srgbClr val="010101">
                <a:alpha val="15080"/>
              </a:srgbClr>
            </a:solidFill>
            <a:ln>
              <a:noFill/>
            </a:ln>
          </p:spPr>
          <p:txBody>
            <a:bodyPr spcFirstLastPara="1" wrap="square" lIns="121900" tIns="121900" rIns="121900" bIns="121900" anchor="ctr" anchorCtr="0">
              <a:noAutofit/>
            </a:bodyPr>
            <a:lstStyle/>
            <a:p>
              <a:pPr defTabSz="857250" eaLnBrk="0" fontAlgn="base" hangingPunct="0">
                <a:spcBef>
                  <a:spcPct val="0"/>
                </a:spcBef>
                <a:spcAft>
                  <a:spcPct val="0"/>
                </a:spcAft>
              </a:pPr>
              <a:endParaRPr sz="2400">
                <a:solidFill>
                  <a:prstClr val="black"/>
                </a:solidFill>
                <a:latin typeface="Times New Roman" panose="02020603050405020304" pitchFamily="18" charset="0"/>
              </a:endParaRPr>
            </a:p>
          </p:txBody>
        </p:sp>
        <p:sp>
          <p:nvSpPr>
            <p:cNvPr id="75" name="Google Shape;5071;p61">
              <a:extLst>
                <a:ext uri="{FF2B5EF4-FFF2-40B4-BE49-F238E27FC236}">
                  <a16:creationId xmlns:a16="http://schemas.microsoft.com/office/drawing/2014/main" id="{C7D43595-FB75-4075-8589-553CA8A298A7}"/>
                </a:ext>
              </a:extLst>
            </p:cNvPr>
            <p:cNvSpPr/>
            <p:nvPr/>
          </p:nvSpPr>
          <p:spPr>
            <a:xfrm>
              <a:off x="1768913" y="866050"/>
              <a:ext cx="181200" cy="79400"/>
            </a:xfrm>
            <a:custGeom>
              <a:avLst/>
              <a:gdLst/>
              <a:ahLst/>
              <a:cxnLst/>
              <a:rect l="l" t="t" r="r" b="b"/>
              <a:pathLst>
                <a:path w="7248" h="3176" extrusionOk="0">
                  <a:moveTo>
                    <a:pt x="4471" y="383"/>
                  </a:moveTo>
                  <a:cubicBezTo>
                    <a:pt x="4471" y="383"/>
                    <a:pt x="4471" y="383"/>
                    <a:pt x="4470" y="383"/>
                  </a:cubicBezTo>
                  <a:cubicBezTo>
                    <a:pt x="4471" y="383"/>
                    <a:pt x="4471" y="383"/>
                    <a:pt x="4471" y="383"/>
                  </a:cubicBezTo>
                  <a:close/>
                  <a:moveTo>
                    <a:pt x="5818" y="760"/>
                  </a:moveTo>
                  <a:lnTo>
                    <a:pt x="5818" y="760"/>
                  </a:lnTo>
                  <a:cubicBezTo>
                    <a:pt x="5818" y="761"/>
                    <a:pt x="5819" y="761"/>
                    <a:pt x="5820" y="761"/>
                  </a:cubicBezTo>
                  <a:cubicBezTo>
                    <a:pt x="5820" y="760"/>
                    <a:pt x="5819" y="760"/>
                    <a:pt x="5818" y="760"/>
                  </a:cubicBezTo>
                  <a:close/>
                  <a:moveTo>
                    <a:pt x="4660" y="370"/>
                  </a:moveTo>
                  <a:cubicBezTo>
                    <a:pt x="4728" y="374"/>
                    <a:pt x="4793" y="378"/>
                    <a:pt x="4859" y="385"/>
                  </a:cubicBezTo>
                  <a:cubicBezTo>
                    <a:pt x="5000" y="406"/>
                    <a:pt x="5136" y="431"/>
                    <a:pt x="5273" y="464"/>
                  </a:cubicBezTo>
                  <a:cubicBezTo>
                    <a:pt x="5329" y="481"/>
                    <a:pt x="5385" y="499"/>
                    <a:pt x="5440" y="520"/>
                  </a:cubicBezTo>
                  <a:cubicBezTo>
                    <a:pt x="5465" y="531"/>
                    <a:pt x="5489" y="543"/>
                    <a:pt x="5512" y="554"/>
                  </a:cubicBezTo>
                  <a:cubicBezTo>
                    <a:pt x="5616" y="616"/>
                    <a:pt x="5715" y="686"/>
                    <a:pt x="5812" y="755"/>
                  </a:cubicBezTo>
                  <a:cubicBezTo>
                    <a:pt x="5814" y="758"/>
                    <a:pt x="5815" y="758"/>
                    <a:pt x="5816" y="759"/>
                  </a:cubicBezTo>
                  <a:cubicBezTo>
                    <a:pt x="5817" y="759"/>
                    <a:pt x="5817" y="760"/>
                    <a:pt x="5818" y="760"/>
                  </a:cubicBezTo>
                  <a:lnTo>
                    <a:pt x="5818" y="760"/>
                  </a:lnTo>
                  <a:cubicBezTo>
                    <a:pt x="5817" y="759"/>
                    <a:pt x="5817" y="759"/>
                    <a:pt x="5817" y="759"/>
                  </a:cubicBezTo>
                  <a:lnTo>
                    <a:pt x="5817" y="759"/>
                  </a:lnTo>
                  <a:cubicBezTo>
                    <a:pt x="5859" y="792"/>
                    <a:pt x="5899" y="825"/>
                    <a:pt x="5939" y="860"/>
                  </a:cubicBezTo>
                  <a:cubicBezTo>
                    <a:pt x="5940" y="862"/>
                    <a:pt x="5941" y="862"/>
                    <a:pt x="5943" y="864"/>
                  </a:cubicBezTo>
                  <a:cubicBezTo>
                    <a:pt x="5943" y="864"/>
                    <a:pt x="5944" y="865"/>
                    <a:pt x="5944" y="866"/>
                  </a:cubicBezTo>
                  <a:cubicBezTo>
                    <a:pt x="5951" y="873"/>
                    <a:pt x="5958" y="881"/>
                    <a:pt x="5965" y="886"/>
                  </a:cubicBezTo>
                  <a:cubicBezTo>
                    <a:pt x="5968" y="889"/>
                    <a:pt x="5972" y="893"/>
                    <a:pt x="5974" y="895"/>
                  </a:cubicBezTo>
                  <a:cubicBezTo>
                    <a:pt x="5976" y="897"/>
                    <a:pt x="5979" y="900"/>
                    <a:pt x="5981" y="902"/>
                  </a:cubicBezTo>
                  <a:cubicBezTo>
                    <a:pt x="5989" y="910"/>
                    <a:pt x="5998" y="919"/>
                    <a:pt x="6006" y="928"/>
                  </a:cubicBezTo>
                  <a:cubicBezTo>
                    <a:pt x="6000" y="922"/>
                    <a:pt x="5995" y="916"/>
                    <a:pt x="5989" y="911"/>
                  </a:cubicBezTo>
                  <a:lnTo>
                    <a:pt x="5989" y="911"/>
                  </a:lnTo>
                  <a:cubicBezTo>
                    <a:pt x="6069" y="992"/>
                    <a:pt x="6149" y="1073"/>
                    <a:pt x="6231" y="1153"/>
                  </a:cubicBezTo>
                  <a:cubicBezTo>
                    <a:pt x="6260" y="1183"/>
                    <a:pt x="6287" y="1213"/>
                    <a:pt x="6314" y="1246"/>
                  </a:cubicBezTo>
                  <a:cubicBezTo>
                    <a:pt x="6332" y="1271"/>
                    <a:pt x="6349" y="1297"/>
                    <a:pt x="6366" y="1325"/>
                  </a:cubicBezTo>
                  <a:cubicBezTo>
                    <a:pt x="6401" y="1387"/>
                    <a:pt x="6435" y="1448"/>
                    <a:pt x="6471" y="1509"/>
                  </a:cubicBezTo>
                  <a:cubicBezTo>
                    <a:pt x="6510" y="1574"/>
                    <a:pt x="6550" y="1637"/>
                    <a:pt x="6589" y="1700"/>
                  </a:cubicBezTo>
                  <a:cubicBezTo>
                    <a:pt x="6638" y="1793"/>
                    <a:pt x="6683" y="1889"/>
                    <a:pt x="6723" y="1987"/>
                  </a:cubicBezTo>
                  <a:cubicBezTo>
                    <a:pt x="6733" y="2011"/>
                    <a:pt x="6741" y="2035"/>
                    <a:pt x="6749" y="2060"/>
                  </a:cubicBezTo>
                  <a:cubicBezTo>
                    <a:pt x="6758" y="2099"/>
                    <a:pt x="6765" y="2139"/>
                    <a:pt x="6771" y="2180"/>
                  </a:cubicBezTo>
                  <a:lnTo>
                    <a:pt x="6770" y="2179"/>
                  </a:lnTo>
                  <a:lnTo>
                    <a:pt x="6770" y="2179"/>
                  </a:lnTo>
                  <a:cubicBezTo>
                    <a:pt x="6788" y="2323"/>
                    <a:pt x="6794" y="2470"/>
                    <a:pt x="6810" y="2614"/>
                  </a:cubicBezTo>
                  <a:cubicBezTo>
                    <a:pt x="6812" y="2637"/>
                    <a:pt x="6817" y="2658"/>
                    <a:pt x="6820" y="2680"/>
                  </a:cubicBezTo>
                  <a:cubicBezTo>
                    <a:pt x="6736" y="2687"/>
                    <a:pt x="6651" y="2694"/>
                    <a:pt x="6565" y="2701"/>
                  </a:cubicBezTo>
                  <a:cubicBezTo>
                    <a:pt x="6487" y="2706"/>
                    <a:pt x="6409" y="2707"/>
                    <a:pt x="6331" y="2717"/>
                  </a:cubicBezTo>
                  <a:cubicBezTo>
                    <a:pt x="6300" y="2720"/>
                    <a:pt x="6273" y="2731"/>
                    <a:pt x="6247" y="2747"/>
                  </a:cubicBezTo>
                  <a:cubicBezTo>
                    <a:pt x="6210" y="2751"/>
                    <a:pt x="6172" y="2754"/>
                    <a:pt x="6134" y="2758"/>
                  </a:cubicBezTo>
                  <a:cubicBezTo>
                    <a:pt x="5980" y="2769"/>
                    <a:pt x="5825" y="2782"/>
                    <a:pt x="5670" y="2786"/>
                  </a:cubicBezTo>
                  <a:cubicBezTo>
                    <a:pt x="5601" y="2786"/>
                    <a:pt x="5533" y="2786"/>
                    <a:pt x="5464" y="2785"/>
                  </a:cubicBezTo>
                  <a:cubicBezTo>
                    <a:pt x="5278" y="2782"/>
                    <a:pt x="5091" y="2771"/>
                    <a:pt x="4905" y="2769"/>
                  </a:cubicBezTo>
                  <a:cubicBezTo>
                    <a:pt x="4895" y="2769"/>
                    <a:pt x="4886" y="2769"/>
                    <a:pt x="4876" y="2769"/>
                  </a:cubicBezTo>
                  <a:cubicBezTo>
                    <a:pt x="4684" y="2769"/>
                    <a:pt x="4492" y="2780"/>
                    <a:pt x="4298" y="2785"/>
                  </a:cubicBezTo>
                  <a:cubicBezTo>
                    <a:pt x="4088" y="2792"/>
                    <a:pt x="3878" y="2792"/>
                    <a:pt x="3669" y="2795"/>
                  </a:cubicBezTo>
                  <a:cubicBezTo>
                    <a:pt x="3477" y="2799"/>
                    <a:pt x="3283" y="2805"/>
                    <a:pt x="3091" y="2806"/>
                  </a:cubicBezTo>
                  <a:cubicBezTo>
                    <a:pt x="2907" y="2805"/>
                    <a:pt x="2723" y="2803"/>
                    <a:pt x="2539" y="2798"/>
                  </a:cubicBezTo>
                  <a:cubicBezTo>
                    <a:pt x="2125" y="2785"/>
                    <a:pt x="1711" y="2758"/>
                    <a:pt x="1297" y="2747"/>
                  </a:cubicBezTo>
                  <a:cubicBezTo>
                    <a:pt x="1113" y="2742"/>
                    <a:pt x="928" y="2742"/>
                    <a:pt x="743" y="2731"/>
                  </a:cubicBezTo>
                  <a:cubicBezTo>
                    <a:pt x="651" y="2726"/>
                    <a:pt x="559" y="2721"/>
                    <a:pt x="466" y="2717"/>
                  </a:cubicBezTo>
                  <a:cubicBezTo>
                    <a:pt x="482" y="2666"/>
                    <a:pt x="498" y="2616"/>
                    <a:pt x="516" y="2566"/>
                  </a:cubicBezTo>
                  <a:cubicBezTo>
                    <a:pt x="586" y="2400"/>
                    <a:pt x="660" y="2236"/>
                    <a:pt x="748" y="2078"/>
                  </a:cubicBezTo>
                  <a:cubicBezTo>
                    <a:pt x="774" y="2038"/>
                    <a:pt x="799" y="1998"/>
                    <a:pt x="826" y="1960"/>
                  </a:cubicBezTo>
                  <a:cubicBezTo>
                    <a:pt x="857" y="1920"/>
                    <a:pt x="890" y="1882"/>
                    <a:pt x="924" y="1845"/>
                  </a:cubicBezTo>
                  <a:cubicBezTo>
                    <a:pt x="965" y="1806"/>
                    <a:pt x="1007" y="1769"/>
                    <a:pt x="1050" y="1733"/>
                  </a:cubicBezTo>
                  <a:cubicBezTo>
                    <a:pt x="1106" y="1694"/>
                    <a:pt x="1161" y="1658"/>
                    <a:pt x="1218" y="1621"/>
                  </a:cubicBezTo>
                  <a:cubicBezTo>
                    <a:pt x="1271" y="1595"/>
                    <a:pt x="1321" y="1570"/>
                    <a:pt x="1374" y="1546"/>
                  </a:cubicBezTo>
                  <a:cubicBezTo>
                    <a:pt x="1416" y="1531"/>
                    <a:pt x="1458" y="1516"/>
                    <a:pt x="1502" y="1504"/>
                  </a:cubicBezTo>
                  <a:cubicBezTo>
                    <a:pt x="1533" y="1496"/>
                    <a:pt x="1564" y="1491"/>
                    <a:pt x="1596" y="1485"/>
                  </a:cubicBezTo>
                  <a:cubicBezTo>
                    <a:pt x="1629" y="1482"/>
                    <a:pt x="1662" y="1479"/>
                    <a:pt x="1695" y="1477"/>
                  </a:cubicBezTo>
                  <a:cubicBezTo>
                    <a:pt x="1754" y="1479"/>
                    <a:pt x="1811" y="1484"/>
                    <a:pt x="1868" y="1490"/>
                  </a:cubicBezTo>
                  <a:cubicBezTo>
                    <a:pt x="1960" y="1501"/>
                    <a:pt x="2052" y="1516"/>
                    <a:pt x="2142" y="1536"/>
                  </a:cubicBezTo>
                  <a:cubicBezTo>
                    <a:pt x="2178" y="1547"/>
                    <a:pt x="2212" y="1559"/>
                    <a:pt x="2247" y="1573"/>
                  </a:cubicBezTo>
                  <a:cubicBezTo>
                    <a:pt x="2252" y="1575"/>
                    <a:pt x="2257" y="1577"/>
                    <a:pt x="2262" y="1580"/>
                  </a:cubicBezTo>
                  <a:cubicBezTo>
                    <a:pt x="2269" y="1581"/>
                    <a:pt x="2277" y="1582"/>
                    <a:pt x="2285" y="1585"/>
                  </a:cubicBezTo>
                  <a:cubicBezTo>
                    <a:pt x="2318" y="1598"/>
                    <a:pt x="2352" y="1615"/>
                    <a:pt x="2382" y="1633"/>
                  </a:cubicBezTo>
                  <a:cubicBezTo>
                    <a:pt x="2395" y="1638"/>
                    <a:pt x="2408" y="1645"/>
                    <a:pt x="2420" y="1651"/>
                  </a:cubicBezTo>
                  <a:cubicBezTo>
                    <a:pt x="2420" y="1652"/>
                    <a:pt x="2420" y="1652"/>
                    <a:pt x="2420" y="1652"/>
                  </a:cubicBezTo>
                  <a:cubicBezTo>
                    <a:pt x="2427" y="1657"/>
                    <a:pt x="2434" y="1660"/>
                    <a:pt x="2441" y="1663"/>
                  </a:cubicBezTo>
                  <a:cubicBezTo>
                    <a:pt x="2467" y="1677"/>
                    <a:pt x="2492" y="1691"/>
                    <a:pt x="2518" y="1706"/>
                  </a:cubicBezTo>
                  <a:cubicBezTo>
                    <a:pt x="2540" y="1715"/>
                    <a:pt x="2561" y="1726"/>
                    <a:pt x="2581" y="1737"/>
                  </a:cubicBezTo>
                  <a:cubicBezTo>
                    <a:pt x="2595" y="1742"/>
                    <a:pt x="2608" y="1748"/>
                    <a:pt x="2620" y="1755"/>
                  </a:cubicBezTo>
                  <a:cubicBezTo>
                    <a:pt x="2656" y="1774"/>
                    <a:pt x="2691" y="1795"/>
                    <a:pt x="2728" y="1814"/>
                  </a:cubicBezTo>
                  <a:cubicBezTo>
                    <a:pt x="2736" y="1797"/>
                    <a:pt x="2744" y="1780"/>
                    <a:pt x="2752" y="1763"/>
                  </a:cubicBezTo>
                  <a:cubicBezTo>
                    <a:pt x="2781" y="1697"/>
                    <a:pt x="2817" y="1633"/>
                    <a:pt x="2856" y="1572"/>
                  </a:cubicBezTo>
                  <a:cubicBezTo>
                    <a:pt x="2859" y="1566"/>
                    <a:pt x="2863" y="1562"/>
                    <a:pt x="2866" y="1556"/>
                  </a:cubicBezTo>
                  <a:cubicBezTo>
                    <a:pt x="2884" y="1527"/>
                    <a:pt x="2905" y="1500"/>
                    <a:pt x="2926" y="1471"/>
                  </a:cubicBezTo>
                  <a:cubicBezTo>
                    <a:pt x="2990" y="1366"/>
                    <a:pt x="3056" y="1264"/>
                    <a:pt x="3130" y="1165"/>
                  </a:cubicBezTo>
                  <a:cubicBezTo>
                    <a:pt x="3207" y="1067"/>
                    <a:pt x="3283" y="966"/>
                    <a:pt x="3368" y="874"/>
                  </a:cubicBezTo>
                  <a:cubicBezTo>
                    <a:pt x="3399" y="845"/>
                    <a:pt x="3430" y="817"/>
                    <a:pt x="3463" y="792"/>
                  </a:cubicBezTo>
                  <a:cubicBezTo>
                    <a:pt x="3541" y="734"/>
                    <a:pt x="3624" y="685"/>
                    <a:pt x="3709" y="637"/>
                  </a:cubicBezTo>
                  <a:cubicBezTo>
                    <a:pt x="3799" y="587"/>
                    <a:pt x="3890" y="543"/>
                    <a:pt x="3983" y="503"/>
                  </a:cubicBezTo>
                  <a:cubicBezTo>
                    <a:pt x="4038" y="482"/>
                    <a:pt x="4094" y="463"/>
                    <a:pt x="4151" y="444"/>
                  </a:cubicBezTo>
                  <a:cubicBezTo>
                    <a:pt x="4204" y="431"/>
                    <a:pt x="4257" y="418"/>
                    <a:pt x="4310" y="407"/>
                  </a:cubicBezTo>
                  <a:cubicBezTo>
                    <a:pt x="4364" y="395"/>
                    <a:pt x="4418" y="388"/>
                    <a:pt x="4473" y="380"/>
                  </a:cubicBezTo>
                  <a:lnTo>
                    <a:pt x="4473" y="380"/>
                  </a:lnTo>
                  <a:cubicBezTo>
                    <a:pt x="4472" y="381"/>
                    <a:pt x="4472" y="382"/>
                    <a:pt x="4471" y="383"/>
                  </a:cubicBezTo>
                  <a:lnTo>
                    <a:pt x="4471" y="383"/>
                  </a:lnTo>
                  <a:cubicBezTo>
                    <a:pt x="4535" y="376"/>
                    <a:pt x="4597" y="372"/>
                    <a:pt x="4660" y="370"/>
                  </a:cubicBezTo>
                  <a:close/>
                  <a:moveTo>
                    <a:pt x="4649" y="1"/>
                  </a:moveTo>
                  <a:cubicBezTo>
                    <a:pt x="4570" y="1"/>
                    <a:pt x="4491" y="5"/>
                    <a:pt x="4413" y="17"/>
                  </a:cubicBezTo>
                  <a:cubicBezTo>
                    <a:pt x="4214" y="44"/>
                    <a:pt x="4015" y="85"/>
                    <a:pt x="3829" y="165"/>
                  </a:cubicBezTo>
                  <a:cubicBezTo>
                    <a:pt x="3647" y="244"/>
                    <a:pt x="3474" y="340"/>
                    <a:pt x="3307" y="447"/>
                  </a:cubicBezTo>
                  <a:cubicBezTo>
                    <a:pt x="3166" y="538"/>
                    <a:pt x="3056" y="664"/>
                    <a:pt x="2951" y="796"/>
                  </a:cubicBezTo>
                  <a:cubicBezTo>
                    <a:pt x="2883" y="880"/>
                    <a:pt x="2817" y="966"/>
                    <a:pt x="2753" y="1053"/>
                  </a:cubicBezTo>
                  <a:cubicBezTo>
                    <a:pt x="2697" y="1128"/>
                    <a:pt x="2648" y="1211"/>
                    <a:pt x="2601" y="1292"/>
                  </a:cubicBezTo>
                  <a:cubicBezTo>
                    <a:pt x="2595" y="1301"/>
                    <a:pt x="2589" y="1311"/>
                    <a:pt x="2584" y="1320"/>
                  </a:cubicBezTo>
                  <a:cubicBezTo>
                    <a:pt x="2555" y="1305"/>
                    <a:pt x="2526" y="1291"/>
                    <a:pt x="2497" y="1278"/>
                  </a:cubicBezTo>
                  <a:cubicBezTo>
                    <a:pt x="2419" y="1243"/>
                    <a:pt x="2340" y="1211"/>
                    <a:pt x="2260" y="1185"/>
                  </a:cubicBezTo>
                  <a:cubicBezTo>
                    <a:pt x="2181" y="1160"/>
                    <a:pt x="2098" y="1149"/>
                    <a:pt x="2015" y="1135"/>
                  </a:cubicBezTo>
                  <a:cubicBezTo>
                    <a:pt x="1942" y="1124"/>
                    <a:pt x="1867" y="1115"/>
                    <a:pt x="1792" y="1111"/>
                  </a:cubicBezTo>
                  <a:cubicBezTo>
                    <a:pt x="1765" y="1110"/>
                    <a:pt x="1738" y="1109"/>
                    <a:pt x="1711" y="1109"/>
                  </a:cubicBezTo>
                  <a:cubicBezTo>
                    <a:pt x="1584" y="1109"/>
                    <a:pt x="1456" y="1124"/>
                    <a:pt x="1335" y="1167"/>
                  </a:cubicBezTo>
                  <a:cubicBezTo>
                    <a:pt x="1261" y="1193"/>
                    <a:pt x="1186" y="1221"/>
                    <a:pt x="1117" y="1257"/>
                  </a:cubicBezTo>
                  <a:cubicBezTo>
                    <a:pt x="1022" y="1307"/>
                    <a:pt x="935" y="1362"/>
                    <a:pt x="848" y="1423"/>
                  </a:cubicBezTo>
                  <a:cubicBezTo>
                    <a:pt x="684" y="1539"/>
                    <a:pt x="554" y="1693"/>
                    <a:pt x="448" y="1861"/>
                  </a:cubicBezTo>
                  <a:cubicBezTo>
                    <a:pt x="342" y="2028"/>
                    <a:pt x="264" y="2215"/>
                    <a:pt x="187" y="2396"/>
                  </a:cubicBezTo>
                  <a:cubicBezTo>
                    <a:pt x="152" y="2480"/>
                    <a:pt x="124" y="2564"/>
                    <a:pt x="100" y="2651"/>
                  </a:cubicBezTo>
                  <a:cubicBezTo>
                    <a:pt x="89" y="2703"/>
                    <a:pt x="78" y="2753"/>
                    <a:pt x="67" y="2805"/>
                  </a:cubicBezTo>
                  <a:cubicBezTo>
                    <a:pt x="63" y="2821"/>
                    <a:pt x="60" y="2835"/>
                    <a:pt x="57" y="2850"/>
                  </a:cubicBezTo>
                  <a:cubicBezTo>
                    <a:pt x="49" y="2882"/>
                    <a:pt x="42" y="2913"/>
                    <a:pt x="34" y="2945"/>
                  </a:cubicBezTo>
                  <a:cubicBezTo>
                    <a:pt x="27" y="2973"/>
                    <a:pt x="20" y="2999"/>
                    <a:pt x="13" y="3028"/>
                  </a:cubicBezTo>
                  <a:cubicBezTo>
                    <a:pt x="9" y="3041"/>
                    <a:pt x="5" y="3056"/>
                    <a:pt x="1" y="3071"/>
                  </a:cubicBezTo>
                  <a:lnTo>
                    <a:pt x="36" y="3071"/>
                  </a:lnTo>
                  <a:lnTo>
                    <a:pt x="143" y="3073"/>
                  </a:lnTo>
                  <a:lnTo>
                    <a:pt x="272" y="3073"/>
                  </a:lnTo>
                  <a:cubicBezTo>
                    <a:pt x="312" y="3073"/>
                    <a:pt x="352" y="3073"/>
                    <a:pt x="392" y="3072"/>
                  </a:cubicBezTo>
                  <a:cubicBezTo>
                    <a:pt x="414" y="3072"/>
                    <a:pt x="438" y="3072"/>
                    <a:pt x="462" y="3071"/>
                  </a:cubicBezTo>
                  <a:lnTo>
                    <a:pt x="462" y="3071"/>
                  </a:lnTo>
                  <a:cubicBezTo>
                    <a:pt x="461" y="3071"/>
                    <a:pt x="460" y="3072"/>
                    <a:pt x="459" y="3072"/>
                  </a:cubicBezTo>
                  <a:lnTo>
                    <a:pt x="466" y="3072"/>
                  </a:lnTo>
                  <a:cubicBezTo>
                    <a:pt x="467" y="3072"/>
                    <a:pt x="469" y="3072"/>
                    <a:pt x="470" y="3072"/>
                  </a:cubicBezTo>
                  <a:cubicBezTo>
                    <a:pt x="487" y="3072"/>
                    <a:pt x="504" y="3079"/>
                    <a:pt x="517" y="3089"/>
                  </a:cubicBezTo>
                  <a:cubicBezTo>
                    <a:pt x="588" y="3093"/>
                    <a:pt x="659" y="3098"/>
                    <a:pt x="730" y="3101"/>
                  </a:cubicBezTo>
                  <a:cubicBezTo>
                    <a:pt x="910" y="3106"/>
                    <a:pt x="1090" y="3111"/>
                    <a:pt x="1270" y="3116"/>
                  </a:cubicBezTo>
                  <a:cubicBezTo>
                    <a:pt x="1641" y="3126"/>
                    <a:pt x="2012" y="3151"/>
                    <a:pt x="2384" y="3163"/>
                  </a:cubicBezTo>
                  <a:cubicBezTo>
                    <a:pt x="2594" y="3169"/>
                    <a:pt x="2804" y="3174"/>
                    <a:pt x="3016" y="3175"/>
                  </a:cubicBezTo>
                  <a:cubicBezTo>
                    <a:pt x="3034" y="3175"/>
                    <a:pt x="3051" y="3175"/>
                    <a:pt x="3069" y="3175"/>
                  </a:cubicBezTo>
                  <a:cubicBezTo>
                    <a:pt x="3253" y="3175"/>
                    <a:pt x="3437" y="3170"/>
                    <a:pt x="3622" y="3166"/>
                  </a:cubicBezTo>
                  <a:cubicBezTo>
                    <a:pt x="3821" y="3163"/>
                    <a:pt x="4020" y="3163"/>
                    <a:pt x="4219" y="3158"/>
                  </a:cubicBezTo>
                  <a:cubicBezTo>
                    <a:pt x="4418" y="3151"/>
                    <a:pt x="4616" y="3142"/>
                    <a:pt x="4813" y="3138"/>
                  </a:cubicBezTo>
                  <a:cubicBezTo>
                    <a:pt x="5075" y="3140"/>
                    <a:pt x="5337" y="3157"/>
                    <a:pt x="5599" y="3157"/>
                  </a:cubicBezTo>
                  <a:cubicBezTo>
                    <a:pt x="5640" y="3157"/>
                    <a:pt x="5680" y="3157"/>
                    <a:pt x="5721" y="3156"/>
                  </a:cubicBezTo>
                  <a:cubicBezTo>
                    <a:pt x="5953" y="3149"/>
                    <a:pt x="6183" y="3124"/>
                    <a:pt x="6414" y="3102"/>
                  </a:cubicBezTo>
                  <a:cubicBezTo>
                    <a:pt x="6419" y="3105"/>
                    <a:pt x="6423" y="3111"/>
                    <a:pt x="6428" y="3114"/>
                  </a:cubicBezTo>
                  <a:cubicBezTo>
                    <a:pt x="6463" y="3112"/>
                    <a:pt x="6498" y="3110"/>
                    <a:pt x="6532" y="3108"/>
                  </a:cubicBezTo>
                  <a:cubicBezTo>
                    <a:pt x="6633" y="3101"/>
                    <a:pt x="6732" y="3096"/>
                    <a:pt x="6832" y="3092"/>
                  </a:cubicBezTo>
                  <a:cubicBezTo>
                    <a:pt x="6971" y="3085"/>
                    <a:pt x="7110" y="3078"/>
                    <a:pt x="7248" y="3074"/>
                  </a:cubicBezTo>
                  <a:cubicBezTo>
                    <a:pt x="7244" y="3044"/>
                    <a:pt x="7242" y="3013"/>
                    <a:pt x="7239" y="2982"/>
                  </a:cubicBezTo>
                  <a:cubicBezTo>
                    <a:pt x="7239" y="2981"/>
                    <a:pt x="7239" y="2980"/>
                    <a:pt x="7239" y="2977"/>
                  </a:cubicBezTo>
                  <a:cubicBezTo>
                    <a:pt x="7231" y="2941"/>
                    <a:pt x="7225" y="2904"/>
                    <a:pt x="7218" y="2867"/>
                  </a:cubicBezTo>
                  <a:cubicBezTo>
                    <a:pt x="7214" y="2840"/>
                    <a:pt x="7210" y="2813"/>
                    <a:pt x="7206" y="2784"/>
                  </a:cubicBezTo>
                  <a:cubicBezTo>
                    <a:pt x="7195" y="2723"/>
                    <a:pt x="7185" y="2663"/>
                    <a:pt x="7177" y="2603"/>
                  </a:cubicBezTo>
                  <a:cubicBezTo>
                    <a:pt x="7164" y="2508"/>
                    <a:pt x="7153" y="2412"/>
                    <a:pt x="7151" y="2316"/>
                  </a:cubicBezTo>
                  <a:cubicBezTo>
                    <a:pt x="7151" y="2307"/>
                    <a:pt x="7152" y="2298"/>
                    <a:pt x="7155" y="2288"/>
                  </a:cubicBezTo>
                  <a:cubicBezTo>
                    <a:pt x="7143" y="2141"/>
                    <a:pt x="7123" y="1996"/>
                    <a:pt x="7071" y="1858"/>
                  </a:cubicBezTo>
                  <a:cubicBezTo>
                    <a:pt x="7031" y="1754"/>
                    <a:pt x="6984" y="1650"/>
                    <a:pt x="6931" y="1554"/>
                  </a:cubicBezTo>
                  <a:cubicBezTo>
                    <a:pt x="6881" y="1464"/>
                    <a:pt x="6825" y="1380"/>
                    <a:pt x="6772" y="1293"/>
                  </a:cubicBezTo>
                  <a:cubicBezTo>
                    <a:pt x="6713" y="1187"/>
                    <a:pt x="6658" y="1077"/>
                    <a:pt x="6579" y="984"/>
                  </a:cubicBezTo>
                  <a:cubicBezTo>
                    <a:pt x="6506" y="897"/>
                    <a:pt x="6421" y="821"/>
                    <a:pt x="6339" y="741"/>
                  </a:cubicBezTo>
                  <a:cubicBezTo>
                    <a:pt x="6309" y="710"/>
                    <a:pt x="6278" y="671"/>
                    <a:pt x="6242" y="641"/>
                  </a:cubicBezTo>
                  <a:cubicBezTo>
                    <a:pt x="6240" y="640"/>
                    <a:pt x="6238" y="638"/>
                    <a:pt x="6237" y="635"/>
                  </a:cubicBezTo>
                  <a:cubicBezTo>
                    <a:pt x="6235" y="633"/>
                    <a:pt x="6232" y="632"/>
                    <a:pt x="6230" y="630"/>
                  </a:cubicBezTo>
                  <a:cubicBezTo>
                    <a:pt x="6229" y="627"/>
                    <a:pt x="6227" y="625"/>
                    <a:pt x="6226" y="624"/>
                  </a:cubicBezTo>
                  <a:cubicBezTo>
                    <a:pt x="6214" y="609"/>
                    <a:pt x="6200" y="598"/>
                    <a:pt x="6187" y="585"/>
                  </a:cubicBezTo>
                  <a:cubicBezTo>
                    <a:pt x="6108" y="517"/>
                    <a:pt x="6026" y="454"/>
                    <a:pt x="5941" y="393"/>
                  </a:cubicBezTo>
                  <a:cubicBezTo>
                    <a:pt x="5839" y="319"/>
                    <a:pt x="5731" y="242"/>
                    <a:pt x="5615" y="193"/>
                  </a:cubicBezTo>
                  <a:cubicBezTo>
                    <a:pt x="5430" y="112"/>
                    <a:pt x="5226" y="63"/>
                    <a:pt x="5026" y="35"/>
                  </a:cubicBezTo>
                  <a:cubicBezTo>
                    <a:pt x="4924" y="20"/>
                    <a:pt x="4823" y="5"/>
                    <a:pt x="4720" y="2"/>
                  </a:cubicBezTo>
                  <a:cubicBezTo>
                    <a:pt x="4696" y="1"/>
                    <a:pt x="4672" y="1"/>
                    <a:pt x="4649" y="1"/>
                  </a:cubicBezTo>
                  <a:close/>
                </a:path>
              </a:pathLst>
            </a:custGeom>
            <a:solidFill>
              <a:srgbClr val="191919"/>
            </a:solidFill>
            <a:ln>
              <a:noFill/>
            </a:ln>
          </p:spPr>
          <p:txBody>
            <a:bodyPr spcFirstLastPara="1" wrap="square" lIns="121900" tIns="121900" rIns="121900" bIns="121900" anchor="ctr" anchorCtr="0">
              <a:noAutofit/>
            </a:bodyPr>
            <a:lstStyle/>
            <a:p>
              <a:pPr defTabSz="857250" eaLnBrk="0" fontAlgn="base" hangingPunct="0">
                <a:spcBef>
                  <a:spcPct val="0"/>
                </a:spcBef>
                <a:spcAft>
                  <a:spcPct val="0"/>
                </a:spcAft>
              </a:pPr>
              <a:endParaRPr sz="2400">
                <a:solidFill>
                  <a:prstClr val="black"/>
                </a:solidFill>
                <a:latin typeface="Times New Roman" panose="02020603050405020304" pitchFamily="18" charset="0"/>
              </a:endParaRPr>
            </a:p>
          </p:txBody>
        </p:sp>
      </p:grpSp>
      <p:grpSp>
        <p:nvGrpSpPr>
          <p:cNvPr id="76" name="Google Shape;1194;p37">
            <a:extLst>
              <a:ext uri="{FF2B5EF4-FFF2-40B4-BE49-F238E27FC236}">
                <a16:creationId xmlns:a16="http://schemas.microsoft.com/office/drawing/2014/main" id="{E6C9E92E-1239-4C68-811D-856C11283755}"/>
              </a:ext>
            </a:extLst>
          </p:cNvPr>
          <p:cNvGrpSpPr/>
          <p:nvPr/>
        </p:nvGrpSpPr>
        <p:grpSpPr>
          <a:xfrm flipH="1">
            <a:off x="10861979" y="214313"/>
            <a:ext cx="883925" cy="304796"/>
            <a:chOff x="1579263" y="684775"/>
            <a:chExt cx="290650" cy="101925"/>
          </a:xfrm>
        </p:grpSpPr>
        <p:sp>
          <p:nvSpPr>
            <p:cNvPr id="77" name="Google Shape;1195;p37">
              <a:extLst>
                <a:ext uri="{FF2B5EF4-FFF2-40B4-BE49-F238E27FC236}">
                  <a16:creationId xmlns:a16="http://schemas.microsoft.com/office/drawing/2014/main" id="{2ABCF8E4-A795-4ED3-8BA9-E0197D313964}"/>
                </a:ext>
              </a:extLst>
            </p:cNvPr>
            <p:cNvSpPr/>
            <p:nvPr/>
          </p:nvSpPr>
          <p:spPr>
            <a:xfrm>
              <a:off x="1587275" y="691775"/>
              <a:ext cx="270675" cy="88550"/>
            </a:xfrm>
            <a:custGeom>
              <a:avLst/>
              <a:gdLst/>
              <a:ahLst/>
              <a:cxnLst/>
              <a:rect l="l" t="t" r="r" b="b"/>
              <a:pathLst>
                <a:path w="10827" h="3542" extrusionOk="0">
                  <a:moveTo>
                    <a:pt x="3593" y="1613"/>
                  </a:moveTo>
                  <a:lnTo>
                    <a:pt x="3593" y="1613"/>
                  </a:lnTo>
                  <a:cubicBezTo>
                    <a:pt x="3563" y="1641"/>
                    <a:pt x="3532" y="1668"/>
                    <a:pt x="3503" y="1695"/>
                  </a:cubicBezTo>
                  <a:cubicBezTo>
                    <a:pt x="3508" y="1687"/>
                    <a:pt x="3515" y="1677"/>
                    <a:pt x="3521" y="1669"/>
                  </a:cubicBezTo>
                  <a:cubicBezTo>
                    <a:pt x="3521" y="1668"/>
                    <a:pt x="3522" y="1668"/>
                    <a:pt x="3522" y="1667"/>
                  </a:cubicBezTo>
                  <a:cubicBezTo>
                    <a:pt x="3545" y="1649"/>
                    <a:pt x="3569" y="1632"/>
                    <a:pt x="3593" y="1613"/>
                  </a:cubicBezTo>
                  <a:close/>
                  <a:moveTo>
                    <a:pt x="5070" y="0"/>
                  </a:moveTo>
                  <a:cubicBezTo>
                    <a:pt x="5038" y="0"/>
                    <a:pt x="5005" y="4"/>
                    <a:pt x="4972" y="11"/>
                  </a:cubicBezTo>
                  <a:cubicBezTo>
                    <a:pt x="4902" y="26"/>
                    <a:pt x="4835" y="43"/>
                    <a:pt x="4767" y="64"/>
                  </a:cubicBezTo>
                  <a:cubicBezTo>
                    <a:pt x="4614" y="97"/>
                    <a:pt x="4464" y="149"/>
                    <a:pt x="4320" y="209"/>
                  </a:cubicBezTo>
                  <a:lnTo>
                    <a:pt x="4320" y="209"/>
                  </a:lnTo>
                  <a:cubicBezTo>
                    <a:pt x="4320" y="209"/>
                    <a:pt x="4320" y="209"/>
                    <a:pt x="4320" y="209"/>
                  </a:cubicBezTo>
                  <a:lnTo>
                    <a:pt x="4320" y="209"/>
                  </a:lnTo>
                  <a:cubicBezTo>
                    <a:pt x="4320" y="209"/>
                    <a:pt x="4320" y="209"/>
                    <a:pt x="4320" y="209"/>
                  </a:cubicBezTo>
                  <a:lnTo>
                    <a:pt x="4320" y="209"/>
                  </a:lnTo>
                  <a:cubicBezTo>
                    <a:pt x="4313" y="212"/>
                    <a:pt x="4306" y="215"/>
                    <a:pt x="4298" y="218"/>
                  </a:cubicBezTo>
                  <a:cubicBezTo>
                    <a:pt x="4300" y="218"/>
                    <a:pt x="4302" y="217"/>
                    <a:pt x="4303" y="217"/>
                  </a:cubicBezTo>
                  <a:lnTo>
                    <a:pt x="4303" y="217"/>
                  </a:lnTo>
                  <a:cubicBezTo>
                    <a:pt x="4296" y="220"/>
                    <a:pt x="4289" y="223"/>
                    <a:pt x="4282" y="225"/>
                  </a:cubicBezTo>
                  <a:cubicBezTo>
                    <a:pt x="4260" y="216"/>
                    <a:pt x="4237" y="211"/>
                    <a:pt x="4212" y="211"/>
                  </a:cubicBezTo>
                  <a:cubicBezTo>
                    <a:pt x="4206" y="211"/>
                    <a:pt x="4200" y="211"/>
                    <a:pt x="4194" y="212"/>
                  </a:cubicBezTo>
                  <a:cubicBezTo>
                    <a:pt x="4048" y="225"/>
                    <a:pt x="3913" y="300"/>
                    <a:pt x="3788" y="372"/>
                  </a:cubicBezTo>
                  <a:cubicBezTo>
                    <a:pt x="3777" y="379"/>
                    <a:pt x="3767" y="384"/>
                    <a:pt x="3756" y="391"/>
                  </a:cubicBezTo>
                  <a:cubicBezTo>
                    <a:pt x="3730" y="395"/>
                    <a:pt x="3704" y="405"/>
                    <a:pt x="3682" y="420"/>
                  </a:cubicBezTo>
                  <a:cubicBezTo>
                    <a:pt x="3650" y="443"/>
                    <a:pt x="3620" y="467"/>
                    <a:pt x="3591" y="493"/>
                  </a:cubicBezTo>
                  <a:cubicBezTo>
                    <a:pt x="3530" y="532"/>
                    <a:pt x="3469" y="573"/>
                    <a:pt x="3409" y="616"/>
                  </a:cubicBezTo>
                  <a:cubicBezTo>
                    <a:pt x="3353" y="658"/>
                    <a:pt x="3298" y="701"/>
                    <a:pt x="3243" y="744"/>
                  </a:cubicBezTo>
                  <a:cubicBezTo>
                    <a:pt x="3211" y="768"/>
                    <a:pt x="3179" y="792"/>
                    <a:pt x="3148" y="819"/>
                  </a:cubicBezTo>
                  <a:cubicBezTo>
                    <a:pt x="3120" y="844"/>
                    <a:pt x="3092" y="871"/>
                    <a:pt x="3069" y="902"/>
                  </a:cubicBezTo>
                  <a:cubicBezTo>
                    <a:pt x="3052" y="926"/>
                    <a:pt x="3037" y="950"/>
                    <a:pt x="3021" y="975"/>
                  </a:cubicBezTo>
                  <a:cubicBezTo>
                    <a:pt x="2994" y="1021"/>
                    <a:pt x="2987" y="1074"/>
                    <a:pt x="3001" y="1122"/>
                  </a:cubicBezTo>
                  <a:cubicBezTo>
                    <a:pt x="2939" y="1195"/>
                    <a:pt x="2882" y="1273"/>
                    <a:pt x="2828" y="1352"/>
                  </a:cubicBezTo>
                  <a:cubicBezTo>
                    <a:pt x="2795" y="1400"/>
                    <a:pt x="2764" y="1448"/>
                    <a:pt x="2733" y="1497"/>
                  </a:cubicBezTo>
                  <a:cubicBezTo>
                    <a:pt x="2712" y="1529"/>
                    <a:pt x="2693" y="1559"/>
                    <a:pt x="2680" y="1592"/>
                  </a:cubicBezTo>
                  <a:cubicBezTo>
                    <a:pt x="2645" y="1628"/>
                    <a:pt x="2611" y="1666"/>
                    <a:pt x="2575" y="1703"/>
                  </a:cubicBezTo>
                  <a:cubicBezTo>
                    <a:pt x="2516" y="1764"/>
                    <a:pt x="2454" y="1827"/>
                    <a:pt x="2399" y="1894"/>
                  </a:cubicBezTo>
                  <a:cubicBezTo>
                    <a:pt x="2343" y="1870"/>
                    <a:pt x="2285" y="1850"/>
                    <a:pt x="2225" y="1833"/>
                  </a:cubicBezTo>
                  <a:cubicBezTo>
                    <a:pt x="2129" y="1806"/>
                    <a:pt x="2026" y="1795"/>
                    <a:pt x="1925" y="1794"/>
                  </a:cubicBezTo>
                  <a:cubicBezTo>
                    <a:pt x="1850" y="1776"/>
                    <a:pt x="1775" y="1760"/>
                    <a:pt x="1699" y="1751"/>
                  </a:cubicBezTo>
                  <a:cubicBezTo>
                    <a:pt x="1659" y="1746"/>
                    <a:pt x="1615" y="1741"/>
                    <a:pt x="1574" y="1741"/>
                  </a:cubicBezTo>
                  <a:cubicBezTo>
                    <a:pt x="1561" y="1741"/>
                    <a:pt x="1549" y="1742"/>
                    <a:pt x="1537" y="1743"/>
                  </a:cubicBezTo>
                  <a:cubicBezTo>
                    <a:pt x="1514" y="1745"/>
                    <a:pt x="1491" y="1748"/>
                    <a:pt x="1469" y="1752"/>
                  </a:cubicBezTo>
                  <a:cubicBezTo>
                    <a:pt x="1460" y="1746"/>
                    <a:pt x="1451" y="1740"/>
                    <a:pt x="1442" y="1736"/>
                  </a:cubicBezTo>
                  <a:cubicBezTo>
                    <a:pt x="1381" y="1708"/>
                    <a:pt x="1310" y="1698"/>
                    <a:pt x="1240" y="1698"/>
                  </a:cubicBezTo>
                  <a:cubicBezTo>
                    <a:pt x="1191" y="1698"/>
                    <a:pt x="1144" y="1703"/>
                    <a:pt x="1099" y="1710"/>
                  </a:cubicBezTo>
                  <a:cubicBezTo>
                    <a:pt x="838" y="1752"/>
                    <a:pt x="600" y="1899"/>
                    <a:pt x="408" y="2077"/>
                  </a:cubicBezTo>
                  <a:cubicBezTo>
                    <a:pt x="304" y="2173"/>
                    <a:pt x="212" y="2277"/>
                    <a:pt x="142" y="2399"/>
                  </a:cubicBezTo>
                  <a:cubicBezTo>
                    <a:pt x="111" y="2453"/>
                    <a:pt x="86" y="2509"/>
                    <a:pt x="62" y="2565"/>
                  </a:cubicBezTo>
                  <a:cubicBezTo>
                    <a:pt x="42" y="2611"/>
                    <a:pt x="24" y="2660"/>
                    <a:pt x="15" y="2709"/>
                  </a:cubicBezTo>
                  <a:cubicBezTo>
                    <a:pt x="4" y="2775"/>
                    <a:pt x="23" y="2837"/>
                    <a:pt x="62" y="2885"/>
                  </a:cubicBezTo>
                  <a:cubicBezTo>
                    <a:pt x="57" y="2950"/>
                    <a:pt x="80" y="3018"/>
                    <a:pt x="127" y="3069"/>
                  </a:cubicBezTo>
                  <a:cubicBezTo>
                    <a:pt x="133" y="3075"/>
                    <a:pt x="138" y="3081"/>
                    <a:pt x="144" y="3085"/>
                  </a:cubicBezTo>
                  <a:cubicBezTo>
                    <a:pt x="126" y="3094"/>
                    <a:pt x="109" y="3105"/>
                    <a:pt x="92" y="3117"/>
                  </a:cubicBezTo>
                  <a:cubicBezTo>
                    <a:pt x="32" y="3162"/>
                    <a:pt x="0" y="3234"/>
                    <a:pt x="16" y="3309"/>
                  </a:cubicBezTo>
                  <a:cubicBezTo>
                    <a:pt x="20" y="3328"/>
                    <a:pt x="26" y="3345"/>
                    <a:pt x="37" y="3362"/>
                  </a:cubicBezTo>
                  <a:cubicBezTo>
                    <a:pt x="37" y="3363"/>
                    <a:pt x="37" y="3364"/>
                    <a:pt x="38" y="3366"/>
                  </a:cubicBezTo>
                  <a:cubicBezTo>
                    <a:pt x="61" y="3430"/>
                    <a:pt x="116" y="3470"/>
                    <a:pt x="181" y="3486"/>
                  </a:cubicBezTo>
                  <a:cubicBezTo>
                    <a:pt x="255" y="3504"/>
                    <a:pt x="331" y="3512"/>
                    <a:pt x="407" y="3514"/>
                  </a:cubicBezTo>
                  <a:cubicBezTo>
                    <a:pt x="416" y="3514"/>
                    <a:pt x="425" y="3514"/>
                    <a:pt x="434" y="3514"/>
                  </a:cubicBezTo>
                  <a:cubicBezTo>
                    <a:pt x="473" y="3514"/>
                    <a:pt x="512" y="3512"/>
                    <a:pt x="551" y="3510"/>
                  </a:cubicBezTo>
                  <a:cubicBezTo>
                    <a:pt x="566" y="3509"/>
                    <a:pt x="581" y="3509"/>
                    <a:pt x="597" y="3508"/>
                  </a:cubicBezTo>
                  <a:cubicBezTo>
                    <a:pt x="647" y="3514"/>
                    <a:pt x="699" y="3516"/>
                    <a:pt x="749" y="3516"/>
                  </a:cubicBezTo>
                  <a:cubicBezTo>
                    <a:pt x="758" y="3516"/>
                    <a:pt x="766" y="3516"/>
                    <a:pt x="775" y="3516"/>
                  </a:cubicBezTo>
                  <a:cubicBezTo>
                    <a:pt x="955" y="3516"/>
                    <a:pt x="1135" y="3505"/>
                    <a:pt x="1314" y="3483"/>
                  </a:cubicBezTo>
                  <a:lnTo>
                    <a:pt x="1317" y="3483"/>
                  </a:lnTo>
                  <a:cubicBezTo>
                    <a:pt x="1730" y="3473"/>
                    <a:pt x="2143" y="3467"/>
                    <a:pt x="2555" y="3446"/>
                  </a:cubicBezTo>
                  <a:cubicBezTo>
                    <a:pt x="2778" y="3435"/>
                    <a:pt x="3001" y="3422"/>
                    <a:pt x="3224" y="3405"/>
                  </a:cubicBezTo>
                  <a:cubicBezTo>
                    <a:pt x="3259" y="3403"/>
                    <a:pt x="3293" y="3401"/>
                    <a:pt x="3329" y="3397"/>
                  </a:cubicBezTo>
                  <a:cubicBezTo>
                    <a:pt x="3345" y="3403"/>
                    <a:pt x="3362" y="3406"/>
                    <a:pt x="3379" y="3406"/>
                  </a:cubicBezTo>
                  <a:cubicBezTo>
                    <a:pt x="3464" y="3410"/>
                    <a:pt x="3550" y="3415"/>
                    <a:pt x="3636" y="3415"/>
                  </a:cubicBezTo>
                  <a:cubicBezTo>
                    <a:pt x="3652" y="3415"/>
                    <a:pt x="3667" y="3415"/>
                    <a:pt x="3683" y="3414"/>
                  </a:cubicBezTo>
                  <a:cubicBezTo>
                    <a:pt x="3768" y="3412"/>
                    <a:pt x="3852" y="3410"/>
                    <a:pt x="3937" y="3409"/>
                  </a:cubicBezTo>
                  <a:cubicBezTo>
                    <a:pt x="4041" y="3406"/>
                    <a:pt x="4146" y="3403"/>
                    <a:pt x="4250" y="3398"/>
                  </a:cubicBezTo>
                  <a:cubicBezTo>
                    <a:pt x="4258" y="3401"/>
                    <a:pt x="4266" y="3403"/>
                    <a:pt x="4274" y="3404"/>
                  </a:cubicBezTo>
                  <a:cubicBezTo>
                    <a:pt x="4308" y="3410"/>
                    <a:pt x="4342" y="3418"/>
                    <a:pt x="4376" y="3421"/>
                  </a:cubicBezTo>
                  <a:cubicBezTo>
                    <a:pt x="4461" y="3431"/>
                    <a:pt x="4547" y="3433"/>
                    <a:pt x="4632" y="3433"/>
                  </a:cubicBezTo>
                  <a:cubicBezTo>
                    <a:pt x="4723" y="3433"/>
                    <a:pt x="4814" y="3430"/>
                    <a:pt x="4904" y="3430"/>
                  </a:cubicBezTo>
                  <a:cubicBezTo>
                    <a:pt x="5026" y="3429"/>
                    <a:pt x="5148" y="3429"/>
                    <a:pt x="5269" y="3429"/>
                  </a:cubicBezTo>
                  <a:cubicBezTo>
                    <a:pt x="5288" y="3429"/>
                    <a:pt x="5306" y="3429"/>
                    <a:pt x="5324" y="3429"/>
                  </a:cubicBezTo>
                  <a:cubicBezTo>
                    <a:pt x="5432" y="3429"/>
                    <a:pt x="5539" y="3431"/>
                    <a:pt x="5646" y="3431"/>
                  </a:cubicBezTo>
                  <a:cubicBezTo>
                    <a:pt x="5712" y="3431"/>
                    <a:pt x="5778" y="3430"/>
                    <a:pt x="5844" y="3428"/>
                  </a:cubicBezTo>
                  <a:cubicBezTo>
                    <a:pt x="5993" y="3424"/>
                    <a:pt x="6143" y="3420"/>
                    <a:pt x="6293" y="3414"/>
                  </a:cubicBezTo>
                  <a:cubicBezTo>
                    <a:pt x="6313" y="3465"/>
                    <a:pt x="6356" y="3506"/>
                    <a:pt x="6409" y="3524"/>
                  </a:cubicBezTo>
                  <a:cubicBezTo>
                    <a:pt x="6451" y="3538"/>
                    <a:pt x="6496" y="3541"/>
                    <a:pt x="6541" y="3541"/>
                  </a:cubicBezTo>
                  <a:cubicBezTo>
                    <a:pt x="6564" y="3541"/>
                    <a:pt x="6587" y="3541"/>
                    <a:pt x="6609" y="3540"/>
                  </a:cubicBezTo>
                  <a:cubicBezTo>
                    <a:pt x="6655" y="3540"/>
                    <a:pt x="6702" y="3540"/>
                    <a:pt x="6749" y="3539"/>
                  </a:cubicBezTo>
                  <a:cubicBezTo>
                    <a:pt x="6851" y="3537"/>
                    <a:pt x="6951" y="3537"/>
                    <a:pt x="7053" y="3535"/>
                  </a:cubicBezTo>
                  <a:cubicBezTo>
                    <a:pt x="7250" y="3531"/>
                    <a:pt x="7449" y="3525"/>
                    <a:pt x="7645" y="3513"/>
                  </a:cubicBezTo>
                  <a:cubicBezTo>
                    <a:pt x="7847" y="3499"/>
                    <a:pt x="8046" y="3481"/>
                    <a:pt x="8247" y="3461"/>
                  </a:cubicBezTo>
                  <a:cubicBezTo>
                    <a:pt x="8447" y="3443"/>
                    <a:pt x="8646" y="3420"/>
                    <a:pt x="8844" y="3388"/>
                  </a:cubicBezTo>
                  <a:cubicBezTo>
                    <a:pt x="8878" y="3382"/>
                    <a:pt x="8911" y="3377"/>
                    <a:pt x="8946" y="3371"/>
                  </a:cubicBezTo>
                  <a:cubicBezTo>
                    <a:pt x="8978" y="3376"/>
                    <a:pt x="9010" y="3378"/>
                    <a:pt x="9042" y="3379"/>
                  </a:cubicBezTo>
                  <a:cubicBezTo>
                    <a:pt x="9100" y="3381"/>
                    <a:pt x="9157" y="3381"/>
                    <a:pt x="9215" y="3381"/>
                  </a:cubicBezTo>
                  <a:lnTo>
                    <a:pt x="9431" y="3381"/>
                  </a:lnTo>
                  <a:cubicBezTo>
                    <a:pt x="9553" y="3380"/>
                    <a:pt x="9673" y="3377"/>
                    <a:pt x="9794" y="3372"/>
                  </a:cubicBezTo>
                  <a:cubicBezTo>
                    <a:pt x="9905" y="3369"/>
                    <a:pt x="10015" y="3363"/>
                    <a:pt x="10124" y="3357"/>
                  </a:cubicBezTo>
                  <a:cubicBezTo>
                    <a:pt x="10154" y="3355"/>
                    <a:pt x="10185" y="3354"/>
                    <a:pt x="10215" y="3352"/>
                  </a:cubicBezTo>
                  <a:cubicBezTo>
                    <a:pt x="10264" y="3357"/>
                    <a:pt x="10313" y="3361"/>
                    <a:pt x="10362" y="3363"/>
                  </a:cubicBezTo>
                  <a:cubicBezTo>
                    <a:pt x="10398" y="3364"/>
                    <a:pt x="10434" y="3367"/>
                    <a:pt x="10470" y="3367"/>
                  </a:cubicBezTo>
                  <a:cubicBezTo>
                    <a:pt x="10490" y="3367"/>
                    <a:pt x="10510" y="3366"/>
                    <a:pt x="10529" y="3364"/>
                  </a:cubicBezTo>
                  <a:cubicBezTo>
                    <a:pt x="10629" y="3355"/>
                    <a:pt x="10726" y="3325"/>
                    <a:pt x="10778" y="3234"/>
                  </a:cubicBezTo>
                  <a:cubicBezTo>
                    <a:pt x="10827" y="3150"/>
                    <a:pt x="10827" y="3044"/>
                    <a:pt x="10790" y="2956"/>
                  </a:cubicBezTo>
                  <a:cubicBezTo>
                    <a:pt x="10785" y="2947"/>
                    <a:pt x="10782" y="2938"/>
                    <a:pt x="10777" y="2928"/>
                  </a:cubicBezTo>
                  <a:cubicBezTo>
                    <a:pt x="10796" y="2885"/>
                    <a:pt x="10806" y="2839"/>
                    <a:pt x="10806" y="2796"/>
                  </a:cubicBezTo>
                  <a:cubicBezTo>
                    <a:pt x="10806" y="2739"/>
                    <a:pt x="10801" y="2683"/>
                    <a:pt x="10776" y="2631"/>
                  </a:cubicBezTo>
                  <a:cubicBezTo>
                    <a:pt x="10752" y="2580"/>
                    <a:pt x="10718" y="2536"/>
                    <a:pt x="10679" y="2496"/>
                  </a:cubicBezTo>
                  <a:cubicBezTo>
                    <a:pt x="10629" y="2444"/>
                    <a:pt x="10576" y="2391"/>
                    <a:pt x="10517" y="2346"/>
                  </a:cubicBezTo>
                  <a:cubicBezTo>
                    <a:pt x="10482" y="2321"/>
                    <a:pt x="10446" y="2297"/>
                    <a:pt x="10409" y="2276"/>
                  </a:cubicBezTo>
                  <a:cubicBezTo>
                    <a:pt x="10393" y="2265"/>
                    <a:pt x="10377" y="2255"/>
                    <a:pt x="10361" y="2246"/>
                  </a:cubicBezTo>
                  <a:cubicBezTo>
                    <a:pt x="10321" y="2222"/>
                    <a:pt x="10279" y="2198"/>
                    <a:pt x="10235" y="2179"/>
                  </a:cubicBezTo>
                  <a:cubicBezTo>
                    <a:pt x="10234" y="2179"/>
                    <a:pt x="10233" y="2178"/>
                    <a:pt x="10232" y="2178"/>
                  </a:cubicBezTo>
                  <a:cubicBezTo>
                    <a:pt x="10164" y="2109"/>
                    <a:pt x="10092" y="2047"/>
                    <a:pt x="10003" y="2006"/>
                  </a:cubicBezTo>
                  <a:cubicBezTo>
                    <a:pt x="9910" y="1964"/>
                    <a:pt x="9803" y="1954"/>
                    <a:pt x="9699" y="1954"/>
                  </a:cubicBezTo>
                  <a:cubicBezTo>
                    <a:pt x="9680" y="1954"/>
                    <a:pt x="9661" y="1955"/>
                    <a:pt x="9642" y="1955"/>
                  </a:cubicBezTo>
                  <a:cubicBezTo>
                    <a:pt x="9609" y="1910"/>
                    <a:pt x="9561" y="1873"/>
                    <a:pt x="9509" y="1851"/>
                  </a:cubicBezTo>
                  <a:cubicBezTo>
                    <a:pt x="9461" y="1831"/>
                    <a:pt x="9412" y="1816"/>
                    <a:pt x="9358" y="1807"/>
                  </a:cubicBezTo>
                  <a:cubicBezTo>
                    <a:pt x="9328" y="1801"/>
                    <a:pt x="9297" y="1800"/>
                    <a:pt x="9265" y="1800"/>
                  </a:cubicBezTo>
                  <a:cubicBezTo>
                    <a:pt x="9237" y="1800"/>
                    <a:pt x="9208" y="1801"/>
                    <a:pt x="9180" y="1802"/>
                  </a:cubicBezTo>
                  <a:cubicBezTo>
                    <a:pt x="9056" y="1808"/>
                    <a:pt x="8935" y="1818"/>
                    <a:pt x="8814" y="1838"/>
                  </a:cubicBezTo>
                  <a:cubicBezTo>
                    <a:pt x="8632" y="1867"/>
                    <a:pt x="8453" y="1908"/>
                    <a:pt x="8275" y="1959"/>
                  </a:cubicBezTo>
                  <a:cubicBezTo>
                    <a:pt x="8191" y="1983"/>
                    <a:pt x="8107" y="2006"/>
                    <a:pt x="8024" y="2032"/>
                  </a:cubicBezTo>
                  <a:cubicBezTo>
                    <a:pt x="8001" y="1990"/>
                    <a:pt x="7974" y="1951"/>
                    <a:pt x="7938" y="1914"/>
                  </a:cubicBezTo>
                  <a:cubicBezTo>
                    <a:pt x="7889" y="1860"/>
                    <a:pt x="7836" y="1808"/>
                    <a:pt x="7775" y="1768"/>
                  </a:cubicBezTo>
                  <a:cubicBezTo>
                    <a:pt x="7764" y="1761"/>
                    <a:pt x="7755" y="1754"/>
                    <a:pt x="7745" y="1748"/>
                  </a:cubicBezTo>
                  <a:cubicBezTo>
                    <a:pt x="7748" y="1675"/>
                    <a:pt x="7716" y="1601"/>
                    <a:pt x="7676" y="1540"/>
                  </a:cubicBezTo>
                  <a:cubicBezTo>
                    <a:pt x="7650" y="1498"/>
                    <a:pt x="7609" y="1464"/>
                    <a:pt x="7569" y="1436"/>
                  </a:cubicBezTo>
                  <a:cubicBezTo>
                    <a:pt x="7523" y="1404"/>
                    <a:pt x="7473" y="1374"/>
                    <a:pt x="7421" y="1350"/>
                  </a:cubicBezTo>
                  <a:cubicBezTo>
                    <a:pt x="7340" y="1312"/>
                    <a:pt x="7257" y="1281"/>
                    <a:pt x="7170" y="1259"/>
                  </a:cubicBezTo>
                  <a:cubicBezTo>
                    <a:pt x="7169" y="1259"/>
                    <a:pt x="7169" y="1258"/>
                    <a:pt x="7167" y="1257"/>
                  </a:cubicBezTo>
                  <a:cubicBezTo>
                    <a:pt x="7169" y="1242"/>
                    <a:pt x="7167" y="1228"/>
                    <a:pt x="7166" y="1213"/>
                  </a:cubicBezTo>
                  <a:cubicBezTo>
                    <a:pt x="7157" y="1116"/>
                    <a:pt x="7113" y="1015"/>
                    <a:pt x="7052" y="938"/>
                  </a:cubicBezTo>
                  <a:cubicBezTo>
                    <a:pt x="6981" y="846"/>
                    <a:pt x="6899" y="771"/>
                    <a:pt x="6796" y="715"/>
                  </a:cubicBezTo>
                  <a:cubicBezTo>
                    <a:pt x="6782" y="707"/>
                    <a:pt x="6768" y="700"/>
                    <a:pt x="6755" y="693"/>
                  </a:cubicBezTo>
                  <a:cubicBezTo>
                    <a:pt x="6729" y="676"/>
                    <a:pt x="6704" y="660"/>
                    <a:pt x="6678" y="645"/>
                  </a:cubicBezTo>
                  <a:cubicBezTo>
                    <a:pt x="6596" y="483"/>
                    <a:pt x="6425" y="363"/>
                    <a:pt x="6261" y="301"/>
                  </a:cubicBezTo>
                  <a:cubicBezTo>
                    <a:pt x="6116" y="248"/>
                    <a:pt x="5966" y="227"/>
                    <a:pt x="5814" y="227"/>
                  </a:cubicBezTo>
                  <a:cubicBezTo>
                    <a:pt x="5744" y="227"/>
                    <a:pt x="5673" y="231"/>
                    <a:pt x="5603" y="239"/>
                  </a:cubicBezTo>
                  <a:cubicBezTo>
                    <a:pt x="5573" y="164"/>
                    <a:pt x="5501" y="112"/>
                    <a:pt x="5428" y="79"/>
                  </a:cubicBezTo>
                  <a:cubicBezTo>
                    <a:pt x="5358" y="49"/>
                    <a:pt x="5282" y="33"/>
                    <a:pt x="5206" y="27"/>
                  </a:cubicBezTo>
                  <a:cubicBezTo>
                    <a:pt x="5162" y="9"/>
                    <a:pt x="5116" y="0"/>
                    <a:pt x="5070" y="0"/>
                  </a:cubicBezTo>
                  <a:close/>
                </a:path>
              </a:pathLst>
            </a:custGeom>
            <a:solidFill>
              <a:srgbClr val="FFFFFF"/>
            </a:solidFill>
            <a:ln>
              <a:noFill/>
            </a:ln>
          </p:spPr>
          <p:txBody>
            <a:bodyPr spcFirstLastPara="1" wrap="square" lIns="121900" tIns="121900" rIns="121900" bIns="121900" anchor="ctr" anchorCtr="0">
              <a:noAutofit/>
            </a:bodyPr>
            <a:lstStyle/>
            <a:p>
              <a:pPr defTabSz="857250" eaLnBrk="0" fontAlgn="base" hangingPunct="0">
                <a:spcBef>
                  <a:spcPct val="0"/>
                </a:spcBef>
                <a:spcAft>
                  <a:spcPct val="0"/>
                </a:spcAft>
              </a:pPr>
              <a:endParaRPr sz="2400">
                <a:solidFill>
                  <a:prstClr val="black"/>
                </a:solidFill>
                <a:latin typeface="Times New Roman" panose="02020603050405020304" pitchFamily="18" charset="0"/>
              </a:endParaRPr>
            </a:p>
          </p:txBody>
        </p:sp>
        <p:sp>
          <p:nvSpPr>
            <p:cNvPr id="78" name="Google Shape;1196;p37">
              <a:extLst>
                <a:ext uri="{FF2B5EF4-FFF2-40B4-BE49-F238E27FC236}">
                  <a16:creationId xmlns:a16="http://schemas.microsoft.com/office/drawing/2014/main" id="{71B843BD-98F2-46C3-B51B-C330B338166F}"/>
                </a:ext>
              </a:extLst>
            </p:cNvPr>
            <p:cNvSpPr/>
            <p:nvPr/>
          </p:nvSpPr>
          <p:spPr>
            <a:xfrm>
              <a:off x="1581875" y="760450"/>
              <a:ext cx="278500" cy="18175"/>
            </a:xfrm>
            <a:custGeom>
              <a:avLst/>
              <a:gdLst/>
              <a:ahLst/>
              <a:cxnLst/>
              <a:rect l="l" t="t" r="r" b="b"/>
              <a:pathLst>
                <a:path w="11140" h="727" extrusionOk="0">
                  <a:moveTo>
                    <a:pt x="6278" y="114"/>
                  </a:moveTo>
                  <a:cubicBezTo>
                    <a:pt x="6280" y="114"/>
                    <a:pt x="6283" y="114"/>
                    <a:pt x="6286" y="114"/>
                  </a:cubicBezTo>
                  <a:lnTo>
                    <a:pt x="6286" y="114"/>
                  </a:lnTo>
                  <a:cubicBezTo>
                    <a:pt x="6283" y="114"/>
                    <a:pt x="6280" y="114"/>
                    <a:pt x="6278" y="114"/>
                  </a:cubicBezTo>
                  <a:close/>
                  <a:moveTo>
                    <a:pt x="8335" y="563"/>
                  </a:moveTo>
                  <a:lnTo>
                    <a:pt x="8335" y="563"/>
                  </a:lnTo>
                  <a:cubicBezTo>
                    <a:pt x="8334" y="563"/>
                    <a:pt x="8332" y="563"/>
                    <a:pt x="8331" y="563"/>
                  </a:cubicBezTo>
                  <a:lnTo>
                    <a:pt x="8331" y="563"/>
                  </a:lnTo>
                  <a:cubicBezTo>
                    <a:pt x="8332" y="564"/>
                    <a:pt x="8334" y="564"/>
                    <a:pt x="8336" y="564"/>
                  </a:cubicBezTo>
                  <a:cubicBezTo>
                    <a:pt x="8338" y="564"/>
                    <a:pt x="8341" y="564"/>
                    <a:pt x="8343" y="564"/>
                  </a:cubicBezTo>
                  <a:lnTo>
                    <a:pt x="8343" y="564"/>
                  </a:lnTo>
                  <a:cubicBezTo>
                    <a:pt x="8340" y="564"/>
                    <a:pt x="8338" y="563"/>
                    <a:pt x="8335" y="563"/>
                  </a:cubicBezTo>
                  <a:close/>
                  <a:moveTo>
                    <a:pt x="10614" y="0"/>
                  </a:moveTo>
                  <a:cubicBezTo>
                    <a:pt x="10551" y="0"/>
                    <a:pt x="10488" y="2"/>
                    <a:pt x="10425" y="3"/>
                  </a:cubicBezTo>
                  <a:cubicBezTo>
                    <a:pt x="10242" y="9"/>
                    <a:pt x="10058" y="18"/>
                    <a:pt x="9874" y="20"/>
                  </a:cubicBezTo>
                  <a:cubicBezTo>
                    <a:pt x="9774" y="18"/>
                    <a:pt x="9675" y="12"/>
                    <a:pt x="9575" y="8"/>
                  </a:cubicBezTo>
                  <a:cubicBezTo>
                    <a:pt x="9501" y="5"/>
                    <a:pt x="9427" y="4"/>
                    <a:pt x="9353" y="4"/>
                  </a:cubicBezTo>
                  <a:cubicBezTo>
                    <a:pt x="9315" y="4"/>
                    <a:pt x="9279" y="4"/>
                    <a:pt x="9242" y="4"/>
                  </a:cubicBezTo>
                  <a:cubicBezTo>
                    <a:pt x="9031" y="8"/>
                    <a:pt x="8821" y="13"/>
                    <a:pt x="8611" y="33"/>
                  </a:cubicBezTo>
                  <a:cubicBezTo>
                    <a:pt x="8416" y="50"/>
                    <a:pt x="8220" y="51"/>
                    <a:pt x="8024" y="57"/>
                  </a:cubicBezTo>
                  <a:cubicBezTo>
                    <a:pt x="7836" y="63"/>
                    <a:pt x="7648" y="57"/>
                    <a:pt x="7460" y="73"/>
                  </a:cubicBezTo>
                  <a:cubicBezTo>
                    <a:pt x="7267" y="88"/>
                    <a:pt x="7075" y="106"/>
                    <a:pt x="6879" y="108"/>
                  </a:cubicBezTo>
                  <a:cubicBezTo>
                    <a:pt x="6706" y="111"/>
                    <a:pt x="6533" y="114"/>
                    <a:pt x="6358" y="114"/>
                  </a:cubicBezTo>
                  <a:cubicBezTo>
                    <a:pt x="6334" y="114"/>
                    <a:pt x="6310" y="114"/>
                    <a:pt x="6286" y="114"/>
                  </a:cubicBezTo>
                  <a:lnTo>
                    <a:pt x="6286" y="114"/>
                  </a:lnTo>
                  <a:cubicBezTo>
                    <a:pt x="6291" y="114"/>
                    <a:pt x="6296" y="114"/>
                    <a:pt x="6302" y="115"/>
                  </a:cubicBezTo>
                  <a:cubicBezTo>
                    <a:pt x="6208" y="113"/>
                    <a:pt x="6112" y="113"/>
                    <a:pt x="6017" y="112"/>
                  </a:cubicBezTo>
                  <a:lnTo>
                    <a:pt x="6007" y="112"/>
                  </a:lnTo>
                  <a:cubicBezTo>
                    <a:pt x="5809" y="107"/>
                    <a:pt x="5612" y="93"/>
                    <a:pt x="5414" y="80"/>
                  </a:cubicBezTo>
                  <a:cubicBezTo>
                    <a:pt x="5211" y="66"/>
                    <a:pt x="5006" y="64"/>
                    <a:pt x="4803" y="63"/>
                  </a:cubicBezTo>
                  <a:cubicBezTo>
                    <a:pt x="4678" y="61"/>
                    <a:pt x="4553" y="58"/>
                    <a:pt x="4429" y="58"/>
                  </a:cubicBezTo>
                  <a:cubicBezTo>
                    <a:pt x="4361" y="58"/>
                    <a:pt x="4294" y="59"/>
                    <a:pt x="4226" y="61"/>
                  </a:cubicBezTo>
                  <a:cubicBezTo>
                    <a:pt x="4033" y="68"/>
                    <a:pt x="3839" y="79"/>
                    <a:pt x="3644" y="80"/>
                  </a:cubicBezTo>
                  <a:cubicBezTo>
                    <a:pt x="3465" y="73"/>
                    <a:pt x="3285" y="53"/>
                    <a:pt x="3106" y="53"/>
                  </a:cubicBezTo>
                  <a:cubicBezTo>
                    <a:pt x="2935" y="53"/>
                    <a:pt x="2765" y="61"/>
                    <a:pt x="2595" y="63"/>
                  </a:cubicBezTo>
                  <a:cubicBezTo>
                    <a:pt x="2509" y="62"/>
                    <a:pt x="2423" y="60"/>
                    <a:pt x="2337" y="60"/>
                  </a:cubicBezTo>
                  <a:cubicBezTo>
                    <a:pt x="2285" y="60"/>
                    <a:pt x="2233" y="61"/>
                    <a:pt x="2181" y="63"/>
                  </a:cubicBezTo>
                  <a:cubicBezTo>
                    <a:pt x="2047" y="68"/>
                    <a:pt x="1913" y="72"/>
                    <a:pt x="1780" y="72"/>
                  </a:cubicBezTo>
                  <a:cubicBezTo>
                    <a:pt x="1556" y="66"/>
                    <a:pt x="1333" y="59"/>
                    <a:pt x="1109" y="55"/>
                  </a:cubicBezTo>
                  <a:cubicBezTo>
                    <a:pt x="1089" y="54"/>
                    <a:pt x="1068" y="54"/>
                    <a:pt x="1048" y="54"/>
                  </a:cubicBezTo>
                  <a:cubicBezTo>
                    <a:pt x="951" y="54"/>
                    <a:pt x="854" y="60"/>
                    <a:pt x="758" y="69"/>
                  </a:cubicBezTo>
                  <a:cubicBezTo>
                    <a:pt x="632" y="80"/>
                    <a:pt x="505" y="96"/>
                    <a:pt x="378" y="97"/>
                  </a:cubicBezTo>
                  <a:cubicBezTo>
                    <a:pt x="354" y="96"/>
                    <a:pt x="330" y="93"/>
                    <a:pt x="305" y="91"/>
                  </a:cubicBezTo>
                  <a:cubicBezTo>
                    <a:pt x="294" y="89"/>
                    <a:pt x="282" y="87"/>
                    <a:pt x="271" y="84"/>
                  </a:cubicBezTo>
                  <a:lnTo>
                    <a:pt x="268" y="83"/>
                  </a:lnTo>
                  <a:cubicBezTo>
                    <a:pt x="248" y="76"/>
                    <a:pt x="228" y="72"/>
                    <a:pt x="208" y="72"/>
                  </a:cubicBezTo>
                  <a:cubicBezTo>
                    <a:pt x="132" y="72"/>
                    <a:pt x="59" y="123"/>
                    <a:pt x="33" y="197"/>
                  </a:cubicBezTo>
                  <a:cubicBezTo>
                    <a:pt x="0" y="290"/>
                    <a:pt x="47" y="387"/>
                    <a:pt x="134" y="427"/>
                  </a:cubicBezTo>
                  <a:cubicBezTo>
                    <a:pt x="102" y="467"/>
                    <a:pt x="87" y="521"/>
                    <a:pt x="96" y="575"/>
                  </a:cubicBezTo>
                  <a:cubicBezTo>
                    <a:pt x="112" y="661"/>
                    <a:pt x="190" y="725"/>
                    <a:pt x="274" y="727"/>
                  </a:cubicBezTo>
                  <a:cubicBezTo>
                    <a:pt x="287" y="727"/>
                    <a:pt x="300" y="726"/>
                    <a:pt x="311" y="723"/>
                  </a:cubicBezTo>
                  <a:cubicBezTo>
                    <a:pt x="337" y="718"/>
                    <a:pt x="364" y="715"/>
                    <a:pt x="390" y="712"/>
                  </a:cubicBezTo>
                  <a:cubicBezTo>
                    <a:pt x="539" y="697"/>
                    <a:pt x="688" y="705"/>
                    <a:pt x="838" y="698"/>
                  </a:cubicBezTo>
                  <a:cubicBezTo>
                    <a:pt x="1004" y="693"/>
                    <a:pt x="1169" y="666"/>
                    <a:pt x="1333" y="649"/>
                  </a:cubicBezTo>
                  <a:cubicBezTo>
                    <a:pt x="1657" y="617"/>
                    <a:pt x="1982" y="598"/>
                    <a:pt x="2307" y="598"/>
                  </a:cubicBezTo>
                  <a:cubicBezTo>
                    <a:pt x="2316" y="598"/>
                    <a:pt x="2326" y="598"/>
                    <a:pt x="2335" y="598"/>
                  </a:cubicBezTo>
                  <a:cubicBezTo>
                    <a:pt x="2532" y="602"/>
                    <a:pt x="2727" y="613"/>
                    <a:pt x="2923" y="614"/>
                  </a:cubicBezTo>
                  <a:cubicBezTo>
                    <a:pt x="3123" y="614"/>
                    <a:pt x="3324" y="609"/>
                    <a:pt x="3525" y="607"/>
                  </a:cubicBezTo>
                  <a:cubicBezTo>
                    <a:pt x="3739" y="612"/>
                    <a:pt x="3953" y="620"/>
                    <a:pt x="4167" y="620"/>
                  </a:cubicBezTo>
                  <a:cubicBezTo>
                    <a:pt x="4201" y="620"/>
                    <a:pt x="4236" y="620"/>
                    <a:pt x="4270" y="619"/>
                  </a:cubicBezTo>
                  <a:cubicBezTo>
                    <a:pt x="4455" y="618"/>
                    <a:pt x="4639" y="616"/>
                    <a:pt x="4823" y="616"/>
                  </a:cubicBezTo>
                  <a:cubicBezTo>
                    <a:pt x="4893" y="616"/>
                    <a:pt x="4963" y="616"/>
                    <a:pt x="5034" y="617"/>
                  </a:cubicBezTo>
                  <a:lnTo>
                    <a:pt x="5034" y="617"/>
                  </a:lnTo>
                  <a:cubicBezTo>
                    <a:pt x="5032" y="617"/>
                    <a:pt x="5030" y="617"/>
                    <a:pt x="5028" y="617"/>
                  </a:cubicBezTo>
                  <a:cubicBezTo>
                    <a:pt x="5331" y="621"/>
                    <a:pt x="5633" y="623"/>
                    <a:pt x="5935" y="630"/>
                  </a:cubicBezTo>
                  <a:cubicBezTo>
                    <a:pt x="6055" y="632"/>
                    <a:pt x="6174" y="635"/>
                    <a:pt x="6294" y="635"/>
                  </a:cubicBezTo>
                  <a:cubicBezTo>
                    <a:pt x="6386" y="635"/>
                    <a:pt x="6478" y="633"/>
                    <a:pt x="6570" y="630"/>
                  </a:cubicBezTo>
                  <a:cubicBezTo>
                    <a:pt x="6768" y="622"/>
                    <a:pt x="6965" y="605"/>
                    <a:pt x="7163" y="599"/>
                  </a:cubicBezTo>
                  <a:cubicBezTo>
                    <a:pt x="7365" y="594"/>
                    <a:pt x="7566" y="586"/>
                    <a:pt x="7769" y="576"/>
                  </a:cubicBezTo>
                  <a:cubicBezTo>
                    <a:pt x="7955" y="566"/>
                    <a:pt x="8143" y="565"/>
                    <a:pt x="8331" y="563"/>
                  </a:cubicBezTo>
                  <a:lnTo>
                    <a:pt x="8331" y="563"/>
                  </a:lnTo>
                  <a:cubicBezTo>
                    <a:pt x="8331" y="563"/>
                    <a:pt x="8330" y="563"/>
                    <a:pt x="8330" y="563"/>
                  </a:cubicBezTo>
                  <a:lnTo>
                    <a:pt x="8330" y="563"/>
                  </a:lnTo>
                  <a:cubicBezTo>
                    <a:pt x="8332" y="563"/>
                    <a:pt x="8334" y="563"/>
                    <a:pt x="8335" y="563"/>
                  </a:cubicBezTo>
                  <a:lnTo>
                    <a:pt x="8335" y="563"/>
                  </a:lnTo>
                  <a:cubicBezTo>
                    <a:pt x="8339" y="563"/>
                    <a:pt x="8343" y="563"/>
                    <a:pt x="8347" y="563"/>
                  </a:cubicBezTo>
                  <a:lnTo>
                    <a:pt x="8347" y="563"/>
                  </a:lnTo>
                  <a:cubicBezTo>
                    <a:pt x="8345" y="563"/>
                    <a:pt x="8344" y="563"/>
                    <a:pt x="8343" y="564"/>
                  </a:cubicBezTo>
                  <a:lnTo>
                    <a:pt x="8343" y="564"/>
                  </a:lnTo>
                  <a:cubicBezTo>
                    <a:pt x="8591" y="567"/>
                    <a:pt x="8838" y="576"/>
                    <a:pt x="9085" y="599"/>
                  </a:cubicBezTo>
                  <a:cubicBezTo>
                    <a:pt x="9284" y="615"/>
                    <a:pt x="9484" y="631"/>
                    <a:pt x="9683" y="631"/>
                  </a:cubicBezTo>
                  <a:cubicBezTo>
                    <a:pt x="9749" y="631"/>
                    <a:pt x="9816" y="629"/>
                    <a:pt x="9882" y="625"/>
                  </a:cubicBezTo>
                  <a:cubicBezTo>
                    <a:pt x="9977" y="619"/>
                    <a:pt x="10073" y="611"/>
                    <a:pt x="10169" y="607"/>
                  </a:cubicBezTo>
                  <a:cubicBezTo>
                    <a:pt x="10264" y="602"/>
                    <a:pt x="10359" y="601"/>
                    <a:pt x="10455" y="598"/>
                  </a:cubicBezTo>
                  <a:cubicBezTo>
                    <a:pt x="10571" y="594"/>
                    <a:pt x="10687" y="590"/>
                    <a:pt x="10802" y="578"/>
                  </a:cubicBezTo>
                  <a:cubicBezTo>
                    <a:pt x="10861" y="573"/>
                    <a:pt x="10926" y="565"/>
                    <a:pt x="10980" y="541"/>
                  </a:cubicBezTo>
                  <a:cubicBezTo>
                    <a:pt x="11022" y="521"/>
                    <a:pt x="11069" y="494"/>
                    <a:pt x="11094" y="452"/>
                  </a:cubicBezTo>
                  <a:cubicBezTo>
                    <a:pt x="11120" y="411"/>
                    <a:pt x="11140" y="371"/>
                    <a:pt x="11136" y="322"/>
                  </a:cubicBezTo>
                  <a:cubicBezTo>
                    <a:pt x="11135" y="278"/>
                    <a:pt x="11119" y="237"/>
                    <a:pt x="11095" y="202"/>
                  </a:cubicBezTo>
                  <a:cubicBezTo>
                    <a:pt x="11073" y="169"/>
                    <a:pt x="11043" y="145"/>
                    <a:pt x="11012" y="121"/>
                  </a:cubicBezTo>
                  <a:cubicBezTo>
                    <a:pt x="10977" y="93"/>
                    <a:pt x="10942" y="63"/>
                    <a:pt x="10902" y="44"/>
                  </a:cubicBezTo>
                  <a:cubicBezTo>
                    <a:pt x="10845" y="17"/>
                    <a:pt x="10786" y="3"/>
                    <a:pt x="10722" y="2"/>
                  </a:cubicBezTo>
                  <a:cubicBezTo>
                    <a:pt x="10686" y="1"/>
                    <a:pt x="10650" y="0"/>
                    <a:pt x="10614" y="0"/>
                  </a:cubicBezTo>
                  <a:close/>
                </a:path>
              </a:pathLst>
            </a:custGeom>
            <a:solidFill>
              <a:srgbClr val="010101">
                <a:alpha val="15080"/>
              </a:srgbClr>
            </a:solidFill>
            <a:ln>
              <a:noFill/>
            </a:ln>
          </p:spPr>
          <p:txBody>
            <a:bodyPr spcFirstLastPara="1" wrap="square" lIns="121900" tIns="121900" rIns="121900" bIns="121900" anchor="ctr" anchorCtr="0">
              <a:noAutofit/>
            </a:bodyPr>
            <a:lstStyle/>
            <a:p>
              <a:pPr defTabSz="857250" eaLnBrk="0" fontAlgn="base" hangingPunct="0">
                <a:spcBef>
                  <a:spcPct val="0"/>
                </a:spcBef>
                <a:spcAft>
                  <a:spcPct val="0"/>
                </a:spcAft>
              </a:pPr>
              <a:endParaRPr sz="2400">
                <a:solidFill>
                  <a:prstClr val="black"/>
                </a:solidFill>
                <a:latin typeface="Times New Roman" panose="02020603050405020304" pitchFamily="18" charset="0"/>
              </a:endParaRPr>
            </a:p>
          </p:txBody>
        </p:sp>
        <p:sp>
          <p:nvSpPr>
            <p:cNvPr id="79" name="Google Shape;1197;p37">
              <a:extLst>
                <a:ext uri="{FF2B5EF4-FFF2-40B4-BE49-F238E27FC236}">
                  <a16:creationId xmlns:a16="http://schemas.microsoft.com/office/drawing/2014/main" id="{80B925CD-3E50-46D6-A671-365C9A908A15}"/>
                </a:ext>
              </a:extLst>
            </p:cNvPr>
            <p:cNvSpPr/>
            <p:nvPr/>
          </p:nvSpPr>
          <p:spPr>
            <a:xfrm>
              <a:off x="1661925" y="740875"/>
              <a:ext cx="9475" cy="9300"/>
            </a:xfrm>
            <a:custGeom>
              <a:avLst/>
              <a:gdLst/>
              <a:ahLst/>
              <a:cxnLst/>
              <a:rect l="l" t="t" r="r" b="b"/>
              <a:pathLst>
                <a:path w="379" h="372" extrusionOk="0">
                  <a:moveTo>
                    <a:pt x="180" y="0"/>
                  </a:moveTo>
                  <a:cubicBezTo>
                    <a:pt x="80" y="0"/>
                    <a:pt x="1" y="97"/>
                    <a:pt x="4" y="193"/>
                  </a:cubicBezTo>
                  <a:cubicBezTo>
                    <a:pt x="8" y="297"/>
                    <a:pt x="96" y="369"/>
                    <a:pt x="195" y="371"/>
                  </a:cubicBezTo>
                  <a:cubicBezTo>
                    <a:pt x="196" y="371"/>
                    <a:pt x="198" y="371"/>
                    <a:pt x="199" y="371"/>
                  </a:cubicBezTo>
                  <a:cubicBezTo>
                    <a:pt x="299" y="371"/>
                    <a:pt x="378" y="275"/>
                    <a:pt x="375" y="180"/>
                  </a:cubicBezTo>
                  <a:cubicBezTo>
                    <a:pt x="371" y="75"/>
                    <a:pt x="283" y="3"/>
                    <a:pt x="184" y="1"/>
                  </a:cubicBezTo>
                  <a:cubicBezTo>
                    <a:pt x="183" y="0"/>
                    <a:pt x="181" y="0"/>
                    <a:pt x="180" y="0"/>
                  </a:cubicBezTo>
                  <a:close/>
                </a:path>
              </a:pathLst>
            </a:custGeom>
            <a:solidFill>
              <a:srgbClr val="010101">
                <a:alpha val="15080"/>
              </a:srgbClr>
            </a:solidFill>
            <a:ln>
              <a:noFill/>
            </a:ln>
          </p:spPr>
          <p:txBody>
            <a:bodyPr spcFirstLastPara="1" wrap="square" lIns="121900" tIns="121900" rIns="121900" bIns="121900" anchor="ctr" anchorCtr="0">
              <a:noAutofit/>
            </a:bodyPr>
            <a:lstStyle/>
            <a:p>
              <a:pPr defTabSz="857250" eaLnBrk="0" fontAlgn="base" hangingPunct="0">
                <a:spcBef>
                  <a:spcPct val="0"/>
                </a:spcBef>
                <a:spcAft>
                  <a:spcPct val="0"/>
                </a:spcAft>
              </a:pPr>
              <a:endParaRPr sz="2400">
                <a:solidFill>
                  <a:prstClr val="black"/>
                </a:solidFill>
                <a:latin typeface="Times New Roman" panose="02020603050405020304" pitchFamily="18" charset="0"/>
              </a:endParaRPr>
            </a:p>
          </p:txBody>
        </p:sp>
        <p:sp>
          <p:nvSpPr>
            <p:cNvPr id="80" name="Google Shape;1198;p37">
              <a:extLst>
                <a:ext uri="{FF2B5EF4-FFF2-40B4-BE49-F238E27FC236}">
                  <a16:creationId xmlns:a16="http://schemas.microsoft.com/office/drawing/2014/main" id="{4DBAB43C-309B-4E4D-A2E3-6CD02E9C6D1E}"/>
                </a:ext>
              </a:extLst>
            </p:cNvPr>
            <p:cNvSpPr/>
            <p:nvPr/>
          </p:nvSpPr>
          <p:spPr>
            <a:xfrm>
              <a:off x="1676050" y="741650"/>
              <a:ext cx="9425" cy="9275"/>
            </a:xfrm>
            <a:custGeom>
              <a:avLst/>
              <a:gdLst/>
              <a:ahLst/>
              <a:cxnLst/>
              <a:rect l="l" t="t" r="r" b="b"/>
              <a:pathLst>
                <a:path w="377" h="371" extrusionOk="0">
                  <a:moveTo>
                    <a:pt x="179" y="0"/>
                  </a:moveTo>
                  <a:cubicBezTo>
                    <a:pt x="80" y="0"/>
                    <a:pt x="1" y="96"/>
                    <a:pt x="4" y="192"/>
                  </a:cubicBezTo>
                  <a:cubicBezTo>
                    <a:pt x="8" y="297"/>
                    <a:pt x="95" y="369"/>
                    <a:pt x="195" y="371"/>
                  </a:cubicBezTo>
                  <a:cubicBezTo>
                    <a:pt x="196" y="371"/>
                    <a:pt x="197" y="371"/>
                    <a:pt x="199" y="371"/>
                  </a:cubicBezTo>
                  <a:cubicBezTo>
                    <a:pt x="298" y="371"/>
                    <a:pt x="377" y="275"/>
                    <a:pt x="374" y="180"/>
                  </a:cubicBezTo>
                  <a:cubicBezTo>
                    <a:pt x="370" y="75"/>
                    <a:pt x="283" y="3"/>
                    <a:pt x="183" y="0"/>
                  </a:cubicBezTo>
                  <a:cubicBezTo>
                    <a:pt x="181" y="0"/>
                    <a:pt x="180" y="0"/>
                    <a:pt x="179" y="0"/>
                  </a:cubicBezTo>
                  <a:close/>
                </a:path>
              </a:pathLst>
            </a:custGeom>
            <a:solidFill>
              <a:srgbClr val="010101">
                <a:alpha val="15080"/>
              </a:srgbClr>
            </a:solidFill>
            <a:ln>
              <a:noFill/>
            </a:ln>
          </p:spPr>
          <p:txBody>
            <a:bodyPr spcFirstLastPara="1" wrap="square" lIns="121900" tIns="121900" rIns="121900" bIns="121900" anchor="ctr" anchorCtr="0">
              <a:noAutofit/>
            </a:bodyPr>
            <a:lstStyle/>
            <a:p>
              <a:pPr defTabSz="857250" eaLnBrk="0" fontAlgn="base" hangingPunct="0">
                <a:spcBef>
                  <a:spcPct val="0"/>
                </a:spcBef>
                <a:spcAft>
                  <a:spcPct val="0"/>
                </a:spcAft>
              </a:pPr>
              <a:endParaRPr sz="2400">
                <a:solidFill>
                  <a:prstClr val="black"/>
                </a:solidFill>
                <a:latin typeface="Times New Roman" panose="02020603050405020304" pitchFamily="18" charset="0"/>
              </a:endParaRPr>
            </a:p>
          </p:txBody>
        </p:sp>
        <p:sp>
          <p:nvSpPr>
            <p:cNvPr id="81" name="Google Shape;1199;p37">
              <a:extLst>
                <a:ext uri="{FF2B5EF4-FFF2-40B4-BE49-F238E27FC236}">
                  <a16:creationId xmlns:a16="http://schemas.microsoft.com/office/drawing/2014/main" id="{70303D26-0691-44C1-B825-8E304942B805}"/>
                </a:ext>
              </a:extLst>
            </p:cNvPr>
            <p:cNvSpPr/>
            <p:nvPr/>
          </p:nvSpPr>
          <p:spPr>
            <a:xfrm>
              <a:off x="1669450" y="730050"/>
              <a:ext cx="9425" cy="9250"/>
            </a:xfrm>
            <a:custGeom>
              <a:avLst/>
              <a:gdLst/>
              <a:ahLst/>
              <a:cxnLst/>
              <a:rect l="l" t="t" r="r" b="b"/>
              <a:pathLst>
                <a:path w="377" h="370" extrusionOk="0">
                  <a:moveTo>
                    <a:pt x="179" y="0"/>
                  </a:moveTo>
                  <a:cubicBezTo>
                    <a:pt x="79" y="0"/>
                    <a:pt x="1" y="96"/>
                    <a:pt x="3" y="191"/>
                  </a:cubicBezTo>
                  <a:cubicBezTo>
                    <a:pt x="7" y="296"/>
                    <a:pt x="94" y="367"/>
                    <a:pt x="195" y="369"/>
                  </a:cubicBezTo>
                  <a:cubicBezTo>
                    <a:pt x="196" y="370"/>
                    <a:pt x="197" y="370"/>
                    <a:pt x="198" y="370"/>
                  </a:cubicBezTo>
                  <a:cubicBezTo>
                    <a:pt x="297" y="370"/>
                    <a:pt x="377" y="273"/>
                    <a:pt x="373" y="179"/>
                  </a:cubicBezTo>
                  <a:cubicBezTo>
                    <a:pt x="370" y="73"/>
                    <a:pt x="283" y="1"/>
                    <a:pt x="182" y="0"/>
                  </a:cubicBezTo>
                  <a:cubicBezTo>
                    <a:pt x="181" y="0"/>
                    <a:pt x="180" y="0"/>
                    <a:pt x="179" y="0"/>
                  </a:cubicBezTo>
                  <a:close/>
                </a:path>
              </a:pathLst>
            </a:custGeom>
            <a:solidFill>
              <a:srgbClr val="010101">
                <a:alpha val="15080"/>
              </a:srgbClr>
            </a:solidFill>
            <a:ln>
              <a:noFill/>
            </a:ln>
          </p:spPr>
          <p:txBody>
            <a:bodyPr spcFirstLastPara="1" wrap="square" lIns="121900" tIns="121900" rIns="121900" bIns="121900" anchor="ctr" anchorCtr="0">
              <a:noAutofit/>
            </a:bodyPr>
            <a:lstStyle/>
            <a:p>
              <a:pPr defTabSz="857250" eaLnBrk="0" fontAlgn="base" hangingPunct="0">
                <a:spcBef>
                  <a:spcPct val="0"/>
                </a:spcBef>
                <a:spcAft>
                  <a:spcPct val="0"/>
                </a:spcAft>
              </a:pPr>
              <a:endParaRPr sz="2400">
                <a:solidFill>
                  <a:prstClr val="black"/>
                </a:solidFill>
                <a:latin typeface="Times New Roman" panose="02020603050405020304" pitchFamily="18" charset="0"/>
              </a:endParaRPr>
            </a:p>
          </p:txBody>
        </p:sp>
        <p:sp>
          <p:nvSpPr>
            <p:cNvPr id="82" name="Google Shape;1200;p37">
              <a:extLst>
                <a:ext uri="{FF2B5EF4-FFF2-40B4-BE49-F238E27FC236}">
                  <a16:creationId xmlns:a16="http://schemas.microsoft.com/office/drawing/2014/main" id="{13D47FBC-3BC5-47DF-8490-7F5BB9E36F41}"/>
                </a:ext>
              </a:extLst>
            </p:cNvPr>
            <p:cNvSpPr/>
            <p:nvPr/>
          </p:nvSpPr>
          <p:spPr>
            <a:xfrm>
              <a:off x="1756525" y="739475"/>
              <a:ext cx="9425" cy="9300"/>
            </a:xfrm>
            <a:custGeom>
              <a:avLst/>
              <a:gdLst/>
              <a:ahLst/>
              <a:cxnLst/>
              <a:rect l="l" t="t" r="r" b="b"/>
              <a:pathLst>
                <a:path w="377" h="372" extrusionOk="0">
                  <a:moveTo>
                    <a:pt x="179" y="0"/>
                  </a:moveTo>
                  <a:cubicBezTo>
                    <a:pt x="80" y="0"/>
                    <a:pt x="1" y="97"/>
                    <a:pt x="4" y="191"/>
                  </a:cubicBezTo>
                  <a:cubicBezTo>
                    <a:pt x="7" y="297"/>
                    <a:pt x="94" y="369"/>
                    <a:pt x="195" y="371"/>
                  </a:cubicBezTo>
                  <a:cubicBezTo>
                    <a:pt x="196" y="371"/>
                    <a:pt x="197" y="371"/>
                    <a:pt x="198" y="371"/>
                  </a:cubicBezTo>
                  <a:cubicBezTo>
                    <a:pt x="298" y="371"/>
                    <a:pt x="377" y="275"/>
                    <a:pt x="373" y="180"/>
                  </a:cubicBezTo>
                  <a:cubicBezTo>
                    <a:pt x="370" y="75"/>
                    <a:pt x="283" y="3"/>
                    <a:pt x="182" y="0"/>
                  </a:cubicBezTo>
                  <a:cubicBezTo>
                    <a:pt x="181" y="0"/>
                    <a:pt x="180" y="0"/>
                    <a:pt x="179" y="0"/>
                  </a:cubicBezTo>
                  <a:close/>
                </a:path>
              </a:pathLst>
            </a:custGeom>
            <a:solidFill>
              <a:srgbClr val="010101">
                <a:alpha val="15080"/>
              </a:srgbClr>
            </a:solidFill>
            <a:ln>
              <a:noFill/>
            </a:ln>
          </p:spPr>
          <p:txBody>
            <a:bodyPr spcFirstLastPara="1" wrap="square" lIns="121900" tIns="121900" rIns="121900" bIns="121900" anchor="ctr" anchorCtr="0">
              <a:noAutofit/>
            </a:bodyPr>
            <a:lstStyle/>
            <a:p>
              <a:pPr defTabSz="857250" eaLnBrk="0" fontAlgn="base" hangingPunct="0">
                <a:spcBef>
                  <a:spcPct val="0"/>
                </a:spcBef>
                <a:spcAft>
                  <a:spcPct val="0"/>
                </a:spcAft>
              </a:pPr>
              <a:endParaRPr sz="2400">
                <a:solidFill>
                  <a:prstClr val="black"/>
                </a:solidFill>
                <a:latin typeface="Times New Roman" panose="02020603050405020304" pitchFamily="18" charset="0"/>
              </a:endParaRPr>
            </a:p>
          </p:txBody>
        </p:sp>
        <p:sp>
          <p:nvSpPr>
            <p:cNvPr id="83" name="Google Shape;1201;p37">
              <a:extLst>
                <a:ext uri="{FF2B5EF4-FFF2-40B4-BE49-F238E27FC236}">
                  <a16:creationId xmlns:a16="http://schemas.microsoft.com/office/drawing/2014/main" id="{7F371C17-E0C9-4CE6-8CA4-79870D1EAD7B}"/>
                </a:ext>
              </a:extLst>
            </p:cNvPr>
            <p:cNvSpPr/>
            <p:nvPr/>
          </p:nvSpPr>
          <p:spPr>
            <a:xfrm>
              <a:off x="1638200" y="760125"/>
              <a:ext cx="2425" cy="1125"/>
            </a:xfrm>
            <a:custGeom>
              <a:avLst/>
              <a:gdLst/>
              <a:ahLst/>
              <a:cxnLst/>
              <a:rect l="l" t="t" r="r" b="b"/>
              <a:pathLst>
                <a:path w="97" h="45" extrusionOk="0">
                  <a:moveTo>
                    <a:pt x="1" y="0"/>
                  </a:moveTo>
                  <a:lnTo>
                    <a:pt x="1" y="0"/>
                  </a:lnTo>
                  <a:cubicBezTo>
                    <a:pt x="9" y="7"/>
                    <a:pt x="19" y="14"/>
                    <a:pt x="29" y="21"/>
                  </a:cubicBezTo>
                  <a:cubicBezTo>
                    <a:pt x="50" y="33"/>
                    <a:pt x="73" y="41"/>
                    <a:pt x="97" y="45"/>
                  </a:cubicBezTo>
                  <a:cubicBezTo>
                    <a:pt x="65" y="30"/>
                    <a:pt x="33" y="15"/>
                    <a:pt x="1" y="0"/>
                  </a:cubicBezTo>
                  <a:close/>
                </a:path>
              </a:pathLst>
            </a:custGeom>
            <a:solidFill>
              <a:srgbClr val="47291F"/>
            </a:solidFill>
            <a:ln>
              <a:noFill/>
            </a:ln>
          </p:spPr>
          <p:txBody>
            <a:bodyPr spcFirstLastPara="1" wrap="square" lIns="121900" tIns="121900" rIns="121900" bIns="121900" anchor="ctr" anchorCtr="0">
              <a:noAutofit/>
            </a:bodyPr>
            <a:lstStyle/>
            <a:p>
              <a:pPr defTabSz="857250" eaLnBrk="0" fontAlgn="base" hangingPunct="0">
                <a:spcBef>
                  <a:spcPct val="0"/>
                </a:spcBef>
                <a:spcAft>
                  <a:spcPct val="0"/>
                </a:spcAft>
              </a:pPr>
              <a:endParaRPr sz="2400">
                <a:solidFill>
                  <a:prstClr val="black"/>
                </a:solidFill>
                <a:latin typeface="Times New Roman" panose="02020603050405020304" pitchFamily="18" charset="0"/>
              </a:endParaRPr>
            </a:p>
          </p:txBody>
        </p:sp>
        <p:sp>
          <p:nvSpPr>
            <p:cNvPr id="84" name="Google Shape;1202;p37">
              <a:extLst>
                <a:ext uri="{FF2B5EF4-FFF2-40B4-BE49-F238E27FC236}">
                  <a16:creationId xmlns:a16="http://schemas.microsoft.com/office/drawing/2014/main" id="{D682AB64-C6E6-42F5-9267-5767D05A11C7}"/>
                </a:ext>
              </a:extLst>
            </p:cNvPr>
            <p:cNvSpPr/>
            <p:nvPr/>
          </p:nvSpPr>
          <p:spPr>
            <a:xfrm>
              <a:off x="1579263" y="684775"/>
              <a:ext cx="290650" cy="101925"/>
            </a:xfrm>
            <a:custGeom>
              <a:avLst/>
              <a:gdLst/>
              <a:ahLst/>
              <a:cxnLst/>
              <a:rect l="l" t="t" r="r" b="b"/>
              <a:pathLst>
                <a:path w="11626" h="4077" extrusionOk="0">
                  <a:moveTo>
                    <a:pt x="3879" y="936"/>
                  </a:moveTo>
                  <a:cubicBezTo>
                    <a:pt x="3878" y="937"/>
                    <a:pt x="3877" y="938"/>
                    <a:pt x="3876" y="939"/>
                  </a:cubicBezTo>
                  <a:cubicBezTo>
                    <a:pt x="3878" y="938"/>
                    <a:pt x="3879" y="937"/>
                    <a:pt x="3879" y="936"/>
                  </a:cubicBezTo>
                  <a:close/>
                  <a:moveTo>
                    <a:pt x="7691" y="1091"/>
                  </a:moveTo>
                  <a:lnTo>
                    <a:pt x="7691" y="1091"/>
                  </a:lnTo>
                  <a:cubicBezTo>
                    <a:pt x="7692" y="1092"/>
                    <a:pt x="7694" y="1094"/>
                    <a:pt x="7696" y="1096"/>
                  </a:cubicBezTo>
                  <a:lnTo>
                    <a:pt x="7696" y="1096"/>
                  </a:lnTo>
                  <a:cubicBezTo>
                    <a:pt x="7694" y="1094"/>
                    <a:pt x="7692" y="1092"/>
                    <a:pt x="7691" y="1091"/>
                  </a:cubicBezTo>
                  <a:close/>
                  <a:moveTo>
                    <a:pt x="3198" y="1775"/>
                  </a:moveTo>
                  <a:cubicBezTo>
                    <a:pt x="3197" y="1777"/>
                    <a:pt x="3196" y="1779"/>
                    <a:pt x="3195" y="1781"/>
                  </a:cubicBezTo>
                  <a:lnTo>
                    <a:pt x="3195" y="1781"/>
                  </a:lnTo>
                  <a:cubicBezTo>
                    <a:pt x="3196" y="1779"/>
                    <a:pt x="3197" y="1776"/>
                    <a:pt x="3198" y="1775"/>
                  </a:cubicBezTo>
                  <a:close/>
                  <a:moveTo>
                    <a:pt x="5447" y="370"/>
                  </a:moveTo>
                  <a:cubicBezTo>
                    <a:pt x="5483" y="370"/>
                    <a:pt x="5520" y="372"/>
                    <a:pt x="5556" y="374"/>
                  </a:cubicBezTo>
                  <a:cubicBezTo>
                    <a:pt x="5595" y="378"/>
                    <a:pt x="5632" y="384"/>
                    <a:pt x="5670" y="391"/>
                  </a:cubicBezTo>
                  <a:cubicBezTo>
                    <a:pt x="5701" y="399"/>
                    <a:pt x="5733" y="409"/>
                    <a:pt x="5765" y="414"/>
                  </a:cubicBezTo>
                  <a:cubicBezTo>
                    <a:pt x="5798" y="423"/>
                    <a:pt x="5834" y="428"/>
                    <a:pt x="5867" y="434"/>
                  </a:cubicBezTo>
                  <a:cubicBezTo>
                    <a:pt x="5939" y="449"/>
                    <a:pt x="6012" y="464"/>
                    <a:pt x="6085" y="480"/>
                  </a:cubicBezTo>
                  <a:cubicBezTo>
                    <a:pt x="6122" y="489"/>
                    <a:pt x="6158" y="500"/>
                    <a:pt x="6195" y="512"/>
                  </a:cubicBezTo>
                  <a:cubicBezTo>
                    <a:pt x="6284" y="549"/>
                    <a:pt x="6372" y="590"/>
                    <a:pt x="6461" y="628"/>
                  </a:cubicBezTo>
                  <a:cubicBezTo>
                    <a:pt x="6538" y="659"/>
                    <a:pt x="6616" y="689"/>
                    <a:pt x="6690" y="727"/>
                  </a:cubicBezTo>
                  <a:cubicBezTo>
                    <a:pt x="6744" y="756"/>
                    <a:pt x="6796" y="788"/>
                    <a:pt x="6849" y="819"/>
                  </a:cubicBezTo>
                  <a:cubicBezTo>
                    <a:pt x="6890" y="844"/>
                    <a:pt x="6931" y="868"/>
                    <a:pt x="6971" y="895"/>
                  </a:cubicBezTo>
                  <a:cubicBezTo>
                    <a:pt x="7029" y="935"/>
                    <a:pt x="7079" y="983"/>
                    <a:pt x="7129" y="1030"/>
                  </a:cubicBezTo>
                  <a:cubicBezTo>
                    <a:pt x="7123" y="1026"/>
                    <a:pt x="7118" y="1019"/>
                    <a:pt x="7111" y="1014"/>
                  </a:cubicBezTo>
                  <a:lnTo>
                    <a:pt x="7111" y="1014"/>
                  </a:lnTo>
                  <a:cubicBezTo>
                    <a:pt x="7191" y="1090"/>
                    <a:pt x="7258" y="1177"/>
                    <a:pt x="7334" y="1255"/>
                  </a:cubicBezTo>
                  <a:cubicBezTo>
                    <a:pt x="7416" y="1342"/>
                    <a:pt x="7507" y="1420"/>
                    <a:pt x="7595" y="1500"/>
                  </a:cubicBezTo>
                  <a:cubicBezTo>
                    <a:pt x="7625" y="1532"/>
                    <a:pt x="7656" y="1563"/>
                    <a:pt x="7684" y="1596"/>
                  </a:cubicBezTo>
                  <a:cubicBezTo>
                    <a:pt x="7709" y="1626"/>
                    <a:pt x="7729" y="1658"/>
                    <a:pt x="7751" y="1691"/>
                  </a:cubicBezTo>
                  <a:cubicBezTo>
                    <a:pt x="7805" y="1780"/>
                    <a:pt x="7851" y="1875"/>
                    <a:pt x="7904" y="1967"/>
                  </a:cubicBezTo>
                  <a:cubicBezTo>
                    <a:pt x="7934" y="2018"/>
                    <a:pt x="7966" y="2067"/>
                    <a:pt x="8001" y="2114"/>
                  </a:cubicBezTo>
                  <a:cubicBezTo>
                    <a:pt x="8035" y="2161"/>
                    <a:pt x="8074" y="2202"/>
                    <a:pt x="8111" y="2246"/>
                  </a:cubicBezTo>
                  <a:cubicBezTo>
                    <a:pt x="8117" y="2254"/>
                    <a:pt x="8123" y="2261"/>
                    <a:pt x="8129" y="2266"/>
                  </a:cubicBezTo>
                  <a:cubicBezTo>
                    <a:pt x="8131" y="2269"/>
                    <a:pt x="8134" y="2271"/>
                    <a:pt x="8137" y="2273"/>
                  </a:cubicBezTo>
                  <a:cubicBezTo>
                    <a:pt x="8138" y="2274"/>
                    <a:pt x="8139" y="2275"/>
                    <a:pt x="8140" y="2275"/>
                  </a:cubicBezTo>
                  <a:cubicBezTo>
                    <a:pt x="8150" y="2285"/>
                    <a:pt x="8159" y="2293"/>
                    <a:pt x="8171" y="2301"/>
                  </a:cubicBezTo>
                  <a:cubicBezTo>
                    <a:pt x="8185" y="2312"/>
                    <a:pt x="8198" y="2322"/>
                    <a:pt x="8213" y="2334"/>
                  </a:cubicBezTo>
                  <a:cubicBezTo>
                    <a:pt x="8223" y="2342"/>
                    <a:pt x="8235" y="2351"/>
                    <a:pt x="8245" y="2359"/>
                  </a:cubicBezTo>
                  <a:cubicBezTo>
                    <a:pt x="8264" y="2373"/>
                    <a:pt x="8281" y="2389"/>
                    <a:pt x="8299" y="2402"/>
                  </a:cubicBezTo>
                  <a:cubicBezTo>
                    <a:pt x="8338" y="2433"/>
                    <a:pt x="8378" y="2464"/>
                    <a:pt x="8414" y="2496"/>
                  </a:cubicBezTo>
                  <a:cubicBezTo>
                    <a:pt x="8427" y="2488"/>
                    <a:pt x="8440" y="2481"/>
                    <a:pt x="8451" y="2473"/>
                  </a:cubicBezTo>
                  <a:cubicBezTo>
                    <a:pt x="8454" y="2472"/>
                    <a:pt x="8457" y="2470"/>
                    <a:pt x="8459" y="2469"/>
                  </a:cubicBezTo>
                  <a:cubicBezTo>
                    <a:pt x="8464" y="2465"/>
                    <a:pt x="8468" y="2463"/>
                    <a:pt x="8473" y="2461"/>
                  </a:cubicBezTo>
                  <a:cubicBezTo>
                    <a:pt x="8489" y="2450"/>
                    <a:pt x="8505" y="2440"/>
                    <a:pt x="8522" y="2431"/>
                  </a:cubicBezTo>
                  <a:cubicBezTo>
                    <a:pt x="8522" y="2431"/>
                    <a:pt x="8523" y="2430"/>
                    <a:pt x="8523" y="2430"/>
                  </a:cubicBezTo>
                  <a:cubicBezTo>
                    <a:pt x="8557" y="2409"/>
                    <a:pt x="8593" y="2392"/>
                    <a:pt x="8628" y="2375"/>
                  </a:cubicBezTo>
                  <a:cubicBezTo>
                    <a:pt x="8627" y="2373"/>
                    <a:pt x="8625" y="2370"/>
                    <a:pt x="8624" y="2367"/>
                  </a:cubicBezTo>
                  <a:cubicBezTo>
                    <a:pt x="8650" y="2353"/>
                    <a:pt x="8677" y="2338"/>
                    <a:pt x="8705" y="2326"/>
                  </a:cubicBezTo>
                  <a:cubicBezTo>
                    <a:pt x="8765" y="2301"/>
                    <a:pt x="8828" y="2279"/>
                    <a:pt x="8891" y="2258"/>
                  </a:cubicBezTo>
                  <a:cubicBezTo>
                    <a:pt x="9035" y="2216"/>
                    <a:pt x="9178" y="2182"/>
                    <a:pt x="9326" y="2153"/>
                  </a:cubicBezTo>
                  <a:cubicBezTo>
                    <a:pt x="9396" y="2142"/>
                    <a:pt x="9464" y="2131"/>
                    <a:pt x="9534" y="2126"/>
                  </a:cubicBezTo>
                  <a:cubicBezTo>
                    <a:pt x="9577" y="2126"/>
                    <a:pt x="9619" y="2127"/>
                    <a:pt x="9662" y="2129"/>
                  </a:cubicBezTo>
                  <a:cubicBezTo>
                    <a:pt x="9705" y="2134"/>
                    <a:pt x="9748" y="2138"/>
                    <a:pt x="9791" y="2146"/>
                  </a:cubicBezTo>
                  <a:cubicBezTo>
                    <a:pt x="9822" y="2154"/>
                    <a:pt x="9851" y="2162"/>
                    <a:pt x="9880" y="2172"/>
                  </a:cubicBezTo>
                  <a:cubicBezTo>
                    <a:pt x="9940" y="2195"/>
                    <a:pt x="9997" y="2223"/>
                    <a:pt x="10054" y="2251"/>
                  </a:cubicBezTo>
                  <a:cubicBezTo>
                    <a:pt x="10223" y="2343"/>
                    <a:pt x="10389" y="2439"/>
                    <a:pt x="10550" y="2544"/>
                  </a:cubicBezTo>
                  <a:cubicBezTo>
                    <a:pt x="10597" y="2578"/>
                    <a:pt x="10642" y="2615"/>
                    <a:pt x="10685" y="2654"/>
                  </a:cubicBezTo>
                  <a:cubicBezTo>
                    <a:pt x="10736" y="2702"/>
                    <a:pt x="10784" y="2751"/>
                    <a:pt x="10829" y="2803"/>
                  </a:cubicBezTo>
                  <a:cubicBezTo>
                    <a:pt x="10855" y="2835"/>
                    <a:pt x="10879" y="2868"/>
                    <a:pt x="10901" y="2902"/>
                  </a:cubicBezTo>
                  <a:cubicBezTo>
                    <a:pt x="10911" y="2918"/>
                    <a:pt x="10919" y="2934"/>
                    <a:pt x="10927" y="2950"/>
                  </a:cubicBezTo>
                  <a:cubicBezTo>
                    <a:pt x="10938" y="2979"/>
                    <a:pt x="10947" y="3008"/>
                    <a:pt x="10958" y="3038"/>
                  </a:cubicBezTo>
                  <a:cubicBezTo>
                    <a:pt x="10984" y="3128"/>
                    <a:pt x="11009" y="3222"/>
                    <a:pt x="11042" y="3310"/>
                  </a:cubicBezTo>
                  <a:cubicBezTo>
                    <a:pt x="11067" y="3378"/>
                    <a:pt x="11098" y="3444"/>
                    <a:pt x="11128" y="3509"/>
                  </a:cubicBezTo>
                  <a:cubicBezTo>
                    <a:pt x="11008" y="3509"/>
                    <a:pt x="10888" y="3507"/>
                    <a:pt x="10767" y="3507"/>
                  </a:cubicBezTo>
                  <a:cubicBezTo>
                    <a:pt x="10690" y="3507"/>
                    <a:pt x="10612" y="3508"/>
                    <a:pt x="10534" y="3509"/>
                  </a:cubicBezTo>
                  <a:cubicBezTo>
                    <a:pt x="10332" y="3514"/>
                    <a:pt x="10129" y="3522"/>
                    <a:pt x="9927" y="3530"/>
                  </a:cubicBezTo>
                  <a:cubicBezTo>
                    <a:pt x="9721" y="3538"/>
                    <a:pt x="9516" y="3560"/>
                    <a:pt x="9312" y="3584"/>
                  </a:cubicBezTo>
                  <a:cubicBezTo>
                    <a:pt x="9129" y="3606"/>
                    <a:pt x="8946" y="3624"/>
                    <a:pt x="8762" y="3633"/>
                  </a:cubicBezTo>
                  <a:cubicBezTo>
                    <a:pt x="8702" y="3634"/>
                    <a:pt x="8642" y="3634"/>
                    <a:pt x="8581" y="3634"/>
                  </a:cubicBezTo>
                  <a:cubicBezTo>
                    <a:pt x="8238" y="3634"/>
                    <a:pt x="7893" y="3622"/>
                    <a:pt x="7549" y="3619"/>
                  </a:cubicBezTo>
                  <a:cubicBezTo>
                    <a:pt x="7533" y="3619"/>
                    <a:pt x="7516" y="3619"/>
                    <a:pt x="7500" y="3619"/>
                  </a:cubicBezTo>
                  <a:cubicBezTo>
                    <a:pt x="7335" y="3619"/>
                    <a:pt x="7170" y="3624"/>
                    <a:pt x="7005" y="3626"/>
                  </a:cubicBezTo>
                  <a:cubicBezTo>
                    <a:pt x="6955" y="3626"/>
                    <a:pt x="6906" y="3626"/>
                    <a:pt x="6857" y="3626"/>
                  </a:cubicBezTo>
                  <a:cubicBezTo>
                    <a:pt x="6698" y="3626"/>
                    <a:pt x="6539" y="3625"/>
                    <a:pt x="6381" y="3621"/>
                  </a:cubicBezTo>
                  <a:cubicBezTo>
                    <a:pt x="6223" y="3618"/>
                    <a:pt x="6064" y="3614"/>
                    <a:pt x="5905" y="3614"/>
                  </a:cubicBezTo>
                  <a:cubicBezTo>
                    <a:pt x="5875" y="3614"/>
                    <a:pt x="5845" y="3614"/>
                    <a:pt x="5815" y="3614"/>
                  </a:cubicBezTo>
                  <a:cubicBezTo>
                    <a:pt x="5616" y="3617"/>
                    <a:pt x="5416" y="3621"/>
                    <a:pt x="5217" y="3628"/>
                  </a:cubicBezTo>
                  <a:cubicBezTo>
                    <a:pt x="5024" y="3634"/>
                    <a:pt x="4830" y="3641"/>
                    <a:pt x="4636" y="3641"/>
                  </a:cubicBezTo>
                  <a:cubicBezTo>
                    <a:pt x="4621" y="3641"/>
                    <a:pt x="4605" y="3641"/>
                    <a:pt x="4590" y="3641"/>
                  </a:cubicBezTo>
                  <a:cubicBezTo>
                    <a:pt x="4386" y="3638"/>
                    <a:pt x="4182" y="3637"/>
                    <a:pt x="3979" y="3636"/>
                  </a:cubicBezTo>
                  <a:cubicBezTo>
                    <a:pt x="3788" y="3635"/>
                    <a:pt x="3599" y="3629"/>
                    <a:pt x="3409" y="3620"/>
                  </a:cubicBezTo>
                  <a:cubicBezTo>
                    <a:pt x="3219" y="3611"/>
                    <a:pt x="3028" y="3599"/>
                    <a:pt x="2837" y="3599"/>
                  </a:cubicBezTo>
                  <a:cubicBezTo>
                    <a:pt x="2828" y="3599"/>
                    <a:pt x="2820" y="3599"/>
                    <a:pt x="2811" y="3600"/>
                  </a:cubicBezTo>
                  <a:cubicBezTo>
                    <a:pt x="2608" y="3601"/>
                    <a:pt x="2405" y="3608"/>
                    <a:pt x="2202" y="3621"/>
                  </a:cubicBezTo>
                  <a:cubicBezTo>
                    <a:pt x="2005" y="3634"/>
                    <a:pt x="1807" y="3646"/>
                    <a:pt x="1612" y="3657"/>
                  </a:cubicBezTo>
                  <a:cubicBezTo>
                    <a:pt x="1495" y="3661"/>
                    <a:pt x="1379" y="3666"/>
                    <a:pt x="1262" y="3666"/>
                  </a:cubicBezTo>
                  <a:cubicBezTo>
                    <a:pt x="1208" y="3666"/>
                    <a:pt x="1153" y="3665"/>
                    <a:pt x="1099" y="3662"/>
                  </a:cubicBezTo>
                  <a:cubicBezTo>
                    <a:pt x="998" y="3659"/>
                    <a:pt x="896" y="3652"/>
                    <a:pt x="794" y="3651"/>
                  </a:cubicBezTo>
                  <a:cubicBezTo>
                    <a:pt x="671" y="3651"/>
                    <a:pt x="546" y="3656"/>
                    <a:pt x="426" y="3684"/>
                  </a:cubicBezTo>
                  <a:cubicBezTo>
                    <a:pt x="411" y="3688"/>
                    <a:pt x="396" y="3693"/>
                    <a:pt x="382" y="3697"/>
                  </a:cubicBezTo>
                  <a:cubicBezTo>
                    <a:pt x="384" y="3644"/>
                    <a:pt x="385" y="3593"/>
                    <a:pt x="388" y="3540"/>
                  </a:cubicBezTo>
                  <a:cubicBezTo>
                    <a:pt x="399" y="3436"/>
                    <a:pt x="414" y="3334"/>
                    <a:pt x="433" y="3231"/>
                  </a:cubicBezTo>
                  <a:cubicBezTo>
                    <a:pt x="448" y="3170"/>
                    <a:pt x="467" y="3108"/>
                    <a:pt x="487" y="3046"/>
                  </a:cubicBezTo>
                  <a:cubicBezTo>
                    <a:pt x="520" y="2964"/>
                    <a:pt x="556" y="2885"/>
                    <a:pt x="595" y="2805"/>
                  </a:cubicBezTo>
                  <a:cubicBezTo>
                    <a:pt x="635" y="2733"/>
                    <a:pt x="678" y="2662"/>
                    <a:pt x="725" y="2593"/>
                  </a:cubicBezTo>
                  <a:cubicBezTo>
                    <a:pt x="763" y="2542"/>
                    <a:pt x="803" y="2492"/>
                    <a:pt x="847" y="2442"/>
                  </a:cubicBezTo>
                  <a:cubicBezTo>
                    <a:pt x="892" y="2397"/>
                    <a:pt x="938" y="2351"/>
                    <a:pt x="988" y="2309"/>
                  </a:cubicBezTo>
                  <a:cubicBezTo>
                    <a:pt x="1029" y="2277"/>
                    <a:pt x="1072" y="2248"/>
                    <a:pt x="1116" y="2219"/>
                  </a:cubicBezTo>
                  <a:cubicBezTo>
                    <a:pt x="1158" y="2195"/>
                    <a:pt x="1201" y="2172"/>
                    <a:pt x="1246" y="2151"/>
                  </a:cubicBezTo>
                  <a:cubicBezTo>
                    <a:pt x="1270" y="2142"/>
                    <a:pt x="1294" y="2132"/>
                    <a:pt x="1318" y="2124"/>
                  </a:cubicBezTo>
                  <a:cubicBezTo>
                    <a:pt x="1343" y="2118"/>
                    <a:pt x="1368" y="2112"/>
                    <a:pt x="1392" y="2106"/>
                  </a:cubicBezTo>
                  <a:cubicBezTo>
                    <a:pt x="1468" y="2094"/>
                    <a:pt x="1542" y="2086"/>
                    <a:pt x="1618" y="2080"/>
                  </a:cubicBezTo>
                  <a:cubicBezTo>
                    <a:pt x="1661" y="2080"/>
                    <a:pt x="1705" y="2080"/>
                    <a:pt x="1748" y="2082"/>
                  </a:cubicBezTo>
                  <a:cubicBezTo>
                    <a:pt x="1803" y="2087"/>
                    <a:pt x="1858" y="2095"/>
                    <a:pt x="1913" y="2106"/>
                  </a:cubicBezTo>
                  <a:cubicBezTo>
                    <a:pt x="1977" y="2122"/>
                    <a:pt x="2038" y="2142"/>
                    <a:pt x="2100" y="2163"/>
                  </a:cubicBezTo>
                  <a:cubicBezTo>
                    <a:pt x="2162" y="2186"/>
                    <a:pt x="2220" y="2214"/>
                    <a:pt x="2279" y="2242"/>
                  </a:cubicBezTo>
                  <a:cubicBezTo>
                    <a:pt x="2321" y="2265"/>
                    <a:pt x="2361" y="2288"/>
                    <a:pt x="2401" y="2313"/>
                  </a:cubicBezTo>
                  <a:cubicBezTo>
                    <a:pt x="2416" y="2326"/>
                    <a:pt x="2430" y="2336"/>
                    <a:pt x="2444" y="2349"/>
                  </a:cubicBezTo>
                  <a:cubicBezTo>
                    <a:pt x="2460" y="2366"/>
                    <a:pt x="2475" y="2384"/>
                    <a:pt x="2491" y="2401"/>
                  </a:cubicBezTo>
                  <a:cubicBezTo>
                    <a:pt x="2489" y="2405"/>
                    <a:pt x="2488" y="2408"/>
                    <a:pt x="2487" y="2411"/>
                  </a:cubicBezTo>
                  <a:cubicBezTo>
                    <a:pt x="2492" y="2417"/>
                    <a:pt x="2498" y="2423"/>
                    <a:pt x="2505" y="2429"/>
                  </a:cubicBezTo>
                  <a:cubicBezTo>
                    <a:pt x="2560" y="2478"/>
                    <a:pt x="2614" y="2526"/>
                    <a:pt x="2667" y="2574"/>
                  </a:cubicBezTo>
                  <a:cubicBezTo>
                    <a:pt x="2672" y="2578"/>
                    <a:pt x="2676" y="2582"/>
                    <a:pt x="2681" y="2585"/>
                  </a:cubicBezTo>
                  <a:lnTo>
                    <a:pt x="2680" y="2585"/>
                  </a:lnTo>
                  <a:cubicBezTo>
                    <a:pt x="2681" y="2586"/>
                    <a:pt x="2682" y="2586"/>
                    <a:pt x="2683" y="2588"/>
                  </a:cubicBezTo>
                  <a:cubicBezTo>
                    <a:pt x="2686" y="2590"/>
                    <a:pt x="2688" y="2592"/>
                    <a:pt x="2691" y="2594"/>
                  </a:cubicBezTo>
                  <a:cubicBezTo>
                    <a:pt x="2695" y="2589"/>
                    <a:pt x="2698" y="2583"/>
                    <a:pt x="2701" y="2577"/>
                  </a:cubicBezTo>
                  <a:cubicBezTo>
                    <a:pt x="2742" y="2508"/>
                    <a:pt x="2783" y="2438"/>
                    <a:pt x="2829" y="2373"/>
                  </a:cubicBezTo>
                  <a:cubicBezTo>
                    <a:pt x="2829" y="2373"/>
                    <a:pt x="2830" y="2371"/>
                    <a:pt x="2830" y="2371"/>
                  </a:cubicBezTo>
                  <a:cubicBezTo>
                    <a:pt x="2880" y="2298"/>
                    <a:pt x="2931" y="2227"/>
                    <a:pt x="2983" y="2155"/>
                  </a:cubicBezTo>
                  <a:cubicBezTo>
                    <a:pt x="3004" y="2127"/>
                    <a:pt x="3023" y="2099"/>
                    <a:pt x="3042" y="2072"/>
                  </a:cubicBezTo>
                  <a:cubicBezTo>
                    <a:pt x="3049" y="2063"/>
                    <a:pt x="3055" y="2054"/>
                    <a:pt x="3062" y="2044"/>
                  </a:cubicBezTo>
                  <a:cubicBezTo>
                    <a:pt x="3105" y="1956"/>
                    <a:pt x="3150" y="1868"/>
                    <a:pt x="3195" y="1781"/>
                  </a:cubicBezTo>
                  <a:lnTo>
                    <a:pt x="3195" y="1781"/>
                  </a:lnTo>
                  <a:cubicBezTo>
                    <a:pt x="3194" y="1782"/>
                    <a:pt x="3194" y="1782"/>
                    <a:pt x="3193" y="1783"/>
                  </a:cubicBezTo>
                  <a:cubicBezTo>
                    <a:pt x="3197" y="1776"/>
                    <a:pt x="3200" y="1770"/>
                    <a:pt x="3204" y="1764"/>
                  </a:cubicBezTo>
                  <a:cubicBezTo>
                    <a:pt x="3204" y="1763"/>
                    <a:pt x="3204" y="1763"/>
                    <a:pt x="3205" y="1762"/>
                  </a:cubicBezTo>
                  <a:lnTo>
                    <a:pt x="3205" y="1762"/>
                  </a:lnTo>
                  <a:cubicBezTo>
                    <a:pt x="3205" y="1762"/>
                    <a:pt x="3205" y="1763"/>
                    <a:pt x="3205" y="1763"/>
                  </a:cubicBezTo>
                  <a:cubicBezTo>
                    <a:pt x="3259" y="1665"/>
                    <a:pt x="3315" y="1569"/>
                    <a:pt x="3375" y="1475"/>
                  </a:cubicBezTo>
                  <a:cubicBezTo>
                    <a:pt x="3447" y="1373"/>
                    <a:pt x="3523" y="1277"/>
                    <a:pt x="3604" y="1183"/>
                  </a:cubicBezTo>
                  <a:cubicBezTo>
                    <a:pt x="3693" y="1095"/>
                    <a:pt x="3786" y="1014"/>
                    <a:pt x="3881" y="934"/>
                  </a:cubicBezTo>
                  <a:lnTo>
                    <a:pt x="3881" y="934"/>
                  </a:lnTo>
                  <a:cubicBezTo>
                    <a:pt x="3880" y="935"/>
                    <a:pt x="3880" y="935"/>
                    <a:pt x="3879" y="936"/>
                  </a:cubicBezTo>
                  <a:lnTo>
                    <a:pt x="3879" y="936"/>
                  </a:lnTo>
                  <a:cubicBezTo>
                    <a:pt x="4001" y="841"/>
                    <a:pt x="4127" y="750"/>
                    <a:pt x="4257" y="667"/>
                  </a:cubicBezTo>
                  <a:cubicBezTo>
                    <a:pt x="4307" y="638"/>
                    <a:pt x="4359" y="612"/>
                    <a:pt x="4411" y="586"/>
                  </a:cubicBezTo>
                  <a:cubicBezTo>
                    <a:pt x="4496" y="550"/>
                    <a:pt x="4582" y="519"/>
                    <a:pt x="4670" y="492"/>
                  </a:cubicBezTo>
                  <a:cubicBezTo>
                    <a:pt x="4763" y="463"/>
                    <a:pt x="4859" y="439"/>
                    <a:pt x="4957" y="421"/>
                  </a:cubicBezTo>
                  <a:cubicBezTo>
                    <a:pt x="5093" y="398"/>
                    <a:pt x="5231" y="381"/>
                    <a:pt x="5369" y="373"/>
                  </a:cubicBezTo>
                  <a:lnTo>
                    <a:pt x="5368" y="373"/>
                  </a:lnTo>
                  <a:cubicBezTo>
                    <a:pt x="5371" y="371"/>
                    <a:pt x="5374" y="371"/>
                    <a:pt x="5377" y="371"/>
                  </a:cubicBezTo>
                  <a:lnTo>
                    <a:pt x="5387" y="371"/>
                  </a:lnTo>
                  <a:cubicBezTo>
                    <a:pt x="5407" y="371"/>
                    <a:pt x="5427" y="370"/>
                    <a:pt x="5447" y="370"/>
                  </a:cubicBezTo>
                  <a:close/>
                  <a:moveTo>
                    <a:pt x="5448" y="1"/>
                  </a:moveTo>
                  <a:cubicBezTo>
                    <a:pt x="5424" y="1"/>
                    <a:pt x="5399" y="1"/>
                    <a:pt x="5375" y="2"/>
                  </a:cubicBezTo>
                  <a:cubicBezTo>
                    <a:pt x="5198" y="10"/>
                    <a:pt x="5017" y="32"/>
                    <a:pt x="4842" y="66"/>
                  </a:cubicBezTo>
                  <a:cubicBezTo>
                    <a:pt x="4674" y="99"/>
                    <a:pt x="4505" y="146"/>
                    <a:pt x="4348" y="213"/>
                  </a:cubicBezTo>
                  <a:cubicBezTo>
                    <a:pt x="4265" y="247"/>
                    <a:pt x="4180" y="282"/>
                    <a:pt x="4102" y="329"/>
                  </a:cubicBezTo>
                  <a:cubicBezTo>
                    <a:pt x="4021" y="377"/>
                    <a:pt x="3943" y="430"/>
                    <a:pt x="3866" y="485"/>
                  </a:cubicBezTo>
                  <a:cubicBezTo>
                    <a:pt x="3786" y="542"/>
                    <a:pt x="3707" y="600"/>
                    <a:pt x="3630" y="663"/>
                  </a:cubicBezTo>
                  <a:cubicBezTo>
                    <a:pt x="3556" y="724"/>
                    <a:pt x="3480" y="784"/>
                    <a:pt x="3413" y="852"/>
                  </a:cubicBezTo>
                  <a:cubicBezTo>
                    <a:pt x="3337" y="927"/>
                    <a:pt x="3268" y="1004"/>
                    <a:pt x="3201" y="1088"/>
                  </a:cubicBezTo>
                  <a:cubicBezTo>
                    <a:pt x="3143" y="1163"/>
                    <a:pt x="3087" y="1242"/>
                    <a:pt x="3034" y="1322"/>
                  </a:cubicBezTo>
                  <a:cubicBezTo>
                    <a:pt x="2930" y="1482"/>
                    <a:pt x="2846" y="1653"/>
                    <a:pt x="2761" y="1823"/>
                  </a:cubicBezTo>
                  <a:cubicBezTo>
                    <a:pt x="2725" y="1896"/>
                    <a:pt x="2687" y="1968"/>
                    <a:pt x="2650" y="2041"/>
                  </a:cubicBezTo>
                  <a:cubicBezTo>
                    <a:pt x="2617" y="2014"/>
                    <a:pt x="2582" y="1990"/>
                    <a:pt x="2544" y="1967"/>
                  </a:cubicBezTo>
                  <a:cubicBezTo>
                    <a:pt x="2378" y="1866"/>
                    <a:pt x="2196" y="1797"/>
                    <a:pt x="2010" y="1749"/>
                  </a:cubicBezTo>
                  <a:cubicBezTo>
                    <a:pt x="1904" y="1721"/>
                    <a:pt x="1793" y="1710"/>
                    <a:pt x="1682" y="1710"/>
                  </a:cubicBezTo>
                  <a:cubicBezTo>
                    <a:pt x="1602" y="1710"/>
                    <a:pt x="1523" y="1716"/>
                    <a:pt x="1446" y="1725"/>
                  </a:cubicBezTo>
                  <a:cubicBezTo>
                    <a:pt x="1344" y="1737"/>
                    <a:pt x="1241" y="1755"/>
                    <a:pt x="1145" y="1793"/>
                  </a:cubicBezTo>
                  <a:cubicBezTo>
                    <a:pt x="1048" y="1832"/>
                    <a:pt x="959" y="1880"/>
                    <a:pt x="872" y="1936"/>
                  </a:cubicBezTo>
                  <a:cubicBezTo>
                    <a:pt x="711" y="2038"/>
                    <a:pt x="569" y="2183"/>
                    <a:pt x="456" y="2334"/>
                  </a:cubicBezTo>
                  <a:cubicBezTo>
                    <a:pt x="334" y="2497"/>
                    <a:pt x="234" y="2680"/>
                    <a:pt x="159" y="2870"/>
                  </a:cubicBezTo>
                  <a:cubicBezTo>
                    <a:pt x="82" y="3063"/>
                    <a:pt x="43" y="3266"/>
                    <a:pt x="24" y="3471"/>
                  </a:cubicBezTo>
                  <a:cubicBezTo>
                    <a:pt x="14" y="3565"/>
                    <a:pt x="10" y="3661"/>
                    <a:pt x="8" y="3755"/>
                  </a:cubicBezTo>
                  <a:cubicBezTo>
                    <a:pt x="5" y="3856"/>
                    <a:pt x="1" y="3957"/>
                    <a:pt x="10" y="4059"/>
                  </a:cubicBezTo>
                  <a:cubicBezTo>
                    <a:pt x="11" y="4064"/>
                    <a:pt x="11" y="4068"/>
                    <a:pt x="11" y="4074"/>
                  </a:cubicBezTo>
                  <a:cubicBezTo>
                    <a:pt x="41" y="4075"/>
                    <a:pt x="69" y="4076"/>
                    <a:pt x="98" y="4076"/>
                  </a:cubicBezTo>
                  <a:cubicBezTo>
                    <a:pt x="117" y="4076"/>
                    <a:pt x="136" y="4075"/>
                    <a:pt x="154" y="4075"/>
                  </a:cubicBezTo>
                  <a:lnTo>
                    <a:pt x="155" y="4075"/>
                  </a:lnTo>
                  <a:cubicBezTo>
                    <a:pt x="180" y="4074"/>
                    <a:pt x="207" y="4074"/>
                    <a:pt x="234" y="4073"/>
                  </a:cubicBezTo>
                  <a:cubicBezTo>
                    <a:pt x="287" y="4073"/>
                    <a:pt x="340" y="4073"/>
                    <a:pt x="394" y="4074"/>
                  </a:cubicBezTo>
                  <a:cubicBezTo>
                    <a:pt x="400" y="4074"/>
                    <a:pt x="407" y="4073"/>
                    <a:pt x="412" y="4073"/>
                  </a:cubicBezTo>
                  <a:cubicBezTo>
                    <a:pt x="416" y="4072"/>
                    <a:pt x="419" y="4069"/>
                    <a:pt x="423" y="4068"/>
                  </a:cubicBezTo>
                  <a:cubicBezTo>
                    <a:pt x="467" y="4056"/>
                    <a:pt x="511" y="4043"/>
                    <a:pt x="556" y="4035"/>
                  </a:cubicBezTo>
                  <a:cubicBezTo>
                    <a:pt x="598" y="4028"/>
                    <a:pt x="641" y="4025"/>
                    <a:pt x="683" y="4021"/>
                  </a:cubicBezTo>
                  <a:cubicBezTo>
                    <a:pt x="700" y="4021"/>
                    <a:pt x="716" y="4021"/>
                    <a:pt x="733" y="4021"/>
                  </a:cubicBezTo>
                  <a:cubicBezTo>
                    <a:pt x="805" y="4021"/>
                    <a:pt x="878" y="4025"/>
                    <a:pt x="951" y="4028"/>
                  </a:cubicBezTo>
                  <a:cubicBezTo>
                    <a:pt x="1026" y="4031"/>
                    <a:pt x="1102" y="4035"/>
                    <a:pt x="1179" y="4035"/>
                  </a:cubicBezTo>
                  <a:cubicBezTo>
                    <a:pt x="1327" y="4034"/>
                    <a:pt x="1475" y="4032"/>
                    <a:pt x="1622" y="4025"/>
                  </a:cubicBezTo>
                  <a:cubicBezTo>
                    <a:pt x="1905" y="4016"/>
                    <a:pt x="2187" y="3991"/>
                    <a:pt x="2470" y="3975"/>
                  </a:cubicBezTo>
                  <a:cubicBezTo>
                    <a:pt x="2555" y="3972"/>
                    <a:pt x="2643" y="3969"/>
                    <a:pt x="2730" y="3969"/>
                  </a:cubicBezTo>
                  <a:cubicBezTo>
                    <a:pt x="2742" y="3969"/>
                    <a:pt x="2753" y="3969"/>
                    <a:pt x="2765" y="3969"/>
                  </a:cubicBezTo>
                  <a:cubicBezTo>
                    <a:pt x="2957" y="3969"/>
                    <a:pt x="3149" y="3977"/>
                    <a:pt x="3341" y="3987"/>
                  </a:cubicBezTo>
                  <a:cubicBezTo>
                    <a:pt x="3528" y="3995"/>
                    <a:pt x="3715" y="4004"/>
                    <a:pt x="3902" y="4005"/>
                  </a:cubicBezTo>
                  <a:cubicBezTo>
                    <a:pt x="4106" y="4007"/>
                    <a:pt x="4310" y="4009"/>
                    <a:pt x="4514" y="4009"/>
                  </a:cubicBezTo>
                  <a:cubicBezTo>
                    <a:pt x="4718" y="4009"/>
                    <a:pt x="4922" y="4007"/>
                    <a:pt x="5126" y="4000"/>
                  </a:cubicBezTo>
                  <a:cubicBezTo>
                    <a:pt x="5324" y="3994"/>
                    <a:pt x="5521" y="3987"/>
                    <a:pt x="5719" y="3985"/>
                  </a:cubicBezTo>
                  <a:cubicBezTo>
                    <a:pt x="5764" y="3984"/>
                    <a:pt x="5809" y="3984"/>
                    <a:pt x="5854" y="3984"/>
                  </a:cubicBezTo>
                  <a:cubicBezTo>
                    <a:pt x="6007" y="3984"/>
                    <a:pt x="6161" y="3987"/>
                    <a:pt x="6315" y="3989"/>
                  </a:cubicBezTo>
                  <a:cubicBezTo>
                    <a:pt x="6491" y="3992"/>
                    <a:pt x="6668" y="3995"/>
                    <a:pt x="6845" y="3995"/>
                  </a:cubicBezTo>
                  <a:cubicBezTo>
                    <a:pt x="6872" y="3995"/>
                    <a:pt x="6900" y="3995"/>
                    <a:pt x="6927" y="3995"/>
                  </a:cubicBezTo>
                  <a:cubicBezTo>
                    <a:pt x="7099" y="3994"/>
                    <a:pt x="7270" y="3989"/>
                    <a:pt x="7441" y="3989"/>
                  </a:cubicBezTo>
                  <a:cubicBezTo>
                    <a:pt x="7469" y="3989"/>
                    <a:pt x="7497" y="3989"/>
                    <a:pt x="7525" y="3989"/>
                  </a:cubicBezTo>
                  <a:cubicBezTo>
                    <a:pt x="7873" y="3991"/>
                    <a:pt x="8220" y="4003"/>
                    <a:pt x="8568" y="4003"/>
                  </a:cubicBezTo>
                  <a:cubicBezTo>
                    <a:pt x="8629" y="4003"/>
                    <a:pt x="8690" y="4003"/>
                    <a:pt x="8752" y="4002"/>
                  </a:cubicBezTo>
                  <a:cubicBezTo>
                    <a:pt x="8943" y="3999"/>
                    <a:pt x="9135" y="3977"/>
                    <a:pt x="9326" y="3954"/>
                  </a:cubicBezTo>
                  <a:cubicBezTo>
                    <a:pt x="9528" y="3930"/>
                    <a:pt x="9731" y="3912"/>
                    <a:pt x="9934" y="3898"/>
                  </a:cubicBezTo>
                  <a:lnTo>
                    <a:pt x="9933" y="3898"/>
                  </a:lnTo>
                  <a:cubicBezTo>
                    <a:pt x="10209" y="3887"/>
                    <a:pt x="10484" y="3876"/>
                    <a:pt x="10761" y="3876"/>
                  </a:cubicBezTo>
                  <a:cubicBezTo>
                    <a:pt x="10897" y="3876"/>
                    <a:pt x="11033" y="3879"/>
                    <a:pt x="11168" y="3879"/>
                  </a:cubicBezTo>
                  <a:cubicBezTo>
                    <a:pt x="11206" y="3879"/>
                    <a:pt x="11242" y="3880"/>
                    <a:pt x="11280" y="3880"/>
                  </a:cubicBezTo>
                  <a:cubicBezTo>
                    <a:pt x="11318" y="3879"/>
                    <a:pt x="11354" y="3879"/>
                    <a:pt x="11391" y="3879"/>
                  </a:cubicBezTo>
                  <a:cubicBezTo>
                    <a:pt x="11414" y="3879"/>
                    <a:pt x="11437" y="3877"/>
                    <a:pt x="11460" y="3877"/>
                  </a:cubicBezTo>
                  <a:lnTo>
                    <a:pt x="11506" y="3877"/>
                  </a:lnTo>
                  <a:cubicBezTo>
                    <a:pt x="11529" y="3876"/>
                    <a:pt x="11551" y="3875"/>
                    <a:pt x="11573" y="3874"/>
                  </a:cubicBezTo>
                  <a:cubicBezTo>
                    <a:pt x="11590" y="3873"/>
                    <a:pt x="11607" y="3872"/>
                    <a:pt x="11625" y="3871"/>
                  </a:cubicBezTo>
                  <a:cubicBezTo>
                    <a:pt x="11622" y="3865"/>
                    <a:pt x="11621" y="3859"/>
                    <a:pt x="11618" y="3852"/>
                  </a:cubicBezTo>
                  <a:cubicBezTo>
                    <a:pt x="11596" y="3784"/>
                    <a:pt x="11572" y="3715"/>
                    <a:pt x="11550" y="3646"/>
                  </a:cubicBezTo>
                  <a:cubicBezTo>
                    <a:pt x="11538" y="3613"/>
                    <a:pt x="11528" y="3579"/>
                    <a:pt x="11517" y="3545"/>
                  </a:cubicBezTo>
                  <a:cubicBezTo>
                    <a:pt x="11512" y="3530"/>
                    <a:pt x="11508" y="3516"/>
                    <a:pt x="11504" y="3502"/>
                  </a:cubicBezTo>
                  <a:cubicBezTo>
                    <a:pt x="11490" y="3458"/>
                    <a:pt x="11477" y="3414"/>
                    <a:pt x="11469" y="3369"/>
                  </a:cubicBezTo>
                  <a:cubicBezTo>
                    <a:pt x="11469" y="3367"/>
                    <a:pt x="11469" y="3366"/>
                    <a:pt x="11469" y="3364"/>
                  </a:cubicBezTo>
                  <a:cubicBezTo>
                    <a:pt x="11455" y="3335"/>
                    <a:pt x="11441" y="3306"/>
                    <a:pt x="11427" y="3276"/>
                  </a:cubicBezTo>
                  <a:cubicBezTo>
                    <a:pt x="11406" y="3222"/>
                    <a:pt x="11384" y="3170"/>
                    <a:pt x="11366" y="3115"/>
                  </a:cubicBezTo>
                  <a:cubicBezTo>
                    <a:pt x="11365" y="3115"/>
                    <a:pt x="11365" y="3114"/>
                    <a:pt x="11365" y="3114"/>
                  </a:cubicBezTo>
                  <a:cubicBezTo>
                    <a:pt x="11345" y="3050"/>
                    <a:pt x="11328" y="2985"/>
                    <a:pt x="11309" y="2923"/>
                  </a:cubicBezTo>
                  <a:cubicBezTo>
                    <a:pt x="11281" y="2836"/>
                    <a:pt x="11247" y="2753"/>
                    <a:pt x="11195" y="2677"/>
                  </a:cubicBezTo>
                  <a:cubicBezTo>
                    <a:pt x="11115" y="2556"/>
                    <a:pt x="11012" y="2451"/>
                    <a:pt x="10905" y="2354"/>
                  </a:cubicBezTo>
                  <a:cubicBezTo>
                    <a:pt x="10800" y="2258"/>
                    <a:pt x="10679" y="2185"/>
                    <a:pt x="10556" y="2112"/>
                  </a:cubicBezTo>
                  <a:cubicBezTo>
                    <a:pt x="10437" y="2041"/>
                    <a:pt x="10319" y="1972"/>
                    <a:pt x="10196" y="1909"/>
                  </a:cubicBezTo>
                  <a:cubicBezTo>
                    <a:pt x="10062" y="1842"/>
                    <a:pt x="9923" y="1786"/>
                    <a:pt x="9773" y="1769"/>
                  </a:cubicBezTo>
                  <a:cubicBezTo>
                    <a:pt x="9707" y="1761"/>
                    <a:pt x="9641" y="1757"/>
                    <a:pt x="9575" y="1757"/>
                  </a:cubicBezTo>
                  <a:cubicBezTo>
                    <a:pt x="9533" y="1757"/>
                    <a:pt x="9492" y="1758"/>
                    <a:pt x="9450" y="1762"/>
                  </a:cubicBezTo>
                  <a:cubicBezTo>
                    <a:pt x="9354" y="1769"/>
                    <a:pt x="9257" y="1788"/>
                    <a:pt x="9161" y="1808"/>
                  </a:cubicBezTo>
                  <a:cubicBezTo>
                    <a:pt x="9065" y="1828"/>
                    <a:pt x="8970" y="1850"/>
                    <a:pt x="8876" y="1877"/>
                  </a:cubicBezTo>
                  <a:cubicBezTo>
                    <a:pt x="8737" y="1917"/>
                    <a:pt x="8593" y="1961"/>
                    <a:pt x="8466" y="2032"/>
                  </a:cubicBezTo>
                  <a:cubicBezTo>
                    <a:pt x="8453" y="2039"/>
                    <a:pt x="8442" y="2048"/>
                    <a:pt x="8429" y="2055"/>
                  </a:cubicBezTo>
                  <a:cubicBezTo>
                    <a:pt x="8388" y="2001"/>
                    <a:pt x="8345" y="1949"/>
                    <a:pt x="8301" y="1898"/>
                  </a:cubicBezTo>
                  <a:cubicBezTo>
                    <a:pt x="8281" y="1872"/>
                    <a:pt x="8264" y="1847"/>
                    <a:pt x="8246" y="1820"/>
                  </a:cubicBezTo>
                  <a:cubicBezTo>
                    <a:pt x="8169" y="1691"/>
                    <a:pt x="8108" y="1552"/>
                    <a:pt x="8021" y="1428"/>
                  </a:cubicBezTo>
                  <a:cubicBezTo>
                    <a:pt x="7934" y="1304"/>
                    <a:pt x="7820" y="1206"/>
                    <a:pt x="7707" y="1106"/>
                  </a:cubicBezTo>
                  <a:lnTo>
                    <a:pt x="7707" y="1106"/>
                  </a:lnTo>
                  <a:cubicBezTo>
                    <a:pt x="7708" y="1106"/>
                    <a:pt x="7708" y="1106"/>
                    <a:pt x="7709" y="1107"/>
                  </a:cubicBezTo>
                  <a:cubicBezTo>
                    <a:pt x="7662" y="1063"/>
                    <a:pt x="7616" y="1019"/>
                    <a:pt x="7574" y="971"/>
                  </a:cubicBezTo>
                  <a:cubicBezTo>
                    <a:pt x="7520" y="911"/>
                    <a:pt x="7469" y="848"/>
                    <a:pt x="7413" y="792"/>
                  </a:cubicBezTo>
                  <a:cubicBezTo>
                    <a:pt x="7358" y="736"/>
                    <a:pt x="7298" y="683"/>
                    <a:pt x="7238" y="633"/>
                  </a:cubicBezTo>
                  <a:cubicBezTo>
                    <a:pt x="7177" y="583"/>
                    <a:pt x="7109" y="544"/>
                    <a:pt x="7042" y="504"/>
                  </a:cubicBezTo>
                  <a:cubicBezTo>
                    <a:pt x="6971" y="462"/>
                    <a:pt x="6902" y="420"/>
                    <a:pt x="6828" y="384"/>
                  </a:cubicBezTo>
                  <a:cubicBezTo>
                    <a:pt x="6758" y="349"/>
                    <a:pt x="6683" y="319"/>
                    <a:pt x="6610" y="289"/>
                  </a:cubicBezTo>
                  <a:cubicBezTo>
                    <a:pt x="6533" y="257"/>
                    <a:pt x="6459" y="221"/>
                    <a:pt x="6382" y="190"/>
                  </a:cubicBezTo>
                  <a:cubicBezTo>
                    <a:pt x="6333" y="170"/>
                    <a:pt x="6285" y="152"/>
                    <a:pt x="6234" y="137"/>
                  </a:cubicBezTo>
                  <a:cubicBezTo>
                    <a:pt x="6190" y="125"/>
                    <a:pt x="6145" y="115"/>
                    <a:pt x="6100" y="105"/>
                  </a:cubicBezTo>
                  <a:cubicBezTo>
                    <a:pt x="6017" y="88"/>
                    <a:pt x="5932" y="71"/>
                    <a:pt x="5850" y="54"/>
                  </a:cubicBezTo>
                  <a:cubicBezTo>
                    <a:pt x="5850" y="54"/>
                    <a:pt x="5850" y="54"/>
                    <a:pt x="5850" y="52"/>
                  </a:cubicBezTo>
                  <a:cubicBezTo>
                    <a:pt x="5847" y="52"/>
                    <a:pt x="5845" y="51"/>
                    <a:pt x="5843" y="51"/>
                  </a:cubicBezTo>
                  <a:cubicBezTo>
                    <a:pt x="5840" y="51"/>
                    <a:pt x="5838" y="50"/>
                    <a:pt x="5836" y="50"/>
                  </a:cubicBezTo>
                  <a:cubicBezTo>
                    <a:pt x="5835" y="50"/>
                    <a:pt x="5834" y="49"/>
                    <a:pt x="5831" y="49"/>
                  </a:cubicBezTo>
                  <a:cubicBezTo>
                    <a:pt x="5802" y="40"/>
                    <a:pt x="5770" y="35"/>
                    <a:pt x="5741" y="30"/>
                  </a:cubicBezTo>
                  <a:cubicBezTo>
                    <a:pt x="5700" y="20"/>
                    <a:pt x="5659" y="14"/>
                    <a:pt x="5618" y="9"/>
                  </a:cubicBezTo>
                  <a:cubicBezTo>
                    <a:pt x="5561" y="3"/>
                    <a:pt x="5504" y="1"/>
                    <a:pt x="5448" y="1"/>
                  </a:cubicBezTo>
                  <a:close/>
                </a:path>
              </a:pathLst>
            </a:custGeom>
            <a:solidFill>
              <a:srgbClr val="191919"/>
            </a:solidFill>
            <a:ln>
              <a:noFill/>
            </a:ln>
          </p:spPr>
          <p:txBody>
            <a:bodyPr spcFirstLastPara="1" wrap="square" lIns="121900" tIns="121900" rIns="121900" bIns="121900" anchor="ctr" anchorCtr="0">
              <a:noAutofit/>
            </a:bodyPr>
            <a:lstStyle/>
            <a:p>
              <a:pPr defTabSz="857250" eaLnBrk="0" fontAlgn="base" hangingPunct="0">
                <a:spcBef>
                  <a:spcPct val="0"/>
                </a:spcBef>
                <a:spcAft>
                  <a:spcPct val="0"/>
                </a:spcAft>
              </a:pPr>
              <a:endParaRPr sz="2400">
                <a:solidFill>
                  <a:prstClr val="black"/>
                </a:solidFill>
                <a:latin typeface="Times New Roman" panose="02020603050405020304" pitchFamily="18" charset="0"/>
              </a:endParaRPr>
            </a:p>
          </p:txBody>
        </p:sp>
      </p:grpSp>
      <p:sp>
        <p:nvSpPr>
          <p:cNvPr id="6" name="Arrow: Right 5">
            <a:hlinkClick r:id="rId16" action="ppaction://hlinksldjump"/>
            <a:extLst>
              <a:ext uri="{FF2B5EF4-FFF2-40B4-BE49-F238E27FC236}">
                <a16:creationId xmlns:a16="http://schemas.microsoft.com/office/drawing/2014/main" id="{09BACCAF-9F76-92ED-2705-26B6F3C2CC54}"/>
              </a:ext>
            </a:extLst>
          </p:cNvPr>
          <p:cNvSpPr/>
          <p:nvPr/>
        </p:nvSpPr>
        <p:spPr>
          <a:xfrm>
            <a:off x="186612" y="6298164"/>
            <a:ext cx="947563" cy="429208"/>
          </a:xfrm>
          <a:prstGeom prst="rightArrow">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47181606"/>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1"/>
                                        </p:tgtEl>
                                      </p:cBhvr>
                                    </p:animEffect>
                                    <p:set>
                                      <p:cBhvr>
                                        <p:cTn id="7" dur="1" fill="hold">
                                          <p:stCondLst>
                                            <p:cond delay="499"/>
                                          </p:stCondLst>
                                        </p:cTn>
                                        <p:tgtEl>
                                          <p:spTgt spid="31"/>
                                        </p:tgtEl>
                                        <p:attrNameLst>
                                          <p:attrName>style.visibility</p:attrName>
                                        </p:attrNameLst>
                                      </p:cBhvr>
                                      <p:to>
                                        <p:strVal val="hidden"/>
                                      </p:to>
                                    </p:set>
                                  </p:childTnLst>
                                </p:cTn>
                              </p:par>
                              <p:par>
                                <p:cTn id="8" presetID="3" presetClass="mediacall" presetSubtype="0" fill="hold" nodeType="withEffect">
                                  <p:stCondLst>
                                    <p:cond delay="0"/>
                                  </p:stCondLst>
                                  <p:childTnLst>
                                    <p:cmd type="call" cmd="stop">
                                      <p:cBhvr>
                                        <p:cTn id="9" dur="1" fill="hold"/>
                                        <p:tgtEl>
                                          <p:spTgt spid="3"/>
                                        </p:tgtEl>
                                      </p:cBhvr>
                                    </p:cmd>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0" nodeType="clickEffect">
                                  <p:stCondLst>
                                    <p:cond delay="0"/>
                                  </p:stCondLst>
                                  <p:childTnLst>
                                    <p:animEffect transition="out" filter="fade">
                                      <p:cBhvr>
                                        <p:cTn id="13" dur="500"/>
                                        <p:tgtEl>
                                          <p:spTgt spid="32"/>
                                        </p:tgtEl>
                                      </p:cBhvr>
                                    </p:animEffect>
                                    <p:set>
                                      <p:cBhvr>
                                        <p:cTn id="14" dur="1" fill="hold">
                                          <p:stCondLst>
                                            <p:cond delay="499"/>
                                          </p:stCondLst>
                                        </p:cTn>
                                        <p:tgtEl>
                                          <p:spTgt spid="32"/>
                                        </p:tgtEl>
                                        <p:attrNameLst>
                                          <p:attrName>style.visibility</p:attrName>
                                        </p:attrNameLst>
                                      </p:cBhvr>
                                      <p:to>
                                        <p:strVal val="hidden"/>
                                      </p:to>
                                    </p:set>
                                  </p:childTnLst>
                                </p:cTn>
                              </p:par>
                              <p:par>
                                <p:cTn id="15" presetID="3" presetClass="mediacall" presetSubtype="0" fill="hold" nodeType="withEffect">
                                  <p:stCondLst>
                                    <p:cond delay="0"/>
                                  </p:stCondLst>
                                  <p:childTnLst>
                                    <p:cmd type="call" cmd="stop">
                                      <p:cBhvr>
                                        <p:cTn id="16" dur="1" fill="hold"/>
                                        <p:tgtEl>
                                          <p:spTgt spid="3"/>
                                        </p:tgtEl>
                                      </p:cBhvr>
                                    </p:cmd>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0" nodeType="clickEffect">
                                  <p:stCondLst>
                                    <p:cond delay="0"/>
                                  </p:stCondLst>
                                  <p:childTnLst>
                                    <p:animEffect transition="out" filter="fade">
                                      <p:cBhvr>
                                        <p:cTn id="20" dur="500"/>
                                        <p:tgtEl>
                                          <p:spTgt spid="33"/>
                                        </p:tgtEl>
                                      </p:cBhvr>
                                    </p:animEffect>
                                    <p:set>
                                      <p:cBhvr>
                                        <p:cTn id="21" dur="1" fill="hold">
                                          <p:stCondLst>
                                            <p:cond delay="499"/>
                                          </p:stCondLst>
                                        </p:cTn>
                                        <p:tgtEl>
                                          <p:spTgt spid="33"/>
                                        </p:tgtEl>
                                        <p:attrNameLst>
                                          <p:attrName>style.visibility</p:attrName>
                                        </p:attrNameLst>
                                      </p:cBhvr>
                                      <p:to>
                                        <p:strVal val="hidden"/>
                                      </p:to>
                                    </p:set>
                                  </p:childTnLst>
                                </p:cTn>
                              </p:par>
                              <p:par>
                                <p:cTn id="22" presetID="3" presetClass="mediacall" presetSubtype="0" fill="hold" nodeType="withEffect">
                                  <p:stCondLst>
                                    <p:cond delay="0"/>
                                  </p:stCondLst>
                                  <p:childTnLst>
                                    <p:cmd type="call" cmd="stop">
                                      <p:cBhvr>
                                        <p:cTn id="23" dur="1" fill="hold"/>
                                        <p:tgtEl>
                                          <p:spTgt spid="3"/>
                                        </p:tgtEl>
                                      </p:cBhvr>
                                    </p:cmd>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0" nodeType="clickEffect">
                                  <p:stCondLst>
                                    <p:cond delay="0"/>
                                  </p:stCondLst>
                                  <p:childTnLst>
                                    <p:animEffect transition="out" filter="fade">
                                      <p:cBhvr>
                                        <p:cTn id="27" dur="500"/>
                                        <p:tgtEl>
                                          <p:spTgt spid="34"/>
                                        </p:tgtEl>
                                      </p:cBhvr>
                                    </p:animEffect>
                                    <p:set>
                                      <p:cBhvr>
                                        <p:cTn id="28" dur="1" fill="hold">
                                          <p:stCondLst>
                                            <p:cond delay="499"/>
                                          </p:stCondLst>
                                        </p:cTn>
                                        <p:tgtEl>
                                          <p:spTgt spid="34"/>
                                        </p:tgtEl>
                                        <p:attrNameLst>
                                          <p:attrName>style.visibility</p:attrName>
                                        </p:attrNameLst>
                                      </p:cBhvr>
                                      <p:to>
                                        <p:strVal val="hidden"/>
                                      </p:to>
                                    </p:set>
                                  </p:childTnLst>
                                </p:cTn>
                              </p:par>
                              <p:par>
                                <p:cTn id="29" presetID="3" presetClass="mediacall" presetSubtype="0" fill="hold" nodeType="withEffect">
                                  <p:stCondLst>
                                    <p:cond delay="0"/>
                                  </p:stCondLst>
                                  <p:childTnLst>
                                    <p:cmd type="call" cmd="stop">
                                      <p:cBhvr>
                                        <p:cTn id="30" dur="1" fill="hold"/>
                                        <p:tgtEl>
                                          <p:spTgt spid="3"/>
                                        </p:tgtEl>
                                      </p:cBhvr>
                                    </p:cmd>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0" nodeType="clickEffect">
                                  <p:stCondLst>
                                    <p:cond delay="0"/>
                                  </p:stCondLst>
                                  <p:childTnLst>
                                    <p:animEffect transition="out" filter="fade">
                                      <p:cBhvr>
                                        <p:cTn id="34" dur="500"/>
                                        <p:tgtEl>
                                          <p:spTgt spid="42"/>
                                        </p:tgtEl>
                                      </p:cBhvr>
                                    </p:animEffect>
                                    <p:set>
                                      <p:cBhvr>
                                        <p:cTn id="35" dur="1" fill="hold">
                                          <p:stCondLst>
                                            <p:cond delay="499"/>
                                          </p:stCondLst>
                                        </p:cTn>
                                        <p:tgtEl>
                                          <p:spTgt spid="42"/>
                                        </p:tgtEl>
                                        <p:attrNameLst>
                                          <p:attrName>style.visibility</p:attrName>
                                        </p:attrNameLst>
                                      </p:cBhvr>
                                      <p:to>
                                        <p:strVal val="hidden"/>
                                      </p:to>
                                    </p:set>
                                  </p:childTnLst>
                                </p:cTn>
                              </p:par>
                              <p:par>
                                <p:cTn id="36" presetID="3" presetClass="mediacall" presetSubtype="0" fill="hold" nodeType="withEffect">
                                  <p:stCondLst>
                                    <p:cond delay="0"/>
                                  </p:stCondLst>
                                  <p:childTnLst>
                                    <p:cmd type="call" cmd="stop">
                                      <p:cBhvr>
                                        <p:cTn id="37" dur="1" fill="hold"/>
                                        <p:tgtEl>
                                          <p:spTgt spid="3"/>
                                        </p:tgtEl>
                                      </p:cBhvr>
                                    </p:cmd>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43"/>
                                        </p:tgtEl>
                                      </p:cBhvr>
                                    </p:animEffect>
                                    <p:set>
                                      <p:cBhvr>
                                        <p:cTn id="42" dur="1" fill="hold">
                                          <p:stCondLst>
                                            <p:cond delay="499"/>
                                          </p:stCondLst>
                                        </p:cTn>
                                        <p:tgtEl>
                                          <p:spTgt spid="43"/>
                                        </p:tgtEl>
                                        <p:attrNameLst>
                                          <p:attrName>style.visibility</p:attrName>
                                        </p:attrNameLst>
                                      </p:cBhvr>
                                      <p:to>
                                        <p:strVal val="hidden"/>
                                      </p:to>
                                    </p:set>
                                  </p:childTnLst>
                                </p:cTn>
                              </p:par>
                              <p:par>
                                <p:cTn id="43" presetID="3" presetClass="mediacall" presetSubtype="0" fill="hold" nodeType="withEffect">
                                  <p:stCondLst>
                                    <p:cond delay="0"/>
                                  </p:stCondLst>
                                  <p:childTnLst>
                                    <p:cmd type="call" cmd="stop">
                                      <p:cBhvr>
                                        <p:cTn id="44" dur="1" fill="hold"/>
                                        <p:tgtEl>
                                          <p:spTgt spid="3"/>
                                        </p:tgtEl>
                                      </p:cBhvr>
                                    </p:cmd>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grpId="0" nodeType="clickEffect">
                                  <p:stCondLst>
                                    <p:cond delay="0"/>
                                  </p:stCondLst>
                                  <p:childTnLst>
                                    <p:animEffect transition="out" filter="fade">
                                      <p:cBhvr>
                                        <p:cTn id="48" dur="500"/>
                                        <p:tgtEl>
                                          <p:spTgt spid="48"/>
                                        </p:tgtEl>
                                      </p:cBhvr>
                                    </p:animEffect>
                                    <p:set>
                                      <p:cBhvr>
                                        <p:cTn id="49" dur="1" fill="hold">
                                          <p:stCondLst>
                                            <p:cond delay="499"/>
                                          </p:stCondLst>
                                        </p:cTn>
                                        <p:tgtEl>
                                          <p:spTgt spid="48"/>
                                        </p:tgtEl>
                                        <p:attrNameLst>
                                          <p:attrName>style.visibility</p:attrName>
                                        </p:attrNameLst>
                                      </p:cBhvr>
                                      <p:to>
                                        <p:strVal val="hidden"/>
                                      </p:to>
                                    </p:set>
                                  </p:childTnLst>
                                </p:cTn>
                              </p:par>
                              <p:par>
                                <p:cTn id="50" presetID="3" presetClass="mediacall" presetSubtype="0" fill="hold" nodeType="withEffect">
                                  <p:stCondLst>
                                    <p:cond delay="0"/>
                                  </p:stCondLst>
                                  <p:childTnLst>
                                    <p:cmd type="call" cmd="stop">
                                      <p:cBhvr>
                                        <p:cTn id="51" dur="1" fill="hold"/>
                                        <p:tgtEl>
                                          <p:spTgt spid="3"/>
                                        </p:tgtEl>
                                      </p:cBhvr>
                                    </p:cmd>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grpId="0" nodeType="clickEffect">
                                  <p:stCondLst>
                                    <p:cond delay="0"/>
                                  </p:stCondLst>
                                  <p:childTnLst>
                                    <p:animEffect transition="out" filter="fade">
                                      <p:cBhvr>
                                        <p:cTn id="55" dur="500"/>
                                        <p:tgtEl>
                                          <p:spTgt spid="49"/>
                                        </p:tgtEl>
                                      </p:cBhvr>
                                    </p:animEffect>
                                    <p:set>
                                      <p:cBhvr>
                                        <p:cTn id="56" dur="1" fill="hold">
                                          <p:stCondLst>
                                            <p:cond delay="499"/>
                                          </p:stCondLst>
                                        </p:cTn>
                                        <p:tgtEl>
                                          <p:spTgt spid="49"/>
                                        </p:tgtEl>
                                        <p:attrNameLst>
                                          <p:attrName>style.visibility</p:attrName>
                                        </p:attrNameLst>
                                      </p:cBhvr>
                                      <p:to>
                                        <p:strVal val="hidden"/>
                                      </p:to>
                                    </p:set>
                                  </p:childTnLst>
                                </p:cTn>
                              </p:par>
                              <p:par>
                                <p:cTn id="57" presetID="3" presetClass="mediacall" presetSubtype="0" fill="hold" nodeType="withEffect">
                                  <p:stCondLst>
                                    <p:cond delay="0"/>
                                  </p:stCondLst>
                                  <p:childTnLst>
                                    <p:cmd type="call" cmd="stop">
                                      <p:cBhvr>
                                        <p:cTn id="58" dur="1" fill="hold"/>
                                        <p:tgtEl>
                                          <p:spTgt spid="3"/>
                                        </p:tgtEl>
                                      </p:cBhvr>
                                    </p:cmd>
                                  </p:childTnLst>
                                </p:cTn>
                              </p:par>
                            </p:childTnLst>
                          </p:cTn>
                        </p:par>
                      </p:childTnLst>
                    </p:cTn>
                  </p:par>
                  <p:par>
                    <p:cTn id="59" fill="hold">
                      <p:stCondLst>
                        <p:cond delay="indefinite"/>
                      </p:stCondLst>
                      <p:childTnLst>
                        <p:par>
                          <p:cTn id="60" fill="hold">
                            <p:stCondLst>
                              <p:cond delay="0"/>
                            </p:stCondLst>
                            <p:childTnLst>
                              <p:par>
                                <p:cTn id="61" presetID="10" presetClass="exit" presetSubtype="0" fill="hold" grpId="0" nodeType="clickEffect">
                                  <p:stCondLst>
                                    <p:cond delay="0"/>
                                  </p:stCondLst>
                                  <p:childTnLst>
                                    <p:animEffect transition="out" filter="fade">
                                      <p:cBhvr>
                                        <p:cTn id="62" dur="500"/>
                                        <p:tgtEl>
                                          <p:spTgt spid="50"/>
                                        </p:tgtEl>
                                      </p:cBhvr>
                                    </p:animEffect>
                                    <p:set>
                                      <p:cBhvr>
                                        <p:cTn id="63" dur="1" fill="hold">
                                          <p:stCondLst>
                                            <p:cond delay="499"/>
                                          </p:stCondLst>
                                        </p:cTn>
                                        <p:tgtEl>
                                          <p:spTgt spid="50"/>
                                        </p:tgtEl>
                                        <p:attrNameLst>
                                          <p:attrName>style.visibility</p:attrName>
                                        </p:attrNameLst>
                                      </p:cBhvr>
                                      <p:to>
                                        <p:strVal val="hidden"/>
                                      </p:to>
                                    </p:set>
                                  </p:childTnLst>
                                </p:cTn>
                              </p:par>
                              <p:par>
                                <p:cTn id="64" presetID="3" presetClass="mediacall" presetSubtype="0" fill="hold" nodeType="withEffect">
                                  <p:stCondLst>
                                    <p:cond delay="0"/>
                                  </p:stCondLst>
                                  <p:childTnLst>
                                    <p:cmd type="call" cmd="stop">
                                      <p:cBhvr>
                                        <p:cTn id="65" dur="1" fill="hold"/>
                                        <p:tgtEl>
                                          <p:spTgt spid="3"/>
                                        </p:tgtEl>
                                      </p:cBhvr>
                                    </p:cmd>
                                  </p:childTnLst>
                                </p:cTn>
                              </p:par>
                            </p:childTnLst>
                          </p:cTn>
                        </p:par>
                      </p:childTnLst>
                    </p:cTn>
                  </p:par>
                  <p:par>
                    <p:cTn id="66" fill="hold">
                      <p:stCondLst>
                        <p:cond delay="indefinite"/>
                      </p:stCondLst>
                      <p:childTnLst>
                        <p:par>
                          <p:cTn id="67" fill="hold">
                            <p:stCondLst>
                              <p:cond delay="0"/>
                            </p:stCondLst>
                            <p:childTnLst>
                              <p:par>
                                <p:cTn id="68" presetID="10" presetClass="exit" presetSubtype="0" fill="hold" grpId="0" nodeType="clickEffect">
                                  <p:stCondLst>
                                    <p:cond delay="0"/>
                                  </p:stCondLst>
                                  <p:childTnLst>
                                    <p:animEffect transition="out" filter="fade">
                                      <p:cBhvr>
                                        <p:cTn id="69" dur="500"/>
                                        <p:tgtEl>
                                          <p:spTgt spid="51"/>
                                        </p:tgtEl>
                                      </p:cBhvr>
                                    </p:animEffect>
                                    <p:set>
                                      <p:cBhvr>
                                        <p:cTn id="70" dur="1" fill="hold">
                                          <p:stCondLst>
                                            <p:cond delay="499"/>
                                          </p:stCondLst>
                                        </p:cTn>
                                        <p:tgtEl>
                                          <p:spTgt spid="51"/>
                                        </p:tgtEl>
                                        <p:attrNameLst>
                                          <p:attrName>style.visibility</p:attrName>
                                        </p:attrNameLst>
                                      </p:cBhvr>
                                      <p:to>
                                        <p:strVal val="hidden"/>
                                      </p:to>
                                    </p:set>
                                  </p:childTnLst>
                                </p:cTn>
                              </p:par>
                              <p:par>
                                <p:cTn id="71" presetID="3" presetClass="mediacall" presetSubtype="0" fill="hold" nodeType="withEffect">
                                  <p:stCondLst>
                                    <p:cond delay="0"/>
                                  </p:stCondLst>
                                  <p:childTnLst>
                                    <p:cmd type="call" cmd="stop">
                                      <p:cBhvr>
                                        <p:cTn id="72" dur="1" fill="hold"/>
                                        <p:tgtEl>
                                          <p:spTgt spid="3"/>
                                        </p:tgtEl>
                                      </p:cBhvr>
                                    </p:cmd>
                                  </p:childTnLst>
                                </p:cTn>
                              </p:par>
                            </p:childTnLst>
                          </p:cTn>
                        </p:par>
                      </p:childTnLst>
                    </p:cTn>
                  </p:par>
                  <p:par>
                    <p:cTn id="73" fill="hold">
                      <p:stCondLst>
                        <p:cond delay="indefinite"/>
                      </p:stCondLst>
                      <p:childTnLst>
                        <p:par>
                          <p:cTn id="74" fill="hold">
                            <p:stCondLst>
                              <p:cond delay="0"/>
                            </p:stCondLst>
                            <p:childTnLst>
                              <p:par>
                                <p:cTn id="75" presetID="10" presetClass="exit" presetSubtype="0" fill="hold" grpId="0" nodeType="clickEffect">
                                  <p:stCondLst>
                                    <p:cond delay="0"/>
                                  </p:stCondLst>
                                  <p:childTnLst>
                                    <p:animEffect transition="out" filter="fade">
                                      <p:cBhvr>
                                        <p:cTn id="76" dur="500"/>
                                        <p:tgtEl>
                                          <p:spTgt spid="52"/>
                                        </p:tgtEl>
                                      </p:cBhvr>
                                    </p:animEffect>
                                    <p:set>
                                      <p:cBhvr>
                                        <p:cTn id="77" dur="1" fill="hold">
                                          <p:stCondLst>
                                            <p:cond delay="499"/>
                                          </p:stCondLst>
                                        </p:cTn>
                                        <p:tgtEl>
                                          <p:spTgt spid="52"/>
                                        </p:tgtEl>
                                        <p:attrNameLst>
                                          <p:attrName>style.visibility</p:attrName>
                                        </p:attrNameLst>
                                      </p:cBhvr>
                                      <p:to>
                                        <p:strVal val="hidden"/>
                                      </p:to>
                                    </p:set>
                                  </p:childTnLst>
                                </p:cTn>
                              </p:par>
                              <p:par>
                                <p:cTn id="78" presetID="3" presetClass="mediacall" presetSubtype="0" fill="hold" nodeType="withEffect">
                                  <p:stCondLst>
                                    <p:cond delay="0"/>
                                  </p:stCondLst>
                                  <p:childTnLst>
                                    <p:cmd type="call" cmd="stop">
                                      <p:cBhvr>
                                        <p:cTn id="79" dur="1" fill="hold"/>
                                        <p:tgtEl>
                                          <p:spTgt spid="3"/>
                                        </p:tgtEl>
                                      </p:cBhvr>
                                    </p:cmd>
                                  </p:childTnLst>
                                </p:cTn>
                              </p:par>
                            </p:childTnLst>
                          </p:cTn>
                        </p:par>
                      </p:childTnLst>
                    </p:cTn>
                  </p:par>
                  <p:par>
                    <p:cTn id="80" fill="hold">
                      <p:stCondLst>
                        <p:cond delay="indefinite"/>
                      </p:stCondLst>
                      <p:childTnLst>
                        <p:par>
                          <p:cTn id="81" fill="hold">
                            <p:stCondLst>
                              <p:cond delay="0"/>
                            </p:stCondLst>
                            <p:childTnLst>
                              <p:par>
                                <p:cTn id="82" presetID="10" presetClass="exit" presetSubtype="0" fill="hold" grpId="0" nodeType="clickEffect">
                                  <p:stCondLst>
                                    <p:cond delay="0"/>
                                  </p:stCondLst>
                                  <p:childTnLst>
                                    <p:animEffect transition="out" filter="fade">
                                      <p:cBhvr>
                                        <p:cTn id="83" dur="500"/>
                                        <p:tgtEl>
                                          <p:spTgt spid="53"/>
                                        </p:tgtEl>
                                      </p:cBhvr>
                                    </p:animEffect>
                                    <p:set>
                                      <p:cBhvr>
                                        <p:cTn id="84" dur="1" fill="hold">
                                          <p:stCondLst>
                                            <p:cond delay="499"/>
                                          </p:stCondLst>
                                        </p:cTn>
                                        <p:tgtEl>
                                          <p:spTgt spid="53"/>
                                        </p:tgtEl>
                                        <p:attrNameLst>
                                          <p:attrName>style.visibility</p:attrName>
                                        </p:attrNameLst>
                                      </p:cBhvr>
                                      <p:to>
                                        <p:strVal val="hidden"/>
                                      </p:to>
                                    </p:set>
                                  </p:childTnLst>
                                </p:cTn>
                              </p:par>
                              <p:par>
                                <p:cTn id="85" presetID="3" presetClass="mediacall" presetSubtype="0" fill="hold" nodeType="withEffect">
                                  <p:stCondLst>
                                    <p:cond delay="0"/>
                                  </p:stCondLst>
                                  <p:childTnLst>
                                    <p:cmd type="call" cmd="stop">
                                      <p:cBhvr>
                                        <p:cTn id="86" dur="1" fill="hold"/>
                                        <p:tgtEl>
                                          <p:spTgt spid="3"/>
                                        </p:tgtEl>
                                      </p:cBhvr>
                                    </p:cmd>
                                  </p:childTnLst>
                                </p:cTn>
                              </p:par>
                            </p:childTnLst>
                          </p:cTn>
                        </p:par>
                      </p:childTnLst>
                    </p:cTn>
                  </p:par>
                  <p:par>
                    <p:cTn id="87" fill="hold">
                      <p:stCondLst>
                        <p:cond delay="indefinite"/>
                      </p:stCondLst>
                      <p:childTnLst>
                        <p:par>
                          <p:cTn id="88" fill="hold">
                            <p:stCondLst>
                              <p:cond delay="0"/>
                            </p:stCondLst>
                            <p:childTnLst>
                              <p:par>
                                <p:cTn id="89" presetID="10" presetClass="exit" presetSubtype="0" fill="hold" grpId="0" nodeType="clickEffect">
                                  <p:stCondLst>
                                    <p:cond delay="0"/>
                                  </p:stCondLst>
                                  <p:childTnLst>
                                    <p:animEffect transition="out" filter="fade">
                                      <p:cBhvr>
                                        <p:cTn id="90" dur="500"/>
                                        <p:tgtEl>
                                          <p:spTgt spid="54"/>
                                        </p:tgtEl>
                                      </p:cBhvr>
                                    </p:animEffect>
                                    <p:set>
                                      <p:cBhvr>
                                        <p:cTn id="91" dur="1" fill="hold">
                                          <p:stCondLst>
                                            <p:cond delay="499"/>
                                          </p:stCondLst>
                                        </p:cTn>
                                        <p:tgtEl>
                                          <p:spTgt spid="54"/>
                                        </p:tgtEl>
                                        <p:attrNameLst>
                                          <p:attrName>style.visibility</p:attrName>
                                        </p:attrNameLst>
                                      </p:cBhvr>
                                      <p:to>
                                        <p:strVal val="hidden"/>
                                      </p:to>
                                    </p:set>
                                  </p:childTnLst>
                                </p:cTn>
                              </p:par>
                              <p:par>
                                <p:cTn id="92" presetID="3" presetClass="mediacall" presetSubtype="0" fill="hold" nodeType="withEffect">
                                  <p:stCondLst>
                                    <p:cond delay="0"/>
                                  </p:stCondLst>
                                  <p:childTnLst>
                                    <p:cmd type="call" cmd="stop">
                                      <p:cBhvr>
                                        <p:cTn id="93" dur="1" fill="hold"/>
                                        <p:tgtEl>
                                          <p:spTgt spid="3"/>
                                        </p:tgtEl>
                                      </p:cBhvr>
                                    </p:cmd>
                                  </p:childTnLst>
                                </p:cTn>
                              </p:par>
                            </p:childTnLst>
                          </p:cTn>
                        </p:par>
                      </p:childTnLst>
                    </p:cTn>
                  </p:par>
                  <p:par>
                    <p:cTn id="94" fill="hold">
                      <p:stCondLst>
                        <p:cond delay="indefinite"/>
                      </p:stCondLst>
                      <p:childTnLst>
                        <p:par>
                          <p:cTn id="95" fill="hold">
                            <p:stCondLst>
                              <p:cond delay="0"/>
                            </p:stCondLst>
                            <p:childTnLst>
                              <p:par>
                                <p:cTn id="96" presetID="10" presetClass="exit" presetSubtype="0" fill="hold" grpId="0" nodeType="clickEffect">
                                  <p:stCondLst>
                                    <p:cond delay="0"/>
                                  </p:stCondLst>
                                  <p:childTnLst>
                                    <p:animEffect transition="out" filter="fade">
                                      <p:cBhvr>
                                        <p:cTn id="97" dur="500"/>
                                        <p:tgtEl>
                                          <p:spTgt spid="55"/>
                                        </p:tgtEl>
                                      </p:cBhvr>
                                    </p:animEffect>
                                    <p:set>
                                      <p:cBhvr>
                                        <p:cTn id="98" dur="1" fill="hold">
                                          <p:stCondLst>
                                            <p:cond delay="499"/>
                                          </p:stCondLst>
                                        </p:cTn>
                                        <p:tgtEl>
                                          <p:spTgt spid="55"/>
                                        </p:tgtEl>
                                        <p:attrNameLst>
                                          <p:attrName>style.visibility</p:attrName>
                                        </p:attrNameLst>
                                      </p:cBhvr>
                                      <p:to>
                                        <p:strVal val="hidden"/>
                                      </p:to>
                                    </p:set>
                                  </p:childTnLst>
                                </p:cTn>
                              </p:par>
                              <p:par>
                                <p:cTn id="99" presetID="3" presetClass="mediacall" presetSubtype="0" fill="hold" nodeType="withEffect">
                                  <p:stCondLst>
                                    <p:cond delay="0"/>
                                  </p:stCondLst>
                                  <p:childTnLst>
                                    <p:cmd type="call" cmd="stop">
                                      <p:cBhvr>
                                        <p:cTn id="100" dur="1" fill="hold"/>
                                        <p:tgtEl>
                                          <p:spTgt spid="3"/>
                                        </p:tgtEl>
                                      </p:cBhvr>
                                    </p:cmd>
                                  </p:childTnLst>
                                </p:cTn>
                              </p:par>
                            </p:childTnLst>
                          </p:cTn>
                        </p:par>
                      </p:childTnLst>
                    </p:cTn>
                  </p:par>
                  <p:par>
                    <p:cTn id="101" fill="hold">
                      <p:stCondLst>
                        <p:cond delay="indefinite"/>
                      </p:stCondLst>
                      <p:childTnLst>
                        <p:par>
                          <p:cTn id="102" fill="hold">
                            <p:stCondLst>
                              <p:cond delay="0"/>
                            </p:stCondLst>
                            <p:childTnLst>
                              <p:par>
                                <p:cTn id="103" presetID="10" presetClass="exit" presetSubtype="0" fill="hold" grpId="0" nodeType="clickEffect">
                                  <p:stCondLst>
                                    <p:cond delay="0"/>
                                  </p:stCondLst>
                                  <p:childTnLst>
                                    <p:animEffect transition="out" filter="fade">
                                      <p:cBhvr>
                                        <p:cTn id="104" dur="500"/>
                                        <p:tgtEl>
                                          <p:spTgt spid="56"/>
                                        </p:tgtEl>
                                      </p:cBhvr>
                                    </p:animEffect>
                                    <p:set>
                                      <p:cBhvr>
                                        <p:cTn id="105" dur="1" fill="hold">
                                          <p:stCondLst>
                                            <p:cond delay="499"/>
                                          </p:stCondLst>
                                        </p:cTn>
                                        <p:tgtEl>
                                          <p:spTgt spid="56"/>
                                        </p:tgtEl>
                                        <p:attrNameLst>
                                          <p:attrName>style.visibility</p:attrName>
                                        </p:attrNameLst>
                                      </p:cBhvr>
                                      <p:to>
                                        <p:strVal val="hidden"/>
                                      </p:to>
                                    </p:set>
                                  </p:childTnLst>
                                </p:cTn>
                              </p:par>
                              <p:par>
                                <p:cTn id="106" presetID="3" presetClass="mediacall" presetSubtype="0" fill="hold" nodeType="withEffect">
                                  <p:stCondLst>
                                    <p:cond delay="0"/>
                                  </p:stCondLst>
                                  <p:childTnLst>
                                    <p:cmd type="call" cmd="stop">
                                      <p:cBhvr>
                                        <p:cTn id="107" dur="1" fill="hold"/>
                                        <p:tgtEl>
                                          <p:spTgt spid="3"/>
                                        </p:tgtEl>
                                      </p:cBhvr>
                                    </p:cmd>
                                  </p:childTnLst>
                                </p:cTn>
                              </p:par>
                            </p:childTnLst>
                          </p:cTn>
                        </p:par>
                      </p:childTnLst>
                    </p:cTn>
                  </p:par>
                  <p:par>
                    <p:cTn id="108" fill="hold">
                      <p:stCondLst>
                        <p:cond delay="indefinite"/>
                      </p:stCondLst>
                      <p:childTnLst>
                        <p:par>
                          <p:cTn id="109" fill="hold">
                            <p:stCondLst>
                              <p:cond delay="0"/>
                            </p:stCondLst>
                            <p:childTnLst>
                              <p:par>
                                <p:cTn id="110" presetID="10" presetClass="exit" presetSubtype="0" fill="hold" grpId="0" nodeType="clickEffect">
                                  <p:stCondLst>
                                    <p:cond delay="0"/>
                                  </p:stCondLst>
                                  <p:childTnLst>
                                    <p:animEffect transition="out" filter="fade">
                                      <p:cBhvr>
                                        <p:cTn id="111" dur="500"/>
                                        <p:tgtEl>
                                          <p:spTgt spid="57"/>
                                        </p:tgtEl>
                                      </p:cBhvr>
                                    </p:animEffect>
                                    <p:set>
                                      <p:cBhvr>
                                        <p:cTn id="112" dur="1" fill="hold">
                                          <p:stCondLst>
                                            <p:cond delay="499"/>
                                          </p:stCondLst>
                                        </p:cTn>
                                        <p:tgtEl>
                                          <p:spTgt spid="57"/>
                                        </p:tgtEl>
                                        <p:attrNameLst>
                                          <p:attrName>style.visibility</p:attrName>
                                        </p:attrNameLst>
                                      </p:cBhvr>
                                      <p:to>
                                        <p:strVal val="hidden"/>
                                      </p:to>
                                    </p:set>
                                  </p:childTnLst>
                                </p:cTn>
                              </p:par>
                              <p:par>
                                <p:cTn id="113" presetID="3" presetClass="mediacall" presetSubtype="0" fill="hold" nodeType="withEffect">
                                  <p:stCondLst>
                                    <p:cond delay="0"/>
                                  </p:stCondLst>
                                  <p:childTnLst>
                                    <p:cmd type="call" cmd="stop">
                                      <p:cBhvr>
                                        <p:cTn id="114" dur="1" fill="hold"/>
                                        <p:tgtEl>
                                          <p:spTgt spid="3"/>
                                        </p:tgtEl>
                                      </p:cBhvr>
                                    </p:cmd>
                                  </p:childTnLst>
                                </p:cTn>
                              </p:par>
                            </p:childTnLst>
                          </p:cTn>
                        </p:par>
                      </p:childTnLst>
                    </p:cTn>
                  </p:par>
                  <p:par>
                    <p:cTn id="115" fill="hold">
                      <p:stCondLst>
                        <p:cond delay="indefinite"/>
                      </p:stCondLst>
                      <p:childTnLst>
                        <p:par>
                          <p:cTn id="116" fill="hold">
                            <p:stCondLst>
                              <p:cond delay="0"/>
                            </p:stCondLst>
                            <p:childTnLst>
                              <p:par>
                                <p:cTn id="117" presetID="10" presetClass="exit" presetSubtype="0" fill="hold" grpId="0" nodeType="clickEffect">
                                  <p:stCondLst>
                                    <p:cond delay="0"/>
                                  </p:stCondLst>
                                  <p:childTnLst>
                                    <p:animEffect transition="out" filter="fade">
                                      <p:cBhvr>
                                        <p:cTn id="118" dur="500"/>
                                        <p:tgtEl>
                                          <p:spTgt spid="58"/>
                                        </p:tgtEl>
                                      </p:cBhvr>
                                    </p:animEffect>
                                    <p:set>
                                      <p:cBhvr>
                                        <p:cTn id="119" dur="1" fill="hold">
                                          <p:stCondLst>
                                            <p:cond delay="499"/>
                                          </p:stCondLst>
                                        </p:cTn>
                                        <p:tgtEl>
                                          <p:spTgt spid="58"/>
                                        </p:tgtEl>
                                        <p:attrNameLst>
                                          <p:attrName>style.visibility</p:attrName>
                                        </p:attrNameLst>
                                      </p:cBhvr>
                                      <p:to>
                                        <p:strVal val="hidden"/>
                                      </p:to>
                                    </p:set>
                                  </p:childTnLst>
                                </p:cTn>
                              </p:par>
                              <p:par>
                                <p:cTn id="120" presetID="3" presetClass="mediacall" presetSubtype="0" fill="hold" nodeType="withEffect">
                                  <p:stCondLst>
                                    <p:cond delay="0"/>
                                  </p:stCondLst>
                                  <p:childTnLst>
                                    <p:cmd type="call" cmd="stop">
                                      <p:cBhvr>
                                        <p:cTn id="121" dur="1" fill="hold"/>
                                        <p:tgtEl>
                                          <p:spTgt spid="3"/>
                                        </p:tgtEl>
                                      </p:cBhvr>
                                    </p:cmd>
                                  </p:childTnLst>
                                </p:cTn>
                              </p:par>
                            </p:childTnLst>
                          </p:cTn>
                        </p:par>
                      </p:childTnLst>
                    </p:cTn>
                  </p:par>
                  <p:par>
                    <p:cTn id="122" fill="hold">
                      <p:stCondLst>
                        <p:cond delay="indefinite"/>
                      </p:stCondLst>
                      <p:childTnLst>
                        <p:par>
                          <p:cTn id="123" fill="hold">
                            <p:stCondLst>
                              <p:cond delay="0"/>
                            </p:stCondLst>
                            <p:childTnLst>
                              <p:par>
                                <p:cTn id="124" presetID="10" presetClass="exit" presetSubtype="0" fill="hold" grpId="0" nodeType="clickEffect">
                                  <p:stCondLst>
                                    <p:cond delay="0"/>
                                  </p:stCondLst>
                                  <p:childTnLst>
                                    <p:animEffect transition="out" filter="fade">
                                      <p:cBhvr>
                                        <p:cTn id="125" dur="500"/>
                                        <p:tgtEl>
                                          <p:spTgt spid="59"/>
                                        </p:tgtEl>
                                      </p:cBhvr>
                                    </p:animEffect>
                                    <p:set>
                                      <p:cBhvr>
                                        <p:cTn id="126" dur="1" fill="hold">
                                          <p:stCondLst>
                                            <p:cond delay="499"/>
                                          </p:stCondLst>
                                        </p:cTn>
                                        <p:tgtEl>
                                          <p:spTgt spid="59"/>
                                        </p:tgtEl>
                                        <p:attrNameLst>
                                          <p:attrName>style.visibility</p:attrName>
                                        </p:attrNameLst>
                                      </p:cBhvr>
                                      <p:to>
                                        <p:strVal val="hidden"/>
                                      </p:to>
                                    </p:set>
                                  </p:childTnLst>
                                </p:cTn>
                              </p:par>
                              <p:par>
                                <p:cTn id="127" presetID="3" presetClass="mediacall" presetSubtype="0" fill="hold" nodeType="withEffect">
                                  <p:stCondLst>
                                    <p:cond delay="0"/>
                                  </p:stCondLst>
                                  <p:childTnLst>
                                    <p:cmd type="call" cmd="stop">
                                      <p:cBhvr>
                                        <p:cTn id="128" dur="1" fill="hold"/>
                                        <p:tgtEl>
                                          <p:spTgt spid="3"/>
                                        </p:tgtEl>
                                      </p:cBhvr>
                                    </p:cmd>
                                  </p:childTnLst>
                                </p:cTn>
                              </p:par>
                            </p:childTnLst>
                          </p:cTn>
                        </p:par>
                      </p:childTnLst>
                    </p:cTn>
                  </p:par>
                  <p:par>
                    <p:cTn id="129" fill="hold">
                      <p:stCondLst>
                        <p:cond delay="indefinite"/>
                      </p:stCondLst>
                      <p:childTnLst>
                        <p:par>
                          <p:cTn id="130" fill="hold">
                            <p:stCondLst>
                              <p:cond delay="0"/>
                            </p:stCondLst>
                            <p:childTnLst>
                              <p:par>
                                <p:cTn id="131" presetID="10" presetClass="exit" presetSubtype="0" fill="hold" grpId="0" nodeType="clickEffect">
                                  <p:stCondLst>
                                    <p:cond delay="0"/>
                                  </p:stCondLst>
                                  <p:childTnLst>
                                    <p:animEffect transition="out" filter="fade">
                                      <p:cBhvr>
                                        <p:cTn id="132" dur="500"/>
                                        <p:tgtEl>
                                          <p:spTgt spid="60"/>
                                        </p:tgtEl>
                                      </p:cBhvr>
                                    </p:animEffect>
                                    <p:set>
                                      <p:cBhvr>
                                        <p:cTn id="133" dur="1" fill="hold">
                                          <p:stCondLst>
                                            <p:cond delay="499"/>
                                          </p:stCondLst>
                                        </p:cTn>
                                        <p:tgtEl>
                                          <p:spTgt spid="60"/>
                                        </p:tgtEl>
                                        <p:attrNameLst>
                                          <p:attrName>style.visibility</p:attrName>
                                        </p:attrNameLst>
                                      </p:cBhvr>
                                      <p:to>
                                        <p:strVal val="hidden"/>
                                      </p:to>
                                    </p:set>
                                  </p:childTnLst>
                                </p:cTn>
                              </p:par>
                              <p:par>
                                <p:cTn id="134" presetID="3" presetClass="mediacall" presetSubtype="0" fill="hold" nodeType="withEffect">
                                  <p:stCondLst>
                                    <p:cond delay="0"/>
                                  </p:stCondLst>
                                  <p:childTnLst>
                                    <p:cmd type="call" cmd="stop">
                                      <p:cBhvr>
                                        <p:cTn id="135" dur="1" fill="hold"/>
                                        <p:tgtEl>
                                          <p:spTgt spid="3"/>
                                        </p:tgtEl>
                                      </p:cBhvr>
                                    </p:cmd>
                                  </p:childTnLst>
                                </p:cTn>
                              </p:par>
                            </p:childTnLst>
                          </p:cTn>
                        </p:par>
                      </p:childTnLst>
                    </p:cTn>
                  </p:par>
                  <p:par>
                    <p:cTn id="136" fill="hold">
                      <p:stCondLst>
                        <p:cond delay="indefinite"/>
                      </p:stCondLst>
                      <p:childTnLst>
                        <p:par>
                          <p:cTn id="137" fill="hold">
                            <p:stCondLst>
                              <p:cond delay="0"/>
                            </p:stCondLst>
                            <p:childTnLst>
                              <p:par>
                                <p:cTn id="138" presetID="10" presetClass="exit" presetSubtype="0" fill="hold" grpId="0" nodeType="clickEffect">
                                  <p:stCondLst>
                                    <p:cond delay="0"/>
                                  </p:stCondLst>
                                  <p:childTnLst>
                                    <p:animEffect transition="out" filter="fade">
                                      <p:cBhvr>
                                        <p:cTn id="139" dur="500"/>
                                        <p:tgtEl>
                                          <p:spTgt spid="61"/>
                                        </p:tgtEl>
                                      </p:cBhvr>
                                    </p:animEffect>
                                    <p:set>
                                      <p:cBhvr>
                                        <p:cTn id="140" dur="1" fill="hold">
                                          <p:stCondLst>
                                            <p:cond delay="499"/>
                                          </p:stCondLst>
                                        </p:cTn>
                                        <p:tgtEl>
                                          <p:spTgt spid="61"/>
                                        </p:tgtEl>
                                        <p:attrNameLst>
                                          <p:attrName>style.visibility</p:attrName>
                                        </p:attrNameLst>
                                      </p:cBhvr>
                                      <p:to>
                                        <p:strVal val="hidden"/>
                                      </p:to>
                                    </p:set>
                                  </p:childTnLst>
                                </p:cTn>
                              </p:par>
                              <p:par>
                                <p:cTn id="141" presetID="3" presetClass="mediacall" presetSubtype="0" fill="hold" nodeType="withEffect">
                                  <p:stCondLst>
                                    <p:cond delay="0"/>
                                  </p:stCondLst>
                                  <p:childTnLst>
                                    <p:cmd type="call" cmd="stop">
                                      <p:cBhvr>
                                        <p:cTn id="142"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3" restart="whenNotActive" fill="hold" evtFilter="cancelBubble" nodeType="interactiveSeq">
                <p:stCondLst>
                  <p:cond evt="onClick" delay="0">
                    <p:tgtEl>
                      <p:spTgt spid="25"/>
                    </p:tgtEl>
                  </p:cond>
                </p:stCondLst>
                <p:endSync evt="end" delay="0">
                  <p:rtn val="all"/>
                </p:endSync>
                <p:childTnLst>
                  <p:par>
                    <p:cTn id="144" fill="hold">
                      <p:stCondLst>
                        <p:cond delay="0"/>
                      </p:stCondLst>
                      <p:childTnLst>
                        <p:par>
                          <p:cTn id="145" fill="hold">
                            <p:stCondLst>
                              <p:cond delay="0"/>
                            </p:stCondLst>
                            <p:childTnLst>
                              <p:par>
                                <p:cTn id="146" presetID="8" presetClass="emph" presetSubtype="0" repeatCount="indefinite" fill="hold" nodeType="clickEffect">
                                  <p:stCondLst>
                                    <p:cond delay="0"/>
                                  </p:stCondLst>
                                  <p:endCondLst>
                                    <p:cond evt="onNext" delay="0">
                                      <p:tgtEl>
                                        <p:sldTgt/>
                                      </p:tgtEl>
                                    </p:cond>
                                  </p:endCondLst>
                                  <p:childTnLst>
                                    <p:animRot by="21600000">
                                      <p:cBhvr>
                                        <p:cTn id="147" dur="500" fill="hold"/>
                                        <p:tgtEl>
                                          <p:spTgt spid="22"/>
                                        </p:tgtEl>
                                        <p:attrNameLst>
                                          <p:attrName>r</p:attrName>
                                        </p:attrNameLst>
                                      </p:cBhvr>
                                    </p:animRot>
                                  </p:childTnLst>
                                </p:cTn>
                              </p:par>
                              <p:par>
                                <p:cTn id="148" presetID="1" presetClass="mediacall" presetSubtype="0" fill="hold" nodeType="withEffect">
                                  <p:stCondLst>
                                    <p:cond delay="0"/>
                                  </p:stCondLst>
                                  <p:childTnLst>
                                    <p:cmd type="call" cmd="playFrom(0.0)">
                                      <p:cBhvr>
                                        <p:cTn id="149" dur="30406" fill="hold"/>
                                        <p:tgtEl>
                                          <p:spTgt spid="3"/>
                                        </p:tgtEl>
                                      </p:cBhvr>
                                    </p:cmd>
                                  </p:childTnLst>
                                </p:cTn>
                              </p:par>
                            </p:childTnLst>
                          </p:cTn>
                        </p:par>
                      </p:childTnLst>
                    </p:cTn>
                  </p:par>
                </p:childTnLst>
              </p:cTn>
              <p:nextCondLst>
                <p:cond evt="onClick" delay="0">
                  <p:tgtEl>
                    <p:spTgt spid="25"/>
                  </p:tgtEl>
                </p:cond>
              </p:nextCondLst>
            </p:seq>
            <p:seq concurrent="1" nextAc="seek">
              <p:cTn id="150" restart="whenNotActive" fill="hold" evtFilter="cancelBubble" nodeType="interactiveSeq">
                <p:stCondLst>
                  <p:cond evt="onClick" delay="0">
                    <p:tgtEl>
                      <p:spTgt spid="26"/>
                    </p:tgtEl>
                  </p:cond>
                </p:stCondLst>
                <p:endSync evt="end" delay="0">
                  <p:rtn val="all"/>
                </p:endSync>
                <p:childTnLst>
                  <p:par>
                    <p:cTn id="151" fill="hold">
                      <p:stCondLst>
                        <p:cond delay="0"/>
                      </p:stCondLst>
                      <p:childTnLst>
                        <p:par>
                          <p:cTn id="152" fill="hold">
                            <p:stCondLst>
                              <p:cond delay="0"/>
                            </p:stCondLst>
                            <p:childTnLst>
                              <p:par>
                                <p:cTn id="153" presetID="1" presetClass="emph" presetSubtype="2" fill="hold" nodeType="clickEffect">
                                  <p:stCondLst>
                                    <p:cond delay="0"/>
                                  </p:stCondLst>
                                  <p:childTnLst>
                                    <p:animClr clrSpc="rgb" dir="cw">
                                      <p:cBhvr>
                                        <p:cTn id="154" dur="500" fill="hold"/>
                                        <p:tgtEl>
                                          <p:spTgt spid="26"/>
                                        </p:tgtEl>
                                        <p:attrNameLst>
                                          <p:attrName>fillcolor</p:attrName>
                                        </p:attrNameLst>
                                      </p:cBhvr>
                                      <p:to>
                                        <a:srgbClr val="000000"/>
                                      </p:to>
                                    </p:animClr>
                                    <p:set>
                                      <p:cBhvr>
                                        <p:cTn id="155" dur="500" fill="hold"/>
                                        <p:tgtEl>
                                          <p:spTgt spid="26"/>
                                        </p:tgtEl>
                                        <p:attrNameLst>
                                          <p:attrName>fill.type</p:attrName>
                                        </p:attrNameLst>
                                      </p:cBhvr>
                                      <p:to>
                                        <p:strVal val="solid"/>
                                      </p:to>
                                    </p:set>
                                    <p:set>
                                      <p:cBhvr>
                                        <p:cTn id="156"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157" restart="whenNotActive" fill="hold" evtFilter="cancelBubble" nodeType="interactiveSeq">
                <p:stCondLst>
                  <p:cond evt="onClick" delay="0">
                    <p:tgtEl>
                      <p:spTgt spid="27"/>
                    </p:tgtEl>
                  </p:cond>
                </p:stCondLst>
                <p:endSync evt="end" delay="0">
                  <p:rtn val="all"/>
                </p:endSync>
                <p:childTnLst>
                  <p:par>
                    <p:cTn id="158" fill="hold">
                      <p:stCondLst>
                        <p:cond delay="0"/>
                      </p:stCondLst>
                      <p:childTnLst>
                        <p:par>
                          <p:cTn id="159" fill="hold">
                            <p:stCondLst>
                              <p:cond delay="0"/>
                            </p:stCondLst>
                            <p:childTnLst>
                              <p:par>
                                <p:cTn id="160" presetID="1" presetClass="emph" presetSubtype="2" fill="hold" nodeType="clickEffect">
                                  <p:stCondLst>
                                    <p:cond delay="0"/>
                                  </p:stCondLst>
                                  <p:childTnLst>
                                    <p:animClr clrSpc="rgb" dir="cw">
                                      <p:cBhvr>
                                        <p:cTn id="161" dur="500" fill="hold"/>
                                        <p:tgtEl>
                                          <p:spTgt spid="27"/>
                                        </p:tgtEl>
                                        <p:attrNameLst>
                                          <p:attrName>fillcolor</p:attrName>
                                        </p:attrNameLst>
                                      </p:cBhvr>
                                      <p:to>
                                        <a:srgbClr val="000000"/>
                                      </p:to>
                                    </p:animClr>
                                    <p:set>
                                      <p:cBhvr>
                                        <p:cTn id="162" dur="500" fill="hold"/>
                                        <p:tgtEl>
                                          <p:spTgt spid="27"/>
                                        </p:tgtEl>
                                        <p:attrNameLst>
                                          <p:attrName>fill.type</p:attrName>
                                        </p:attrNameLst>
                                      </p:cBhvr>
                                      <p:to>
                                        <p:strVal val="solid"/>
                                      </p:to>
                                    </p:set>
                                    <p:set>
                                      <p:cBhvr>
                                        <p:cTn id="163"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seq concurrent="1" nextAc="seek">
              <p:cTn id="164" restart="whenNotActive" fill="hold" evtFilter="cancelBubble" nodeType="interactiveSeq">
                <p:stCondLst>
                  <p:cond evt="onClick" delay="0">
                    <p:tgtEl>
                      <p:spTgt spid="28"/>
                    </p:tgtEl>
                  </p:cond>
                </p:stCondLst>
                <p:endSync evt="end" delay="0">
                  <p:rtn val="all"/>
                </p:endSync>
                <p:childTnLst>
                  <p:par>
                    <p:cTn id="165" fill="hold">
                      <p:stCondLst>
                        <p:cond delay="0"/>
                      </p:stCondLst>
                      <p:childTnLst>
                        <p:par>
                          <p:cTn id="166" fill="hold">
                            <p:stCondLst>
                              <p:cond delay="0"/>
                            </p:stCondLst>
                            <p:childTnLst>
                              <p:par>
                                <p:cTn id="167" presetID="1" presetClass="emph" presetSubtype="2" fill="hold" nodeType="clickEffect">
                                  <p:stCondLst>
                                    <p:cond delay="0"/>
                                  </p:stCondLst>
                                  <p:childTnLst>
                                    <p:animClr clrSpc="rgb" dir="cw">
                                      <p:cBhvr>
                                        <p:cTn id="168" dur="500" fill="hold"/>
                                        <p:tgtEl>
                                          <p:spTgt spid="28"/>
                                        </p:tgtEl>
                                        <p:attrNameLst>
                                          <p:attrName>fillcolor</p:attrName>
                                        </p:attrNameLst>
                                      </p:cBhvr>
                                      <p:to>
                                        <a:srgbClr val="000000"/>
                                      </p:to>
                                    </p:animClr>
                                    <p:set>
                                      <p:cBhvr>
                                        <p:cTn id="169" dur="500" fill="hold"/>
                                        <p:tgtEl>
                                          <p:spTgt spid="28"/>
                                        </p:tgtEl>
                                        <p:attrNameLst>
                                          <p:attrName>fill.type</p:attrName>
                                        </p:attrNameLst>
                                      </p:cBhvr>
                                      <p:to>
                                        <p:strVal val="solid"/>
                                      </p:to>
                                    </p:set>
                                    <p:set>
                                      <p:cBhvr>
                                        <p:cTn id="170"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audio>
              <p:cMediaNode vol="80000">
                <p:cTn id="171" fill="hold" display="0">
                  <p:stCondLst>
                    <p:cond delay="indefinite"/>
                  </p:stCondLst>
                  <p:endCondLst>
                    <p:cond evt="onStopAudio" delay="0">
                      <p:tgtEl>
                        <p:sldTgt/>
                      </p:tgtEl>
                    </p:cond>
                  </p:endCondLst>
                </p:cTn>
                <p:tgtEl>
                  <p:spTgt spid="3"/>
                </p:tgtEl>
              </p:cMediaNode>
            </p:audio>
          </p:childTnLst>
        </p:cTn>
      </p:par>
    </p:tnLst>
    <p:bldLst>
      <p:bldP spid="31" grpId="0" animBg="1"/>
      <p:bldP spid="32" grpId="0" animBg="1"/>
      <p:bldP spid="33" grpId="0" animBg="1"/>
      <p:bldP spid="34" grpId="0" animBg="1"/>
      <p:bldP spid="42" grpId="0" animBg="1"/>
      <p:bldP spid="43"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18EF071E-8A99-4E84-BFD8-7EF72A037A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924944"/>
          </a:xfrm>
          <a:prstGeom prst="rect">
            <a:avLst/>
          </a:prstGeom>
        </p:spPr>
      </p:pic>
      <p:sp>
        <p:nvSpPr>
          <p:cNvPr id="57" name="Cloud 56">
            <a:hlinkClick r:id="rId3" action="ppaction://hlinksldjump"/>
          </p:cNvPr>
          <p:cNvSpPr/>
          <p:nvPr/>
        </p:nvSpPr>
        <p:spPr>
          <a:xfrm>
            <a:off x="9278311" y="3252173"/>
            <a:ext cx="2576155" cy="958841"/>
          </a:xfrm>
          <a:prstGeom prst="cloud">
            <a:avLst/>
          </a:prstGeom>
          <a:solidFill>
            <a:srgbClr val="00B0F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22" eaLnBrk="0" fontAlgn="base" hangingPunct="0">
              <a:spcBef>
                <a:spcPct val="0"/>
              </a:spcBef>
              <a:spcAft>
                <a:spcPct val="0"/>
              </a:spcAft>
              <a:defRPr/>
            </a:pPr>
            <a:r>
              <a:rPr lang="en-US" sz="2625" b="1" dirty="0">
                <a:solidFill>
                  <a:prstClr val="black"/>
                </a:solidFill>
                <a:latin typeface="Times New Roman" panose="02020603050405020304" pitchFamily="18" charset="0"/>
                <a:cs typeface="Times New Roman" panose="02020603050405020304" pitchFamily="18" charset="0"/>
              </a:rPr>
              <a:t>QUAY VỀ</a:t>
            </a:r>
            <a:endParaRPr lang="vi-VN" sz="2625" b="1" dirty="0">
              <a:solidFill>
                <a:prstClr val="black"/>
              </a:solidFill>
              <a:latin typeface="Times New Roman" panose="02020603050405020304" pitchFamily="18" charset="0"/>
              <a:cs typeface="Times New Roman" panose="02020603050405020304" pitchFamily="18" charset="0"/>
            </a:endParaRPr>
          </a:p>
        </p:txBody>
      </p:sp>
      <p:sp>
        <p:nvSpPr>
          <p:cNvPr id="18" name="Rectangle 17">
            <a:extLst>
              <a:ext uri="{FF2B5EF4-FFF2-40B4-BE49-F238E27FC236}">
                <a16:creationId xmlns:a16="http://schemas.microsoft.com/office/drawing/2014/main" id="{9656EE0B-5618-4D42-996B-B2856AEDE710}"/>
              </a:ext>
            </a:extLst>
          </p:cNvPr>
          <p:cNvSpPr/>
          <p:nvPr/>
        </p:nvSpPr>
        <p:spPr>
          <a:xfrm>
            <a:off x="2069787" y="-37356"/>
            <a:ext cx="7208524" cy="761747"/>
          </a:xfrm>
          <a:prstGeom prst="rect">
            <a:avLst/>
          </a:prstGeom>
          <a:noFill/>
          <a:ln>
            <a:noFill/>
          </a:ln>
        </p:spPr>
        <p:txBody>
          <a:bodyPr wrap="square" lIns="68580" tIns="34290" rIns="68580" bIns="34290">
            <a:spAutoFit/>
          </a:bodyPr>
          <a:lstStyle/>
          <a:p>
            <a:pPr algn="ctr" defTabSz="685822" eaLnBrk="0" fontAlgn="base" hangingPunct="0">
              <a:spcBef>
                <a:spcPct val="0"/>
              </a:spcBef>
              <a:spcAft>
                <a:spcPct val="0"/>
              </a:spcAft>
              <a:defRPr/>
            </a:pPr>
            <a:r>
              <a:rPr lang="en-US" sz="4500" b="1" dirty="0">
                <a:ln w="6600">
                  <a:solidFill>
                    <a:srgbClr val="ED7D31"/>
                  </a:solidFill>
                  <a:prstDash val="solid"/>
                </a:ln>
                <a:solidFill>
                  <a:prstClr val="black"/>
                </a:solidFill>
                <a:effectLst>
                  <a:outerShdw dist="38100" dir="2700000" algn="tl" rotWithShape="0">
                    <a:srgbClr val="ED7D31"/>
                  </a:outerShdw>
                </a:effectLst>
                <a:latin typeface="Times New Roman" panose="02020603050405020304" pitchFamily="18" charset="0"/>
                <a:ea typeface="Tahoma" panose="020B0604030504040204" pitchFamily="34" charset="0"/>
                <a:cs typeface="Times New Roman" panose="02020603050405020304" pitchFamily="18" charset="0"/>
              </a:rPr>
              <a:t>VÒNG </a:t>
            </a:r>
            <a:r>
              <a:rPr lang="en-US" sz="4500" b="1">
                <a:ln w="6600">
                  <a:solidFill>
                    <a:srgbClr val="ED7D31"/>
                  </a:solidFill>
                  <a:prstDash val="solid"/>
                </a:ln>
                <a:solidFill>
                  <a:prstClr val="black"/>
                </a:solidFill>
                <a:effectLst>
                  <a:outerShdw dist="38100" dir="2700000" algn="tl" rotWithShape="0">
                    <a:srgbClr val="ED7D31"/>
                  </a:outerShdw>
                </a:effectLst>
                <a:latin typeface="Times New Roman" panose="02020603050405020304" pitchFamily="18" charset="0"/>
                <a:ea typeface="Tahoma" panose="020B0604030504040204" pitchFamily="34" charset="0"/>
                <a:cs typeface="Times New Roman" panose="02020603050405020304" pitchFamily="18" charset="0"/>
              </a:rPr>
              <a:t>QUAY MAY </a:t>
            </a:r>
            <a:r>
              <a:rPr lang="en-US" sz="4500" b="1" dirty="0">
                <a:ln w="6600">
                  <a:solidFill>
                    <a:srgbClr val="ED7D31"/>
                  </a:solidFill>
                  <a:prstDash val="solid"/>
                </a:ln>
                <a:solidFill>
                  <a:prstClr val="black"/>
                </a:solidFill>
                <a:effectLst>
                  <a:outerShdw dist="38100" dir="2700000" algn="tl" rotWithShape="0">
                    <a:srgbClr val="ED7D31"/>
                  </a:outerShdw>
                </a:effectLst>
                <a:latin typeface="Times New Roman" panose="02020603050405020304" pitchFamily="18" charset="0"/>
                <a:ea typeface="Tahoma" panose="020B0604030504040204" pitchFamily="34" charset="0"/>
                <a:cs typeface="Times New Roman" panose="02020603050405020304" pitchFamily="18" charset="0"/>
              </a:rPr>
              <a:t>MẮN</a:t>
            </a:r>
          </a:p>
        </p:txBody>
      </p:sp>
      <p:sp>
        <p:nvSpPr>
          <p:cNvPr id="2" name="TextBox 1">
            <a:extLst>
              <a:ext uri="{FF2B5EF4-FFF2-40B4-BE49-F238E27FC236}">
                <a16:creationId xmlns:a16="http://schemas.microsoft.com/office/drawing/2014/main" id="{233D86BD-00D4-39C0-D4AD-0979FBF43E42}"/>
              </a:ext>
            </a:extLst>
          </p:cNvPr>
          <p:cNvSpPr txBox="1"/>
          <p:nvPr/>
        </p:nvSpPr>
        <p:spPr>
          <a:xfrm>
            <a:off x="1253493" y="750511"/>
            <a:ext cx="10381673" cy="954107"/>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r>
              <a:rPr lang="nl-NL" sz="2800">
                <a:latin typeface="Times New Roman" panose="02020603050405020304" pitchFamily="18" charset="0"/>
                <a:cs typeface="Times New Roman" panose="02020603050405020304" pitchFamily="18" charset="0"/>
              </a:rPr>
              <a:t>Tại sao việc giải mã thành công hệ gene người đã mở ra nhiều triển vọng trong việc bảo vệ sức khoẻ con người?</a:t>
            </a:r>
            <a:endParaRPr lang="en-US" sz="280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B290F9CB-AB5F-6CE3-FD40-5ACC5FD892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6100" y="1453997"/>
            <a:ext cx="821571" cy="1422226"/>
          </a:xfrm>
          <a:prstGeom prst="rect">
            <a:avLst/>
          </a:prstGeom>
        </p:spPr>
      </p:pic>
      <p:pic>
        <p:nvPicPr>
          <p:cNvPr id="5" name="Picture 4">
            <a:extLst>
              <a:ext uri="{FF2B5EF4-FFF2-40B4-BE49-F238E27FC236}">
                <a16:creationId xmlns:a16="http://schemas.microsoft.com/office/drawing/2014/main" id="{C3AB2E27-56C5-EF3A-DFD8-422886A797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712" y="4611254"/>
            <a:ext cx="1253493" cy="1253493"/>
          </a:xfrm>
          <a:prstGeom prst="rect">
            <a:avLst/>
          </a:prstGeom>
        </p:spPr>
      </p:pic>
      <p:sp>
        <p:nvSpPr>
          <p:cNvPr id="6" name="TextBox 5">
            <a:extLst>
              <a:ext uri="{FF2B5EF4-FFF2-40B4-BE49-F238E27FC236}">
                <a16:creationId xmlns:a16="http://schemas.microsoft.com/office/drawing/2014/main" id="{6FE8C3C9-81E3-E851-BB65-613F2E60A0C4}"/>
              </a:ext>
            </a:extLst>
          </p:cNvPr>
          <p:cNvSpPr txBox="1"/>
          <p:nvPr/>
        </p:nvSpPr>
        <p:spPr>
          <a:xfrm>
            <a:off x="1220781" y="4444595"/>
            <a:ext cx="10447095" cy="2246769"/>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r>
              <a:rPr lang="nl-NL" sz="2800">
                <a:latin typeface="Times New Roman" panose="02020603050405020304" pitchFamily="18" charset="0"/>
                <a:cs typeface="Times New Roman" panose="02020603050405020304" pitchFamily="18" charset="0"/>
              </a:rPr>
              <a:t>Việc giải mã thành công hệ gene người giúp giải thích cơ chế gây đột biến hoặc bất thường ở gene gây ra biểu hiện tính trạng bệnh ở người, đồng thời mở ra hướng điều trị mới là sửa chữa hoặc loại bỏ các gene gây bệnh và thay vào đó là gene lành (hay còn gọi là liệu pháp gene). Điều đó đã đóng góp rất lớn trong việc bảo vệ sức khỏe con người.</a:t>
            </a:r>
            <a:endParaRPr lang="en-US" sz="2800">
              <a:latin typeface="Times New Roman" panose="02020603050405020304" pitchFamily="18" charset="0"/>
              <a:ea typeface="Tahoma" panose="020B0604030504040204" pitchFamily="34" charset="0"/>
              <a:cs typeface="Times New Roman" panose="02020603050405020304" pitchFamily="18" charset="0"/>
            </a:endParaRPr>
          </a:p>
        </p:txBody>
      </p:sp>
      <p:pic>
        <p:nvPicPr>
          <p:cNvPr id="8" name="Picture 2" descr="Giải mã bản đồ gien người | baotintuc.vn">
            <a:extLst>
              <a:ext uri="{FF2B5EF4-FFF2-40B4-BE49-F238E27FC236}">
                <a16:creationId xmlns:a16="http://schemas.microsoft.com/office/drawing/2014/main" id="{7C962FF9-CEE3-7A44-5970-17E5C7910DA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08652" y="1780341"/>
            <a:ext cx="3374696" cy="26120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3847236"/>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4.58333E-6 6.93889E-18 L -4.58333E-6 -0.02407 " pathEditMode="relative" rAng="0" ptsTypes="AA">
                                      <p:cBhvr>
                                        <p:cTn id="6" dur="250" accel="50000" decel="50000" autoRev="1" fill="hold">
                                          <p:stCondLst>
                                            <p:cond delay="0"/>
                                          </p:stCondLst>
                                        </p:cTn>
                                        <p:tgtEl>
                                          <p:spTgt spid="18"/>
                                        </p:tgtEl>
                                        <p:attrNameLst>
                                          <p:attrName>ppt_x</p:attrName>
                                          <p:attrName>ppt_y</p:attrName>
                                        </p:attrNameLst>
                                      </p:cBhvr>
                                      <p:rCtr x="0" y="-1204"/>
                                    </p:animMotion>
                                    <p:animRot by="1500000">
                                      <p:cBhvr>
                                        <p:cTn id="7" dur="125" fill="hold">
                                          <p:stCondLst>
                                            <p:cond delay="0"/>
                                          </p:stCondLst>
                                        </p:cTn>
                                        <p:tgtEl>
                                          <p:spTgt spid="18"/>
                                        </p:tgtEl>
                                        <p:attrNameLst>
                                          <p:attrName>r</p:attrName>
                                        </p:attrNameLst>
                                      </p:cBhvr>
                                    </p:animRot>
                                    <p:animRot by="-1500000">
                                      <p:cBhvr>
                                        <p:cTn id="8" dur="125" fill="hold">
                                          <p:stCondLst>
                                            <p:cond delay="125"/>
                                          </p:stCondLst>
                                        </p:cTn>
                                        <p:tgtEl>
                                          <p:spTgt spid="18"/>
                                        </p:tgtEl>
                                        <p:attrNameLst>
                                          <p:attrName>r</p:attrName>
                                        </p:attrNameLst>
                                      </p:cBhvr>
                                    </p:animRot>
                                    <p:animRot by="-1500000">
                                      <p:cBhvr>
                                        <p:cTn id="9" dur="125" fill="hold">
                                          <p:stCondLst>
                                            <p:cond delay="250"/>
                                          </p:stCondLst>
                                        </p:cTn>
                                        <p:tgtEl>
                                          <p:spTgt spid="18"/>
                                        </p:tgtEl>
                                        <p:attrNameLst>
                                          <p:attrName>r</p:attrName>
                                        </p:attrNameLst>
                                      </p:cBhvr>
                                    </p:animRot>
                                    <p:animRot by="1500000">
                                      <p:cBhvr>
                                        <p:cTn id="10" dur="125" fill="hold">
                                          <p:stCondLst>
                                            <p:cond delay="375"/>
                                          </p:stCondLst>
                                        </p:cTn>
                                        <p:tgtEl>
                                          <p:spTgt spid="18"/>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par>
                                <p:cTn id="19" presetID="16" presetClass="entr" presetSubtype="21"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barn(inVertical)">
                                      <p:cBhvr>
                                        <p:cTn id="26" dur="500"/>
                                        <p:tgtEl>
                                          <p:spTgt spid="5"/>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barn(inVertical)">
                                      <p:cBhvr>
                                        <p:cTn id="2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 grpId="0" animBg="1"/>
      <p:bldP spid="6" grpId="0" animBg="1"/>
    </p:bld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E46D3176-35FC-4585-892B-17ED04E340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42" y="-40008"/>
            <a:ext cx="12192000" cy="6924944"/>
          </a:xfrm>
          <a:prstGeom prst="rect">
            <a:avLst/>
          </a:prstGeom>
        </p:spPr>
      </p:pic>
      <p:pic>
        <p:nvPicPr>
          <p:cNvPr id="7" name="Picture 6"/>
          <p:cNvPicPr>
            <a:picLocks noChangeAspect="1"/>
          </p:cNvPicPr>
          <p:nvPr/>
        </p:nvPicPr>
        <p:blipFill>
          <a:blip r:embed="rId3" cstate="print">
            <a:biLevel thresh="25000"/>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394623" y="4329175"/>
            <a:ext cx="814875" cy="887195"/>
          </a:xfrm>
          <a:prstGeom prst="rect">
            <a:avLst/>
          </a:prstGeom>
        </p:spPr>
      </p:pic>
      <p:pic>
        <p:nvPicPr>
          <p:cNvPr id="9" name="Picture 8"/>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8856704" y="4889217"/>
            <a:ext cx="609667" cy="663774"/>
          </a:xfrm>
          <a:prstGeom prst="rect">
            <a:avLst/>
          </a:prstGeom>
        </p:spPr>
      </p:pic>
      <p:pic>
        <p:nvPicPr>
          <p:cNvPr id="11" name="Picture 10"/>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295485" y="5350119"/>
            <a:ext cx="390293" cy="424931"/>
          </a:xfrm>
          <a:prstGeom prst="rect">
            <a:avLst/>
          </a:prstGeom>
        </p:spPr>
      </p:pic>
      <p:sp>
        <p:nvSpPr>
          <p:cNvPr id="40" name="Cloud 39"/>
          <p:cNvSpPr/>
          <p:nvPr/>
        </p:nvSpPr>
        <p:spPr>
          <a:xfrm>
            <a:off x="-512509" y="4533898"/>
            <a:ext cx="425336" cy="26190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22" eaLnBrk="0" fontAlgn="base" hangingPunct="0">
              <a:spcBef>
                <a:spcPct val="0"/>
              </a:spcBef>
              <a:spcAft>
                <a:spcPct val="0"/>
              </a:spcAft>
              <a:defRPr/>
            </a:pPr>
            <a:endParaRPr lang="vi-VN" sz="1350">
              <a:solidFill>
                <a:prstClr val="white"/>
              </a:solidFill>
              <a:latin typeface="Times New Roman" panose="02020603050405020304" pitchFamily="18" charset="0"/>
              <a:cs typeface="Times New Roman" panose="02020603050405020304" pitchFamily="18" charset="0"/>
            </a:endParaRPr>
          </a:p>
        </p:txBody>
      </p:sp>
      <p:sp>
        <p:nvSpPr>
          <p:cNvPr id="41" name="Cloud 40"/>
          <p:cNvSpPr/>
          <p:nvPr/>
        </p:nvSpPr>
        <p:spPr>
          <a:xfrm>
            <a:off x="13272451" y="4384125"/>
            <a:ext cx="668565" cy="41168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22" eaLnBrk="0" fontAlgn="base" hangingPunct="0">
              <a:spcBef>
                <a:spcPct val="0"/>
              </a:spcBef>
              <a:spcAft>
                <a:spcPct val="0"/>
              </a:spcAft>
              <a:defRPr/>
            </a:pPr>
            <a:endParaRPr lang="vi-VN" sz="1350">
              <a:solidFill>
                <a:prstClr val="white"/>
              </a:solidFill>
              <a:latin typeface="Times New Roman" panose="02020603050405020304" pitchFamily="18" charset="0"/>
              <a:cs typeface="Times New Roman" panose="02020603050405020304" pitchFamily="18" charset="0"/>
            </a:endParaRPr>
          </a:p>
        </p:txBody>
      </p:sp>
      <p:sp>
        <p:nvSpPr>
          <p:cNvPr id="18" name="Cloud 17">
            <a:hlinkClick r:id="rId9" action="ppaction://hlinksldjump"/>
          </p:cNvPr>
          <p:cNvSpPr/>
          <p:nvPr/>
        </p:nvSpPr>
        <p:spPr>
          <a:xfrm>
            <a:off x="9173638" y="5672623"/>
            <a:ext cx="2708799" cy="1024218"/>
          </a:xfrm>
          <a:prstGeom prst="cloud">
            <a:avLst/>
          </a:prstGeom>
          <a:solidFill>
            <a:srgbClr val="00B0F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22" eaLnBrk="0" fontAlgn="base" hangingPunct="0">
              <a:spcBef>
                <a:spcPct val="0"/>
              </a:spcBef>
              <a:spcAft>
                <a:spcPct val="0"/>
              </a:spcAft>
              <a:defRPr/>
            </a:pPr>
            <a:r>
              <a:rPr lang="en-US" sz="2625" b="1" dirty="0">
                <a:solidFill>
                  <a:prstClr val="black"/>
                </a:solidFill>
                <a:latin typeface="Times New Roman" panose="02020603050405020304" pitchFamily="18" charset="0"/>
                <a:cs typeface="Times New Roman" panose="02020603050405020304" pitchFamily="18" charset="0"/>
              </a:rPr>
              <a:t>QUAY VỀ</a:t>
            </a:r>
            <a:endParaRPr lang="vi-VN" sz="2625" b="1" dirty="0">
              <a:solidFill>
                <a:prstClr val="black"/>
              </a:solidFill>
              <a:latin typeface="Times New Roman" panose="02020603050405020304" pitchFamily="18" charset="0"/>
              <a:cs typeface="Times New Roman" panose="02020603050405020304" pitchFamily="18" charset="0"/>
            </a:endParaRPr>
          </a:p>
        </p:txBody>
      </p:sp>
      <p:sp>
        <p:nvSpPr>
          <p:cNvPr id="19" name="Rectangle 18">
            <a:extLst>
              <a:ext uri="{FF2B5EF4-FFF2-40B4-BE49-F238E27FC236}">
                <a16:creationId xmlns:a16="http://schemas.microsoft.com/office/drawing/2014/main" id="{0245F8B8-D4C3-45DC-889F-464E7230C2B2}"/>
              </a:ext>
            </a:extLst>
          </p:cNvPr>
          <p:cNvSpPr/>
          <p:nvPr/>
        </p:nvSpPr>
        <p:spPr>
          <a:xfrm>
            <a:off x="2316476" y="309816"/>
            <a:ext cx="7208524" cy="761747"/>
          </a:xfrm>
          <a:prstGeom prst="rect">
            <a:avLst/>
          </a:prstGeom>
          <a:noFill/>
          <a:ln>
            <a:noFill/>
          </a:ln>
        </p:spPr>
        <p:txBody>
          <a:bodyPr wrap="square" lIns="68580" tIns="34290" rIns="68580" bIns="34290">
            <a:spAutoFit/>
          </a:bodyPr>
          <a:lstStyle/>
          <a:p>
            <a:pPr algn="ctr" defTabSz="685822" eaLnBrk="0" fontAlgn="base" hangingPunct="0">
              <a:spcBef>
                <a:spcPct val="0"/>
              </a:spcBef>
              <a:spcAft>
                <a:spcPct val="0"/>
              </a:spcAft>
              <a:defRPr/>
            </a:pPr>
            <a:r>
              <a:rPr lang="en-US" sz="4500" b="1" dirty="0">
                <a:ln w="6600">
                  <a:solidFill>
                    <a:srgbClr val="ED7D31"/>
                  </a:solidFill>
                  <a:prstDash val="solid"/>
                </a:ln>
                <a:solidFill>
                  <a:prstClr val="black"/>
                </a:solidFill>
                <a:effectLst>
                  <a:outerShdw dist="38100" dir="2700000" algn="tl" rotWithShape="0">
                    <a:srgbClr val="ED7D31"/>
                  </a:outerShdw>
                </a:effectLst>
                <a:latin typeface="Times New Roman" panose="02020603050405020304" pitchFamily="18" charset="0"/>
                <a:ea typeface="Tahoma" panose="020B0604030504040204" pitchFamily="34" charset="0"/>
                <a:cs typeface="Times New Roman" panose="02020603050405020304" pitchFamily="18" charset="0"/>
              </a:rPr>
              <a:t>VÒNG </a:t>
            </a:r>
            <a:r>
              <a:rPr lang="en-US" sz="4500" b="1">
                <a:ln w="6600">
                  <a:solidFill>
                    <a:srgbClr val="ED7D31"/>
                  </a:solidFill>
                  <a:prstDash val="solid"/>
                </a:ln>
                <a:solidFill>
                  <a:prstClr val="black"/>
                </a:solidFill>
                <a:effectLst>
                  <a:outerShdw dist="38100" dir="2700000" algn="tl" rotWithShape="0">
                    <a:srgbClr val="ED7D31"/>
                  </a:outerShdw>
                </a:effectLst>
                <a:latin typeface="Times New Roman" panose="02020603050405020304" pitchFamily="18" charset="0"/>
                <a:ea typeface="Tahoma" panose="020B0604030504040204" pitchFamily="34" charset="0"/>
                <a:cs typeface="Times New Roman" panose="02020603050405020304" pitchFamily="18" charset="0"/>
              </a:rPr>
              <a:t>QUAY MAY </a:t>
            </a:r>
            <a:r>
              <a:rPr lang="en-US" sz="4500" b="1" dirty="0">
                <a:ln w="6600">
                  <a:solidFill>
                    <a:srgbClr val="ED7D31"/>
                  </a:solidFill>
                  <a:prstDash val="solid"/>
                </a:ln>
                <a:solidFill>
                  <a:prstClr val="black"/>
                </a:solidFill>
                <a:effectLst>
                  <a:outerShdw dist="38100" dir="2700000" algn="tl" rotWithShape="0">
                    <a:srgbClr val="ED7D31"/>
                  </a:outerShdw>
                </a:effectLst>
                <a:latin typeface="Times New Roman" panose="02020603050405020304" pitchFamily="18" charset="0"/>
                <a:ea typeface="Tahoma" panose="020B0604030504040204" pitchFamily="34" charset="0"/>
                <a:cs typeface="Times New Roman" panose="02020603050405020304" pitchFamily="18" charset="0"/>
              </a:rPr>
              <a:t>MẮN</a:t>
            </a:r>
          </a:p>
        </p:txBody>
      </p:sp>
      <p:sp>
        <p:nvSpPr>
          <p:cNvPr id="2" name="TextBox 1">
            <a:extLst>
              <a:ext uri="{FF2B5EF4-FFF2-40B4-BE49-F238E27FC236}">
                <a16:creationId xmlns:a16="http://schemas.microsoft.com/office/drawing/2014/main" id="{0CE45E60-00CD-B557-F3A7-27617B7B8219}"/>
              </a:ext>
            </a:extLst>
          </p:cNvPr>
          <p:cNvSpPr txBox="1"/>
          <p:nvPr/>
        </p:nvSpPr>
        <p:spPr>
          <a:xfrm>
            <a:off x="1244921" y="1186335"/>
            <a:ext cx="10381673" cy="954107"/>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r>
              <a:rPr lang="nl-NL" sz="2800">
                <a:latin typeface="Times New Roman" panose="02020603050405020304" pitchFamily="18" charset="0"/>
                <a:cs typeface="Times New Roman" panose="02020603050405020304" pitchFamily="18" charset="0"/>
              </a:rPr>
              <a:t>Đột biến gene diễn ra theo hướng nào ít làm biến đổi chuỗi polypeptide nhất? </a:t>
            </a:r>
            <a:r>
              <a:rPr lang="en-US" sz="2800">
                <a:latin typeface="Times New Roman" panose="02020603050405020304" pitchFamily="18" charset="0"/>
                <a:cs typeface="Times New Roman" panose="02020603050405020304" pitchFamily="18" charset="0"/>
              </a:rPr>
              <a:t>Giải thích.</a:t>
            </a:r>
          </a:p>
        </p:txBody>
      </p:sp>
      <p:pic>
        <p:nvPicPr>
          <p:cNvPr id="3" name="Picture 2">
            <a:extLst>
              <a:ext uri="{FF2B5EF4-FFF2-40B4-BE49-F238E27FC236}">
                <a16:creationId xmlns:a16="http://schemas.microsoft.com/office/drawing/2014/main" id="{187630F7-085F-D1A6-C102-C038720C046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66100" y="1453997"/>
            <a:ext cx="821571" cy="1422226"/>
          </a:xfrm>
          <a:prstGeom prst="rect">
            <a:avLst/>
          </a:prstGeom>
        </p:spPr>
      </p:pic>
      <p:pic>
        <p:nvPicPr>
          <p:cNvPr id="5" name="Picture 4">
            <a:extLst>
              <a:ext uri="{FF2B5EF4-FFF2-40B4-BE49-F238E27FC236}">
                <a16:creationId xmlns:a16="http://schemas.microsoft.com/office/drawing/2014/main" id="{67CF195E-EFA9-5078-8831-CDE9A4917A7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3429000"/>
            <a:ext cx="1253493" cy="1253493"/>
          </a:xfrm>
          <a:prstGeom prst="rect">
            <a:avLst/>
          </a:prstGeom>
        </p:spPr>
      </p:pic>
      <p:sp>
        <p:nvSpPr>
          <p:cNvPr id="6" name="TextBox 5">
            <a:extLst>
              <a:ext uri="{FF2B5EF4-FFF2-40B4-BE49-F238E27FC236}">
                <a16:creationId xmlns:a16="http://schemas.microsoft.com/office/drawing/2014/main" id="{D6A9C38A-7A8A-84D0-F2B9-1BE605A9BD96}"/>
              </a:ext>
            </a:extLst>
          </p:cNvPr>
          <p:cNvSpPr txBox="1"/>
          <p:nvPr/>
        </p:nvSpPr>
        <p:spPr>
          <a:xfrm>
            <a:off x="1253493" y="3485782"/>
            <a:ext cx="10447095" cy="1815882"/>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r>
              <a:rPr lang="nl-NL" sz="2800">
                <a:latin typeface="Times New Roman" panose="02020603050405020304" pitchFamily="18" charset="0"/>
                <a:cs typeface="Times New Roman" panose="02020603050405020304" pitchFamily="18" charset="0"/>
              </a:rPr>
              <a:t>Đột biến đồng nghĩa (đột biến im lặng) ít làm biến đổi chuỗi nucleotide nhất. Vì đột biến này làm cho codon này bị biến đổi thành một codon khác nhưng mã hoá cùng một loại amino acid, có nghĩa là chuỗi nucleotide không thay đổi.</a:t>
            </a:r>
            <a:endParaRPr lang="en-US" sz="2800">
              <a:latin typeface="Times New Roman" panose="02020603050405020304" pitchFamily="18" charset="0"/>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455260771"/>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2250" fill="hold"/>
                                        <p:tgtEl>
                                          <p:spTgt spid="7"/>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2500" fill="hold"/>
                                        <p:tgtEl>
                                          <p:spTgt spid="9"/>
                                        </p:tgtEl>
                                        <p:attrNameLst>
                                          <p:attrName>r</p:attrName>
                                        </p:attrNameLst>
                                      </p:cBhvr>
                                    </p:animRot>
                                  </p:childTnLst>
                                </p:cTn>
                              </p:par>
                              <p:par>
                                <p:cTn id="9" presetID="8" presetClass="emph" presetSubtype="0" repeatCount="indefinite" fill="hold" nodeType="withEffect">
                                  <p:stCondLst>
                                    <p:cond delay="0"/>
                                  </p:stCondLst>
                                  <p:childTnLst>
                                    <p:animRot by="21600000">
                                      <p:cBhvr>
                                        <p:cTn id="10" dur="2000" fill="hold"/>
                                        <p:tgtEl>
                                          <p:spTgt spid="11"/>
                                        </p:tgtEl>
                                        <p:attrNameLst>
                                          <p:attrName>r</p:attrName>
                                        </p:attrNameLst>
                                      </p:cBhvr>
                                    </p:animRot>
                                  </p:childTnLst>
                                </p:cTn>
                              </p:par>
                              <p:par>
                                <p:cTn id="11" presetID="2" presetClass="entr" presetSubtype="2" repeatCount="indefinite" fill="hold" grpId="0" nodeType="withEffect">
                                  <p:stCondLst>
                                    <p:cond delay="500"/>
                                  </p:stCondLst>
                                  <p:childTnLst>
                                    <p:set>
                                      <p:cBhvr>
                                        <p:cTn id="12" dur="1" fill="hold">
                                          <p:stCondLst>
                                            <p:cond delay="0"/>
                                          </p:stCondLst>
                                        </p:cTn>
                                        <p:tgtEl>
                                          <p:spTgt spid="40"/>
                                        </p:tgtEl>
                                        <p:attrNameLst>
                                          <p:attrName>style.visibility</p:attrName>
                                        </p:attrNameLst>
                                      </p:cBhvr>
                                      <p:to>
                                        <p:strVal val="visible"/>
                                      </p:to>
                                    </p:set>
                                    <p:anim calcmode="lin" valueType="num">
                                      <p:cBhvr additive="base">
                                        <p:cTn id="13" dur="20000" fill="hold"/>
                                        <p:tgtEl>
                                          <p:spTgt spid="40"/>
                                        </p:tgtEl>
                                        <p:attrNameLst>
                                          <p:attrName>ppt_x</p:attrName>
                                        </p:attrNameLst>
                                      </p:cBhvr>
                                      <p:tavLst>
                                        <p:tav tm="0">
                                          <p:val>
                                            <p:strVal val="1+#ppt_w/2"/>
                                          </p:val>
                                        </p:tav>
                                        <p:tav tm="100000">
                                          <p:val>
                                            <p:strVal val="#ppt_x"/>
                                          </p:val>
                                        </p:tav>
                                      </p:tavLst>
                                    </p:anim>
                                    <p:anim calcmode="lin" valueType="num">
                                      <p:cBhvr additive="base">
                                        <p:cTn id="14" dur="20000" fill="hold"/>
                                        <p:tgtEl>
                                          <p:spTgt spid="40"/>
                                        </p:tgtEl>
                                        <p:attrNameLst>
                                          <p:attrName>ppt_y</p:attrName>
                                        </p:attrNameLst>
                                      </p:cBhvr>
                                      <p:tavLst>
                                        <p:tav tm="0">
                                          <p:val>
                                            <p:strVal val="#ppt_y"/>
                                          </p:val>
                                        </p:tav>
                                        <p:tav tm="100000">
                                          <p:val>
                                            <p:strVal val="#ppt_y"/>
                                          </p:val>
                                        </p:tav>
                                      </p:tavLst>
                                    </p:anim>
                                  </p:childTnLst>
                                </p:cTn>
                              </p:par>
                              <p:par>
                                <p:cTn id="15" presetID="2" presetClass="entr" presetSubtype="8" repeatCount="indefinite" fill="hold" grpId="0" nodeType="withEffect">
                                  <p:stCondLst>
                                    <p:cond delay="500"/>
                                  </p:stCondLst>
                                  <p:childTnLst>
                                    <p:set>
                                      <p:cBhvr>
                                        <p:cTn id="16" dur="1" fill="hold">
                                          <p:stCondLst>
                                            <p:cond delay="0"/>
                                          </p:stCondLst>
                                        </p:cTn>
                                        <p:tgtEl>
                                          <p:spTgt spid="41"/>
                                        </p:tgtEl>
                                        <p:attrNameLst>
                                          <p:attrName>style.visibility</p:attrName>
                                        </p:attrNameLst>
                                      </p:cBhvr>
                                      <p:to>
                                        <p:strVal val="visible"/>
                                      </p:to>
                                    </p:set>
                                    <p:anim calcmode="lin" valueType="num">
                                      <p:cBhvr additive="base">
                                        <p:cTn id="17" dur="20000" fill="hold"/>
                                        <p:tgtEl>
                                          <p:spTgt spid="41"/>
                                        </p:tgtEl>
                                        <p:attrNameLst>
                                          <p:attrName>ppt_x</p:attrName>
                                        </p:attrNameLst>
                                      </p:cBhvr>
                                      <p:tavLst>
                                        <p:tav tm="0">
                                          <p:val>
                                            <p:strVal val="0-#ppt_w/2"/>
                                          </p:val>
                                        </p:tav>
                                        <p:tav tm="100000">
                                          <p:val>
                                            <p:strVal val="#ppt_x"/>
                                          </p:val>
                                        </p:tav>
                                      </p:tavLst>
                                    </p:anim>
                                    <p:anim calcmode="lin" valueType="num">
                                      <p:cBhvr additive="base">
                                        <p:cTn id="18" dur="20000" fill="hold"/>
                                        <p:tgtEl>
                                          <p:spTgt spid="41"/>
                                        </p:tgtEl>
                                        <p:attrNameLst>
                                          <p:attrName>ppt_y</p:attrName>
                                        </p:attrNameLst>
                                      </p:cBhvr>
                                      <p:tavLst>
                                        <p:tav tm="0">
                                          <p:val>
                                            <p:strVal val="#ppt_y"/>
                                          </p:val>
                                        </p:tav>
                                        <p:tav tm="100000">
                                          <p:val>
                                            <p:strVal val="#ppt_y"/>
                                          </p:val>
                                        </p:tav>
                                      </p:tavLst>
                                    </p:anim>
                                  </p:childTnLst>
                                </p:cTn>
                              </p:par>
                              <p:par>
                                <p:cTn id="19" presetID="34" presetClass="emph" presetSubtype="0" repeatCount="indefinite" fill="hold" grpId="0" nodeType="withEffect">
                                  <p:stCondLst>
                                    <p:cond delay="0"/>
                                  </p:stCondLst>
                                  <p:iterate type="lt">
                                    <p:tmPct val="10000"/>
                                  </p:iterate>
                                  <p:childTnLst>
                                    <p:animMotion origin="layout" path="M 1.25E-6 -2.59259E-6 L 1.25E-6 -0.02407 " pathEditMode="relative" rAng="0" ptsTypes="AA">
                                      <p:cBhvr>
                                        <p:cTn id="20" dur="250" accel="50000" decel="50000" autoRev="1" fill="hold">
                                          <p:stCondLst>
                                            <p:cond delay="0"/>
                                          </p:stCondLst>
                                        </p:cTn>
                                        <p:tgtEl>
                                          <p:spTgt spid="19"/>
                                        </p:tgtEl>
                                        <p:attrNameLst>
                                          <p:attrName>ppt_x</p:attrName>
                                          <p:attrName>ppt_y</p:attrName>
                                        </p:attrNameLst>
                                      </p:cBhvr>
                                      <p:rCtr x="0" y="-1204"/>
                                    </p:animMotion>
                                    <p:animRot by="1500000">
                                      <p:cBhvr>
                                        <p:cTn id="21" dur="125" fill="hold">
                                          <p:stCondLst>
                                            <p:cond delay="0"/>
                                          </p:stCondLst>
                                        </p:cTn>
                                        <p:tgtEl>
                                          <p:spTgt spid="19"/>
                                        </p:tgtEl>
                                        <p:attrNameLst>
                                          <p:attrName>r</p:attrName>
                                        </p:attrNameLst>
                                      </p:cBhvr>
                                    </p:animRot>
                                    <p:animRot by="-1500000">
                                      <p:cBhvr>
                                        <p:cTn id="22" dur="125" fill="hold">
                                          <p:stCondLst>
                                            <p:cond delay="125"/>
                                          </p:stCondLst>
                                        </p:cTn>
                                        <p:tgtEl>
                                          <p:spTgt spid="19"/>
                                        </p:tgtEl>
                                        <p:attrNameLst>
                                          <p:attrName>r</p:attrName>
                                        </p:attrNameLst>
                                      </p:cBhvr>
                                    </p:animRot>
                                    <p:animRot by="-1500000">
                                      <p:cBhvr>
                                        <p:cTn id="23" dur="125" fill="hold">
                                          <p:stCondLst>
                                            <p:cond delay="250"/>
                                          </p:stCondLst>
                                        </p:cTn>
                                        <p:tgtEl>
                                          <p:spTgt spid="19"/>
                                        </p:tgtEl>
                                        <p:attrNameLst>
                                          <p:attrName>r</p:attrName>
                                        </p:attrNameLst>
                                      </p:cBhvr>
                                    </p:animRot>
                                    <p:animRot by="1500000">
                                      <p:cBhvr>
                                        <p:cTn id="24" dur="125" fill="hold">
                                          <p:stCondLst>
                                            <p:cond delay="375"/>
                                          </p:stCondLst>
                                        </p:cTn>
                                        <p:tgtEl>
                                          <p:spTgt spid="19"/>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barn(inVertical)">
                                      <p:cBhvr>
                                        <p:cTn id="29" dur="500"/>
                                        <p:tgtEl>
                                          <p:spTgt spid="3"/>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barn(inVertical)">
                                      <p:cBhvr>
                                        <p:cTn id="32" dur="500"/>
                                        <p:tgtEl>
                                          <p:spTgt spid="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barn(inVertical)">
                                      <p:cBhvr>
                                        <p:cTn id="37" dur="500"/>
                                        <p:tgtEl>
                                          <p:spTgt spid="5"/>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barn(inVertical)">
                                      <p:cBhvr>
                                        <p:cTn id="4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animBg="1"/>
      <p:bldP spid="19" grpId="0" animBg="1"/>
      <p:bldP spid="2" grpId="0" animBg="1"/>
      <p:bldP spid="6" grpId="0" animBg="1"/>
    </p:bld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55F8E309-8A89-4C26-A70E-E7FC3B22A0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6944"/>
            <a:ext cx="12192000" cy="6924944"/>
          </a:xfrm>
          <a:prstGeom prst="rect">
            <a:avLst/>
          </a:prstGeom>
        </p:spPr>
      </p:pic>
      <p:pic>
        <p:nvPicPr>
          <p:cNvPr id="7" name="Picture 6"/>
          <p:cNvPicPr>
            <a:picLocks noChangeAspect="1"/>
          </p:cNvPicPr>
          <p:nvPr/>
        </p:nvPicPr>
        <p:blipFill>
          <a:blip r:embed="rId3" cstate="print">
            <a:biLevel thresh="25000"/>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394623" y="3684099"/>
            <a:ext cx="814875" cy="887195"/>
          </a:xfrm>
          <a:prstGeom prst="rect">
            <a:avLst/>
          </a:prstGeom>
        </p:spPr>
      </p:pic>
      <p:pic>
        <p:nvPicPr>
          <p:cNvPr id="9" name="Picture 8"/>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8856704" y="4244141"/>
            <a:ext cx="609667" cy="663774"/>
          </a:xfrm>
          <a:prstGeom prst="rect">
            <a:avLst/>
          </a:prstGeom>
        </p:spPr>
      </p:pic>
      <p:pic>
        <p:nvPicPr>
          <p:cNvPr id="11" name="Picture 10"/>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295485" y="4705043"/>
            <a:ext cx="390293" cy="424931"/>
          </a:xfrm>
          <a:prstGeom prst="rect">
            <a:avLst/>
          </a:prstGeom>
        </p:spPr>
      </p:pic>
      <p:sp>
        <p:nvSpPr>
          <p:cNvPr id="40" name="Cloud 39"/>
          <p:cNvSpPr/>
          <p:nvPr/>
        </p:nvSpPr>
        <p:spPr>
          <a:xfrm>
            <a:off x="-512509" y="4533898"/>
            <a:ext cx="425336" cy="26190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22" eaLnBrk="0" fontAlgn="base" hangingPunct="0">
              <a:spcBef>
                <a:spcPct val="0"/>
              </a:spcBef>
              <a:spcAft>
                <a:spcPct val="0"/>
              </a:spcAft>
              <a:defRPr/>
            </a:pPr>
            <a:endParaRPr lang="vi-VN" sz="1350">
              <a:solidFill>
                <a:prstClr val="white"/>
              </a:solidFill>
              <a:latin typeface="Times New Roman" panose="02020603050405020304" pitchFamily="18" charset="0"/>
              <a:cs typeface="Times New Roman" panose="02020603050405020304" pitchFamily="18" charset="0"/>
            </a:endParaRPr>
          </a:p>
        </p:txBody>
      </p:sp>
      <p:sp>
        <p:nvSpPr>
          <p:cNvPr id="41" name="Cloud 40"/>
          <p:cNvSpPr/>
          <p:nvPr/>
        </p:nvSpPr>
        <p:spPr>
          <a:xfrm>
            <a:off x="13272451" y="4384125"/>
            <a:ext cx="668565" cy="41168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22" eaLnBrk="0" fontAlgn="base" hangingPunct="0">
              <a:spcBef>
                <a:spcPct val="0"/>
              </a:spcBef>
              <a:spcAft>
                <a:spcPct val="0"/>
              </a:spcAft>
              <a:defRPr/>
            </a:pPr>
            <a:endParaRPr lang="vi-VN" sz="1350">
              <a:solidFill>
                <a:prstClr val="white"/>
              </a:solidFill>
              <a:latin typeface="Times New Roman" panose="02020603050405020304" pitchFamily="18" charset="0"/>
              <a:cs typeface="Times New Roman" panose="02020603050405020304" pitchFamily="18" charset="0"/>
            </a:endParaRPr>
          </a:p>
        </p:txBody>
      </p:sp>
      <p:sp>
        <p:nvSpPr>
          <p:cNvPr id="17" name="Cloud 16">
            <a:hlinkClick r:id="rId9" action="ppaction://hlinksldjump"/>
          </p:cNvPr>
          <p:cNvSpPr/>
          <p:nvPr/>
        </p:nvSpPr>
        <p:spPr>
          <a:xfrm>
            <a:off x="9161537" y="2866674"/>
            <a:ext cx="2492752" cy="1109194"/>
          </a:xfrm>
          <a:prstGeom prst="cloud">
            <a:avLst/>
          </a:prstGeom>
          <a:solidFill>
            <a:srgbClr val="00B0F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22" eaLnBrk="0" fontAlgn="base" hangingPunct="0">
              <a:spcBef>
                <a:spcPct val="0"/>
              </a:spcBef>
              <a:spcAft>
                <a:spcPct val="0"/>
              </a:spcAft>
              <a:defRPr/>
            </a:pPr>
            <a:r>
              <a:rPr lang="en-US" sz="2250" b="1" dirty="0">
                <a:solidFill>
                  <a:prstClr val="black"/>
                </a:solidFill>
                <a:latin typeface="Times New Roman" panose="02020603050405020304" pitchFamily="18" charset="0"/>
                <a:cs typeface="Times New Roman" panose="02020603050405020304" pitchFamily="18" charset="0"/>
              </a:rPr>
              <a:t>QUAY VỀ</a:t>
            </a:r>
            <a:endParaRPr lang="vi-VN" sz="2250" b="1" dirty="0">
              <a:solidFill>
                <a:prstClr val="black"/>
              </a:solidFill>
              <a:latin typeface="Times New Roman" panose="02020603050405020304" pitchFamily="18" charset="0"/>
              <a:cs typeface="Times New Roman" panose="02020603050405020304" pitchFamily="18" charset="0"/>
            </a:endParaRPr>
          </a:p>
        </p:txBody>
      </p:sp>
      <p:sp>
        <p:nvSpPr>
          <p:cNvPr id="19" name="Rectangle 18">
            <a:extLst>
              <a:ext uri="{FF2B5EF4-FFF2-40B4-BE49-F238E27FC236}">
                <a16:creationId xmlns:a16="http://schemas.microsoft.com/office/drawing/2014/main" id="{C25821A9-DA70-4352-B7AF-3FCED3C15D23}"/>
              </a:ext>
            </a:extLst>
          </p:cNvPr>
          <p:cNvSpPr/>
          <p:nvPr/>
        </p:nvSpPr>
        <p:spPr>
          <a:xfrm>
            <a:off x="2086961" y="-105932"/>
            <a:ext cx="7208524" cy="761747"/>
          </a:xfrm>
          <a:prstGeom prst="rect">
            <a:avLst/>
          </a:prstGeom>
          <a:noFill/>
          <a:ln>
            <a:noFill/>
          </a:ln>
        </p:spPr>
        <p:txBody>
          <a:bodyPr wrap="square" lIns="68580" tIns="34290" rIns="68580" bIns="34290">
            <a:spAutoFit/>
          </a:bodyPr>
          <a:lstStyle/>
          <a:p>
            <a:pPr algn="ctr" defTabSz="685822" eaLnBrk="0" fontAlgn="base" hangingPunct="0">
              <a:spcBef>
                <a:spcPct val="0"/>
              </a:spcBef>
              <a:spcAft>
                <a:spcPct val="0"/>
              </a:spcAft>
              <a:defRPr/>
            </a:pPr>
            <a:r>
              <a:rPr lang="en-US" sz="4500" b="1" dirty="0">
                <a:ln w="6600">
                  <a:solidFill>
                    <a:srgbClr val="ED7D31"/>
                  </a:solidFill>
                  <a:prstDash val="solid"/>
                </a:ln>
                <a:solidFill>
                  <a:prstClr val="black"/>
                </a:solidFill>
                <a:effectLst>
                  <a:outerShdw dist="38100" dir="2700000" algn="tl" rotWithShape="0">
                    <a:srgbClr val="ED7D31"/>
                  </a:outerShdw>
                </a:effectLst>
                <a:latin typeface="Times New Roman" panose="02020603050405020304" pitchFamily="18" charset="0"/>
                <a:ea typeface="Tahoma" panose="020B0604030504040204" pitchFamily="34" charset="0"/>
                <a:cs typeface="Times New Roman" panose="02020603050405020304" pitchFamily="18" charset="0"/>
              </a:rPr>
              <a:t>VÒNG </a:t>
            </a:r>
            <a:r>
              <a:rPr lang="en-US" sz="4500" b="1">
                <a:ln w="6600">
                  <a:solidFill>
                    <a:srgbClr val="ED7D31"/>
                  </a:solidFill>
                  <a:prstDash val="solid"/>
                </a:ln>
                <a:solidFill>
                  <a:prstClr val="black"/>
                </a:solidFill>
                <a:effectLst>
                  <a:outerShdw dist="38100" dir="2700000" algn="tl" rotWithShape="0">
                    <a:srgbClr val="ED7D31"/>
                  </a:outerShdw>
                </a:effectLst>
                <a:latin typeface="Times New Roman" panose="02020603050405020304" pitchFamily="18" charset="0"/>
                <a:ea typeface="Tahoma" panose="020B0604030504040204" pitchFamily="34" charset="0"/>
                <a:cs typeface="Times New Roman" panose="02020603050405020304" pitchFamily="18" charset="0"/>
              </a:rPr>
              <a:t>QUAY MAY </a:t>
            </a:r>
            <a:r>
              <a:rPr lang="en-US" sz="4500" b="1" dirty="0">
                <a:ln w="6600">
                  <a:solidFill>
                    <a:srgbClr val="ED7D31"/>
                  </a:solidFill>
                  <a:prstDash val="solid"/>
                </a:ln>
                <a:solidFill>
                  <a:prstClr val="black"/>
                </a:solidFill>
                <a:effectLst>
                  <a:outerShdw dist="38100" dir="2700000" algn="tl" rotWithShape="0">
                    <a:srgbClr val="ED7D31"/>
                  </a:outerShdw>
                </a:effectLst>
                <a:latin typeface="Times New Roman" panose="02020603050405020304" pitchFamily="18" charset="0"/>
                <a:ea typeface="Tahoma" panose="020B0604030504040204" pitchFamily="34" charset="0"/>
                <a:cs typeface="Times New Roman" panose="02020603050405020304" pitchFamily="18" charset="0"/>
              </a:rPr>
              <a:t>MẮN</a:t>
            </a:r>
          </a:p>
        </p:txBody>
      </p:sp>
      <p:sp>
        <p:nvSpPr>
          <p:cNvPr id="2" name="TextBox 1">
            <a:extLst>
              <a:ext uri="{FF2B5EF4-FFF2-40B4-BE49-F238E27FC236}">
                <a16:creationId xmlns:a16="http://schemas.microsoft.com/office/drawing/2014/main" id="{7C3BF506-CC7C-3D54-2173-10C500FB79A8}"/>
              </a:ext>
            </a:extLst>
          </p:cNvPr>
          <p:cNvSpPr txBox="1"/>
          <p:nvPr/>
        </p:nvSpPr>
        <p:spPr>
          <a:xfrm>
            <a:off x="1253493" y="806545"/>
            <a:ext cx="10381673" cy="523220"/>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r>
              <a:rPr lang="nl-NL" sz="2800">
                <a:latin typeface="Times New Roman" panose="02020603050405020304" pitchFamily="18" charset="0"/>
                <a:cs typeface="Times New Roman" panose="02020603050405020304" pitchFamily="18" charset="0"/>
              </a:rPr>
              <a:t>Công nghệ gene có vai trò như thế nào đối với đời sống con người?</a:t>
            </a:r>
            <a:endParaRPr lang="en-US" sz="280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68495F6B-F35A-27DA-9CFD-EBB90A8DF5E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15960" y="744082"/>
            <a:ext cx="821571" cy="1422226"/>
          </a:xfrm>
          <a:prstGeom prst="rect">
            <a:avLst/>
          </a:prstGeom>
        </p:spPr>
      </p:pic>
      <p:pic>
        <p:nvPicPr>
          <p:cNvPr id="5" name="Picture 4">
            <a:extLst>
              <a:ext uri="{FF2B5EF4-FFF2-40B4-BE49-F238E27FC236}">
                <a16:creationId xmlns:a16="http://schemas.microsoft.com/office/drawing/2014/main" id="{DDAE6C3E-316E-F266-6EE0-69729EB14DD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2712" y="4691693"/>
            <a:ext cx="1253493" cy="1253493"/>
          </a:xfrm>
          <a:prstGeom prst="rect">
            <a:avLst/>
          </a:prstGeom>
        </p:spPr>
      </p:pic>
      <p:sp>
        <p:nvSpPr>
          <p:cNvPr id="6" name="TextBox 5">
            <a:extLst>
              <a:ext uri="{FF2B5EF4-FFF2-40B4-BE49-F238E27FC236}">
                <a16:creationId xmlns:a16="http://schemas.microsoft.com/office/drawing/2014/main" id="{14C972C7-CC54-D481-62E4-0457BEBF1283}"/>
              </a:ext>
            </a:extLst>
          </p:cNvPr>
          <p:cNvSpPr txBox="1"/>
          <p:nvPr/>
        </p:nvSpPr>
        <p:spPr>
          <a:xfrm>
            <a:off x="1220781" y="4403584"/>
            <a:ext cx="10447095" cy="1938992"/>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r>
              <a:rPr lang="nl-NL" sz="2400">
                <a:latin typeface="Times New Roman" panose="02020603050405020304" pitchFamily="18" charset="0"/>
                <a:cs typeface="Times New Roman" panose="02020603050405020304" pitchFamily="18" charset="0"/>
              </a:rPr>
              <a:t>Vai trò của công nghệ gene đối với đời sống con người: Nhờ kĩ thuật chuyển gene, con người đã đưa vào sản xuất nhiều giống thực vật và động vật biến đổi gene mang những tính trạng có giá trị như tăng khả năng kháng bệnh, chống chịu với các điều kiện bất lợi; có năng suất và chất lượng sản phẩm cao; có thể sản xuất các loại thuốc chữa bệnh cho con người. </a:t>
            </a:r>
            <a:endParaRPr lang="en-US" sz="2400">
              <a:latin typeface="Times New Roman" panose="02020603050405020304" pitchFamily="18" charset="0"/>
              <a:ea typeface="Tahoma" panose="020B0604030504040204" pitchFamily="34" charset="0"/>
              <a:cs typeface="Times New Roman" panose="02020603050405020304" pitchFamily="18" charset="0"/>
            </a:endParaRPr>
          </a:p>
        </p:txBody>
      </p:sp>
      <p:pic>
        <p:nvPicPr>
          <p:cNvPr id="8" name="Picture 2" descr="Ứng dụng công nghệ gene di truyền trong y khoa">
            <a:extLst>
              <a:ext uri="{FF2B5EF4-FFF2-40B4-BE49-F238E27FC236}">
                <a16:creationId xmlns:a16="http://schemas.microsoft.com/office/drawing/2014/main" id="{F9C06A04-02E6-80B6-6CAA-629B5C6505C0}"/>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876192" y="1386547"/>
            <a:ext cx="3947007" cy="29602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4067991"/>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2250" fill="hold"/>
                                        <p:tgtEl>
                                          <p:spTgt spid="7"/>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2500" fill="hold"/>
                                        <p:tgtEl>
                                          <p:spTgt spid="9"/>
                                        </p:tgtEl>
                                        <p:attrNameLst>
                                          <p:attrName>r</p:attrName>
                                        </p:attrNameLst>
                                      </p:cBhvr>
                                    </p:animRot>
                                  </p:childTnLst>
                                </p:cTn>
                              </p:par>
                              <p:par>
                                <p:cTn id="9" presetID="8" presetClass="emph" presetSubtype="0" repeatCount="indefinite" fill="hold" nodeType="withEffect">
                                  <p:stCondLst>
                                    <p:cond delay="0"/>
                                  </p:stCondLst>
                                  <p:childTnLst>
                                    <p:animRot by="21600000">
                                      <p:cBhvr>
                                        <p:cTn id="10" dur="2000" fill="hold"/>
                                        <p:tgtEl>
                                          <p:spTgt spid="11"/>
                                        </p:tgtEl>
                                        <p:attrNameLst>
                                          <p:attrName>r</p:attrName>
                                        </p:attrNameLst>
                                      </p:cBhvr>
                                    </p:animRot>
                                  </p:childTnLst>
                                </p:cTn>
                              </p:par>
                              <p:par>
                                <p:cTn id="11" presetID="2" presetClass="entr" presetSubtype="2" repeatCount="indefinite" fill="hold" grpId="0" nodeType="withEffect">
                                  <p:stCondLst>
                                    <p:cond delay="500"/>
                                  </p:stCondLst>
                                  <p:childTnLst>
                                    <p:set>
                                      <p:cBhvr>
                                        <p:cTn id="12" dur="1" fill="hold">
                                          <p:stCondLst>
                                            <p:cond delay="0"/>
                                          </p:stCondLst>
                                        </p:cTn>
                                        <p:tgtEl>
                                          <p:spTgt spid="40"/>
                                        </p:tgtEl>
                                        <p:attrNameLst>
                                          <p:attrName>style.visibility</p:attrName>
                                        </p:attrNameLst>
                                      </p:cBhvr>
                                      <p:to>
                                        <p:strVal val="visible"/>
                                      </p:to>
                                    </p:set>
                                    <p:anim calcmode="lin" valueType="num">
                                      <p:cBhvr additive="base">
                                        <p:cTn id="13" dur="20000" fill="hold"/>
                                        <p:tgtEl>
                                          <p:spTgt spid="40"/>
                                        </p:tgtEl>
                                        <p:attrNameLst>
                                          <p:attrName>ppt_x</p:attrName>
                                        </p:attrNameLst>
                                      </p:cBhvr>
                                      <p:tavLst>
                                        <p:tav tm="0">
                                          <p:val>
                                            <p:strVal val="1+#ppt_w/2"/>
                                          </p:val>
                                        </p:tav>
                                        <p:tav tm="100000">
                                          <p:val>
                                            <p:strVal val="#ppt_x"/>
                                          </p:val>
                                        </p:tav>
                                      </p:tavLst>
                                    </p:anim>
                                    <p:anim calcmode="lin" valueType="num">
                                      <p:cBhvr additive="base">
                                        <p:cTn id="14" dur="20000" fill="hold"/>
                                        <p:tgtEl>
                                          <p:spTgt spid="40"/>
                                        </p:tgtEl>
                                        <p:attrNameLst>
                                          <p:attrName>ppt_y</p:attrName>
                                        </p:attrNameLst>
                                      </p:cBhvr>
                                      <p:tavLst>
                                        <p:tav tm="0">
                                          <p:val>
                                            <p:strVal val="#ppt_y"/>
                                          </p:val>
                                        </p:tav>
                                        <p:tav tm="100000">
                                          <p:val>
                                            <p:strVal val="#ppt_y"/>
                                          </p:val>
                                        </p:tav>
                                      </p:tavLst>
                                    </p:anim>
                                  </p:childTnLst>
                                </p:cTn>
                              </p:par>
                              <p:par>
                                <p:cTn id="15" presetID="2" presetClass="entr" presetSubtype="8" repeatCount="indefinite" fill="hold" grpId="0" nodeType="withEffect">
                                  <p:stCondLst>
                                    <p:cond delay="500"/>
                                  </p:stCondLst>
                                  <p:childTnLst>
                                    <p:set>
                                      <p:cBhvr>
                                        <p:cTn id="16" dur="1" fill="hold">
                                          <p:stCondLst>
                                            <p:cond delay="0"/>
                                          </p:stCondLst>
                                        </p:cTn>
                                        <p:tgtEl>
                                          <p:spTgt spid="41"/>
                                        </p:tgtEl>
                                        <p:attrNameLst>
                                          <p:attrName>style.visibility</p:attrName>
                                        </p:attrNameLst>
                                      </p:cBhvr>
                                      <p:to>
                                        <p:strVal val="visible"/>
                                      </p:to>
                                    </p:set>
                                    <p:anim calcmode="lin" valueType="num">
                                      <p:cBhvr additive="base">
                                        <p:cTn id="17" dur="20000" fill="hold"/>
                                        <p:tgtEl>
                                          <p:spTgt spid="41"/>
                                        </p:tgtEl>
                                        <p:attrNameLst>
                                          <p:attrName>ppt_x</p:attrName>
                                        </p:attrNameLst>
                                      </p:cBhvr>
                                      <p:tavLst>
                                        <p:tav tm="0">
                                          <p:val>
                                            <p:strVal val="0-#ppt_w/2"/>
                                          </p:val>
                                        </p:tav>
                                        <p:tav tm="100000">
                                          <p:val>
                                            <p:strVal val="#ppt_x"/>
                                          </p:val>
                                        </p:tav>
                                      </p:tavLst>
                                    </p:anim>
                                    <p:anim calcmode="lin" valueType="num">
                                      <p:cBhvr additive="base">
                                        <p:cTn id="18" dur="20000" fill="hold"/>
                                        <p:tgtEl>
                                          <p:spTgt spid="41"/>
                                        </p:tgtEl>
                                        <p:attrNameLst>
                                          <p:attrName>ppt_y</p:attrName>
                                        </p:attrNameLst>
                                      </p:cBhvr>
                                      <p:tavLst>
                                        <p:tav tm="0">
                                          <p:val>
                                            <p:strVal val="#ppt_y"/>
                                          </p:val>
                                        </p:tav>
                                        <p:tav tm="100000">
                                          <p:val>
                                            <p:strVal val="#ppt_y"/>
                                          </p:val>
                                        </p:tav>
                                      </p:tavLst>
                                    </p:anim>
                                  </p:childTnLst>
                                </p:cTn>
                              </p:par>
                              <p:par>
                                <p:cTn id="19" presetID="34" presetClass="emph" presetSubtype="0" repeatCount="indefinite" fill="hold" grpId="0" nodeType="withEffect">
                                  <p:stCondLst>
                                    <p:cond delay="0"/>
                                  </p:stCondLst>
                                  <p:iterate type="lt">
                                    <p:tmPct val="10000"/>
                                  </p:iterate>
                                  <p:childTnLst>
                                    <p:animMotion origin="layout" path="M 3.125E-6 3.7037E-6 L 3.125E-6 -0.02408 " pathEditMode="relative" rAng="0" ptsTypes="AA">
                                      <p:cBhvr>
                                        <p:cTn id="20" dur="250" accel="50000" decel="50000" autoRev="1" fill="hold">
                                          <p:stCondLst>
                                            <p:cond delay="0"/>
                                          </p:stCondLst>
                                        </p:cTn>
                                        <p:tgtEl>
                                          <p:spTgt spid="19"/>
                                        </p:tgtEl>
                                        <p:attrNameLst>
                                          <p:attrName>ppt_x</p:attrName>
                                          <p:attrName>ppt_y</p:attrName>
                                        </p:attrNameLst>
                                      </p:cBhvr>
                                      <p:rCtr x="0" y="-1204"/>
                                    </p:animMotion>
                                    <p:animRot by="1500000">
                                      <p:cBhvr>
                                        <p:cTn id="21" dur="125" fill="hold">
                                          <p:stCondLst>
                                            <p:cond delay="0"/>
                                          </p:stCondLst>
                                        </p:cTn>
                                        <p:tgtEl>
                                          <p:spTgt spid="19"/>
                                        </p:tgtEl>
                                        <p:attrNameLst>
                                          <p:attrName>r</p:attrName>
                                        </p:attrNameLst>
                                      </p:cBhvr>
                                    </p:animRot>
                                    <p:animRot by="-1500000">
                                      <p:cBhvr>
                                        <p:cTn id="22" dur="125" fill="hold">
                                          <p:stCondLst>
                                            <p:cond delay="125"/>
                                          </p:stCondLst>
                                        </p:cTn>
                                        <p:tgtEl>
                                          <p:spTgt spid="19"/>
                                        </p:tgtEl>
                                        <p:attrNameLst>
                                          <p:attrName>r</p:attrName>
                                        </p:attrNameLst>
                                      </p:cBhvr>
                                    </p:animRot>
                                    <p:animRot by="-1500000">
                                      <p:cBhvr>
                                        <p:cTn id="23" dur="125" fill="hold">
                                          <p:stCondLst>
                                            <p:cond delay="250"/>
                                          </p:stCondLst>
                                        </p:cTn>
                                        <p:tgtEl>
                                          <p:spTgt spid="19"/>
                                        </p:tgtEl>
                                        <p:attrNameLst>
                                          <p:attrName>r</p:attrName>
                                        </p:attrNameLst>
                                      </p:cBhvr>
                                    </p:animRot>
                                    <p:animRot by="1500000">
                                      <p:cBhvr>
                                        <p:cTn id="24" dur="125" fill="hold">
                                          <p:stCondLst>
                                            <p:cond delay="375"/>
                                          </p:stCondLst>
                                        </p:cTn>
                                        <p:tgtEl>
                                          <p:spTgt spid="19"/>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barn(inVertical)">
                                      <p:cBhvr>
                                        <p:cTn id="29" dur="500"/>
                                        <p:tgtEl>
                                          <p:spTgt spid="3"/>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barn(inVertical)">
                                      <p:cBhvr>
                                        <p:cTn id="32" dur="500"/>
                                        <p:tgtEl>
                                          <p:spTgt spid="2"/>
                                        </p:tgtEl>
                                      </p:cBhvr>
                                    </p:animEffect>
                                  </p:childTnLst>
                                </p:cTn>
                              </p:par>
                              <p:par>
                                <p:cTn id="33" presetID="16" presetClass="entr" presetSubtype="21" fill="hold" nodeType="with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barn(inVertical)">
                                      <p:cBhvr>
                                        <p:cTn id="35" dur="500"/>
                                        <p:tgtEl>
                                          <p:spTgt spid="8"/>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barn(inVertical)">
                                      <p:cBhvr>
                                        <p:cTn id="40" dur="500"/>
                                        <p:tgtEl>
                                          <p:spTgt spid="5"/>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barn(inVertical)">
                                      <p:cBhvr>
                                        <p:cTn id="4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animBg="1"/>
      <p:bldP spid="19" grpId="0" animBg="1"/>
      <p:bldP spid="2" grpId="0" animBg="1"/>
      <p:bldP spid="6"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607768-B3C2-65D5-9A6B-DA1D45932239}"/>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9FA7E3D5-C6F2-3545-7EC2-86CB20BB102D}"/>
              </a:ext>
            </a:extLst>
          </p:cNvPr>
          <p:cNvSpPr txBox="1"/>
          <p:nvPr/>
        </p:nvSpPr>
        <p:spPr>
          <a:xfrm>
            <a:off x="1253493" y="850674"/>
            <a:ext cx="10381673" cy="1384995"/>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r>
              <a:rPr lang="vi-VN" sz="2800">
                <a:latin typeface="+mj-lt"/>
              </a:rPr>
              <a:t>Theo em, việc tạo giống sinh vật biến đổi gene có trái với đạo đức sinh học không? Tại sao? Quan điểm của em như thế nào về việc sản xuất và sử dụng sản phẩm biến đổi gene?</a:t>
            </a:r>
            <a:endParaRPr lang="en-US" sz="2800">
              <a:latin typeface="+mj-lt"/>
            </a:endParaRPr>
          </a:p>
        </p:txBody>
      </p:sp>
      <p:pic>
        <p:nvPicPr>
          <p:cNvPr id="3" name="Picture 2">
            <a:extLst>
              <a:ext uri="{FF2B5EF4-FFF2-40B4-BE49-F238E27FC236}">
                <a16:creationId xmlns:a16="http://schemas.microsoft.com/office/drawing/2014/main" id="{10975681-9E1F-239F-3479-26C400BF3C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8371" y="850674"/>
            <a:ext cx="821571" cy="1422226"/>
          </a:xfrm>
          <a:prstGeom prst="rect">
            <a:avLst/>
          </a:prstGeom>
        </p:spPr>
      </p:pic>
      <p:pic>
        <p:nvPicPr>
          <p:cNvPr id="4" name="Picture 3">
            <a:extLst>
              <a:ext uri="{FF2B5EF4-FFF2-40B4-BE49-F238E27FC236}">
                <a16:creationId xmlns:a16="http://schemas.microsoft.com/office/drawing/2014/main" id="{F186593A-9088-1A71-84F1-D11CAEC09C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429000"/>
            <a:ext cx="1253493" cy="1253493"/>
          </a:xfrm>
          <a:prstGeom prst="rect">
            <a:avLst/>
          </a:prstGeom>
        </p:spPr>
      </p:pic>
      <p:sp>
        <p:nvSpPr>
          <p:cNvPr id="5" name="TextBox 4">
            <a:extLst>
              <a:ext uri="{FF2B5EF4-FFF2-40B4-BE49-F238E27FC236}">
                <a16:creationId xmlns:a16="http://schemas.microsoft.com/office/drawing/2014/main" id="{1975CC51-91B3-00C5-AA4A-FF5EC836E21D}"/>
              </a:ext>
            </a:extLst>
          </p:cNvPr>
          <p:cNvSpPr txBox="1"/>
          <p:nvPr/>
        </p:nvSpPr>
        <p:spPr>
          <a:xfrm>
            <a:off x="1253493" y="2346853"/>
            <a:ext cx="10447095" cy="4493538"/>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r>
              <a:rPr lang="vi-VN" sz="2200">
                <a:latin typeface="+mj-lt"/>
              </a:rPr>
              <a:t>- Theo em, việc tạo giống sinh vật biến đổi gene có một phần trái với đạo đức sinh học. Vì:</a:t>
            </a:r>
            <a:endParaRPr lang="en-US" sz="2200">
              <a:latin typeface="+mj-lt"/>
            </a:endParaRPr>
          </a:p>
          <a:p>
            <a:r>
              <a:rPr lang="vi-VN" sz="2200">
                <a:latin typeface="+mj-lt"/>
              </a:rPr>
              <a:t> + Một số sinh vật biến đổi gene được tạo ra mạng lại nhiều lợi ích và tác hại của chúng vẫn chưa được ghi nhận tính đến thời điểm hiện tại, những sinh vật này cũng được kiểm soát nghiêm ngặt bởi các đạo luật nên chúng được tạo ra không trái với đạo đức sinh học.</a:t>
            </a:r>
            <a:endParaRPr lang="en-US" sz="2200">
              <a:latin typeface="+mj-lt"/>
            </a:endParaRPr>
          </a:p>
          <a:p>
            <a:r>
              <a:rPr lang="vi-VN" sz="2200">
                <a:latin typeface="+mj-lt"/>
              </a:rPr>
              <a:t> + Tuy nhiên, có một số sinh vật biến đổi gene được tạo ra không mang mục đích cụ thể, thậm chí còn gây ra tranh cãi và tác động tiêu cực, việc tạo ra những sinh vật đó là trái với đạo đức sinh học. Ví dụ điển hình là: tạo ra giống lợn mang khuôn mặt con người với mục đích nghiên cứu và làm vật nuôi.</a:t>
            </a:r>
            <a:endParaRPr lang="en-US" sz="2200">
              <a:latin typeface="+mj-lt"/>
            </a:endParaRPr>
          </a:p>
          <a:p>
            <a:r>
              <a:rPr lang="vi-VN" sz="2200">
                <a:latin typeface="+mj-lt"/>
              </a:rPr>
              <a:t> - Quan điểm của em về việc sản xuất và sử dụng sản phẩm biến đổi gene: việc sản xuất và sử dụng sản phẩm biến đổi gene nếu được kiểm soát chặt chẽ và dùng đúng mục đích sẽ mang lại nhiều lợi ích cho con người, giải quyết được các vấn đề như năng suất cây trồng, an ninh lương thực; tuy nhiên sản phẩm biến đổi gene luôn khiến người tiêu dùng lo ngại về chính sự biến đổi gene đó.</a:t>
            </a:r>
            <a:endParaRPr lang="en-US" sz="2200">
              <a:latin typeface="+mj-lt"/>
            </a:endParaRPr>
          </a:p>
        </p:txBody>
      </p:sp>
      <p:sp>
        <p:nvSpPr>
          <p:cNvPr id="6" name="Google Shape;158;p6">
            <a:extLst>
              <a:ext uri="{FF2B5EF4-FFF2-40B4-BE49-F238E27FC236}">
                <a16:creationId xmlns:a16="http://schemas.microsoft.com/office/drawing/2014/main" id="{D01DF5CE-BB8F-E6EF-607E-3533F19961D4}"/>
              </a:ext>
            </a:extLst>
          </p:cNvPr>
          <p:cNvSpPr/>
          <p:nvPr/>
        </p:nvSpPr>
        <p:spPr>
          <a:xfrm>
            <a:off x="4319901" y="166636"/>
            <a:ext cx="2360868" cy="508152"/>
          </a:xfrm>
          <a:prstGeom prst="rect">
            <a:avLst/>
          </a:prstGeom>
          <a:solidFill>
            <a:srgbClr val="FBDC77">
              <a:lumMod val="60000"/>
              <a:lumOff val="40000"/>
            </a:srgbClr>
          </a:solidFill>
          <a:ln w="9525" cap="flat" cmpd="sng" algn="ctr">
            <a:solidFill>
              <a:srgbClr val="FFC000"/>
            </a:solidFill>
            <a:prstDash val="solid"/>
          </a:ln>
          <a:effectLst>
            <a:outerShdw blurRad="40000" dist="20000" dir="5400000" rotWithShape="0">
              <a:srgbClr val="000000">
                <a:alpha val="38000"/>
              </a:srgbClr>
            </a:outerShdw>
          </a:effectLst>
          <a:scene3d>
            <a:camera prst="orthographicFront"/>
            <a:lightRig rig="threePt" dir="t"/>
          </a:scene3d>
          <a:sp3d>
            <a:bevelT/>
          </a:sp3d>
        </p:spPr>
        <p:txBody>
          <a:bodyPr spcFirstLastPara="1" wrap="square" lIns="0" tIns="0" rIns="0" bIns="0" anchor="t" anchorCtr="0">
            <a:spAutoFit/>
          </a:bodyPr>
          <a:lstStyle/>
          <a:p>
            <a:pPr marL="111125">
              <a:lnSpc>
                <a:spcPct val="109000"/>
              </a:lnSpc>
              <a:spcAft>
                <a:spcPts val="300"/>
              </a:spcAft>
            </a:pPr>
            <a:r>
              <a:rPr lang="en-SG" sz="2800" b="1">
                <a:solidFill>
                  <a:srgbClr val="FF0000"/>
                </a:solidFill>
                <a:effectLst/>
                <a:latin typeface="Times New Roman" panose="02020603050405020304" pitchFamily="18" charset="0"/>
                <a:ea typeface="Times New Roman" panose="02020603050405020304" pitchFamily="18" charset="0"/>
                <a:cs typeface="Arial" panose="020B0604020202020204" pitchFamily="34" charset="0"/>
              </a:rPr>
              <a:t>VẬN DỤNG</a:t>
            </a:r>
            <a:endParaRPr lang="en-US" sz="2800" b="1">
              <a:solidFill>
                <a:srgbClr val="FF0000"/>
              </a:solidFill>
              <a:effectLst/>
              <a:latin typeface="Arial" panose="020B0604020202020204" pitchFamily="34" charset="0"/>
              <a:ea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38278719"/>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descr="blumenpflanzen051[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4457700"/>
            <a:ext cx="3733800"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Bonghong"/>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600200" y="92076"/>
            <a:ext cx="1524000"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95126903"/>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061745C-EE3B-DB5B-830A-073416A94E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4550" y="1291276"/>
            <a:ext cx="2157668" cy="2852437"/>
          </a:xfrm>
          <a:prstGeom prst="rect">
            <a:avLst/>
          </a:prstGeom>
        </p:spPr>
      </p:pic>
      <p:sp>
        <p:nvSpPr>
          <p:cNvPr id="3" name="Rectangle 2">
            <a:extLst>
              <a:ext uri="{FF2B5EF4-FFF2-40B4-BE49-F238E27FC236}">
                <a16:creationId xmlns:a16="http://schemas.microsoft.com/office/drawing/2014/main" id="{F61A5508-02CF-D91C-1AF1-7732B7620639}"/>
              </a:ext>
            </a:extLst>
          </p:cNvPr>
          <p:cNvSpPr/>
          <p:nvPr/>
        </p:nvSpPr>
        <p:spPr>
          <a:xfrm>
            <a:off x="2392218" y="768056"/>
            <a:ext cx="8728364" cy="1384995"/>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algn="just"/>
            <a:r>
              <a:rPr lang="en-US" sz="2800" b="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Dựa vào cơ chế điều hoà biểu hiện gene của operon Lac, hãy cho biết ý nghĩa của điều hoà biểu hiện gene đối với quá trình trao đổi chất ở sinh vật.</a:t>
            </a:r>
            <a:endParaRPr lang="en-US" sz="2800" b="1">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Arrow: Right 3">
            <a:hlinkClick r:id="rId3" action="ppaction://hlinksldjump"/>
            <a:extLst>
              <a:ext uri="{FF2B5EF4-FFF2-40B4-BE49-F238E27FC236}">
                <a16:creationId xmlns:a16="http://schemas.microsoft.com/office/drawing/2014/main" id="{BE4F5F4C-DDA3-180E-2D5D-A905113AAD97}"/>
              </a:ext>
            </a:extLst>
          </p:cNvPr>
          <p:cNvSpPr/>
          <p:nvPr/>
        </p:nvSpPr>
        <p:spPr>
          <a:xfrm rot="10800000">
            <a:off x="11074399" y="6188364"/>
            <a:ext cx="526473" cy="350982"/>
          </a:xfrm>
          <a:prstGeom prst="rightArrow">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98695266"/>
      </p:ext>
    </p:extLst>
  </p:cSld>
  <p:clrMapOvr>
    <a:masterClrMapping/>
  </p:clrMapOvr>
  <mc:AlternateContent xmlns:mc="http://schemas.openxmlformats.org/markup-compatibility/2006">
    <mc:Choice xmlns:p15="http://schemas.microsoft.com/office/powerpoint/2012/main" Requires="p15">
      <p:transition spd="slow">
        <p15:prstTrans prst="peelOff"/>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ệnh bạch tạng là gì? Nguyên nhân, dấu hiệu và cách điều trị">
            <a:extLst>
              <a:ext uri="{FF2B5EF4-FFF2-40B4-BE49-F238E27FC236}">
                <a16:creationId xmlns:a16="http://schemas.microsoft.com/office/drawing/2014/main" id="{706CAE89-6FF1-BCD5-A035-52B14DDFEA0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2578" y="1443531"/>
            <a:ext cx="3496368" cy="2331268"/>
          </a:xfrm>
          <a:prstGeom prst="rect">
            <a:avLst/>
          </a:prstGeom>
          <a:noFill/>
          <a:ln>
            <a:noFill/>
          </a:ln>
        </p:spPr>
      </p:pic>
      <p:pic>
        <p:nvPicPr>
          <p:cNvPr id="3" name="Picture 2" descr="Cừu Quinto sinh hoạt và di chuyển bình thường dù nó có tới 5 chân. ">
            <a:extLst>
              <a:ext uri="{FF2B5EF4-FFF2-40B4-BE49-F238E27FC236}">
                <a16:creationId xmlns:a16="http://schemas.microsoft.com/office/drawing/2014/main" id="{057D1F1B-3964-3981-1113-AE74B4C46DC7}"/>
              </a:ext>
            </a:extLst>
          </p:cNvPr>
          <p:cNvPicPr>
            <a:picLocks noChangeAspect="1"/>
          </p:cNvPicPr>
          <p:nvPr/>
        </p:nvPicPr>
        <p:blipFill rotWithShape="1">
          <a:blip r:embed="rId3">
            <a:extLst>
              <a:ext uri="{28A0092B-C50C-407E-A947-70E740481C1C}">
                <a14:useLocalDpi xmlns:a14="http://schemas.microsoft.com/office/drawing/2010/main" val="0"/>
              </a:ext>
            </a:extLst>
          </a:blip>
          <a:srcRect l="10378" t="1" r="10629" b="11399"/>
          <a:stretch/>
        </p:blipFill>
        <p:spPr bwMode="auto">
          <a:xfrm>
            <a:off x="4608945" y="1443531"/>
            <a:ext cx="3496367" cy="2337000"/>
          </a:xfrm>
          <a:prstGeom prst="rect">
            <a:avLst/>
          </a:prstGeom>
          <a:noFill/>
          <a:ln>
            <a:noFill/>
          </a:ln>
          <a:extLst>
            <a:ext uri="{53640926-AAD7-44D8-BBD7-CCE9431645EC}">
              <a14:shadowObscured xmlns:a14="http://schemas.microsoft.com/office/drawing/2010/main"/>
            </a:ext>
          </a:extLst>
        </p:spPr>
      </p:pic>
      <p:pic>
        <p:nvPicPr>
          <p:cNvPr id="4" name="Picture 3" descr="Tận mục những loài động vật đột biến kỳ lạ nhất hành tinh | Khoa ...">
            <a:extLst>
              <a:ext uri="{FF2B5EF4-FFF2-40B4-BE49-F238E27FC236}">
                <a16:creationId xmlns:a16="http://schemas.microsoft.com/office/drawing/2014/main" id="{8FCD1D27-2477-55A2-4E0E-EBB72FDC5C7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05312" y="1443530"/>
            <a:ext cx="2950616" cy="2333145"/>
          </a:xfrm>
          <a:prstGeom prst="rect">
            <a:avLst/>
          </a:prstGeom>
          <a:noFill/>
          <a:ln>
            <a:noFill/>
          </a:ln>
        </p:spPr>
      </p:pic>
      <p:pic>
        <p:nvPicPr>
          <p:cNvPr id="5" name="Picture 4" descr="Nỗi đau nạn nhân chất độc da cam: Không gì so sánh được">
            <a:extLst>
              <a:ext uri="{FF2B5EF4-FFF2-40B4-BE49-F238E27FC236}">
                <a16:creationId xmlns:a16="http://schemas.microsoft.com/office/drawing/2014/main" id="{6ED8F6F7-324A-2AEA-9976-23533BAF5A0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341312" y="3774799"/>
            <a:ext cx="5294688" cy="2778401"/>
          </a:xfrm>
          <a:prstGeom prst="rect">
            <a:avLst/>
          </a:prstGeom>
          <a:noFill/>
          <a:ln>
            <a:noFill/>
          </a:ln>
        </p:spPr>
      </p:pic>
      <p:pic>
        <p:nvPicPr>
          <p:cNvPr id="6" name="Picture 5">
            <a:extLst>
              <a:ext uri="{FF2B5EF4-FFF2-40B4-BE49-F238E27FC236}">
                <a16:creationId xmlns:a16="http://schemas.microsoft.com/office/drawing/2014/main" id="{1F69521F-A23D-E855-FB92-51D3D02FF1F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4550" y="3979058"/>
            <a:ext cx="2157668" cy="2852437"/>
          </a:xfrm>
          <a:prstGeom prst="rect">
            <a:avLst/>
          </a:prstGeom>
        </p:spPr>
      </p:pic>
      <p:sp>
        <p:nvSpPr>
          <p:cNvPr id="7" name="Rectangle 6">
            <a:extLst>
              <a:ext uri="{FF2B5EF4-FFF2-40B4-BE49-F238E27FC236}">
                <a16:creationId xmlns:a16="http://schemas.microsoft.com/office/drawing/2014/main" id="{379A0487-5B9C-9A9E-DC2E-23C0AE246F9F}"/>
              </a:ext>
            </a:extLst>
          </p:cNvPr>
          <p:cNvSpPr/>
          <p:nvPr/>
        </p:nvSpPr>
        <p:spPr>
          <a:xfrm>
            <a:off x="1905237" y="387293"/>
            <a:ext cx="9150691" cy="954107"/>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algn="ctr">
              <a:tabLst>
                <a:tab pos="2114550" algn="l"/>
              </a:tabLst>
            </a:pPr>
            <a:r>
              <a:rPr lang="en-US" sz="2800" b="1">
                <a:solidFill>
                  <a:srgbClr val="FF0000"/>
                </a:solidFill>
                <a:latin typeface="Times New Roman" panose="02020603050405020304" pitchFamily="18" charset="0"/>
                <a:cs typeface="Times New Roman" panose="02020603050405020304" pitchFamily="18" charset="0"/>
              </a:rPr>
              <a:t>CH Khóa: </a:t>
            </a:r>
            <a:r>
              <a:rPr lang="en-US" sz="2800" b="1">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Hiện tượng trên là gì? </a:t>
            </a:r>
            <a:r>
              <a:rPr lang="en-US" sz="2800" b="1">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Tại sao con cái sinh ra lại có những bệnh tật như vậy?</a:t>
            </a:r>
          </a:p>
        </p:txBody>
      </p:sp>
    </p:spTree>
    <p:extLst>
      <p:ext uri="{BB962C8B-B14F-4D97-AF65-F5344CB8AC3E}">
        <p14:creationId xmlns:p14="http://schemas.microsoft.com/office/powerpoint/2010/main" val="4151068406"/>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par>
                                <p:cTn id="14" presetID="16" presetClass="entr" presetSubtype="21"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DC36147-65C1-45D6-AA01-C916795CF9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4" y="3331"/>
            <a:ext cx="12190992" cy="6851337"/>
          </a:xfrm>
          <a:prstGeom prst="rect">
            <a:avLst/>
          </a:prstGeom>
        </p:spPr>
      </p:pic>
      <p:sp>
        <p:nvSpPr>
          <p:cNvPr id="6" name="TextBox 5">
            <a:extLst>
              <a:ext uri="{FF2B5EF4-FFF2-40B4-BE49-F238E27FC236}">
                <a16:creationId xmlns:a16="http://schemas.microsoft.com/office/drawing/2014/main" id="{56636DF5-91D2-6393-400D-ADD1CF646977}"/>
              </a:ext>
            </a:extLst>
          </p:cNvPr>
          <p:cNvSpPr txBox="1"/>
          <p:nvPr/>
        </p:nvSpPr>
        <p:spPr>
          <a:xfrm>
            <a:off x="603370" y="247541"/>
            <a:ext cx="10985255" cy="2123658"/>
          </a:xfrm>
          <a:prstGeom prst="rect">
            <a:avLst/>
          </a:prstGeom>
          <a:noFill/>
        </p:spPr>
        <p:txBody>
          <a:bodyPr wrap="square">
            <a:spAutoFit/>
          </a:bodyPr>
          <a:lstStyle/>
          <a:p>
            <a:pPr algn="ctr" eaLnBrk="1" hangingPunct="1">
              <a:defRPr/>
            </a:pPr>
            <a:r>
              <a:rPr lang="en-US" altLang="en-US" sz="4400" b="1">
                <a:ln w="12700" cmpd="sng">
                  <a:solidFill>
                    <a:srgbClr val="FFFF00"/>
                  </a:solidFill>
                  <a:prstDash val="solid"/>
                </a:ln>
                <a:solidFill>
                  <a:srgbClr val="FF0000"/>
                </a:solidFill>
                <a:effectLst>
                  <a:outerShdw blurRad="50800" dist="38100" dir="10800000" algn="r" rotWithShape="0">
                    <a:prstClr val="black">
                      <a:alpha val="40000"/>
                    </a:prstClr>
                  </a:outerShdw>
                </a:effectLst>
                <a:latin typeface="Times New Roman" panose="02020603050405020304" pitchFamily="18" charset="0"/>
                <a:cs typeface="Times New Roman" panose="02020603050405020304" pitchFamily="18" charset="0"/>
              </a:rPr>
              <a:t>BÀI 4:</a:t>
            </a:r>
          </a:p>
          <a:p>
            <a:pPr algn="ctr" eaLnBrk="1" hangingPunct="1">
              <a:defRPr/>
            </a:pPr>
            <a:r>
              <a:rPr lang="en-US" altLang="en-US" sz="4400" b="1">
                <a:ln w="12700" cmpd="sng">
                  <a:solidFill>
                    <a:srgbClr val="FFFF00"/>
                  </a:solidFill>
                  <a:prstDash val="solid"/>
                </a:ln>
                <a:solidFill>
                  <a:srgbClr val="FF0000"/>
                </a:solidFill>
                <a:effectLst>
                  <a:outerShdw blurRad="50800" dist="38100" dir="10800000" algn="r" rotWithShape="0">
                    <a:prstClr val="black">
                      <a:alpha val="40000"/>
                    </a:prstClr>
                  </a:outerShdw>
                </a:effectLst>
                <a:latin typeface="Times New Roman" panose="02020603050405020304" pitchFamily="18" charset="0"/>
                <a:cs typeface="Times New Roman" panose="02020603050405020304" pitchFamily="18" charset="0"/>
              </a:rPr>
              <a:t>HỆ GENE, ĐỘT BIẾN GENE VÀ CÔNG NGHỆ GENE</a:t>
            </a:r>
            <a:endParaRPr lang="en-US" altLang="en-US" sz="4400" b="1" dirty="0">
              <a:ln w="12700" cmpd="sng">
                <a:solidFill>
                  <a:srgbClr val="FFFF00"/>
                </a:solidFill>
                <a:prstDash val="solid"/>
              </a:ln>
              <a:solidFill>
                <a:srgbClr val="FF0000"/>
              </a:solidFill>
              <a:effectLst>
                <a:outerShdw blurRad="50800" dist="38100" dir="10800000" algn="r" rotWithShape="0">
                  <a:prstClr val="black">
                    <a:alpha val="40000"/>
                  </a:prstClr>
                </a:outerShdw>
              </a:effectLst>
              <a:latin typeface="Times New Roman" panose="02020603050405020304" pitchFamily="18" charset="0"/>
              <a:cs typeface="Times New Roman" panose="02020603050405020304" pitchFamily="18" charset="0"/>
            </a:endParaRPr>
          </a:p>
        </p:txBody>
      </p:sp>
      <p:pic>
        <p:nvPicPr>
          <p:cNvPr id="1026" name="Picture 2" descr="Gene — Knowledge Hub">
            <a:extLst>
              <a:ext uri="{FF2B5EF4-FFF2-40B4-BE49-F238E27FC236}">
                <a16:creationId xmlns:a16="http://schemas.microsoft.com/office/drawing/2014/main" id="{C641F3EE-6DCE-214B-5555-D4BCB37A39A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7284" b="14417"/>
          <a:stretch/>
        </p:blipFill>
        <p:spPr bwMode="auto">
          <a:xfrm>
            <a:off x="1422400" y="2371199"/>
            <a:ext cx="9504218" cy="36513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3354430"/>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58;p6">
            <a:extLst>
              <a:ext uri="{FF2B5EF4-FFF2-40B4-BE49-F238E27FC236}">
                <a16:creationId xmlns:a16="http://schemas.microsoft.com/office/drawing/2014/main" id="{13B46F2F-31F9-3F61-44DC-161172790D66}"/>
              </a:ext>
            </a:extLst>
          </p:cNvPr>
          <p:cNvSpPr/>
          <p:nvPr/>
        </p:nvSpPr>
        <p:spPr>
          <a:xfrm>
            <a:off x="114477" y="97668"/>
            <a:ext cx="2185378" cy="508152"/>
          </a:xfrm>
          <a:prstGeom prst="rect">
            <a:avLst/>
          </a:prstGeom>
          <a:solidFill>
            <a:srgbClr val="FBDC77">
              <a:lumMod val="60000"/>
              <a:lumOff val="40000"/>
            </a:srgbClr>
          </a:solidFill>
          <a:ln w="9525" cap="flat" cmpd="sng" algn="ctr">
            <a:solidFill>
              <a:srgbClr val="FFC000"/>
            </a:solidFill>
            <a:prstDash val="solid"/>
          </a:ln>
          <a:effectLst>
            <a:outerShdw blurRad="40000" dist="20000" dir="5400000" rotWithShape="0">
              <a:srgbClr val="000000">
                <a:alpha val="38000"/>
              </a:srgbClr>
            </a:outerShdw>
          </a:effectLst>
          <a:scene3d>
            <a:camera prst="orthographicFront"/>
            <a:lightRig rig="threePt" dir="t"/>
          </a:scene3d>
          <a:sp3d>
            <a:bevelT/>
          </a:sp3d>
        </p:spPr>
        <p:txBody>
          <a:bodyPr spcFirstLastPara="1" wrap="square" lIns="0" tIns="0" rIns="0" bIns="0" anchor="t" anchorCtr="0">
            <a:spAutoFit/>
          </a:bodyPr>
          <a:lstStyle/>
          <a:p>
            <a:pPr marL="111125">
              <a:lnSpc>
                <a:spcPct val="109000"/>
              </a:lnSpc>
              <a:spcAft>
                <a:spcPts val="300"/>
              </a:spcAft>
            </a:pPr>
            <a:r>
              <a:rPr lang="en-SG" sz="2800" b="1">
                <a:solidFill>
                  <a:srgbClr val="FF0000"/>
                </a:solidFill>
                <a:effectLst/>
                <a:latin typeface="Times New Roman" panose="02020603050405020304" pitchFamily="18" charset="0"/>
                <a:ea typeface="Times New Roman" panose="02020603050405020304" pitchFamily="18" charset="0"/>
                <a:cs typeface="Arial" panose="020B0604020202020204" pitchFamily="34" charset="0"/>
              </a:rPr>
              <a:t>I. HỆ GENE</a:t>
            </a:r>
            <a:endParaRPr lang="en-US" sz="2800" b="1">
              <a:solidFill>
                <a:srgbClr val="FF0000"/>
              </a:solidFill>
              <a:effectLst/>
              <a:latin typeface="Arial" panose="020B0604020202020204" pitchFamily="34" charset="0"/>
              <a:ea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9B2A9270-5591-7266-F070-47D5D9C21A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477" y="2356792"/>
            <a:ext cx="1208692" cy="1597891"/>
          </a:xfrm>
          <a:prstGeom prst="rect">
            <a:avLst/>
          </a:prstGeom>
        </p:spPr>
      </p:pic>
      <p:graphicFrame>
        <p:nvGraphicFramePr>
          <p:cNvPr id="5" name="Table 4">
            <a:extLst>
              <a:ext uri="{FF2B5EF4-FFF2-40B4-BE49-F238E27FC236}">
                <a16:creationId xmlns:a16="http://schemas.microsoft.com/office/drawing/2014/main" id="{E6DB430F-9075-F2E2-551D-26E893953D16}"/>
              </a:ext>
            </a:extLst>
          </p:cNvPr>
          <p:cNvGraphicFramePr>
            <a:graphicFrameLocks noGrp="1"/>
          </p:cNvGraphicFramePr>
          <p:nvPr>
            <p:extLst>
              <p:ext uri="{D42A27DB-BD31-4B8C-83A1-F6EECF244321}">
                <p14:modId xmlns:p14="http://schemas.microsoft.com/office/powerpoint/2010/main" val="1953376694"/>
              </p:ext>
            </p:extLst>
          </p:nvPr>
        </p:nvGraphicFramePr>
        <p:xfrm>
          <a:off x="1450109" y="1997631"/>
          <a:ext cx="9910618" cy="3914104"/>
        </p:xfrm>
        <a:graphic>
          <a:graphicData uri="http://schemas.openxmlformats.org/drawingml/2006/table">
            <a:tbl>
              <a:tblPr firstRow="1" firstCol="1" bandRow="1"/>
              <a:tblGrid>
                <a:gridCol w="1025236">
                  <a:extLst>
                    <a:ext uri="{9D8B030D-6E8A-4147-A177-3AD203B41FA5}">
                      <a16:colId xmlns:a16="http://schemas.microsoft.com/office/drawing/2014/main" val="1552594176"/>
                    </a:ext>
                  </a:extLst>
                </a:gridCol>
                <a:gridCol w="8885382">
                  <a:extLst>
                    <a:ext uri="{9D8B030D-6E8A-4147-A177-3AD203B41FA5}">
                      <a16:colId xmlns:a16="http://schemas.microsoft.com/office/drawing/2014/main" val="4177767357"/>
                    </a:ext>
                  </a:extLst>
                </a:gridCol>
              </a:tblGrid>
              <a:tr h="311261">
                <a:tc gridSpan="2">
                  <a:txBody>
                    <a:bodyPr/>
                    <a:lstStyle/>
                    <a:p>
                      <a:pPr algn="ctr"/>
                      <a:r>
                        <a:rPr lang="vi-VN" sz="2800" b="1">
                          <a:solidFill>
                            <a:srgbClr val="7030A0"/>
                          </a:solidFill>
                          <a:effectLst/>
                          <a:latin typeface="Times New Roman" panose="02020603050405020304" pitchFamily="18" charset="0"/>
                          <a:cs typeface="Times New Roman" panose="02020603050405020304" pitchFamily="18" charset="0"/>
                        </a:rPr>
                        <a:t>PHIẾU HỌC TẬP SỐ 1</a:t>
                      </a:r>
                      <a:endParaRPr lang="en-US" sz="2800" b="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4">
                        <a:lumMod val="20000"/>
                        <a:lumOff val="80000"/>
                      </a:schemeClr>
                    </a:solidFill>
                  </a:tcPr>
                </a:tc>
                <a:tc hMerge="1">
                  <a:txBody>
                    <a:bodyPr/>
                    <a:lstStyle/>
                    <a:p>
                      <a:endParaRPr lang="en-US"/>
                    </a:p>
                  </a:txBody>
                  <a:tcPr/>
                </a:tc>
                <a:extLst>
                  <a:ext uri="{0D108BD9-81ED-4DB2-BD59-A6C34878D82A}">
                    <a16:rowId xmlns:a16="http://schemas.microsoft.com/office/drawing/2014/main" val="1167107627"/>
                  </a:ext>
                </a:extLst>
              </a:tr>
              <a:tr h="622523">
                <a:tc>
                  <a:txBody>
                    <a:bodyPr/>
                    <a:lstStyle/>
                    <a:p>
                      <a:pPr indent="-8890">
                        <a:spcAft>
                          <a:spcPts val="0"/>
                        </a:spcAft>
                      </a:pPr>
                      <a:r>
                        <a:rPr lang="en-US" sz="2800" b="1">
                          <a:solidFill>
                            <a:srgbClr val="00B050"/>
                          </a:solidFill>
                          <a:effectLst/>
                          <a:latin typeface="Times New Roman" panose="02020603050405020304" pitchFamily="18" charset="0"/>
                          <a:cs typeface="Times New Roman" panose="02020603050405020304" pitchFamily="18" charset="0"/>
                        </a:rPr>
                        <a:t>CH1</a:t>
                      </a:r>
                      <a:endParaRPr lang="en-US" sz="2800" b="1">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r>
                        <a:rPr lang="en-US" sz="2800">
                          <a:solidFill>
                            <a:srgbClr val="00B050"/>
                          </a:solidFill>
                          <a:effectLst/>
                          <a:latin typeface="Times New Roman" panose="02020603050405020304" pitchFamily="18" charset="0"/>
                          <a:cs typeface="Times New Roman" panose="02020603050405020304" pitchFamily="18" charset="0"/>
                        </a:rPr>
                        <a:t>Hệ gene là gì? </a:t>
                      </a:r>
                      <a:endParaRPr lang="en-US" sz="280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331600410"/>
                  </a:ext>
                </a:extLst>
              </a:tr>
              <a:tr h="1081781">
                <a:tc>
                  <a:txBody>
                    <a:bodyPr/>
                    <a:lstStyle/>
                    <a:p>
                      <a:pPr indent="-8890">
                        <a:spcAft>
                          <a:spcPts val="0"/>
                        </a:spcAft>
                      </a:pPr>
                      <a:r>
                        <a:rPr lang="en-US" sz="2800" b="1">
                          <a:solidFill>
                            <a:srgbClr val="00B050"/>
                          </a:solidFill>
                          <a:effectLst/>
                          <a:latin typeface="Times New Roman" panose="02020603050405020304" pitchFamily="18" charset="0"/>
                          <a:cs typeface="Times New Roman" panose="02020603050405020304" pitchFamily="18" charset="0"/>
                        </a:rPr>
                        <a:t>CH2</a:t>
                      </a:r>
                      <a:endParaRPr lang="en-US" sz="2800" b="1">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algn="just">
                        <a:spcBef>
                          <a:spcPts val="300"/>
                        </a:spcBef>
                        <a:tabLst>
                          <a:tab pos="90170" algn="l"/>
                        </a:tabLst>
                      </a:pPr>
                      <a:r>
                        <a:rPr lang="en-US" sz="2800">
                          <a:solidFill>
                            <a:srgbClr val="00B050"/>
                          </a:solidFill>
                          <a:effectLst/>
                          <a:latin typeface="Times New Roman" panose="02020603050405020304" pitchFamily="18" charset="0"/>
                          <a:cs typeface="Times New Roman" panose="02020603050405020304" pitchFamily="18" charset="0"/>
                        </a:rPr>
                        <a:t>Đọc thông tin trong Bảng 4.1, hãy nhận xét tính đặc trưng về hệ gene ở một số loài sinh vật.</a:t>
                      </a:r>
                      <a:endParaRPr lang="en-US" sz="2800" b="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15713669"/>
                  </a:ext>
                </a:extLst>
              </a:tr>
              <a:tr h="1460534">
                <a:tc>
                  <a:txBody>
                    <a:bodyPr/>
                    <a:lstStyle/>
                    <a:p>
                      <a:pPr indent="-8890">
                        <a:spcAft>
                          <a:spcPts val="0"/>
                        </a:spcAft>
                      </a:pPr>
                      <a:r>
                        <a:rPr lang="en-US" sz="2800" b="1">
                          <a:solidFill>
                            <a:srgbClr val="00B050"/>
                          </a:solidFill>
                          <a:effectLst/>
                          <a:latin typeface="Times New Roman" panose="02020603050405020304" pitchFamily="18" charset="0"/>
                          <a:cs typeface="Times New Roman" panose="02020603050405020304" pitchFamily="18" charset="0"/>
                        </a:rPr>
                        <a:t>CH3</a:t>
                      </a:r>
                      <a:endParaRPr lang="en-US" sz="2800" b="1">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algn="just">
                        <a:spcBef>
                          <a:spcPts val="300"/>
                        </a:spcBef>
                        <a:tabLst>
                          <a:tab pos="90170" algn="l"/>
                        </a:tabLst>
                      </a:pPr>
                      <a:r>
                        <a:rPr lang="en-US" sz="2800">
                          <a:solidFill>
                            <a:srgbClr val="00B050"/>
                          </a:solidFill>
                          <a:effectLst/>
                          <a:latin typeface="Times New Roman" panose="02020603050405020304" pitchFamily="18" charset="0"/>
                          <a:cs typeface="Times New Roman" panose="02020603050405020304" pitchFamily="18" charset="0"/>
                        </a:rPr>
                        <a:t>Đọc đoạn thông tin và quan sát Hình 4.1, hãy cho biết:</a:t>
                      </a:r>
                    </a:p>
                    <a:p>
                      <a:pPr algn="just">
                        <a:spcBef>
                          <a:spcPts val="300"/>
                        </a:spcBef>
                        <a:tabLst>
                          <a:tab pos="90170" algn="l"/>
                        </a:tabLst>
                      </a:pPr>
                      <a:r>
                        <a:rPr lang="en-US" sz="2800">
                          <a:solidFill>
                            <a:srgbClr val="00B050"/>
                          </a:solidFill>
                          <a:effectLst/>
                          <a:latin typeface="Times New Roman" panose="02020603050405020304" pitchFamily="18" charset="0"/>
                          <a:cs typeface="Times New Roman" panose="02020603050405020304" pitchFamily="18" charset="0"/>
                        </a:rPr>
                        <a:t>a) Kết quả của dự án Hệ gene người là gì?</a:t>
                      </a:r>
                    </a:p>
                    <a:p>
                      <a:pPr algn="just">
                        <a:spcBef>
                          <a:spcPts val="300"/>
                        </a:spcBef>
                        <a:tabLst>
                          <a:tab pos="90170" algn="l"/>
                        </a:tabLst>
                      </a:pPr>
                      <a:r>
                        <a:rPr lang="en-US" sz="2800">
                          <a:solidFill>
                            <a:srgbClr val="00B050"/>
                          </a:solidFill>
                          <a:effectLst/>
                          <a:latin typeface="Times New Roman" panose="02020603050405020304" pitchFamily="18" charset="0"/>
                          <a:cs typeface="Times New Roman" panose="02020603050405020304" pitchFamily="18" charset="0"/>
                        </a:rPr>
                        <a:t>b) Hiện nay, giải mã hệ gene người đang được ứng dụng trong những lĩnh vực nào? Cho ví dụ.</a:t>
                      </a:r>
                      <a:endParaRPr lang="en-US" sz="2800" b="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144745174"/>
                  </a:ext>
                </a:extLst>
              </a:tr>
            </a:tbl>
          </a:graphicData>
        </a:graphic>
      </p:graphicFrame>
      <p:pic>
        <p:nvPicPr>
          <p:cNvPr id="7" name="Picture 6">
            <a:extLst>
              <a:ext uri="{FF2B5EF4-FFF2-40B4-BE49-F238E27FC236}">
                <a16:creationId xmlns:a16="http://schemas.microsoft.com/office/drawing/2014/main" id="{EC63D95E-340F-AD00-6515-7499B2BE011B}"/>
              </a:ext>
            </a:extLst>
          </p:cNvPr>
          <p:cNvPicPr>
            <a:picLocks noChangeAspect="1"/>
          </p:cNvPicPr>
          <p:nvPr/>
        </p:nvPicPr>
        <p:blipFill rotWithShape="1">
          <a:blip r:embed="rId3">
            <a:extLst>
              <a:ext uri="{28A0092B-C50C-407E-A947-70E740481C1C}">
                <a14:useLocalDpi xmlns:a14="http://schemas.microsoft.com/office/drawing/2010/main" val="0"/>
              </a:ext>
            </a:extLst>
          </a:blip>
          <a:srcRect l="4882" t="22896" r="5017" b="20375"/>
          <a:stretch/>
        </p:blipFill>
        <p:spPr>
          <a:xfrm>
            <a:off x="4499429" y="114652"/>
            <a:ext cx="2641600" cy="1663225"/>
          </a:xfrm>
          <a:prstGeom prst="rect">
            <a:avLst/>
          </a:prstGeom>
        </p:spPr>
      </p:pic>
    </p:spTree>
    <p:extLst>
      <p:ext uri="{BB962C8B-B14F-4D97-AF65-F5344CB8AC3E}">
        <p14:creationId xmlns:p14="http://schemas.microsoft.com/office/powerpoint/2010/main" val="1320759676"/>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3325</TotalTime>
  <Words>4981</Words>
  <Application>Microsoft Office PowerPoint</Application>
  <PresentationFormat>Widescreen</PresentationFormat>
  <Paragraphs>252</Paragraphs>
  <Slides>56</Slides>
  <Notes>1</Notes>
  <HiddenSlides>6</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56</vt:i4>
      </vt:variant>
    </vt:vector>
  </HeadingPairs>
  <TitlesOfParts>
    <vt:vector size="62" baseType="lpstr">
      <vt:lpstr>Arial</vt:lpstr>
      <vt:lpstr>Calibri</vt:lpstr>
      <vt:lpstr>Calibri Light</vt:lpstr>
      <vt:lpstr>Tahoma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quoct</dc:creator>
  <cp:lastModifiedBy>Thuan Nguyen Quoc</cp:lastModifiedBy>
  <cp:revision>1002</cp:revision>
  <dcterms:created xsi:type="dcterms:W3CDTF">2019-04-01T09:07:42Z</dcterms:created>
  <dcterms:modified xsi:type="dcterms:W3CDTF">2024-07-07T02:39:28Z</dcterms:modified>
</cp:coreProperties>
</file>