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85" r:id="rId2"/>
    <p:sldId id="256" r:id="rId3"/>
    <p:sldId id="786" r:id="rId4"/>
    <p:sldId id="787" r:id="rId5"/>
    <p:sldId id="788" r:id="rId6"/>
    <p:sldId id="789" r:id="rId7"/>
    <p:sldId id="790" r:id="rId8"/>
    <p:sldId id="791" r:id="rId9"/>
    <p:sldId id="792" r:id="rId10"/>
    <p:sldId id="793" r:id="rId11"/>
    <p:sldId id="257" r:id="rId12"/>
    <p:sldId id="740" r:id="rId13"/>
    <p:sldId id="780" r:id="rId14"/>
    <p:sldId id="794" r:id="rId15"/>
    <p:sldId id="795" r:id="rId16"/>
    <p:sldId id="796" r:id="rId17"/>
    <p:sldId id="781" r:id="rId18"/>
    <p:sldId id="797" r:id="rId19"/>
    <p:sldId id="798" r:id="rId20"/>
    <p:sldId id="799" r:id="rId21"/>
    <p:sldId id="800" r:id="rId22"/>
    <p:sldId id="801" r:id="rId23"/>
    <p:sldId id="805" r:id="rId24"/>
    <p:sldId id="803" r:id="rId25"/>
    <p:sldId id="806" r:id="rId26"/>
    <p:sldId id="807" r:id="rId27"/>
    <p:sldId id="809" r:id="rId28"/>
    <p:sldId id="808" r:id="rId29"/>
    <p:sldId id="810" r:id="rId30"/>
    <p:sldId id="812" r:id="rId31"/>
    <p:sldId id="813" r:id="rId32"/>
    <p:sldId id="814" r:id="rId33"/>
    <p:sldId id="816" r:id="rId34"/>
    <p:sldId id="815" r:id="rId35"/>
    <p:sldId id="811" r:id="rId36"/>
    <p:sldId id="817" r:id="rId37"/>
    <p:sldId id="818" r:id="rId38"/>
    <p:sldId id="819" r:id="rId39"/>
    <p:sldId id="820" r:id="rId40"/>
    <p:sldId id="821" r:id="rId41"/>
    <p:sldId id="822" r:id="rId42"/>
    <p:sldId id="823" r:id="rId43"/>
    <p:sldId id="825" r:id="rId44"/>
    <p:sldId id="746" r:id="rId45"/>
    <p:sldId id="827" r:id="rId46"/>
    <p:sldId id="828" r:id="rId47"/>
    <p:sldId id="829" r:id="rId48"/>
    <p:sldId id="830" r:id="rId49"/>
    <p:sldId id="831" r:id="rId50"/>
    <p:sldId id="832" r:id="rId51"/>
    <p:sldId id="833" r:id="rId52"/>
    <p:sldId id="834" r:id="rId53"/>
    <p:sldId id="835" r:id="rId54"/>
    <p:sldId id="836" r:id="rId55"/>
    <p:sldId id="784" r:id="rId56"/>
    <p:sldId id="776" r:id="rId5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26ACE"/>
    <a:srgbClr val="CCECFF"/>
    <a:srgbClr val="33CC33"/>
    <a:srgbClr val="C06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83" d="100"/>
          <a:sy n="83" d="100"/>
        </p:scale>
        <p:origin x="691"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30.976"/>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55.367"/>
    </inkml:context>
    <inkml:brush xml:id="br0">
      <inkml:brushProperty name="width" value="0.05" units="cm"/>
      <inkml:brushProperty name="height" value="0.05" units="cm"/>
      <inkml:brushProperty name="color" value="#E71224"/>
    </inkml:brush>
  </inkml:definitions>
  <inkml:trace contextRef="#ctx0" brushRef="#br0">887 1 24575,'-5'1'0,"-1"0"0,1 1 0,0-1 0,0 1 0,0 1 0,0-1 0,1 1 0,-1-1 0,0 1 0,1 1 0,0-1 0,-7 7 0,-5 3 0,-31 22 0,16-14 0,-26 26 0,35-29 0,0-2 0,-26 16 0,18-18 0,25-12 0,-1 0 0,1 1 0,0-1 0,0 1 0,0 0 0,-4 4 0,-19 14 0,0 0 0,-45 23 0,23-15 0,-100 51 0,106-55-682,-75 56-1,106-71-6143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57.929"/>
    </inkml:context>
    <inkml:brush xml:id="br0">
      <inkml:brushProperty name="width" value="0.05" units="cm"/>
      <inkml:brushProperty name="height" value="0.05" units="cm"/>
      <inkml:brushProperty name="color" value="#E71224"/>
    </inkml:brush>
  </inkml:definitions>
  <inkml:trace contextRef="#ctx0" brushRef="#br0">1 0 24575,'4'2'0,"0"0"0,0 0 0,-1 1 0,1-1 0,0 1 0,-1 0 0,1 0 0,-1 0 0,0 0 0,4 6 0,5 4 0,49 46 0,-41-38 0,1 0 0,1-2 0,39 27 0,-4-5 0,-38-27 0,1 0 0,24 12 0,-29-18 0,0-2 0,1 0 0,-1 0 0,22 3 0,-17-3-1365,-4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0.115"/>
    </inkml:context>
    <inkml:brush xml:id="br0">
      <inkml:brushProperty name="width" value="0.05" units="cm"/>
      <inkml:brushProperty name="height" value="0.05" units="cm"/>
      <inkml:brushProperty name="color" value="#E71224"/>
    </inkml:brush>
  </inkml:definitions>
  <inkml:trace contextRef="#ctx0" brushRef="#br0">568 1 24575,'-4'1'0,"0"0"0,0 1 0,0 0 0,0 0 0,1 0 0,-1 0 0,1 1 0,-1-1 0,-5 7 0,-9 5 0,-133 79 0,124-76 0,16-10 0,-1 0 0,-22 10 0,5-4 0,0 1 0,-29 20 0,20-12 0,16-7-12,-34 27 0,29-20-1329,14-11-5485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1.124"/>
    </inkml:context>
    <inkml:brush xml:id="br0">
      <inkml:brushProperty name="width" value="0.05" units="cm"/>
      <inkml:brushProperty name="height" value="0.05" units="cm"/>
      <inkml:brushProperty name="color" value="#E71224"/>
    </inkml:brush>
  </inkml:definitions>
  <inkml:trace contextRef="#ctx0" brushRef="#br0">1 1 24575,'0'6'0,"1"0"0,0 0 0,1 0 0,0 0 0,-1 0 0,2 0 0,-1-1 0,1 1 0,0 0 0,0-1 0,0 0 0,1 0 0,6 7 0,9 9 0,36 30 0,-35-33 0,-1 0 0,-3-2 0,1 0 0,0-2 0,1 0 0,1 0 0,0-2 0,1 0 0,25 10 0,-34-17 0,0 0 0,0 0 0,-1 2 0,0-1 0,11 10 0,3 1 0,39 17 0,-22-14 0,14 3-1365,-40-14-5461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2.640"/>
    </inkml:context>
    <inkml:brush xml:id="br0">
      <inkml:brushProperty name="width" value="0.05" units="cm"/>
      <inkml:brushProperty name="height" value="0.05" units="cm"/>
      <inkml:brushProperty name="color" value="#E71224"/>
    </inkml:brush>
  </inkml:definitions>
  <inkml:trace contextRef="#ctx0" brushRef="#br0">410 0 24575,'-1'4'0,"1"0"0,0-1 0,-1 1 0,0 0 0,0-1 0,0 1 0,-1-1 0,1 1 0,-1-1 0,1 0 0,-1 0 0,0 0 0,-4 4 0,-37 37 0,14-16 0,17-13 0,-19 30 0,21-29 0,-1 0 0,-13 14 0,13-16 0,1 0 0,-12 21 0,15-23 0,-1 0 0,0 0 0,0-1 0,-17 17 0,12-16 0,0 2 0,1 0 0,0 0 0,1 1 0,1 0 0,0 1 0,2 0 0,-1 1 0,-8 26 0,10-24-1365,-1-4-5461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8.826"/>
    </inkml:context>
    <inkml:brush xml:id="br0">
      <inkml:brushProperty name="width" value="0.05" units="cm"/>
      <inkml:brushProperty name="height" value="0.05" units="cm"/>
      <inkml:brushProperty name="color" value="#E71224"/>
    </inkml:brush>
  </inkml:definitions>
  <inkml:trace contextRef="#ctx0" brushRef="#br0">1 0 24575,'5'0'0,"0"1"0,0 0 0,0 0 0,0 0 0,0 0 0,0 1 0,-1 0 0,1 0 0,0 0 0,-1 1 0,7 4 0,46 40 0,-19-14 0,0-4 0,1-3 0,1-1 0,75 34 0,-65-36-33,-28-12-300,0-1 0,0-2 0,25 7 0,-24-10-6493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9.590"/>
    </inkml:context>
    <inkml:brush xml:id="br0">
      <inkml:brushProperty name="width" value="0.05" units="cm"/>
      <inkml:brushProperty name="height" value="0.05" units="cm"/>
      <inkml:brushProperty name="color" value="#E71224"/>
    </inkml:brush>
  </inkml:definitions>
  <inkml:trace contextRef="#ctx0" brushRef="#br0">649 0 24575,'-4'2'0,"0"-1"0,0 1 0,0-1 0,0 1 0,0 1 0,1-1 0,-1 0 0,1 1 0,-1 0 0,-2 3 0,-12 8 0,-16 8 0,22-14 0,0 0 0,0-1 0,-20 9 0,19-10 0,1 1 0,-1-1 0,2 2 0,-17 12 0,-8 6 0,-4 8 0,10-6 0,16-19 0,1 2 0,1 0 0,-1 0 0,2 1 0,-20 26 0,23-27 0,-1-1 0,0 1 0,-1-1 0,-22 16 0,1 2 0,-65 51-1365,83-69-5461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5.350"/>
    </inkml:context>
    <inkml:brush xml:id="br0">
      <inkml:brushProperty name="width" value="0.05" units="cm"/>
      <inkml:brushProperty name="height" value="0.05" units="cm"/>
      <inkml:brushProperty name="color" value="#E71224"/>
    </inkml:brush>
  </inkml:definitions>
  <inkml:trace contextRef="#ctx0" brushRef="#br0">1 0 24575,'1'5'0,"0"0"0,1-1 0,-1 1 0,1-1 0,0 1 0,0-1 0,1 0 0,4 6 0,6 12 0,-8-11 0,1 0 0,1-1 0,0 0 0,0 0 0,1 0 0,0-1 0,15 13 0,37 47 54,-47-53-338,0 0 1,1-1-1,0 0 0,25 18 0,-26-23-6542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06.176"/>
    </inkml:context>
    <inkml:brush xml:id="br0">
      <inkml:brushProperty name="width" value="0.05" units="cm"/>
      <inkml:brushProperty name="height" value="0.05" units="cm"/>
      <inkml:brushProperty name="color" value="#E71224"/>
    </inkml:brush>
  </inkml:definitions>
  <inkml:trace contextRef="#ctx0" brushRef="#br0">467 1 24575,'-1'6'0,"0"0"0,0 0 0,-1 0 0,0-1 0,0 1 0,0 0 0,-1-1 0,0 1 0,0-1 0,0 0 0,-1 0 0,0 0 0,0 0 0,-5 4 0,-15 22 0,-19 19 0,11-14 0,23-26 0,0-1 0,-1 0 0,0 0 0,-18 10 0,-23 20 0,22-12 0,-43 29 0,60-46-170,-1 1-1,2 0 0,-1 1 1,2 0-1,-1 1 0,2 0 1,-9 14-1,8-10-6655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11.142"/>
    </inkml:context>
    <inkml:brush xml:id="br0">
      <inkml:brushProperty name="width" value="0.05" units="cm"/>
      <inkml:brushProperty name="height" value="0.05" units="cm"/>
      <inkml:brushProperty name="color" value="#E71224"/>
    </inkml:brush>
  </inkml:definitions>
  <inkml:trace contextRef="#ctx0" brushRef="#br0">0 1 24575,'2'2'0,"-1"0"0,0 1 0,0-1 0,1 0 0,-1 0 0,1 0 0,0 0 0,0 0 0,0-1 0,0 1 0,4 2 0,7 9 0,0 1 0,1 0 0,26 19 0,-1 0 0,-8-2-37,-23-21-184,2-1-1,-1 0 1,1 0 0,0-1-1,19 11 1,-14-12-6605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8:36.216"/>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45.104"/>
    </inkml:context>
    <inkml:brush xml:id="br0">
      <inkml:brushProperty name="width" value="0.05" units="cm"/>
      <inkml:brushProperty name="height" value="0.05" units="cm"/>
      <inkml:brushProperty name="color" value="#E71224"/>
    </inkml:brush>
  </inkml:definitions>
  <inkml:trace contextRef="#ctx0" brushRef="#br0">1 0 24575,'2'1'0,"-1"-1"0,1 1 0,0-1 0,0 1 0,0-1 0,-1 1 0,1 0 0,0 0 0,-1 0 0,1 0 0,0 0 0,-1 0 0,0 1 0,1-1 0,-1 0 0,2 2 0,20 28 0,-18-23 0,44 53 0,3-1 0,75 65 0,-35-35 0,-74-73 0,38 26 0,-35-28 0,31 28 0,-26-17-1365,-13-16-5461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46.252"/>
    </inkml:context>
    <inkml:brush xml:id="br0">
      <inkml:brushProperty name="width" value="0.05" units="cm"/>
      <inkml:brushProperty name="height" value="0.05" units="cm"/>
      <inkml:brushProperty name="color" value="#E71224"/>
    </inkml:brush>
  </inkml:definitions>
  <inkml:trace contextRef="#ctx0" brushRef="#br0">750 0 24575,'-17'0'0,"0"1"0,1 0 0,-1 2 0,1-1 0,-1 2 0,1 1 0,0 0 0,0 0 0,1 2 0,0 0 0,-26 16 0,10-4 0,-43 20 0,-2 0 0,37-18 0,26-15 0,-1 1 0,2 0 0,-1 1 0,1 1 0,0 0 0,-17 16 0,23-19 0,-1 0 0,0 0 0,0-1 0,0 0 0,-1-1 0,0 1 0,0-1 0,-13 4 0,13-5 0,1 0 0,0 0 0,-1 0 0,1 1 0,0 0 0,1 1 0,-1 0 0,1 0 0,0 0 0,-8 9 0,-19 31-1365,22-33-5461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48.922"/>
    </inkml:context>
    <inkml:brush xml:id="br0">
      <inkml:brushProperty name="width" value="0.05" units="cm"/>
      <inkml:brushProperty name="height" value="0.05" units="cm"/>
      <inkml:brushProperty name="color" value="#E71224"/>
    </inkml:brush>
  </inkml:definitions>
  <inkml:trace contextRef="#ctx0" brushRef="#br0">0 1 24575,'1'6'0,"-1"0"0,1 0 0,-1 0 0,2 0 0,-1-1 0,1 1 0,-1 0 0,2-1 0,-1 1 0,0-1 0,1 0 0,4 7 0,4 1 0,0 0 0,24 22 0,-13-14 0,6 4 0,1-2 0,55 34 0,-51-36 0,-1 1 0,36 32 0,-52-41 0,-1-1 0,2-1 0,0-1 0,25 12 0,-22-12 0,-1 1 0,0 0 0,21 18 0,-23-16-1365,-2-2-5461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49.690"/>
    </inkml:context>
    <inkml:brush xml:id="br0">
      <inkml:brushProperty name="width" value="0.05" units="cm"/>
      <inkml:brushProperty name="height" value="0.05" units="cm"/>
      <inkml:brushProperty name="color" value="#E71224"/>
    </inkml:brush>
  </inkml:definitions>
  <inkml:trace contextRef="#ctx0" brushRef="#br0">940 1 24575,'-29'2'0,"0"1"0,-44 9 0,19-1 0,35-7 0,1 1 0,-1 1 0,1 1 0,-22 12 0,20-10 0,1-1 0,-41 12 0,42-14 0,0 0 0,0 1 0,-26 14 0,13-5 0,-87 52 0,95-55 0,-34 25 0,41-26 0,-1 0 0,-1-1 0,-32 14 0,31-16-341,0 0 0,1 0-1,-27 20 1,32-19-6485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52.573"/>
    </inkml:context>
    <inkml:brush xml:id="br0">
      <inkml:brushProperty name="width" value="0.05" units="cm"/>
      <inkml:brushProperty name="height" value="0.05" units="cm"/>
      <inkml:brushProperty name="color" value="#E71224"/>
    </inkml:brush>
  </inkml:definitions>
  <inkml:trace contextRef="#ctx0" brushRef="#br0">0 1 24575,'5'0'0,"0"1"0,-1-1 0,1 1 0,0 0 0,-1 1 0,1-1 0,-1 1 0,1 0 0,-1 0 0,0 1 0,0-1 0,4 4 0,48 42 0,-10-6 0,34 22 0,-57-44 0,1 0 0,40 24 0,-38-27 0,34 27 0,-32-22 0,-15-14 0,0 0 0,1 0 0,25 9 0,-26-12 0,-1 0 0,1 1 0,-1 1 0,-1 0 0,17 13 0,-12-8 0,0-1 0,1 0 0,0-1 0,0 0 0,1-1 0,1-2 0,-1 0 0,33 8 0,-32-8-1365,-4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53.373"/>
    </inkml:context>
    <inkml:brush xml:id="br0">
      <inkml:brushProperty name="width" value="0.05" units="cm"/>
      <inkml:brushProperty name="height" value="0.05" units="cm"/>
      <inkml:brushProperty name="color" value="#E71224"/>
    </inkml:brush>
  </inkml:definitions>
  <inkml:trace contextRef="#ctx0" brushRef="#br0">653 1 24575,'-1'5'0,"0"0"0,-1 0 0,0 0 0,0-1 0,0 1 0,-1 0 0,1-1 0,-1 1 0,0-1 0,-1 0 0,1 0 0,-1 0 0,1 0 0,-9 6 0,-18 22 0,-6 13 0,-1-2 0,-60 53 0,46-47 0,10-9 0,12-14 0,2 1 0,1 2 0,-30 40 0,-11 22 0,43-62 0,14-16-116,-9 12-509,-29 45 1,40-55-6202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02:47:54.649"/>
    </inkml:context>
    <inkml:brush xml:id="br0">
      <inkml:brushProperty name="width" value="0.05" units="cm"/>
      <inkml:brushProperty name="height" value="0.05" units="cm"/>
      <inkml:brushProperty name="color" value="#E71224"/>
    </inkml:brush>
  </inkml:definitions>
  <inkml:trace contextRef="#ctx0" brushRef="#br0">0 0 24575,'11'2'0,"0"0"0,0 0 0,0 1 0,-1 1 0,1 0 0,-1 0 0,0 1 0,-1 0 0,13 9 0,22 10 0,59 33 0,-12-6 0,127 46 0,-193-88 0,0-1 0,31 5 0,-35-8 0,1 0-119,130 24-1127,-129-27-5580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4935-623E-4566-AE87-5FBD1D72F2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DDDE2B8-7129-4010-A05E-A24079E8E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F4FE39C-3210-4DC6-90A8-8002B0298CC5}"/>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5" name="Footer Placeholder 4">
            <a:extLst>
              <a:ext uri="{FF2B5EF4-FFF2-40B4-BE49-F238E27FC236}">
                <a16:creationId xmlns:a16="http://schemas.microsoft.com/office/drawing/2014/main" id="{D1F10D10-86BB-4C22-A262-686D9AD927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BE8A89E-97B9-41C1-9094-EEA5A4548F22}"/>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490306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40652-8441-49BD-A61B-4E9C011B45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4462240-712D-4AC0-A819-3F874E1653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ED39CC-2975-4766-8598-95A37685C7FB}"/>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5" name="Footer Placeholder 4">
            <a:extLst>
              <a:ext uri="{FF2B5EF4-FFF2-40B4-BE49-F238E27FC236}">
                <a16:creationId xmlns:a16="http://schemas.microsoft.com/office/drawing/2014/main" id="{AF262871-F703-420D-A518-C9DAB44BE9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CAB3FBF-4239-4962-9502-DE44E011FBF8}"/>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7585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80D035-32B2-43CF-8BC3-09BC4037DC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3DD1571-80FD-43BC-B237-3B8C679AF7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74D27E-6AE6-48EB-9938-6E8383625303}"/>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5" name="Footer Placeholder 4">
            <a:extLst>
              <a:ext uri="{FF2B5EF4-FFF2-40B4-BE49-F238E27FC236}">
                <a16:creationId xmlns:a16="http://schemas.microsoft.com/office/drawing/2014/main" id="{AC37109D-9A18-4F68-A213-D42F2C15FC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E372E1B-A348-465E-8509-87795109CEAD}"/>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831729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14CC-9588-4B64-BCE0-6C4BA722B6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37FAE7-3705-41E6-98FD-493CE7E652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05BA45-AEE2-4550-B24C-E5EAE431563F}"/>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5" name="Footer Placeholder 4">
            <a:extLst>
              <a:ext uri="{FF2B5EF4-FFF2-40B4-BE49-F238E27FC236}">
                <a16:creationId xmlns:a16="http://schemas.microsoft.com/office/drawing/2014/main" id="{7F3E9981-D904-4471-9D3E-311066D165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C7EE94-2EE9-406C-B1F5-E14B54C8FD75}"/>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56669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749A-F8DF-49C5-BF03-E9E14EE2C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E4E33B1-570C-4DEC-8EC5-5FDE59C9D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BA3C6-902C-4AAC-A691-FBFE3D68E15F}"/>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5" name="Footer Placeholder 4">
            <a:extLst>
              <a:ext uri="{FF2B5EF4-FFF2-40B4-BE49-F238E27FC236}">
                <a16:creationId xmlns:a16="http://schemas.microsoft.com/office/drawing/2014/main" id="{847079FC-969E-4D37-90A6-728E9C0054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44B19D-1812-4ECD-B691-9CD5615ED394}"/>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64922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096C-EA42-46C4-A953-BBDF7F083B6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10937F7-DDE0-4B76-89C1-89644A6D7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7F1E3A-1EA7-4C97-A123-C55B542CF2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1FF3FF-1F69-4925-BF9A-8818AA4D3A8A}"/>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6" name="Footer Placeholder 5">
            <a:extLst>
              <a:ext uri="{FF2B5EF4-FFF2-40B4-BE49-F238E27FC236}">
                <a16:creationId xmlns:a16="http://schemas.microsoft.com/office/drawing/2014/main" id="{8B835AE1-9E74-4978-8023-0A20801F02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9603E15-8B21-4864-B2CF-EDDA1DE73DAE}"/>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119187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019B-A241-44D6-AE58-9D331337FF5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0093F7-820A-489A-8BAE-6CA709A46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BA25F4-D659-4818-B51E-F74959C79A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CAC2E72-6785-4237-BA94-CF33C1627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457CC-EEBA-4051-8432-51C0BBE261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34AF753-84A2-4D69-AB24-989FBAC7CDE1}"/>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8" name="Footer Placeholder 7">
            <a:extLst>
              <a:ext uri="{FF2B5EF4-FFF2-40B4-BE49-F238E27FC236}">
                <a16:creationId xmlns:a16="http://schemas.microsoft.com/office/drawing/2014/main" id="{958FA319-9814-4941-B9D0-D58CAAE9B9A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1102167-D5A1-4FBE-9695-02774D414414}"/>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509630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48A1-006C-4844-BFFF-A1D37A5224A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FA3E0AD-D30A-4575-8186-510E27A24904}"/>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4" name="Footer Placeholder 3">
            <a:extLst>
              <a:ext uri="{FF2B5EF4-FFF2-40B4-BE49-F238E27FC236}">
                <a16:creationId xmlns:a16="http://schemas.microsoft.com/office/drawing/2014/main" id="{113D2AFE-82FC-42F3-9419-BBC714D9A2C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E451725-4EC8-4B8A-B928-6C5FC8FB8589}"/>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414352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AFD028-60DB-49EB-9E1D-246FEA1EE450}"/>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3" name="Footer Placeholder 2">
            <a:extLst>
              <a:ext uri="{FF2B5EF4-FFF2-40B4-BE49-F238E27FC236}">
                <a16:creationId xmlns:a16="http://schemas.microsoft.com/office/drawing/2014/main" id="{515BE51A-9078-42D5-8CBF-EDE56B2D7ED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512134F-87C1-47B1-AE31-117D38ADD469}"/>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05979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083F-5CBC-4531-99E9-560EBDB82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3556C62-0EA4-4689-B1F4-754D98FC4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302C969-A565-4247-847E-8845729C4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84E30-C1F5-4E5B-B4ED-A52D2518AE88}"/>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6" name="Footer Placeholder 5">
            <a:extLst>
              <a:ext uri="{FF2B5EF4-FFF2-40B4-BE49-F238E27FC236}">
                <a16:creationId xmlns:a16="http://schemas.microsoft.com/office/drawing/2014/main" id="{3E2580D6-EE97-49D4-9C23-C6B7C71AB2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5C233E9-E37D-49EA-9913-C8B7A04B0EB0}"/>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3003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0CFF-C325-48F4-9D0E-D392F6043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132AD3-02A5-4F9D-B20A-878D967CD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0A0742-C36A-4AC9-976C-32CE482B8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F7A25-0E6C-4F1C-99A2-6BF300D2AB2C}"/>
              </a:ext>
            </a:extLst>
          </p:cNvPr>
          <p:cNvSpPr>
            <a:spLocks noGrp="1"/>
          </p:cNvSpPr>
          <p:nvPr>
            <p:ph type="dt" sz="half" idx="10"/>
          </p:nvPr>
        </p:nvSpPr>
        <p:spPr/>
        <p:txBody>
          <a:bodyPr/>
          <a:lstStyle/>
          <a:p>
            <a:fld id="{EDADE743-382B-42E5-AA6E-FB8C9D08DE14}" type="datetimeFigureOut">
              <a:rPr lang="vi-VN" smtClean="0"/>
              <a:t>08/04/2022</a:t>
            </a:fld>
            <a:endParaRPr lang="vi-VN"/>
          </a:p>
        </p:txBody>
      </p:sp>
      <p:sp>
        <p:nvSpPr>
          <p:cNvPr id="6" name="Footer Placeholder 5">
            <a:extLst>
              <a:ext uri="{FF2B5EF4-FFF2-40B4-BE49-F238E27FC236}">
                <a16:creationId xmlns:a16="http://schemas.microsoft.com/office/drawing/2014/main" id="{B20C1333-32A5-45DE-B53A-C3A0F7E71C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4D1D47D-7157-4973-A2C4-C0D628FB02F2}"/>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48246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02303-E879-4C0D-856C-023DBB00E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54DF5C-B88E-45EA-AD48-9419C4D15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11D2F02-A6C2-4BBA-9DC2-FA2908660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DE743-382B-42E5-AA6E-FB8C9D08DE14}" type="datetimeFigureOut">
              <a:rPr lang="vi-VN" smtClean="0"/>
              <a:t>08/04/2022</a:t>
            </a:fld>
            <a:endParaRPr lang="vi-VN"/>
          </a:p>
        </p:txBody>
      </p:sp>
      <p:sp>
        <p:nvSpPr>
          <p:cNvPr id="5" name="Footer Placeholder 4">
            <a:extLst>
              <a:ext uri="{FF2B5EF4-FFF2-40B4-BE49-F238E27FC236}">
                <a16:creationId xmlns:a16="http://schemas.microsoft.com/office/drawing/2014/main" id="{734AB2EF-27C1-4457-80C0-54E062249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884C868D-E9CB-4F6D-B6A3-CD2685B02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CA366-9975-4146-96E3-1AE2AEA6DAD0}" type="slidenum">
              <a:rPr lang="vi-VN" smtClean="0"/>
              <a:t>‹#›</a:t>
            </a:fld>
            <a:endParaRPr lang="vi-VN"/>
          </a:p>
        </p:txBody>
      </p:sp>
    </p:spTree>
    <p:extLst>
      <p:ext uri="{BB962C8B-B14F-4D97-AF65-F5344CB8AC3E}">
        <p14:creationId xmlns:p14="http://schemas.microsoft.com/office/powerpoint/2010/main" val="28850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15.jpeg"/><Relationship Id="rId4" Type="http://schemas.openxmlformats.org/officeDocument/2006/relationships/image" Target="../media/image11.pn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7.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customXml" Target="../ink/ink2.xml"/></Relationships>
</file>

<file path=ppt/slides/_rels/slide4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32.png"/><Relationship Id="rId26" Type="http://schemas.openxmlformats.org/officeDocument/2006/relationships/image" Target="../media/image36.png"/><Relationship Id="rId3" Type="http://schemas.openxmlformats.org/officeDocument/2006/relationships/customXml" Target="../ink/ink3.xml"/><Relationship Id="rId21" Type="http://schemas.openxmlformats.org/officeDocument/2006/relationships/customXml" Target="../ink/ink12.xml"/><Relationship Id="rId34" Type="http://schemas.openxmlformats.org/officeDocument/2006/relationships/image" Target="../media/image40.png"/><Relationship Id="rId7" Type="http://schemas.openxmlformats.org/officeDocument/2006/relationships/customXml" Target="../ink/ink5.xml"/><Relationship Id="rId12" Type="http://schemas.openxmlformats.org/officeDocument/2006/relationships/image" Target="../media/image29.png"/><Relationship Id="rId17" Type="http://schemas.openxmlformats.org/officeDocument/2006/relationships/customXml" Target="../ink/ink10.xml"/><Relationship Id="rId25" Type="http://schemas.openxmlformats.org/officeDocument/2006/relationships/customXml" Target="../ink/ink14.xml"/><Relationship Id="rId33" Type="http://schemas.openxmlformats.org/officeDocument/2006/relationships/customXml" Target="../ink/ink18.xml"/><Relationship Id="rId2" Type="http://schemas.openxmlformats.org/officeDocument/2006/relationships/image" Target="../media/image23.emf"/><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customXml" Target="../ink/ink7.xml"/><Relationship Id="rId24" Type="http://schemas.openxmlformats.org/officeDocument/2006/relationships/image" Target="../media/image35.png"/><Relationship Id="rId32" Type="http://schemas.openxmlformats.org/officeDocument/2006/relationships/image" Target="../media/image39.png"/><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customXml" Target="../ink/ink13.xml"/><Relationship Id="rId28" Type="http://schemas.openxmlformats.org/officeDocument/2006/relationships/image" Target="../media/image37.png"/><Relationship Id="rId36"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customXml" Target="../ink/ink11.xml"/><Relationship Id="rId31" Type="http://schemas.openxmlformats.org/officeDocument/2006/relationships/customXml" Target="../ink/ink17.xml"/><Relationship Id="rId4" Type="http://schemas.openxmlformats.org/officeDocument/2006/relationships/image" Target="../media/image25.png"/><Relationship Id="rId9" Type="http://schemas.openxmlformats.org/officeDocument/2006/relationships/customXml" Target="../ink/ink6.xml"/><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customXml" Target="../ink/ink15.xml"/><Relationship Id="rId30" Type="http://schemas.openxmlformats.org/officeDocument/2006/relationships/image" Target="../media/image38.png"/><Relationship Id="rId35" Type="http://schemas.openxmlformats.org/officeDocument/2006/relationships/customXml" Target="../ink/ink19.xml"/><Relationship Id="rId8"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1201CF-8B46-40A4-A75A-AA5DD984B606}"/>
              </a:ext>
            </a:extLst>
          </p:cNvPr>
          <p:cNvSpPr txBox="1"/>
          <p:nvPr/>
        </p:nvSpPr>
        <p:spPr>
          <a:xfrm>
            <a:off x="341745" y="84859"/>
            <a:ext cx="11508509" cy="255454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Hằng ngày, em thường thực hiện rất nhiều các hoạt động như: kéo đẩy đồ vật, đi bộ, đi xe đạp...Tất cả các hoạt động này đều cần có năng lượng. Mặt khác khi thực hiện các hoạt động đó em đã tác dụng lực lên các vật. Vậy giữa năng lượng và lực tác dụng lên các vật có liên hệ với nhau như thế nào?</a:t>
            </a:r>
            <a:endParaRPr lang="en-US" sz="3200" b="1" dirty="0">
              <a:latin typeface="Times New Roman" panose="02020603050405020304" pitchFamily="18" charset="0"/>
              <a:cs typeface="Times New Roman" panose="02020603050405020304" pitchFamily="18" charset="0"/>
            </a:endParaRPr>
          </a:p>
        </p:txBody>
      </p:sp>
      <p:pic>
        <p:nvPicPr>
          <p:cNvPr id="5" name="Picture 1" descr="Chạy bộ đúng cách để giảm cân hiệu quả">
            <a:extLst>
              <a:ext uri="{FF2B5EF4-FFF2-40B4-BE49-F238E27FC236}">
                <a16:creationId xmlns:a16="http://schemas.microsoft.com/office/drawing/2014/main" id="{16074948-2CD0-4B63-A16C-27A649F67D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26" r="12457"/>
          <a:stretch/>
        </p:blipFill>
        <p:spPr bwMode="auto">
          <a:xfrm>
            <a:off x="3917376" y="3024362"/>
            <a:ext cx="3811141" cy="33002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ỚI THIỆU XE ĐẨY HÀNG 4 BÁNH NANSIN">
            <a:extLst>
              <a:ext uri="{FF2B5EF4-FFF2-40B4-BE49-F238E27FC236}">
                <a16:creationId xmlns:a16="http://schemas.microsoft.com/office/drawing/2014/main" id="{885EAF22-97C3-48F0-885E-C86EE104D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2" y="3024363"/>
            <a:ext cx="3390901" cy="3390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6BDF34-F28A-45D6-9ED4-39DD7FCB516F}"/>
              </a:ext>
            </a:extLst>
          </p:cNvPr>
          <p:cNvPicPr>
            <a:picLocks noChangeAspect="1"/>
          </p:cNvPicPr>
          <p:nvPr/>
        </p:nvPicPr>
        <p:blipFill rotWithShape="1">
          <a:blip r:embed="rId4"/>
          <a:srcRect l="14293" r="7917"/>
          <a:stretch/>
        </p:blipFill>
        <p:spPr>
          <a:xfrm>
            <a:off x="7848599" y="3174294"/>
            <a:ext cx="4257076" cy="3064581"/>
          </a:xfrm>
          <a:prstGeom prst="rect">
            <a:avLst/>
          </a:prstGeom>
        </p:spPr>
      </p:pic>
    </p:spTree>
    <p:extLst>
      <p:ext uri="{BB962C8B-B14F-4D97-AF65-F5344CB8AC3E}">
        <p14:creationId xmlns:p14="http://schemas.microsoft.com/office/powerpoint/2010/main" val="214935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7039898" y="668825"/>
            <a:ext cx="5152102" cy="4832092"/>
          </a:xfrm>
          <a:prstGeom prst="rect">
            <a:avLst/>
          </a:prstGeom>
          <a:noFill/>
        </p:spPr>
        <p:txBody>
          <a:bodyPr wrap="square" rtlCol="0">
            <a:spAutoFit/>
          </a:bodyPr>
          <a:lstStyle/>
          <a:p>
            <a:r>
              <a:rPr lang="vi-VN" sz="4400" dirty="0">
                <a:solidFill>
                  <a:srgbClr val="FF0000"/>
                </a:solidFill>
              </a:rPr>
              <a:t>Hóa năng là năng lượng do quá trình biến đổi hóa học tạo ra.</a:t>
            </a:r>
            <a:r>
              <a:rPr lang="vi-VN" sz="4400" dirty="0"/>
              <a:t> Ví dụ: năng lượng trong pin, thực phẩm, xăng dầu.</a:t>
            </a:r>
            <a:endParaRPr lang="en-US" sz="4400" dirty="0"/>
          </a:p>
        </p:txBody>
      </p:sp>
      <p:sp>
        <p:nvSpPr>
          <p:cNvPr id="6" name="TextBox 5">
            <a:extLst>
              <a:ext uri="{FF2B5EF4-FFF2-40B4-BE49-F238E27FC236}">
                <a16:creationId xmlns:a16="http://schemas.microsoft.com/office/drawing/2014/main" id="{8F57BE32-F54C-49C4-B99F-1063EF4C5989}"/>
              </a:ext>
            </a:extLst>
          </p:cNvPr>
          <p:cNvSpPr txBox="1"/>
          <p:nvPr/>
        </p:nvSpPr>
        <p:spPr>
          <a:xfrm>
            <a:off x="747252" y="5044362"/>
            <a:ext cx="554539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g) Pin và ắc quy</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F8D9E9F-2FF0-47B3-A13A-96894F8BC1EA}"/>
              </a:ext>
            </a:extLst>
          </p:cNvPr>
          <p:cNvPicPr>
            <a:picLocks noChangeAspect="1"/>
          </p:cNvPicPr>
          <p:nvPr/>
        </p:nvPicPr>
        <p:blipFill>
          <a:blip r:embed="rId2"/>
          <a:stretch>
            <a:fillRect/>
          </a:stretch>
        </p:blipFill>
        <p:spPr>
          <a:xfrm>
            <a:off x="130892" y="594237"/>
            <a:ext cx="6533757" cy="4302228"/>
          </a:xfrm>
          <a:prstGeom prst="rect">
            <a:avLst/>
          </a:prstGeom>
        </p:spPr>
      </p:pic>
    </p:spTree>
    <p:extLst>
      <p:ext uri="{BB962C8B-B14F-4D97-AF65-F5344CB8AC3E}">
        <p14:creationId xmlns:p14="http://schemas.microsoft.com/office/powerpoint/2010/main" val="28090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E6793-EA05-44F5-86F2-EF3A1EA78258}"/>
              </a:ext>
            </a:extLst>
          </p:cNvPr>
          <p:cNvSpPr txBox="1"/>
          <p:nvPr/>
        </p:nvSpPr>
        <p:spPr>
          <a:xfrm>
            <a:off x="1567296" y="265303"/>
            <a:ext cx="9382126" cy="523220"/>
          </a:xfrm>
          <a:prstGeom prst="rect">
            <a:avLst/>
          </a:prstGeom>
          <a:noFill/>
        </p:spPr>
        <p:txBody>
          <a:bodyPr wrap="square" rtlCol="0">
            <a:spAutoFit/>
          </a:bodyPr>
          <a:lstStyle/>
          <a:p>
            <a:r>
              <a:rPr lang="vi-VN" sz="2800" b="1" dirty="0">
                <a:solidFill>
                  <a:srgbClr val="FF0000"/>
                </a:solidFill>
              </a:rPr>
              <a:t>HOẠT </a:t>
            </a:r>
            <a:r>
              <a:rPr lang="vi-VN" sz="2800" b="1">
                <a:solidFill>
                  <a:srgbClr val="FF0000"/>
                </a:solidFill>
              </a:rPr>
              <a:t>ĐỘNG CÁ NHÂN                   </a:t>
            </a:r>
            <a:r>
              <a:rPr lang="vi-VN" sz="2800" b="1" dirty="0">
                <a:solidFill>
                  <a:srgbClr val="FF0000"/>
                </a:solidFill>
              </a:rPr>
              <a:t>THỜI GIAN</a:t>
            </a:r>
            <a:r>
              <a:rPr lang="vi-VN" sz="2800" b="1">
                <a:solidFill>
                  <a:srgbClr val="FF0000"/>
                </a:solidFill>
              </a:rPr>
              <a:t>: </a:t>
            </a:r>
            <a:r>
              <a:rPr lang="en-US" sz="2800" b="1">
                <a:solidFill>
                  <a:srgbClr val="FF0000"/>
                </a:solidFill>
              </a:rPr>
              <a:t>2</a:t>
            </a:r>
            <a:r>
              <a:rPr lang="vi-VN" sz="2800" b="1">
                <a:solidFill>
                  <a:srgbClr val="FF0000"/>
                </a:solidFill>
              </a:rPr>
              <a:t> </a:t>
            </a:r>
            <a:r>
              <a:rPr lang="vi-VN" sz="2800" b="1" dirty="0">
                <a:solidFill>
                  <a:srgbClr val="FF0000"/>
                </a:solidFill>
              </a:rPr>
              <a:t>PHÚT</a:t>
            </a:r>
          </a:p>
        </p:txBody>
      </p:sp>
      <p:sp>
        <p:nvSpPr>
          <p:cNvPr id="7" name="Rectangle 6">
            <a:extLst>
              <a:ext uri="{FF2B5EF4-FFF2-40B4-BE49-F238E27FC236}">
                <a16:creationId xmlns:a16="http://schemas.microsoft.com/office/drawing/2014/main" id="{D6B045E7-B682-4966-B948-C1D44796CEB8}"/>
              </a:ext>
            </a:extLst>
          </p:cNvPr>
          <p:cNvSpPr/>
          <p:nvPr/>
        </p:nvSpPr>
        <p:spPr>
          <a:xfrm>
            <a:off x="0" y="128587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94850A09-2C17-4A80-BEF8-8529519FA499}"/>
              </a:ext>
            </a:extLst>
          </p:cNvPr>
          <p:cNvPicPr>
            <a:picLocks noChangeAspect="1"/>
          </p:cNvPicPr>
          <p:nvPr/>
        </p:nvPicPr>
        <p:blipFill>
          <a:blip r:embed="rId2"/>
          <a:stretch>
            <a:fillRect/>
          </a:stretch>
        </p:blipFill>
        <p:spPr>
          <a:xfrm>
            <a:off x="0" y="1523999"/>
            <a:ext cx="2438399" cy="1591159"/>
          </a:xfrm>
          <a:prstGeom prst="rect">
            <a:avLst/>
          </a:prstGeom>
        </p:spPr>
      </p:pic>
      <p:sp>
        <p:nvSpPr>
          <p:cNvPr id="2" name="Rectangle 1">
            <a:extLst>
              <a:ext uri="{FF2B5EF4-FFF2-40B4-BE49-F238E27FC236}">
                <a16:creationId xmlns:a16="http://schemas.microsoft.com/office/drawing/2014/main" id="{7F167ABA-968B-465A-90D0-36922EED8C59}"/>
              </a:ext>
            </a:extLst>
          </p:cNvPr>
          <p:cNvSpPr/>
          <p:nvPr/>
        </p:nvSpPr>
        <p:spPr>
          <a:xfrm>
            <a:off x="2219222" y="1476794"/>
            <a:ext cx="9972778" cy="804772"/>
          </a:xfrm>
          <a:prstGeom prst="rect">
            <a:avLst/>
          </a:prstGeom>
        </p:spPr>
        <p:txBody>
          <a:bodyPr wrap="square">
            <a:spAutoFit/>
          </a:bodyPr>
          <a:lstStyle/>
          <a:p>
            <a:pPr algn="just">
              <a:lnSpc>
                <a:spcPct val="115000"/>
              </a:lnSpc>
              <a:spcBef>
                <a:spcPts val="600"/>
              </a:spcBef>
              <a:spcAft>
                <a:spcPts val="0"/>
              </a:spcAft>
            </a:pPr>
            <a:r>
              <a:rPr lang="en-US" sz="4400" b="1">
                <a:solidFill>
                  <a:srgbClr val="000000"/>
                </a:solidFill>
                <a:latin typeface="Arial" panose="020B0604020202020204" pitchFamily="34" charset="0"/>
                <a:ea typeface="Arial" panose="020B0604020202020204" pitchFamily="34" charset="0"/>
                <a:cs typeface="Arial" panose="020B0604020202020204" pitchFamily="34" charset="0"/>
              </a:rPr>
              <a:t>Hoạt động nào có năng lượng?</a:t>
            </a:r>
          </a:p>
        </p:txBody>
      </p:sp>
      <p:sp>
        <p:nvSpPr>
          <p:cNvPr id="9" name="Rectangle 8">
            <a:extLst>
              <a:ext uri="{FF2B5EF4-FFF2-40B4-BE49-F238E27FC236}">
                <a16:creationId xmlns:a16="http://schemas.microsoft.com/office/drawing/2014/main" id="{3F50EE75-CC3C-4F1C-AE8A-F5374B7F3F42}"/>
              </a:ext>
            </a:extLst>
          </p:cNvPr>
          <p:cNvSpPr/>
          <p:nvPr/>
        </p:nvSpPr>
        <p:spPr>
          <a:xfrm>
            <a:off x="922842" y="3153066"/>
            <a:ext cx="11011333" cy="1179554"/>
          </a:xfrm>
          <a:prstGeom prst="rect">
            <a:avLst/>
          </a:prstGeom>
        </p:spPr>
        <p:txBody>
          <a:bodyPr wrap="square">
            <a:spAutoFit/>
          </a:bodyPr>
          <a:lstStyle/>
          <a:p>
            <a:pPr algn="just">
              <a:lnSpc>
                <a:spcPct val="115000"/>
              </a:lnSpc>
              <a:spcBef>
                <a:spcPts val="600"/>
              </a:spcBef>
              <a:spcAft>
                <a:spcPts val="0"/>
              </a:spcAft>
            </a:pPr>
            <a:r>
              <a:rPr lang="en-US" sz="3200" b="1" i="1">
                <a:solidFill>
                  <a:srgbClr val="000000"/>
                </a:solidFill>
                <a:latin typeface="Times New Roman" panose="02020603050405020304" pitchFamily="18" charset="0"/>
                <a:ea typeface="Arial" panose="020B0604020202020204" pitchFamily="34" charset="0"/>
              </a:rPr>
              <a:t>Quan sát các bức ảnh ghi lại các hoạt động trong đời sống hằng ngày, theo em hoạt động nào cần có năng lượng?</a:t>
            </a:r>
            <a:endParaRPr lang="en-US" sz="3200">
              <a:solidFill>
                <a:srgbClr val="000000"/>
              </a:solidFill>
              <a:latin typeface="Times New Roman" panose="02020603050405020304" pitchFamily="18" charset="0"/>
              <a:ea typeface="Arial" panose="020B0604020202020204" pitchFamily="34" charset="0"/>
            </a:endParaRPr>
          </a:p>
        </p:txBody>
      </p:sp>
      <p:sp>
        <p:nvSpPr>
          <p:cNvPr id="10" name="Rectangle 9">
            <a:extLst>
              <a:ext uri="{FF2B5EF4-FFF2-40B4-BE49-F238E27FC236}">
                <a16:creationId xmlns:a16="http://schemas.microsoft.com/office/drawing/2014/main" id="{9D78E5AE-C20C-4A64-8D19-7E29898680C5}"/>
              </a:ext>
            </a:extLst>
          </p:cNvPr>
          <p:cNvSpPr/>
          <p:nvPr/>
        </p:nvSpPr>
        <p:spPr>
          <a:xfrm>
            <a:off x="2531447" y="785059"/>
            <a:ext cx="8630889" cy="523220"/>
          </a:xfrm>
          <a:prstGeom prst="rect">
            <a:avLst/>
          </a:prstGeom>
        </p:spPr>
        <p:txBody>
          <a:bodyPr wrap="none">
            <a:spAutoFit/>
          </a:bodyPr>
          <a:lstStyle/>
          <a:p>
            <a:r>
              <a:rPr lang="en-US" sz="2800" b="1" i="1">
                <a:solidFill>
                  <a:srgbClr val="000000"/>
                </a:solidFill>
                <a:latin typeface="Times New Roman" panose="02020603050405020304" pitchFamily="18" charset="0"/>
                <a:ea typeface="Arial" panose="020B0604020202020204" pitchFamily="34" charset="0"/>
              </a:rPr>
              <a:t>(Sau 2 phút HS chia sẻ nhóm đôi cùng bàn trong 3 phút)</a:t>
            </a:r>
            <a:endParaRPr lang="en-US" sz="2800" b="1" i="1"/>
          </a:p>
        </p:txBody>
      </p:sp>
      <p:sp>
        <p:nvSpPr>
          <p:cNvPr id="11" name="Isosceles Triangle 10">
            <a:extLst>
              <a:ext uri="{FF2B5EF4-FFF2-40B4-BE49-F238E27FC236}">
                <a16:creationId xmlns:a16="http://schemas.microsoft.com/office/drawing/2014/main" id="{AF760E3D-19CE-419E-B0CC-570CB983F3BE}"/>
              </a:ext>
            </a:extLst>
          </p:cNvPr>
          <p:cNvSpPr/>
          <p:nvPr/>
        </p:nvSpPr>
        <p:spPr>
          <a:xfrm flipV="1">
            <a:off x="5223164" y="4891316"/>
            <a:ext cx="872836" cy="68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35B7BE-62E4-4B29-BC79-F482FB981878}"/>
              </a:ext>
            </a:extLst>
          </p:cNvPr>
          <p:cNvSpPr txBox="1"/>
          <p:nvPr/>
        </p:nvSpPr>
        <p:spPr>
          <a:xfrm>
            <a:off x="4606348" y="4536500"/>
            <a:ext cx="2305183" cy="369332"/>
          </a:xfrm>
          <a:prstGeom prst="rect">
            <a:avLst/>
          </a:prstGeom>
          <a:noFill/>
        </p:spPr>
        <p:txBody>
          <a:bodyPr wrap="none" rtlCol="0">
            <a:spAutoFit/>
          </a:bodyPr>
          <a:lstStyle/>
          <a:p>
            <a:r>
              <a:rPr lang="en-US" b="1"/>
              <a:t>(hình ảnh ở trang sau)</a:t>
            </a:r>
          </a:p>
        </p:txBody>
      </p:sp>
    </p:spTree>
    <p:extLst>
      <p:ext uri="{BB962C8B-B14F-4D97-AF65-F5344CB8AC3E}">
        <p14:creationId xmlns:p14="http://schemas.microsoft.com/office/powerpoint/2010/main" val="407818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E6793-EA05-44F5-86F2-EF3A1EA78258}"/>
              </a:ext>
            </a:extLst>
          </p:cNvPr>
          <p:cNvSpPr txBox="1"/>
          <p:nvPr/>
        </p:nvSpPr>
        <p:spPr>
          <a:xfrm>
            <a:off x="1495425" y="180423"/>
            <a:ext cx="10571884" cy="523220"/>
          </a:xfrm>
          <a:prstGeom prst="rect">
            <a:avLst/>
          </a:prstGeom>
          <a:noFill/>
        </p:spPr>
        <p:txBody>
          <a:bodyPr wrap="square" rtlCol="0">
            <a:spAutoFit/>
          </a:bodyPr>
          <a:lstStyle/>
          <a:p>
            <a:r>
              <a:rPr lang="vi-VN" sz="2800" b="1" dirty="0">
                <a:solidFill>
                  <a:srgbClr val="FF0000"/>
                </a:solidFill>
              </a:rPr>
              <a:t>NHIỆM VỤ </a:t>
            </a:r>
            <a:r>
              <a:rPr lang="vi-VN" sz="2800" b="1">
                <a:solidFill>
                  <a:srgbClr val="FF0000"/>
                </a:solidFill>
              </a:rPr>
              <a:t>HỌC </a:t>
            </a:r>
            <a:r>
              <a:rPr lang="en-US" sz="2800" b="1">
                <a:solidFill>
                  <a:srgbClr val="FF0000"/>
                </a:solidFill>
              </a:rPr>
              <a:t>CÁ NHÂN </a:t>
            </a:r>
            <a:r>
              <a:rPr lang="vi-VN" sz="2800" b="1">
                <a:solidFill>
                  <a:srgbClr val="FF0000"/>
                </a:solidFill>
              </a:rPr>
              <a:t>SINH                THỜI </a:t>
            </a:r>
            <a:r>
              <a:rPr lang="vi-VN" sz="2800" b="1" dirty="0">
                <a:solidFill>
                  <a:srgbClr val="FF0000"/>
                </a:solidFill>
              </a:rPr>
              <a:t>GIAN</a:t>
            </a:r>
            <a:r>
              <a:rPr lang="vi-VN" sz="2800" b="1">
                <a:solidFill>
                  <a:srgbClr val="FF0000"/>
                </a:solidFill>
              </a:rPr>
              <a:t>: </a:t>
            </a:r>
            <a:r>
              <a:rPr lang="en-US" sz="2800" b="1">
                <a:solidFill>
                  <a:srgbClr val="FF0000"/>
                </a:solidFill>
              </a:rPr>
              <a:t>2</a:t>
            </a:r>
            <a:r>
              <a:rPr lang="vi-VN" sz="2800" b="1">
                <a:solidFill>
                  <a:srgbClr val="FF0000"/>
                </a:solidFill>
              </a:rPr>
              <a:t> </a:t>
            </a:r>
            <a:r>
              <a:rPr lang="vi-VN" sz="2800" b="1" dirty="0">
                <a:solidFill>
                  <a:srgbClr val="FF0000"/>
                </a:solidFill>
              </a:rPr>
              <a:t>PHÚT</a:t>
            </a:r>
          </a:p>
        </p:txBody>
      </p:sp>
      <p:sp>
        <p:nvSpPr>
          <p:cNvPr id="7" name="Rectangle 6">
            <a:extLst>
              <a:ext uri="{FF2B5EF4-FFF2-40B4-BE49-F238E27FC236}">
                <a16:creationId xmlns:a16="http://schemas.microsoft.com/office/drawing/2014/main" id="{D6B045E7-B682-4966-B948-C1D44796CEB8}"/>
              </a:ext>
            </a:extLst>
          </p:cNvPr>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94850A09-2C17-4A80-BEF8-8529519FA499}"/>
              </a:ext>
            </a:extLst>
          </p:cNvPr>
          <p:cNvPicPr>
            <a:picLocks noChangeAspect="1"/>
          </p:cNvPicPr>
          <p:nvPr/>
        </p:nvPicPr>
        <p:blipFill>
          <a:blip r:embed="rId4"/>
          <a:stretch>
            <a:fillRect/>
          </a:stretch>
        </p:blipFill>
        <p:spPr>
          <a:xfrm>
            <a:off x="0" y="101661"/>
            <a:ext cx="922518" cy="601982"/>
          </a:xfrm>
          <a:prstGeom prst="rect">
            <a:avLst/>
          </a:prstGeom>
        </p:spPr>
      </p:pic>
      <p:pic>
        <p:nvPicPr>
          <p:cNvPr id="1030" name="Picture 1" descr="Chạy bộ đúng cách để giảm cân hiệu quả">
            <a:extLst>
              <a:ext uri="{FF2B5EF4-FFF2-40B4-BE49-F238E27FC236}">
                <a16:creationId xmlns:a16="http://schemas.microsoft.com/office/drawing/2014/main" id="{08BC02DF-7DD5-40CF-9170-32EB371FB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150" y="1243833"/>
            <a:ext cx="3400728" cy="16908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descr="Cầu Trượt Nhựa Mầm Non Trẻ Em lắp ráp cỡ lớn - P396376 | Sàn thương mại  điện tử của khách hàng Viettelpost">
            <a:extLst>
              <a:ext uri="{FF2B5EF4-FFF2-40B4-BE49-F238E27FC236}">
                <a16:creationId xmlns:a16="http://schemas.microsoft.com/office/drawing/2014/main" id="{5428D93B-6ECD-49EE-965C-D3E8336E2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9147" y="1343523"/>
            <a:ext cx="2108832" cy="1785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CAF0CE8-A389-4A93-B73D-F0ED01D163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2913" y="1473765"/>
            <a:ext cx="2222823" cy="17098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Top 5 ấm đun nước bếp từ tốt nhất">
            <a:extLst>
              <a:ext uri="{FF2B5EF4-FFF2-40B4-BE49-F238E27FC236}">
                <a16:creationId xmlns:a16="http://schemas.microsoft.com/office/drawing/2014/main" id="{62EFEF90-003A-4C5A-91D8-AE222546AA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441" y="4141919"/>
            <a:ext cx="3362732" cy="1804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 descr="Pin Năng Lượng Mặt Trời">
            <a:extLst>
              <a:ext uri="{FF2B5EF4-FFF2-40B4-BE49-F238E27FC236}">
                <a16:creationId xmlns:a16="http://schemas.microsoft.com/office/drawing/2014/main" id="{BA59C27D-9C1B-4061-8F7C-04426ACD9C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2760" y="4207052"/>
            <a:ext cx="3875691" cy="184285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7" descr="Những Thác Nước Đẹp Tại Việt Nam">
            <a:extLst>
              <a:ext uri="{FF2B5EF4-FFF2-40B4-BE49-F238E27FC236}">
                <a16:creationId xmlns:a16="http://schemas.microsoft.com/office/drawing/2014/main" id="{7F8AB01E-CFA9-43A7-AE81-C5688615C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0120" y="3960072"/>
            <a:ext cx="2070835" cy="20898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C4005ED-0305-4D79-995C-5BBBA0D594E2}"/>
              </a:ext>
            </a:extLst>
          </p:cNvPr>
          <p:cNvSpPr/>
          <p:nvPr/>
        </p:nvSpPr>
        <p:spPr>
          <a:xfrm>
            <a:off x="1981270" y="3059668"/>
            <a:ext cx="1596912"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1. Chạy bộ</a:t>
            </a:r>
            <a:endParaRPr lang="en-US" sz="2400" b="1"/>
          </a:p>
        </p:txBody>
      </p:sp>
      <p:sp>
        <p:nvSpPr>
          <p:cNvPr id="13" name="Rectangle 12">
            <a:extLst>
              <a:ext uri="{FF2B5EF4-FFF2-40B4-BE49-F238E27FC236}">
                <a16:creationId xmlns:a16="http://schemas.microsoft.com/office/drawing/2014/main" id="{620437D5-C8B2-4B73-9223-11965FA9BACB}"/>
              </a:ext>
            </a:extLst>
          </p:cNvPr>
          <p:cNvSpPr/>
          <p:nvPr/>
        </p:nvSpPr>
        <p:spPr>
          <a:xfrm>
            <a:off x="5479147" y="3220698"/>
            <a:ext cx="2452916"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2. Chơi cầu trượt</a:t>
            </a:r>
            <a:endParaRPr lang="en-US" sz="2400" b="1"/>
          </a:p>
        </p:txBody>
      </p:sp>
      <p:sp>
        <p:nvSpPr>
          <p:cNvPr id="14" name="Rectangle 13">
            <a:extLst>
              <a:ext uri="{FF2B5EF4-FFF2-40B4-BE49-F238E27FC236}">
                <a16:creationId xmlns:a16="http://schemas.microsoft.com/office/drawing/2014/main" id="{79587A18-A334-40B7-9982-4DC1A70B8B71}"/>
              </a:ext>
            </a:extLst>
          </p:cNvPr>
          <p:cNvSpPr/>
          <p:nvPr/>
        </p:nvSpPr>
        <p:spPr>
          <a:xfrm>
            <a:off x="8990191" y="3258696"/>
            <a:ext cx="2108269" cy="400110"/>
          </a:xfrm>
          <a:prstGeom prst="rect">
            <a:avLst/>
          </a:prstGeom>
        </p:spPr>
        <p:txBody>
          <a:bodyPr wrap="none">
            <a:spAutoFit/>
          </a:bodyPr>
          <a:lstStyle/>
          <a:p>
            <a:r>
              <a:rPr lang="en-US" sz="2000" b="1">
                <a:solidFill>
                  <a:srgbClr val="000000"/>
                </a:solidFill>
                <a:latin typeface="Times New Roman" panose="02020603050405020304" pitchFamily="18" charset="0"/>
                <a:ea typeface="Arial" panose="020B0604020202020204" pitchFamily="34" charset="0"/>
              </a:rPr>
              <a:t>3. Bóng điện sáng</a:t>
            </a:r>
            <a:endParaRPr lang="en-US" sz="2000" b="1"/>
          </a:p>
        </p:txBody>
      </p:sp>
      <p:sp>
        <p:nvSpPr>
          <p:cNvPr id="15" name="Rectangle 14">
            <a:extLst>
              <a:ext uri="{FF2B5EF4-FFF2-40B4-BE49-F238E27FC236}">
                <a16:creationId xmlns:a16="http://schemas.microsoft.com/office/drawing/2014/main" id="{8934D3DE-90B8-4766-B472-D366B174524B}"/>
              </a:ext>
            </a:extLst>
          </p:cNvPr>
          <p:cNvSpPr/>
          <p:nvPr/>
        </p:nvSpPr>
        <p:spPr>
          <a:xfrm>
            <a:off x="5746320" y="6148656"/>
            <a:ext cx="2268570"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5. Điện mặt trời</a:t>
            </a:r>
            <a:endParaRPr lang="en-US" sz="2400" b="1"/>
          </a:p>
        </p:txBody>
      </p:sp>
      <p:sp>
        <p:nvSpPr>
          <p:cNvPr id="16" name="Rectangle 15">
            <a:extLst>
              <a:ext uri="{FF2B5EF4-FFF2-40B4-BE49-F238E27FC236}">
                <a16:creationId xmlns:a16="http://schemas.microsoft.com/office/drawing/2014/main" id="{BEDD7EBB-1592-4772-954C-15BEEBCAE4CE}"/>
              </a:ext>
            </a:extLst>
          </p:cNvPr>
          <p:cNvSpPr/>
          <p:nvPr/>
        </p:nvSpPr>
        <p:spPr>
          <a:xfrm>
            <a:off x="9540193" y="6112368"/>
            <a:ext cx="1898277"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6. N</a:t>
            </a:r>
            <a:r>
              <a:rPr lang="vi-VN" sz="2400" b="1">
                <a:solidFill>
                  <a:srgbClr val="000000"/>
                </a:solidFill>
                <a:latin typeface="Times New Roman" panose="02020603050405020304" pitchFamily="18" charset="0"/>
                <a:ea typeface="Arial" panose="020B0604020202020204" pitchFamily="34" charset="0"/>
              </a:rPr>
              <a:t>ư</a:t>
            </a:r>
            <a:r>
              <a:rPr lang="en-US" sz="2400" b="1">
                <a:solidFill>
                  <a:srgbClr val="000000"/>
                </a:solidFill>
                <a:latin typeface="Times New Roman" panose="02020603050405020304" pitchFamily="18" charset="0"/>
                <a:ea typeface="Arial" panose="020B0604020202020204" pitchFamily="34" charset="0"/>
              </a:rPr>
              <a:t>ớc chảy</a:t>
            </a:r>
            <a:endParaRPr lang="en-US" sz="2400" b="1"/>
          </a:p>
        </p:txBody>
      </p:sp>
      <p:sp>
        <p:nvSpPr>
          <p:cNvPr id="17" name="Rectangle 16">
            <a:extLst>
              <a:ext uri="{FF2B5EF4-FFF2-40B4-BE49-F238E27FC236}">
                <a16:creationId xmlns:a16="http://schemas.microsoft.com/office/drawing/2014/main" id="{F8893A45-D45C-48E6-867F-68E0C4EB3C4C}"/>
              </a:ext>
            </a:extLst>
          </p:cNvPr>
          <p:cNvSpPr/>
          <p:nvPr/>
        </p:nvSpPr>
        <p:spPr>
          <a:xfrm>
            <a:off x="1299570" y="6076784"/>
            <a:ext cx="2874505"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4. Ấm nước đang sôi</a:t>
            </a:r>
            <a:endParaRPr lang="en-US" sz="2400" b="1"/>
          </a:p>
        </p:txBody>
      </p:sp>
      <p:pic>
        <p:nvPicPr>
          <p:cNvPr id="18" name="2 phut">
            <a:hlinkClick r:id="" action="ppaction://media"/>
            <a:extLst>
              <a:ext uri="{FF2B5EF4-FFF2-40B4-BE49-F238E27FC236}">
                <a16:creationId xmlns:a16="http://schemas.microsoft.com/office/drawing/2014/main" id="{FF8BAB08-D56B-43B3-BD7A-DA382896348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302865" y="85304"/>
            <a:ext cx="1396076" cy="785293"/>
          </a:xfrm>
          <a:prstGeom prst="rect">
            <a:avLst/>
          </a:prstGeom>
        </p:spPr>
      </p:pic>
    </p:spTree>
    <p:extLst>
      <p:ext uri="{BB962C8B-B14F-4D97-AF65-F5344CB8AC3E}">
        <p14:creationId xmlns:p14="http://schemas.microsoft.com/office/powerpoint/2010/main" val="5031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97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video>
              <p:cMediaNode vol="80000">
                <p:cTn id="17"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5 Points 5">
            <a:extLst>
              <a:ext uri="{FF2B5EF4-FFF2-40B4-BE49-F238E27FC236}">
                <a16:creationId xmlns:a16="http://schemas.microsoft.com/office/drawing/2014/main" id="{61B3D048-591A-480A-99C3-2B0EF03D0241}"/>
              </a:ext>
            </a:extLst>
          </p:cNvPr>
          <p:cNvSpPr/>
          <p:nvPr/>
        </p:nvSpPr>
        <p:spPr>
          <a:xfrm>
            <a:off x="3106881" y="1612957"/>
            <a:ext cx="5216237" cy="4447310"/>
          </a:xfrm>
          <a:prstGeom prst="star5">
            <a:avLst>
              <a:gd name="adj" fmla="val 19662"/>
              <a:gd name="hf" fmla="val 105146"/>
              <a:gd name="vf" fmla="val 110557"/>
            </a:avLst>
          </a:prstGeom>
          <a:solidFill>
            <a:srgbClr val="C00000"/>
          </a:solidFill>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1C0AEDD-1F24-4EAD-BA3F-611762E1AD6A}"/>
              </a:ext>
            </a:extLst>
          </p:cNvPr>
          <p:cNvSpPr/>
          <p:nvPr/>
        </p:nvSpPr>
        <p:spPr>
          <a:xfrm>
            <a:off x="4468091" y="3573963"/>
            <a:ext cx="3255818" cy="480901"/>
          </a:xfrm>
          <a:prstGeom prst="rect">
            <a:avLst/>
          </a:prstGeom>
        </p:spPr>
        <p:txBody>
          <a:bodyPr wrap="square">
            <a:spAutoFit/>
          </a:bodyPr>
          <a:lstStyle/>
          <a:p>
            <a:pPr indent="180340" algn="just">
              <a:lnSpc>
                <a:spcPct val="115000"/>
              </a:lnSpc>
              <a:spcBef>
                <a:spcPts val="600"/>
              </a:spcBef>
              <a:spcAft>
                <a:spcPts val="0"/>
              </a:spcAft>
            </a:pPr>
            <a:r>
              <a:rPr lang="en-US" sz="2400" b="1">
                <a:solidFill>
                  <a:srgbClr val="FFFF00"/>
                </a:solidFill>
                <a:latin typeface="Arial" panose="020B0604020202020204" pitchFamily="34" charset="0"/>
                <a:ea typeface="Arial" panose="020B0604020202020204" pitchFamily="34" charset="0"/>
                <a:cs typeface="Arial" panose="020B0604020202020204" pitchFamily="34" charset="0"/>
              </a:rPr>
              <a:t>NĂNG L</a:t>
            </a:r>
            <a:r>
              <a:rPr lang="vi-VN" sz="2400" b="1">
                <a:solidFill>
                  <a:srgbClr val="FFFF00"/>
                </a:solidFill>
                <a:latin typeface="Arial" panose="020B0604020202020204" pitchFamily="34" charset="0"/>
                <a:ea typeface="Arial" panose="020B0604020202020204" pitchFamily="34" charset="0"/>
                <a:cs typeface="Arial" panose="020B0604020202020204" pitchFamily="34" charset="0"/>
              </a:rPr>
              <a:t>Ư</a:t>
            </a:r>
            <a:r>
              <a:rPr lang="en-US" sz="2400" b="1">
                <a:solidFill>
                  <a:srgbClr val="FFFF00"/>
                </a:solidFill>
                <a:latin typeface="Arial" panose="020B0604020202020204" pitchFamily="34" charset="0"/>
                <a:ea typeface="Arial" panose="020B0604020202020204" pitchFamily="34" charset="0"/>
                <a:cs typeface="Arial" panose="020B0604020202020204" pitchFamily="34" charset="0"/>
              </a:rPr>
              <a:t>ỢNG</a:t>
            </a:r>
          </a:p>
        </p:txBody>
      </p:sp>
      <p:sp>
        <p:nvSpPr>
          <p:cNvPr id="7" name="Rectangle 6">
            <a:extLst>
              <a:ext uri="{FF2B5EF4-FFF2-40B4-BE49-F238E27FC236}">
                <a16:creationId xmlns:a16="http://schemas.microsoft.com/office/drawing/2014/main" id="{ECFC5A12-83A8-4BF6-8292-AF4ECDB8EDD1}"/>
              </a:ext>
            </a:extLst>
          </p:cNvPr>
          <p:cNvSpPr/>
          <p:nvPr/>
        </p:nvSpPr>
        <p:spPr>
          <a:xfrm>
            <a:off x="4752101" y="1137787"/>
            <a:ext cx="2369129" cy="548099"/>
          </a:xfrm>
          <a:prstGeom prst="rect">
            <a:avLst/>
          </a:prstGeom>
        </p:spPr>
        <p:txBody>
          <a:bodyPr wrap="square">
            <a:spAutoFit/>
          </a:bodyPr>
          <a:lstStyle/>
          <a:p>
            <a:pPr indent="180340" algn="just">
              <a:lnSpc>
                <a:spcPct val="115000"/>
              </a:lnSpc>
              <a:spcBef>
                <a:spcPts val="600"/>
              </a:spcBef>
              <a:spcAft>
                <a:spcPts val="0"/>
              </a:spcAft>
            </a:pPr>
            <a:r>
              <a:rPr lang="en-US" sz="2800" b="1">
                <a:solidFill>
                  <a:srgbClr val="000000"/>
                </a:solidFill>
                <a:latin typeface="Times New Roman" panose="02020603050405020304" pitchFamily="18" charset="0"/>
                <a:ea typeface="Arial" panose="020B0604020202020204" pitchFamily="34" charset="0"/>
              </a:rPr>
              <a:t>Động năng</a:t>
            </a:r>
          </a:p>
        </p:txBody>
      </p:sp>
      <p:sp>
        <p:nvSpPr>
          <p:cNvPr id="8" name="Rectangle 7">
            <a:extLst>
              <a:ext uri="{FF2B5EF4-FFF2-40B4-BE49-F238E27FC236}">
                <a16:creationId xmlns:a16="http://schemas.microsoft.com/office/drawing/2014/main" id="{AB9E2165-C8DB-4BC7-8193-31574D4506A0}"/>
              </a:ext>
            </a:extLst>
          </p:cNvPr>
          <p:cNvSpPr/>
          <p:nvPr/>
        </p:nvSpPr>
        <p:spPr>
          <a:xfrm>
            <a:off x="8330044" y="2778199"/>
            <a:ext cx="1458191" cy="907749"/>
          </a:xfrm>
          <a:prstGeom prst="rect">
            <a:avLst/>
          </a:prstGeom>
        </p:spPr>
        <p:txBody>
          <a:bodyPr wrap="square">
            <a:spAutoFit/>
          </a:bodyPr>
          <a:lstStyle/>
          <a:p>
            <a:pPr>
              <a:lnSpc>
                <a:spcPct val="115000"/>
              </a:lnSpc>
              <a:spcBef>
                <a:spcPts val="600"/>
              </a:spcBef>
              <a:spcAft>
                <a:spcPts val="0"/>
              </a:spcAft>
            </a:pPr>
            <a:r>
              <a:rPr lang="en-US" sz="2400" b="1">
                <a:solidFill>
                  <a:srgbClr val="000000"/>
                </a:solidFill>
                <a:latin typeface="Times New Roman" panose="02020603050405020304" pitchFamily="18" charset="0"/>
                <a:ea typeface="Arial" panose="020B0604020202020204" pitchFamily="34" charset="0"/>
              </a:rPr>
              <a:t>Thế năng hấp dẫn</a:t>
            </a:r>
          </a:p>
        </p:txBody>
      </p:sp>
      <p:sp>
        <p:nvSpPr>
          <p:cNvPr id="9" name="Rectangle 8">
            <a:extLst>
              <a:ext uri="{FF2B5EF4-FFF2-40B4-BE49-F238E27FC236}">
                <a16:creationId xmlns:a16="http://schemas.microsoft.com/office/drawing/2014/main" id="{B3FC4A30-8750-467F-A917-698176FEAC81}"/>
              </a:ext>
            </a:extLst>
          </p:cNvPr>
          <p:cNvSpPr/>
          <p:nvPr/>
        </p:nvSpPr>
        <p:spPr>
          <a:xfrm>
            <a:off x="730826" y="2925450"/>
            <a:ext cx="2369129" cy="613245"/>
          </a:xfrm>
          <a:prstGeom prst="rect">
            <a:avLst/>
          </a:prstGeom>
        </p:spPr>
        <p:txBody>
          <a:bodyPr wrap="square">
            <a:spAutoFit/>
          </a:bodyPr>
          <a:lstStyle/>
          <a:p>
            <a:pPr indent="180340" algn="just">
              <a:lnSpc>
                <a:spcPct val="115000"/>
              </a:lnSpc>
              <a:spcBef>
                <a:spcPts val="600"/>
              </a:spcBef>
              <a:spcAft>
                <a:spcPts val="0"/>
              </a:spcAft>
            </a:pPr>
            <a:r>
              <a:rPr lang="en-US" sz="3200" b="1">
                <a:solidFill>
                  <a:srgbClr val="000000"/>
                </a:solidFill>
                <a:latin typeface="Times New Roman" panose="02020603050405020304" pitchFamily="18" charset="0"/>
                <a:ea typeface="Arial" panose="020B0604020202020204" pitchFamily="34" charset="0"/>
              </a:rPr>
              <a:t>Nhiệt năng</a:t>
            </a:r>
          </a:p>
        </p:txBody>
      </p:sp>
      <p:sp>
        <p:nvSpPr>
          <p:cNvPr id="10" name="Rectangle 9">
            <a:extLst>
              <a:ext uri="{FF2B5EF4-FFF2-40B4-BE49-F238E27FC236}">
                <a16:creationId xmlns:a16="http://schemas.microsoft.com/office/drawing/2014/main" id="{D4B63018-CCB2-42E8-A754-1FAAA57876C8}"/>
              </a:ext>
            </a:extLst>
          </p:cNvPr>
          <p:cNvSpPr/>
          <p:nvPr/>
        </p:nvSpPr>
        <p:spPr>
          <a:xfrm>
            <a:off x="1922316" y="5355883"/>
            <a:ext cx="2691246" cy="613245"/>
          </a:xfrm>
          <a:prstGeom prst="rect">
            <a:avLst/>
          </a:prstGeom>
        </p:spPr>
        <p:txBody>
          <a:bodyPr wrap="square">
            <a:spAutoFit/>
          </a:bodyPr>
          <a:lstStyle/>
          <a:p>
            <a:pPr>
              <a:lnSpc>
                <a:spcPct val="115000"/>
              </a:lnSpc>
              <a:spcBef>
                <a:spcPts val="600"/>
              </a:spcBef>
              <a:spcAft>
                <a:spcPts val="0"/>
              </a:spcAft>
            </a:pPr>
            <a:r>
              <a:rPr lang="vi-VN" sz="3200" b="1" dirty="0">
                <a:solidFill>
                  <a:srgbClr val="000000"/>
                </a:solidFill>
                <a:latin typeface="Times New Roman" panose="02020603050405020304" pitchFamily="18" charset="0"/>
                <a:ea typeface="Arial" panose="020B0604020202020204" pitchFamily="34" charset="0"/>
              </a:rPr>
              <a:t>Điện năng</a:t>
            </a:r>
            <a:endParaRPr lang="en-US" sz="3200" b="1" dirty="0">
              <a:solidFill>
                <a:srgbClr val="000000"/>
              </a:solidFill>
              <a:latin typeface="Times New Roman" panose="02020603050405020304" pitchFamily="18" charset="0"/>
              <a:ea typeface="Arial" panose="020B0604020202020204" pitchFamily="34" charset="0"/>
            </a:endParaRPr>
          </a:p>
        </p:txBody>
      </p:sp>
      <p:sp>
        <p:nvSpPr>
          <p:cNvPr id="11" name="Rectangle 10">
            <a:extLst>
              <a:ext uri="{FF2B5EF4-FFF2-40B4-BE49-F238E27FC236}">
                <a16:creationId xmlns:a16="http://schemas.microsoft.com/office/drawing/2014/main" id="{AD79C4FA-91E5-4AC8-80D6-38EEC7944236}"/>
              </a:ext>
            </a:extLst>
          </p:cNvPr>
          <p:cNvSpPr/>
          <p:nvPr/>
        </p:nvSpPr>
        <p:spPr>
          <a:xfrm>
            <a:off x="6444094" y="6117851"/>
            <a:ext cx="2734547" cy="613245"/>
          </a:xfrm>
          <a:prstGeom prst="rect">
            <a:avLst/>
          </a:prstGeom>
        </p:spPr>
        <p:txBody>
          <a:bodyPr wrap="square">
            <a:spAutoFit/>
          </a:bodyPr>
          <a:lstStyle/>
          <a:p>
            <a:pPr indent="180340" algn="just">
              <a:lnSpc>
                <a:spcPct val="115000"/>
              </a:lnSpc>
              <a:spcBef>
                <a:spcPts val="600"/>
              </a:spcBef>
              <a:spcAft>
                <a:spcPts val="0"/>
              </a:spcAft>
            </a:pPr>
            <a:r>
              <a:rPr lang="vi-VN" sz="3200" b="1" dirty="0">
                <a:solidFill>
                  <a:srgbClr val="000000"/>
                </a:solidFill>
                <a:latin typeface="Times New Roman" panose="02020603050405020304" pitchFamily="18" charset="0"/>
                <a:ea typeface="Arial" panose="020B0604020202020204" pitchFamily="34" charset="0"/>
              </a:rPr>
              <a:t>Quang</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năng</a:t>
            </a:r>
            <a:endParaRPr lang="en-US" sz="3200" b="1" dirty="0">
              <a:solidFill>
                <a:srgbClr val="000000"/>
              </a:solidFill>
              <a:latin typeface="Times New Roman" panose="02020603050405020304" pitchFamily="18" charset="0"/>
              <a:ea typeface="Arial" panose="020B0604020202020204" pitchFamily="34" charset="0"/>
            </a:endParaRPr>
          </a:p>
        </p:txBody>
      </p:sp>
      <p:pic>
        <p:nvPicPr>
          <p:cNvPr id="12" name="Picture 1" descr="Chạy bộ đúng cách để giảm cân hiệu quả">
            <a:extLst>
              <a:ext uri="{FF2B5EF4-FFF2-40B4-BE49-F238E27FC236}">
                <a16:creationId xmlns:a16="http://schemas.microsoft.com/office/drawing/2014/main" id="{F43961FA-076A-4A4D-BB68-95AFD097B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386" y="499348"/>
            <a:ext cx="2047715" cy="10181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ầu Trượt Nhựa Mầm Non Trẻ Em lắp ráp cỡ lớn - P396376 | Sàn thương mại  điện tử của khách hàng Viettelpost">
            <a:extLst>
              <a:ext uri="{FF2B5EF4-FFF2-40B4-BE49-F238E27FC236}">
                <a16:creationId xmlns:a16="http://schemas.microsoft.com/office/drawing/2014/main" id="{3FA2A55F-BFF4-4395-BC00-111C36540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903" y="-18363"/>
            <a:ext cx="1458191" cy="1234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Những Thác Nước Đẹp Tại Việt Nam">
            <a:extLst>
              <a:ext uri="{FF2B5EF4-FFF2-40B4-BE49-F238E27FC236}">
                <a16:creationId xmlns:a16="http://schemas.microsoft.com/office/drawing/2014/main" id="{7981EE94-4C41-4740-86C3-54C200F5B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028" y="344874"/>
            <a:ext cx="1246934" cy="12583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Những Thác Nước Đẹp Tại Việt Nam">
            <a:extLst>
              <a:ext uri="{FF2B5EF4-FFF2-40B4-BE49-F238E27FC236}">
                <a16:creationId xmlns:a16="http://schemas.microsoft.com/office/drawing/2014/main" id="{1E27D79F-0962-4A57-BC71-2F97ECE56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1840" y="1973699"/>
            <a:ext cx="1246934" cy="1258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ầu Trượt Nhựa Mầm Non Trẻ Em lắp ráp cỡ lớn - P396376 | Sàn thương mại  điện tử của khách hàng Viettelpost">
            <a:extLst>
              <a:ext uri="{FF2B5EF4-FFF2-40B4-BE49-F238E27FC236}">
                <a16:creationId xmlns:a16="http://schemas.microsoft.com/office/drawing/2014/main" id="{23AC5B26-D5C8-4410-9A01-79D63EA4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3" y="3400811"/>
            <a:ext cx="1458191" cy="12348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0968B945-C62D-42B0-A872-598CE2CE2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9327" y="5513395"/>
            <a:ext cx="1292797" cy="9944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Top 5 ấm đun nước bếp từ tốt nhất">
            <a:extLst>
              <a:ext uri="{FF2B5EF4-FFF2-40B4-BE49-F238E27FC236}">
                <a16:creationId xmlns:a16="http://schemas.microsoft.com/office/drawing/2014/main" id="{E80F9156-74A6-4141-8D13-EBB6C07E4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068" y="3553457"/>
            <a:ext cx="1920603" cy="10308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in Năng Lượng Mặt Trời">
            <a:extLst>
              <a:ext uri="{FF2B5EF4-FFF2-40B4-BE49-F238E27FC236}">
                <a16:creationId xmlns:a16="http://schemas.microsoft.com/office/drawing/2014/main" id="{5EC1D247-5630-48A4-8C9A-521BA7079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90949"/>
            <a:ext cx="1823489" cy="8670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098263B-CB85-4E34-9CC1-6DBBBA8B18B7}"/>
              </a:ext>
            </a:extLst>
          </p:cNvPr>
          <p:cNvPicPr>
            <a:picLocks noChangeAspect="1"/>
          </p:cNvPicPr>
          <p:nvPr/>
        </p:nvPicPr>
        <p:blipFill>
          <a:blip r:embed="rId8"/>
          <a:stretch>
            <a:fillRect/>
          </a:stretch>
        </p:blipFill>
        <p:spPr>
          <a:xfrm>
            <a:off x="0" y="16451"/>
            <a:ext cx="1673165" cy="1091811"/>
          </a:xfrm>
          <a:prstGeom prst="rect">
            <a:avLst/>
          </a:prstGeom>
        </p:spPr>
      </p:pic>
    </p:spTree>
    <p:extLst>
      <p:ext uri="{BB962C8B-B14F-4D97-AF65-F5344CB8AC3E}">
        <p14:creationId xmlns:p14="http://schemas.microsoft.com/office/powerpoint/2010/main" val="30877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par>
                                <p:cTn id="44" presetID="3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 calcmode="lin" valueType="num">
                                      <p:cBhvr>
                                        <p:cTn id="48" dur="1000" fill="hold"/>
                                        <p:tgtEl>
                                          <p:spTgt spid="18"/>
                                        </p:tgtEl>
                                        <p:attrNameLst>
                                          <p:attrName>style.rotation</p:attrName>
                                        </p:attrNameLst>
                                      </p:cBhvr>
                                      <p:tavLst>
                                        <p:tav tm="0">
                                          <p:val>
                                            <p:fltVal val="90"/>
                                          </p:val>
                                        </p:tav>
                                        <p:tav tm="100000">
                                          <p:val>
                                            <p:fltVal val="0"/>
                                          </p:val>
                                        </p:tav>
                                      </p:tavLst>
                                    </p:anim>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80">
                                          <p:stCondLst>
                                            <p:cond delay="0"/>
                                          </p:stCondLst>
                                        </p:cTn>
                                        <p:tgtEl>
                                          <p:spTgt spid="10"/>
                                        </p:tgtEl>
                                      </p:cBhvr>
                                    </p:animEffect>
                                    <p:anim calcmode="lin" valueType="num">
                                      <p:cBhvr>
                                        <p:cTn id="5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gtEl>
                                      </p:cBhvr>
                                      <p:to x="100000" y="60000"/>
                                    </p:animScale>
                                    <p:animScale>
                                      <p:cBhvr>
                                        <p:cTn id="61" dur="166" decel="50000">
                                          <p:stCondLst>
                                            <p:cond delay="676"/>
                                          </p:stCondLst>
                                        </p:cTn>
                                        <p:tgtEl>
                                          <p:spTgt spid="10"/>
                                        </p:tgtEl>
                                      </p:cBhvr>
                                      <p:to x="100000" y="100000"/>
                                    </p:animScale>
                                    <p:animScale>
                                      <p:cBhvr>
                                        <p:cTn id="62" dur="26">
                                          <p:stCondLst>
                                            <p:cond delay="1312"/>
                                          </p:stCondLst>
                                        </p:cTn>
                                        <p:tgtEl>
                                          <p:spTgt spid="10"/>
                                        </p:tgtEl>
                                      </p:cBhvr>
                                      <p:to x="100000" y="80000"/>
                                    </p:animScale>
                                    <p:animScale>
                                      <p:cBhvr>
                                        <p:cTn id="63" dur="166" decel="50000">
                                          <p:stCondLst>
                                            <p:cond delay="1338"/>
                                          </p:stCondLst>
                                        </p:cTn>
                                        <p:tgtEl>
                                          <p:spTgt spid="10"/>
                                        </p:tgtEl>
                                      </p:cBhvr>
                                      <p:to x="100000" y="100000"/>
                                    </p:animScale>
                                    <p:animScale>
                                      <p:cBhvr>
                                        <p:cTn id="64" dur="26">
                                          <p:stCondLst>
                                            <p:cond delay="1642"/>
                                          </p:stCondLst>
                                        </p:cTn>
                                        <p:tgtEl>
                                          <p:spTgt spid="10"/>
                                        </p:tgtEl>
                                      </p:cBhvr>
                                      <p:to x="100000" y="90000"/>
                                    </p:animScale>
                                    <p:animScale>
                                      <p:cBhvr>
                                        <p:cTn id="65" dur="166" decel="50000">
                                          <p:stCondLst>
                                            <p:cond delay="1668"/>
                                          </p:stCondLst>
                                        </p:cTn>
                                        <p:tgtEl>
                                          <p:spTgt spid="10"/>
                                        </p:tgtEl>
                                      </p:cBhvr>
                                      <p:to x="100000" y="100000"/>
                                    </p:animScale>
                                    <p:animScale>
                                      <p:cBhvr>
                                        <p:cTn id="66" dur="26">
                                          <p:stCondLst>
                                            <p:cond delay="1808"/>
                                          </p:stCondLst>
                                        </p:cTn>
                                        <p:tgtEl>
                                          <p:spTgt spid="10"/>
                                        </p:tgtEl>
                                      </p:cBhvr>
                                      <p:to x="100000" y="95000"/>
                                    </p:animScale>
                                    <p:animScale>
                                      <p:cBhvr>
                                        <p:cTn id="67" dur="166" decel="50000">
                                          <p:stCondLst>
                                            <p:cond delay="1834"/>
                                          </p:stCondLst>
                                        </p:cTn>
                                        <p:tgtEl>
                                          <p:spTgt spid="10"/>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80">
                                          <p:stCondLst>
                                            <p:cond delay="0"/>
                                          </p:stCondLst>
                                        </p:cTn>
                                        <p:tgtEl>
                                          <p:spTgt spid="19"/>
                                        </p:tgtEl>
                                      </p:cBhvr>
                                    </p:animEffect>
                                    <p:anim calcmode="lin" valueType="num">
                                      <p:cBhvr>
                                        <p:cTn id="7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6" dur="26">
                                          <p:stCondLst>
                                            <p:cond delay="650"/>
                                          </p:stCondLst>
                                        </p:cTn>
                                        <p:tgtEl>
                                          <p:spTgt spid="19"/>
                                        </p:tgtEl>
                                      </p:cBhvr>
                                      <p:to x="100000" y="60000"/>
                                    </p:animScale>
                                    <p:animScale>
                                      <p:cBhvr>
                                        <p:cTn id="77" dur="166" decel="50000">
                                          <p:stCondLst>
                                            <p:cond delay="676"/>
                                          </p:stCondLst>
                                        </p:cTn>
                                        <p:tgtEl>
                                          <p:spTgt spid="19"/>
                                        </p:tgtEl>
                                      </p:cBhvr>
                                      <p:to x="100000" y="100000"/>
                                    </p:animScale>
                                    <p:animScale>
                                      <p:cBhvr>
                                        <p:cTn id="78" dur="26">
                                          <p:stCondLst>
                                            <p:cond delay="1312"/>
                                          </p:stCondLst>
                                        </p:cTn>
                                        <p:tgtEl>
                                          <p:spTgt spid="19"/>
                                        </p:tgtEl>
                                      </p:cBhvr>
                                      <p:to x="100000" y="80000"/>
                                    </p:animScale>
                                    <p:animScale>
                                      <p:cBhvr>
                                        <p:cTn id="79" dur="166" decel="50000">
                                          <p:stCondLst>
                                            <p:cond delay="1338"/>
                                          </p:stCondLst>
                                        </p:cTn>
                                        <p:tgtEl>
                                          <p:spTgt spid="19"/>
                                        </p:tgtEl>
                                      </p:cBhvr>
                                      <p:to x="100000" y="100000"/>
                                    </p:animScale>
                                    <p:animScale>
                                      <p:cBhvr>
                                        <p:cTn id="80" dur="26">
                                          <p:stCondLst>
                                            <p:cond delay="1642"/>
                                          </p:stCondLst>
                                        </p:cTn>
                                        <p:tgtEl>
                                          <p:spTgt spid="19"/>
                                        </p:tgtEl>
                                      </p:cBhvr>
                                      <p:to x="100000" y="90000"/>
                                    </p:animScale>
                                    <p:animScale>
                                      <p:cBhvr>
                                        <p:cTn id="81" dur="166" decel="50000">
                                          <p:stCondLst>
                                            <p:cond delay="1668"/>
                                          </p:stCondLst>
                                        </p:cTn>
                                        <p:tgtEl>
                                          <p:spTgt spid="19"/>
                                        </p:tgtEl>
                                      </p:cBhvr>
                                      <p:to x="100000" y="100000"/>
                                    </p:animScale>
                                    <p:animScale>
                                      <p:cBhvr>
                                        <p:cTn id="82" dur="26">
                                          <p:stCondLst>
                                            <p:cond delay="1808"/>
                                          </p:stCondLst>
                                        </p:cTn>
                                        <p:tgtEl>
                                          <p:spTgt spid="19"/>
                                        </p:tgtEl>
                                      </p:cBhvr>
                                      <p:to x="100000" y="95000"/>
                                    </p:animScale>
                                    <p:animScale>
                                      <p:cBhvr>
                                        <p:cTn id="83" dur="166" decel="50000">
                                          <p:stCondLst>
                                            <p:cond delay="1834"/>
                                          </p:stCondLst>
                                        </p:cTn>
                                        <p:tgtEl>
                                          <p:spTgt spid="19"/>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additive="base">
                                        <p:cTn id="88" dur="500" fill="hold"/>
                                        <p:tgtEl>
                                          <p:spTgt spid="11"/>
                                        </p:tgtEl>
                                        <p:attrNameLst>
                                          <p:attrName>ppt_x</p:attrName>
                                        </p:attrNameLst>
                                      </p:cBhvr>
                                      <p:tavLst>
                                        <p:tav tm="0">
                                          <p:val>
                                            <p:strVal val="#ppt_x"/>
                                          </p:val>
                                        </p:tav>
                                        <p:tav tm="100000">
                                          <p:val>
                                            <p:strVal val="#ppt_x"/>
                                          </p:val>
                                        </p:tav>
                                      </p:tavLst>
                                    </p:anim>
                                    <p:anim calcmode="lin" valueType="num">
                                      <p:cBhvr additive="base">
                                        <p:cTn id="89" dur="500" fill="hold"/>
                                        <p:tgtEl>
                                          <p:spTgt spid="11"/>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additive="base">
                                        <p:cTn id="92" dur="500" fill="hold"/>
                                        <p:tgtEl>
                                          <p:spTgt spid="17"/>
                                        </p:tgtEl>
                                        <p:attrNameLst>
                                          <p:attrName>ppt_x</p:attrName>
                                        </p:attrNameLst>
                                      </p:cBhvr>
                                      <p:tavLst>
                                        <p:tav tm="0">
                                          <p:val>
                                            <p:strVal val="#ppt_x"/>
                                          </p:val>
                                        </p:tav>
                                        <p:tav tm="100000">
                                          <p:val>
                                            <p:strVal val="#ppt_x"/>
                                          </p:val>
                                        </p:tav>
                                      </p:tavLst>
                                    </p:anim>
                                    <p:anim calcmode="lin" valueType="num">
                                      <p:cBhvr additive="base">
                                        <p:cTn id="9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735627-16BB-44BD-B632-D22E5C6DB367}"/>
              </a:ext>
            </a:extLst>
          </p:cNvPr>
          <p:cNvSpPr txBox="1"/>
          <p:nvPr/>
        </p:nvSpPr>
        <p:spPr>
          <a:xfrm>
            <a:off x="628072" y="258618"/>
            <a:ext cx="11351491" cy="1600438"/>
          </a:xfrm>
          <a:prstGeom prst="rect">
            <a:avLst/>
          </a:prstGeom>
          <a:noFill/>
        </p:spPr>
        <p:txBody>
          <a:bodyPr wrap="square" rtlCol="0">
            <a:spAutoFit/>
          </a:bodyPr>
          <a:lstStyle/>
          <a:p>
            <a:r>
              <a:rPr lang="vi-VN" sz="4000" b="0" i="0" dirty="0">
                <a:solidFill>
                  <a:srgbClr val="000000"/>
                </a:solidFill>
                <a:effectLst/>
                <a:latin typeface="+mj-lt"/>
              </a:rPr>
              <a:t>Kể tên dạng năng lượng có liên quan đến hoạt động được mô tả ở hình bên dưới:</a:t>
            </a:r>
          </a:p>
          <a:p>
            <a:endParaRPr lang="en-US" dirty="0"/>
          </a:p>
        </p:txBody>
      </p:sp>
      <p:pic>
        <p:nvPicPr>
          <p:cNvPr id="8" name="Picture 7">
            <a:extLst>
              <a:ext uri="{FF2B5EF4-FFF2-40B4-BE49-F238E27FC236}">
                <a16:creationId xmlns:a16="http://schemas.microsoft.com/office/drawing/2014/main" id="{4663D3C9-6379-4C1D-BA7A-D6C00E0246A9}"/>
              </a:ext>
            </a:extLst>
          </p:cNvPr>
          <p:cNvPicPr>
            <a:picLocks noChangeAspect="1"/>
          </p:cNvPicPr>
          <p:nvPr/>
        </p:nvPicPr>
        <p:blipFill>
          <a:blip r:embed="rId2"/>
          <a:stretch>
            <a:fillRect/>
          </a:stretch>
        </p:blipFill>
        <p:spPr>
          <a:xfrm>
            <a:off x="2472603" y="1514475"/>
            <a:ext cx="5414097" cy="3656642"/>
          </a:xfrm>
          <a:prstGeom prst="rect">
            <a:avLst/>
          </a:prstGeom>
        </p:spPr>
      </p:pic>
      <p:sp>
        <p:nvSpPr>
          <p:cNvPr id="9" name="TextBox 8">
            <a:extLst>
              <a:ext uri="{FF2B5EF4-FFF2-40B4-BE49-F238E27FC236}">
                <a16:creationId xmlns:a16="http://schemas.microsoft.com/office/drawing/2014/main" id="{F85BB288-3FFE-48A9-8B38-8A5FC9319723}"/>
              </a:ext>
            </a:extLst>
          </p:cNvPr>
          <p:cNvSpPr txBox="1"/>
          <p:nvPr/>
        </p:nvSpPr>
        <p:spPr>
          <a:xfrm>
            <a:off x="1190625" y="5275943"/>
            <a:ext cx="10598438" cy="1323439"/>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Dạng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lượng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thước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bị</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hồi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thế</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hồi</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88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933601" y="0"/>
            <a:ext cx="7620000" cy="1323439"/>
          </a:xfrm>
          <a:prstGeom prst="rect">
            <a:avLst/>
          </a:prstGeom>
          <a:noFill/>
        </p:spPr>
        <p:txBody>
          <a:bodyPr wrap="square" rtlCol="0">
            <a:spAutoFit/>
          </a:bodyPr>
          <a:lstStyle/>
          <a:p>
            <a:pPr marL="742950" indent="-742950">
              <a:buAutoNum type="arabicPeriod"/>
            </a:pPr>
            <a:r>
              <a:rPr lang="vi-VN" sz="4000" dirty="0">
                <a:solidFill>
                  <a:srgbClr val="0000FF"/>
                </a:solidFill>
                <a:latin typeface="Times New Roman" panose="02020603050405020304" pitchFamily="18" charset="0"/>
                <a:cs typeface="Times New Roman" panose="02020603050405020304" pitchFamily="18" charset="0"/>
              </a:rPr>
              <a:t>CÁC DẠNG NĂNG LƯỢNG</a:t>
            </a:r>
          </a:p>
          <a:p>
            <a:r>
              <a:rPr lang="vi-VN" sz="4000" dirty="0">
                <a:latin typeface="Times New Roman" panose="02020603050405020304" pitchFamily="18" charset="0"/>
                <a:cs typeface="Times New Roman" panose="02020603050405020304" pitchFamily="18" charset="0"/>
              </a:rPr>
              <a:t>* Tìm hiểu một số dạng năng lượng</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DC1570-271D-47A7-8EC8-E1DAAFC6AAFF}"/>
              </a:ext>
            </a:extLst>
          </p:cNvPr>
          <p:cNvSpPr txBox="1"/>
          <p:nvPr/>
        </p:nvSpPr>
        <p:spPr>
          <a:xfrm>
            <a:off x="989019" y="1233393"/>
            <a:ext cx="11065163" cy="5509200"/>
          </a:xfrm>
          <a:prstGeom prst="rect">
            <a:avLst/>
          </a:prstGeom>
          <a:noFill/>
        </p:spPr>
        <p:txBody>
          <a:bodyPr wrap="square">
            <a:spAutoFit/>
          </a:bodyPr>
          <a:lstStyle/>
          <a:p>
            <a:r>
              <a:rPr lang="vi-VN" sz="4400" dirty="0">
                <a:solidFill>
                  <a:srgbClr val="0000FF"/>
                </a:solidFill>
                <a:latin typeface="Times New Roman" panose="02020603050405020304" pitchFamily="18" charset="0"/>
                <a:cs typeface="Times New Roman" panose="02020603050405020304" pitchFamily="18" charset="0"/>
              </a:rPr>
              <a:t>Khái niệm một số dạng năng lượng trong đời sống:</a:t>
            </a:r>
          </a:p>
          <a:p>
            <a:r>
              <a:rPr lang="vi-VN" sz="4400" dirty="0">
                <a:solidFill>
                  <a:srgbClr val="FF0000"/>
                </a:solidFill>
                <a:latin typeface="Times New Roman" panose="02020603050405020304" pitchFamily="18" charset="0"/>
                <a:cs typeface="Times New Roman" panose="02020603050405020304" pitchFamily="18" charset="0"/>
              </a:rPr>
              <a:t>- Năng lượng mà vật có do chuyển động gọi là động năng.</a:t>
            </a:r>
          </a:p>
          <a:p>
            <a:r>
              <a:rPr lang="vi-VN" sz="4400" dirty="0">
                <a:solidFill>
                  <a:srgbClr val="FF0000"/>
                </a:solidFill>
                <a:latin typeface="Times New Roman" panose="02020603050405020304" pitchFamily="18" charset="0"/>
                <a:cs typeface="Times New Roman" panose="02020603050405020304" pitchFamily="18" charset="0"/>
              </a:rPr>
              <a:t>- Vật ở trên cao so với mặt đất có năng lượng gọi là thế năng hấp dẫn.</a:t>
            </a:r>
          </a:p>
          <a:p>
            <a:r>
              <a:rPr lang="vi-VN" sz="4400" dirty="0">
                <a:solidFill>
                  <a:srgbClr val="FF0000"/>
                </a:solidFill>
                <a:latin typeface="Times New Roman" panose="02020603050405020304" pitchFamily="18" charset="0"/>
                <a:cs typeface="Times New Roman" panose="02020603050405020304" pitchFamily="18" charset="0"/>
              </a:rPr>
              <a:t>- Những vật biến dạng đàn hồi có năng lượng gọi là thế năng đàn hồi.</a:t>
            </a:r>
          </a:p>
        </p:txBody>
      </p:sp>
      <p:pic>
        <p:nvPicPr>
          <p:cNvPr id="6" name="Picture 5" descr="A hand holding a pen&#10;&#10;Description automatically generated with medium confidence">
            <a:extLst>
              <a:ext uri="{FF2B5EF4-FFF2-40B4-BE49-F238E27FC236}">
                <a16:creationId xmlns:a16="http://schemas.microsoft.com/office/drawing/2014/main" id="{D603AD60-720D-4CDB-BA5F-64BFA251B73F}"/>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279978" y="976078"/>
            <a:ext cx="681332" cy="694721"/>
          </a:xfrm>
          <a:prstGeom prst="rect">
            <a:avLst/>
          </a:prstGeom>
        </p:spPr>
      </p:pic>
    </p:spTree>
    <p:extLst>
      <p:ext uri="{BB962C8B-B14F-4D97-AF65-F5344CB8AC3E}">
        <p14:creationId xmlns:p14="http://schemas.microsoft.com/office/powerpoint/2010/main" val="5476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933601" y="0"/>
            <a:ext cx="7620000" cy="1323439"/>
          </a:xfrm>
          <a:prstGeom prst="rect">
            <a:avLst/>
          </a:prstGeom>
          <a:noFill/>
        </p:spPr>
        <p:txBody>
          <a:bodyPr wrap="square" rtlCol="0">
            <a:spAutoFit/>
          </a:bodyPr>
          <a:lstStyle/>
          <a:p>
            <a:pPr marL="742950" indent="-742950">
              <a:buAutoNum type="arabicPeriod"/>
            </a:pPr>
            <a:r>
              <a:rPr lang="vi-VN" sz="4000" dirty="0">
                <a:solidFill>
                  <a:srgbClr val="0000FF"/>
                </a:solidFill>
                <a:latin typeface="Times New Roman" panose="02020603050405020304" pitchFamily="18" charset="0"/>
                <a:cs typeface="Times New Roman" panose="02020603050405020304" pitchFamily="18" charset="0"/>
              </a:rPr>
              <a:t>CÁC DẠNG NĂNG LƯỢNG</a:t>
            </a:r>
          </a:p>
          <a:p>
            <a:r>
              <a:rPr lang="vi-VN" sz="4000" dirty="0">
                <a:latin typeface="Times New Roman" panose="02020603050405020304" pitchFamily="18" charset="0"/>
                <a:cs typeface="Times New Roman" panose="02020603050405020304" pitchFamily="18" charset="0"/>
              </a:rPr>
              <a:t>* Tìm hiểu một số dạng năng lượng</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78725A-DD0F-4215-901C-5F87D3E378C3}"/>
              </a:ext>
            </a:extLst>
          </p:cNvPr>
          <p:cNvSpPr txBox="1"/>
          <p:nvPr/>
        </p:nvSpPr>
        <p:spPr>
          <a:xfrm>
            <a:off x="554180" y="1323439"/>
            <a:ext cx="10797310" cy="4401205"/>
          </a:xfrm>
          <a:prstGeom prst="rect">
            <a:avLst/>
          </a:prstGeom>
          <a:noFill/>
        </p:spPr>
        <p:txBody>
          <a:bodyPr wrap="square">
            <a:spAutoFit/>
          </a:bodyPr>
          <a:lstStyle/>
          <a:p>
            <a:r>
              <a:rPr lang="vi-VN" sz="4000" dirty="0">
                <a:solidFill>
                  <a:srgbClr val="FF0000"/>
                </a:solidFill>
                <a:latin typeface="Times New Roman" panose="02020603050405020304" pitchFamily="18" charset="0"/>
                <a:cs typeface="Times New Roman" panose="02020603050405020304" pitchFamily="18" charset="0"/>
              </a:rPr>
              <a:t>- Ánh sáng mang năng lượng gọi là quang năng.</a:t>
            </a:r>
          </a:p>
          <a:p>
            <a:r>
              <a:rPr lang="vi-VN" sz="4000" dirty="0">
                <a:solidFill>
                  <a:srgbClr val="FF0000"/>
                </a:solidFill>
                <a:latin typeface="Times New Roman" panose="02020603050405020304" pitchFamily="18" charset="0"/>
                <a:cs typeface="Times New Roman" panose="02020603050405020304" pitchFamily="18" charset="0"/>
              </a:rPr>
              <a:t>- Nước nóng, hòn than nóng, thanh sắt nóng, chảo rán nóng…có năng lượng gọi là nhiệt năng.</a:t>
            </a:r>
            <a:endParaRPr lang="en-US" sz="4000" dirty="0">
              <a:solidFill>
                <a:srgbClr val="FF0000"/>
              </a:solidFill>
              <a:latin typeface="Times New Roman" panose="02020603050405020304" pitchFamily="18" charset="0"/>
              <a:cs typeface="Times New Roman" panose="02020603050405020304" pitchFamily="18" charset="0"/>
            </a:endParaRPr>
          </a:p>
          <a:p>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máy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thủy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điện</a:t>
            </a:r>
            <a:r>
              <a:rPr lang="en-US" sz="4000" dirty="0">
                <a:solidFill>
                  <a:srgbClr val="FF0000"/>
                </a:solidFill>
                <a:latin typeface="Times New Roman" panose="02020603050405020304" pitchFamily="18" charset="0"/>
                <a:cs typeface="Times New Roman" panose="02020603050405020304" pitchFamily="18" charset="0"/>
              </a:rPr>
              <a:t>…</a:t>
            </a:r>
            <a:r>
              <a:rPr lang="en-US" sz="4000" dirty="0" err="1">
                <a:solidFill>
                  <a:srgbClr val="FF0000"/>
                </a:solidFill>
                <a:latin typeface="Times New Roman" panose="02020603050405020304" pitchFamily="18" charset="0"/>
                <a:cs typeface="Times New Roman" panose="02020603050405020304" pitchFamily="18" charset="0"/>
              </a:rPr>
              <a:t>sản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xuất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a:t>
            </a:r>
          </a:p>
          <a:p>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Hóa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lượng</a:t>
            </a:r>
            <a:r>
              <a:rPr lang="en-US" sz="4000" dirty="0">
                <a:solidFill>
                  <a:srgbClr val="FF0000"/>
                </a:solidFill>
                <a:latin typeface="Times New Roman" panose="02020603050405020304" pitchFamily="18" charset="0"/>
                <a:cs typeface="Times New Roman" panose="02020603050405020304" pitchFamily="18" charset="0"/>
              </a:rPr>
              <a:t> do </a:t>
            </a:r>
            <a:r>
              <a:rPr lang="en-US" sz="4000" dirty="0" err="1">
                <a:solidFill>
                  <a:srgbClr val="FF0000"/>
                </a:solidFill>
                <a:latin typeface="Times New Roman" panose="02020603050405020304" pitchFamily="18" charset="0"/>
                <a:cs typeface="Times New Roman" panose="02020603050405020304" pitchFamily="18" charset="0"/>
              </a:rPr>
              <a:t>quá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đổi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hóa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học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ra</a:t>
            </a:r>
            <a:endParaRPr lang="vi-VN" sz="4000" dirty="0">
              <a:solidFill>
                <a:srgbClr val="FF0000"/>
              </a:solidFill>
              <a:latin typeface="Times New Roman" panose="02020603050405020304" pitchFamily="18" charset="0"/>
              <a:cs typeface="Times New Roman" panose="02020603050405020304" pitchFamily="18" charset="0"/>
            </a:endParaRPr>
          </a:p>
        </p:txBody>
      </p:sp>
      <p:pic>
        <p:nvPicPr>
          <p:cNvPr id="7" name="Picture 6" descr="A hand holding a pen&#10;&#10;Description automatically generated with medium confidence">
            <a:extLst>
              <a:ext uri="{FF2B5EF4-FFF2-40B4-BE49-F238E27FC236}">
                <a16:creationId xmlns:a16="http://schemas.microsoft.com/office/drawing/2014/main" id="{23FAB29F-B8E7-459C-B9BD-9836FCA5CF5A}"/>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173872" y="661719"/>
            <a:ext cx="760615" cy="775562"/>
          </a:xfrm>
          <a:prstGeom prst="rect">
            <a:avLst/>
          </a:prstGeom>
        </p:spPr>
      </p:pic>
    </p:spTree>
    <p:extLst>
      <p:ext uri="{BB962C8B-B14F-4D97-AF65-F5344CB8AC3E}">
        <p14:creationId xmlns:p14="http://schemas.microsoft.com/office/powerpoint/2010/main" val="13430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B26F6F-281E-43BD-AC47-A6C48F955411}"/>
              </a:ext>
            </a:extLst>
          </p:cNvPr>
          <p:cNvSpPr/>
          <p:nvPr/>
        </p:nvSpPr>
        <p:spPr>
          <a:xfrm>
            <a:off x="755072" y="288838"/>
            <a:ext cx="10681855" cy="3424912"/>
          </a:xfrm>
          <a:prstGeom prst="rect">
            <a:avLst/>
          </a:prstGeom>
        </p:spPr>
        <p:txBody>
          <a:bodyPr wrap="square">
            <a:spAutoFit/>
          </a:bodyPr>
          <a:lstStyle/>
          <a:p>
            <a:pPr indent="180340" algn="just">
              <a:lnSpc>
                <a:spcPct val="150000"/>
              </a:lnSpc>
              <a:spcBef>
                <a:spcPts val="600"/>
              </a:spcBef>
              <a:spcAft>
                <a:spcPts val="0"/>
              </a:spcAft>
            </a:pP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Thông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thường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khoa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học</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người</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ta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loại</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theo</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nguồn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gốc</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năng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lượng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thì</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ta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có</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các</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dạng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năng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lượng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Cơ</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nhiệt</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điện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quang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hóa</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năng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đồi</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sống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ta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luôn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thấy</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sự</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biến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đổi</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chuyển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hóa</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giữa</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các</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dạng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năng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lượng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này</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a:t>
            </a:r>
          </a:p>
          <a:p>
            <a:pPr indent="180340" algn="just">
              <a:lnSpc>
                <a:spcPct val="150000"/>
              </a:lnSpc>
              <a:spcBef>
                <a:spcPts val="600"/>
              </a:spcBef>
              <a:spcAft>
                <a:spcPts val="0"/>
              </a:spcAft>
            </a:pPr>
            <a:r>
              <a:rPr lang="en-US" sz="2400" u="sng" dirty="0" err="1">
                <a:solidFill>
                  <a:srgbClr val="000000"/>
                </a:solidFill>
                <a:latin typeface="Arial" panose="020B0604020202020204" pitchFamily="34" charset="0"/>
                <a:ea typeface="Arial" panose="020B0604020202020204" pitchFamily="34" charset="0"/>
                <a:cs typeface="Arial" panose="020B0604020202020204" pitchFamily="34" charset="0"/>
              </a:rPr>
              <a:t>Ví</a:t>
            </a:r>
            <a:r>
              <a:rPr lang="en-US" sz="2400" u="sng"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u="sng" dirty="0" err="1">
                <a:solidFill>
                  <a:srgbClr val="000000"/>
                </a:solidFill>
                <a:latin typeface="Arial" panose="020B0604020202020204" pitchFamily="34" charset="0"/>
                <a:ea typeface="Arial" panose="020B0604020202020204" pitchFamily="34" charset="0"/>
                <a:cs typeface="Arial" panose="020B0604020202020204" pitchFamily="34" charset="0"/>
              </a:rPr>
              <a:t>dụ</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Dòng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điên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chạy</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ấm</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nước</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làm</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ấm</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nước</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nóng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lên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Điện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năng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Nhiệt</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năng</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18967F53-4E79-41F7-9A91-067B205DCE8E}"/>
              </a:ext>
            </a:extLst>
          </p:cNvPr>
          <p:cNvGrpSpPr/>
          <p:nvPr/>
        </p:nvGrpSpPr>
        <p:grpSpPr>
          <a:xfrm>
            <a:off x="4009268" y="3505648"/>
            <a:ext cx="6261420" cy="3271616"/>
            <a:chOff x="4009268" y="3505648"/>
            <a:chExt cx="6261420" cy="3271616"/>
          </a:xfrm>
        </p:grpSpPr>
        <p:sp>
          <p:nvSpPr>
            <p:cNvPr id="6" name="Star: 5 Points 5">
              <a:extLst>
                <a:ext uri="{FF2B5EF4-FFF2-40B4-BE49-F238E27FC236}">
                  <a16:creationId xmlns:a16="http://schemas.microsoft.com/office/drawing/2014/main" id="{FDDCF8BE-7A27-4A8F-AB8A-4A5442F3D125}"/>
                </a:ext>
              </a:extLst>
            </p:cNvPr>
            <p:cNvSpPr/>
            <p:nvPr/>
          </p:nvSpPr>
          <p:spPr>
            <a:xfrm>
              <a:off x="5531427" y="3996548"/>
              <a:ext cx="3044537" cy="2601564"/>
            </a:xfrm>
            <a:prstGeom prst="star5">
              <a:avLst>
                <a:gd name="adj" fmla="val 19662"/>
                <a:gd name="hf" fmla="val 105146"/>
                <a:gd name="vf" fmla="val 110557"/>
              </a:avLst>
            </a:prstGeom>
            <a:solidFill>
              <a:srgbClr val="C00000"/>
            </a:solidFill>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7A9B6F-0DF9-4917-BE11-B2A7A5EB4C9E}"/>
                </a:ext>
              </a:extLst>
            </p:cNvPr>
            <p:cNvSpPr/>
            <p:nvPr/>
          </p:nvSpPr>
          <p:spPr>
            <a:xfrm>
              <a:off x="6470072" y="4980273"/>
              <a:ext cx="1900308" cy="770147"/>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FFFF00"/>
                  </a:solidFill>
                  <a:latin typeface="Arial" panose="020B0604020202020204" pitchFamily="34" charset="0"/>
                  <a:ea typeface="Arial" panose="020B0604020202020204" pitchFamily="34" charset="0"/>
                  <a:cs typeface="Arial" panose="020B0604020202020204" pitchFamily="34" charset="0"/>
                </a:rPr>
                <a:t>NĂNG L</a:t>
              </a:r>
              <a:r>
                <a:rPr lang="vi-VN" sz="2000" b="1">
                  <a:solidFill>
                    <a:srgbClr val="FFFF00"/>
                  </a:solidFill>
                  <a:latin typeface="Arial" panose="020B0604020202020204" pitchFamily="34" charset="0"/>
                  <a:ea typeface="Arial" panose="020B0604020202020204" pitchFamily="34" charset="0"/>
                  <a:cs typeface="Arial" panose="020B0604020202020204" pitchFamily="34" charset="0"/>
                </a:rPr>
                <a:t>Ư</a:t>
              </a:r>
              <a:r>
                <a:rPr lang="en-US" sz="2000" b="1">
                  <a:solidFill>
                    <a:srgbClr val="FFFF00"/>
                  </a:solidFill>
                  <a:latin typeface="Arial" panose="020B0604020202020204" pitchFamily="34" charset="0"/>
                  <a:ea typeface="Arial" panose="020B0604020202020204" pitchFamily="34" charset="0"/>
                  <a:cs typeface="Arial" panose="020B0604020202020204" pitchFamily="34" charset="0"/>
                </a:rPr>
                <a:t>ỢNG</a:t>
              </a:r>
            </a:p>
          </p:txBody>
        </p:sp>
        <p:sp>
          <p:nvSpPr>
            <p:cNvPr id="10" name="Rectangle 9">
              <a:extLst>
                <a:ext uri="{FF2B5EF4-FFF2-40B4-BE49-F238E27FC236}">
                  <a16:creationId xmlns:a16="http://schemas.microsoft.com/office/drawing/2014/main" id="{A81F6CF2-F7F2-4FC4-A480-E9C661499BE7}"/>
                </a:ext>
              </a:extLst>
            </p:cNvPr>
            <p:cNvSpPr/>
            <p:nvPr/>
          </p:nvSpPr>
          <p:spPr>
            <a:xfrm>
              <a:off x="6287725" y="3505648"/>
              <a:ext cx="1484673"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Cơ năng</a:t>
              </a:r>
            </a:p>
          </p:txBody>
        </p:sp>
        <p:sp>
          <p:nvSpPr>
            <p:cNvPr id="11" name="Rectangle 10">
              <a:extLst>
                <a:ext uri="{FF2B5EF4-FFF2-40B4-BE49-F238E27FC236}">
                  <a16:creationId xmlns:a16="http://schemas.microsoft.com/office/drawing/2014/main" id="{F6EA7362-F4C6-42FC-B17E-CA7E4D6DC86A}"/>
                </a:ext>
              </a:extLst>
            </p:cNvPr>
            <p:cNvSpPr/>
            <p:nvPr/>
          </p:nvSpPr>
          <p:spPr>
            <a:xfrm>
              <a:off x="8370380" y="4704298"/>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Nhiệt năng</a:t>
              </a:r>
            </a:p>
          </p:txBody>
        </p:sp>
        <p:sp>
          <p:nvSpPr>
            <p:cNvPr id="12" name="Rectangle 11">
              <a:extLst>
                <a:ext uri="{FF2B5EF4-FFF2-40B4-BE49-F238E27FC236}">
                  <a16:creationId xmlns:a16="http://schemas.microsoft.com/office/drawing/2014/main" id="{8497A876-73AF-4652-A912-55317C6C9232}"/>
                </a:ext>
              </a:extLst>
            </p:cNvPr>
            <p:cNvSpPr/>
            <p:nvPr/>
          </p:nvSpPr>
          <p:spPr>
            <a:xfrm>
              <a:off x="7927034" y="6254843"/>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Điện năng</a:t>
              </a:r>
            </a:p>
          </p:txBody>
        </p:sp>
        <p:sp>
          <p:nvSpPr>
            <p:cNvPr id="13" name="Rectangle 12">
              <a:extLst>
                <a:ext uri="{FF2B5EF4-FFF2-40B4-BE49-F238E27FC236}">
                  <a16:creationId xmlns:a16="http://schemas.microsoft.com/office/drawing/2014/main" id="{F23B4AA8-864F-4A3B-A7FB-63BF8AC6412C}"/>
                </a:ext>
              </a:extLst>
            </p:cNvPr>
            <p:cNvSpPr/>
            <p:nvPr/>
          </p:nvSpPr>
          <p:spPr>
            <a:xfrm>
              <a:off x="4410435" y="6361060"/>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dirty="0">
                  <a:solidFill>
                    <a:srgbClr val="7030A0"/>
                  </a:solidFill>
                  <a:latin typeface="Arial" panose="020B0604020202020204" pitchFamily="34" charset="0"/>
                  <a:ea typeface="Arial" panose="020B0604020202020204" pitchFamily="34" charset="0"/>
                  <a:cs typeface="Arial" panose="020B0604020202020204" pitchFamily="34" charset="0"/>
                </a:rPr>
                <a:t>Quan</a:t>
              </a:r>
              <a:r>
                <a:rPr lang="vi-VN" sz="2000" b="1" dirty="0">
                  <a:solidFill>
                    <a:srgbClr val="7030A0"/>
                  </a:solidFill>
                  <a:latin typeface="Arial" panose="020B0604020202020204" pitchFamily="34" charset="0"/>
                  <a:ea typeface="Arial" panose="020B0604020202020204" pitchFamily="34" charset="0"/>
                  <a:cs typeface="Arial" panose="020B0604020202020204" pitchFamily="34" charset="0"/>
                </a:rPr>
                <a:t>g</a:t>
              </a:r>
              <a:r>
                <a:rPr lang="en-US" sz="2000" b="1" dirty="0">
                  <a:solidFill>
                    <a:srgbClr val="7030A0"/>
                  </a:solidFill>
                  <a:latin typeface="Arial" panose="020B0604020202020204" pitchFamily="34" charset="0"/>
                  <a:ea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ea typeface="Arial" panose="020B0604020202020204" pitchFamily="34" charset="0"/>
                  <a:cs typeface="Arial" panose="020B0604020202020204" pitchFamily="34" charset="0"/>
                </a:rPr>
                <a:t>năng</a:t>
              </a:r>
              <a:endParaRPr lang="en-US" sz="2000" b="1" dirty="0">
                <a:solidFill>
                  <a:srgbClr val="7030A0"/>
                </a:solidFill>
                <a:latin typeface="Arial" panose="020B0604020202020204" pitchFamily="34" charset="0"/>
                <a:ea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920AFD7-3283-49BF-B958-1D71AEDB7BA9}"/>
                </a:ext>
              </a:extLst>
            </p:cNvPr>
            <p:cNvSpPr/>
            <p:nvPr/>
          </p:nvSpPr>
          <p:spPr>
            <a:xfrm>
              <a:off x="4009268" y="4642865"/>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dirty="0" err="1">
                  <a:solidFill>
                    <a:srgbClr val="7030A0"/>
                  </a:solidFill>
                  <a:latin typeface="Arial" panose="020B0604020202020204" pitchFamily="34" charset="0"/>
                  <a:ea typeface="Arial" panose="020B0604020202020204" pitchFamily="34" charset="0"/>
                  <a:cs typeface="Arial" panose="020B0604020202020204" pitchFamily="34" charset="0"/>
                </a:rPr>
                <a:t>Hóa</a:t>
              </a:r>
              <a:r>
                <a:rPr lang="en-US" sz="2000" b="1" dirty="0">
                  <a:solidFill>
                    <a:srgbClr val="7030A0"/>
                  </a:solidFill>
                  <a:latin typeface="Arial" panose="020B0604020202020204" pitchFamily="34" charset="0"/>
                  <a:ea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ea typeface="Arial" panose="020B0604020202020204" pitchFamily="34" charset="0"/>
                  <a:cs typeface="Arial" panose="020B0604020202020204" pitchFamily="34" charset="0"/>
                </a:rPr>
                <a:t>năng</a:t>
              </a:r>
              <a:endParaRPr lang="en-US" sz="2000" b="1" dirty="0">
                <a:solidFill>
                  <a:srgbClr val="7030A0"/>
                </a:solidFill>
                <a:latin typeface="Arial" panose="020B0604020202020204" pitchFamily="34" charset="0"/>
                <a:ea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E53C68C-6F15-4FAD-89A1-F1582ADE74A1}"/>
                </a:ext>
              </a:extLst>
            </p:cNvPr>
            <p:cNvSpPr/>
            <p:nvPr/>
          </p:nvSpPr>
          <p:spPr>
            <a:xfrm>
              <a:off x="5531427" y="3841426"/>
              <a:ext cx="3044537" cy="2785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8079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933601" y="0"/>
            <a:ext cx="7620000" cy="1323439"/>
          </a:xfrm>
          <a:prstGeom prst="rect">
            <a:avLst/>
          </a:prstGeom>
          <a:noFill/>
        </p:spPr>
        <p:txBody>
          <a:bodyPr wrap="square" rtlCol="0">
            <a:spAutoFit/>
          </a:bodyPr>
          <a:lstStyle/>
          <a:p>
            <a:pPr marL="742950" indent="-742950">
              <a:buAutoNum type="arabicPeriod"/>
            </a:pPr>
            <a:r>
              <a:rPr lang="vi-VN" sz="4000" dirty="0">
                <a:solidFill>
                  <a:srgbClr val="0000FF"/>
                </a:solidFill>
                <a:latin typeface="Times New Roman" panose="02020603050405020304" pitchFamily="18" charset="0"/>
                <a:cs typeface="Times New Roman" panose="02020603050405020304" pitchFamily="18" charset="0"/>
              </a:rPr>
              <a:t>CÁC DẠNG NĂNG LƯỢNG</a:t>
            </a:r>
          </a:p>
          <a:p>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DC1570-271D-47A7-8EC8-E1DAAFC6AAFF}"/>
              </a:ext>
            </a:extLst>
          </p:cNvPr>
          <p:cNvSpPr txBox="1"/>
          <p:nvPr/>
        </p:nvSpPr>
        <p:spPr>
          <a:xfrm>
            <a:off x="739637" y="1944593"/>
            <a:ext cx="11065163" cy="2800767"/>
          </a:xfrm>
          <a:prstGeom prst="rect">
            <a:avLst/>
          </a:prstGeom>
          <a:noFill/>
        </p:spPr>
        <p:txBody>
          <a:bodyPr wrap="square">
            <a:spAutoFit/>
          </a:bodyPr>
          <a:lstStyle/>
          <a:p>
            <a:r>
              <a:rPr lang="en-US" sz="4400" dirty="0">
                <a:solidFill>
                  <a:srgbClr val="0000FF"/>
                </a:solidFill>
                <a:latin typeface="Times New Roman" panose="02020603050405020304" pitchFamily="18" charset="0"/>
                <a:cs typeface="Times New Roman" panose="02020603050405020304" pitchFamily="18" charset="0"/>
              </a:rPr>
              <a:t>1. Theo </a:t>
            </a:r>
            <a:r>
              <a:rPr lang="en-US" sz="4400" dirty="0" err="1">
                <a:solidFill>
                  <a:srgbClr val="0000FF"/>
                </a:solidFill>
                <a:latin typeface="Times New Roman" panose="02020603050405020304" pitchFamily="18" charset="0"/>
                <a:cs typeface="Times New Roman" panose="02020603050405020304" pitchFamily="18" charset="0"/>
              </a:rPr>
              <a:t>nguồn</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tạo</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ra</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năng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được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quang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hóa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lượng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hạt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nhân</a:t>
            </a:r>
            <a:r>
              <a:rPr lang="en-US" sz="4400" dirty="0">
                <a:solidFill>
                  <a:srgbClr val="FF0000"/>
                </a:solidFill>
                <a:latin typeface="Times New Roman" panose="02020603050405020304" pitchFamily="18" charset="0"/>
                <a:cs typeface="Times New Roman" panose="02020603050405020304" pitchFamily="18" charset="0"/>
              </a:rPr>
              <a:t>,…</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6" name="Picture 5" descr="A hand holding a pen&#10;&#10;Description automatically generated with medium confidence">
            <a:extLst>
              <a:ext uri="{FF2B5EF4-FFF2-40B4-BE49-F238E27FC236}">
                <a16:creationId xmlns:a16="http://schemas.microsoft.com/office/drawing/2014/main" id="{D603AD60-720D-4CDB-BA5F-64BFA251B73F}"/>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279978" y="976078"/>
            <a:ext cx="681332" cy="694721"/>
          </a:xfrm>
          <a:prstGeom prst="rect">
            <a:avLst/>
          </a:prstGeom>
        </p:spPr>
      </p:pic>
    </p:spTree>
    <p:extLst>
      <p:ext uri="{BB962C8B-B14F-4D97-AF65-F5344CB8AC3E}">
        <p14:creationId xmlns:p14="http://schemas.microsoft.com/office/powerpoint/2010/main" val="38548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933601" y="0"/>
            <a:ext cx="7620000" cy="1323439"/>
          </a:xfrm>
          <a:prstGeom prst="rect">
            <a:avLst/>
          </a:prstGeom>
          <a:noFill/>
        </p:spPr>
        <p:txBody>
          <a:bodyPr wrap="square" rtlCol="0">
            <a:spAutoFit/>
          </a:bodyPr>
          <a:lstStyle/>
          <a:p>
            <a:pPr marL="742950" indent="-742950">
              <a:buAutoNum type="arabicPeriod"/>
            </a:pPr>
            <a:r>
              <a:rPr lang="vi-VN" sz="4000" dirty="0">
                <a:solidFill>
                  <a:srgbClr val="0000FF"/>
                </a:solidFill>
                <a:latin typeface="Times New Roman" panose="02020603050405020304" pitchFamily="18" charset="0"/>
                <a:cs typeface="Times New Roman" panose="02020603050405020304" pitchFamily="18" charset="0"/>
              </a:rPr>
              <a:t>CÁC DẠNG NĂNG LƯỢNG</a:t>
            </a:r>
          </a:p>
          <a:p>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DC1570-271D-47A7-8EC8-E1DAAFC6AAFF}"/>
              </a:ext>
            </a:extLst>
          </p:cNvPr>
          <p:cNvSpPr txBox="1"/>
          <p:nvPr/>
        </p:nvSpPr>
        <p:spPr>
          <a:xfrm>
            <a:off x="961310" y="1322455"/>
            <a:ext cx="11065163" cy="5509200"/>
          </a:xfrm>
          <a:prstGeom prst="rect">
            <a:avLst/>
          </a:prstGeom>
          <a:noFill/>
        </p:spPr>
        <p:txBody>
          <a:bodyPr wrap="square">
            <a:spAutoFit/>
          </a:bodyPr>
          <a:lstStyle/>
          <a:p>
            <a:r>
              <a:rPr lang="en-US" sz="4400" dirty="0">
                <a:solidFill>
                  <a:srgbClr val="0000FF"/>
                </a:solidFill>
                <a:latin typeface="Times New Roman" panose="02020603050405020304" pitchFamily="18" charset="0"/>
                <a:cs typeface="Times New Roman" panose="02020603050405020304" pitchFamily="18" charset="0"/>
              </a:rPr>
              <a:t>2. Theo </a:t>
            </a:r>
            <a:r>
              <a:rPr lang="en-US" sz="4400" dirty="0" err="1">
                <a:solidFill>
                  <a:srgbClr val="0000FF"/>
                </a:solidFill>
                <a:latin typeface="Times New Roman" panose="02020603050405020304" pitchFamily="18" charset="0"/>
                <a:cs typeface="Times New Roman" panose="02020603050405020304" pitchFamily="18" charset="0"/>
              </a:rPr>
              <a:t>nguồn</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gốc</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chất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của</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năng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lượng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được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vi-VN" sz="4400" dirty="0">
                <a:latin typeface="Times New Roman" panose="02020603050405020304" pitchFamily="18" charset="0"/>
                <a:cs typeface="Times New Roman" panose="02020603050405020304" pitchFamily="18" charset="0"/>
              </a:rPr>
              <a:t>:</a:t>
            </a:r>
          </a:p>
          <a:p>
            <a:pPr marL="571500" indent="-571500">
              <a:buFontTx/>
              <a:buChar char="-"/>
            </a:pPr>
            <a:r>
              <a:rPr lang="vi-VN" sz="4400" dirty="0">
                <a:solidFill>
                  <a:srgbClr val="FF0000"/>
                </a:solidFill>
                <a:latin typeface="Times New Roman" panose="02020603050405020304" pitchFamily="18" charset="0"/>
                <a:cs typeface="Times New Roman" panose="02020603050405020304" pitchFamily="18" charset="0"/>
              </a:rPr>
              <a:t>Năng lượng chuyển hóa toàn phần </a:t>
            </a:r>
            <a:r>
              <a:rPr lang="vi-VN" sz="4400" dirty="0">
                <a:latin typeface="Times New Roman" panose="02020603050405020304" pitchFamily="18" charset="0"/>
                <a:cs typeface="Times New Roman" panose="02020603050405020304" pitchFamily="18" charset="0"/>
              </a:rPr>
              <a:t>là dạng năng lượng được sinh ra từ nhiên liệu hóa thạch như than đá, dầu mỏ, khí tự nhiên.</a:t>
            </a:r>
          </a:p>
          <a:p>
            <a:pPr marL="571500" indent="-571500">
              <a:buFontTx/>
              <a:buChar char="-"/>
            </a:pPr>
            <a:r>
              <a:rPr lang="vi-VN" sz="4400" dirty="0">
                <a:solidFill>
                  <a:srgbClr val="FF0000"/>
                </a:solidFill>
                <a:latin typeface="Times New Roman" panose="02020603050405020304" pitchFamily="18" charset="0"/>
                <a:cs typeface="Times New Roman" panose="02020603050405020304" pitchFamily="18" charset="0"/>
              </a:rPr>
              <a:t>Năng lượng tái tạo</a:t>
            </a:r>
            <a:r>
              <a:rPr lang="vi-VN" sz="4400" dirty="0">
                <a:latin typeface="Times New Roman" panose="02020603050405020304" pitchFamily="18" charset="0"/>
                <a:cs typeface="Times New Roman" panose="02020603050405020304" pitchFamily="18" charset="0"/>
              </a:rPr>
              <a:t> là dạng năng lượng như ánh sáng mặt trời, gió, thủy triều, hạt nhân, địa nhiệt,.... </a:t>
            </a:r>
          </a:p>
        </p:txBody>
      </p:sp>
      <p:pic>
        <p:nvPicPr>
          <p:cNvPr id="6" name="Picture 5" descr="A hand holding a pen&#10;&#10;Description automatically generated with medium confidence">
            <a:extLst>
              <a:ext uri="{FF2B5EF4-FFF2-40B4-BE49-F238E27FC236}">
                <a16:creationId xmlns:a16="http://schemas.microsoft.com/office/drawing/2014/main" id="{D603AD60-720D-4CDB-BA5F-64BFA251B73F}"/>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279978" y="976078"/>
            <a:ext cx="681332" cy="694721"/>
          </a:xfrm>
          <a:prstGeom prst="rect">
            <a:avLst/>
          </a:prstGeom>
        </p:spPr>
      </p:pic>
    </p:spTree>
    <p:extLst>
      <p:ext uri="{BB962C8B-B14F-4D97-AF65-F5344CB8AC3E}">
        <p14:creationId xmlns:p14="http://schemas.microsoft.com/office/powerpoint/2010/main" val="35019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ình nền bài giảng powerpoint">
            <a:extLst>
              <a:ext uri="{FF2B5EF4-FFF2-40B4-BE49-F238E27FC236}">
                <a16:creationId xmlns:a16="http://schemas.microsoft.com/office/drawing/2014/main" id="{F00D2D83-E598-461D-BF79-8E69D0860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05C61F-9005-4F14-AAC5-86C48AA5DAAE}"/>
              </a:ext>
            </a:extLst>
          </p:cNvPr>
          <p:cNvSpPr>
            <a:spLocks noGrp="1"/>
          </p:cNvSpPr>
          <p:nvPr>
            <p:ph type="ctrTitle"/>
          </p:nvPr>
        </p:nvSpPr>
        <p:spPr>
          <a:xfrm>
            <a:off x="2655453" y="2662453"/>
            <a:ext cx="6165273" cy="97891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41: NĂNG L</a:t>
            </a:r>
            <a:r>
              <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ỢNG</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9FB83B2-3242-4132-B4AD-DDE5F6AE70AD}"/>
              </a:ext>
            </a:extLst>
          </p:cNvPr>
          <p:cNvSpPr txBox="1">
            <a:spLocks/>
          </p:cNvSpPr>
          <p:nvPr/>
        </p:nvSpPr>
        <p:spPr>
          <a:xfrm>
            <a:off x="2655454" y="1217035"/>
            <a:ext cx="6165273" cy="9789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 ĐỀ 10</a:t>
            </a: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NĂNG L</a:t>
            </a:r>
            <a:r>
              <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ỢNG</a:t>
            </a:r>
            <a:r>
              <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VÀ CUỘC SỐNG</a:t>
            </a:r>
          </a:p>
        </p:txBody>
      </p:sp>
    </p:spTree>
    <p:extLst>
      <p:ext uri="{BB962C8B-B14F-4D97-AF65-F5344CB8AC3E}">
        <p14:creationId xmlns:p14="http://schemas.microsoft.com/office/powerpoint/2010/main" val="3988944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933601" y="0"/>
            <a:ext cx="7620000" cy="1323439"/>
          </a:xfrm>
          <a:prstGeom prst="rect">
            <a:avLst/>
          </a:prstGeom>
          <a:noFill/>
        </p:spPr>
        <p:txBody>
          <a:bodyPr wrap="square" rtlCol="0">
            <a:spAutoFit/>
          </a:bodyPr>
          <a:lstStyle/>
          <a:p>
            <a:pPr marL="742950" indent="-742950">
              <a:buAutoNum type="arabicPeriod"/>
            </a:pPr>
            <a:r>
              <a:rPr lang="vi-VN" sz="4000" dirty="0">
                <a:solidFill>
                  <a:srgbClr val="0000FF"/>
                </a:solidFill>
                <a:latin typeface="Times New Roman" panose="02020603050405020304" pitchFamily="18" charset="0"/>
                <a:cs typeface="Times New Roman" panose="02020603050405020304" pitchFamily="18" charset="0"/>
              </a:rPr>
              <a:t>CÁC DẠNG NĂNG LƯỢNG</a:t>
            </a:r>
          </a:p>
          <a:p>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DC1570-271D-47A7-8EC8-E1DAAFC6AAFF}"/>
              </a:ext>
            </a:extLst>
          </p:cNvPr>
          <p:cNvSpPr txBox="1"/>
          <p:nvPr/>
        </p:nvSpPr>
        <p:spPr>
          <a:xfrm>
            <a:off x="961310" y="1322455"/>
            <a:ext cx="11065163" cy="3477875"/>
          </a:xfrm>
          <a:prstGeom prst="rect">
            <a:avLst/>
          </a:prstGeom>
          <a:noFill/>
        </p:spPr>
        <p:txBody>
          <a:bodyPr wrap="square">
            <a:spAutoFit/>
          </a:bodyPr>
          <a:lstStyle/>
          <a:p>
            <a:r>
              <a:rPr lang="vi-VN" sz="4400" dirty="0">
                <a:solidFill>
                  <a:srgbClr val="0000FF"/>
                </a:solidFill>
                <a:latin typeface="Times New Roman" panose="02020603050405020304" pitchFamily="18" charset="0"/>
                <a:cs typeface="Times New Roman" panose="02020603050405020304" pitchFamily="18" charset="0"/>
              </a:rPr>
              <a:t>3. Theo mức độ ô nhiễm môi trường thì năng lượng được chia thành </a:t>
            </a:r>
            <a:r>
              <a:rPr lang="vi-VN" sz="4400" dirty="0">
                <a:solidFill>
                  <a:srgbClr val="FF0000"/>
                </a:solidFill>
                <a:latin typeface="Times New Roman" panose="02020603050405020304" pitchFamily="18" charset="0"/>
                <a:cs typeface="Times New Roman" panose="02020603050405020304" pitchFamily="18" charset="0"/>
              </a:rPr>
              <a:t>năng lượng sạch </a:t>
            </a:r>
            <a:r>
              <a:rPr lang="vi-VN" sz="4400" dirty="0">
                <a:solidFill>
                  <a:srgbClr val="0000FF"/>
                </a:solidFill>
                <a:latin typeface="Times New Roman" panose="02020603050405020304" pitchFamily="18" charset="0"/>
                <a:cs typeface="Times New Roman" panose="02020603050405020304" pitchFamily="18" charset="0"/>
              </a:rPr>
              <a:t>như năng lượng mặt trời, năng lượng gió, năng lượng thủy triều và </a:t>
            </a:r>
            <a:r>
              <a:rPr lang="vi-VN" sz="4400" dirty="0">
                <a:solidFill>
                  <a:srgbClr val="FF0000"/>
                </a:solidFill>
                <a:latin typeface="Times New Roman" panose="02020603050405020304" pitchFamily="18" charset="0"/>
                <a:cs typeface="Times New Roman" panose="02020603050405020304" pitchFamily="18" charset="0"/>
              </a:rPr>
              <a:t>năng lượng gây ô nhiễm môi trường</a:t>
            </a:r>
            <a:r>
              <a:rPr lang="vi-VN" sz="4400" dirty="0">
                <a:solidFill>
                  <a:srgbClr val="0000FF"/>
                </a:solidFill>
                <a:latin typeface="Times New Roman" panose="02020603050405020304" pitchFamily="18" charset="0"/>
                <a:cs typeface="Times New Roman" panose="02020603050405020304" pitchFamily="18" charset="0"/>
              </a:rPr>
              <a:t> như năng lượng hóa thạch</a:t>
            </a:r>
            <a:endParaRPr lang="vi-VN" sz="4400" dirty="0">
              <a:latin typeface="Times New Roman" panose="02020603050405020304" pitchFamily="18" charset="0"/>
              <a:cs typeface="Times New Roman" panose="02020603050405020304" pitchFamily="18" charset="0"/>
            </a:endParaRPr>
          </a:p>
        </p:txBody>
      </p:sp>
      <p:pic>
        <p:nvPicPr>
          <p:cNvPr id="6" name="Picture 5" descr="A hand holding a pen&#10;&#10;Description automatically generated with medium confidence">
            <a:extLst>
              <a:ext uri="{FF2B5EF4-FFF2-40B4-BE49-F238E27FC236}">
                <a16:creationId xmlns:a16="http://schemas.microsoft.com/office/drawing/2014/main" id="{D603AD60-720D-4CDB-BA5F-64BFA251B73F}"/>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279978" y="976078"/>
            <a:ext cx="681332" cy="694721"/>
          </a:xfrm>
          <a:prstGeom prst="rect">
            <a:avLst/>
          </a:prstGeom>
        </p:spPr>
      </p:pic>
    </p:spTree>
    <p:extLst>
      <p:ext uri="{BB962C8B-B14F-4D97-AF65-F5344CB8AC3E}">
        <p14:creationId xmlns:p14="http://schemas.microsoft.com/office/powerpoint/2010/main" val="20616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7" y="834190"/>
            <a:ext cx="9207926" cy="1323439"/>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2. ĐẶC TRƯNG CỦA NĂNG LƯỢNG</a:t>
            </a:r>
          </a:p>
          <a:p>
            <a:r>
              <a:rPr lang="vi-VN" sz="4000" dirty="0">
                <a:latin typeface="Times New Roman" panose="02020603050405020304" pitchFamily="18" charset="0"/>
                <a:cs typeface="Times New Roman" panose="02020603050405020304" pitchFamily="18" charset="0"/>
              </a:rPr>
              <a:t>* Tìm hiểu đặc trưng của năng lượng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53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EEF11-738A-43C0-B7DD-EC7938B53424}"/>
              </a:ext>
            </a:extLst>
          </p:cNvPr>
          <p:cNvPicPr>
            <a:picLocks noChangeAspect="1"/>
          </p:cNvPicPr>
          <p:nvPr/>
        </p:nvPicPr>
        <p:blipFill>
          <a:blip r:embed="rId2"/>
          <a:stretch>
            <a:fillRect/>
          </a:stretch>
        </p:blipFill>
        <p:spPr>
          <a:xfrm>
            <a:off x="734290" y="186891"/>
            <a:ext cx="10448059" cy="3117219"/>
          </a:xfrm>
          <a:prstGeom prst="rect">
            <a:avLst/>
          </a:prstGeom>
        </p:spPr>
      </p:pic>
      <p:sp>
        <p:nvSpPr>
          <p:cNvPr id="5" name="TextBox 4">
            <a:extLst>
              <a:ext uri="{FF2B5EF4-FFF2-40B4-BE49-F238E27FC236}">
                <a16:creationId xmlns:a16="http://schemas.microsoft.com/office/drawing/2014/main" id="{015947F3-952E-4761-BA44-3784723890FB}"/>
              </a:ext>
            </a:extLst>
          </p:cNvPr>
          <p:cNvSpPr txBox="1"/>
          <p:nvPr/>
        </p:nvSpPr>
        <p:spPr>
          <a:xfrm>
            <a:off x="734290" y="3860800"/>
            <a:ext cx="10908146" cy="1384995"/>
          </a:xfrm>
          <a:prstGeom prst="rect">
            <a:avLst/>
          </a:prstGeom>
          <a:noFill/>
        </p:spPr>
        <p:txBody>
          <a:bodyPr wrap="square" rtlCol="0">
            <a:spAutoFit/>
          </a:bodyPr>
          <a:lstStyle/>
          <a:p>
            <a:pPr algn="just"/>
            <a:r>
              <a:rPr lang="vi-VN" sz="2800" b="0" i="0" dirty="0">
                <a:solidFill>
                  <a:srgbClr val="000000"/>
                </a:solidFill>
                <a:effectLst/>
                <a:latin typeface="arial" panose="020B0604020202020204" pitchFamily="34" charset="0"/>
              </a:rPr>
              <a:t>Quan sát thí nghiệm trong hình 41.2, sau khi buông vật 1, nó chuyển động xuống phía dưới và va chạm với vật 2, đẩy vật 2 chuyển động. </a:t>
            </a:r>
          </a:p>
        </p:txBody>
      </p:sp>
    </p:spTree>
    <p:extLst>
      <p:ext uri="{BB962C8B-B14F-4D97-AF65-F5344CB8AC3E}">
        <p14:creationId xmlns:p14="http://schemas.microsoft.com/office/powerpoint/2010/main" val="4052852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EEF11-738A-43C0-B7DD-EC7938B53424}"/>
              </a:ext>
            </a:extLst>
          </p:cNvPr>
          <p:cNvPicPr>
            <a:picLocks noChangeAspect="1"/>
          </p:cNvPicPr>
          <p:nvPr/>
        </p:nvPicPr>
        <p:blipFill>
          <a:blip r:embed="rId2"/>
          <a:stretch>
            <a:fillRect/>
          </a:stretch>
        </p:blipFill>
        <p:spPr>
          <a:xfrm>
            <a:off x="734290" y="186891"/>
            <a:ext cx="10448059" cy="3117219"/>
          </a:xfrm>
          <a:prstGeom prst="rect">
            <a:avLst/>
          </a:prstGeom>
        </p:spPr>
      </p:pic>
    </p:spTree>
    <p:extLst>
      <p:ext uri="{BB962C8B-B14F-4D97-AF65-F5344CB8AC3E}">
        <p14:creationId xmlns:p14="http://schemas.microsoft.com/office/powerpoint/2010/main" val="1668024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EEF11-738A-43C0-B7DD-EC7938B53424}"/>
              </a:ext>
            </a:extLst>
          </p:cNvPr>
          <p:cNvPicPr>
            <a:picLocks noChangeAspect="1"/>
          </p:cNvPicPr>
          <p:nvPr/>
        </p:nvPicPr>
        <p:blipFill>
          <a:blip r:embed="rId2"/>
          <a:stretch>
            <a:fillRect/>
          </a:stretch>
        </p:blipFill>
        <p:spPr>
          <a:xfrm>
            <a:off x="734290" y="186891"/>
            <a:ext cx="10448059" cy="3117219"/>
          </a:xfrm>
          <a:prstGeom prst="rect">
            <a:avLst/>
          </a:prstGeom>
        </p:spPr>
      </p:pic>
      <p:pic>
        <p:nvPicPr>
          <p:cNvPr id="6" name="Picture 5">
            <a:extLst>
              <a:ext uri="{FF2B5EF4-FFF2-40B4-BE49-F238E27FC236}">
                <a16:creationId xmlns:a16="http://schemas.microsoft.com/office/drawing/2014/main" id="{726703D7-B396-4684-87E3-63EE7E27A3F7}"/>
              </a:ext>
            </a:extLst>
          </p:cNvPr>
          <p:cNvPicPr>
            <a:picLocks noChangeAspect="1"/>
          </p:cNvPicPr>
          <p:nvPr/>
        </p:nvPicPr>
        <p:blipFill rotWithShape="1">
          <a:blip r:embed="rId2"/>
          <a:srcRect l="77482" t="36171" r="13767" b="43356"/>
          <a:stretch/>
        </p:blipFill>
        <p:spPr>
          <a:xfrm>
            <a:off x="4961659" y="1293117"/>
            <a:ext cx="914400" cy="638176"/>
          </a:xfrm>
          <a:prstGeom prst="rect">
            <a:avLst/>
          </a:prstGeom>
        </p:spPr>
      </p:pic>
      <p:sp>
        <p:nvSpPr>
          <p:cNvPr id="2" name="Rectangle 1">
            <a:extLst>
              <a:ext uri="{FF2B5EF4-FFF2-40B4-BE49-F238E27FC236}">
                <a16:creationId xmlns:a16="http://schemas.microsoft.com/office/drawing/2014/main" id="{5FCEDDC3-8707-4AE6-832E-0BF76BB8563C}"/>
              </a:ext>
            </a:extLst>
          </p:cNvPr>
          <p:cNvSpPr/>
          <p:nvPr/>
        </p:nvSpPr>
        <p:spPr>
          <a:xfrm>
            <a:off x="3851564" y="1321692"/>
            <a:ext cx="1110095" cy="63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CC03AF-E969-450E-B77F-D22E7B76891C}"/>
              </a:ext>
            </a:extLst>
          </p:cNvPr>
          <p:cNvSpPr/>
          <p:nvPr/>
        </p:nvSpPr>
        <p:spPr>
          <a:xfrm>
            <a:off x="8633980" y="1321692"/>
            <a:ext cx="1110095" cy="63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7E059DD-E542-4962-90C2-5D140281904F}"/>
              </a:ext>
            </a:extLst>
          </p:cNvPr>
          <p:cNvPicPr>
            <a:picLocks noChangeAspect="1"/>
          </p:cNvPicPr>
          <p:nvPr/>
        </p:nvPicPr>
        <p:blipFill rotWithShape="1">
          <a:blip r:embed="rId2"/>
          <a:srcRect l="77482" t="36171" r="13767" b="43356"/>
          <a:stretch/>
        </p:blipFill>
        <p:spPr>
          <a:xfrm>
            <a:off x="9217603" y="1321692"/>
            <a:ext cx="914400" cy="638176"/>
          </a:xfrm>
          <a:prstGeom prst="rect">
            <a:avLst/>
          </a:prstGeom>
        </p:spPr>
      </p:pic>
      <p:sp>
        <p:nvSpPr>
          <p:cNvPr id="3" name="Rectangle 2">
            <a:extLst>
              <a:ext uri="{FF2B5EF4-FFF2-40B4-BE49-F238E27FC236}">
                <a16:creationId xmlns:a16="http://schemas.microsoft.com/office/drawing/2014/main" id="{5FFFB346-FE57-4647-BA95-1257AF17B0CD}"/>
              </a:ext>
            </a:extLst>
          </p:cNvPr>
          <p:cNvSpPr/>
          <p:nvPr/>
        </p:nvSpPr>
        <p:spPr>
          <a:xfrm>
            <a:off x="1588655" y="350982"/>
            <a:ext cx="1607127" cy="434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31BA83-62CF-4D74-9CEA-FE764849465C}"/>
              </a:ext>
            </a:extLst>
          </p:cNvPr>
          <p:cNvSpPr/>
          <p:nvPr/>
        </p:nvSpPr>
        <p:spPr>
          <a:xfrm>
            <a:off x="7132205" y="815424"/>
            <a:ext cx="1607127" cy="434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963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EEF11-738A-43C0-B7DD-EC7938B53424}"/>
              </a:ext>
            </a:extLst>
          </p:cNvPr>
          <p:cNvPicPr>
            <a:picLocks noChangeAspect="1"/>
          </p:cNvPicPr>
          <p:nvPr/>
        </p:nvPicPr>
        <p:blipFill>
          <a:blip r:embed="rId2"/>
          <a:stretch>
            <a:fillRect/>
          </a:stretch>
        </p:blipFill>
        <p:spPr>
          <a:xfrm>
            <a:off x="734290" y="186891"/>
            <a:ext cx="10448059" cy="3117219"/>
          </a:xfrm>
          <a:prstGeom prst="rect">
            <a:avLst/>
          </a:prstGeom>
        </p:spPr>
      </p:pic>
      <p:sp>
        <p:nvSpPr>
          <p:cNvPr id="5" name="TextBox 4">
            <a:extLst>
              <a:ext uri="{FF2B5EF4-FFF2-40B4-BE49-F238E27FC236}">
                <a16:creationId xmlns:a16="http://schemas.microsoft.com/office/drawing/2014/main" id="{015947F3-952E-4761-BA44-3784723890FB}"/>
              </a:ext>
            </a:extLst>
          </p:cNvPr>
          <p:cNvSpPr txBox="1"/>
          <p:nvPr/>
        </p:nvSpPr>
        <p:spPr>
          <a:xfrm>
            <a:off x="734290" y="3860800"/>
            <a:ext cx="10908146" cy="2800767"/>
          </a:xfrm>
          <a:prstGeom prst="rect">
            <a:avLst/>
          </a:prstGeom>
          <a:noFill/>
        </p:spPr>
        <p:txBody>
          <a:bodyPr wrap="square" rtlCol="0">
            <a:spAutoFit/>
          </a:bodyPr>
          <a:lstStyle/>
          <a:p>
            <a:pPr algn="just"/>
            <a:r>
              <a:rPr lang="vi-VN" sz="4400" b="0" i="0" dirty="0">
                <a:solidFill>
                  <a:srgbClr val="000000"/>
                </a:solidFill>
                <a:effectLst/>
                <a:latin typeface="arial" panose="020B0604020202020204" pitchFamily="34" charset="0"/>
              </a:rPr>
              <a:t>Hãy cho biết năng lượng ban đầu của vật 1 trong trường hợp nào lớn hơn? Vì sao? Lực do vật 1 tác dụng lên vật 2 khi va chạm trong trường hợp nào lớn hơn?</a:t>
            </a:r>
          </a:p>
        </p:txBody>
      </p:sp>
      <p:pic>
        <p:nvPicPr>
          <p:cNvPr id="6" name="Picture 5">
            <a:extLst>
              <a:ext uri="{FF2B5EF4-FFF2-40B4-BE49-F238E27FC236}">
                <a16:creationId xmlns:a16="http://schemas.microsoft.com/office/drawing/2014/main" id="{726703D7-B396-4684-87E3-63EE7E27A3F7}"/>
              </a:ext>
            </a:extLst>
          </p:cNvPr>
          <p:cNvPicPr>
            <a:picLocks noChangeAspect="1"/>
          </p:cNvPicPr>
          <p:nvPr/>
        </p:nvPicPr>
        <p:blipFill rotWithShape="1">
          <a:blip r:embed="rId2"/>
          <a:srcRect l="77482" t="36171" r="13767" b="43356"/>
          <a:stretch/>
        </p:blipFill>
        <p:spPr>
          <a:xfrm>
            <a:off x="4961659" y="1293117"/>
            <a:ext cx="914400" cy="638176"/>
          </a:xfrm>
          <a:prstGeom prst="rect">
            <a:avLst/>
          </a:prstGeom>
        </p:spPr>
      </p:pic>
      <p:sp>
        <p:nvSpPr>
          <p:cNvPr id="2" name="Rectangle 1">
            <a:extLst>
              <a:ext uri="{FF2B5EF4-FFF2-40B4-BE49-F238E27FC236}">
                <a16:creationId xmlns:a16="http://schemas.microsoft.com/office/drawing/2014/main" id="{5FCEDDC3-8707-4AE6-832E-0BF76BB8563C}"/>
              </a:ext>
            </a:extLst>
          </p:cNvPr>
          <p:cNvSpPr/>
          <p:nvPr/>
        </p:nvSpPr>
        <p:spPr>
          <a:xfrm>
            <a:off x="3851564" y="1321692"/>
            <a:ext cx="1110095" cy="63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CC03AF-E969-450E-B77F-D22E7B76891C}"/>
              </a:ext>
            </a:extLst>
          </p:cNvPr>
          <p:cNvSpPr/>
          <p:nvPr/>
        </p:nvSpPr>
        <p:spPr>
          <a:xfrm>
            <a:off x="8633980" y="1321692"/>
            <a:ext cx="1110095" cy="63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7E059DD-E542-4962-90C2-5D140281904F}"/>
              </a:ext>
            </a:extLst>
          </p:cNvPr>
          <p:cNvPicPr>
            <a:picLocks noChangeAspect="1"/>
          </p:cNvPicPr>
          <p:nvPr/>
        </p:nvPicPr>
        <p:blipFill rotWithShape="1">
          <a:blip r:embed="rId2"/>
          <a:srcRect l="77482" t="36171" r="13767" b="43356"/>
          <a:stretch/>
        </p:blipFill>
        <p:spPr>
          <a:xfrm>
            <a:off x="9217603" y="1321692"/>
            <a:ext cx="914400" cy="638176"/>
          </a:xfrm>
          <a:prstGeom prst="rect">
            <a:avLst/>
          </a:prstGeom>
        </p:spPr>
      </p:pic>
    </p:spTree>
    <p:extLst>
      <p:ext uri="{BB962C8B-B14F-4D97-AF65-F5344CB8AC3E}">
        <p14:creationId xmlns:p14="http://schemas.microsoft.com/office/powerpoint/2010/main" val="2744027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EEF11-738A-43C0-B7DD-EC7938B53424}"/>
              </a:ext>
            </a:extLst>
          </p:cNvPr>
          <p:cNvPicPr>
            <a:picLocks noChangeAspect="1"/>
          </p:cNvPicPr>
          <p:nvPr/>
        </p:nvPicPr>
        <p:blipFill>
          <a:blip r:embed="rId2"/>
          <a:stretch>
            <a:fillRect/>
          </a:stretch>
        </p:blipFill>
        <p:spPr>
          <a:xfrm>
            <a:off x="734290" y="186891"/>
            <a:ext cx="10448059" cy="3117219"/>
          </a:xfrm>
          <a:prstGeom prst="rect">
            <a:avLst/>
          </a:prstGeom>
        </p:spPr>
      </p:pic>
      <p:sp>
        <p:nvSpPr>
          <p:cNvPr id="5" name="TextBox 4">
            <a:extLst>
              <a:ext uri="{FF2B5EF4-FFF2-40B4-BE49-F238E27FC236}">
                <a16:creationId xmlns:a16="http://schemas.microsoft.com/office/drawing/2014/main" id="{015947F3-952E-4761-BA44-3784723890FB}"/>
              </a:ext>
            </a:extLst>
          </p:cNvPr>
          <p:cNvSpPr txBox="1"/>
          <p:nvPr/>
        </p:nvSpPr>
        <p:spPr>
          <a:xfrm>
            <a:off x="734290" y="3332685"/>
            <a:ext cx="10908146" cy="3416320"/>
          </a:xfrm>
          <a:prstGeom prst="rect">
            <a:avLst/>
          </a:prstGeom>
          <a:noFill/>
        </p:spPr>
        <p:txBody>
          <a:bodyPr wrap="square" rtlCol="0">
            <a:spAutoFit/>
          </a:bodyPr>
          <a:lstStyle/>
          <a:p>
            <a:pPr algn="just"/>
            <a:r>
              <a:rPr lang="vi-VN" sz="3600" b="0" i="0" dirty="0">
                <a:solidFill>
                  <a:srgbClr val="000000"/>
                </a:solidFill>
                <a:effectLst/>
                <a:latin typeface="arial" panose="020B0604020202020204" pitchFamily="34" charset="0"/>
              </a:rPr>
              <a:t>Năng lượng ban đầu của vật 1 trong trường hợp a lớn hơn. Bởi vì ở trường hợp a, vật 1 ở độ cao lớn hơn. Năng lượng của nó ở dạng thế năng. Lực do vật 1 tác dụng lên vật 2 khi va chạm trong trường hợp a lớn hơn, thể hiện ở quãng đường 2 vật đi được sau va chạm đến lúc dừng lại lớn hơn.</a:t>
            </a:r>
          </a:p>
        </p:txBody>
      </p:sp>
      <p:pic>
        <p:nvPicPr>
          <p:cNvPr id="6" name="Picture 5">
            <a:extLst>
              <a:ext uri="{FF2B5EF4-FFF2-40B4-BE49-F238E27FC236}">
                <a16:creationId xmlns:a16="http://schemas.microsoft.com/office/drawing/2014/main" id="{726703D7-B396-4684-87E3-63EE7E27A3F7}"/>
              </a:ext>
            </a:extLst>
          </p:cNvPr>
          <p:cNvPicPr>
            <a:picLocks noChangeAspect="1"/>
          </p:cNvPicPr>
          <p:nvPr/>
        </p:nvPicPr>
        <p:blipFill rotWithShape="1">
          <a:blip r:embed="rId2"/>
          <a:srcRect l="77482" t="36171" r="13767" b="43356"/>
          <a:stretch/>
        </p:blipFill>
        <p:spPr>
          <a:xfrm>
            <a:off x="4961659" y="1293117"/>
            <a:ext cx="914400" cy="638176"/>
          </a:xfrm>
          <a:prstGeom prst="rect">
            <a:avLst/>
          </a:prstGeom>
        </p:spPr>
      </p:pic>
      <p:sp>
        <p:nvSpPr>
          <p:cNvPr id="2" name="Rectangle 1">
            <a:extLst>
              <a:ext uri="{FF2B5EF4-FFF2-40B4-BE49-F238E27FC236}">
                <a16:creationId xmlns:a16="http://schemas.microsoft.com/office/drawing/2014/main" id="{5FCEDDC3-8707-4AE6-832E-0BF76BB8563C}"/>
              </a:ext>
            </a:extLst>
          </p:cNvPr>
          <p:cNvSpPr/>
          <p:nvPr/>
        </p:nvSpPr>
        <p:spPr>
          <a:xfrm>
            <a:off x="3851564" y="1321692"/>
            <a:ext cx="1110095" cy="63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CC03AF-E969-450E-B77F-D22E7B76891C}"/>
              </a:ext>
            </a:extLst>
          </p:cNvPr>
          <p:cNvSpPr/>
          <p:nvPr/>
        </p:nvSpPr>
        <p:spPr>
          <a:xfrm>
            <a:off x="8633980" y="1321692"/>
            <a:ext cx="1110095" cy="63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7E059DD-E542-4962-90C2-5D140281904F}"/>
              </a:ext>
            </a:extLst>
          </p:cNvPr>
          <p:cNvPicPr>
            <a:picLocks noChangeAspect="1"/>
          </p:cNvPicPr>
          <p:nvPr/>
        </p:nvPicPr>
        <p:blipFill rotWithShape="1">
          <a:blip r:embed="rId2"/>
          <a:srcRect l="77482" t="36171" r="13767" b="43356"/>
          <a:stretch/>
        </p:blipFill>
        <p:spPr>
          <a:xfrm>
            <a:off x="9217603" y="1321692"/>
            <a:ext cx="914400" cy="638176"/>
          </a:xfrm>
          <a:prstGeom prst="rect">
            <a:avLst/>
          </a:prstGeom>
        </p:spPr>
      </p:pic>
    </p:spTree>
    <p:extLst>
      <p:ext uri="{BB962C8B-B14F-4D97-AF65-F5344CB8AC3E}">
        <p14:creationId xmlns:p14="http://schemas.microsoft.com/office/powerpoint/2010/main" val="717738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12C11-FC7A-427D-8462-FE48F8FDEA89}"/>
              </a:ext>
            </a:extLst>
          </p:cNvPr>
          <p:cNvPicPr>
            <a:picLocks noChangeAspect="1"/>
          </p:cNvPicPr>
          <p:nvPr/>
        </p:nvPicPr>
        <p:blipFill rotWithShape="1">
          <a:blip r:embed="rId2"/>
          <a:srcRect l="20301" t="49927" r="9366" b="5072"/>
          <a:stretch/>
        </p:blipFill>
        <p:spPr>
          <a:xfrm>
            <a:off x="342899" y="361948"/>
            <a:ext cx="11089022" cy="3990976"/>
          </a:xfrm>
          <a:prstGeom prst="rect">
            <a:avLst/>
          </a:prstGeom>
        </p:spPr>
      </p:pic>
      <p:sp>
        <p:nvSpPr>
          <p:cNvPr id="2" name="TextBox 1">
            <a:extLst>
              <a:ext uri="{FF2B5EF4-FFF2-40B4-BE49-F238E27FC236}">
                <a16:creationId xmlns:a16="http://schemas.microsoft.com/office/drawing/2014/main" id="{CEEE451A-8FC3-4671-A1E7-CB8552166527}"/>
              </a:ext>
            </a:extLst>
          </p:cNvPr>
          <p:cNvSpPr txBox="1"/>
          <p:nvPr/>
        </p:nvSpPr>
        <p:spPr>
          <a:xfrm>
            <a:off x="409575" y="4352924"/>
            <a:ext cx="11782425" cy="1323439"/>
          </a:xfrm>
          <a:prstGeom prst="rect">
            <a:avLst/>
          </a:prstGeom>
          <a:noFill/>
        </p:spPr>
        <p:txBody>
          <a:bodyPr wrap="square" rtlCol="0">
            <a:spAutoFit/>
          </a:bodyPr>
          <a:lstStyle/>
          <a:p>
            <a:r>
              <a:rPr lang="vi-VN" sz="4000" b="0" i="0" dirty="0">
                <a:solidFill>
                  <a:srgbClr val="000000"/>
                </a:solidFill>
                <a:effectLst/>
                <a:latin typeface="+mj-lt"/>
              </a:rPr>
              <a:t>Năng lượng gió có thể làm cây bị cong hoặc hãy. Năng lượng gió càng lớn thì tác dụng lực lên cây càng lớn.</a:t>
            </a:r>
            <a:endParaRPr lang="en-US" sz="4000" dirty="0">
              <a:latin typeface="+mj-lt"/>
            </a:endParaRPr>
          </a:p>
        </p:txBody>
      </p:sp>
    </p:spTree>
    <p:extLst>
      <p:ext uri="{BB962C8B-B14F-4D97-AF65-F5344CB8AC3E}">
        <p14:creationId xmlns:p14="http://schemas.microsoft.com/office/powerpoint/2010/main" val="31261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12C11-FC7A-427D-8462-FE48F8FDEA89}"/>
              </a:ext>
            </a:extLst>
          </p:cNvPr>
          <p:cNvPicPr>
            <a:picLocks noChangeAspect="1"/>
          </p:cNvPicPr>
          <p:nvPr/>
        </p:nvPicPr>
        <p:blipFill rotWithShape="1">
          <a:blip r:embed="rId2"/>
          <a:srcRect l="8479" t="27138" r="7962" b="5072"/>
          <a:stretch/>
        </p:blipFill>
        <p:spPr>
          <a:xfrm>
            <a:off x="337591" y="1466849"/>
            <a:ext cx="11610484" cy="5298385"/>
          </a:xfrm>
          <a:prstGeom prst="rect">
            <a:avLst/>
          </a:prstGeom>
        </p:spPr>
      </p:pic>
      <p:grpSp>
        <p:nvGrpSpPr>
          <p:cNvPr id="8" name="Group 7">
            <a:extLst>
              <a:ext uri="{FF2B5EF4-FFF2-40B4-BE49-F238E27FC236}">
                <a16:creationId xmlns:a16="http://schemas.microsoft.com/office/drawing/2014/main" id="{5D936B93-A000-45E9-9D19-228557B600A4}"/>
              </a:ext>
            </a:extLst>
          </p:cNvPr>
          <p:cNvGrpSpPr/>
          <p:nvPr/>
        </p:nvGrpSpPr>
        <p:grpSpPr>
          <a:xfrm>
            <a:off x="1562101" y="1771650"/>
            <a:ext cx="10292308" cy="1531558"/>
            <a:chOff x="1562101" y="1657350"/>
            <a:chExt cx="10292308" cy="1645858"/>
          </a:xfrm>
        </p:grpSpPr>
        <p:sp>
          <p:nvSpPr>
            <p:cNvPr id="6" name="Rectangle 5">
              <a:extLst>
                <a:ext uri="{FF2B5EF4-FFF2-40B4-BE49-F238E27FC236}">
                  <a16:creationId xmlns:a16="http://schemas.microsoft.com/office/drawing/2014/main" id="{0ED6EC25-8F1D-404F-B3C9-F6C058488069}"/>
                </a:ext>
              </a:extLst>
            </p:cNvPr>
            <p:cNvSpPr/>
            <p:nvPr/>
          </p:nvSpPr>
          <p:spPr>
            <a:xfrm>
              <a:off x="1562101" y="1733549"/>
              <a:ext cx="10292308" cy="1569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64C90C-BAEF-4C9F-9B9D-D6D5EF1F1697}"/>
                </a:ext>
              </a:extLst>
            </p:cNvPr>
            <p:cNvSpPr txBox="1"/>
            <p:nvPr/>
          </p:nvSpPr>
          <p:spPr>
            <a:xfrm>
              <a:off x="1871416" y="1657350"/>
              <a:ext cx="9906000" cy="1569660"/>
            </a:xfrm>
            <a:prstGeom prst="rect">
              <a:avLst/>
            </a:prstGeom>
            <a:noFill/>
          </p:spPr>
          <p:txBody>
            <a:bodyPr wrap="square" rtlCol="0">
              <a:spAutoFit/>
            </a:bodyPr>
            <a:lstStyle/>
            <a:p>
              <a:r>
                <a:rPr lang="vi-VN" sz="4800" dirty="0">
                  <a:solidFill>
                    <a:srgbClr val="FFFF00"/>
                  </a:solidFill>
                  <a:latin typeface="+mj-lt"/>
                </a:rPr>
                <a:t>Năng lượng đặc trưng cho khả năng tác dụng lực</a:t>
              </a:r>
              <a:endParaRPr lang="en-US" sz="4800" dirty="0">
                <a:solidFill>
                  <a:srgbClr val="FFFF00"/>
                </a:solidFill>
                <a:latin typeface="+mj-lt"/>
              </a:endParaRPr>
            </a:p>
          </p:txBody>
        </p:sp>
      </p:grpSp>
    </p:spTree>
    <p:extLst>
      <p:ext uri="{BB962C8B-B14F-4D97-AF65-F5344CB8AC3E}">
        <p14:creationId xmlns:p14="http://schemas.microsoft.com/office/powerpoint/2010/main" val="271271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342022" y="548440"/>
            <a:ext cx="9207926" cy="1384995"/>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2. ĐẶC TRƯNG CỦA NĂNG LƯỢNG</a:t>
            </a:r>
          </a:p>
          <a:p>
            <a:r>
              <a:rPr lang="vi-VN" sz="4400" dirty="0">
                <a:latin typeface="Times New Roman" panose="02020603050405020304" pitchFamily="18" charset="0"/>
                <a:cs typeface="Times New Roman" panose="02020603050405020304" pitchFamily="18" charset="0"/>
              </a:rPr>
              <a:t>* Tìm hiểu đặc trưng của năng lượng</a:t>
            </a:r>
            <a:endParaRPr lang="en-US" sz="4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6FB4063-DF1A-4E8D-A2EA-D4715A1A18E0}"/>
              </a:ext>
            </a:extLst>
          </p:cNvPr>
          <p:cNvSpPr txBox="1"/>
          <p:nvPr/>
        </p:nvSpPr>
        <p:spPr>
          <a:xfrm>
            <a:off x="1362075" y="2343150"/>
            <a:ext cx="10467975" cy="1569660"/>
          </a:xfrm>
          <a:prstGeom prst="rect">
            <a:avLst/>
          </a:prstGeom>
          <a:noFill/>
        </p:spPr>
        <p:txBody>
          <a:bodyPr wrap="square" rtlCol="0">
            <a:spAutoFit/>
          </a:bodyPr>
          <a:lstStyle/>
          <a:p>
            <a:r>
              <a:rPr lang="vi-VN" sz="4800" dirty="0">
                <a:solidFill>
                  <a:srgbClr val="FF0000"/>
                </a:solidFill>
                <a:latin typeface="+mj-lt"/>
              </a:rPr>
              <a:t>Năng lượng đặc trưng cho khả năng tác dụng lực</a:t>
            </a:r>
            <a:endParaRPr lang="en-US" sz="4800" dirty="0">
              <a:solidFill>
                <a:srgbClr val="FF0000"/>
              </a:solidFill>
              <a:latin typeface="+mj-lt"/>
            </a:endParaRPr>
          </a:p>
        </p:txBody>
      </p:sp>
      <p:pic>
        <p:nvPicPr>
          <p:cNvPr id="5" name="Picture 4" descr="A hand holding a pen&#10;&#10;Description automatically generated with medium confidence">
            <a:extLst>
              <a:ext uri="{FF2B5EF4-FFF2-40B4-BE49-F238E27FC236}">
                <a16:creationId xmlns:a16="http://schemas.microsoft.com/office/drawing/2014/main" id="{E15718FF-B2BB-4196-93BF-9A3B43C8FBAD}"/>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803853" y="1790932"/>
            <a:ext cx="681332" cy="694721"/>
          </a:xfrm>
          <a:prstGeom prst="rect">
            <a:avLst/>
          </a:prstGeom>
        </p:spPr>
      </p:pic>
    </p:spTree>
    <p:extLst>
      <p:ext uri="{BB962C8B-B14F-4D97-AF65-F5344CB8AC3E}">
        <p14:creationId xmlns:p14="http://schemas.microsoft.com/office/powerpoint/2010/main" val="38163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7" y="834190"/>
            <a:ext cx="7620000" cy="1323439"/>
          </a:xfrm>
          <a:prstGeom prst="rect">
            <a:avLst/>
          </a:prstGeom>
          <a:noFill/>
        </p:spPr>
        <p:txBody>
          <a:bodyPr wrap="square" rtlCol="0">
            <a:spAutoFit/>
          </a:bodyPr>
          <a:lstStyle/>
          <a:p>
            <a:pPr marL="742950" indent="-742950">
              <a:buAutoNum type="arabicPeriod"/>
            </a:pPr>
            <a:r>
              <a:rPr lang="vi-VN" sz="4000" dirty="0">
                <a:solidFill>
                  <a:srgbClr val="0000FF"/>
                </a:solidFill>
                <a:latin typeface="Times New Roman" panose="02020603050405020304" pitchFamily="18" charset="0"/>
                <a:cs typeface="Times New Roman" panose="02020603050405020304" pitchFamily="18" charset="0"/>
              </a:rPr>
              <a:t>CÁC DẠNG NĂNG LƯỢNG</a:t>
            </a:r>
          </a:p>
          <a:p>
            <a:r>
              <a:rPr lang="vi-VN" sz="4000" dirty="0">
                <a:latin typeface="Times New Roman" panose="02020603050405020304" pitchFamily="18" charset="0"/>
                <a:cs typeface="Times New Roman" panose="02020603050405020304" pitchFamily="18" charset="0"/>
              </a:rPr>
              <a:t>* Tìm hiểu một số dạng năng lượng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523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974638" y="4252785"/>
            <a:ext cx="10725441" cy="1938992"/>
          </a:xfrm>
          <a:prstGeom prst="rect">
            <a:avLst/>
          </a:prstGeom>
          <a:noFill/>
        </p:spPr>
        <p:txBody>
          <a:bodyPr wrap="square" rtlCol="0">
            <a:spAutoFit/>
          </a:bodyPr>
          <a:lstStyle/>
          <a:p>
            <a:r>
              <a:rPr lang="vi-VN" sz="4000" dirty="0">
                <a:latin typeface="+mj-lt"/>
              </a:rPr>
              <a:t>Trong hình 41.1c, khi lò xo bị nén nhiều hơn thì năng lượng của nó sẽ tăng hay giảm? Lực lò xo tác dụng lên tay sẽ thay đổi như thế nào?</a:t>
            </a:r>
            <a:endParaRPr lang="en-US" sz="4000" dirty="0">
              <a:solidFill>
                <a:srgbClr val="FF0000"/>
              </a:solidFill>
              <a:latin typeface="+mj-lt"/>
            </a:endParaRPr>
          </a:p>
        </p:txBody>
      </p:sp>
      <p:pic>
        <p:nvPicPr>
          <p:cNvPr id="3" name="Picture 2">
            <a:extLst>
              <a:ext uri="{FF2B5EF4-FFF2-40B4-BE49-F238E27FC236}">
                <a16:creationId xmlns:a16="http://schemas.microsoft.com/office/drawing/2014/main" id="{C6650780-39A7-499A-A7C1-99C9F1E0237C}"/>
              </a:ext>
            </a:extLst>
          </p:cNvPr>
          <p:cNvPicPr>
            <a:picLocks noChangeAspect="1"/>
          </p:cNvPicPr>
          <p:nvPr/>
        </p:nvPicPr>
        <p:blipFill rotWithShape="1">
          <a:blip r:embed="rId2"/>
          <a:srcRect l="2675" t="4332" r="10058" b="3591"/>
          <a:stretch/>
        </p:blipFill>
        <p:spPr>
          <a:xfrm>
            <a:off x="1466559" y="43407"/>
            <a:ext cx="6763041" cy="3708519"/>
          </a:xfrm>
          <a:prstGeom prst="rect">
            <a:avLst/>
          </a:prstGeom>
        </p:spPr>
      </p:pic>
    </p:spTree>
    <p:extLst>
      <p:ext uri="{BB962C8B-B14F-4D97-AF65-F5344CB8AC3E}">
        <p14:creationId xmlns:p14="http://schemas.microsoft.com/office/powerpoint/2010/main" val="129893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974638" y="4252785"/>
            <a:ext cx="10725441" cy="2554545"/>
          </a:xfrm>
          <a:prstGeom prst="rect">
            <a:avLst/>
          </a:prstGeom>
          <a:noFill/>
        </p:spPr>
        <p:txBody>
          <a:bodyPr wrap="square" rtlCol="0">
            <a:spAutoFit/>
          </a:bodyPr>
          <a:lstStyle/>
          <a:p>
            <a:r>
              <a:rPr lang="vi-VN" sz="4000" dirty="0">
                <a:solidFill>
                  <a:srgbClr val="FF0000"/>
                </a:solidFill>
              </a:rPr>
              <a:t>Khi lò xo bị nén nhiều hơn thì năng lượng của nó sẽ tăng. Lực lò xo tác dụng lên tay thay đổi đó là khi càng nén nhiều thì lực tác dụng càng mạnh. </a:t>
            </a:r>
          </a:p>
        </p:txBody>
      </p:sp>
      <p:pic>
        <p:nvPicPr>
          <p:cNvPr id="3" name="Picture 2">
            <a:extLst>
              <a:ext uri="{FF2B5EF4-FFF2-40B4-BE49-F238E27FC236}">
                <a16:creationId xmlns:a16="http://schemas.microsoft.com/office/drawing/2014/main" id="{C6650780-39A7-499A-A7C1-99C9F1E0237C}"/>
              </a:ext>
            </a:extLst>
          </p:cNvPr>
          <p:cNvPicPr>
            <a:picLocks noChangeAspect="1"/>
          </p:cNvPicPr>
          <p:nvPr/>
        </p:nvPicPr>
        <p:blipFill rotWithShape="1">
          <a:blip r:embed="rId2"/>
          <a:srcRect l="2675" t="4332" r="10058" b="3591"/>
          <a:stretch/>
        </p:blipFill>
        <p:spPr>
          <a:xfrm>
            <a:off x="1466559" y="43407"/>
            <a:ext cx="6763041" cy="3708519"/>
          </a:xfrm>
          <a:prstGeom prst="rect">
            <a:avLst/>
          </a:prstGeom>
        </p:spPr>
      </p:pic>
    </p:spTree>
    <p:extLst>
      <p:ext uri="{BB962C8B-B14F-4D97-AF65-F5344CB8AC3E}">
        <p14:creationId xmlns:p14="http://schemas.microsoft.com/office/powerpoint/2010/main" val="23437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6" y="834190"/>
            <a:ext cx="10916653" cy="1323439"/>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3. NHIÊN LIỆU VÀ NĂNG LƯỢNG TÁI TẠO</a:t>
            </a:r>
          </a:p>
          <a:p>
            <a:r>
              <a:rPr lang="vi-VN" sz="4000" dirty="0">
                <a:latin typeface="Times New Roman" panose="02020603050405020304" pitchFamily="18" charset="0"/>
                <a:cs typeface="Times New Roman" panose="02020603050405020304" pitchFamily="18" charset="0"/>
              </a:rPr>
              <a:t>* Tìm hiểu về nhiên liệu</a:t>
            </a:r>
            <a:endParaRPr lang="en-US" sz="4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7512A84-63EA-402E-B215-B0FFABD696E1}"/>
              </a:ext>
            </a:extLst>
          </p:cNvPr>
          <p:cNvPicPr>
            <a:picLocks noChangeAspect="1"/>
          </p:cNvPicPr>
          <p:nvPr/>
        </p:nvPicPr>
        <p:blipFill>
          <a:blip r:embed="rId2"/>
          <a:stretch>
            <a:fillRect/>
          </a:stretch>
        </p:blipFill>
        <p:spPr>
          <a:xfrm>
            <a:off x="2012103" y="2667000"/>
            <a:ext cx="7792925" cy="3176588"/>
          </a:xfrm>
          <a:prstGeom prst="rect">
            <a:avLst/>
          </a:prstGeom>
        </p:spPr>
      </p:pic>
      <p:sp>
        <p:nvSpPr>
          <p:cNvPr id="3" name="TextBox 2">
            <a:extLst>
              <a:ext uri="{FF2B5EF4-FFF2-40B4-BE49-F238E27FC236}">
                <a16:creationId xmlns:a16="http://schemas.microsoft.com/office/drawing/2014/main" id="{FD09587A-821A-4CFC-B942-BD3EE7304936}"/>
              </a:ext>
            </a:extLst>
          </p:cNvPr>
          <p:cNvSpPr txBox="1"/>
          <p:nvPr/>
        </p:nvSpPr>
        <p:spPr>
          <a:xfrm>
            <a:off x="4820180" y="3856383"/>
            <a:ext cx="2365812" cy="584775"/>
          </a:xfrm>
          <a:prstGeom prst="rect">
            <a:avLst/>
          </a:prstGeom>
          <a:noFill/>
        </p:spPr>
        <p:txBody>
          <a:bodyPr wrap="square" rtlCol="0">
            <a:spAutoFit/>
          </a:bodyPr>
          <a:lstStyle/>
          <a:p>
            <a:r>
              <a:rPr lang="vi-VN" sz="3200" dirty="0">
                <a:latin typeface="+mj-lt"/>
              </a:rPr>
              <a:t>Đốt cháy</a:t>
            </a:r>
            <a:endParaRPr lang="en-US" sz="3200" dirty="0">
              <a:latin typeface="+mj-lt"/>
            </a:endParaRPr>
          </a:p>
        </p:txBody>
      </p:sp>
      <p:sp>
        <p:nvSpPr>
          <p:cNvPr id="5" name="Rectangle 4">
            <a:extLst>
              <a:ext uri="{FF2B5EF4-FFF2-40B4-BE49-F238E27FC236}">
                <a16:creationId xmlns:a16="http://schemas.microsoft.com/office/drawing/2014/main" id="{0FAB815E-583F-4148-9260-4DB5C1C3A4E0}"/>
              </a:ext>
            </a:extLst>
          </p:cNvPr>
          <p:cNvSpPr/>
          <p:nvPr/>
        </p:nvSpPr>
        <p:spPr>
          <a:xfrm>
            <a:off x="7839075" y="2667000"/>
            <a:ext cx="1533525"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2A5600-C8B2-4E3E-B1EE-98377BDCB4D5}"/>
              </a:ext>
            </a:extLst>
          </p:cNvPr>
          <p:cNvSpPr/>
          <p:nvPr/>
        </p:nvSpPr>
        <p:spPr>
          <a:xfrm>
            <a:off x="8026400" y="5264726"/>
            <a:ext cx="1671782" cy="535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06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6" y="834190"/>
            <a:ext cx="10916653" cy="1323439"/>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3. NHIÊN LIỆU VÀ NĂNG LƯỢNG TÁI TẠO</a:t>
            </a:r>
          </a:p>
          <a:p>
            <a:r>
              <a:rPr lang="vi-VN" sz="4000" dirty="0">
                <a:latin typeface="Times New Roman" panose="02020603050405020304" pitchFamily="18" charset="0"/>
                <a:cs typeface="Times New Roman" panose="02020603050405020304" pitchFamily="18" charset="0"/>
              </a:rPr>
              <a:t>* Tìm hiểu về nhiên liệu</a:t>
            </a:r>
            <a:endParaRPr lang="en-US" sz="4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7512A84-63EA-402E-B215-B0FFABD696E1}"/>
              </a:ext>
            </a:extLst>
          </p:cNvPr>
          <p:cNvPicPr>
            <a:picLocks noChangeAspect="1"/>
          </p:cNvPicPr>
          <p:nvPr/>
        </p:nvPicPr>
        <p:blipFill>
          <a:blip r:embed="rId2"/>
          <a:stretch>
            <a:fillRect/>
          </a:stretch>
        </p:blipFill>
        <p:spPr>
          <a:xfrm>
            <a:off x="1827375" y="2560476"/>
            <a:ext cx="7792925" cy="3176588"/>
          </a:xfrm>
          <a:prstGeom prst="rect">
            <a:avLst/>
          </a:prstGeom>
        </p:spPr>
      </p:pic>
      <p:sp>
        <p:nvSpPr>
          <p:cNvPr id="3" name="TextBox 2">
            <a:extLst>
              <a:ext uri="{FF2B5EF4-FFF2-40B4-BE49-F238E27FC236}">
                <a16:creationId xmlns:a16="http://schemas.microsoft.com/office/drawing/2014/main" id="{FD09587A-821A-4CFC-B942-BD3EE7304936}"/>
              </a:ext>
            </a:extLst>
          </p:cNvPr>
          <p:cNvSpPr txBox="1"/>
          <p:nvPr/>
        </p:nvSpPr>
        <p:spPr>
          <a:xfrm>
            <a:off x="4820180" y="3856383"/>
            <a:ext cx="2365812" cy="584775"/>
          </a:xfrm>
          <a:prstGeom prst="rect">
            <a:avLst/>
          </a:prstGeom>
          <a:noFill/>
        </p:spPr>
        <p:txBody>
          <a:bodyPr wrap="square" rtlCol="0">
            <a:spAutoFit/>
          </a:bodyPr>
          <a:lstStyle/>
          <a:p>
            <a:r>
              <a:rPr lang="vi-VN" sz="3200" dirty="0">
                <a:latin typeface="+mj-lt"/>
              </a:rPr>
              <a:t>Đốt cháy</a:t>
            </a:r>
            <a:endParaRPr lang="en-US" sz="3200" dirty="0">
              <a:latin typeface="+mj-lt"/>
            </a:endParaRPr>
          </a:p>
        </p:txBody>
      </p:sp>
    </p:spTree>
    <p:extLst>
      <p:ext uri="{BB962C8B-B14F-4D97-AF65-F5344CB8AC3E}">
        <p14:creationId xmlns:p14="http://schemas.microsoft.com/office/powerpoint/2010/main" val="774563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6" y="834190"/>
            <a:ext cx="10916653" cy="1323439"/>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3. NHIÊN LIỆU VÀ NĂNG LƯỢNG TÁI TẠO</a:t>
            </a:r>
          </a:p>
          <a:p>
            <a:r>
              <a:rPr lang="vi-VN" sz="4000" dirty="0">
                <a:latin typeface="Times New Roman" panose="02020603050405020304" pitchFamily="18" charset="0"/>
                <a:cs typeface="Times New Roman" panose="02020603050405020304" pitchFamily="18" charset="0"/>
              </a:rPr>
              <a:t>* Tìm hiểu về nhiên liệu</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AA347DC-2A48-4FA7-B257-460FF0A5B338}"/>
              </a:ext>
            </a:extLst>
          </p:cNvPr>
          <p:cNvSpPr txBox="1"/>
          <p:nvPr/>
        </p:nvSpPr>
        <p:spPr>
          <a:xfrm>
            <a:off x="1809750" y="2828925"/>
            <a:ext cx="9001125" cy="2308324"/>
          </a:xfrm>
          <a:prstGeom prst="rect">
            <a:avLst/>
          </a:prstGeom>
          <a:noFill/>
        </p:spPr>
        <p:txBody>
          <a:bodyPr wrap="square" rtlCol="0">
            <a:spAutoFit/>
          </a:bodyPr>
          <a:lstStyle/>
          <a:p>
            <a:r>
              <a:rPr lang="vi-VN" sz="4800" dirty="0">
                <a:solidFill>
                  <a:srgbClr val="FF0000"/>
                </a:solidFill>
              </a:rPr>
              <a:t>Nhiên liệu là các vật liệu khi bị đốt cháy giải phóng năng lượng dưới dạng nhiệt và ánh sáng</a:t>
            </a:r>
            <a:endParaRPr lang="en-US" sz="4800" dirty="0">
              <a:solidFill>
                <a:srgbClr val="FF0000"/>
              </a:solidFill>
            </a:endParaRPr>
          </a:p>
        </p:txBody>
      </p:sp>
      <p:pic>
        <p:nvPicPr>
          <p:cNvPr id="6" name="Picture 5" descr="A hand holding a pen&#10;&#10;Description automatically generated with medium confidence">
            <a:extLst>
              <a:ext uri="{FF2B5EF4-FFF2-40B4-BE49-F238E27FC236}">
                <a16:creationId xmlns:a16="http://schemas.microsoft.com/office/drawing/2014/main" id="{5733FC65-2137-4248-9472-A03DCC29DC22}"/>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1264817" y="2157629"/>
            <a:ext cx="681332" cy="694721"/>
          </a:xfrm>
          <a:prstGeom prst="rect">
            <a:avLst/>
          </a:prstGeom>
        </p:spPr>
      </p:pic>
    </p:spTree>
    <p:extLst>
      <p:ext uri="{BB962C8B-B14F-4D97-AF65-F5344CB8AC3E}">
        <p14:creationId xmlns:p14="http://schemas.microsoft.com/office/powerpoint/2010/main" val="134439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131F3-0849-4273-99C0-CCBA857FA1D8}"/>
              </a:ext>
            </a:extLst>
          </p:cNvPr>
          <p:cNvSpPr txBox="1"/>
          <p:nvPr/>
        </p:nvSpPr>
        <p:spPr>
          <a:xfrm>
            <a:off x="129309" y="397164"/>
            <a:ext cx="12228945" cy="1579418"/>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dụng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cháy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liệu</a:t>
            </a:r>
            <a:r>
              <a:rPr lang="vi-VN"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6D67225-E746-4E2C-B95D-60EE2C1F17C7}"/>
              </a:ext>
            </a:extLst>
          </p:cNvPr>
          <p:cNvSpPr txBox="1"/>
          <p:nvPr/>
        </p:nvSpPr>
        <p:spPr>
          <a:xfrm>
            <a:off x="360218" y="2318328"/>
            <a:ext cx="10972800" cy="1938992"/>
          </a:xfrm>
          <a:prstGeom prst="rect">
            <a:avLst/>
          </a:prstGeom>
          <a:noFill/>
        </p:spPr>
        <p:txBody>
          <a:bodyPr wrap="square" rtlCol="0">
            <a:spAutoFit/>
          </a:bodyPr>
          <a:lstStyle/>
          <a:p>
            <a:r>
              <a:rPr lang="vi-VN" sz="4000" dirty="0">
                <a:solidFill>
                  <a:srgbClr val="FF0000"/>
                </a:solidFill>
              </a:rPr>
              <a:t>Củi, ga dùng trong nấu thức ăn; than đá dùng để cung cấp cho nhà máy nhiệt điện hoạt động; xăng dầu dùng trong các động cơ nhiệt,...</a:t>
            </a:r>
            <a:endParaRPr lang="en-US" sz="4000" dirty="0">
              <a:solidFill>
                <a:srgbClr val="FF0000"/>
              </a:solidFill>
            </a:endParaRPr>
          </a:p>
        </p:txBody>
      </p:sp>
    </p:spTree>
    <p:extLst>
      <p:ext uri="{BB962C8B-B14F-4D97-AF65-F5344CB8AC3E}">
        <p14:creationId xmlns:p14="http://schemas.microsoft.com/office/powerpoint/2010/main" val="35846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6" y="834190"/>
            <a:ext cx="10916653" cy="1323439"/>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3. NHIÊN LIỆU VÀ NĂNG LƯỢNG TÁI TẠO</a:t>
            </a:r>
          </a:p>
          <a:p>
            <a:r>
              <a:rPr lang="vi-VN" sz="4000" dirty="0">
                <a:latin typeface="Times New Roman" panose="02020603050405020304" pitchFamily="18" charset="0"/>
                <a:cs typeface="Times New Roman" panose="02020603050405020304" pitchFamily="18" charset="0"/>
              </a:rPr>
              <a:t>* Tìm hiểu về năng lượng tái tạo</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551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F0331-BE56-475D-80D2-4D78FD0507F5}"/>
              </a:ext>
            </a:extLst>
          </p:cNvPr>
          <p:cNvPicPr>
            <a:picLocks noChangeAspect="1"/>
          </p:cNvPicPr>
          <p:nvPr/>
        </p:nvPicPr>
        <p:blipFill>
          <a:blip r:embed="rId2"/>
          <a:stretch>
            <a:fillRect/>
          </a:stretch>
        </p:blipFill>
        <p:spPr>
          <a:xfrm>
            <a:off x="101600" y="159213"/>
            <a:ext cx="7121236" cy="6539573"/>
          </a:xfrm>
          <a:prstGeom prst="rect">
            <a:avLst/>
          </a:prstGeom>
        </p:spPr>
      </p:pic>
      <p:sp>
        <p:nvSpPr>
          <p:cNvPr id="3" name="TextBox 2">
            <a:extLst>
              <a:ext uri="{FF2B5EF4-FFF2-40B4-BE49-F238E27FC236}">
                <a16:creationId xmlns:a16="http://schemas.microsoft.com/office/drawing/2014/main" id="{8E203E5C-9C9D-4716-A94E-DDFB3DBED3CB}"/>
              </a:ext>
            </a:extLst>
          </p:cNvPr>
          <p:cNvSpPr txBox="1"/>
          <p:nvPr/>
        </p:nvSpPr>
        <p:spPr>
          <a:xfrm>
            <a:off x="7222837" y="711200"/>
            <a:ext cx="4645890" cy="3539430"/>
          </a:xfrm>
          <a:prstGeom prst="rect">
            <a:avLst/>
          </a:prstGeom>
          <a:noFill/>
        </p:spPr>
        <p:txBody>
          <a:bodyPr wrap="square" rtlCol="0">
            <a:spAutoFit/>
          </a:bodyPr>
          <a:lstStyle/>
          <a:p>
            <a:pPr algn="just"/>
            <a:r>
              <a:rPr lang="vi-VN" sz="2800" b="0" i="0" dirty="0">
                <a:solidFill>
                  <a:srgbClr val="000000"/>
                </a:solidFill>
                <a:effectLst/>
                <a:latin typeface="arial" panose="020B0604020202020204" pitchFamily="34" charset="0"/>
              </a:rPr>
              <a:t>Các nhà máy điện ở hình 41.4 sử dụng năng lượng gì? Nguồn cung cấp những năng lượng đó có đặc điểm gì chung? Theo nguồn gốc vật chất của năng lượng, chúng thuộc dạng năng lượng nào? </a:t>
            </a:r>
          </a:p>
        </p:txBody>
      </p:sp>
    </p:spTree>
    <p:extLst>
      <p:ext uri="{BB962C8B-B14F-4D97-AF65-F5344CB8AC3E}">
        <p14:creationId xmlns:p14="http://schemas.microsoft.com/office/powerpoint/2010/main" val="3422634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F0331-BE56-475D-80D2-4D78FD0507F5}"/>
              </a:ext>
            </a:extLst>
          </p:cNvPr>
          <p:cNvPicPr>
            <a:picLocks noChangeAspect="1"/>
          </p:cNvPicPr>
          <p:nvPr/>
        </p:nvPicPr>
        <p:blipFill>
          <a:blip r:embed="rId2"/>
          <a:stretch>
            <a:fillRect/>
          </a:stretch>
        </p:blipFill>
        <p:spPr>
          <a:xfrm>
            <a:off x="101600" y="159213"/>
            <a:ext cx="7121236" cy="6539573"/>
          </a:xfrm>
          <a:prstGeom prst="rect">
            <a:avLst/>
          </a:prstGeom>
        </p:spPr>
      </p:pic>
      <p:sp>
        <p:nvSpPr>
          <p:cNvPr id="3" name="TextBox 2">
            <a:extLst>
              <a:ext uri="{FF2B5EF4-FFF2-40B4-BE49-F238E27FC236}">
                <a16:creationId xmlns:a16="http://schemas.microsoft.com/office/drawing/2014/main" id="{8E203E5C-9C9D-4716-A94E-DDFB3DBED3CB}"/>
              </a:ext>
            </a:extLst>
          </p:cNvPr>
          <p:cNvSpPr txBox="1"/>
          <p:nvPr/>
        </p:nvSpPr>
        <p:spPr>
          <a:xfrm>
            <a:off x="7222836" y="711200"/>
            <a:ext cx="4645890" cy="5693866"/>
          </a:xfrm>
          <a:prstGeom prst="rect">
            <a:avLst/>
          </a:prstGeom>
          <a:noFill/>
        </p:spPr>
        <p:txBody>
          <a:bodyPr wrap="square" rtlCol="0">
            <a:spAutoFit/>
          </a:bodyPr>
          <a:lstStyle/>
          <a:p>
            <a:pPr algn="just"/>
            <a:r>
              <a:rPr lang="vi-VN" sz="2800" b="0" i="0" dirty="0">
                <a:solidFill>
                  <a:srgbClr val="FF0000"/>
                </a:solidFill>
                <a:effectLst/>
                <a:latin typeface="arial" panose="020B0604020202020204" pitchFamily="34" charset="0"/>
              </a:rPr>
              <a:t>Hình 41.4a. năng lượng từ mặt trời </a:t>
            </a:r>
          </a:p>
          <a:p>
            <a:pPr algn="just"/>
            <a:r>
              <a:rPr lang="vi-VN" sz="2800" b="0" i="0" dirty="0">
                <a:solidFill>
                  <a:srgbClr val="FF0000"/>
                </a:solidFill>
                <a:effectLst/>
                <a:latin typeface="arial" panose="020B0604020202020204" pitchFamily="34" charset="0"/>
              </a:rPr>
              <a:t>Hình 41.4b. năng lượng từ gió</a:t>
            </a:r>
          </a:p>
          <a:p>
            <a:pPr algn="just"/>
            <a:r>
              <a:rPr lang="vi-VN" sz="2800" b="0" i="0" dirty="0">
                <a:solidFill>
                  <a:srgbClr val="FF0000"/>
                </a:solidFill>
                <a:effectLst/>
                <a:latin typeface="arial" panose="020B0604020202020204" pitchFamily="34" charset="0"/>
              </a:rPr>
              <a:t>Hình 41.4c. năng lượng từ nước</a:t>
            </a:r>
          </a:p>
          <a:p>
            <a:pPr algn="just"/>
            <a:r>
              <a:rPr lang="vi-VN" sz="2800" b="0" i="0" dirty="0">
                <a:solidFill>
                  <a:srgbClr val="FF0000"/>
                </a:solidFill>
                <a:effectLst/>
                <a:latin typeface="arial" panose="020B0604020202020204" pitchFamily="34" charset="0"/>
              </a:rPr>
              <a:t>Nguồn cung cấp các năng lượng đó có đặc điểm chung là được xem như vô hạn.</a:t>
            </a:r>
          </a:p>
          <a:p>
            <a:pPr algn="just"/>
            <a:r>
              <a:rPr lang="vi-VN" sz="2800" b="0" i="0" dirty="0">
                <a:solidFill>
                  <a:srgbClr val="FF0000"/>
                </a:solidFill>
                <a:effectLst/>
                <a:latin typeface="arial" panose="020B0604020202020204" pitchFamily="34" charset="0"/>
              </a:rPr>
              <a:t>Theo nguồn gốc của vật chất, chúng là năng lượng tái tạo</a:t>
            </a:r>
          </a:p>
        </p:txBody>
      </p:sp>
    </p:spTree>
    <p:extLst>
      <p:ext uri="{BB962C8B-B14F-4D97-AF65-F5344CB8AC3E}">
        <p14:creationId xmlns:p14="http://schemas.microsoft.com/office/powerpoint/2010/main" val="575829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9798D-B886-476C-959B-4D8801F929C1}"/>
              </a:ext>
            </a:extLst>
          </p:cNvPr>
          <p:cNvSpPr txBox="1"/>
          <p:nvPr/>
        </p:nvSpPr>
        <p:spPr>
          <a:xfrm>
            <a:off x="1275346" y="834190"/>
            <a:ext cx="10916653" cy="1323439"/>
          </a:xfrm>
          <a:prstGeom prst="rect">
            <a:avLst/>
          </a:prstGeom>
          <a:noFill/>
        </p:spPr>
        <p:txBody>
          <a:bodyPr wrap="square" rtlCol="0">
            <a:spAutoFit/>
          </a:bodyPr>
          <a:lstStyle/>
          <a:p>
            <a:r>
              <a:rPr lang="vi-VN" sz="4000" dirty="0">
                <a:solidFill>
                  <a:srgbClr val="0000FF"/>
                </a:solidFill>
                <a:latin typeface="Times New Roman" panose="02020603050405020304" pitchFamily="18" charset="0"/>
                <a:cs typeface="Times New Roman" panose="02020603050405020304" pitchFamily="18" charset="0"/>
              </a:rPr>
              <a:t>3. NHIÊN LIỆU VÀ NĂNG LƯỢNG TÁI TẠO</a:t>
            </a:r>
          </a:p>
          <a:p>
            <a:r>
              <a:rPr lang="vi-VN" sz="4000" dirty="0">
                <a:latin typeface="Times New Roman" panose="02020603050405020304" pitchFamily="18" charset="0"/>
                <a:cs typeface="Times New Roman" panose="02020603050405020304" pitchFamily="18" charset="0"/>
              </a:rPr>
              <a:t>* Tìm hiểu về năng lượng tái tạo</a:t>
            </a:r>
            <a:endParaRPr lang="en-US" sz="4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557FDE0-40A9-42DD-9F18-69AC8A2ED087}"/>
              </a:ext>
            </a:extLst>
          </p:cNvPr>
          <p:cNvSpPr txBox="1"/>
          <p:nvPr/>
        </p:nvSpPr>
        <p:spPr>
          <a:xfrm>
            <a:off x="1671782" y="2743200"/>
            <a:ext cx="9125527" cy="2800767"/>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Năng lượng tái tạo là năng lượng từ những nguồn liên tục được coi là vô hạn như Mặt Trời, gió, thủy triều, sóng,...</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5" name="Picture 4" descr="A hand holding a pen&#10;&#10;Description automatically generated with medium confidence">
            <a:extLst>
              <a:ext uri="{FF2B5EF4-FFF2-40B4-BE49-F238E27FC236}">
                <a16:creationId xmlns:a16="http://schemas.microsoft.com/office/drawing/2014/main" id="{9931B077-73FA-4B5B-8D7B-430BCF91B01A}"/>
              </a:ext>
            </a:extLst>
          </p:cNvPr>
          <p:cNvPicPr>
            <a:picLocks noChangeAspect="1"/>
          </p:cNvPicPr>
          <p:nvPr/>
        </p:nvPicPr>
        <p:blipFill rotWithShape="1">
          <a:blip r:embed="rId2">
            <a:extLst>
              <a:ext uri="{28A0092B-C50C-407E-A947-70E740481C1C}">
                <a14:useLocalDpi xmlns:a14="http://schemas.microsoft.com/office/drawing/2010/main" val="0"/>
              </a:ext>
            </a:extLst>
          </a:blip>
          <a:srcRect l="26091" t="30158" r="50000" b="35184"/>
          <a:stretch/>
        </p:blipFill>
        <p:spPr>
          <a:xfrm>
            <a:off x="1264817" y="2157629"/>
            <a:ext cx="681332" cy="694721"/>
          </a:xfrm>
          <a:prstGeom prst="rect">
            <a:avLst/>
          </a:prstGeom>
        </p:spPr>
      </p:pic>
    </p:spTree>
    <p:extLst>
      <p:ext uri="{BB962C8B-B14F-4D97-AF65-F5344CB8AC3E}">
        <p14:creationId xmlns:p14="http://schemas.microsoft.com/office/powerpoint/2010/main" val="179072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hạy bộ đúng cách để giảm cân hiệu quả">
            <a:extLst>
              <a:ext uri="{FF2B5EF4-FFF2-40B4-BE49-F238E27FC236}">
                <a16:creationId xmlns:a16="http://schemas.microsoft.com/office/drawing/2014/main" id="{56A660D9-6E7D-468A-A260-CC0C65535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26" r="12457"/>
          <a:stretch/>
        </p:blipFill>
        <p:spPr bwMode="auto">
          <a:xfrm>
            <a:off x="644786" y="698256"/>
            <a:ext cx="5582653" cy="4834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ED5687-5AA8-4EDA-AB35-2436FC49446F}"/>
              </a:ext>
            </a:extLst>
          </p:cNvPr>
          <p:cNvSpPr txBox="1"/>
          <p:nvPr/>
        </p:nvSpPr>
        <p:spPr>
          <a:xfrm>
            <a:off x="6408821" y="1114926"/>
            <a:ext cx="5582653" cy="3046988"/>
          </a:xfrm>
          <a:prstGeom prst="rect">
            <a:avLst/>
          </a:prstGeom>
          <a:noFill/>
        </p:spPr>
        <p:txBody>
          <a:bodyPr wrap="square" rtlCol="0">
            <a:spAutoFit/>
          </a:bodyPr>
          <a:lstStyle/>
          <a:p>
            <a:r>
              <a:rPr lang="vi-VN" sz="4800" dirty="0">
                <a:solidFill>
                  <a:srgbClr val="FF0000"/>
                </a:solidFill>
              </a:rPr>
              <a:t>Năng lượng </a:t>
            </a:r>
            <a:r>
              <a:rPr lang="vi-VN" sz="4800" dirty="0"/>
              <a:t>mà một vật </a:t>
            </a:r>
            <a:r>
              <a:rPr lang="vi-VN" sz="4800" dirty="0">
                <a:solidFill>
                  <a:srgbClr val="FF0000"/>
                </a:solidFill>
              </a:rPr>
              <a:t>có do chuyển động </a:t>
            </a:r>
            <a:r>
              <a:rPr lang="vi-VN" sz="4800" dirty="0"/>
              <a:t>gọi là </a:t>
            </a:r>
            <a:r>
              <a:rPr lang="vi-VN" sz="4800" dirty="0">
                <a:solidFill>
                  <a:srgbClr val="FF0000"/>
                </a:solidFill>
              </a:rPr>
              <a:t>động năng</a:t>
            </a:r>
            <a:endParaRPr lang="en-US" sz="4800" dirty="0">
              <a:solidFill>
                <a:srgbClr val="FF0000"/>
              </a:solidFill>
            </a:endParaRPr>
          </a:p>
        </p:txBody>
      </p:sp>
      <p:sp>
        <p:nvSpPr>
          <p:cNvPr id="6" name="TextBox 5">
            <a:extLst>
              <a:ext uri="{FF2B5EF4-FFF2-40B4-BE49-F238E27FC236}">
                <a16:creationId xmlns:a16="http://schemas.microsoft.com/office/drawing/2014/main" id="{A7C21225-14FA-4A1F-8038-82B58CB034E8}"/>
              </a:ext>
            </a:extLst>
          </p:cNvPr>
          <p:cNvSpPr txBox="1"/>
          <p:nvPr/>
        </p:nvSpPr>
        <p:spPr>
          <a:xfrm>
            <a:off x="1147011" y="5532524"/>
            <a:ext cx="4010526" cy="523220"/>
          </a:xfrm>
          <a:prstGeom prst="rect">
            <a:avLst/>
          </a:prstGeom>
          <a:noFill/>
        </p:spPr>
        <p:txBody>
          <a:bodyPr wrap="square" rtlCol="0">
            <a:spAutoFit/>
          </a:bodyPr>
          <a:lstStyle/>
          <a:p>
            <a:r>
              <a:rPr lang="vi-VN" sz="2800" dirty="0"/>
              <a:t>a) Người chạy bộ</a:t>
            </a:r>
            <a:endParaRPr lang="en-US" sz="2800" dirty="0"/>
          </a:p>
        </p:txBody>
      </p:sp>
    </p:spTree>
    <p:extLst>
      <p:ext uri="{BB962C8B-B14F-4D97-AF65-F5344CB8AC3E}">
        <p14:creationId xmlns:p14="http://schemas.microsoft.com/office/powerpoint/2010/main" val="19508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77F3DA-DC37-4C66-8DAA-E4A17A724111}"/>
              </a:ext>
            </a:extLst>
          </p:cNvPr>
          <p:cNvSpPr txBox="1"/>
          <p:nvPr/>
        </p:nvSpPr>
        <p:spPr>
          <a:xfrm>
            <a:off x="905164" y="544945"/>
            <a:ext cx="9873673" cy="1323439"/>
          </a:xfrm>
          <a:prstGeom prst="rect">
            <a:avLst/>
          </a:prstGeom>
          <a:noFill/>
        </p:spPr>
        <p:txBody>
          <a:bodyPr wrap="square" rtlCol="0">
            <a:spAutoFit/>
          </a:bodyPr>
          <a:lstStyle/>
          <a:p>
            <a:pPr algn="just"/>
            <a:r>
              <a:rPr lang="vi-VN" sz="4000" b="0" i="0" dirty="0">
                <a:solidFill>
                  <a:srgbClr val="000000"/>
                </a:solidFill>
                <a:effectLst/>
                <a:latin typeface="arial" panose="020B0604020202020204" pitchFamily="34" charset="0"/>
              </a:rPr>
              <a:t>Kể tên một số năng lượng tái tạo mà em biết?</a:t>
            </a:r>
          </a:p>
        </p:txBody>
      </p:sp>
      <p:sp>
        <p:nvSpPr>
          <p:cNvPr id="4" name="TextBox 3">
            <a:extLst>
              <a:ext uri="{FF2B5EF4-FFF2-40B4-BE49-F238E27FC236}">
                <a16:creationId xmlns:a16="http://schemas.microsoft.com/office/drawing/2014/main" id="{67112323-7771-461B-BD26-00D8B51DF12D}"/>
              </a:ext>
            </a:extLst>
          </p:cNvPr>
          <p:cNvSpPr txBox="1"/>
          <p:nvPr/>
        </p:nvSpPr>
        <p:spPr>
          <a:xfrm>
            <a:off x="794326" y="2410691"/>
            <a:ext cx="11397673" cy="1754326"/>
          </a:xfrm>
          <a:prstGeom prst="rect">
            <a:avLst/>
          </a:prstGeom>
          <a:noFill/>
        </p:spPr>
        <p:txBody>
          <a:bodyPr wrap="square" rtlCol="0">
            <a:spAutoFit/>
          </a:bodyPr>
          <a:lstStyle/>
          <a:p>
            <a:r>
              <a:rPr lang="vi-VN" sz="5400" dirty="0">
                <a:solidFill>
                  <a:srgbClr val="FF0000"/>
                </a:solidFill>
                <a:latin typeface="Times New Roman" panose="02020603050405020304" pitchFamily="18" charset="0"/>
                <a:cs typeface="Times New Roman" panose="02020603050405020304" pitchFamily="18" charset="0"/>
              </a:rPr>
              <a:t>Năng lượng mặt trời, gió, thủy triều, hạt nhân, địa nhiệt,....</a:t>
            </a:r>
            <a:endParaRPr lang="en-US" sz="5400" dirty="0">
              <a:solidFill>
                <a:srgbClr val="FF0000"/>
              </a:solidFill>
            </a:endParaRPr>
          </a:p>
        </p:txBody>
      </p:sp>
    </p:spTree>
    <p:extLst>
      <p:ext uri="{BB962C8B-B14F-4D97-AF65-F5344CB8AC3E}">
        <p14:creationId xmlns:p14="http://schemas.microsoft.com/office/powerpoint/2010/main" val="32874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77F3DA-DC37-4C66-8DAA-E4A17A724111}"/>
              </a:ext>
            </a:extLst>
          </p:cNvPr>
          <p:cNvSpPr txBox="1"/>
          <p:nvPr/>
        </p:nvSpPr>
        <p:spPr>
          <a:xfrm>
            <a:off x="905164" y="544945"/>
            <a:ext cx="9873673" cy="2554545"/>
          </a:xfrm>
          <a:prstGeom prst="rect">
            <a:avLst/>
          </a:prstGeom>
          <a:noFill/>
        </p:spPr>
        <p:txBody>
          <a:bodyPr wrap="square" rtlCol="0">
            <a:spAutoFit/>
          </a:bodyPr>
          <a:lstStyle/>
          <a:p>
            <a:pPr algn="just"/>
            <a:r>
              <a:rPr lang="vi-VN" sz="4000" b="0" i="0" dirty="0">
                <a:solidFill>
                  <a:srgbClr val="000000"/>
                </a:solidFill>
                <a:effectLst/>
                <a:latin typeface="arial" panose="020B0604020202020204" pitchFamily="34" charset="0"/>
              </a:rPr>
              <a:t>Bài tập:</a:t>
            </a:r>
          </a:p>
          <a:p>
            <a:pPr algn="just"/>
            <a:r>
              <a:rPr lang="vi-VN" sz="4000" b="0" i="0" dirty="0">
                <a:solidFill>
                  <a:srgbClr val="000000"/>
                </a:solidFill>
                <a:effectLst/>
                <a:latin typeface="arial" panose="020B0604020202020204" pitchFamily="34" charset="0"/>
              </a:rPr>
              <a:t>Khi bắn cung, mũi tên nhận được năng lượng và bay đi. Mũi tên có năng lượng ở dạng nào?</a:t>
            </a:r>
          </a:p>
        </p:txBody>
      </p:sp>
      <p:sp>
        <p:nvSpPr>
          <p:cNvPr id="4" name="TextBox 3">
            <a:extLst>
              <a:ext uri="{FF2B5EF4-FFF2-40B4-BE49-F238E27FC236}">
                <a16:creationId xmlns:a16="http://schemas.microsoft.com/office/drawing/2014/main" id="{67112323-7771-461B-BD26-00D8B51DF12D}"/>
              </a:ext>
            </a:extLst>
          </p:cNvPr>
          <p:cNvSpPr txBox="1"/>
          <p:nvPr/>
        </p:nvSpPr>
        <p:spPr>
          <a:xfrm>
            <a:off x="692726" y="3029527"/>
            <a:ext cx="11397673" cy="3416320"/>
          </a:xfrm>
          <a:prstGeom prst="rect">
            <a:avLst/>
          </a:prstGeom>
          <a:noFill/>
        </p:spPr>
        <p:txBody>
          <a:bodyPr wrap="square" rtlCol="0">
            <a:spAutoFit/>
          </a:bodyPr>
          <a:lstStyle/>
          <a:p>
            <a:r>
              <a:rPr lang="vi-VN" sz="5400" dirty="0">
                <a:solidFill>
                  <a:srgbClr val="FF0000"/>
                </a:solidFill>
                <a:latin typeface="Times New Roman" panose="02020603050405020304" pitchFamily="18" charset="0"/>
                <a:cs typeface="Times New Roman" panose="02020603050405020304" pitchFamily="18" charset="0"/>
              </a:rPr>
              <a:t>Khi bắn cung, mũi tên nhận được năng lượng và bay đi. Mũi tên có năng lượng ở dạng cơ năng vì nó chuyển động và ở trên cao so với mặt đất.</a:t>
            </a:r>
            <a:endParaRPr lang="en-US" sz="5400" dirty="0">
              <a:solidFill>
                <a:srgbClr val="FF0000"/>
              </a:solidFill>
            </a:endParaRPr>
          </a:p>
        </p:txBody>
      </p:sp>
    </p:spTree>
    <p:extLst>
      <p:ext uri="{BB962C8B-B14F-4D97-AF65-F5344CB8AC3E}">
        <p14:creationId xmlns:p14="http://schemas.microsoft.com/office/powerpoint/2010/main" val="236338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3EEA2-2B84-4014-B9D4-ABC3B0E52B3E}"/>
              </a:ext>
            </a:extLst>
          </p:cNvPr>
          <p:cNvSpPr txBox="1"/>
          <p:nvPr/>
        </p:nvSpPr>
        <p:spPr>
          <a:xfrm>
            <a:off x="3842327" y="83127"/>
            <a:ext cx="4507346" cy="707886"/>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BÀI TẬP</a:t>
            </a:r>
          </a:p>
        </p:txBody>
      </p:sp>
      <p:sp>
        <p:nvSpPr>
          <p:cNvPr id="3" name="TextBox 2">
            <a:extLst>
              <a:ext uri="{FF2B5EF4-FFF2-40B4-BE49-F238E27FC236}">
                <a16:creationId xmlns:a16="http://schemas.microsoft.com/office/drawing/2014/main" id="{E1CCBC73-FCC8-4D66-8A51-22FA476D9F9E}"/>
              </a:ext>
            </a:extLst>
          </p:cNvPr>
          <p:cNvSpPr txBox="1"/>
          <p:nvPr/>
        </p:nvSpPr>
        <p:spPr>
          <a:xfrm>
            <a:off x="942109" y="1043709"/>
            <a:ext cx="10307782"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B375D88-2062-4373-8CC5-505DFA319062}"/>
              </a:ext>
            </a:extLst>
          </p:cNvPr>
          <p:cNvSpPr txBox="1"/>
          <p:nvPr/>
        </p:nvSpPr>
        <p:spPr>
          <a:xfrm>
            <a:off x="775855" y="2881745"/>
            <a:ext cx="10991272" cy="2800767"/>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Khi </a:t>
            </a:r>
            <a:r>
              <a:rPr lang="en-US" sz="4400" dirty="0" err="1">
                <a:solidFill>
                  <a:srgbClr val="FF0000"/>
                </a:solidFill>
                <a:latin typeface="Times New Roman" panose="02020603050405020304" pitchFamily="18" charset="0"/>
                <a:cs typeface="Times New Roman" panose="02020603050405020304" pitchFamily="18" charset="0"/>
              </a:rPr>
              <a:t>bật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quạt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quạt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lực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quạt</a:t>
            </a:r>
            <a:r>
              <a:rPr lang="en-US" sz="4400" dirty="0">
                <a:solidFill>
                  <a:srgbClr val="FF0000"/>
                </a:solidFill>
                <a:latin typeface="Times New Roman" panose="02020603050405020304" pitchFamily="18" charset="0"/>
                <a:cs typeface="Times New Roman" panose="02020603050405020304" pitchFamily="18" charset="0"/>
              </a:rPr>
              <a:t> quay. </a:t>
            </a:r>
            <a:r>
              <a:rPr lang="en-US" sz="4400" dirty="0" err="1">
                <a:solidFill>
                  <a:srgbClr val="FF0000"/>
                </a:solidFill>
                <a:latin typeface="Times New Roman" panose="02020603050405020304" pitchFamily="18" charset="0"/>
                <a:cs typeface="Times New Roman" panose="02020603050405020304" pitchFamily="18" charset="0"/>
              </a:rPr>
              <a:t>Điện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lớn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thì</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lực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quạt</a:t>
            </a:r>
            <a:r>
              <a:rPr lang="en-US" sz="4400" dirty="0">
                <a:solidFill>
                  <a:srgbClr val="FF0000"/>
                </a:solidFill>
                <a:latin typeface="Times New Roman" panose="02020603050405020304" pitchFamily="18" charset="0"/>
                <a:cs typeface="Times New Roman" panose="02020603050405020304" pitchFamily="18" charset="0"/>
              </a:rPr>
              <a:t> quay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nhanh</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337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CCBC73-FCC8-4D66-8A51-22FA476D9F9E}"/>
              </a:ext>
            </a:extLst>
          </p:cNvPr>
          <p:cNvSpPr txBox="1"/>
          <p:nvPr/>
        </p:nvSpPr>
        <p:spPr>
          <a:xfrm>
            <a:off x="812801" y="150091"/>
            <a:ext cx="10307782" cy="2123658"/>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B375D88-2062-4373-8CC5-505DFA319062}"/>
              </a:ext>
            </a:extLst>
          </p:cNvPr>
          <p:cNvSpPr txBox="1"/>
          <p:nvPr/>
        </p:nvSpPr>
        <p:spPr>
          <a:xfrm>
            <a:off x="729674" y="2025908"/>
            <a:ext cx="10991272" cy="4832092"/>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Một số nhiên liệu thường dùng: gas, xăng, dầu, than...</a:t>
            </a:r>
          </a:p>
          <a:p>
            <a:r>
              <a:rPr lang="en-US" sz="4400" dirty="0" err="1">
                <a:solidFill>
                  <a:srgbClr val="FF0000"/>
                </a:solidFill>
                <a:latin typeface="Times New Roman" panose="02020603050405020304" pitchFamily="18" charset="0"/>
                <a:cs typeface="Times New Roman" panose="02020603050405020304" pitchFamily="18" charset="0"/>
              </a:rPr>
              <a:t>Sự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ảnh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hưởng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việc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liệu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đối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môi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trường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gây</a:t>
            </a:r>
            <a:r>
              <a:rPr lang="en-US" sz="4400" dirty="0">
                <a:solidFill>
                  <a:srgbClr val="FF0000"/>
                </a:solidFill>
                <a:latin typeface="Times New Roman" panose="02020603050405020304" pitchFamily="18" charset="0"/>
                <a:cs typeface="Times New Roman" panose="02020603050405020304" pitchFamily="18" charset="0"/>
              </a:rPr>
              <a:t> ô </a:t>
            </a:r>
            <a:r>
              <a:rPr lang="en-US" sz="4400" dirty="0" err="1">
                <a:solidFill>
                  <a:srgbClr val="FF0000"/>
                </a:solidFill>
                <a:latin typeface="Times New Roman" panose="02020603050405020304" pitchFamily="18" charset="0"/>
                <a:cs typeface="Times New Roman" panose="02020603050405020304" pitchFamily="18" charset="0"/>
              </a:rPr>
              <a:t>nhiễm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môi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trường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ứng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kính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ngày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tăng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rừng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đến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lũ</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quét</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12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C4A74-91DE-477E-AB78-AA72A52BFD5C}"/>
              </a:ext>
            </a:extLst>
          </p:cNvPr>
          <p:cNvSpPr txBox="1"/>
          <p:nvPr/>
        </p:nvSpPr>
        <p:spPr>
          <a:xfrm>
            <a:off x="341747" y="0"/>
            <a:ext cx="11647054"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3.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B</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DBACA5A2-CC1C-4C5F-ACBC-BA0FFEABA2F6}"/>
                  </a:ext>
                </a:extLst>
              </p14:cNvPr>
              <p14:cNvContentPartPr/>
              <p14:nvPr/>
            </p14:nvContentPartPr>
            <p14:xfrm>
              <a:off x="4714710" y="1723380"/>
              <a:ext cx="360" cy="360"/>
            </p14:xfrm>
          </p:contentPart>
        </mc:Choice>
        <mc:Fallback xmlns="">
          <p:pic>
            <p:nvPicPr>
              <p:cNvPr id="5" name="Ink 4">
                <a:extLst>
                  <a:ext uri="{FF2B5EF4-FFF2-40B4-BE49-F238E27FC236}">
                    <a16:creationId xmlns:a16="http://schemas.microsoft.com/office/drawing/2014/main" id="{DBACA5A2-CC1C-4C5F-ACBC-BA0FFEABA2F6}"/>
                  </a:ext>
                </a:extLst>
              </p:cNvPr>
              <p:cNvPicPr/>
              <p:nvPr/>
            </p:nvPicPr>
            <p:blipFill>
              <a:blip r:embed="rId3"/>
              <a:stretch>
                <a:fillRect/>
              </a:stretch>
            </p:blipFill>
            <p:spPr>
              <a:xfrm>
                <a:off x="4705710" y="17147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A71BBDB-34D1-4BC5-9B2B-301057D1F8B1}"/>
                  </a:ext>
                </a:extLst>
              </p14:cNvPr>
              <p14:cNvContentPartPr/>
              <p14:nvPr/>
            </p14:nvContentPartPr>
            <p14:xfrm>
              <a:off x="5438310" y="4057260"/>
              <a:ext cx="360" cy="360"/>
            </p14:xfrm>
          </p:contentPart>
        </mc:Choice>
        <mc:Fallback xmlns="">
          <p:pic>
            <p:nvPicPr>
              <p:cNvPr id="6" name="Ink 5">
                <a:extLst>
                  <a:ext uri="{FF2B5EF4-FFF2-40B4-BE49-F238E27FC236}">
                    <a16:creationId xmlns:a16="http://schemas.microsoft.com/office/drawing/2014/main" id="{DA71BBDB-34D1-4BC5-9B2B-301057D1F8B1}"/>
                  </a:ext>
                </a:extLst>
              </p:cNvPr>
              <p:cNvPicPr/>
              <p:nvPr/>
            </p:nvPicPr>
            <p:blipFill>
              <a:blip r:embed="rId3"/>
              <a:stretch>
                <a:fillRect/>
              </a:stretch>
            </p:blipFill>
            <p:spPr>
              <a:xfrm>
                <a:off x="5429310" y="4048260"/>
                <a:ext cx="18000" cy="18000"/>
              </a:xfrm>
              <a:prstGeom prst="rect">
                <a:avLst/>
              </a:prstGeom>
            </p:spPr>
          </p:pic>
        </mc:Fallback>
      </mc:AlternateContent>
      <p:graphicFrame>
        <p:nvGraphicFramePr>
          <p:cNvPr id="8" name="Table 16">
            <a:extLst>
              <a:ext uri="{FF2B5EF4-FFF2-40B4-BE49-F238E27FC236}">
                <a16:creationId xmlns:a16="http://schemas.microsoft.com/office/drawing/2014/main" id="{3A51DCCF-7B96-4E49-BB2E-D1A00B5B5C22}"/>
              </a:ext>
            </a:extLst>
          </p:cNvPr>
          <p:cNvGraphicFramePr>
            <a:graphicFrameLocks noGrp="1"/>
          </p:cNvGraphicFramePr>
          <p:nvPr>
            <p:extLst>
              <p:ext uri="{D42A27DB-BD31-4B8C-83A1-F6EECF244321}">
                <p14:modId xmlns:p14="http://schemas.microsoft.com/office/powerpoint/2010/main" val="2119032645"/>
              </p:ext>
            </p:extLst>
          </p:nvPr>
        </p:nvGraphicFramePr>
        <p:xfrm>
          <a:off x="341747" y="1435980"/>
          <a:ext cx="4811278" cy="3983745"/>
        </p:xfrm>
        <a:graphic>
          <a:graphicData uri="http://schemas.openxmlformats.org/drawingml/2006/table">
            <a:tbl>
              <a:tblPr firstRow="1" bandRow="1">
                <a:tableStyleId>{5C22544A-7EE6-4342-B048-85BDC9FD1C3A}</a:tableStyleId>
              </a:tblPr>
              <a:tblGrid>
                <a:gridCol w="4811278">
                  <a:extLst>
                    <a:ext uri="{9D8B030D-6E8A-4147-A177-3AD203B41FA5}">
                      <a16:colId xmlns:a16="http://schemas.microsoft.com/office/drawing/2014/main" val="309379068"/>
                    </a:ext>
                  </a:extLst>
                </a:gridCol>
              </a:tblGrid>
              <a:tr h="783345">
                <a:tc>
                  <a:txBody>
                    <a:bodyPr/>
                    <a:lstStyle/>
                    <a:p>
                      <a:r>
                        <a:rPr lang="vi-VN" sz="3600" dirty="0">
                          <a:latin typeface="Times New Roman" panose="02020603050405020304" pitchFamily="18" charset="0"/>
                          <a:cs typeface="Times New Roman" panose="02020603050405020304" pitchFamily="18" charset="0"/>
                        </a:rPr>
                        <a:t>A: Dạng năng lượng</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16287959"/>
                  </a:ext>
                </a:extLst>
              </a:tr>
              <a:tr h="599596">
                <a:tc>
                  <a:txBody>
                    <a:bodyPr/>
                    <a:lstStyle/>
                    <a:p>
                      <a:r>
                        <a:rPr lang="vi-VN" sz="3600" dirty="0">
                          <a:latin typeface="Times New Roman" panose="02020603050405020304" pitchFamily="18" charset="0"/>
                          <a:cs typeface="Times New Roman" panose="02020603050405020304" pitchFamily="18" charset="0"/>
                        </a:rPr>
                        <a:t>1. Cơ năng</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14759988"/>
                  </a:ext>
                </a:extLst>
              </a:tr>
              <a:tr h="599596">
                <a:tc>
                  <a:txBody>
                    <a:bodyPr/>
                    <a:lstStyle/>
                    <a:p>
                      <a:r>
                        <a:rPr lang="vi-VN" sz="3600" dirty="0">
                          <a:latin typeface="Times New Roman" panose="02020603050405020304" pitchFamily="18" charset="0"/>
                          <a:cs typeface="Times New Roman" panose="02020603050405020304" pitchFamily="18" charset="0"/>
                        </a:rPr>
                        <a:t>2. Nhiệt năng</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5009592"/>
                  </a:ext>
                </a:extLst>
              </a:tr>
              <a:tr h="599596">
                <a:tc>
                  <a:txBody>
                    <a:bodyPr/>
                    <a:lstStyle/>
                    <a:p>
                      <a:r>
                        <a:rPr lang="vi-VN" sz="3600" dirty="0">
                          <a:latin typeface="Times New Roman" panose="02020603050405020304" pitchFamily="18" charset="0"/>
                          <a:cs typeface="Times New Roman" panose="02020603050405020304" pitchFamily="18" charset="0"/>
                        </a:rPr>
                        <a:t>3. Điện năng</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43842818"/>
                  </a:ext>
                </a:extLst>
              </a:tr>
              <a:tr h="599596">
                <a:tc>
                  <a:txBody>
                    <a:bodyPr/>
                    <a:lstStyle/>
                    <a:p>
                      <a:r>
                        <a:rPr lang="vi-VN" sz="3600" dirty="0">
                          <a:latin typeface="Times New Roman" panose="02020603050405020304" pitchFamily="18" charset="0"/>
                          <a:cs typeface="Times New Roman" panose="02020603050405020304" pitchFamily="18" charset="0"/>
                        </a:rPr>
                        <a:t>4. Quang năng</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1053502"/>
                  </a:ext>
                </a:extLst>
              </a:tr>
              <a:tr h="599596">
                <a:tc>
                  <a:txBody>
                    <a:bodyPr/>
                    <a:lstStyle/>
                    <a:p>
                      <a:r>
                        <a:rPr lang="vi-VN" sz="3600" dirty="0">
                          <a:latin typeface="Times New Roman" panose="02020603050405020304" pitchFamily="18" charset="0"/>
                          <a:cs typeface="Times New Roman" panose="02020603050405020304" pitchFamily="18" charset="0"/>
                        </a:rPr>
                        <a:t>5. Hóa năng</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86374758"/>
                  </a:ext>
                </a:extLst>
              </a:tr>
            </a:tbl>
          </a:graphicData>
        </a:graphic>
      </p:graphicFrame>
      <p:graphicFrame>
        <p:nvGraphicFramePr>
          <p:cNvPr id="17" name="Table 17">
            <a:extLst>
              <a:ext uri="{FF2B5EF4-FFF2-40B4-BE49-F238E27FC236}">
                <a16:creationId xmlns:a16="http://schemas.microsoft.com/office/drawing/2014/main" id="{DD5D605A-1A26-4D25-AC90-E151FFF613F5}"/>
              </a:ext>
            </a:extLst>
          </p:cNvPr>
          <p:cNvGraphicFramePr>
            <a:graphicFrameLocks noGrp="1"/>
          </p:cNvGraphicFramePr>
          <p:nvPr>
            <p:extLst>
              <p:ext uri="{D42A27DB-BD31-4B8C-83A1-F6EECF244321}">
                <p14:modId xmlns:p14="http://schemas.microsoft.com/office/powerpoint/2010/main" val="3998911858"/>
              </p:ext>
            </p:extLst>
          </p:nvPr>
        </p:nvGraphicFramePr>
        <p:xfrm>
          <a:off x="4434440" y="1449840"/>
          <a:ext cx="7757560" cy="4389120"/>
        </p:xfrm>
        <a:graphic>
          <a:graphicData uri="http://schemas.openxmlformats.org/drawingml/2006/table">
            <a:tbl>
              <a:tblPr firstRow="1" bandRow="1">
                <a:tableStyleId>{5C22544A-7EE6-4342-B048-85BDC9FD1C3A}</a:tableStyleId>
              </a:tblPr>
              <a:tblGrid>
                <a:gridCol w="7757560">
                  <a:extLst>
                    <a:ext uri="{9D8B030D-6E8A-4147-A177-3AD203B41FA5}">
                      <a16:colId xmlns:a16="http://schemas.microsoft.com/office/drawing/2014/main" val="2827720853"/>
                    </a:ext>
                  </a:extLst>
                </a:gridCol>
              </a:tblGrid>
              <a:tr h="197750">
                <a:tc>
                  <a:txBody>
                    <a:bodyPr/>
                    <a:lstStyle/>
                    <a:p>
                      <a:r>
                        <a:rPr lang="vi-VN" sz="3600" dirty="0">
                          <a:latin typeface="Times New Roman" panose="02020603050405020304" pitchFamily="18" charset="0"/>
                          <a:cs typeface="Times New Roman" panose="02020603050405020304" pitchFamily="18" charset="0"/>
                        </a:rPr>
                        <a:t>B: Nguồn cung cấp</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6020417"/>
                  </a:ext>
                </a:extLst>
              </a:tr>
              <a:tr h="370840">
                <a:tc>
                  <a:txBody>
                    <a:bodyPr/>
                    <a:lstStyle/>
                    <a:p>
                      <a:r>
                        <a:rPr lang="vi-VN" sz="3600" dirty="0">
                          <a:latin typeface="Times New Roman" panose="02020603050405020304" pitchFamily="18" charset="0"/>
                          <a:cs typeface="Times New Roman" panose="02020603050405020304" pitchFamily="18" charset="0"/>
                        </a:rPr>
                        <a:t>a) Đèn LED, Mặt Trăng, Mặt Trời</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11066800"/>
                  </a:ext>
                </a:extLst>
              </a:tr>
              <a:tr h="370840">
                <a:tc>
                  <a:txBody>
                    <a:bodyPr/>
                    <a:lstStyle/>
                    <a:p>
                      <a:r>
                        <a:rPr lang="vi-VN" sz="3600" dirty="0">
                          <a:latin typeface="Times New Roman" panose="02020603050405020304" pitchFamily="18" charset="0"/>
                          <a:cs typeface="Times New Roman" panose="02020603050405020304" pitchFamily="18" charset="0"/>
                        </a:rPr>
                        <a:t>b) Gas, pin, thực phẩm</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16551491"/>
                  </a:ext>
                </a:extLst>
              </a:tr>
              <a:tr h="370840">
                <a:tc>
                  <a:txBody>
                    <a:bodyPr/>
                    <a:lstStyle/>
                    <a:p>
                      <a:r>
                        <a:rPr lang="vi-VN" sz="3600" dirty="0">
                          <a:latin typeface="Times New Roman" panose="02020603050405020304" pitchFamily="18" charset="0"/>
                          <a:cs typeface="Times New Roman" panose="02020603050405020304" pitchFamily="18" charset="0"/>
                        </a:rPr>
                        <a:t>c) Quả bóng đang lăn, lò xo dãn, tàu lượn trên cao</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064487"/>
                  </a:ext>
                </a:extLst>
              </a:tr>
              <a:tr h="370840">
                <a:tc>
                  <a:txBody>
                    <a:bodyPr/>
                    <a:lstStyle/>
                    <a:p>
                      <a:r>
                        <a:rPr lang="vi-VN" sz="3600" dirty="0">
                          <a:latin typeface="Times New Roman" panose="02020603050405020304" pitchFamily="18" charset="0"/>
                          <a:cs typeface="Times New Roman" panose="02020603050405020304" pitchFamily="18" charset="0"/>
                        </a:rPr>
                        <a:t>d) Lò sưởi, Mặt Trời, bếp gas</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01340135"/>
                  </a:ext>
                </a:extLst>
              </a:tr>
              <a:tr h="370840">
                <a:tc>
                  <a:txBody>
                    <a:bodyPr/>
                    <a:lstStyle/>
                    <a:p>
                      <a:r>
                        <a:rPr lang="vi-VN" sz="3600" dirty="0">
                          <a:latin typeface="Times New Roman" panose="02020603050405020304" pitchFamily="18" charset="0"/>
                          <a:cs typeface="Times New Roman" panose="02020603050405020304" pitchFamily="18" charset="0"/>
                        </a:rPr>
                        <a:t>e) Pin mặt trời, máy phát điện, tia sét</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4469421"/>
                  </a:ext>
                </a:extLst>
              </a:tr>
            </a:tbl>
          </a:graphicData>
        </a:graphic>
      </p:graphicFrame>
      <p:sp>
        <p:nvSpPr>
          <p:cNvPr id="18" name="TextBox 17">
            <a:extLst>
              <a:ext uri="{FF2B5EF4-FFF2-40B4-BE49-F238E27FC236}">
                <a16:creationId xmlns:a16="http://schemas.microsoft.com/office/drawing/2014/main" id="{3732A041-0670-40AA-9B2E-75F11C34BE6D}"/>
              </a:ext>
            </a:extLst>
          </p:cNvPr>
          <p:cNvSpPr txBox="1"/>
          <p:nvPr/>
        </p:nvSpPr>
        <p:spPr>
          <a:xfrm>
            <a:off x="790575" y="5884035"/>
            <a:ext cx="5524500" cy="707886"/>
          </a:xfrm>
          <a:prstGeom prst="rect">
            <a:avLst/>
          </a:prstGeom>
          <a:noFill/>
        </p:spPr>
        <p:txBody>
          <a:bodyPr wrap="square" rtlCol="0">
            <a:spAutoFit/>
          </a:bodyPr>
          <a:lstStyle/>
          <a:p>
            <a:r>
              <a:rPr lang="vi-VN" sz="4000" dirty="0">
                <a:solidFill>
                  <a:srgbClr val="FF0000"/>
                </a:solidFill>
                <a:latin typeface="Times New Roman" panose="02020603050405020304" pitchFamily="18" charset="0"/>
                <a:cs typeface="Times New Roman" panose="02020603050405020304" pitchFamily="18" charset="0"/>
              </a:rPr>
              <a:t>Đáp án: 1c, 2d, 3e, 4a, 5b</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41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C4A74-91DE-477E-AB78-AA72A52BFD5C}"/>
              </a:ext>
            </a:extLst>
          </p:cNvPr>
          <p:cNvSpPr txBox="1"/>
          <p:nvPr/>
        </p:nvSpPr>
        <p:spPr>
          <a:xfrm>
            <a:off x="341747" y="0"/>
            <a:ext cx="11647054"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4.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X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mẫu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96883B8E-51C6-48FC-9E4E-E0E164A108B1}"/>
              </a:ext>
            </a:extLst>
          </p:cNvPr>
          <p:cNvPicPr>
            <a:picLocks noChangeAspect="1"/>
          </p:cNvPicPr>
          <p:nvPr/>
        </p:nvPicPr>
        <p:blipFill rotWithShape="1">
          <a:blip r:embed="rId2"/>
          <a:srcRect l="8043" t="13735" r="37190" b="8635"/>
          <a:stretch/>
        </p:blipFill>
        <p:spPr>
          <a:xfrm>
            <a:off x="69801" y="1771649"/>
            <a:ext cx="12052398" cy="3543301"/>
          </a:xfrm>
          <a:prstGeom prst="rect">
            <a:avLst/>
          </a:prstGeom>
        </p:spPr>
      </p:pic>
    </p:spTree>
    <p:extLst>
      <p:ext uri="{BB962C8B-B14F-4D97-AF65-F5344CB8AC3E}">
        <p14:creationId xmlns:p14="http://schemas.microsoft.com/office/powerpoint/2010/main" val="1359465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C4A74-91DE-477E-AB78-AA72A52BFD5C}"/>
              </a:ext>
            </a:extLst>
          </p:cNvPr>
          <p:cNvSpPr txBox="1"/>
          <p:nvPr/>
        </p:nvSpPr>
        <p:spPr>
          <a:xfrm>
            <a:off x="341747" y="0"/>
            <a:ext cx="11647054"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4.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X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mẫu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28BEA0EA-9C5F-4BBF-9AA1-26F429F7DEA4}"/>
              </a:ext>
            </a:extLst>
          </p:cNvPr>
          <p:cNvGrpSpPr/>
          <p:nvPr/>
        </p:nvGrpSpPr>
        <p:grpSpPr>
          <a:xfrm>
            <a:off x="188092" y="1657349"/>
            <a:ext cx="12052398" cy="3543301"/>
            <a:chOff x="188092" y="1657349"/>
            <a:chExt cx="12052398" cy="3543301"/>
          </a:xfrm>
        </p:grpSpPr>
        <p:pic>
          <p:nvPicPr>
            <p:cNvPr id="16" name="Picture 15">
              <a:extLst>
                <a:ext uri="{FF2B5EF4-FFF2-40B4-BE49-F238E27FC236}">
                  <a16:creationId xmlns:a16="http://schemas.microsoft.com/office/drawing/2014/main" id="{96883B8E-51C6-48FC-9E4E-E0E164A108B1}"/>
                </a:ext>
              </a:extLst>
            </p:cNvPr>
            <p:cNvPicPr>
              <a:picLocks noChangeAspect="1"/>
            </p:cNvPicPr>
            <p:nvPr/>
          </p:nvPicPr>
          <p:blipFill rotWithShape="1">
            <a:blip r:embed="rId2"/>
            <a:srcRect l="8043" t="13735" r="37190" b="8635"/>
            <a:stretch/>
          </p:blipFill>
          <p:spPr>
            <a:xfrm>
              <a:off x="188092" y="1657349"/>
              <a:ext cx="12052398" cy="3543301"/>
            </a:xfrm>
            <a:prstGeom prst="rect">
              <a:avLst/>
            </a:prstGeom>
          </p:spPr>
        </p:pic>
        <p:sp>
          <p:nvSpPr>
            <p:cNvPr id="2" name="Rectangle 1">
              <a:extLst>
                <a:ext uri="{FF2B5EF4-FFF2-40B4-BE49-F238E27FC236}">
                  <a16:creationId xmlns:a16="http://schemas.microsoft.com/office/drawing/2014/main" id="{07854BB0-7ECD-4496-91E7-BE8C6CD41ED9}"/>
                </a:ext>
              </a:extLst>
            </p:cNvPr>
            <p:cNvSpPr/>
            <p:nvPr/>
          </p:nvSpPr>
          <p:spPr>
            <a:xfrm>
              <a:off x="4729018" y="2817091"/>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29E436-94F8-43EE-B996-3C899CC742A7}"/>
                </a:ext>
              </a:extLst>
            </p:cNvPr>
            <p:cNvSpPr/>
            <p:nvPr/>
          </p:nvSpPr>
          <p:spPr>
            <a:xfrm>
              <a:off x="9014695" y="2786207"/>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5B9E86-638F-44BD-9475-33C390EA6637}"/>
                </a:ext>
              </a:extLst>
            </p:cNvPr>
            <p:cNvSpPr/>
            <p:nvPr/>
          </p:nvSpPr>
          <p:spPr>
            <a:xfrm>
              <a:off x="6885711" y="2786207"/>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41BFBE-21EB-4759-95BC-C96145928FCF}"/>
                </a:ext>
              </a:extLst>
            </p:cNvPr>
            <p:cNvSpPr/>
            <p:nvPr/>
          </p:nvSpPr>
          <p:spPr>
            <a:xfrm>
              <a:off x="10863118" y="2786207"/>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47932F-A48F-43B1-AECA-40F591CE7236}"/>
                </a:ext>
              </a:extLst>
            </p:cNvPr>
            <p:cNvSpPr/>
            <p:nvPr/>
          </p:nvSpPr>
          <p:spPr>
            <a:xfrm>
              <a:off x="4729018" y="3406581"/>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2CE4C3-A1E2-4357-A90A-46905B79B861}"/>
                </a:ext>
              </a:extLst>
            </p:cNvPr>
            <p:cNvSpPr/>
            <p:nvPr/>
          </p:nvSpPr>
          <p:spPr>
            <a:xfrm>
              <a:off x="6885711" y="3406581"/>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319E67-F71A-4799-A6D5-173A6FEF9811}"/>
                </a:ext>
              </a:extLst>
            </p:cNvPr>
            <p:cNvSpPr/>
            <p:nvPr/>
          </p:nvSpPr>
          <p:spPr>
            <a:xfrm>
              <a:off x="9014695" y="3406581"/>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D31861-CB76-460D-B064-E7E491B4C5A6}"/>
                </a:ext>
              </a:extLst>
            </p:cNvPr>
            <p:cNvSpPr/>
            <p:nvPr/>
          </p:nvSpPr>
          <p:spPr>
            <a:xfrm>
              <a:off x="10863117" y="3429000"/>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1CD0CD-2F5B-4459-9747-AD9C865C5869}"/>
                </a:ext>
              </a:extLst>
            </p:cNvPr>
            <p:cNvSpPr/>
            <p:nvPr/>
          </p:nvSpPr>
          <p:spPr>
            <a:xfrm flipV="1">
              <a:off x="4681393" y="3996071"/>
              <a:ext cx="424872" cy="437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95E081-32AF-4C40-8929-2FB6774CA183}"/>
                </a:ext>
              </a:extLst>
            </p:cNvPr>
            <p:cNvSpPr/>
            <p:nvPr/>
          </p:nvSpPr>
          <p:spPr>
            <a:xfrm>
              <a:off x="6885711" y="3937867"/>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CE2C82-C903-44DC-982D-43660E99D97E}"/>
                </a:ext>
              </a:extLst>
            </p:cNvPr>
            <p:cNvSpPr/>
            <p:nvPr/>
          </p:nvSpPr>
          <p:spPr>
            <a:xfrm>
              <a:off x="9014695" y="4011657"/>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F5BB76-37C4-41E7-B5A7-43C0C88B55A2}"/>
                </a:ext>
              </a:extLst>
            </p:cNvPr>
            <p:cNvSpPr/>
            <p:nvPr/>
          </p:nvSpPr>
          <p:spPr>
            <a:xfrm>
              <a:off x="10863117" y="4011656"/>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3AC457-1845-4E61-BC2D-C34BFF3862CC}"/>
                </a:ext>
              </a:extLst>
            </p:cNvPr>
            <p:cNvSpPr/>
            <p:nvPr/>
          </p:nvSpPr>
          <p:spPr>
            <a:xfrm>
              <a:off x="4681393" y="4571796"/>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A814F5-D1A0-4864-B177-CE943254CF37}"/>
                </a:ext>
              </a:extLst>
            </p:cNvPr>
            <p:cNvSpPr/>
            <p:nvPr/>
          </p:nvSpPr>
          <p:spPr>
            <a:xfrm>
              <a:off x="6885711" y="4527357"/>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9AE4E5-F6D7-4FAD-BEC5-14491F2DCADB}"/>
                </a:ext>
              </a:extLst>
            </p:cNvPr>
            <p:cNvSpPr/>
            <p:nvPr/>
          </p:nvSpPr>
          <p:spPr>
            <a:xfrm>
              <a:off x="8967070" y="4571796"/>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F79674-7D7C-45BC-81E4-5920AA802438}"/>
                </a:ext>
              </a:extLst>
            </p:cNvPr>
            <p:cNvSpPr/>
            <p:nvPr/>
          </p:nvSpPr>
          <p:spPr>
            <a:xfrm>
              <a:off x="10863117" y="4559582"/>
              <a:ext cx="424873" cy="378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382DCEA-67B4-4DF0-A4BB-00F9E29358F1}"/>
              </a:ext>
            </a:extLst>
          </p:cNvPr>
          <p:cNvGrpSpPr/>
          <p:nvPr/>
        </p:nvGrpSpPr>
        <p:grpSpPr>
          <a:xfrm>
            <a:off x="4787790" y="3476220"/>
            <a:ext cx="270360" cy="196920"/>
            <a:chOff x="4787790" y="3476220"/>
            <a:chExt cx="270360" cy="196920"/>
          </a:xfrm>
        </p:grpSpPr>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553504BC-5B32-474B-B52D-FD15FD9556BF}"/>
                    </a:ext>
                  </a:extLst>
                </p14:cNvPr>
                <p14:cNvContentPartPr/>
                <p14:nvPr/>
              </p14:nvContentPartPr>
              <p14:xfrm>
                <a:off x="4790670" y="3476220"/>
                <a:ext cx="203040" cy="196920"/>
              </p14:xfrm>
            </p:contentPart>
          </mc:Choice>
          <mc:Fallback xmlns="">
            <p:pic>
              <p:nvPicPr>
                <p:cNvPr id="22" name="Ink 21">
                  <a:extLst>
                    <a:ext uri="{FF2B5EF4-FFF2-40B4-BE49-F238E27FC236}">
                      <a16:creationId xmlns:a16="http://schemas.microsoft.com/office/drawing/2014/main" id="{553504BC-5B32-474B-B52D-FD15FD9556BF}"/>
                    </a:ext>
                  </a:extLst>
                </p:cNvPr>
                <p:cNvPicPr/>
                <p:nvPr/>
              </p:nvPicPr>
              <p:blipFill>
                <a:blip r:embed="rId4"/>
                <a:stretch>
                  <a:fillRect/>
                </a:stretch>
              </p:blipFill>
              <p:spPr>
                <a:xfrm>
                  <a:off x="4782030" y="3467220"/>
                  <a:ext cx="22068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98CEE418-0575-4BC1-8433-7D602AD307FC}"/>
                    </a:ext>
                  </a:extLst>
                </p14:cNvPr>
                <p14:cNvContentPartPr/>
                <p14:nvPr/>
              </p14:nvContentPartPr>
              <p14:xfrm>
                <a:off x="4787790" y="3524100"/>
                <a:ext cx="270360" cy="148680"/>
              </p14:xfrm>
            </p:contentPart>
          </mc:Choice>
          <mc:Fallback xmlns="">
            <p:pic>
              <p:nvPicPr>
                <p:cNvPr id="23" name="Ink 22">
                  <a:extLst>
                    <a:ext uri="{FF2B5EF4-FFF2-40B4-BE49-F238E27FC236}">
                      <a16:creationId xmlns:a16="http://schemas.microsoft.com/office/drawing/2014/main" id="{98CEE418-0575-4BC1-8433-7D602AD307FC}"/>
                    </a:ext>
                  </a:extLst>
                </p:cNvPr>
                <p:cNvPicPr/>
                <p:nvPr/>
              </p:nvPicPr>
              <p:blipFill>
                <a:blip r:embed="rId6"/>
                <a:stretch>
                  <a:fillRect/>
                </a:stretch>
              </p:blipFill>
              <p:spPr>
                <a:xfrm>
                  <a:off x="4778790" y="3515100"/>
                  <a:ext cx="288000" cy="166320"/>
                </a:xfrm>
                <a:prstGeom prst="rect">
                  <a:avLst/>
                </a:prstGeom>
              </p:spPr>
            </p:pic>
          </mc:Fallback>
        </mc:AlternateContent>
      </p:grpSp>
      <p:grpSp>
        <p:nvGrpSpPr>
          <p:cNvPr id="27" name="Group 26">
            <a:extLst>
              <a:ext uri="{FF2B5EF4-FFF2-40B4-BE49-F238E27FC236}">
                <a16:creationId xmlns:a16="http://schemas.microsoft.com/office/drawing/2014/main" id="{F0179463-F3B3-4BBD-89C4-F65026329813}"/>
              </a:ext>
            </a:extLst>
          </p:cNvPr>
          <p:cNvGrpSpPr/>
          <p:nvPr/>
        </p:nvGrpSpPr>
        <p:grpSpPr>
          <a:xfrm>
            <a:off x="4652430" y="4142940"/>
            <a:ext cx="350640" cy="186480"/>
            <a:chOff x="4652430" y="4142940"/>
            <a:chExt cx="350640" cy="186480"/>
          </a:xfrm>
        </p:grpSpPr>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56A4529B-D7B2-437D-9184-2F71D6E3F7BC}"/>
                    </a:ext>
                  </a:extLst>
                </p14:cNvPr>
                <p14:cNvContentPartPr/>
                <p14:nvPr/>
              </p14:nvContentPartPr>
              <p14:xfrm>
                <a:off x="4781310" y="4142940"/>
                <a:ext cx="221760" cy="186480"/>
              </p14:xfrm>
            </p:contentPart>
          </mc:Choice>
          <mc:Fallback xmlns="">
            <p:pic>
              <p:nvPicPr>
                <p:cNvPr id="25" name="Ink 24">
                  <a:extLst>
                    <a:ext uri="{FF2B5EF4-FFF2-40B4-BE49-F238E27FC236}">
                      <a16:creationId xmlns:a16="http://schemas.microsoft.com/office/drawing/2014/main" id="{56A4529B-D7B2-437D-9184-2F71D6E3F7BC}"/>
                    </a:ext>
                  </a:extLst>
                </p:cNvPr>
                <p:cNvPicPr/>
                <p:nvPr/>
              </p:nvPicPr>
              <p:blipFill>
                <a:blip r:embed="rId8"/>
                <a:stretch>
                  <a:fillRect/>
                </a:stretch>
              </p:blipFill>
              <p:spPr>
                <a:xfrm>
                  <a:off x="4772310" y="4134300"/>
                  <a:ext cx="2394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F6465B3A-B4AF-4CD8-9D79-DA5B9EE949C2}"/>
                    </a:ext>
                  </a:extLst>
                </p14:cNvPr>
                <p14:cNvContentPartPr/>
                <p14:nvPr/>
              </p14:nvContentPartPr>
              <p14:xfrm>
                <a:off x="4652430" y="4180740"/>
                <a:ext cx="338760" cy="146880"/>
              </p14:xfrm>
            </p:contentPart>
          </mc:Choice>
          <mc:Fallback xmlns="">
            <p:pic>
              <p:nvPicPr>
                <p:cNvPr id="26" name="Ink 25">
                  <a:extLst>
                    <a:ext uri="{FF2B5EF4-FFF2-40B4-BE49-F238E27FC236}">
                      <a16:creationId xmlns:a16="http://schemas.microsoft.com/office/drawing/2014/main" id="{F6465B3A-B4AF-4CD8-9D79-DA5B9EE949C2}"/>
                    </a:ext>
                  </a:extLst>
                </p:cNvPr>
                <p:cNvPicPr/>
                <p:nvPr/>
              </p:nvPicPr>
              <p:blipFill>
                <a:blip r:embed="rId10"/>
                <a:stretch>
                  <a:fillRect/>
                </a:stretch>
              </p:blipFill>
              <p:spPr>
                <a:xfrm>
                  <a:off x="4643430" y="4172100"/>
                  <a:ext cx="356400" cy="164520"/>
                </a:xfrm>
                <a:prstGeom prst="rect">
                  <a:avLst/>
                </a:prstGeom>
              </p:spPr>
            </p:pic>
          </mc:Fallback>
        </mc:AlternateContent>
      </p:grpSp>
      <p:grpSp>
        <p:nvGrpSpPr>
          <p:cNvPr id="30" name="Group 29">
            <a:extLst>
              <a:ext uri="{FF2B5EF4-FFF2-40B4-BE49-F238E27FC236}">
                <a16:creationId xmlns:a16="http://schemas.microsoft.com/office/drawing/2014/main" id="{A1D65453-2051-4059-A141-4F7B1CAAF386}"/>
              </a:ext>
            </a:extLst>
          </p:cNvPr>
          <p:cNvGrpSpPr/>
          <p:nvPr/>
        </p:nvGrpSpPr>
        <p:grpSpPr>
          <a:xfrm>
            <a:off x="6927270" y="2866380"/>
            <a:ext cx="316440" cy="298080"/>
            <a:chOff x="6927270" y="2866380"/>
            <a:chExt cx="316440" cy="298080"/>
          </a:xfrm>
        </p:grpSpPr>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6FC4E821-CD90-4DA2-AB9A-EC86C300256A}"/>
                    </a:ext>
                  </a:extLst>
                </p14:cNvPr>
                <p14:cNvContentPartPr/>
                <p14:nvPr/>
              </p14:nvContentPartPr>
              <p14:xfrm>
                <a:off x="6933750" y="2866380"/>
                <a:ext cx="309960" cy="195120"/>
              </p14:xfrm>
            </p:contentPart>
          </mc:Choice>
          <mc:Fallback xmlns="">
            <p:pic>
              <p:nvPicPr>
                <p:cNvPr id="28" name="Ink 27">
                  <a:extLst>
                    <a:ext uri="{FF2B5EF4-FFF2-40B4-BE49-F238E27FC236}">
                      <a16:creationId xmlns:a16="http://schemas.microsoft.com/office/drawing/2014/main" id="{6FC4E821-CD90-4DA2-AB9A-EC86C300256A}"/>
                    </a:ext>
                  </a:extLst>
                </p:cNvPr>
                <p:cNvPicPr/>
                <p:nvPr/>
              </p:nvPicPr>
              <p:blipFill>
                <a:blip r:embed="rId12"/>
                <a:stretch>
                  <a:fillRect/>
                </a:stretch>
              </p:blipFill>
              <p:spPr>
                <a:xfrm>
                  <a:off x="6924750" y="2857740"/>
                  <a:ext cx="32760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805AC000-245B-487F-8CC0-ED6D634B4504}"/>
                    </a:ext>
                  </a:extLst>
                </p14:cNvPr>
                <p14:cNvContentPartPr/>
                <p14:nvPr/>
              </p14:nvContentPartPr>
              <p14:xfrm>
                <a:off x="6927270" y="2885820"/>
                <a:ext cx="235440" cy="278640"/>
              </p14:xfrm>
            </p:contentPart>
          </mc:Choice>
          <mc:Fallback xmlns="">
            <p:pic>
              <p:nvPicPr>
                <p:cNvPr id="29" name="Ink 28">
                  <a:extLst>
                    <a:ext uri="{FF2B5EF4-FFF2-40B4-BE49-F238E27FC236}">
                      <a16:creationId xmlns:a16="http://schemas.microsoft.com/office/drawing/2014/main" id="{805AC000-245B-487F-8CC0-ED6D634B4504}"/>
                    </a:ext>
                  </a:extLst>
                </p:cNvPr>
                <p:cNvPicPr/>
                <p:nvPr/>
              </p:nvPicPr>
              <p:blipFill>
                <a:blip r:embed="rId14"/>
                <a:stretch>
                  <a:fillRect/>
                </a:stretch>
              </p:blipFill>
              <p:spPr>
                <a:xfrm>
                  <a:off x="6918270" y="2876820"/>
                  <a:ext cx="253080" cy="296280"/>
                </a:xfrm>
                <a:prstGeom prst="rect">
                  <a:avLst/>
                </a:prstGeom>
              </p:spPr>
            </p:pic>
          </mc:Fallback>
        </mc:AlternateContent>
      </p:grpSp>
      <p:grpSp>
        <p:nvGrpSpPr>
          <p:cNvPr id="33" name="Group 32">
            <a:extLst>
              <a:ext uri="{FF2B5EF4-FFF2-40B4-BE49-F238E27FC236}">
                <a16:creationId xmlns:a16="http://schemas.microsoft.com/office/drawing/2014/main" id="{8EF72A37-D326-4A73-8019-84B2BC8219CD}"/>
              </a:ext>
            </a:extLst>
          </p:cNvPr>
          <p:cNvGrpSpPr/>
          <p:nvPr/>
        </p:nvGrpSpPr>
        <p:grpSpPr>
          <a:xfrm>
            <a:off x="6862470" y="4628580"/>
            <a:ext cx="365760" cy="204120"/>
            <a:chOff x="6862470" y="4628580"/>
            <a:chExt cx="365760" cy="204120"/>
          </a:xfrm>
        </p:grpSpPr>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A6F13640-B7E8-4C6A-9791-BC490DE6D593}"/>
                    </a:ext>
                  </a:extLst>
                </p14:cNvPr>
                <p14:cNvContentPartPr/>
                <p14:nvPr/>
              </p14:nvContentPartPr>
              <p14:xfrm>
                <a:off x="6905310" y="4638300"/>
                <a:ext cx="322920" cy="124560"/>
              </p14:xfrm>
            </p:contentPart>
          </mc:Choice>
          <mc:Fallback xmlns="">
            <p:pic>
              <p:nvPicPr>
                <p:cNvPr id="31" name="Ink 30">
                  <a:extLst>
                    <a:ext uri="{FF2B5EF4-FFF2-40B4-BE49-F238E27FC236}">
                      <a16:creationId xmlns:a16="http://schemas.microsoft.com/office/drawing/2014/main" id="{A6F13640-B7E8-4C6A-9791-BC490DE6D593}"/>
                    </a:ext>
                  </a:extLst>
                </p:cNvPr>
                <p:cNvPicPr/>
                <p:nvPr/>
              </p:nvPicPr>
              <p:blipFill>
                <a:blip r:embed="rId16"/>
                <a:stretch>
                  <a:fillRect/>
                </a:stretch>
              </p:blipFill>
              <p:spPr>
                <a:xfrm>
                  <a:off x="6896310" y="4629300"/>
                  <a:ext cx="3405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1FB9376C-1388-4CF9-BBE9-433035642DEB}"/>
                    </a:ext>
                  </a:extLst>
                </p14:cNvPr>
                <p14:cNvContentPartPr/>
                <p14:nvPr/>
              </p14:nvContentPartPr>
              <p14:xfrm>
                <a:off x="6862470" y="4628580"/>
                <a:ext cx="319680" cy="204120"/>
              </p14:xfrm>
            </p:contentPart>
          </mc:Choice>
          <mc:Fallback xmlns="">
            <p:pic>
              <p:nvPicPr>
                <p:cNvPr id="32" name="Ink 31">
                  <a:extLst>
                    <a:ext uri="{FF2B5EF4-FFF2-40B4-BE49-F238E27FC236}">
                      <a16:creationId xmlns:a16="http://schemas.microsoft.com/office/drawing/2014/main" id="{1FB9376C-1388-4CF9-BBE9-433035642DEB}"/>
                    </a:ext>
                  </a:extLst>
                </p:cNvPr>
                <p:cNvPicPr/>
                <p:nvPr/>
              </p:nvPicPr>
              <p:blipFill>
                <a:blip r:embed="rId18"/>
                <a:stretch>
                  <a:fillRect/>
                </a:stretch>
              </p:blipFill>
              <p:spPr>
                <a:xfrm>
                  <a:off x="6853470" y="4619940"/>
                  <a:ext cx="337320" cy="221760"/>
                </a:xfrm>
                <a:prstGeom prst="rect">
                  <a:avLst/>
                </a:prstGeom>
              </p:spPr>
            </p:pic>
          </mc:Fallback>
        </mc:AlternateContent>
      </p:grpSp>
      <p:grpSp>
        <p:nvGrpSpPr>
          <p:cNvPr id="39" name="Group 38">
            <a:extLst>
              <a:ext uri="{FF2B5EF4-FFF2-40B4-BE49-F238E27FC236}">
                <a16:creationId xmlns:a16="http://schemas.microsoft.com/office/drawing/2014/main" id="{EAEFDEDE-9830-4128-9566-E48B2088BB47}"/>
              </a:ext>
            </a:extLst>
          </p:cNvPr>
          <p:cNvGrpSpPr/>
          <p:nvPr/>
        </p:nvGrpSpPr>
        <p:grpSpPr>
          <a:xfrm>
            <a:off x="9015270" y="3562260"/>
            <a:ext cx="208800" cy="137160"/>
            <a:chOff x="9015270" y="3562260"/>
            <a:chExt cx="208800" cy="137160"/>
          </a:xfrm>
        </p:grpSpPr>
        <mc:AlternateContent xmlns:mc="http://schemas.openxmlformats.org/markup-compatibility/2006" xmlns:p14="http://schemas.microsoft.com/office/powerpoint/2010/main">
          <mc:Choice Requires="p14">
            <p:contentPart p14:bwMode="auto" r:id="rId19">
              <p14:nvContentPartPr>
                <p14:cNvPr id="34" name="Ink 33">
                  <a:extLst>
                    <a:ext uri="{FF2B5EF4-FFF2-40B4-BE49-F238E27FC236}">
                      <a16:creationId xmlns:a16="http://schemas.microsoft.com/office/drawing/2014/main" id="{7AED259B-49B1-4B75-A4D2-70A4D1A263E2}"/>
                    </a:ext>
                  </a:extLst>
                </p14:cNvPr>
                <p14:cNvContentPartPr/>
                <p14:nvPr/>
              </p14:nvContentPartPr>
              <p14:xfrm>
                <a:off x="9038670" y="3562260"/>
                <a:ext cx="185400" cy="128520"/>
              </p14:xfrm>
            </p:contentPart>
          </mc:Choice>
          <mc:Fallback xmlns="">
            <p:pic>
              <p:nvPicPr>
                <p:cNvPr id="34" name="Ink 33">
                  <a:extLst>
                    <a:ext uri="{FF2B5EF4-FFF2-40B4-BE49-F238E27FC236}">
                      <a16:creationId xmlns:a16="http://schemas.microsoft.com/office/drawing/2014/main" id="{7AED259B-49B1-4B75-A4D2-70A4D1A263E2}"/>
                    </a:ext>
                  </a:extLst>
                </p:cNvPr>
                <p:cNvPicPr/>
                <p:nvPr/>
              </p:nvPicPr>
              <p:blipFill>
                <a:blip r:embed="rId20"/>
                <a:stretch>
                  <a:fillRect/>
                </a:stretch>
              </p:blipFill>
              <p:spPr>
                <a:xfrm>
                  <a:off x="9030030" y="3553260"/>
                  <a:ext cx="2030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CAFE7420-EAA1-445F-B4A1-1153576D6719}"/>
                    </a:ext>
                  </a:extLst>
                </p14:cNvPr>
                <p14:cNvContentPartPr/>
                <p14:nvPr/>
              </p14:nvContentPartPr>
              <p14:xfrm>
                <a:off x="9015270" y="3571620"/>
                <a:ext cx="204840" cy="127800"/>
              </p14:xfrm>
            </p:contentPart>
          </mc:Choice>
          <mc:Fallback xmlns="">
            <p:pic>
              <p:nvPicPr>
                <p:cNvPr id="35" name="Ink 34">
                  <a:extLst>
                    <a:ext uri="{FF2B5EF4-FFF2-40B4-BE49-F238E27FC236}">
                      <a16:creationId xmlns:a16="http://schemas.microsoft.com/office/drawing/2014/main" id="{CAFE7420-EAA1-445F-B4A1-1153576D6719}"/>
                    </a:ext>
                  </a:extLst>
                </p:cNvPr>
                <p:cNvPicPr/>
                <p:nvPr/>
              </p:nvPicPr>
              <p:blipFill>
                <a:blip r:embed="rId22"/>
                <a:stretch>
                  <a:fillRect/>
                </a:stretch>
              </p:blipFill>
              <p:spPr>
                <a:xfrm>
                  <a:off x="9006270" y="3562620"/>
                  <a:ext cx="222480" cy="145440"/>
                </a:xfrm>
                <a:prstGeom prst="rect">
                  <a:avLst/>
                </a:prstGeom>
              </p:spPr>
            </p:pic>
          </mc:Fallback>
        </mc:AlternateContent>
      </p:grpSp>
      <p:grpSp>
        <p:nvGrpSpPr>
          <p:cNvPr id="38" name="Group 37">
            <a:extLst>
              <a:ext uri="{FF2B5EF4-FFF2-40B4-BE49-F238E27FC236}">
                <a16:creationId xmlns:a16="http://schemas.microsoft.com/office/drawing/2014/main" id="{07718844-35D8-4271-B4AD-D2C54A4954C2}"/>
              </a:ext>
            </a:extLst>
          </p:cNvPr>
          <p:cNvGrpSpPr/>
          <p:nvPr/>
        </p:nvGrpSpPr>
        <p:grpSpPr>
          <a:xfrm>
            <a:off x="9038670" y="4133580"/>
            <a:ext cx="214200" cy="233280"/>
            <a:chOff x="9038670" y="4133580"/>
            <a:chExt cx="214200" cy="233280"/>
          </a:xfrm>
        </p:grpSpPr>
        <mc:AlternateContent xmlns:mc="http://schemas.openxmlformats.org/markup-compatibility/2006" xmlns:p14="http://schemas.microsoft.com/office/powerpoint/2010/main">
          <mc:Choice Requires="p14">
            <p:contentPart p14:bwMode="auto" r:id="rId23">
              <p14:nvContentPartPr>
                <p14:cNvPr id="36" name="Ink 35">
                  <a:extLst>
                    <a:ext uri="{FF2B5EF4-FFF2-40B4-BE49-F238E27FC236}">
                      <a16:creationId xmlns:a16="http://schemas.microsoft.com/office/drawing/2014/main" id="{1634BB78-59B8-49EC-A36D-89C41737F4C8}"/>
                    </a:ext>
                  </a:extLst>
                </p14:cNvPr>
                <p14:cNvContentPartPr/>
                <p14:nvPr/>
              </p14:nvContentPartPr>
              <p14:xfrm>
                <a:off x="9038670" y="4133580"/>
                <a:ext cx="214200" cy="166320"/>
              </p14:xfrm>
            </p:contentPart>
          </mc:Choice>
          <mc:Fallback xmlns="">
            <p:pic>
              <p:nvPicPr>
                <p:cNvPr id="36" name="Ink 35">
                  <a:extLst>
                    <a:ext uri="{FF2B5EF4-FFF2-40B4-BE49-F238E27FC236}">
                      <a16:creationId xmlns:a16="http://schemas.microsoft.com/office/drawing/2014/main" id="{1634BB78-59B8-49EC-A36D-89C41737F4C8}"/>
                    </a:ext>
                  </a:extLst>
                </p:cNvPr>
                <p:cNvPicPr/>
                <p:nvPr/>
              </p:nvPicPr>
              <p:blipFill>
                <a:blip r:embed="rId24"/>
                <a:stretch>
                  <a:fillRect/>
                </a:stretch>
              </p:blipFill>
              <p:spPr>
                <a:xfrm>
                  <a:off x="9030030" y="4124940"/>
                  <a:ext cx="23184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80F1D7BA-50A4-4E49-8294-393B22F5A5F8}"/>
                    </a:ext>
                  </a:extLst>
                </p14:cNvPr>
                <p14:cNvContentPartPr/>
                <p14:nvPr/>
              </p14:nvContentPartPr>
              <p14:xfrm>
                <a:off x="9082230" y="4152660"/>
                <a:ext cx="147600" cy="214200"/>
              </p14:xfrm>
            </p:contentPart>
          </mc:Choice>
          <mc:Fallback xmlns="">
            <p:pic>
              <p:nvPicPr>
                <p:cNvPr id="37" name="Ink 36">
                  <a:extLst>
                    <a:ext uri="{FF2B5EF4-FFF2-40B4-BE49-F238E27FC236}">
                      <a16:creationId xmlns:a16="http://schemas.microsoft.com/office/drawing/2014/main" id="{80F1D7BA-50A4-4E49-8294-393B22F5A5F8}"/>
                    </a:ext>
                  </a:extLst>
                </p:cNvPr>
                <p:cNvPicPr/>
                <p:nvPr/>
              </p:nvPicPr>
              <p:blipFill>
                <a:blip r:embed="rId26"/>
                <a:stretch>
                  <a:fillRect/>
                </a:stretch>
              </p:blipFill>
              <p:spPr>
                <a:xfrm>
                  <a:off x="9073230" y="4143660"/>
                  <a:ext cx="165240" cy="231840"/>
                </a:xfrm>
                <a:prstGeom prst="rect">
                  <a:avLst/>
                </a:prstGeom>
              </p:spPr>
            </p:pic>
          </mc:Fallback>
        </mc:AlternateContent>
      </p:grpSp>
      <p:grpSp>
        <p:nvGrpSpPr>
          <p:cNvPr id="45" name="Group 44">
            <a:extLst>
              <a:ext uri="{FF2B5EF4-FFF2-40B4-BE49-F238E27FC236}">
                <a16:creationId xmlns:a16="http://schemas.microsoft.com/office/drawing/2014/main" id="{16629D1F-6347-424A-ADB7-D6221B4A4F7D}"/>
              </a:ext>
            </a:extLst>
          </p:cNvPr>
          <p:cNvGrpSpPr/>
          <p:nvPr/>
        </p:nvGrpSpPr>
        <p:grpSpPr>
          <a:xfrm>
            <a:off x="10939110" y="4609860"/>
            <a:ext cx="234000" cy="185400"/>
            <a:chOff x="10939110" y="4609860"/>
            <a:chExt cx="234000" cy="185400"/>
          </a:xfrm>
        </p:grpSpPr>
        <mc:AlternateContent xmlns:mc="http://schemas.openxmlformats.org/markup-compatibility/2006" xmlns:p14="http://schemas.microsoft.com/office/powerpoint/2010/main">
          <mc:Choice Requires="p14">
            <p:contentPart p14:bwMode="auto" r:id="rId27">
              <p14:nvContentPartPr>
                <p14:cNvPr id="43" name="Ink 42">
                  <a:extLst>
                    <a:ext uri="{FF2B5EF4-FFF2-40B4-BE49-F238E27FC236}">
                      <a16:creationId xmlns:a16="http://schemas.microsoft.com/office/drawing/2014/main" id="{629F4F7A-4CF8-488D-85E2-166282E8A640}"/>
                    </a:ext>
                  </a:extLst>
                </p14:cNvPr>
                <p14:cNvContentPartPr/>
                <p14:nvPr/>
              </p14:nvContentPartPr>
              <p14:xfrm>
                <a:off x="10962870" y="4638300"/>
                <a:ext cx="208080" cy="113400"/>
              </p14:xfrm>
            </p:contentPart>
          </mc:Choice>
          <mc:Fallback xmlns="">
            <p:pic>
              <p:nvPicPr>
                <p:cNvPr id="43" name="Ink 42">
                  <a:extLst>
                    <a:ext uri="{FF2B5EF4-FFF2-40B4-BE49-F238E27FC236}">
                      <a16:creationId xmlns:a16="http://schemas.microsoft.com/office/drawing/2014/main" id="{629F4F7A-4CF8-488D-85E2-166282E8A640}"/>
                    </a:ext>
                  </a:extLst>
                </p:cNvPr>
                <p:cNvPicPr/>
                <p:nvPr/>
              </p:nvPicPr>
              <p:blipFill>
                <a:blip r:embed="rId28"/>
                <a:stretch>
                  <a:fillRect/>
                </a:stretch>
              </p:blipFill>
              <p:spPr>
                <a:xfrm>
                  <a:off x="10954230" y="4629300"/>
                  <a:ext cx="2257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4" name="Ink 43">
                  <a:extLst>
                    <a:ext uri="{FF2B5EF4-FFF2-40B4-BE49-F238E27FC236}">
                      <a16:creationId xmlns:a16="http://schemas.microsoft.com/office/drawing/2014/main" id="{BED54734-CF3D-43F7-9AEC-1CFCB99259D1}"/>
                    </a:ext>
                  </a:extLst>
                </p14:cNvPr>
                <p14:cNvContentPartPr/>
                <p14:nvPr/>
              </p14:nvContentPartPr>
              <p14:xfrm>
                <a:off x="10939110" y="4609860"/>
                <a:ext cx="234000" cy="185400"/>
              </p14:xfrm>
            </p:contentPart>
          </mc:Choice>
          <mc:Fallback xmlns="">
            <p:pic>
              <p:nvPicPr>
                <p:cNvPr id="44" name="Ink 43">
                  <a:extLst>
                    <a:ext uri="{FF2B5EF4-FFF2-40B4-BE49-F238E27FC236}">
                      <a16:creationId xmlns:a16="http://schemas.microsoft.com/office/drawing/2014/main" id="{BED54734-CF3D-43F7-9AEC-1CFCB99259D1}"/>
                    </a:ext>
                  </a:extLst>
                </p:cNvPr>
                <p:cNvPicPr/>
                <p:nvPr/>
              </p:nvPicPr>
              <p:blipFill>
                <a:blip r:embed="rId30"/>
                <a:stretch>
                  <a:fillRect/>
                </a:stretch>
              </p:blipFill>
              <p:spPr>
                <a:xfrm>
                  <a:off x="10930110" y="4600860"/>
                  <a:ext cx="251640" cy="203040"/>
                </a:xfrm>
                <a:prstGeom prst="rect">
                  <a:avLst/>
                </a:prstGeom>
              </p:spPr>
            </p:pic>
          </mc:Fallback>
        </mc:AlternateContent>
      </p:grpSp>
      <p:grpSp>
        <p:nvGrpSpPr>
          <p:cNvPr id="47" name="Group 46">
            <a:extLst>
              <a:ext uri="{FF2B5EF4-FFF2-40B4-BE49-F238E27FC236}">
                <a16:creationId xmlns:a16="http://schemas.microsoft.com/office/drawing/2014/main" id="{E8FE4769-D4D6-402E-B876-8288F7FBB716}"/>
              </a:ext>
            </a:extLst>
          </p:cNvPr>
          <p:cNvGrpSpPr/>
          <p:nvPr/>
        </p:nvGrpSpPr>
        <p:grpSpPr>
          <a:xfrm>
            <a:off x="10966470" y="2943060"/>
            <a:ext cx="244800" cy="201600"/>
            <a:chOff x="10966470" y="2943060"/>
            <a:chExt cx="244800" cy="201600"/>
          </a:xfrm>
        </p:grpSpPr>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1EBD863A-847C-4FFB-98A6-C7D2C6515023}"/>
                    </a:ext>
                  </a:extLst>
                </p14:cNvPr>
                <p14:cNvContentPartPr/>
                <p14:nvPr/>
              </p14:nvContentPartPr>
              <p14:xfrm>
                <a:off x="11029470" y="2943060"/>
                <a:ext cx="97920" cy="120600"/>
              </p14:xfrm>
            </p:contentPart>
          </mc:Choice>
          <mc:Fallback xmlns="">
            <p:pic>
              <p:nvPicPr>
                <p:cNvPr id="40" name="Ink 39">
                  <a:extLst>
                    <a:ext uri="{FF2B5EF4-FFF2-40B4-BE49-F238E27FC236}">
                      <a16:creationId xmlns:a16="http://schemas.microsoft.com/office/drawing/2014/main" id="{1EBD863A-847C-4FFB-98A6-C7D2C6515023}"/>
                    </a:ext>
                  </a:extLst>
                </p:cNvPr>
                <p:cNvPicPr/>
                <p:nvPr/>
              </p:nvPicPr>
              <p:blipFill>
                <a:blip r:embed="rId32"/>
                <a:stretch>
                  <a:fillRect/>
                </a:stretch>
              </p:blipFill>
              <p:spPr>
                <a:xfrm>
                  <a:off x="11020830" y="2934060"/>
                  <a:ext cx="1155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A040023D-8E23-482B-AFA3-7618F32A443B}"/>
                    </a:ext>
                  </a:extLst>
                </p14:cNvPr>
                <p14:cNvContentPartPr/>
                <p14:nvPr/>
              </p14:nvContentPartPr>
              <p14:xfrm>
                <a:off x="10966470" y="2961780"/>
                <a:ext cx="168480" cy="182880"/>
              </p14:xfrm>
            </p:contentPart>
          </mc:Choice>
          <mc:Fallback xmlns="">
            <p:pic>
              <p:nvPicPr>
                <p:cNvPr id="41" name="Ink 40">
                  <a:extLst>
                    <a:ext uri="{FF2B5EF4-FFF2-40B4-BE49-F238E27FC236}">
                      <a16:creationId xmlns:a16="http://schemas.microsoft.com/office/drawing/2014/main" id="{A040023D-8E23-482B-AFA3-7618F32A443B}"/>
                    </a:ext>
                  </a:extLst>
                </p:cNvPr>
                <p:cNvPicPr/>
                <p:nvPr/>
              </p:nvPicPr>
              <p:blipFill>
                <a:blip r:embed="rId34"/>
                <a:stretch>
                  <a:fillRect/>
                </a:stretch>
              </p:blipFill>
              <p:spPr>
                <a:xfrm>
                  <a:off x="10957470" y="2953140"/>
                  <a:ext cx="1861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6" name="Ink 45">
                  <a:extLst>
                    <a:ext uri="{FF2B5EF4-FFF2-40B4-BE49-F238E27FC236}">
                      <a16:creationId xmlns:a16="http://schemas.microsoft.com/office/drawing/2014/main" id="{3EAE65EE-6C23-4E45-B95D-636536F82CA6}"/>
                    </a:ext>
                  </a:extLst>
                </p14:cNvPr>
                <p14:cNvContentPartPr/>
                <p14:nvPr/>
              </p14:nvContentPartPr>
              <p14:xfrm>
                <a:off x="11115510" y="3028380"/>
                <a:ext cx="95760" cy="85320"/>
              </p14:xfrm>
            </p:contentPart>
          </mc:Choice>
          <mc:Fallback xmlns="">
            <p:pic>
              <p:nvPicPr>
                <p:cNvPr id="46" name="Ink 45">
                  <a:extLst>
                    <a:ext uri="{FF2B5EF4-FFF2-40B4-BE49-F238E27FC236}">
                      <a16:creationId xmlns:a16="http://schemas.microsoft.com/office/drawing/2014/main" id="{3EAE65EE-6C23-4E45-B95D-636536F82CA6}"/>
                    </a:ext>
                  </a:extLst>
                </p:cNvPr>
                <p:cNvPicPr/>
                <p:nvPr/>
              </p:nvPicPr>
              <p:blipFill>
                <a:blip r:embed="rId36"/>
                <a:stretch>
                  <a:fillRect/>
                </a:stretch>
              </p:blipFill>
              <p:spPr>
                <a:xfrm>
                  <a:off x="11106510" y="3019740"/>
                  <a:ext cx="113400" cy="102960"/>
                </a:xfrm>
                <a:prstGeom prst="rect">
                  <a:avLst/>
                </a:prstGeom>
              </p:spPr>
            </p:pic>
          </mc:Fallback>
        </mc:AlternateContent>
      </p:grpSp>
    </p:spTree>
    <p:extLst>
      <p:ext uri="{BB962C8B-B14F-4D97-AF65-F5344CB8AC3E}">
        <p14:creationId xmlns:p14="http://schemas.microsoft.com/office/powerpoint/2010/main" val="3995383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F1BCBA-0E53-43C9-AA6C-24193363DC81}"/>
              </a:ext>
            </a:extLst>
          </p:cNvPr>
          <p:cNvSpPr txBox="1"/>
          <p:nvPr/>
        </p:nvSpPr>
        <p:spPr>
          <a:xfrm>
            <a:off x="895350" y="695326"/>
            <a:ext cx="11182350" cy="3785652"/>
          </a:xfrm>
          <a:prstGeom prst="rect">
            <a:avLst/>
          </a:prstGeom>
          <a:noFill/>
        </p:spPr>
        <p:txBody>
          <a:bodyPr wrap="square">
            <a:spAutoFit/>
          </a:bodyPr>
          <a:lstStyle/>
          <a:p>
            <a:r>
              <a:rPr lang="en-US" sz="4000" b="1" dirty="0" err="1">
                <a:solidFill>
                  <a:srgbClr val="000000"/>
                </a:solidFill>
                <a:effectLst/>
                <a:latin typeface="Times New Roman" panose="02020603050405020304" pitchFamily="18" charset="0"/>
                <a:ea typeface="Times New Roman" panose="02020603050405020304" pitchFamily="18" charset="0"/>
              </a:rPr>
              <a:t>Câu</a:t>
            </a:r>
            <a:r>
              <a:rPr lang="en-US" sz="4000" b="1" dirty="0">
                <a:solidFill>
                  <a:srgbClr val="000000"/>
                </a:solidFill>
                <a:effectLst/>
                <a:latin typeface="Times New Roman" panose="02020603050405020304" pitchFamily="18" charset="0"/>
                <a:ea typeface="Times New Roman" panose="02020603050405020304" pitchFamily="18" charset="0"/>
              </a:rPr>
              <a:t> 1.</a:t>
            </a:r>
            <a:r>
              <a:rPr lang="en-US" sz="4000" dirty="0">
                <a:solidFill>
                  <a:srgbClr val="000000"/>
                </a:solidFill>
                <a:effectLst/>
                <a:latin typeface="Times New Roman" panose="02020603050405020304" pitchFamily="18" charset="0"/>
                <a:ea typeface="Times New Roman" panose="02020603050405020304" pitchFamily="18" charset="0"/>
              </a:rPr>
              <a:t> Ta </a:t>
            </a:r>
            <a:r>
              <a:rPr lang="en-US" sz="4000" dirty="0" err="1">
                <a:solidFill>
                  <a:srgbClr val="000000"/>
                </a:solidFill>
                <a:effectLst/>
                <a:latin typeface="Times New Roman" panose="02020603050405020304" pitchFamily="18" charset="0"/>
                <a:ea typeface="Times New Roman" panose="02020603050405020304" pitchFamily="18" charset="0"/>
              </a:rPr>
              <a:t>trực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tiếp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nhận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biết</a:t>
            </a:r>
            <a:r>
              <a:rPr lang="en-US" sz="4000" dirty="0">
                <a:solidFill>
                  <a:srgbClr val="000000"/>
                </a:solidFill>
                <a:effectLst/>
                <a:latin typeface="Times New Roman" panose="02020603050405020304" pitchFamily="18" charset="0"/>
                <a:ea typeface="Times New Roman" panose="02020603050405020304" pitchFamily="18" charset="0"/>
              </a:rPr>
              <a:t> được </a:t>
            </a:r>
            <a:r>
              <a:rPr lang="en-US" sz="4000" dirty="0" err="1">
                <a:solidFill>
                  <a:srgbClr val="000000"/>
                </a:solidFill>
                <a:effectLst/>
                <a:latin typeface="Times New Roman" panose="02020603050405020304" pitchFamily="18" charset="0"/>
                <a:ea typeface="Times New Roman" panose="02020603050405020304" pitchFamily="18" charset="0"/>
              </a:rPr>
              <a:t>một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nhiệt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năng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a:t>
            </a:r>
            <a:r>
              <a:rPr lang="vi-VN" sz="4000" dirty="0">
                <a:solidFill>
                  <a:srgbClr val="000000"/>
                </a:solidFill>
                <a:latin typeface="Times New Roman" panose="02020603050405020304" pitchFamily="18" charset="0"/>
                <a:ea typeface="Times New Roman" panose="02020603050405020304" pitchFamily="18" charset="0"/>
              </a:rPr>
              <a:t>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năng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nào</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r>
              <a:rPr lang="en-US" sz="4000" dirty="0">
                <a:solidFill>
                  <a:srgbClr val="000000"/>
                </a:solidFill>
                <a:effectLst/>
                <a:latin typeface="Times New Roman" panose="02020603050405020304" pitchFamily="18" charset="0"/>
                <a:ea typeface="Times New Roman" panose="02020603050405020304" pitchFamily="18" charset="0"/>
              </a:rPr>
              <a:t>A. </a:t>
            </a:r>
            <a:r>
              <a:rPr lang="en-US" sz="4000" dirty="0" err="1">
                <a:solidFill>
                  <a:srgbClr val="000000"/>
                </a:solidFill>
                <a:effectLst/>
                <a:latin typeface="Times New Roman" panose="02020603050405020304" pitchFamily="18" charset="0"/>
                <a:ea typeface="Times New Roman" panose="02020603050405020304" pitchFamily="18" charset="0"/>
              </a:rPr>
              <a:t>Làm</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tăng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khối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lượng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khác</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r>
              <a:rPr lang="en-US" sz="4000" dirty="0">
                <a:solidFill>
                  <a:srgbClr val="000000"/>
                </a:solidFill>
                <a:effectLst/>
                <a:latin typeface="Times New Roman" panose="02020603050405020304" pitchFamily="18" charset="0"/>
                <a:ea typeface="Times New Roman" panose="02020603050405020304" pitchFamily="18" charset="0"/>
              </a:rPr>
              <a:t>B. </a:t>
            </a:r>
            <a:r>
              <a:rPr lang="en-US" sz="4000" dirty="0" err="1">
                <a:solidFill>
                  <a:srgbClr val="000000"/>
                </a:solidFill>
                <a:effectLst/>
                <a:latin typeface="Times New Roman" panose="02020603050405020304" pitchFamily="18" charset="0"/>
                <a:ea typeface="Times New Roman" panose="02020603050405020304" pitchFamily="18" charset="0"/>
              </a:rPr>
              <a:t>Làm</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nóng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một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khác</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r>
              <a:rPr lang="en-US" sz="4000" dirty="0">
                <a:solidFill>
                  <a:srgbClr val="000000"/>
                </a:solidFill>
                <a:effectLst/>
                <a:latin typeface="Times New Roman" panose="02020603050405020304" pitchFamily="18" charset="0"/>
                <a:ea typeface="Times New Roman" panose="02020603050405020304" pitchFamily="18" charset="0"/>
              </a:rPr>
              <a:t>C. </a:t>
            </a:r>
            <a:r>
              <a:rPr lang="en-US" sz="4000" dirty="0" err="1">
                <a:solidFill>
                  <a:srgbClr val="000000"/>
                </a:solidFill>
                <a:effectLst/>
                <a:latin typeface="Times New Roman" panose="02020603050405020304" pitchFamily="18" charset="0"/>
                <a:ea typeface="Times New Roman" panose="02020603050405020304" pitchFamily="18" charset="0"/>
              </a:rPr>
              <a:t>Sinh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ra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lực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đẩy</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làm</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khác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chuyển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động</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r>
              <a:rPr lang="en-US" sz="4000" dirty="0">
                <a:solidFill>
                  <a:srgbClr val="000000"/>
                </a:solidFill>
                <a:effectLst/>
                <a:latin typeface="Times New Roman" panose="02020603050405020304" pitchFamily="18" charset="0"/>
                <a:ea typeface="Times New Roman" panose="02020603050405020304" pitchFamily="18" charset="0"/>
              </a:rPr>
              <a:t>D. </a:t>
            </a:r>
            <a:r>
              <a:rPr lang="en-US" sz="4000" dirty="0" err="1">
                <a:solidFill>
                  <a:srgbClr val="000000"/>
                </a:solidFill>
                <a:effectLst/>
                <a:latin typeface="Times New Roman" panose="02020603050405020304" pitchFamily="18" charset="0"/>
                <a:ea typeface="Times New Roman" panose="02020603050405020304" pitchFamily="18" charset="0"/>
              </a:rPr>
              <a:t>Nổi</a:t>
            </a:r>
            <a:r>
              <a:rPr lang="en-US" sz="4000" dirty="0">
                <a:solidFill>
                  <a:srgbClr val="000000"/>
                </a:solidFill>
                <a:effectLst/>
                <a:latin typeface="Times New Roman" panose="02020603050405020304" pitchFamily="18" charset="0"/>
                <a:ea typeface="Times New Roman" panose="02020603050405020304" pitchFamily="18" charset="0"/>
              </a:rPr>
              <a:t> được </a:t>
            </a:r>
            <a:r>
              <a:rPr lang="en-US" sz="4000" dirty="0" err="1">
                <a:solidFill>
                  <a:srgbClr val="000000"/>
                </a:solidFill>
                <a:effectLst/>
                <a:latin typeface="Times New Roman" panose="02020603050405020304" pitchFamily="18" charset="0"/>
                <a:ea typeface="Times New Roman" panose="02020603050405020304" pitchFamily="18" charset="0"/>
              </a:rPr>
              <a:t>trên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mặt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nước</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6" name="Oval 5">
            <a:extLst>
              <a:ext uri="{FF2B5EF4-FFF2-40B4-BE49-F238E27FC236}">
                <a16:creationId xmlns:a16="http://schemas.microsoft.com/office/drawing/2014/main" id="{4A1A5101-CFE9-4DC1-8D07-876F9B7711D1}"/>
              </a:ext>
            </a:extLst>
          </p:cNvPr>
          <p:cNvSpPr/>
          <p:nvPr/>
        </p:nvSpPr>
        <p:spPr>
          <a:xfrm>
            <a:off x="990600" y="2705100"/>
            <a:ext cx="361950" cy="371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6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9A02F-55F8-4C1E-9BA2-3F1110FFC35B}"/>
              </a:ext>
            </a:extLst>
          </p:cNvPr>
          <p:cNvSpPr txBox="1"/>
          <p:nvPr/>
        </p:nvSpPr>
        <p:spPr>
          <a:xfrm>
            <a:off x="1362075" y="761999"/>
            <a:ext cx="8686800" cy="4314825"/>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vi-VN" sz="4400" b="1" dirty="0">
                <a:solidFill>
                  <a:srgbClr val="000000"/>
                </a:solidFill>
                <a:effectLst/>
                <a:latin typeface="Times New Roman" panose="02020603050405020304" pitchFamily="18" charset="0"/>
                <a:ea typeface="Times New Roman" panose="02020603050405020304" pitchFamily="18" charset="0"/>
              </a:rPr>
              <a:t> </a:t>
            </a:r>
            <a:r>
              <a:rPr lang="en-US" sz="4400" b="1" dirty="0">
                <a:solidFill>
                  <a:srgbClr val="000000"/>
                </a:solidFill>
                <a:effectLst/>
                <a:latin typeface="Times New Roman" panose="02020603050405020304" pitchFamily="18" charset="0"/>
                <a:ea typeface="Times New Roman" panose="02020603050405020304" pitchFamily="18" charset="0"/>
              </a:rPr>
              <a:t>2.</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Vật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nào</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không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phải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là</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A. Than </a:t>
            </a:r>
            <a:r>
              <a:rPr lang="en-US" sz="4400" dirty="0" err="1">
                <a:solidFill>
                  <a:srgbClr val="000000"/>
                </a:solidFill>
                <a:effectLst/>
                <a:latin typeface="Times New Roman" panose="02020603050405020304" pitchFamily="18" charset="0"/>
                <a:ea typeface="Times New Roman" panose="02020603050405020304" pitchFamily="18" charset="0"/>
              </a:rPr>
              <a:t>đá</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B. </a:t>
            </a:r>
            <a:r>
              <a:rPr lang="en-US" sz="4400" dirty="0" err="1">
                <a:solidFill>
                  <a:srgbClr val="000000"/>
                </a:solidFill>
                <a:effectLst/>
                <a:latin typeface="Times New Roman" panose="02020603050405020304" pitchFamily="18" charset="0"/>
                <a:ea typeface="Times New Roman" panose="02020603050405020304" pitchFamily="18" charset="0"/>
              </a:rPr>
              <a:t>Hơi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nước</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C. Gas.</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D. </a:t>
            </a:r>
            <a:r>
              <a:rPr lang="en-US" sz="4400" dirty="0" err="1">
                <a:solidFill>
                  <a:srgbClr val="000000"/>
                </a:solidFill>
                <a:effectLst/>
                <a:latin typeface="Times New Roman" panose="02020603050405020304" pitchFamily="18" charset="0"/>
                <a:ea typeface="Times New Roman" panose="02020603050405020304" pitchFamily="18" charset="0"/>
              </a:rPr>
              <a:t>Khí</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đốt</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A5F731CA-70E2-449F-BFF6-839B59A31D8D}"/>
              </a:ext>
            </a:extLst>
          </p:cNvPr>
          <p:cNvSpPr/>
          <p:nvPr/>
        </p:nvSpPr>
        <p:spPr>
          <a:xfrm>
            <a:off x="1362075" y="2867025"/>
            <a:ext cx="628650" cy="561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3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D03A3D-569E-4D5A-A1E5-974A75EA417D}"/>
              </a:ext>
            </a:extLst>
          </p:cNvPr>
          <p:cNvSpPr txBox="1"/>
          <p:nvPr/>
        </p:nvSpPr>
        <p:spPr>
          <a:xfrm>
            <a:off x="1562100" y="800100"/>
            <a:ext cx="9515475" cy="4154984"/>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3.</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Dạng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nào</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không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phải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tái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tạo</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A. </a:t>
            </a:r>
            <a:r>
              <a:rPr lang="en-US" sz="4400" dirty="0" err="1">
                <a:solidFill>
                  <a:srgbClr val="000000"/>
                </a:solidFill>
                <a:effectLst/>
                <a:latin typeface="Times New Roman" panose="02020603050405020304" pitchFamily="18" charset="0"/>
                <a:ea typeface="Times New Roman" panose="02020603050405020304" pitchFamily="18" charset="0"/>
              </a:rPr>
              <a:t>Nâng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khí</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đốt</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B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gió</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C.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thuỷ</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triều</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D.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mặt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trời</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EE69F97E-CF63-4B2F-9444-8108B00BF6C7}"/>
              </a:ext>
            </a:extLst>
          </p:cNvPr>
          <p:cNvSpPr/>
          <p:nvPr/>
        </p:nvSpPr>
        <p:spPr>
          <a:xfrm>
            <a:off x="1581150" y="2306092"/>
            <a:ext cx="457200" cy="571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7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5678906" y="1368322"/>
            <a:ext cx="5582653" cy="3046988"/>
          </a:xfrm>
          <a:prstGeom prst="rect">
            <a:avLst/>
          </a:prstGeom>
          <a:noFill/>
        </p:spPr>
        <p:txBody>
          <a:bodyPr wrap="square" rtlCol="0">
            <a:spAutoFit/>
          </a:bodyPr>
          <a:lstStyle/>
          <a:p>
            <a:r>
              <a:rPr lang="vi-VN" sz="4800" dirty="0"/>
              <a:t>Vật </a:t>
            </a:r>
            <a:r>
              <a:rPr lang="vi-VN" sz="4800" dirty="0">
                <a:solidFill>
                  <a:srgbClr val="FF0000"/>
                </a:solidFill>
              </a:rPr>
              <a:t>ở trên cao so với mặt đất </a:t>
            </a:r>
            <a:r>
              <a:rPr lang="vi-VN" sz="4800" dirty="0"/>
              <a:t>có </a:t>
            </a:r>
            <a:r>
              <a:rPr lang="vi-VN" sz="4800" dirty="0">
                <a:solidFill>
                  <a:srgbClr val="FF0000"/>
                </a:solidFill>
              </a:rPr>
              <a:t>năng lượng</a:t>
            </a:r>
            <a:r>
              <a:rPr lang="vi-VN" sz="4800" dirty="0"/>
              <a:t> gọi là </a:t>
            </a:r>
            <a:r>
              <a:rPr lang="vi-VN" sz="4800" dirty="0">
                <a:solidFill>
                  <a:srgbClr val="FF0000"/>
                </a:solidFill>
              </a:rPr>
              <a:t>thế năng hấp dẫn</a:t>
            </a:r>
            <a:endParaRPr lang="en-US" sz="4800" dirty="0">
              <a:solidFill>
                <a:srgbClr val="FF0000"/>
              </a:solidFill>
            </a:endParaRPr>
          </a:p>
        </p:txBody>
      </p:sp>
      <p:sp>
        <p:nvSpPr>
          <p:cNvPr id="6" name="TextBox 5">
            <a:extLst>
              <a:ext uri="{FF2B5EF4-FFF2-40B4-BE49-F238E27FC236}">
                <a16:creationId xmlns:a16="http://schemas.microsoft.com/office/drawing/2014/main" id="{A7C21225-14FA-4A1F-8038-82B58CB034E8}"/>
              </a:ext>
            </a:extLst>
          </p:cNvPr>
          <p:cNvSpPr txBox="1"/>
          <p:nvPr/>
        </p:nvSpPr>
        <p:spPr>
          <a:xfrm>
            <a:off x="1179095" y="4957162"/>
            <a:ext cx="4010526" cy="523220"/>
          </a:xfrm>
          <a:prstGeom prst="rect">
            <a:avLst/>
          </a:prstGeom>
          <a:noFill/>
        </p:spPr>
        <p:txBody>
          <a:bodyPr wrap="square" rtlCol="0">
            <a:spAutoFit/>
          </a:bodyPr>
          <a:lstStyle/>
          <a:p>
            <a:r>
              <a:rPr lang="vi-VN" sz="2800" dirty="0"/>
              <a:t>b) Em bé chơi cầu trượt</a:t>
            </a:r>
            <a:endParaRPr lang="en-US" sz="2800" dirty="0"/>
          </a:p>
        </p:txBody>
      </p:sp>
      <p:pic>
        <p:nvPicPr>
          <p:cNvPr id="2" name="Picture 1">
            <a:extLst>
              <a:ext uri="{FF2B5EF4-FFF2-40B4-BE49-F238E27FC236}">
                <a16:creationId xmlns:a16="http://schemas.microsoft.com/office/drawing/2014/main" id="{A8109106-A51C-4331-9433-9EE7B2DBDF65}"/>
              </a:ext>
            </a:extLst>
          </p:cNvPr>
          <p:cNvPicPr>
            <a:picLocks noChangeAspect="1"/>
          </p:cNvPicPr>
          <p:nvPr/>
        </p:nvPicPr>
        <p:blipFill>
          <a:blip r:embed="rId2"/>
          <a:stretch>
            <a:fillRect/>
          </a:stretch>
        </p:blipFill>
        <p:spPr>
          <a:xfrm>
            <a:off x="545570" y="698133"/>
            <a:ext cx="4934714" cy="4178818"/>
          </a:xfrm>
          <a:prstGeom prst="rect">
            <a:avLst/>
          </a:prstGeom>
        </p:spPr>
      </p:pic>
    </p:spTree>
    <p:extLst>
      <p:ext uri="{BB962C8B-B14F-4D97-AF65-F5344CB8AC3E}">
        <p14:creationId xmlns:p14="http://schemas.microsoft.com/office/powerpoint/2010/main" val="41308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DD2EA5-5CC9-4FEE-BBDB-165529EF5B44}"/>
              </a:ext>
            </a:extLst>
          </p:cNvPr>
          <p:cNvSpPr txBox="1"/>
          <p:nvPr/>
        </p:nvSpPr>
        <p:spPr>
          <a:xfrm>
            <a:off x="1924050" y="695325"/>
            <a:ext cx="8734425" cy="4154984"/>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4.</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Dạng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được </a:t>
            </a:r>
            <a:r>
              <a:rPr lang="en-US" sz="4400" dirty="0" err="1">
                <a:solidFill>
                  <a:srgbClr val="000000"/>
                </a:solidFill>
                <a:effectLst/>
                <a:latin typeface="Times New Roman" panose="02020603050405020304" pitchFamily="18" charset="0"/>
                <a:ea typeface="Times New Roman" panose="02020603050405020304" pitchFamily="18" charset="0"/>
              </a:rPr>
              <a:t>dự</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trữ</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trong</a:t>
            </a:r>
            <a:r>
              <a:rPr lang="en-US" sz="4400" dirty="0">
                <a:solidFill>
                  <a:srgbClr val="000000"/>
                </a:solidFill>
                <a:effectLst/>
                <a:latin typeface="Times New Roman" panose="02020603050405020304" pitchFamily="18" charset="0"/>
                <a:ea typeface="Times New Roman" panose="02020603050405020304" pitchFamily="18" charset="0"/>
              </a:rPr>
              <a:t> que </a:t>
            </a:r>
            <a:r>
              <a:rPr lang="en-US" sz="4400" dirty="0" err="1">
                <a:solidFill>
                  <a:srgbClr val="000000"/>
                </a:solidFill>
                <a:effectLst/>
                <a:latin typeface="Times New Roman" panose="02020603050405020304" pitchFamily="18" charset="0"/>
                <a:ea typeface="Times New Roman" panose="02020603050405020304" pitchFamily="18" charset="0"/>
              </a:rPr>
              <a:t>diêm</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pháo</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hoa</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là</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A. </a:t>
            </a:r>
            <a:r>
              <a:rPr lang="en-US" sz="4400" dirty="0" err="1">
                <a:solidFill>
                  <a:srgbClr val="000000"/>
                </a:solidFill>
                <a:effectLst/>
                <a:latin typeface="Times New Roman" panose="02020603050405020304" pitchFamily="18" charset="0"/>
                <a:ea typeface="Times New Roman" panose="02020603050405020304" pitchFamily="18" charset="0"/>
              </a:rPr>
              <a:t>nhiệt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B. </a:t>
            </a:r>
            <a:r>
              <a:rPr lang="en-US" sz="4400" dirty="0" err="1">
                <a:solidFill>
                  <a:srgbClr val="000000"/>
                </a:solidFill>
                <a:effectLst/>
                <a:latin typeface="Times New Roman" panose="02020603050405020304" pitchFamily="18" charset="0"/>
                <a:ea typeface="Times New Roman" panose="02020603050405020304" pitchFamily="18" charset="0"/>
              </a:rPr>
              <a:t>quang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C. </a:t>
            </a:r>
            <a:r>
              <a:rPr lang="en-US" sz="4400" dirty="0" err="1">
                <a:solidFill>
                  <a:srgbClr val="000000"/>
                </a:solidFill>
                <a:effectLst/>
                <a:latin typeface="Times New Roman" panose="02020603050405020304" pitchFamily="18" charset="0"/>
                <a:ea typeface="Times New Roman" panose="02020603050405020304" pitchFamily="18" charset="0"/>
              </a:rPr>
              <a:t>hoá</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D. </a:t>
            </a:r>
            <a:r>
              <a:rPr lang="en-US" sz="4400" dirty="0" err="1">
                <a:solidFill>
                  <a:srgbClr val="000000"/>
                </a:solidFill>
                <a:effectLst/>
                <a:latin typeface="Times New Roman" panose="02020603050405020304" pitchFamily="18" charset="0"/>
                <a:ea typeface="Times New Roman" panose="02020603050405020304" pitchFamily="18" charset="0"/>
              </a:rPr>
              <a:t>cơ</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69A2DD69-1D9E-40AC-BC39-51A6CD28398A}"/>
              </a:ext>
            </a:extLst>
          </p:cNvPr>
          <p:cNvSpPr/>
          <p:nvPr/>
        </p:nvSpPr>
        <p:spPr>
          <a:xfrm>
            <a:off x="1924050" y="3562350"/>
            <a:ext cx="647700" cy="43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4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F8F468-5D3E-4416-900B-41640A2A0D0A}"/>
              </a:ext>
            </a:extLst>
          </p:cNvPr>
          <p:cNvSpPr txBox="1"/>
          <p:nvPr/>
        </p:nvSpPr>
        <p:spPr>
          <a:xfrm>
            <a:off x="1695450" y="621595"/>
            <a:ext cx="10058400" cy="4832092"/>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vi-VN" sz="4400" b="1" dirty="0">
                <a:solidFill>
                  <a:srgbClr val="000000"/>
                </a:solidFill>
                <a:effectLst/>
                <a:latin typeface="Times New Roman" panose="02020603050405020304" pitchFamily="18" charset="0"/>
                <a:ea typeface="Times New Roman" panose="02020603050405020304" pitchFamily="18" charset="0"/>
              </a:rPr>
              <a:t> </a:t>
            </a:r>
            <a:r>
              <a:rPr lang="en-US" sz="4400" b="1" dirty="0">
                <a:solidFill>
                  <a:srgbClr val="000000"/>
                </a:solidFill>
                <a:effectLst/>
                <a:latin typeface="Times New Roman" panose="02020603050405020304" pitchFamily="18" charset="0"/>
                <a:ea typeface="Times New Roman" panose="02020603050405020304" pitchFamily="18" charset="0"/>
              </a:rPr>
              <a:t>5.</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Những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dạng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nào</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xuất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hiện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trong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quá</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trình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một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khúc</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gỗ</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trượt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có</a:t>
            </a:r>
            <a:r>
              <a:rPr lang="en-US" sz="4400" dirty="0">
                <a:solidFill>
                  <a:srgbClr val="000000"/>
                </a:solidFill>
                <a:effectLst/>
                <a:latin typeface="Times New Roman" panose="02020603050405020304" pitchFamily="18" charset="0"/>
                <a:ea typeface="Times New Roman" panose="02020603050405020304" pitchFamily="18" charset="0"/>
              </a:rPr>
              <a:t> ma </a:t>
            </a:r>
            <a:r>
              <a:rPr lang="en-US" sz="4400" dirty="0" err="1">
                <a:solidFill>
                  <a:srgbClr val="000000"/>
                </a:solidFill>
                <a:effectLst/>
                <a:latin typeface="Times New Roman" panose="02020603050405020304" pitchFamily="18" charset="0"/>
                <a:ea typeface="Times New Roman" panose="02020603050405020304" pitchFamily="18" charset="0"/>
              </a:rPr>
              <a:t>sát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từ</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mặt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phẳng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nghiêng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xuống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A. </a:t>
            </a:r>
            <a:r>
              <a:rPr lang="en-US" sz="4400" dirty="0" err="1">
                <a:solidFill>
                  <a:srgbClr val="000000"/>
                </a:solidFill>
                <a:effectLst/>
                <a:latin typeface="Times New Roman" panose="02020603050405020304" pitchFamily="18" charset="0"/>
                <a:ea typeface="Times New Roman" panose="02020603050405020304" pitchFamily="18" charset="0"/>
              </a:rPr>
              <a:t>Nhiệt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động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và</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thế</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B. </a:t>
            </a:r>
            <a:r>
              <a:rPr lang="en-US" sz="4400" dirty="0" err="1">
                <a:solidFill>
                  <a:srgbClr val="000000"/>
                </a:solidFill>
                <a:effectLst/>
                <a:latin typeface="Times New Roman" panose="02020603050405020304" pitchFamily="18" charset="0"/>
                <a:ea typeface="Times New Roman" panose="02020603050405020304" pitchFamily="18" charset="0"/>
              </a:rPr>
              <a:t>Chỉ</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có</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nhiệt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và</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động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C. </a:t>
            </a:r>
            <a:r>
              <a:rPr lang="en-US" sz="4400" dirty="0" err="1">
                <a:solidFill>
                  <a:srgbClr val="000000"/>
                </a:solidFill>
                <a:effectLst/>
                <a:latin typeface="Times New Roman" panose="02020603050405020304" pitchFamily="18" charset="0"/>
                <a:ea typeface="Times New Roman" panose="02020603050405020304" pitchFamily="18" charset="0"/>
              </a:rPr>
              <a:t>Chỉ</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có</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động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và</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thế</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D. </a:t>
            </a:r>
            <a:r>
              <a:rPr lang="en-US" sz="4400" dirty="0" err="1">
                <a:solidFill>
                  <a:srgbClr val="000000"/>
                </a:solidFill>
                <a:effectLst/>
                <a:latin typeface="Times New Roman" panose="02020603050405020304" pitchFamily="18" charset="0"/>
                <a:ea typeface="Times New Roman" panose="02020603050405020304" pitchFamily="18" charset="0"/>
              </a:rPr>
              <a:t>Chỉ</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có</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động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67DDA185-980D-4C9E-975C-0ECA5D51A848}"/>
              </a:ext>
            </a:extLst>
          </p:cNvPr>
          <p:cNvSpPr/>
          <p:nvPr/>
        </p:nvSpPr>
        <p:spPr>
          <a:xfrm>
            <a:off x="1724025" y="2686050"/>
            <a:ext cx="762000" cy="74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89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5C0789-2D71-4216-A04D-9D83E6F5A9C2}"/>
              </a:ext>
            </a:extLst>
          </p:cNvPr>
          <p:cNvSpPr txBox="1"/>
          <p:nvPr/>
        </p:nvSpPr>
        <p:spPr>
          <a:xfrm>
            <a:off x="1447800" y="581024"/>
            <a:ext cx="10267950" cy="4832092"/>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6.</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tích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trữ</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hữu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ích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Chúng</a:t>
            </a:r>
            <a:r>
              <a:rPr lang="en-US" sz="4400" dirty="0">
                <a:solidFill>
                  <a:srgbClr val="000000"/>
                </a:solidFill>
                <a:effectLst/>
                <a:latin typeface="Times New Roman" panose="02020603050405020304" pitchFamily="18" charset="0"/>
                <a:ea typeface="Times New Roman" panose="02020603050405020304" pitchFamily="18" charset="0"/>
              </a:rPr>
              <a:t> ta </a:t>
            </a:r>
            <a:r>
              <a:rPr lang="en-US" sz="4400" dirty="0" err="1">
                <a:solidFill>
                  <a:srgbClr val="000000"/>
                </a:solidFill>
                <a:effectLst/>
                <a:latin typeface="Times New Roman" panose="02020603050405020304" pitchFamily="18" charset="0"/>
                <a:ea typeface="Times New Roman" panose="02020603050405020304" pitchFamily="18" charset="0"/>
              </a:rPr>
              <a:t>thu</a:t>
            </a:r>
            <a:r>
              <a:rPr lang="en-US" sz="4400" dirty="0">
                <a:solidFill>
                  <a:srgbClr val="000000"/>
                </a:solidFill>
                <a:effectLst/>
                <a:latin typeface="Times New Roman" panose="02020603050405020304" pitchFamily="18" charset="0"/>
                <a:ea typeface="Times New Roman" panose="02020603050405020304" pitchFamily="18" charset="0"/>
              </a:rPr>
              <a:t> được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từ</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bằng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cách</a:t>
            </a:r>
            <a:endParaRPr lang="en-US" sz="4400" dirty="0">
              <a:effectLst/>
              <a:latin typeface="Times New Roman" panose="02020603050405020304" pitchFamily="18" charset="0"/>
              <a:ea typeface="Times New Roman" panose="02020603050405020304" pitchFamily="18" charset="0"/>
            </a:endParaRPr>
          </a:p>
          <a:p>
            <a:r>
              <a:rPr lang="en-US" sz="4400" dirty="0" err="1">
                <a:solidFill>
                  <a:srgbClr val="000000"/>
                </a:solidFill>
                <a:effectLst/>
                <a:latin typeface="Times New Roman" panose="02020603050405020304" pitchFamily="18" charset="0"/>
                <a:ea typeface="Times New Roman" panose="02020603050405020304" pitchFamily="18" charset="0"/>
              </a:rPr>
              <a:t>A.di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chuyển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B. </a:t>
            </a:r>
            <a:r>
              <a:rPr lang="en-US" sz="4400" dirty="0" err="1">
                <a:solidFill>
                  <a:srgbClr val="000000"/>
                </a:solidFill>
                <a:effectLst/>
                <a:latin typeface="Times New Roman" panose="02020603050405020304" pitchFamily="18" charset="0"/>
                <a:ea typeface="Times New Roman" panose="02020603050405020304" pitchFamily="18" charset="0"/>
              </a:rPr>
              <a:t>tích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trữ</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C. </a:t>
            </a:r>
            <a:r>
              <a:rPr lang="en-US" sz="4400" dirty="0" err="1">
                <a:solidFill>
                  <a:srgbClr val="000000"/>
                </a:solidFill>
                <a:effectLst/>
                <a:latin typeface="Times New Roman" panose="02020603050405020304" pitchFamily="18" charset="0"/>
                <a:ea typeface="Times New Roman" panose="02020603050405020304" pitchFamily="18" charset="0"/>
              </a:rPr>
              <a:t>đốt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cháy</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D. </a:t>
            </a:r>
            <a:r>
              <a:rPr lang="en-US" sz="4400" dirty="0" err="1">
                <a:solidFill>
                  <a:srgbClr val="000000"/>
                </a:solidFill>
                <a:effectLst/>
                <a:latin typeface="Times New Roman" panose="02020603050405020304" pitchFamily="18" charset="0"/>
                <a:ea typeface="Times New Roman" panose="02020603050405020304" pitchFamily="18" charset="0"/>
              </a:rPr>
              <a:t>nấu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EE1A084B-0DDB-4CC8-B82A-27EFF6B1118E}"/>
              </a:ext>
            </a:extLst>
          </p:cNvPr>
          <p:cNvSpPr/>
          <p:nvPr/>
        </p:nvSpPr>
        <p:spPr>
          <a:xfrm>
            <a:off x="1352550" y="4143375"/>
            <a:ext cx="8382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53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AA2492-1163-4938-AD60-1907BD77BF26}"/>
              </a:ext>
            </a:extLst>
          </p:cNvPr>
          <p:cNvSpPr txBox="1"/>
          <p:nvPr/>
        </p:nvSpPr>
        <p:spPr>
          <a:xfrm>
            <a:off x="1590675" y="1009650"/>
            <a:ext cx="7829550" cy="4154984"/>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7.</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Nhiên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liệu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tích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trữ</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dưới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dạng</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A. </a:t>
            </a:r>
            <a:r>
              <a:rPr lang="en-US" sz="4400" dirty="0" err="1">
                <a:solidFill>
                  <a:srgbClr val="000000"/>
                </a:solidFill>
                <a:effectLst/>
                <a:latin typeface="Times New Roman" panose="02020603050405020304" pitchFamily="18" charset="0"/>
                <a:ea typeface="Times New Roman" panose="02020603050405020304" pitchFamily="18" charset="0"/>
              </a:rPr>
              <a:t>nhiệt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B.</a:t>
            </a:r>
            <a:r>
              <a:rPr lang="vi-VN"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hoá</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C. </a:t>
            </a:r>
            <a:r>
              <a:rPr lang="en-US" sz="4400" dirty="0" err="1">
                <a:solidFill>
                  <a:srgbClr val="000000"/>
                </a:solidFill>
                <a:effectLst/>
                <a:latin typeface="Times New Roman" panose="02020603050405020304" pitchFamily="18" charset="0"/>
                <a:ea typeface="Times New Roman" panose="02020603050405020304" pitchFamily="18" charset="0"/>
              </a:rPr>
              <a:t>thế</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hấp</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dẫn</a:t>
            </a:r>
            <a:r>
              <a:rPr lang="vi-VN" sz="4400" dirty="0">
                <a:solidFill>
                  <a:srgbClr val="000000"/>
                </a:solidFill>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a:p>
            <a:r>
              <a:rPr lang="en-US" sz="4400" dirty="0">
                <a:solidFill>
                  <a:srgbClr val="000000"/>
                </a:solidFill>
                <a:effectLst/>
                <a:latin typeface="Times New Roman" panose="02020603050405020304" pitchFamily="18" charset="0"/>
                <a:ea typeface="Times New Roman" panose="02020603050405020304" pitchFamily="18" charset="0"/>
              </a:rPr>
              <a:t>D. </a:t>
            </a:r>
            <a:r>
              <a:rPr lang="en-US" sz="4400" dirty="0" err="1">
                <a:solidFill>
                  <a:srgbClr val="000000"/>
                </a:solidFill>
                <a:effectLst/>
                <a:latin typeface="Times New Roman" panose="02020603050405020304" pitchFamily="18" charset="0"/>
                <a:ea typeface="Times New Roman" panose="02020603050405020304" pitchFamily="18" charset="0"/>
              </a:rPr>
              <a:t>thế</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đàn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hồi</a:t>
            </a:r>
            <a:r>
              <a:rPr lang="vi-VN" sz="4400" dirty="0">
                <a:solidFill>
                  <a:srgbClr val="000000"/>
                </a:solidFill>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637F73F8-15E3-44DE-BDAA-7454D7A6FAF0}"/>
              </a:ext>
            </a:extLst>
          </p:cNvPr>
          <p:cNvSpPr/>
          <p:nvPr/>
        </p:nvSpPr>
        <p:spPr>
          <a:xfrm>
            <a:off x="1590675" y="3087142"/>
            <a:ext cx="51435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7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09496-C8AC-4238-88D6-5DA3B8FA9878}"/>
              </a:ext>
            </a:extLst>
          </p:cNvPr>
          <p:cNvSpPr txBox="1"/>
          <p:nvPr/>
        </p:nvSpPr>
        <p:spPr>
          <a:xfrm>
            <a:off x="419100" y="309862"/>
            <a:ext cx="11677650" cy="2800767"/>
          </a:xfrm>
          <a:prstGeom prst="rect">
            <a:avLst/>
          </a:prstGeom>
          <a:noFill/>
        </p:spPr>
        <p:txBody>
          <a:bodyPr wrap="square">
            <a:spAutoFit/>
          </a:bodyPr>
          <a:lstStyle/>
          <a:p>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vi-VN" sz="4400" b="1" dirty="0">
                <a:solidFill>
                  <a:srgbClr val="000000"/>
                </a:solidFill>
                <a:effectLst/>
                <a:latin typeface="Times New Roman" panose="02020603050405020304" pitchFamily="18" charset="0"/>
                <a:ea typeface="Times New Roman" panose="02020603050405020304" pitchFamily="18" charset="0"/>
              </a:rPr>
              <a:t> </a:t>
            </a:r>
            <a:r>
              <a:rPr lang="en-US" sz="4400" b="1" dirty="0">
                <a:solidFill>
                  <a:srgbClr val="000000"/>
                </a:solidFill>
                <a:effectLst/>
                <a:latin typeface="Times New Roman" panose="02020603050405020304" pitchFamily="18" charset="0"/>
                <a:ea typeface="Times New Roman" panose="02020603050405020304" pitchFamily="18" charset="0"/>
              </a:rPr>
              <a:t>8.</a:t>
            </a:r>
            <a:r>
              <a:rPr lang="en-US" sz="4400" dirty="0">
                <a:solidFill>
                  <a:srgbClr val="000000"/>
                </a:solidFill>
                <a:effectLst/>
                <a:latin typeface="Times New Roman" panose="02020603050405020304" pitchFamily="18" charset="0"/>
                <a:ea typeface="Times New Roman" panose="02020603050405020304" pitchFamily="18" charset="0"/>
              </a:rPr>
              <a:t> Hai </a:t>
            </a:r>
            <a:r>
              <a:rPr lang="en-US" sz="4400" dirty="0" err="1">
                <a:solidFill>
                  <a:srgbClr val="000000"/>
                </a:solidFill>
                <a:effectLst/>
                <a:latin typeface="Times New Roman" panose="02020603050405020304" pitchFamily="18" charset="0"/>
                <a:ea typeface="Times New Roman" panose="02020603050405020304" pitchFamily="18" charset="0"/>
              </a:rPr>
              <a:t>máy</a:t>
            </a:r>
            <a:r>
              <a:rPr lang="en-US" sz="4400" dirty="0">
                <a:solidFill>
                  <a:srgbClr val="000000"/>
                </a:solidFill>
                <a:effectLst/>
                <a:latin typeface="Times New Roman" panose="02020603050405020304" pitchFamily="18" charset="0"/>
                <a:ea typeface="Times New Roman" panose="02020603050405020304" pitchFamily="18" charset="0"/>
              </a:rPr>
              <a:t> bay </a:t>
            </a:r>
            <a:r>
              <a:rPr lang="en-US" sz="4400" dirty="0" err="1">
                <a:solidFill>
                  <a:srgbClr val="000000"/>
                </a:solidFill>
                <a:effectLst/>
                <a:latin typeface="Times New Roman" panose="02020603050405020304" pitchFamily="18" charset="0"/>
                <a:ea typeface="Times New Roman" panose="02020603050405020304" pitchFamily="18" charset="0"/>
              </a:rPr>
              <a:t>có</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khối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lượng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như</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nhau</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Chiếc</a:t>
            </a:r>
            <a:r>
              <a:rPr lang="en-US" sz="4400" dirty="0">
                <a:solidFill>
                  <a:srgbClr val="000000"/>
                </a:solidFill>
                <a:effectLst/>
                <a:latin typeface="Times New Roman" panose="02020603050405020304" pitchFamily="18" charset="0"/>
                <a:ea typeface="Times New Roman" panose="02020603050405020304" pitchFamily="18" charset="0"/>
              </a:rPr>
              <a:t> 1 bay ở </a:t>
            </a:r>
            <a:r>
              <a:rPr lang="en-US" sz="4400" dirty="0" err="1">
                <a:solidFill>
                  <a:srgbClr val="000000"/>
                </a:solidFill>
                <a:effectLst/>
                <a:latin typeface="Times New Roman" panose="02020603050405020304" pitchFamily="18" charset="0"/>
                <a:ea typeface="Times New Roman" panose="02020603050405020304" pitchFamily="18" charset="0"/>
              </a:rPr>
              <a:t>độ</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cao</a:t>
            </a:r>
            <a:r>
              <a:rPr lang="en-US" sz="4400" dirty="0">
                <a:solidFill>
                  <a:srgbClr val="000000"/>
                </a:solidFill>
                <a:effectLst/>
                <a:latin typeface="Times New Roman" panose="02020603050405020304" pitchFamily="18" charset="0"/>
                <a:ea typeface="Times New Roman" panose="02020603050405020304" pitchFamily="18" charset="0"/>
              </a:rPr>
              <a:t> 2 km </a:t>
            </a:r>
            <a:r>
              <a:rPr lang="en-US" sz="4400" dirty="0" err="1">
                <a:solidFill>
                  <a:srgbClr val="000000"/>
                </a:solidFill>
                <a:effectLst/>
                <a:latin typeface="Times New Roman" panose="02020603050405020304" pitchFamily="18" charset="0"/>
                <a:ea typeface="Times New Roman" panose="02020603050405020304" pitchFamily="18" charset="0"/>
              </a:rPr>
              <a:t>với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vận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tốc</a:t>
            </a:r>
            <a:r>
              <a:rPr lang="en-US" sz="4400" dirty="0">
                <a:solidFill>
                  <a:srgbClr val="000000"/>
                </a:solidFill>
                <a:effectLst/>
                <a:latin typeface="Times New Roman" panose="02020603050405020304" pitchFamily="18" charset="0"/>
                <a:ea typeface="Times New Roman" panose="02020603050405020304" pitchFamily="18" charset="0"/>
              </a:rPr>
              <a:t> 50 </a:t>
            </a:r>
            <a:r>
              <a:rPr lang="vi-VN" sz="4400" dirty="0">
                <a:solidFill>
                  <a:srgbClr val="000000"/>
                </a:solidFill>
                <a:effectLst/>
                <a:latin typeface="Times New Roman" panose="02020603050405020304" pitchFamily="18" charset="0"/>
                <a:ea typeface="Times New Roman" panose="02020603050405020304" pitchFamily="18" charset="0"/>
              </a:rPr>
              <a:t>k</a:t>
            </a:r>
            <a:r>
              <a:rPr lang="en-US" sz="4400" dirty="0">
                <a:solidFill>
                  <a:srgbClr val="000000"/>
                </a:solidFill>
                <a:effectLst/>
                <a:latin typeface="Times New Roman" panose="02020603050405020304" pitchFamily="18" charset="0"/>
                <a:ea typeface="Times New Roman" panose="02020603050405020304" pitchFamily="18" charset="0"/>
              </a:rPr>
              <a:t>m/</a:t>
            </a:r>
            <a:r>
              <a:rPr lang="vi-VN" sz="4400" dirty="0">
                <a:solidFill>
                  <a:srgbClr val="000000"/>
                </a:solidFill>
                <a:effectLst/>
                <a:latin typeface="Times New Roman" panose="02020603050405020304" pitchFamily="18" charset="0"/>
                <a:ea typeface="Times New Roman" panose="02020603050405020304" pitchFamily="18" charset="0"/>
              </a:rPr>
              <a:t>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Chiếc</a:t>
            </a:r>
            <a:r>
              <a:rPr lang="en-US" sz="4400" dirty="0">
                <a:solidFill>
                  <a:srgbClr val="000000"/>
                </a:solidFill>
                <a:effectLst/>
                <a:latin typeface="Times New Roman" panose="02020603050405020304" pitchFamily="18" charset="0"/>
                <a:ea typeface="Times New Roman" panose="02020603050405020304" pitchFamily="18" charset="0"/>
              </a:rPr>
              <a:t> 2 bay ở </a:t>
            </a:r>
            <a:r>
              <a:rPr lang="en-US" sz="4400" dirty="0" err="1">
                <a:solidFill>
                  <a:srgbClr val="000000"/>
                </a:solidFill>
                <a:effectLst/>
                <a:latin typeface="Times New Roman" panose="02020603050405020304" pitchFamily="18" charset="0"/>
                <a:ea typeface="Times New Roman" panose="02020603050405020304" pitchFamily="18" charset="0"/>
              </a:rPr>
              <a:t>độ</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cao</a:t>
            </a:r>
            <a:r>
              <a:rPr lang="en-US" sz="4400" dirty="0">
                <a:solidFill>
                  <a:srgbClr val="000000"/>
                </a:solidFill>
                <a:effectLst/>
                <a:latin typeface="Times New Roman" panose="02020603050405020304" pitchFamily="18" charset="0"/>
                <a:ea typeface="Times New Roman" panose="02020603050405020304" pitchFamily="18" charset="0"/>
              </a:rPr>
              <a:t> 3 km </a:t>
            </a:r>
            <a:r>
              <a:rPr lang="en-US" sz="4400" dirty="0" err="1">
                <a:solidFill>
                  <a:srgbClr val="000000"/>
                </a:solidFill>
                <a:effectLst/>
                <a:latin typeface="Times New Roman" panose="02020603050405020304" pitchFamily="18" charset="0"/>
                <a:ea typeface="Times New Roman" panose="02020603050405020304" pitchFamily="18" charset="0"/>
              </a:rPr>
              <a:t>với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vận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tốc</a:t>
            </a:r>
            <a:r>
              <a:rPr lang="en-US" sz="4400" dirty="0">
                <a:solidFill>
                  <a:srgbClr val="000000"/>
                </a:solidFill>
                <a:effectLst/>
                <a:latin typeface="Times New Roman" panose="02020603050405020304" pitchFamily="18" charset="0"/>
                <a:ea typeface="Times New Roman" panose="02020603050405020304" pitchFamily="18" charset="0"/>
              </a:rPr>
              <a:t> 200 km/h, </a:t>
            </a:r>
            <a:r>
              <a:rPr lang="en-US" sz="4400" dirty="0" err="1">
                <a:solidFill>
                  <a:srgbClr val="000000"/>
                </a:solidFill>
                <a:effectLst/>
                <a:latin typeface="Times New Roman" panose="02020603050405020304" pitchFamily="18" charset="0"/>
                <a:ea typeface="Times New Roman" panose="02020603050405020304" pitchFamily="18" charset="0"/>
              </a:rPr>
              <a:t>Máy</a:t>
            </a:r>
            <a:r>
              <a:rPr lang="en-US" sz="4400" dirty="0">
                <a:solidFill>
                  <a:srgbClr val="000000"/>
                </a:solidFill>
                <a:effectLst/>
                <a:latin typeface="Times New Roman" panose="02020603050405020304" pitchFamily="18" charset="0"/>
                <a:ea typeface="Times New Roman" panose="02020603050405020304" pitchFamily="18" charset="0"/>
              </a:rPr>
              <a:t> bay </a:t>
            </a:r>
            <a:r>
              <a:rPr lang="en-US" sz="4400" dirty="0" err="1">
                <a:solidFill>
                  <a:srgbClr val="000000"/>
                </a:solidFill>
                <a:effectLst/>
                <a:latin typeface="Times New Roman" panose="02020603050405020304" pitchFamily="18" charset="0"/>
                <a:ea typeface="Times New Roman" panose="02020603050405020304" pitchFamily="18" charset="0"/>
              </a:rPr>
              <a:t>nào</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có</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cơ</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năng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lớn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hơn</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Vì</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sao</a:t>
            </a:r>
            <a:r>
              <a:rPr lang="en-US" sz="4400" dirty="0">
                <a:solidFill>
                  <a:srgbClr val="000000"/>
                </a:solidFill>
                <a:effectLst/>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FF437671-73E9-45AB-8FFD-767707DB5DF3}"/>
              </a:ext>
            </a:extLst>
          </p:cNvPr>
          <p:cNvSpPr txBox="1"/>
          <p:nvPr/>
        </p:nvSpPr>
        <p:spPr>
          <a:xfrm>
            <a:off x="633412" y="3543300"/>
            <a:ext cx="10925175" cy="2800767"/>
          </a:xfrm>
          <a:prstGeom prst="rect">
            <a:avLst/>
          </a:prstGeom>
          <a:noFill/>
        </p:spPr>
        <p:txBody>
          <a:bodyPr wrap="square" rtlCol="0">
            <a:spAutoFit/>
          </a:bodyPr>
          <a:lstStyle/>
          <a:p>
            <a:r>
              <a:rPr lang="en-US" sz="4400" dirty="0">
                <a:solidFill>
                  <a:srgbClr val="FF0000"/>
                </a:solidFill>
                <a:effectLst/>
                <a:latin typeface="Times New Roman" panose="02020603050405020304" pitchFamily="18" charset="0"/>
                <a:ea typeface="Times New Roman" panose="02020603050405020304" pitchFamily="18" charset="0"/>
              </a:rPr>
              <a:t>=&gt; </a:t>
            </a:r>
            <a:r>
              <a:rPr lang="en-US" sz="4400" dirty="0" err="1">
                <a:solidFill>
                  <a:srgbClr val="FF0000"/>
                </a:solidFill>
                <a:effectLst/>
                <a:latin typeface="Times New Roman" panose="02020603050405020304" pitchFamily="18" charset="0"/>
                <a:ea typeface="Times New Roman" panose="02020603050405020304" pitchFamily="18" charset="0"/>
              </a:rPr>
              <a:t>Vì</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mày</a:t>
            </a:r>
            <a:r>
              <a:rPr lang="en-US" sz="4400" dirty="0">
                <a:solidFill>
                  <a:srgbClr val="FF0000"/>
                </a:solidFill>
                <a:effectLst/>
                <a:latin typeface="Times New Roman" panose="02020603050405020304" pitchFamily="18" charset="0"/>
                <a:ea typeface="Times New Roman" panose="02020603050405020304" pitchFamily="18" charset="0"/>
              </a:rPr>
              <a:t> bay 2 bay </a:t>
            </a:r>
            <a:r>
              <a:rPr lang="en-US" sz="4400" dirty="0" err="1">
                <a:solidFill>
                  <a:srgbClr val="FF0000"/>
                </a:solidFill>
                <a:effectLst/>
                <a:latin typeface="Times New Roman" panose="02020603050405020304" pitchFamily="18" charset="0"/>
                <a:ea typeface="Times New Roman" panose="02020603050405020304" pitchFamily="18" charset="0"/>
              </a:rPr>
              <a:t>cao</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hơn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và</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có</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vận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tốc</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lớn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hơn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máy</a:t>
            </a:r>
            <a:r>
              <a:rPr lang="en-US" sz="4400" dirty="0">
                <a:solidFill>
                  <a:srgbClr val="FF0000"/>
                </a:solidFill>
                <a:effectLst/>
                <a:latin typeface="Times New Roman" panose="02020603050405020304" pitchFamily="18" charset="0"/>
                <a:ea typeface="Times New Roman" panose="02020603050405020304" pitchFamily="18" charset="0"/>
              </a:rPr>
              <a:t> bay 1 </a:t>
            </a:r>
            <a:r>
              <a:rPr lang="en-US" sz="4400" dirty="0" err="1">
                <a:solidFill>
                  <a:srgbClr val="FF0000"/>
                </a:solidFill>
                <a:effectLst/>
                <a:latin typeface="Times New Roman" panose="02020603050405020304" pitchFamily="18" charset="0"/>
                <a:ea typeface="Times New Roman" panose="02020603050405020304" pitchFamily="18" charset="0"/>
              </a:rPr>
              <a:t>nên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máy</a:t>
            </a:r>
            <a:r>
              <a:rPr lang="en-US" sz="4400" dirty="0">
                <a:solidFill>
                  <a:srgbClr val="FF0000"/>
                </a:solidFill>
                <a:effectLst/>
                <a:latin typeface="Times New Roman" panose="02020603050405020304" pitchFamily="18" charset="0"/>
                <a:ea typeface="Times New Roman" panose="02020603050405020304" pitchFamily="18" charset="0"/>
              </a:rPr>
              <a:t> bay 2 </a:t>
            </a:r>
            <a:r>
              <a:rPr lang="en-US" sz="4400" dirty="0" err="1">
                <a:solidFill>
                  <a:srgbClr val="FF0000"/>
                </a:solidFill>
                <a:effectLst/>
                <a:latin typeface="Times New Roman" panose="02020603050405020304" pitchFamily="18" charset="0"/>
                <a:ea typeface="Times New Roman" panose="02020603050405020304" pitchFamily="18" charset="0"/>
              </a:rPr>
              <a:t>có</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thế</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năng</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và</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động</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năng</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lớn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hơn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máy</a:t>
            </a:r>
            <a:r>
              <a:rPr lang="en-US" sz="4400" dirty="0">
                <a:solidFill>
                  <a:srgbClr val="FF0000"/>
                </a:solidFill>
                <a:effectLst/>
                <a:latin typeface="Times New Roman" panose="02020603050405020304" pitchFamily="18" charset="0"/>
                <a:ea typeface="Times New Roman" panose="02020603050405020304" pitchFamily="18" charset="0"/>
              </a:rPr>
              <a:t> bay 1. </a:t>
            </a:r>
            <a:r>
              <a:rPr lang="en-US" sz="4400" dirty="0" err="1">
                <a:solidFill>
                  <a:srgbClr val="FF0000"/>
                </a:solidFill>
                <a:effectLst/>
                <a:latin typeface="Times New Roman" panose="02020603050405020304" pitchFamily="18" charset="0"/>
                <a:ea typeface="Times New Roman" panose="02020603050405020304" pitchFamily="18" charset="0"/>
              </a:rPr>
              <a:t>Vì</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vậy</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cơ</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năng</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của</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máy</a:t>
            </a:r>
            <a:r>
              <a:rPr lang="en-US" sz="4400" dirty="0">
                <a:solidFill>
                  <a:srgbClr val="FF0000"/>
                </a:solidFill>
                <a:effectLst/>
                <a:latin typeface="Times New Roman" panose="02020603050405020304" pitchFamily="18" charset="0"/>
                <a:ea typeface="Times New Roman" panose="02020603050405020304" pitchFamily="18" charset="0"/>
              </a:rPr>
              <a:t> bay 2 </a:t>
            </a:r>
            <a:r>
              <a:rPr lang="en-US" sz="4400" dirty="0" err="1">
                <a:solidFill>
                  <a:srgbClr val="FF0000"/>
                </a:solidFill>
                <a:effectLst/>
                <a:latin typeface="Times New Roman" panose="02020603050405020304" pitchFamily="18" charset="0"/>
                <a:ea typeface="Times New Roman" panose="02020603050405020304" pitchFamily="18" charset="0"/>
              </a:rPr>
              <a:t>lớn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hơn</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máy</a:t>
            </a:r>
            <a:r>
              <a:rPr lang="en-US" sz="4400" dirty="0">
                <a:solidFill>
                  <a:srgbClr val="FF0000"/>
                </a:solidFill>
                <a:effectLst/>
                <a:latin typeface="Times New Roman" panose="02020603050405020304" pitchFamily="18" charset="0"/>
                <a:ea typeface="Times New Roman" panose="02020603050405020304" pitchFamily="18" charset="0"/>
              </a:rPr>
              <a:t> bay 1.</a:t>
            </a:r>
          </a:p>
        </p:txBody>
      </p:sp>
    </p:spTree>
    <p:extLst>
      <p:ext uri="{BB962C8B-B14F-4D97-AF65-F5344CB8AC3E}">
        <p14:creationId xmlns:p14="http://schemas.microsoft.com/office/powerpoint/2010/main" val="3469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E6793-EA05-44F5-86F2-EF3A1EA78258}"/>
              </a:ext>
            </a:extLst>
          </p:cNvPr>
          <p:cNvSpPr txBox="1"/>
          <p:nvPr/>
        </p:nvSpPr>
        <p:spPr>
          <a:xfrm>
            <a:off x="476252" y="277405"/>
            <a:ext cx="2334184" cy="523220"/>
          </a:xfrm>
          <a:prstGeom prst="rect">
            <a:avLst/>
          </a:prstGeom>
          <a:noFill/>
        </p:spPr>
        <p:txBody>
          <a:bodyPr wrap="square" rtlCol="0">
            <a:spAutoFit/>
          </a:bodyPr>
          <a:lstStyle/>
          <a:p>
            <a:r>
              <a:rPr lang="en-US" sz="2800" b="1">
                <a:solidFill>
                  <a:srgbClr val="FF0000"/>
                </a:solidFill>
              </a:rPr>
              <a:t>VẬN DỤNG</a:t>
            </a:r>
            <a:endParaRPr lang="vi-VN" sz="2800" b="1" dirty="0">
              <a:solidFill>
                <a:srgbClr val="FF0000"/>
              </a:solidFill>
            </a:endParaRPr>
          </a:p>
        </p:txBody>
      </p:sp>
      <p:sp>
        <p:nvSpPr>
          <p:cNvPr id="7" name="Rectangle 6">
            <a:extLst>
              <a:ext uri="{FF2B5EF4-FFF2-40B4-BE49-F238E27FC236}">
                <a16:creationId xmlns:a16="http://schemas.microsoft.com/office/drawing/2014/main" id="{D6B045E7-B682-4966-B948-C1D44796CEB8}"/>
              </a:ext>
            </a:extLst>
          </p:cNvPr>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62AA1C2B-B6A2-4438-A12D-4F6F9789626F}"/>
              </a:ext>
            </a:extLst>
          </p:cNvPr>
          <p:cNvSpPr txBox="1"/>
          <p:nvPr/>
        </p:nvSpPr>
        <p:spPr>
          <a:xfrm>
            <a:off x="529071" y="2175354"/>
            <a:ext cx="11133857" cy="4539191"/>
          </a:xfrm>
          <a:prstGeom prst="rect">
            <a:avLst/>
          </a:prstGeom>
          <a:noFill/>
        </p:spPr>
        <p:txBody>
          <a:bodyPr wrap="square" rtlCol="0">
            <a:spAutoFit/>
          </a:bodyPr>
          <a:lstStyle/>
          <a:p>
            <a:pPr>
              <a:lnSpc>
                <a:spcPct val="150000"/>
              </a:lnSpc>
            </a:pPr>
            <a:r>
              <a:rPr lang="en-US" sz="2800" b="1" u="sng" dirty="0" err="1">
                <a:solidFill>
                  <a:srgbClr val="FF0000"/>
                </a:solidFill>
                <a:latin typeface="Times New Roman" panose="02020603050405020304" pitchFamily="18" charset="0"/>
                <a:cs typeface="Times New Roman" panose="02020603050405020304" pitchFamily="18" charset="0"/>
              </a:rPr>
              <a:t>Câu</a:t>
            </a:r>
            <a:r>
              <a:rPr lang="en-US" sz="2800" b="1" u="sng" dirty="0">
                <a:solidFill>
                  <a:srgbClr val="FF0000"/>
                </a:solidFill>
                <a:latin typeface="Times New Roman" panose="02020603050405020304" pitchFamily="18" charset="0"/>
                <a:cs typeface="Times New Roman" panose="02020603050405020304" pitchFamily="18" charset="0"/>
              </a:rPr>
              <a:t> 5</a:t>
            </a:r>
            <a:r>
              <a:rPr lang="en-US" sz="2800" b="1" dirty="0">
                <a:solidFill>
                  <a:srgbClr val="FF0000"/>
                </a:solidFill>
                <a:latin typeface="Times New Roman" panose="02020603050405020304" pitchFamily="18" charset="0"/>
                <a:cs typeface="Times New Roman" panose="02020603050405020304" pitchFamily="18" charset="0"/>
              </a:rPr>
              <a:t>: </a:t>
            </a:r>
          </a:p>
          <a:p>
            <a:pPr>
              <a:lnSpc>
                <a:spcPct val="150000"/>
              </a:lnSpc>
            </a:pP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Sử</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liệu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đang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gây</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ô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nhiễm</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môi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trầm</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trọng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thế</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giới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đang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phác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CO2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nghiêm</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trọng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biểu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tượng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cs typeface="Times New Roman" panose="02020603050405020304" pitchFamily="18" charset="0"/>
              </a:rPr>
              <a:t> l</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mỏ</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cs typeface="Times New Roman" panose="02020603050405020304" pitchFamily="18" charset="0"/>
              </a:rPr>
              <a:t> l</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h</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môi</a:t>
            </a:r>
            <a:r>
              <a:rPr lang="en-US" sz="2800" b="1" dirty="0">
                <a:solidFill>
                  <a:srgbClr val="FF0000"/>
                </a:solidFill>
                <a:latin typeface="Times New Roman" panose="02020603050405020304" pitchFamily="18" charset="0"/>
                <a:cs typeface="Times New Roman" panose="02020603050405020304" pitchFamily="18" charset="0"/>
              </a:rPr>
              <a:t> tr</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con ng</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chúng</a:t>
            </a:r>
            <a:r>
              <a:rPr lang="en-US" sz="2800" b="1" dirty="0">
                <a:solidFill>
                  <a:srgbClr val="FF0000"/>
                </a:solidFill>
                <a:latin typeface="Times New Roman" panose="02020603050405020304" pitchFamily="18" charset="0"/>
                <a:cs typeface="Times New Roman" panose="02020603050405020304" pitchFamily="18" charset="0"/>
              </a:rPr>
              <a:t> ta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090590E-0C88-48D4-95F3-CC7C2CB8DD1F}"/>
              </a:ext>
            </a:extLst>
          </p:cNvPr>
          <p:cNvSpPr/>
          <p:nvPr/>
        </p:nvSpPr>
        <p:spPr>
          <a:xfrm>
            <a:off x="476251" y="1097484"/>
            <a:ext cx="10582835" cy="1179554"/>
          </a:xfrm>
          <a:prstGeom prst="rect">
            <a:avLst/>
          </a:prstGeom>
        </p:spPr>
        <p:txBody>
          <a:bodyPr wrap="square">
            <a:spAutoFit/>
          </a:bodyPr>
          <a:lstStyle/>
          <a:p>
            <a:pPr algn="just">
              <a:lnSpc>
                <a:spcPct val="115000"/>
              </a:lnSpc>
              <a:spcBef>
                <a:spcPts val="600"/>
              </a:spcBef>
              <a:spcAft>
                <a:spcPts val="0"/>
              </a:spcAft>
            </a:pPr>
            <a:r>
              <a:rPr lang="en-US" sz="3200" b="1">
                <a:solidFill>
                  <a:srgbClr val="000000"/>
                </a:solidFill>
                <a:latin typeface="Arial" panose="020B0604020202020204" pitchFamily="34" charset="0"/>
                <a:ea typeface="Arial" panose="020B0604020202020204" pitchFamily="34" charset="0"/>
                <a:cs typeface="Arial" panose="020B0604020202020204" pitchFamily="34" charset="0"/>
              </a:rPr>
              <a:t>Hãy đánh giá về tiềm năng phát triển năng lượng tái tạo ở Việt Nam:</a:t>
            </a:r>
          </a:p>
        </p:txBody>
      </p:sp>
      <p:pic>
        <p:nvPicPr>
          <p:cNvPr id="8" name="3 phut">
            <a:hlinkClick r:id="" action="ppaction://media"/>
            <a:extLst>
              <a:ext uri="{FF2B5EF4-FFF2-40B4-BE49-F238E27FC236}">
                <a16:creationId xmlns:a16="http://schemas.microsoft.com/office/drawing/2014/main" id="{2BA7867A-08C3-4743-AB00-E7BC286E0B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28460" y="122861"/>
            <a:ext cx="1232599" cy="693337"/>
          </a:xfrm>
          <a:prstGeom prst="rect">
            <a:avLst/>
          </a:prstGeom>
        </p:spPr>
      </p:pic>
    </p:spTree>
    <p:extLst>
      <p:ext uri="{BB962C8B-B14F-4D97-AF65-F5344CB8AC3E}">
        <p14:creationId xmlns:p14="http://schemas.microsoft.com/office/powerpoint/2010/main" val="283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descr="PHÒNG GIÁO DỤC VÀ ĐÀO TẠO - ppt download">
            <a:extLst>
              <a:ext uri="{FF2B5EF4-FFF2-40B4-BE49-F238E27FC236}">
                <a16:creationId xmlns:a16="http://schemas.microsoft.com/office/drawing/2014/main" id="{56834027-330A-48C5-84D7-BFC8DBB78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68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965113" y="4690935"/>
            <a:ext cx="10725441" cy="2123658"/>
          </a:xfrm>
          <a:prstGeom prst="rect">
            <a:avLst/>
          </a:prstGeom>
          <a:noFill/>
        </p:spPr>
        <p:txBody>
          <a:bodyPr wrap="square" rtlCol="0">
            <a:spAutoFit/>
          </a:bodyPr>
          <a:lstStyle/>
          <a:p>
            <a:r>
              <a:rPr lang="vi-VN" sz="4400" dirty="0"/>
              <a:t>Những vật như lò xo, dây cao su,... Khi </a:t>
            </a:r>
            <a:r>
              <a:rPr lang="vi-VN" sz="4400" dirty="0">
                <a:solidFill>
                  <a:srgbClr val="FF0000"/>
                </a:solidFill>
              </a:rPr>
              <a:t>bị biến dạng</a:t>
            </a:r>
            <a:r>
              <a:rPr lang="vi-VN" sz="4400" dirty="0"/>
              <a:t> sẽ có </a:t>
            </a:r>
            <a:r>
              <a:rPr lang="vi-VN" sz="4400" dirty="0">
                <a:solidFill>
                  <a:srgbClr val="FF0000"/>
                </a:solidFill>
              </a:rPr>
              <a:t>năng lượng </a:t>
            </a:r>
            <a:r>
              <a:rPr lang="vi-VN" sz="4400" dirty="0"/>
              <a:t>gọi là </a:t>
            </a:r>
            <a:r>
              <a:rPr lang="vi-VN" sz="4400" dirty="0">
                <a:solidFill>
                  <a:srgbClr val="FF0000"/>
                </a:solidFill>
              </a:rPr>
              <a:t>thế năng đàn hồi.</a:t>
            </a:r>
            <a:endParaRPr lang="en-US" sz="4400" dirty="0">
              <a:solidFill>
                <a:srgbClr val="FF0000"/>
              </a:solidFill>
            </a:endParaRPr>
          </a:p>
        </p:txBody>
      </p:sp>
      <p:pic>
        <p:nvPicPr>
          <p:cNvPr id="3" name="Picture 2">
            <a:extLst>
              <a:ext uri="{FF2B5EF4-FFF2-40B4-BE49-F238E27FC236}">
                <a16:creationId xmlns:a16="http://schemas.microsoft.com/office/drawing/2014/main" id="{C6650780-39A7-499A-A7C1-99C9F1E0237C}"/>
              </a:ext>
            </a:extLst>
          </p:cNvPr>
          <p:cNvPicPr>
            <a:picLocks noChangeAspect="1"/>
          </p:cNvPicPr>
          <p:nvPr/>
        </p:nvPicPr>
        <p:blipFill rotWithShape="1">
          <a:blip r:embed="rId2"/>
          <a:srcRect l="2675" t="4332" r="10058" b="3591"/>
          <a:stretch/>
        </p:blipFill>
        <p:spPr>
          <a:xfrm>
            <a:off x="1466559" y="0"/>
            <a:ext cx="8373550" cy="4591643"/>
          </a:xfrm>
          <a:prstGeom prst="rect">
            <a:avLst/>
          </a:prstGeom>
        </p:spPr>
      </p:pic>
    </p:spTree>
    <p:extLst>
      <p:ext uri="{BB962C8B-B14F-4D97-AF65-F5344CB8AC3E}">
        <p14:creationId xmlns:p14="http://schemas.microsoft.com/office/powerpoint/2010/main" val="37966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7039898" y="1154865"/>
            <a:ext cx="5152102" cy="4154984"/>
          </a:xfrm>
          <a:prstGeom prst="rect">
            <a:avLst/>
          </a:prstGeom>
          <a:noFill/>
        </p:spPr>
        <p:txBody>
          <a:bodyPr wrap="square" rtlCol="0">
            <a:spAutoFit/>
          </a:bodyPr>
          <a:lstStyle/>
          <a:p>
            <a:r>
              <a:rPr lang="vi-VN" sz="4400" dirty="0"/>
              <a:t>Mặt Trời, bóng đèn, ngọn lửa,...phát ra ánh sáng. </a:t>
            </a:r>
            <a:r>
              <a:rPr lang="vi-VN" sz="4400" dirty="0">
                <a:solidFill>
                  <a:srgbClr val="FF0000"/>
                </a:solidFill>
              </a:rPr>
              <a:t>Ánh sáng mang năng lượng</a:t>
            </a:r>
            <a:r>
              <a:rPr lang="vi-VN" sz="4400" dirty="0"/>
              <a:t> và được gọi là </a:t>
            </a:r>
            <a:r>
              <a:rPr lang="vi-VN" sz="4400" dirty="0">
                <a:solidFill>
                  <a:srgbClr val="FF0000"/>
                </a:solidFill>
              </a:rPr>
              <a:t>quang năng</a:t>
            </a:r>
            <a:r>
              <a:rPr lang="vi-VN" sz="4400" dirty="0"/>
              <a:t>.</a:t>
            </a:r>
            <a:endParaRPr lang="en-US" sz="4400" dirty="0">
              <a:solidFill>
                <a:srgbClr val="FF0000"/>
              </a:solidFill>
            </a:endParaRPr>
          </a:p>
        </p:txBody>
      </p:sp>
      <p:pic>
        <p:nvPicPr>
          <p:cNvPr id="4" name="Picture 4">
            <a:extLst>
              <a:ext uri="{FF2B5EF4-FFF2-40B4-BE49-F238E27FC236}">
                <a16:creationId xmlns:a16="http://schemas.microsoft.com/office/drawing/2014/main" id="{B7D277A6-10F7-45DB-B876-F3CC78B46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96" y="444372"/>
            <a:ext cx="6507403" cy="5005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57BE32-F54C-49C4-B99F-1063EF4C5989}"/>
              </a:ext>
            </a:extLst>
          </p:cNvPr>
          <p:cNvSpPr txBox="1"/>
          <p:nvPr/>
        </p:nvSpPr>
        <p:spPr>
          <a:xfrm>
            <a:off x="639098" y="5459898"/>
            <a:ext cx="554539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d) Bóng đèn điện đang sáng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8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7039898" y="1154865"/>
            <a:ext cx="5152102" cy="3477875"/>
          </a:xfrm>
          <a:prstGeom prst="rect">
            <a:avLst/>
          </a:prstGeom>
          <a:noFill/>
        </p:spPr>
        <p:txBody>
          <a:bodyPr wrap="square" rtlCol="0">
            <a:spAutoFit/>
          </a:bodyPr>
          <a:lstStyle/>
          <a:p>
            <a:r>
              <a:rPr lang="vi-VN" sz="4400" dirty="0">
                <a:solidFill>
                  <a:srgbClr val="FF0000"/>
                </a:solidFill>
              </a:rPr>
              <a:t>Cốc nước nóng, hòn than đang cháy</a:t>
            </a:r>
            <a:r>
              <a:rPr lang="vi-VN" sz="4400" dirty="0"/>
              <a:t>,.... có </a:t>
            </a:r>
            <a:r>
              <a:rPr lang="vi-VN" sz="4400" dirty="0">
                <a:solidFill>
                  <a:srgbClr val="FF0000"/>
                </a:solidFill>
              </a:rPr>
              <a:t>năng lượng </a:t>
            </a:r>
            <a:r>
              <a:rPr lang="vi-VN" sz="4400" dirty="0"/>
              <a:t>dưới dạng </a:t>
            </a:r>
            <a:r>
              <a:rPr lang="vi-VN" sz="4400" dirty="0">
                <a:solidFill>
                  <a:srgbClr val="FF0000"/>
                </a:solidFill>
              </a:rPr>
              <a:t>nhiệt năng</a:t>
            </a:r>
            <a:r>
              <a:rPr lang="vi-VN" sz="4400" dirty="0"/>
              <a:t>.</a:t>
            </a:r>
            <a:endParaRPr lang="en-US" sz="4400" dirty="0">
              <a:solidFill>
                <a:srgbClr val="FF0000"/>
              </a:solidFill>
            </a:endParaRPr>
          </a:p>
        </p:txBody>
      </p:sp>
      <p:sp>
        <p:nvSpPr>
          <p:cNvPr id="6" name="TextBox 5">
            <a:extLst>
              <a:ext uri="{FF2B5EF4-FFF2-40B4-BE49-F238E27FC236}">
                <a16:creationId xmlns:a16="http://schemas.microsoft.com/office/drawing/2014/main" id="{8F57BE32-F54C-49C4-B99F-1063EF4C5989}"/>
              </a:ext>
            </a:extLst>
          </p:cNvPr>
          <p:cNvSpPr txBox="1"/>
          <p:nvPr/>
        </p:nvSpPr>
        <p:spPr>
          <a:xfrm>
            <a:off x="776749" y="5725369"/>
            <a:ext cx="554539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e) Rót nước nóng vào cốc</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A6BFD59-B146-4C40-9EF8-67B91B0174D9}"/>
              </a:ext>
            </a:extLst>
          </p:cNvPr>
          <p:cNvPicPr>
            <a:picLocks noChangeAspect="1"/>
          </p:cNvPicPr>
          <p:nvPr/>
        </p:nvPicPr>
        <p:blipFill rotWithShape="1">
          <a:blip r:embed="rId2"/>
          <a:srcRect l="18489" r="19937"/>
          <a:stretch/>
        </p:blipFill>
        <p:spPr>
          <a:xfrm>
            <a:off x="776749" y="266145"/>
            <a:ext cx="5412466" cy="5459224"/>
          </a:xfrm>
          <a:prstGeom prst="rect">
            <a:avLst/>
          </a:prstGeom>
        </p:spPr>
      </p:pic>
    </p:spTree>
    <p:extLst>
      <p:ext uri="{BB962C8B-B14F-4D97-AF65-F5344CB8AC3E}">
        <p14:creationId xmlns:p14="http://schemas.microsoft.com/office/powerpoint/2010/main" val="289555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ED5687-5AA8-4EDA-AB35-2436FC49446F}"/>
              </a:ext>
            </a:extLst>
          </p:cNvPr>
          <p:cNvSpPr txBox="1"/>
          <p:nvPr/>
        </p:nvSpPr>
        <p:spPr>
          <a:xfrm>
            <a:off x="6548285" y="1012954"/>
            <a:ext cx="5152102" cy="4832092"/>
          </a:xfrm>
          <a:prstGeom prst="rect">
            <a:avLst/>
          </a:prstGeom>
          <a:noFill/>
        </p:spPr>
        <p:txBody>
          <a:bodyPr wrap="square" rtlCol="0">
            <a:spAutoFit/>
          </a:bodyPr>
          <a:lstStyle/>
          <a:p>
            <a:r>
              <a:rPr lang="vi-VN" sz="4400" dirty="0"/>
              <a:t>Các </a:t>
            </a:r>
            <a:r>
              <a:rPr lang="vi-VN" sz="4400" dirty="0">
                <a:solidFill>
                  <a:srgbClr val="FF0000"/>
                </a:solidFill>
              </a:rPr>
              <a:t>nhà máy nhiệt điện, điện gió, thủy điện</a:t>
            </a:r>
            <a:r>
              <a:rPr lang="vi-VN" sz="4400" dirty="0"/>
              <a:t>,...</a:t>
            </a:r>
            <a:r>
              <a:rPr lang="vi-VN" sz="4400" dirty="0">
                <a:solidFill>
                  <a:srgbClr val="FF0000"/>
                </a:solidFill>
              </a:rPr>
              <a:t>sản xuất </a:t>
            </a:r>
            <a:r>
              <a:rPr lang="vi-VN" sz="4400" dirty="0"/>
              <a:t>ra </a:t>
            </a:r>
            <a:r>
              <a:rPr lang="vi-VN" sz="4400" dirty="0">
                <a:solidFill>
                  <a:srgbClr val="FF0000"/>
                </a:solidFill>
              </a:rPr>
              <a:t>điện năng </a:t>
            </a:r>
            <a:r>
              <a:rPr lang="vi-VN" sz="4400" dirty="0"/>
              <a:t>và được truyền tải qua đường dây tải điện đến nơi tiêu thụ</a:t>
            </a:r>
            <a:endParaRPr lang="en-US" sz="4400" dirty="0"/>
          </a:p>
        </p:txBody>
      </p:sp>
      <p:sp>
        <p:nvSpPr>
          <p:cNvPr id="6" name="TextBox 5">
            <a:extLst>
              <a:ext uri="{FF2B5EF4-FFF2-40B4-BE49-F238E27FC236}">
                <a16:creationId xmlns:a16="http://schemas.microsoft.com/office/drawing/2014/main" id="{8F57BE32-F54C-49C4-B99F-1063EF4C5989}"/>
              </a:ext>
            </a:extLst>
          </p:cNvPr>
          <p:cNvSpPr txBox="1"/>
          <p:nvPr/>
        </p:nvSpPr>
        <p:spPr>
          <a:xfrm>
            <a:off x="776749" y="5909601"/>
            <a:ext cx="554539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f) Trạm phát điện gió</a:t>
            </a:r>
            <a:endParaRPr lang="en-US" sz="32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98D952C-F681-40EB-A837-5C781777E12E}"/>
              </a:ext>
            </a:extLst>
          </p:cNvPr>
          <p:cNvPicPr>
            <a:picLocks noChangeAspect="1"/>
          </p:cNvPicPr>
          <p:nvPr/>
        </p:nvPicPr>
        <p:blipFill rotWithShape="1">
          <a:blip r:embed="rId2"/>
          <a:srcRect r="33825"/>
          <a:stretch/>
        </p:blipFill>
        <p:spPr>
          <a:xfrm>
            <a:off x="179771" y="117656"/>
            <a:ext cx="6142372" cy="5791945"/>
          </a:xfrm>
          <a:prstGeom prst="rect">
            <a:avLst/>
          </a:prstGeom>
        </p:spPr>
      </p:pic>
    </p:spTree>
    <p:extLst>
      <p:ext uri="{BB962C8B-B14F-4D97-AF65-F5344CB8AC3E}">
        <p14:creationId xmlns:p14="http://schemas.microsoft.com/office/powerpoint/2010/main" val="16934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1596</TotalTime>
  <Words>2404</Words>
  <Application>Microsoft Office PowerPoint</Application>
  <PresentationFormat>Widescreen</PresentationFormat>
  <Paragraphs>173</Paragraphs>
  <Slides>56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Arial</vt:lpstr>
      <vt:lpstr>Calibri</vt:lpstr>
      <vt:lpstr>Calibri Light</vt:lpstr>
      <vt:lpstr>Times New Roman</vt:lpstr>
      <vt:lpstr>Office Theme</vt:lpstr>
      <vt:lpstr>PowerPoint Presentation</vt:lpstr>
      <vt:lpstr>BÀI 41: NĂNG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SỰ ĐA DẠNG VÀ CÁC THỂ CƠ BẢN CỦA CHẤT. TÍNH CHẤT CỦA CHẤT</dc:title>
  <dc:creator>Admin</dc:creator>
  <cp:lastModifiedBy>LY NHAT LONG</cp:lastModifiedBy>
  <cp:revision>121</cp:revision>
  <dcterms:created xsi:type="dcterms:W3CDTF">2021-02-06T13:24:47Z</dcterms:created>
  <dcterms:modified xsi:type="dcterms:W3CDTF">2022-04-08T06:48:43Z</dcterms:modified>
</cp:coreProperties>
</file>