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778" r:id="rId3"/>
    <p:sldId id="799" r:id="rId4"/>
    <p:sldId id="798" r:id="rId5"/>
    <p:sldId id="779" r:id="rId6"/>
    <p:sldId id="782" r:id="rId7"/>
    <p:sldId id="800" r:id="rId8"/>
    <p:sldId id="783" r:id="rId9"/>
    <p:sldId id="801" r:id="rId10"/>
    <p:sldId id="802" r:id="rId11"/>
    <p:sldId id="784" r:id="rId12"/>
    <p:sldId id="786" r:id="rId13"/>
    <p:sldId id="788" r:id="rId14"/>
    <p:sldId id="787" r:id="rId15"/>
    <p:sldId id="785" r:id="rId16"/>
    <p:sldId id="765" r:id="rId17"/>
    <p:sldId id="790" r:id="rId18"/>
    <p:sldId id="796" r:id="rId19"/>
    <p:sldId id="789" r:id="rId20"/>
    <p:sldId id="791" r:id="rId21"/>
    <p:sldId id="792" r:id="rId22"/>
    <p:sldId id="793" r:id="rId23"/>
    <p:sldId id="794" r:id="rId24"/>
    <p:sldId id="795" r:id="rId25"/>
    <p:sldId id="797" r:id="rId26"/>
    <p:sldId id="775" r:id="rId27"/>
    <p:sldId id="776"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CC33"/>
    <a:srgbClr val="526ACE"/>
    <a:srgbClr val="C06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1EFDF-28D6-47FE-8F67-04F0F932C481}"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1B7B6-5A80-4196-8C29-1E1B861CB818}" type="slidenum">
              <a:rPr lang="en-US" smtClean="0"/>
              <a:t>‹#›</a:t>
            </a:fld>
            <a:endParaRPr lang="en-US"/>
          </a:p>
        </p:txBody>
      </p:sp>
    </p:spTree>
    <p:extLst>
      <p:ext uri="{BB962C8B-B14F-4D97-AF65-F5344CB8AC3E}">
        <p14:creationId xmlns:p14="http://schemas.microsoft.com/office/powerpoint/2010/main" val="181652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4935-623E-4566-AE87-5FBD1D72F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DDDE2B8-7129-4010-A05E-A24079E8E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F4FE39C-3210-4DC6-90A8-8002B0298CC5}"/>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5" name="Footer Placeholder 4">
            <a:extLst>
              <a:ext uri="{FF2B5EF4-FFF2-40B4-BE49-F238E27FC236}">
                <a16:creationId xmlns:a16="http://schemas.microsoft.com/office/drawing/2014/main" id="{D1F10D10-86BB-4C22-A262-686D9AD927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BE8A89E-97B9-41C1-9094-EEA5A4548F2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49030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0652-8441-49BD-A61B-4E9C011B45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462240-712D-4AC0-A819-3F874E165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D39CC-2975-4766-8598-95A37685C7FB}"/>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5" name="Footer Placeholder 4">
            <a:extLst>
              <a:ext uri="{FF2B5EF4-FFF2-40B4-BE49-F238E27FC236}">
                <a16:creationId xmlns:a16="http://schemas.microsoft.com/office/drawing/2014/main" id="{AF262871-F703-420D-A518-C9DAB44BE9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CAB3FBF-4239-4962-9502-DE44E011FBF8}"/>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75853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0D035-32B2-43CF-8BC3-09BC4037DC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3DD1571-80FD-43BC-B237-3B8C679AF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174D27E-6AE6-48EB-9938-6E8383625303}"/>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5" name="Footer Placeholder 4">
            <a:extLst>
              <a:ext uri="{FF2B5EF4-FFF2-40B4-BE49-F238E27FC236}">
                <a16:creationId xmlns:a16="http://schemas.microsoft.com/office/drawing/2014/main" id="{AC37109D-9A18-4F68-A213-D42F2C15FC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E372E1B-A348-465E-8509-87795109CEAD}"/>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83172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14CC-9588-4B64-BCE0-6C4BA722B6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237FAE7-3705-41E6-98FD-493CE7E652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05BA45-AEE2-4550-B24C-E5EAE431563F}"/>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5" name="Footer Placeholder 4">
            <a:extLst>
              <a:ext uri="{FF2B5EF4-FFF2-40B4-BE49-F238E27FC236}">
                <a16:creationId xmlns:a16="http://schemas.microsoft.com/office/drawing/2014/main" id="{7F3E9981-D904-4471-9D3E-311066D165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0C7EE94-2EE9-406C-B1F5-E14B54C8FD75}"/>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56669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49A-F8DF-49C5-BF03-E9E14EE2C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E4E33B1-570C-4DEC-8EC5-5FDE59C9D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BA3C6-902C-4AAC-A691-FBFE3D68E15F}"/>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5" name="Footer Placeholder 4">
            <a:extLst>
              <a:ext uri="{FF2B5EF4-FFF2-40B4-BE49-F238E27FC236}">
                <a16:creationId xmlns:a16="http://schemas.microsoft.com/office/drawing/2014/main" id="{847079FC-969E-4D37-90A6-728E9C0054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44B19D-1812-4ECD-B691-9CD5615ED39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64922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096C-EA42-46C4-A953-BBDF7F083B6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0937F7-DDE0-4B76-89C1-89644A6D7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37F1E3A-1EA7-4C97-A123-C55B542CF2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1FF3FF-1F69-4925-BF9A-8818AA4D3A8A}"/>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6" name="Footer Placeholder 5">
            <a:extLst>
              <a:ext uri="{FF2B5EF4-FFF2-40B4-BE49-F238E27FC236}">
                <a16:creationId xmlns:a16="http://schemas.microsoft.com/office/drawing/2014/main" id="{8B835AE1-9E74-4978-8023-0A20801F025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9603E15-8B21-4864-B2CF-EDDA1DE73DAE}"/>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19187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019B-A241-44D6-AE58-9D331337FF5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30093F7-820A-489A-8BAE-6CA709A46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BA25F4-D659-4818-B51E-F74959C79A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CAC2E72-6785-4237-BA94-CF33C1627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457CC-EEBA-4051-8432-51C0BBE26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34AF753-84A2-4D69-AB24-989FBAC7CDE1}"/>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8" name="Footer Placeholder 7">
            <a:extLst>
              <a:ext uri="{FF2B5EF4-FFF2-40B4-BE49-F238E27FC236}">
                <a16:creationId xmlns:a16="http://schemas.microsoft.com/office/drawing/2014/main" id="{958FA319-9814-4941-B9D0-D58CAAE9B9A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1102167-D5A1-4FBE-9695-02774D41441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50963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48A1-006C-4844-BFFF-A1D37A5224A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FA3E0AD-D30A-4575-8186-510E27A24904}"/>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4" name="Footer Placeholder 3">
            <a:extLst>
              <a:ext uri="{FF2B5EF4-FFF2-40B4-BE49-F238E27FC236}">
                <a16:creationId xmlns:a16="http://schemas.microsoft.com/office/drawing/2014/main" id="{113D2AFE-82FC-42F3-9419-BBC714D9A2C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E451725-4EC8-4B8A-B928-6C5FC8FB858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14352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AFD028-60DB-49EB-9E1D-246FEA1EE450}"/>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3" name="Footer Placeholder 2">
            <a:extLst>
              <a:ext uri="{FF2B5EF4-FFF2-40B4-BE49-F238E27FC236}">
                <a16:creationId xmlns:a16="http://schemas.microsoft.com/office/drawing/2014/main" id="{515BE51A-9078-42D5-8CBF-EDE56B2D7ED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512134F-87C1-47B1-AE31-117D38ADD46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05979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83F-5CBC-4531-99E9-560EBDB82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3556C62-0EA4-4689-B1F4-754D98FC4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302C969-A565-4247-847E-8845729C4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84E30-C1F5-4E5B-B4ED-A52D2518AE88}"/>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6" name="Footer Placeholder 5">
            <a:extLst>
              <a:ext uri="{FF2B5EF4-FFF2-40B4-BE49-F238E27FC236}">
                <a16:creationId xmlns:a16="http://schemas.microsoft.com/office/drawing/2014/main" id="{3E2580D6-EE97-49D4-9C23-C6B7C71AB2D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C233E9-E37D-49EA-9913-C8B7A04B0EB0}"/>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30036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0CFF-C325-48F4-9D0E-D392F6043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C132AD3-02A5-4F9D-B20A-878D967CD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0A0742-C36A-4AC9-976C-32CE482B8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F7A25-0E6C-4F1C-99A2-6BF300D2AB2C}"/>
              </a:ext>
            </a:extLst>
          </p:cNvPr>
          <p:cNvSpPr>
            <a:spLocks noGrp="1"/>
          </p:cNvSpPr>
          <p:nvPr>
            <p:ph type="dt" sz="half" idx="10"/>
          </p:nvPr>
        </p:nvSpPr>
        <p:spPr/>
        <p:txBody>
          <a:bodyPr/>
          <a:lstStyle/>
          <a:p>
            <a:fld id="{EDADE743-382B-42E5-AA6E-FB8C9D08DE14}" type="datetimeFigureOut">
              <a:rPr lang="vi-VN" smtClean="0"/>
              <a:t>10/04/2025</a:t>
            </a:fld>
            <a:endParaRPr lang="vi-VN"/>
          </a:p>
        </p:txBody>
      </p:sp>
      <p:sp>
        <p:nvSpPr>
          <p:cNvPr id="6" name="Footer Placeholder 5">
            <a:extLst>
              <a:ext uri="{FF2B5EF4-FFF2-40B4-BE49-F238E27FC236}">
                <a16:creationId xmlns:a16="http://schemas.microsoft.com/office/drawing/2014/main" id="{B20C1333-32A5-45DE-B53A-C3A0F7E71C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4D1D47D-7157-4973-A2C4-C0D628FB02F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8246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02303-E879-4C0D-856C-023DBB00E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054DF5C-B88E-45EA-AD48-9419C4D15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1D2F02-A6C2-4BBA-9DC2-FA2908660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743-382B-42E5-AA6E-FB8C9D08DE14}" type="datetimeFigureOut">
              <a:rPr lang="vi-VN" smtClean="0"/>
              <a:t>10/04/2025</a:t>
            </a:fld>
            <a:endParaRPr lang="vi-VN"/>
          </a:p>
        </p:txBody>
      </p:sp>
      <p:sp>
        <p:nvSpPr>
          <p:cNvPr id="5" name="Footer Placeholder 4">
            <a:extLst>
              <a:ext uri="{FF2B5EF4-FFF2-40B4-BE49-F238E27FC236}">
                <a16:creationId xmlns:a16="http://schemas.microsoft.com/office/drawing/2014/main" id="{734AB2EF-27C1-4457-80C0-54E062249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84C868D-E9CB-4F6D-B6A3-CD2685B02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366-9975-4146-96E3-1AE2AEA6DAD0}" type="slidenum">
              <a:rPr lang="vi-VN" smtClean="0"/>
              <a:t>‹#›</a:t>
            </a:fld>
            <a:endParaRPr lang="vi-VN"/>
          </a:p>
        </p:txBody>
      </p:sp>
    </p:spTree>
    <p:extLst>
      <p:ext uri="{BB962C8B-B14F-4D97-AF65-F5344CB8AC3E}">
        <p14:creationId xmlns:p14="http://schemas.microsoft.com/office/powerpoint/2010/main" val="288509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ysics pages of Prof. A.W. P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 y="1123950"/>
            <a:ext cx="12190048"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05C61F-9005-4F14-AAC5-86C48AA5DAAE}"/>
              </a:ext>
            </a:extLst>
          </p:cNvPr>
          <p:cNvSpPr>
            <a:spLocks noGrp="1"/>
          </p:cNvSpPr>
          <p:nvPr>
            <p:ph type="ctrTitle"/>
          </p:nvPr>
        </p:nvSpPr>
        <p:spPr>
          <a:xfrm>
            <a:off x="1302" y="-8942"/>
            <a:ext cx="12190698" cy="1769566"/>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nSpc>
                <a:spcPct val="150000"/>
              </a:lnSpc>
            </a:pP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KHTN6 – CHỦ ĐỀ 9. </a:t>
            </a:r>
            <a:b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BÀI 37. LỰC HẤP DẪN VÀ TRỌNG LƯỢNG</a:t>
            </a:r>
            <a:endParaRPr lang="vi-VN"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89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24AE6793-EA05-44F5-86F2-EF3A1EA78258}"/>
              </a:ext>
            </a:extLst>
          </p:cNvPr>
          <p:cNvSpPr txBox="1"/>
          <p:nvPr/>
        </p:nvSpPr>
        <p:spPr>
          <a:xfrm>
            <a:off x="1182144" y="322197"/>
            <a:ext cx="10180147"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TRỌNG LƯỢNG</a:t>
            </a:r>
            <a:r>
              <a:rPr lang="vi-VN" sz="3200" b="1">
                <a:solidFill>
                  <a:srgbClr val="FF0000"/>
                </a:solidFill>
                <a:latin typeface="Times New Roman" panose="02020603050405020304" pitchFamily="18" charset="0"/>
                <a:cs typeface="Times New Roman" panose="02020603050405020304" pitchFamily="18" charset="0"/>
              </a:rPr>
              <a:t> CỦA VẬT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13" y="1368929"/>
            <a:ext cx="2439485" cy="12380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392633" y="1289360"/>
            <a:ext cx="7533986" cy="523220"/>
          </a:xfrm>
          <a:prstGeom prst="rect">
            <a:avLst/>
          </a:prstGeom>
        </p:spPr>
        <p:txBody>
          <a:bodyPr wrap="square">
            <a:spAutoFit/>
          </a:bodyPr>
          <a:lstStyle/>
          <a:p>
            <a:r>
              <a:rPr lang="vi-VN" sz="2800" b="1" dirty="0">
                <a:solidFill>
                  <a:srgbClr val="0000CC"/>
                </a:solidFill>
                <a:latin typeface="Times New Roman" panose="02020603050405020304" pitchFamily="18" charset="0"/>
              </a:rPr>
              <a:t>TÌM HIỂU VỀ TRỌNG LƯỢNG CỦA VẬT </a:t>
            </a:r>
            <a:endParaRPr lang="en-US" sz="2800" dirty="0">
              <a:solidFill>
                <a:srgbClr val="0000CC"/>
              </a:solidFill>
            </a:endParaRPr>
          </a:p>
        </p:txBody>
      </p:sp>
      <p:pic>
        <p:nvPicPr>
          <p:cNvPr id="3" name="Picture 2" descr="Diagram&#10;&#10;Description automatically generated">
            <a:extLst>
              <a:ext uri="{FF2B5EF4-FFF2-40B4-BE49-F238E27FC236}">
                <a16:creationId xmlns:a16="http://schemas.microsoft.com/office/drawing/2014/main" id="{CE159150-B7FC-4580-AE06-0FB828036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9972"/>
            <a:ext cx="2854036" cy="5032689"/>
          </a:xfrm>
          <a:prstGeom prst="rect">
            <a:avLst/>
          </a:prstGeom>
        </p:spPr>
      </p:pic>
      <p:sp>
        <p:nvSpPr>
          <p:cNvPr id="4" name="TextBox 3">
            <a:extLst>
              <a:ext uri="{FF2B5EF4-FFF2-40B4-BE49-F238E27FC236}">
                <a16:creationId xmlns:a16="http://schemas.microsoft.com/office/drawing/2014/main" id="{61F89F0A-4CCA-4F73-89FB-0F8A69927F49}"/>
              </a:ext>
            </a:extLst>
          </p:cNvPr>
          <p:cNvSpPr txBox="1"/>
          <p:nvPr/>
        </p:nvSpPr>
        <p:spPr>
          <a:xfrm>
            <a:off x="3874653" y="2067591"/>
            <a:ext cx="8086437" cy="1569660"/>
          </a:xfrm>
          <a:prstGeom prst="rect">
            <a:avLst/>
          </a:prstGeom>
          <a:noFill/>
        </p:spPr>
        <p:txBody>
          <a:bodyPr wrap="square" rtlCol="0">
            <a:spAutoFit/>
          </a:bodyPr>
          <a:lstStyle/>
          <a:p>
            <a:pPr algn="l"/>
            <a:r>
              <a:rPr lang="vi-VN" sz="3200" b="0" i="0" dirty="0">
                <a:solidFill>
                  <a:srgbClr val="000000"/>
                </a:solidFill>
                <a:effectLst/>
              </a:rPr>
              <a:t>Em </a:t>
            </a:r>
            <a:r>
              <a:rPr lang="vi-VN" sz="3200" dirty="0">
                <a:solidFill>
                  <a:srgbClr val="000000"/>
                </a:solidFill>
              </a:rPr>
              <a:t>c</a:t>
            </a:r>
            <a:r>
              <a:rPr lang="en-US" sz="3200" i="0" dirty="0">
                <a:solidFill>
                  <a:srgbClr val="000000"/>
                </a:solidFill>
                <a:effectLst/>
              </a:rPr>
              <a:t>ó </a:t>
            </a:r>
            <a:r>
              <a:rPr lang="en-US" sz="3200" i="0" dirty="0" err="1">
                <a:solidFill>
                  <a:srgbClr val="000000"/>
                </a:solidFill>
                <a:effectLst/>
              </a:rPr>
              <a:t>nhận</a:t>
            </a:r>
            <a:r>
              <a:rPr lang="en-US" sz="3200" i="0" dirty="0">
                <a:solidFill>
                  <a:srgbClr val="000000"/>
                </a:solidFill>
                <a:effectLst/>
              </a:rPr>
              <a:t> </a:t>
            </a:r>
            <a:r>
              <a:rPr lang="en-US" sz="3200" i="0" dirty="0" err="1">
                <a:solidFill>
                  <a:srgbClr val="000000"/>
                </a:solidFill>
                <a:effectLst/>
              </a:rPr>
              <a:t>xét</a:t>
            </a:r>
            <a:r>
              <a:rPr lang="en-US" sz="3200" i="0" dirty="0">
                <a:solidFill>
                  <a:srgbClr val="000000"/>
                </a:solidFill>
                <a:effectLst/>
              </a:rPr>
              <a:t> </a:t>
            </a:r>
            <a:r>
              <a:rPr lang="en-US" sz="3200" i="0" dirty="0" err="1">
                <a:solidFill>
                  <a:srgbClr val="000000"/>
                </a:solidFill>
                <a:effectLst/>
              </a:rPr>
              <a:t>gì</a:t>
            </a:r>
            <a:r>
              <a:rPr lang="en-US" sz="3200" i="0" dirty="0">
                <a:solidFill>
                  <a:srgbClr val="000000"/>
                </a:solidFill>
                <a:effectLst/>
              </a:rPr>
              <a:t> </a:t>
            </a:r>
            <a:r>
              <a:rPr lang="en-US" sz="3200" i="0" dirty="0" err="1">
                <a:solidFill>
                  <a:srgbClr val="000000"/>
                </a:solidFill>
                <a:effectLst/>
              </a:rPr>
              <a:t>về</a:t>
            </a:r>
            <a:r>
              <a:rPr lang="en-US" sz="3200" i="0" dirty="0">
                <a:solidFill>
                  <a:srgbClr val="000000"/>
                </a:solidFill>
                <a:effectLst/>
              </a:rPr>
              <a:t> </a:t>
            </a:r>
            <a:r>
              <a:rPr lang="en-US" sz="3200" i="0" dirty="0" err="1">
                <a:solidFill>
                  <a:srgbClr val="000000"/>
                </a:solidFill>
                <a:effectLst/>
              </a:rPr>
              <a:t>sự</a:t>
            </a:r>
            <a:r>
              <a:rPr lang="en-US" sz="3200" i="0" dirty="0">
                <a:solidFill>
                  <a:srgbClr val="000000"/>
                </a:solidFill>
                <a:effectLst/>
              </a:rPr>
              <a:t> </a:t>
            </a:r>
            <a:r>
              <a:rPr lang="en-US" sz="3200" i="0" dirty="0" err="1">
                <a:solidFill>
                  <a:srgbClr val="000000"/>
                </a:solidFill>
                <a:effectLst/>
              </a:rPr>
              <a:t>biến</a:t>
            </a:r>
            <a:r>
              <a:rPr lang="en-US" sz="3200" i="0" dirty="0">
                <a:solidFill>
                  <a:srgbClr val="000000"/>
                </a:solidFill>
                <a:effectLst/>
              </a:rPr>
              <a:t> </a:t>
            </a:r>
            <a:r>
              <a:rPr lang="en-US" sz="3200" i="0" dirty="0" err="1">
                <a:solidFill>
                  <a:srgbClr val="000000"/>
                </a:solidFill>
                <a:effectLst/>
              </a:rPr>
              <a:t>dạng</a:t>
            </a:r>
            <a:r>
              <a:rPr lang="en-US" sz="3200" i="0" dirty="0">
                <a:solidFill>
                  <a:srgbClr val="000000"/>
                </a:solidFill>
                <a:effectLst/>
              </a:rPr>
              <a:t> </a:t>
            </a:r>
            <a:r>
              <a:rPr lang="en-US" sz="3200" i="0" dirty="0" err="1">
                <a:solidFill>
                  <a:srgbClr val="000000"/>
                </a:solidFill>
                <a:effectLst/>
              </a:rPr>
              <a:t>của</a:t>
            </a:r>
            <a:r>
              <a:rPr lang="en-US" sz="3200" i="0" dirty="0">
                <a:solidFill>
                  <a:srgbClr val="000000"/>
                </a:solidFill>
                <a:effectLst/>
              </a:rPr>
              <a:t> </a:t>
            </a:r>
            <a:r>
              <a:rPr lang="en-US" sz="3200" i="0" dirty="0" err="1">
                <a:solidFill>
                  <a:srgbClr val="000000"/>
                </a:solidFill>
                <a:effectLst/>
              </a:rPr>
              <a:t>lò</a:t>
            </a:r>
            <a:r>
              <a:rPr lang="en-US" sz="3200" i="0" dirty="0">
                <a:solidFill>
                  <a:srgbClr val="000000"/>
                </a:solidFill>
                <a:effectLst/>
              </a:rPr>
              <a:t> xo </a:t>
            </a:r>
            <a:r>
              <a:rPr lang="en-US" sz="3200" i="0" dirty="0" err="1">
                <a:solidFill>
                  <a:srgbClr val="000000"/>
                </a:solidFill>
                <a:effectLst/>
              </a:rPr>
              <a:t>khi</a:t>
            </a:r>
            <a:r>
              <a:rPr lang="en-US" sz="3200" i="0" dirty="0">
                <a:solidFill>
                  <a:srgbClr val="000000"/>
                </a:solidFill>
                <a:effectLst/>
              </a:rPr>
              <a:t> </a:t>
            </a:r>
            <a:r>
              <a:rPr lang="en-US" sz="3200" i="0" dirty="0" err="1">
                <a:solidFill>
                  <a:srgbClr val="000000"/>
                </a:solidFill>
                <a:effectLst/>
              </a:rPr>
              <a:t>treo</a:t>
            </a:r>
            <a:r>
              <a:rPr lang="en-US" sz="3200" i="0" dirty="0">
                <a:solidFill>
                  <a:srgbClr val="000000"/>
                </a:solidFill>
                <a:effectLst/>
              </a:rPr>
              <a:t> </a:t>
            </a:r>
            <a:r>
              <a:rPr lang="en-US" sz="3200" i="0" dirty="0" err="1">
                <a:solidFill>
                  <a:srgbClr val="000000"/>
                </a:solidFill>
                <a:effectLst/>
              </a:rPr>
              <a:t>quả</a:t>
            </a:r>
            <a:r>
              <a:rPr lang="en-US" sz="3200" i="0" dirty="0">
                <a:solidFill>
                  <a:srgbClr val="000000"/>
                </a:solidFill>
                <a:effectLst/>
              </a:rPr>
              <a:t> </a:t>
            </a:r>
            <a:r>
              <a:rPr lang="en-US" sz="3200" i="0" dirty="0" err="1">
                <a:solidFill>
                  <a:srgbClr val="000000"/>
                </a:solidFill>
                <a:effectLst/>
              </a:rPr>
              <a:t>nặng</a:t>
            </a:r>
            <a:r>
              <a:rPr lang="en-US" sz="3200" i="0" dirty="0">
                <a:solidFill>
                  <a:srgbClr val="000000"/>
                </a:solidFill>
                <a:effectLst/>
              </a:rPr>
              <a:t> </a:t>
            </a:r>
            <a:r>
              <a:rPr lang="en-US" sz="3200" i="0" dirty="0" err="1">
                <a:solidFill>
                  <a:srgbClr val="000000"/>
                </a:solidFill>
                <a:effectLst/>
              </a:rPr>
              <a:t>vào</a:t>
            </a:r>
            <a:r>
              <a:rPr lang="en-US" sz="3200" i="0" dirty="0">
                <a:solidFill>
                  <a:srgbClr val="000000"/>
                </a:solidFill>
                <a:effectLst/>
              </a:rPr>
              <a:t> </a:t>
            </a:r>
            <a:r>
              <a:rPr lang="en-US" sz="3200" i="0" dirty="0" err="1">
                <a:solidFill>
                  <a:srgbClr val="000000"/>
                </a:solidFill>
                <a:effectLst/>
              </a:rPr>
              <a:t>nó</a:t>
            </a:r>
            <a:r>
              <a:rPr lang="en-US" sz="3200" i="0" dirty="0">
                <a:solidFill>
                  <a:srgbClr val="000000"/>
                </a:solidFill>
                <a:effectLst/>
              </a:rPr>
              <a:t>. </a:t>
            </a:r>
            <a:r>
              <a:rPr lang="en-US" sz="3200" i="0" dirty="0" err="1">
                <a:solidFill>
                  <a:srgbClr val="000000"/>
                </a:solidFill>
                <a:effectLst/>
              </a:rPr>
              <a:t>Nguyên</a:t>
            </a:r>
            <a:r>
              <a:rPr lang="en-US" sz="3200" i="0" dirty="0">
                <a:solidFill>
                  <a:srgbClr val="000000"/>
                </a:solidFill>
                <a:effectLst/>
              </a:rPr>
              <a:t> </a:t>
            </a:r>
            <a:r>
              <a:rPr lang="en-US" sz="3200" i="0" dirty="0" err="1">
                <a:solidFill>
                  <a:srgbClr val="000000"/>
                </a:solidFill>
                <a:effectLst/>
              </a:rPr>
              <a:t>nhân</a:t>
            </a:r>
            <a:r>
              <a:rPr lang="en-US" sz="3200" i="0" dirty="0">
                <a:solidFill>
                  <a:srgbClr val="000000"/>
                </a:solidFill>
                <a:effectLst/>
              </a:rPr>
              <a:t> </a:t>
            </a:r>
            <a:r>
              <a:rPr lang="en-US" sz="3200" i="0" dirty="0" err="1">
                <a:solidFill>
                  <a:srgbClr val="000000"/>
                </a:solidFill>
                <a:effectLst/>
              </a:rPr>
              <a:t>của</a:t>
            </a:r>
            <a:r>
              <a:rPr lang="en-US" sz="3200" i="0" dirty="0">
                <a:solidFill>
                  <a:srgbClr val="000000"/>
                </a:solidFill>
                <a:effectLst/>
              </a:rPr>
              <a:t> </a:t>
            </a:r>
            <a:r>
              <a:rPr lang="en-US" sz="3200" i="0" dirty="0" err="1">
                <a:solidFill>
                  <a:srgbClr val="000000"/>
                </a:solidFill>
                <a:effectLst/>
              </a:rPr>
              <a:t>sự</a:t>
            </a:r>
            <a:r>
              <a:rPr lang="en-US" sz="3200" i="0" dirty="0">
                <a:solidFill>
                  <a:srgbClr val="000000"/>
                </a:solidFill>
                <a:effectLst/>
              </a:rPr>
              <a:t> </a:t>
            </a:r>
            <a:r>
              <a:rPr lang="en-US" sz="3200" i="0" dirty="0" err="1">
                <a:solidFill>
                  <a:srgbClr val="000000"/>
                </a:solidFill>
                <a:effectLst/>
              </a:rPr>
              <a:t>biến</a:t>
            </a:r>
            <a:r>
              <a:rPr lang="en-US" sz="3200" i="0" dirty="0">
                <a:solidFill>
                  <a:srgbClr val="000000"/>
                </a:solidFill>
                <a:effectLst/>
              </a:rPr>
              <a:t> </a:t>
            </a:r>
            <a:r>
              <a:rPr lang="en-US" sz="3200" i="0" dirty="0" err="1">
                <a:solidFill>
                  <a:srgbClr val="000000"/>
                </a:solidFill>
                <a:effectLst/>
              </a:rPr>
              <a:t>dạng</a:t>
            </a:r>
            <a:r>
              <a:rPr lang="en-US" sz="3200" i="0" dirty="0">
                <a:solidFill>
                  <a:srgbClr val="000000"/>
                </a:solidFill>
                <a:effectLst/>
              </a:rPr>
              <a:t> </a:t>
            </a:r>
            <a:r>
              <a:rPr lang="en-US" sz="3200" i="0" dirty="0" err="1">
                <a:solidFill>
                  <a:srgbClr val="000000"/>
                </a:solidFill>
                <a:effectLst/>
              </a:rPr>
              <a:t>này</a:t>
            </a:r>
            <a:r>
              <a:rPr lang="en-US" sz="3200" i="0" dirty="0">
                <a:solidFill>
                  <a:srgbClr val="000000"/>
                </a:solidFill>
                <a:effectLst/>
              </a:rPr>
              <a:t> </a:t>
            </a:r>
            <a:r>
              <a:rPr lang="en-US" sz="3200" i="0" dirty="0" err="1">
                <a:solidFill>
                  <a:srgbClr val="000000"/>
                </a:solidFill>
                <a:effectLst/>
              </a:rPr>
              <a:t>là</a:t>
            </a:r>
            <a:r>
              <a:rPr lang="en-US" sz="3200" i="0" dirty="0">
                <a:solidFill>
                  <a:srgbClr val="000000"/>
                </a:solidFill>
                <a:effectLst/>
              </a:rPr>
              <a:t> </a:t>
            </a:r>
            <a:r>
              <a:rPr lang="en-US" sz="3200" i="0" dirty="0" err="1">
                <a:solidFill>
                  <a:srgbClr val="000000"/>
                </a:solidFill>
                <a:effectLst/>
              </a:rPr>
              <a:t>gì</a:t>
            </a:r>
            <a:r>
              <a:rPr lang="en-US" sz="3200" i="0" dirty="0">
                <a:solidFill>
                  <a:srgbClr val="000000"/>
                </a:solidFill>
                <a:effectLst/>
              </a:rPr>
              <a:t>?</a:t>
            </a:r>
          </a:p>
        </p:txBody>
      </p:sp>
      <p:sp>
        <p:nvSpPr>
          <p:cNvPr id="10" name="Rectangle 9">
            <a:extLst>
              <a:ext uri="{FF2B5EF4-FFF2-40B4-BE49-F238E27FC236}">
                <a16:creationId xmlns:a16="http://schemas.microsoft.com/office/drawing/2014/main" id="{D9F9DF03-4AFD-4C4C-9936-C2953A5A3BF6}"/>
              </a:ext>
            </a:extLst>
          </p:cNvPr>
          <p:cNvSpPr/>
          <p:nvPr/>
        </p:nvSpPr>
        <p:spPr>
          <a:xfrm>
            <a:off x="3323360" y="3760087"/>
            <a:ext cx="7533986" cy="1815882"/>
          </a:xfrm>
          <a:prstGeom prst="rect">
            <a:avLst/>
          </a:prstGeom>
        </p:spPr>
        <p:txBody>
          <a:bodyPr wrap="square">
            <a:spAutoFit/>
          </a:bodyPr>
          <a:lstStyle/>
          <a:p>
            <a:r>
              <a:rPr lang="vi-VN" sz="2800" b="1" dirty="0">
                <a:solidFill>
                  <a:srgbClr val="0000CC"/>
                </a:solidFill>
                <a:latin typeface="Times New Roman" panose="02020603050405020304" pitchFamily="18" charset="0"/>
              </a:rPr>
              <a:t>Khi treo quả nặng vào lò xo thì lò xo bị dãn ra. Nguyên nhân của sự biến dạng này là do quả nặng chịu tác dụng của lực hút Trái Đất nên đã kéo lò xo làm lò xo dãn ra</a:t>
            </a:r>
            <a:endParaRPr lang="en-US" sz="2800" dirty="0">
              <a:solidFill>
                <a:srgbClr val="0000CC"/>
              </a:solidFill>
            </a:endParaRPr>
          </a:p>
        </p:txBody>
      </p:sp>
    </p:spTree>
    <p:extLst>
      <p:ext uri="{BB962C8B-B14F-4D97-AF65-F5344CB8AC3E}">
        <p14:creationId xmlns:p14="http://schemas.microsoft.com/office/powerpoint/2010/main" val="308345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24AE6793-EA05-44F5-86F2-EF3A1EA78258}"/>
              </a:ext>
            </a:extLst>
          </p:cNvPr>
          <p:cNvSpPr txBox="1"/>
          <p:nvPr/>
        </p:nvSpPr>
        <p:spPr>
          <a:xfrm>
            <a:off x="1182144" y="377615"/>
            <a:ext cx="10180147"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3. </a:t>
            </a:r>
            <a:r>
              <a:rPr lang="en-US" sz="3200" b="1" dirty="0">
                <a:solidFill>
                  <a:srgbClr val="FF0000"/>
                </a:solidFill>
                <a:latin typeface="Times New Roman" panose="02020603050405020304" pitchFamily="18" charset="0"/>
                <a:cs typeface="Times New Roman" panose="02020603050405020304" pitchFamily="18" charset="0"/>
              </a:rPr>
              <a:t>TRỌNG LƯỢNG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392633" y="1289360"/>
            <a:ext cx="7533986" cy="523220"/>
          </a:xfrm>
          <a:prstGeom prst="rect">
            <a:avLst/>
          </a:prstGeom>
        </p:spPr>
        <p:txBody>
          <a:bodyPr wrap="square">
            <a:spAutoFit/>
          </a:bodyPr>
          <a:lstStyle/>
          <a:p>
            <a:r>
              <a:rPr lang="vi-VN" sz="2800" b="1" dirty="0">
                <a:solidFill>
                  <a:srgbClr val="0000CC"/>
                </a:solidFill>
                <a:latin typeface="Times New Roman" panose="02020603050405020304" pitchFamily="18" charset="0"/>
              </a:rPr>
              <a:t>TÌM HIỂU VỀ TRỌNG LƯỢNG CỦA VẬT </a:t>
            </a:r>
            <a:endParaRPr lang="en-US" sz="2800" dirty="0">
              <a:solidFill>
                <a:srgbClr val="0000CC"/>
              </a:solidFill>
            </a:endParaRPr>
          </a:p>
        </p:txBody>
      </p:sp>
      <p:sp>
        <p:nvSpPr>
          <p:cNvPr id="4" name="TextBox 3">
            <a:extLst>
              <a:ext uri="{FF2B5EF4-FFF2-40B4-BE49-F238E27FC236}">
                <a16:creationId xmlns:a16="http://schemas.microsoft.com/office/drawing/2014/main" id="{61F89F0A-4CCA-4F73-89FB-0F8A69927F49}"/>
              </a:ext>
            </a:extLst>
          </p:cNvPr>
          <p:cNvSpPr txBox="1"/>
          <p:nvPr/>
        </p:nvSpPr>
        <p:spPr>
          <a:xfrm>
            <a:off x="3477490" y="2123009"/>
            <a:ext cx="8086437" cy="1077218"/>
          </a:xfrm>
          <a:prstGeom prst="rect">
            <a:avLst/>
          </a:prstGeom>
          <a:noFill/>
        </p:spPr>
        <p:txBody>
          <a:bodyPr wrap="square" rtlCol="0">
            <a:spAutoFit/>
          </a:bodyPr>
          <a:lstStyle/>
          <a:p>
            <a:r>
              <a:rPr lang="vi-VN" sz="3200" dirty="0">
                <a:latin typeface="+mj-lt"/>
              </a:rPr>
              <a:t>Khi thả viên phấn ở độ cao nào đó thì viên phấn sẽ chuyển động như thế nào? Tại sao?</a:t>
            </a:r>
            <a:endParaRPr lang="en-US" sz="3200" i="0" dirty="0">
              <a:solidFill>
                <a:srgbClr val="000000"/>
              </a:solidFill>
              <a:effectLst/>
              <a:latin typeface="+mj-lt"/>
            </a:endParaRPr>
          </a:p>
        </p:txBody>
      </p:sp>
      <p:sp>
        <p:nvSpPr>
          <p:cNvPr id="10" name="Rectangle 9">
            <a:extLst>
              <a:ext uri="{FF2B5EF4-FFF2-40B4-BE49-F238E27FC236}">
                <a16:creationId xmlns:a16="http://schemas.microsoft.com/office/drawing/2014/main" id="{D9F9DF03-4AFD-4C4C-9936-C2953A5A3BF6}"/>
              </a:ext>
            </a:extLst>
          </p:cNvPr>
          <p:cNvSpPr/>
          <p:nvPr/>
        </p:nvSpPr>
        <p:spPr>
          <a:xfrm>
            <a:off x="3323360" y="3760087"/>
            <a:ext cx="7533986" cy="954107"/>
          </a:xfrm>
          <a:prstGeom prst="rect">
            <a:avLst/>
          </a:prstGeom>
        </p:spPr>
        <p:txBody>
          <a:bodyPr wrap="square">
            <a:spAutoFit/>
          </a:bodyPr>
          <a:lstStyle/>
          <a:p>
            <a:r>
              <a:rPr lang="vi-VN" sz="2800" b="1" dirty="0">
                <a:solidFill>
                  <a:srgbClr val="0000CC"/>
                </a:solidFill>
                <a:latin typeface="Times New Roman" panose="02020603050405020304" pitchFamily="18" charset="0"/>
              </a:rPr>
              <a:t>Viên phấn sẽ chuyển động rơi xuống đất vì bị Trái Đất tác dụng một lực hút.</a:t>
            </a:r>
            <a:endParaRPr lang="en-US" sz="2800" dirty="0">
              <a:solidFill>
                <a:srgbClr val="0000CC"/>
              </a:solidFill>
            </a:endParaRPr>
          </a:p>
        </p:txBody>
      </p:sp>
      <p:pic>
        <p:nvPicPr>
          <p:cNvPr id="9" name="Picture 8" descr="A child standing in front of a chalkboard&#10;&#10;Description automatically generated with medium confidence">
            <a:extLst>
              <a:ext uri="{FF2B5EF4-FFF2-40B4-BE49-F238E27FC236}">
                <a16:creationId xmlns:a16="http://schemas.microsoft.com/office/drawing/2014/main" id="{6509DC4A-4387-4061-8434-5692465E0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51" y="1141094"/>
            <a:ext cx="2697740" cy="5383699"/>
          </a:xfrm>
          <a:prstGeom prst="rect">
            <a:avLst/>
          </a:prstGeom>
        </p:spPr>
      </p:pic>
    </p:spTree>
    <p:extLst>
      <p:ext uri="{BB962C8B-B14F-4D97-AF65-F5344CB8AC3E}">
        <p14:creationId xmlns:p14="http://schemas.microsoft.com/office/powerpoint/2010/main" val="116970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24AE6793-EA05-44F5-86F2-EF3A1EA78258}"/>
              </a:ext>
            </a:extLst>
          </p:cNvPr>
          <p:cNvSpPr txBox="1"/>
          <p:nvPr/>
        </p:nvSpPr>
        <p:spPr>
          <a:xfrm>
            <a:off x="1182144" y="377615"/>
            <a:ext cx="10180147"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TÌM HIỂU VỀ TRỌNG LƯỢNG</a:t>
            </a:r>
            <a:endParaRPr lang="en-US" sz="320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3084901"/>
              </p:ext>
            </p:extLst>
          </p:nvPr>
        </p:nvGraphicFramePr>
        <p:xfrm>
          <a:off x="532015" y="1482333"/>
          <a:ext cx="11022676" cy="4232668"/>
        </p:xfrm>
        <a:graphic>
          <a:graphicData uri="http://schemas.openxmlformats.org/drawingml/2006/table">
            <a:tbl>
              <a:tblPr firstRow="1" firstCol="1" bandRow="1">
                <a:tableStyleId>{5C22544A-7EE6-4342-B048-85BDC9FD1C3A}</a:tableStyleId>
              </a:tblPr>
              <a:tblGrid>
                <a:gridCol w="2780749">
                  <a:extLst>
                    <a:ext uri="{9D8B030D-6E8A-4147-A177-3AD203B41FA5}">
                      <a16:colId xmlns:a16="http://schemas.microsoft.com/office/drawing/2014/main" val="20000"/>
                    </a:ext>
                  </a:extLst>
                </a:gridCol>
                <a:gridCol w="2819700">
                  <a:extLst>
                    <a:ext uri="{9D8B030D-6E8A-4147-A177-3AD203B41FA5}">
                      <a16:colId xmlns:a16="http://schemas.microsoft.com/office/drawing/2014/main" val="20001"/>
                    </a:ext>
                  </a:extLst>
                </a:gridCol>
                <a:gridCol w="2593085">
                  <a:extLst>
                    <a:ext uri="{9D8B030D-6E8A-4147-A177-3AD203B41FA5}">
                      <a16:colId xmlns:a16="http://schemas.microsoft.com/office/drawing/2014/main" val="20002"/>
                    </a:ext>
                  </a:extLst>
                </a:gridCol>
                <a:gridCol w="2829142">
                  <a:extLst>
                    <a:ext uri="{9D8B030D-6E8A-4147-A177-3AD203B41FA5}">
                      <a16:colId xmlns:a16="http://schemas.microsoft.com/office/drawing/2014/main" val="20003"/>
                    </a:ext>
                  </a:extLst>
                </a:gridCol>
              </a:tblGrid>
              <a:tr h="1058167">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Khối lượng các quả nặng (kg)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Số chỉ lực kế </a:t>
                      </a:r>
                      <a:br>
                        <a:rPr lang="de-AT" sz="2800">
                          <a:effectLst/>
                          <a:latin typeface="Times New Roman" panose="02020603050405020304" pitchFamily="18" charset="0"/>
                          <a:cs typeface="Times New Roman" panose="02020603050405020304" pitchFamily="18" charset="0"/>
                        </a:rPr>
                      </a:br>
                      <a:r>
                        <a:rPr lang="de-AT" sz="2800">
                          <a:effectLst/>
                          <a:latin typeface="Times New Roman" panose="02020603050405020304" pitchFamily="18" charset="0"/>
                          <a:cs typeface="Times New Roman" panose="02020603050405020304" pitchFamily="18" charset="0"/>
                        </a:rPr>
                        <a:t>(N)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Trọng lượng các quả nặng (N)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58167">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Treo 1 quả nặng vào lực kế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58167">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Treo 2 quả nặng vào lực kế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58167">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Treo 3 quả nặng vào lực kế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9" name="Rectangle 8"/>
          <p:cNvSpPr/>
          <p:nvPr/>
        </p:nvSpPr>
        <p:spPr>
          <a:xfrm>
            <a:off x="3830404" y="4895018"/>
            <a:ext cx="1655400" cy="729430"/>
          </a:xfrm>
          <a:prstGeom prst="rect">
            <a:avLst/>
          </a:prstGeom>
        </p:spPr>
        <p:txBody>
          <a:bodyPr wrap="square">
            <a:spAutoFit/>
          </a:bodyPr>
          <a:lstStyle/>
          <a:p>
            <a:pPr algn="just">
              <a:lnSpc>
                <a:spcPct val="115000"/>
              </a:lnSpc>
              <a:spcBef>
                <a:spcPts val="300"/>
              </a:spcBef>
            </a:pPr>
            <a:r>
              <a:rPr lang="en-US" sz="3600">
                <a:solidFill>
                  <a:srgbClr val="FF0000"/>
                </a:solidFill>
                <a:latin typeface="Times New Roman" panose="02020603050405020304" pitchFamily="18" charset="0"/>
                <a:ea typeface="Calibri" panose="020F0502020204030204" pitchFamily="34" charset="0"/>
              </a:rPr>
              <a:t>0,3 kg</a:t>
            </a:r>
          </a:p>
        </p:txBody>
      </p:sp>
      <p:sp>
        <p:nvSpPr>
          <p:cNvPr id="10" name="Rectangle 9"/>
          <p:cNvSpPr/>
          <p:nvPr/>
        </p:nvSpPr>
        <p:spPr>
          <a:xfrm>
            <a:off x="3849599" y="3759033"/>
            <a:ext cx="2019178" cy="729430"/>
          </a:xfrm>
          <a:prstGeom prst="rect">
            <a:avLst/>
          </a:prstGeom>
        </p:spPr>
        <p:txBody>
          <a:bodyPr wrap="square">
            <a:spAutoFit/>
          </a:bodyPr>
          <a:lstStyle/>
          <a:p>
            <a:pPr algn="just">
              <a:lnSpc>
                <a:spcPct val="115000"/>
              </a:lnSpc>
              <a:spcBef>
                <a:spcPts val="300"/>
              </a:spcBef>
              <a:spcAft>
                <a:spcPts val="0"/>
              </a:spcAft>
            </a:pPr>
            <a:r>
              <a:rPr lang="en-US" sz="3600" dirty="0">
                <a:solidFill>
                  <a:srgbClr val="FF0000"/>
                </a:solidFill>
                <a:latin typeface="Times New Roman" panose="02020603050405020304" pitchFamily="18" charset="0"/>
                <a:ea typeface="Calibri" panose="020F0502020204030204" pitchFamily="34" charset="0"/>
              </a:rPr>
              <a:t>0,2 kg</a:t>
            </a:r>
            <a:endParaRPr lang="en-US" sz="3600" dirty="0">
              <a:solidFill>
                <a:srgbClr val="FF0000"/>
              </a:solidFill>
              <a:effectLst/>
              <a:latin typeface="Times New Roman" panose="02020603050405020304" pitchFamily="18" charset="0"/>
              <a:ea typeface="Calibri" panose="020F0502020204030204" pitchFamily="34" charset="0"/>
            </a:endParaRPr>
          </a:p>
        </p:txBody>
      </p:sp>
      <p:sp>
        <p:nvSpPr>
          <p:cNvPr id="12" name="Rectangle 11"/>
          <p:cNvSpPr/>
          <p:nvPr/>
        </p:nvSpPr>
        <p:spPr>
          <a:xfrm>
            <a:off x="3448615" y="2881488"/>
            <a:ext cx="2637260" cy="646331"/>
          </a:xfrm>
          <a:prstGeom prst="rect">
            <a:avLst/>
          </a:prstGeom>
        </p:spPr>
        <p:txBody>
          <a:bodyPr wrap="none">
            <a:spAutoFit/>
          </a:bodyPr>
          <a:lstStyle/>
          <a:p>
            <a:r>
              <a:rPr lang="en-US" sz="3600">
                <a:solidFill>
                  <a:srgbClr val="FF0000"/>
                </a:solidFill>
                <a:latin typeface="Times New Roman" panose="02020603050405020304" pitchFamily="18" charset="0"/>
                <a:ea typeface="Calibri" panose="020F0502020204030204" pitchFamily="34" charset="0"/>
              </a:rPr>
              <a:t>100g = 0,1kg</a:t>
            </a:r>
            <a:endParaRPr lang="en-US" sz="3600"/>
          </a:p>
        </p:txBody>
      </p:sp>
      <p:sp>
        <p:nvSpPr>
          <p:cNvPr id="13" name="Rectangle 12"/>
          <p:cNvSpPr/>
          <p:nvPr/>
        </p:nvSpPr>
        <p:spPr>
          <a:xfrm>
            <a:off x="7005671" y="4896844"/>
            <a:ext cx="978396" cy="729430"/>
          </a:xfrm>
          <a:prstGeom prst="rect">
            <a:avLst/>
          </a:prstGeom>
        </p:spPr>
        <p:txBody>
          <a:bodyPr wrap="square">
            <a:spAutoFit/>
          </a:bodyPr>
          <a:lstStyle/>
          <a:p>
            <a:pPr algn="just">
              <a:lnSpc>
                <a:spcPct val="115000"/>
              </a:lnSpc>
              <a:spcBef>
                <a:spcPts val="300"/>
              </a:spcBef>
            </a:pPr>
            <a:r>
              <a:rPr lang="en-US" sz="3600">
                <a:solidFill>
                  <a:srgbClr val="FF0000"/>
                </a:solidFill>
                <a:latin typeface="Times New Roman" panose="02020603050405020304" pitchFamily="18" charset="0"/>
                <a:ea typeface="Calibri" panose="020F0502020204030204" pitchFamily="34" charset="0"/>
              </a:rPr>
              <a:t>3N</a:t>
            </a:r>
          </a:p>
        </p:txBody>
      </p:sp>
      <p:sp>
        <p:nvSpPr>
          <p:cNvPr id="14" name="Rectangle 13"/>
          <p:cNvSpPr/>
          <p:nvPr/>
        </p:nvSpPr>
        <p:spPr>
          <a:xfrm>
            <a:off x="6989792" y="3762339"/>
            <a:ext cx="960410" cy="729430"/>
          </a:xfrm>
          <a:prstGeom prst="rect">
            <a:avLst/>
          </a:prstGeom>
        </p:spPr>
        <p:txBody>
          <a:bodyPr wrap="square">
            <a:spAutoFit/>
          </a:bodyPr>
          <a:lstStyle/>
          <a:p>
            <a:pPr algn="just">
              <a:lnSpc>
                <a:spcPct val="115000"/>
              </a:lnSpc>
              <a:spcBef>
                <a:spcPts val="300"/>
              </a:spcBef>
              <a:spcAft>
                <a:spcPts val="0"/>
              </a:spcAft>
            </a:pPr>
            <a:r>
              <a:rPr lang="en-US" sz="3600">
                <a:solidFill>
                  <a:srgbClr val="FF0000"/>
                </a:solidFill>
                <a:latin typeface="Times New Roman" panose="02020603050405020304" pitchFamily="18" charset="0"/>
                <a:ea typeface="Calibri" panose="020F0502020204030204" pitchFamily="34" charset="0"/>
              </a:rPr>
              <a:t>2N</a:t>
            </a:r>
            <a:endParaRPr lang="en-US" sz="3600">
              <a:solidFill>
                <a:srgbClr val="FF0000"/>
              </a:solidFill>
              <a:effectLst/>
              <a:latin typeface="Times New Roman" panose="02020603050405020304" pitchFamily="18" charset="0"/>
              <a:ea typeface="Calibri" panose="020F0502020204030204" pitchFamily="34" charset="0"/>
            </a:endParaRPr>
          </a:p>
        </p:txBody>
      </p:sp>
      <p:sp>
        <p:nvSpPr>
          <p:cNvPr id="15" name="Rectangle 14"/>
          <p:cNvSpPr/>
          <p:nvPr/>
        </p:nvSpPr>
        <p:spPr>
          <a:xfrm>
            <a:off x="7054470" y="2866097"/>
            <a:ext cx="748923" cy="646331"/>
          </a:xfrm>
          <a:prstGeom prst="rect">
            <a:avLst/>
          </a:prstGeom>
        </p:spPr>
        <p:txBody>
          <a:bodyPr wrap="none">
            <a:spAutoFit/>
          </a:bodyPr>
          <a:lstStyle/>
          <a:p>
            <a:r>
              <a:rPr lang="en-US" sz="3600">
                <a:solidFill>
                  <a:srgbClr val="FF0000"/>
                </a:solidFill>
                <a:latin typeface="Times New Roman" panose="02020603050405020304" pitchFamily="18" charset="0"/>
                <a:ea typeface="Calibri" panose="020F0502020204030204" pitchFamily="34" charset="0"/>
              </a:rPr>
              <a:t>1N</a:t>
            </a:r>
            <a:endParaRPr lang="en-US" sz="3600"/>
          </a:p>
        </p:txBody>
      </p:sp>
    </p:spTree>
    <p:extLst>
      <p:ext uri="{BB962C8B-B14F-4D97-AF65-F5344CB8AC3E}">
        <p14:creationId xmlns:p14="http://schemas.microsoft.com/office/powerpoint/2010/main" val="420657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solidFill>
                <a:prstClr val="white"/>
              </a:solidFill>
            </a:endParaRPr>
          </a:p>
        </p:txBody>
      </p:sp>
      <p:sp>
        <p:nvSpPr>
          <p:cNvPr id="11" name="TextBox 10">
            <a:extLst>
              <a:ext uri="{FF2B5EF4-FFF2-40B4-BE49-F238E27FC236}">
                <a16:creationId xmlns:a16="http://schemas.microsoft.com/office/drawing/2014/main" id="{24AE6793-EA05-44F5-86F2-EF3A1EA78258}"/>
              </a:ext>
            </a:extLst>
          </p:cNvPr>
          <p:cNvSpPr txBox="1"/>
          <p:nvPr/>
        </p:nvSpPr>
        <p:spPr>
          <a:xfrm>
            <a:off x="1182144" y="377615"/>
            <a:ext cx="10180147"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TÌM HIỂU VỀ TRỌNG LƯỢNG</a:t>
            </a:r>
            <a:endParaRPr lang="en-US" sz="320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32015" y="1482333"/>
          <a:ext cx="11022676" cy="4232668"/>
        </p:xfrm>
        <a:graphic>
          <a:graphicData uri="http://schemas.openxmlformats.org/drawingml/2006/table">
            <a:tbl>
              <a:tblPr firstRow="1" firstCol="1" bandRow="1">
                <a:tableStyleId>{5C22544A-7EE6-4342-B048-85BDC9FD1C3A}</a:tableStyleId>
              </a:tblPr>
              <a:tblGrid>
                <a:gridCol w="2780749">
                  <a:extLst>
                    <a:ext uri="{9D8B030D-6E8A-4147-A177-3AD203B41FA5}">
                      <a16:colId xmlns:a16="http://schemas.microsoft.com/office/drawing/2014/main" val="20000"/>
                    </a:ext>
                  </a:extLst>
                </a:gridCol>
                <a:gridCol w="2819700">
                  <a:extLst>
                    <a:ext uri="{9D8B030D-6E8A-4147-A177-3AD203B41FA5}">
                      <a16:colId xmlns:a16="http://schemas.microsoft.com/office/drawing/2014/main" val="20001"/>
                    </a:ext>
                  </a:extLst>
                </a:gridCol>
                <a:gridCol w="2593085">
                  <a:extLst>
                    <a:ext uri="{9D8B030D-6E8A-4147-A177-3AD203B41FA5}">
                      <a16:colId xmlns:a16="http://schemas.microsoft.com/office/drawing/2014/main" val="20002"/>
                    </a:ext>
                  </a:extLst>
                </a:gridCol>
                <a:gridCol w="2829142">
                  <a:extLst>
                    <a:ext uri="{9D8B030D-6E8A-4147-A177-3AD203B41FA5}">
                      <a16:colId xmlns:a16="http://schemas.microsoft.com/office/drawing/2014/main" val="20003"/>
                    </a:ext>
                  </a:extLst>
                </a:gridCol>
              </a:tblGrid>
              <a:tr h="1058167">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Khối lượng các quả nặng (kg)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Số chỉ lực kế </a:t>
                      </a:r>
                      <a:br>
                        <a:rPr lang="de-AT" sz="2800">
                          <a:effectLst/>
                          <a:latin typeface="Times New Roman" panose="02020603050405020304" pitchFamily="18" charset="0"/>
                          <a:cs typeface="Times New Roman" panose="02020603050405020304" pitchFamily="18" charset="0"/>
                        </a:rPr>
                      </a:br>
                      <a:r>
                        <a:rPr lang="de-AT" sz="2800">
                          <a:effectLst/>
                          <a:latin typeface="Times New Roman" panose="02020603050405020304" pitchFamily="18" charset="0"/>
                          <a:cs typeface="Times New Roman" panose="02020603050405020304" pitchFamily="18" charset="0"/>
                        </a:rPr>
                        <a:t>(N)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Trọng lượng các quả nặng (N)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58167">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Treo 1 quả nặng vào lực kế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58167">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Treo 2 quả nặng vào lực kế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58167">
                <a:tc>
                  <a:txBody>
                    <a:bodyPr/>
                    <a:lstStyle/>
                    <a:p>
                      <a:pPr algn="ctr">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Treo 3 quả nặng vào lực kế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0"/>
                        </a:spcAft>
                      </a:pPr>
                      <a:r>
                        <a:rPr lang="de-AT"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9" name="Rectangle 8"/>
          <p:cNvSpPr/>
          <p:nvPr/>
        </p:nvSpPr>
        <p:spPr>
          <a:xfrm>
            <a:off x="3797746" y="4862362"/>
            <a:ext cx="1655400" cy="729430"/>
          </a:xfrm>
          <a:prstGeom prst="rect">
            <a:avLst/>
          </a:prstGeom>
        </p:spPr>
        <p:txBody>
          <a:bodyPr wrap="square">
            <a:spAutoFit/>
          </a:bodyPr>
          <a:lstStyle/>
          <a:p>
            <a:pPr algn="just">
              <a:lnSpc>
                <a:spcPct val="115000"/>
              </a:lnSpc>
              <a:spcBef>
                <a:spcPts val="300"/>
              </a:spcBef>
            </a:pPr>
            <a:r>
              <a:rPr lang="en-US" sz="3600">
                <a:solidFill>
                  <a:srgbClr val="FF0000"/>
                </a:solidFill>
                <a:latin typeface="Times New Roman" panose="02020603050405020304" pitchFamily="18" charset="0"/>
                <a:ea typeface="Calibri" panose="020F0502020204030204" pitchFamily="34" charset="0"/>
              </a:rPr>
              <a:t>0,3 kg</a:t>
            </a:r>
          </a:p>
        </p:txBody>
      </p:sp>
      <p:sp>
        <p:nvSpPr>
          <p:cNvPr id="10" name="Rectangle 9"/>
          <p:cNvSpPr/>
          <p:nvPr/>
        </p:nvSpPr>
        <p:spPr>
          <a:xfrm>
            <a:off x="3849599" y="3759033"/>
            <a:ext cx="2019178" cy="729430"/>
          </a:xfrm>
          <a:prstGeom prst="rect">
            <a:avLst/>
          </a:prstGeom>
        </p:spPr>
        <p:txBody>
          <a:bodyPr wrap="square">
            <a:spAutoFit/>
          </a:bodyPr>
          <a:lstStyle/>
          <a:p>
            <a:pPr algn="just">
              <a:lnSpc>
                <a:spcPct val="115000"/>
              </a:lnSpc>
              <a:spcBef>
                <a:spcPts val="300"/>
              </a:spcBef>
            </a:pPr>
            <a:r>
              <a:rPr lang="en-US" sz="3600">
                <a:solidFill>
                  <a:srgbClr val="FF0000"/>
                </a:solidFill>
                <a:latin typeface="Times New Roman" panose="02020603050405020304" pitchFamily="18" charset="0"/>
                <a:ea typeface="Calibri" panose="020F0502020204030204" pitchFamily="34" charset="0"/>
              </a:rPr>
              <a:t>0,2 kg</a:t>
            </a:r>
          </a:p>
        </p:txBody>
      </p:sp>
      <p:sp>
        <p:nvSpPr>
          <p:cNvPr id="12" name="Rectangle 11"/>
          <p:cNvSpPr/>
          <p:nvPr/>
        </p:nvSpPr>
        <p:spPr>
          <a:xfrm>
            <a:off x="3889491" y="2799843"/>
            <a:ext cx="1223412" cy="646331"/>
          </a:xfrm>
          <a:prstGeom prst="rect">
            <a:avLst/>
          </a:prstGeom>
        </p:spPr>
        <p:txBody>
          <a:bodyPr wrap="none">
            <a:spAutoFit/>
          </a:bodyPr>
          <a:lstStyle/>
          <a:p>
            <a:r>
              <a:rPr lang="en-US" sz="3600">
                <a:solidFill>
                  <a:srgbClr val="FF0000"/>
                </a:solidFill>
                <a:latin typeface="Times New Roman" panose="02020603050405020304" pitchFamily="18" charset="0"/>
                <a:ea typeface="Calibri" panose="020F0502020204030204" pitchFamily="34" charset="0"/>
              </a:rPr>
              <a:t>0,1kg</a:t>
            </a:r>
            <a:endParaRPr lang="en-US" sz="3600">
              <a:solidFill>
                <a:prstClr val="black"/>
              </a:solidFill>
            </a:endParaRPr>
          </a:p>
        </p:txBody>
      </p:sp>
      <p:sp>
        <p:nvSpPr>
          <p:cNvPr id="13" name="Rectangle 12"/>
          <p:cNvSpPr/>
          <p:nvPr/>
        </p:nvSpPr>
        <p:spPr>
          <a:xfrm>
            <a:off x="7005671" y="4881107"/>
            <a:ext cx="978396" cy="729430"/>
          </a:xfrm>
          <a:prstGeom prst="rect">
            <a:avLst/>
          </a:prstGeom>
        </p:spPr>
        <p:txBody>
          <a:bodyPr wrap="square">
            <a:spAutoFit/>
          </a:bodyPr>
          <a:lstStyle/>
          <a:p>
            <a:pPr algn="just">
              <a:lnSpc>
                <a:spcPct val="115000"/>
              </a:lnSpc>
              <a:spcBef>
                <a:spcPts val="300"/>
              </a:spcBef>
            </a:pPr>
            <a:r>
              <a:rPr lang="en-US" sz="3600">
                <a:solidFill>
                  <a:srgbClr val="FF0000"/>
                </a:solidFill>
                <a:latin typeface="Times New Roman" panose="02020603050405020304" pitchFamily="18" charset="0"/>
                <a:ea typeface="Calibri" panose="020F0502020204030204" pitchFamily="34" charset="0"/>
              </a:rPr>
              <a:t>3N</a:t>
            </a:r>
          </a:p>
        </p:txBody>
      </p:sp>
      <p:sp>
        <p:nvSpPr>
          <p:cNvPr id="14" name="Rectangle 13"/>
          <p:cNvSpPr/>
          <p:nvPr/>
        </p:nvSpPr>
        <p:spPr>
          <a:xfrm>
            <a:off x="6989792" y="3761451"/>
            <a:ext cx="960410" cy="729430"/>
          </a:xfrm>
          <a:prstGeom prst="rect">
            <a:avLst/>
          </a:prstGeom>
        </p:spPr>
        <p:txBody>
          <a:bodyPr wrap="square">
            <a:spAutoFit/>
          </a:bodyPr>
          <a:lstStyle/>
          <a:p>
            <a:pPr algn="just">
              <a:lnSpc>
                <a:spcPct val="115000"/>
              </a:lnSpc>
              <a:spcBef>
                <a:spcPts val="300"/>
              </a:spcBef>
            </a:pPr>
            <a:r>
              <a:rPr lang="en-US" sz="3600">
                <a:solidFill>
                  <a:srgbClr val="FF0000"/>
                </a:solidFill>
                <a:latin typeface="Times New Roman" panose="02020603050405020304" pitchFamily="18" charset="0"/>
                <a:ea typeface="Calibri" panose="020F0502020204030204" pitchFamily="34" charset="0"/>
              </a:rPr>
              <a:t>2N</a:t>
            </a:r>
          </a:p>
        </p:txBody>
      </p:sp>
      <p:sp>
        <p:nvSpPr>
          <p:cNvPr id="15" name="Rectangle 14"/>
          <p:cNvSpPr/>
          <p:nvPr/>
        </p:nvSpPr>
        <p:spPr>
          <a:xfrm>
            <a:off x="7054470" y="2834919"/>
            <a:ext cx="748923" cy="646331"/>
          </a:xfrm>
          <a:prstGeom prst="rect">
            <a:avLst/>
          </a:prstGeom>
        </p:spPr>
        <p:txBody>
          <a:bodyPr wrap="none">
            <a:spAutoFit/>
          </a:bodyPr>
          <a:lstStyle/>
          <a:p>
            <a:r>
              <a:rPr lang="en-US" sz="3600">
                <a:solidFill>
                  <a:srgbClr val="FF0000"/>
                </a:solidFill>
                <a:latin typeface="Times New Roman" panose="02020603050405020304" pitchFamily="18" charset="0"/>
                <a:ea typeface="Calibri" panose="020F0502020204030204" pitchFamily="34" charset="0"/>
              </a:rPr>
              <a:t>1N</a:t>
            </a:r>
            <a:endParaRPr lang="en-US" sz="3600">
              <a:solidFill>
                <a:prstClr val="black"/>
              </a:solidFill>
            </a:endParaRPr>
          </a:p>
        </p:txBody>
      </p:sp>
      <p:sp>
        <p:nvSpPr>
          <p:cNvPr id="16" name="Rectangle 15"/>
          <p:cNvSpPr/>
          <p:nvPr/>
        </p:nvSpPr>
        <p:spPr>
          <a:xfrm>
            <a:off x="9696161" y="4870022"/>
            <a:ext cx="978396" cy="729430"/>
          </a:xfrm>
          <a:prstGeom prst="rect">
            <a:avLst/>
          </a:prstGeom>
        </p:spPr>
        <p:txBody>
          <a:bodyPr wrap="square">
            <a:spAutoFit/>
          </a:bodyPr>
          <a:lstStyle/>
          <a:p>
            <a:pPr algn="just">
              <a:lnSpc>
                <a:spcPct val="115000"/>
              </a:lnSpc>
              <a:spcBef>
                <a:spcPts val="300"/>
              </a:spcBef>
            </a:pPr>
            <a:r>
              <a:rPr lang="en-US" sz="3600">
                <a:solidFill>
                  <a:srgbClr val="FF0000"/>
                </a:solidFill>
                <a:latin typeface="Times New Roman" panose="02020603050405020304" pitchFamily="18" charset="0"/>
                <a:ea typeface="Calibri" panose="020F0502020204030204" pitchFamily="34" charset="0"/>
              </a:rPr>
              <a:t>3N</a:t>
            </a:r>
          </a:p>
        </p:txBody>
      </p:sp>
      <p:sp>
        <p:nvSpPr>
          <p:cNvPr id="17" name="Rectangle 16"/>
          <p:cNvSpPr/>
          <p:nvPr/>
        </p:nvSpPr>
        <p:spPr>
          <a:xfrm>
            <a:off x="9729269" y="3766695"/>
            <a:ext cx="960410" cy="729430"/>
          </a:xfrm>
          <a:prstGeom prst="rect">
            <a:avLst/>
          </a:prstGeom>
        </p:spPr>
        <p:txBody>
          <a:bodyPr wrap="square">
            <a:spAutoFit/>
          </a:bodyPr>
          <a:lstStyle/>
          <a:p>
            <a:pPr algn="just">
              <a:lnSpc>
                <a:spcPct val="115000"/>
              </a:lnSpc>
              <a:spcBef>
                <a:spcPts val="300"/>
              </a:spcBef>
            </a:pPr>
            <a:r>
              <a:rPr lang="en-US" sz="3600">
                <a:solidFill>
                  <a:srgbClr val="FF0000"/>
                </a:solidFill>
                <a:latin typeface="Times New Roman" panose="02020603050405020304" pitchFamily="18" charset="0"/>
                <a:ea typeface="Calibri" panose="020F0502020204030204" pitchFamily="34" charset="0"/>
              </a:rPr>
              <a:t>2N</a:t>
            </a:r>
          </a:p>
        </p:txBody>
      </p:sp>
      <p:sp>
        <p:nvSpPr>
          <p:cNvPr id="18" name="Rectangle 17"/>
          <p:cNvSpPr/>
          <p:nvPr/>
        </p:nvSpPr>
        <p:spPr>
          <a:xfrm>
            <a:off x="9744960" y="2807505"/>
            <a:ext cx="748923" cy="646331"/>
          </a:xfrm>
          <a:prstGeom prst="rect">
            <a:avLst/>
          </a:prstGeom>
        </p:spPr>
        <p:txBody>
          <a:bodyPr wrap="none">
            <a:spAutoFit/>
          </a:bodyPr>
          <a:lstStyle/>
          <a:p>
            <a:r>
              <a:rPr lang="en-US" sz="3600">
                <a:solidFill>
                  <a:srgbClr val="FF0000"/>
                </a:solidFill>
                <a:latin typeface="Times New Roman" panose="02020603050405020304" pitchFamily="18" charset="0"/>
                <a:ea typeface="Calibri" panose="020F0502020204030204" pitchFamily="34" charset="0"/>
              </a:rPr>
              <a:t>1N</a:t>
            </a:r>
            <a:endParaRPr lang="en-US" sz="3600">
              <a:solidFill>
                <a:prstClr val="black"/>
              </a:solidFill>
            </a:endParaRPr>
          </a:p>
        </p:txBody>
      </p:sp>
      <p:sp>
        <p:nvSpPr>
          <p:cNvPr id="5" name="Rectangle 4"/>
          <p:cNvSpPr/>
          <p:nvPr/>
        </p:nvSpPr>
        <p:spPr>
          <a:xfrm>
            <a:off x="340846" y="5894860"/>
            <a:ext cx="11331948" cy="523220"/>
          </a:xfrm>
          <a:prstGeom prst="rect">
            <a:avLst/>
          </a:prstGeom>
        </p:spPr>
        <p:txBody>
          <a:bodyPr wrap="none">
            <a:spAutoFit/>
          </a:bodyPr>
          <a:lstStyle/>
          <a:p>
            <a:r>
              <a:rPr lang="en-US" sz="280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a:solidFill>
                  <a:srgbClr val="0000CC"/>
                </a:solidFill>
                <a:latin typeface="Times New Roman" panose="02020603050405020304" pitchFamily="18" charset="0"/>
                <a:cs typeface="Times New Roman" panose="02020603050405020304" pitchFamily="18" charset="0"/>
              </a:rPr>
              <a:t>Khối lượng của vật ......................... thì trọng lượng của vật ........................</a:t>
            </a:r>
          </a:p>
        </p:txBody>
      </p:sp>
      <p:sp>
        <p:nvSpPr>
          <p:cNvPr id="19" name="Rectangle 18"/>
          <p:cNvSpPr/>
          <p:nvPr/>
        </p:nvSpPr>
        <p:spPr>
          <a:xfrm>
            <a:off x="3864868" y="5878260"/>
            <a:ext cx="1829347" cy="954107"/>
          </a:xfrm>
          <a:prstGeom prst="rect">
            <a:avLst/>
          </a:prstGeom>
        </p:spPr>
        <p:txBody>
          <a:bodyPr wrap="none">
            <a:spAutoFit/>
          </a:bodyPr>
          <a:lstStyle/>
          <a:p>
            <a:pPr algn="ctr"/>
            <a:r>
              <a:rPr lang="pt-BR" sz="2800">
                <a:solidFill>
                  <a:srgbClr val="FF0000"/>
                </a:solidFill>
                <a:latin typeface="Times New Roman" panose="02020603050405020304" pitchFamily="18" charset="0"/>
                <a:cs typeface="Times New Roman" panose="02020603050405020304" pitchFamily="18" charset="0"/>
              </a:rPr>
              <a:t>càng lớn</a:t>
            </a:r>
          </a:p>
          <a:p>
            <a:pPr algn="ctr"/>
            <a:r>
              <a:rPr lang="pt-BR" sz="2800">
                <a:solidFill>
                  <a:srgbClr val="FF0000"/>
                </a:solidFill>
                <a:latin typeface="Times New Roman" panose="02020603050405020304" pitchFamily="18" charset="0"/>
                <a:cs typeface="Times New Roman" panose="02020603050405020304" pitchFamily="18" charset="0"/>
              </a:rPr>
              <a:t>/(càng nhỏ)</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9466880" y="5889990"/>
            <a:ext cx="1829347" cy="954107"/>
          </a:xfrm>
          <a:prstGeom prst="rect">
            <a:avLst/>
          </a:prstGeom>
        </p:spPr>
        <p:txBody>
          <a:bodyPr wrap="none">
            <a:spAutoFit/>
          </a:bodyPr>
          <a:lstStyle/>
          <a:p>
            <a:pPr algn="ctr"/>
            <a:r>
              <a:rPr lang="pt-BR" sz="2800">
                <a:solidFill>
                  <a:srgbClr val="FF0000"/>
                </a:solidFill>
                <a:latin typeface="Times New Roman" panose="02020603050405020304" pitchFamily="18" charset="0"/>
                <a:cs typeface="Times New Roman" panose="02020603050405020304" pitchFamily="18" charset="0"/>
              </a:rPr>
              <a:t>càng lớn</a:t>
            </a:r>
          </a:p>
          <a:p>
            <a:pPr algn="ctr"/>
            <a:r>
              <a:rPr lang="pt-BR" sz="2800">
                <a:solidFill>
                  <a:srgbClr val="FF0000"/>
                </a:solidFill>
                <a:latin typeface="Times New Roman" panose="02020603050405020304" pitchFamily="18" charset="0"/>
                <a:cs typeface="Times New Roman" panose="02020603050405020304" pitchFamily="18" charset="0"/>
              </a:rPr>
              <a:t>/(càng nhỏ)</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16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solidFill>
                <a:prstClr val="white"/>
              </a:solidFill>
            </a:endParaRPr>
          </a:p>
        </p:txBody>
      </p:sp>
      <p:sp>
        <p:nvSpPr>
          <p:cNvPr id="8" name="Rectangle 7"/>
          <p:cNvSpPr/>
          <p:nvPr/>
        </p:nvSpPr>
        <p:spPr>
          <a:xfrm>
            <a:off x="406945" y="1532804"/>
            <a:ext cx="11022677" cy="4013406"/>
          </a:xfrm>
          <a:prstGeom prst="rect">
            <a:avLst/>
          </a:prstGeom>
        </p:spPr>
        <p:txBody>
          <a:bodyPr wrap="square">
            <a:spAutoFit/>
          </a:bodyPr>
          <a:lstStyle/>
          <a:p>
            <a:pPr>
              <a:lnSpc>
                <a:spcPct val="130000"/>
              </a:lnSpc>
            </a:pPr>
            <a:r>
              <a:rPr lang="en-US" sz="2800" dirty="0">
                <a:solidFill>
                  <a:srgbClr val="0000CC"/>
                </a:solidFill>
                <a:latin typeface="Times New Roman" panose="02020603050405020304" pitchFamily="18" charset="0"/>
                <a:cs typeface="Times New Roman" panose="02020603050405020304" pitchFamily="18" charset="0"/>
              </a:rPr>
              <a:t>- Treo </a:t>
            </a:r>
            <a:r>
              <a:rPr lang="en-US" sz="2800" dirty="0" err="1">
                <a:solidFill>
                  <a:srgbClr val="0000CC"/>
                </a:solidFill>
                <a:latin typeface="Times New Roman" panose="02020603050405020304" pitchFamily="18" charset="0"/>
                <a:cs typeface="Times New Roman" panose="02020603050405020304" pitchFamily="18" charset="0"/>
              </a:rPr>
              <a:t>quả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nặng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lò</a:t>
            </a:r>
            <a:r>
              <a:rPr lang="en-US" sz="2800" dirty="0">
                <a:solidFill>
                  <a:srgbClr val="0000CC"/>
                </a:solidFill>
                <a:latin typeface="Times New Roman" panose="02020603050405020304" pitchFamily="18" charset="0"/>
                <a:cs typeface="Times New Roman" panose="02020603050405020304" pitchFamily="18" charset="0"/>
              </a:rPr>
              <a:t> xo, </a:t>
            </a:r>
            <a:r>
              <a:rPr lang="en-US" sz="2800" dirty="0" err="1">
                <a:solidFill>
                  <a:srgbClr val="0000CC"/>
                </a:solidFill>
                <a:latin typeface="Times New Roman" panose="02020603050405020304" pitchFamily="18" charset="0"/>
                <a:cs typeface="Times New Roman" panose="02020603050405020304" pitchFamily="18" charset="0"/>
              </a:rPr>
              <a:t>lò</a:t>
            </a:r>
            <a:r>
              <a:rPr lang="en-US" sz="2800" dirty="0">
                <a:solidFill>
                  <a:srgbClr val="0000CC"/>
                </a:solidFill>
                <a:latin typeface="Times New Roman" panose="02020603050405020304" pitchFamily="18" charset="0"/>
                <a:cs typeface="Times New Roman" panose="02020603050405020304" pitchFamily="18" charset="0"/>
              </a:rPr>
              <a:t> xo…….………………  </a:t>
            </a:r>
            <a:r>
              <a:rPr lang="en-US" sz="2800" dirty="0" err="1">
                <a:solidFill>
                  <a:srgbClr val="0000CC"/>
                </a:solidFill>
                <a:latin typeface="Times New Roman" panose="02020603050405020304" pitchFamily="18" charset="0"/>
                <a:cs typeface="Times New Roman" panose="02020603050405020304" pitchFamily="18" charset="0"/>
              </a:rPr>
              <a:t>Nguyên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nhân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do ...................................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nặng</a:t>
            </a:r>
            <a:r>
              <a:rPr lang="en-US" sz="2800" dirty="0">
                <a:solidFill>
                  <a:srgbClr val="0000CC"/>
                </a:solidFill>
                <a:latin typeface="Times New Roman" panose="02020603050405020304" pitchFamily="18" charset="0"/>
                <a:cs typeface="Times New Roman" panose="02020603050405020304" pitchFamily="18" charset="0"/>
              </a:rPr>
              <a:t>. </a:t>
            </a:r>
          </a:p>
          <a:p>
            <a:pPr>
              <a:lnSpc>
                <a:spcPct val="130000"/>
              </a:lnSpc>
            </a:pPr>
            <a:r>
              <a:rPr lang="en-US" sz="2800" dirty="0" err="1">
                <a:solidFill>
                  <a:srgbClr val="0000CC"/>
                </a:solidFill>
                <a:latin typeface="Times New Roman" panose="02020603050405020304" pitchFamily="18" charset="0"/>
                <a:cs typeface="Times New Roman" panose="02020603050405020304" pitchFamily="18" charset="0"/>
              </a:rPr>
              <a:t>Lực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gọi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p>
          <a:p>
            <a:pPr>
              <a:lnSpc>
                <a:spcPct val="130000"/>
              </a:lnSpc>
            </a:pP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Lò</a:t>
            </a:r>
            <a:r>
              <a:rPr lang="en-US" sz="2800" dirty="0">
                <a:solidFill>
                  <a:srgbClr val="0000CC"/>
                </a:solidFill>
                <a:latin typeface="Times New Roman" panose="02020603050405020304" pitchFamily="18" charset="0"/>
                <a:cs typeface="Times New Roman" panose="02020603050405020304" pitchFamily="18" charset="0"/>
              </a:rPr>
              <a:t> xo </a:t>
            </a:r>
            <a:r>
              <a:rPr lang="en-US" sz="2800" dirty="0" err="1">
                <a:solidFill>
                  <a:srgbClr val="0000CC"/>
                </a:solidFill>
                <a:latin typeface="Times New Roman" panose="02020603050405020304" pitchFamily="18" charset="0"/>
                <a:cs typeface="Times New Roman" panose="02020603050405020304" pitchFamily="18" charset="0"/>
              </a:rPr>
              <a:t>dãn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theo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phương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chiều</a:t>
            </a:r>
            <a:r>
              <a:rPr lang="en-US" sz="2800" dirty="0">
                <a:solidFill>
                  <a:srgbClr val="0000CC"/>
                </a:solidFill>
                <a:latin typeface="Times New Roman" panose="02020603050405020304" pitchFamily="18" charset="0"/>
                <a:cs typeface="Times New Roman" panose="02020603050405020304" pitchFamily="18" charset="0"/>
              </a:rPr>
              <a:t>........................ </a:t>
            </a:r>
          </a:p>
          <a:p>
            <a:pPr>
              <a:lnSpc>
                <a:spcPct val="130000"/>
              </a:lnSpc>
            </a:pPr>
            <a:r>
              <a:rPr lang="en-US" sz="2800" dirty="0" err="1">
                <a:solidFill>
                  <a:srgbClr val="0000CC"/>
                </a:solidFill>
                <a:latin typeface="Times New Roman" panose="02020603050405020304" pitchFamily="18" charset="0"/>
                <a:cs typeface="Times New Roman" panose="02020603050405020304" pitchFamily="18" charset="0"/>
              </a:rPr>
              <a:t>Suy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ra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trọng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lực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phương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chiều</a:t>
            </a:r>
            <a:r>
              <a:rPr lang="en-US" sz="2800" dirty="0">
                <a:solidFill>
                  <a:srgbClr val="0000CC"/>
                </a:solidFill>
                <a:latin typeface="Times New Roman" panose="02020603050405020304" pitchFamily="18" charset="0"/>
                <a:cs typeface="Times New Roman" panose="02020603050405020304" pitchFamily="18" charset="0"/>
              </a:rPr>
              <a:t>.......................	</a:t>
            </a:r>
          </a:p>
          <a:p>
            <a:pPr>
              <a:lnSpc>
                <a:spcPct val="130000"/>
              </a:lnSpc>
            </a:pP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lớn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 </a:t>
            </a:r>
            <a:r>
              <a:rPr lang="en-US" sz="2800" dirty="0" err="1">
                <a:solidFill>
                  <a:srgbClr val="0000CC"/>
                </a:solidFill>
                <a:latin typeface="Times New Roman" panose="02020603050405020304" pitchFamily="18" charset="0"/>
                <a:cs typeface="Times New Roman" panose="02020603050405020304" pitchFamily="18" charset="0"/>
              </a:rPr>
              <a:t>gọi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trọng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lượng</a:t>
            </a:r>
            <a:r>
              <a:rPr lang="en-US" sz="2800" dirty="0">
                <a:solidFill>
                  <a:srgbClr val="0000CC"/>
                </a:solidFill>
                <a:latin typeface="Times New Roman" panose="02020603050405020304" pitchFamily="18" charset="0"/>
                <a:cs typeface="Times New Roman" panose="02020603050405020304" pitchFamily="18" charset="0"/>
              </a:rPr>
              <a:t>.</a:t>
            </a:r>
          </a:p>
          <a:p>
            <a:pPr>
              <a:lnSpc>
                <a:spcPct val="130000"/>
              </a:lnSpc>
            </a:pP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lớn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trọng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lực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bằng</a:t>
            </a:r>
            <a:r>
              <a:rPr lang="en-US" sz="2800" dirty="0">
                <a:solidFill>
                  <a:srgbClr val="0000CC"/>
                </a:solidFill>
                <a:latin typeface="Times New Roman" panose="02020603050405020304" pitchFamily="18" charset="0"/>
                <a:cs typeface="Times New Roman" panose="02020603050405020304" pitchFamily="18" charset="0"/>
              </a:rPr>
              <a:t> ……………	</a:t>
            </a:r>
          </a:p>
        </p:txBody>
      </p:sp>
      <p:sp>
        <p:nvSpPr>
          <p:cNvPr id="11" name="TextBox 10">
            <a:extLst>
              <a:ext uri="{FF2B5EF4-FFF2-40B4-BE49-F238E27FC236}">
                <a16:creationId xmlns:a16="http://schemas.microsoft.com/office/drawing/2014/main" id="{24AE6793-EA05-44F5-86F2-EF3A1EA78258}"/>
              </a:ext>
            </a:extLst>
          </p:cNvPr>
          <p:cNvSpPr txBox="1"/>
          <p:nvPr/>
        </p:nvSpPr>
        <p:spPr>
          <a:xfrm>
            <a:off x="1182144" y="377615"/>
            <a:ext cx="10180147"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ea typeface="Arial" panose="020B0604020202020204" pitchFamily="34" charset="0"/>
              </a:rPr>
              <a:t>TÌM HIỂU VỀ TRỌNG LƯỢNG</a:t>
            </a:r>
            <a:endParaRPr lang="en-US" sz="3200">
              <a:solidFill>
                <a:srgbClr val="FF0000"/>
              </a:solidFill>
            </a:endParaRPr>
          </a:p>
        </p:txBody>
      </p:sp>
      <p:sp>
        <p:nvSpPr>
          <p:cNvPr id="2" name="Rectangle 1"/>
          <p:cNvSpPr/>
          <p:nvPr/>
        </p:nvSpPr>
        <p:spPr>
          <a:xfrm>
            <a:off x="4417029" y="3186857"/>
            <a:ext cx="4572000" cy="652486"/>
          </a:xfrm>
          <a:prstGeom prst="rect">
            <a:avLst/>
          </a:prstGeom>
        </p:spPr>
        <p:txBody>
          <a:bodyPr wrap="square">
            <a:spAutoFit/>
          </a:bodyPr>
          <a:lstStyle/>
          <a:p>
            <a:pPr>
              <a:lnSpc>
                <a:spcPct val="130000"/>
              </a:lnSpc>
              <a:spcBef>
                <a:spcPts val="300"/>
              </a:spcBef>
            </a:pPr>
            <a:r>
              <a:rPr lang="en-US" sz="2800">
                <a:solidFill>
                  <a:srgbClr val="FF0000"/>
                </a:solidFill>
                <a:latin typeface="Times New Roman" panose="02020603050405020304" pitchFamily="18" charset="0"/>
                <a:cs typeface="Times New Roman" panose="02020603050405020304" pitchFamily="18" charset="0"/>
              </a:rPr>
              <a:t>thẳng đứng</a:t>
            </a:r>
          </a:p>
        </p:txBody>
      </p:sp>
      <p:sp>
        <p:nvSpPr>
          <p:cNvPr id="12" name="Rectangle 11"/>
          <p:cNvSpPr/>
          <p:nvPr/>
        </p:nvSpPr>
        <p:spPr>
          <a:xfrm>
            <a:off x="7017068" y="3227174"/>
            <a:ext cx="6581550" cy="587853"/>
          </a:xfrm>
          <a:prstGeom prst="rect">
            <a:avLst/>
          </a:prstGeom>
        </p:spPr>
        <p:txBody>
          <a:bodyPr wrap="square">
            <a:spAutoFit/>
          </a:bodyPr>
          <a:lstStyle/>
          <a:p>
            <a:pPr>
              <a:lnSpc>
                <a:spcPct val="115000"/>
              </a:lnSpc>
              <a:spcBef>
                <a:spcPts val="300"/>
              </a:spcBef>
            </a:pPr>
            <a:r>
              <a:rPr lang="en-US" sz="2800">
                <a:solidFill>
                  <a:srgbClr val="FF0000"/>
                </a:solidFill>
                <a:latin typeface="Times New Roman" panose="02020603050405020304" pitchFamily="18" charset="0"/>
                <a:cs typeface="Times New Roman" panose="02020603050405020304" pitchFamily="18" charset="0"/>
              </a:rPr>
              <a:t>từ trên xuống (hướng về trái đất)</a:t>
            </a:r>
          </a:p>
        </p:txBody>
      </p:sp>
      <p:sp>
        <p:nvSpPr>
          <p:cNvPr id="3" name="Rectangle 2"/>
          <p:cNvSpPr/>
          <p:nvPr/>
        </p:nvSpPr>
        <p:spPr>
          <a:xfrm>
            <a:off x="5154009" y="1508488"/>
            <a:ext cx="2805576" cy="652486"/>
          </a:xfrm>
          <a:prstGeom prst="rect">
            <a:avLst/>
          </a:prstGeom>
        </p:spPr>
        <p:txBody>
          <a:bodyPr wrap="none">
            <a:spAutoFit/>
          </a:bodyPr>
          <a:lstStyle/>
          <a:p>
            <a:pPr>
              <a:lnSpc>
                <a:spcPct val="130000"/>
              </a:lnSpc>
            </a:pPr>
            <a:r>
              <a:rPr lang="en-US" sz="2800">
                <a:solidFill>
                  <a:srgbClr val="FF0000"/>
                </a:solidFill>
                <a:latin typeface="Times New Roman" panose="02020603050405020304" pitchFamily="18" charset="0"/>
                <a:cs typeface="Times New Roman" panose="02020603050405020304" pitchFamily="18" charset="0"/>
              </a:rPr>
              <a:t>dãn ra (biến dạng)</a:t>
            </a:r>
          </a:p>
        </p:txBody>
      </p:sp>
      <p:sp>
        <p:nvSpPr>
          <p:cNvPr id="4" name="Rectangle 3"/>
          <p:cNvSpPr/>
          <p:nvPr/>
        </p:nvSpPr>
        <p:spPr>
          <a:xfrm>
            <a:off x="447889" y="2074868"/>
            <a:ext cx="3182281" cy="652486"/>
          </a:xfrm>
          <a:prstGeom prst="rect">
            <a:avLst/>
          </a:prstGeom>
        </p:spPr>
        <p:txBody>
          <a:bodyPr wrap="none">
            <a:spAutoFit/>
          </a:bodyPr>
          <a:lstStyle/>
          <a:p>
            <a:pPr>
              <a:lnSpc>
                <a:spcPct val="130000"/>
              </a:lnSpc>
            </a:pPr>
            <a:r>
              <a:rPr lang="en-US" sz="2800">
                <a:solidFill>
                  <a:srgbClr val="FF0000"/>
                </a:solidFill>
                <a:latin typeface="Times New Roman" panose="02020603050405020304" pitchFamily="18" charset="0"/>
                <a:cs typeface="Times New Roman" panose="02020603050405020304" pitchFamily="18" charset="0"/>
              </a:rPr>
              <a:t>lực hút (lực hấp dẫn)</a:t>
            </a:r>
          </a:p>
        </p:txBody>
      </p:sp>
      <p:sp>
        <p:nvSpPr>
          <p:cNvPr id="5" name="Rectangle 4"/>
          <p:cNvSpPr/>
          <p:nvPr/>
        </p:nvSpPr>
        <p:spPr>
          <a:xfrm>
            <a:off x="2783881" y="2625306"/>
            <a:ext cx="1484702" cy="652486"/>
          </a:xfrm>
          <a:prstGeom prst="rect">
            <a:avLst/>
          </a:prstGeom>
        </p:spPr>
        <p:txBody>
          <a:bodyPr wrap="none">
            <a:spAutoFit/>
          </a:bodyPr>
          <a:lstStyle/>
          <a:p>
            <a:pPr>
              <a:lnSpc>
                <a:spcPct val="130000"/>
              </a:lnSpc>
            </a:pPr>
            <a:r>
              <a:rPr lang="en-US" sz="2800">
                <a:solidFill>
                  <a:srgbClr val="FF0000"/>
                </a:solidFill>
                <a:latin typeface="Times New Roman" panose="02020603050405020304" pitchFamily="18" charset="0"/>
                <a:cs typeface="Times New Roman" panose="02020603050405020304" pitchFamily="18" charset="0"/>
              </a:rPr>
              <a:t>trọng lực</a:t>
            </a:r>
          </a:p>
        </p:txBody>
      </p:sp>
      <p:sp>
        <p:nvSpPr>
          <p:cNvPr id="13" name="Rectangle 12"/>
          <p:cNvSpPr/>
          <p:nvPr/>
        </p:nvSpPr>
        <p:spPr>
          <a:xfrm>
            <a:off x="4524531" y="3748645"/>
            <a:ext cx="1999098" cy="652486"/>
          </a:xfrm>
          <a:prstGeom prst="rect">
            <a:avLst/>
          </a:prstGeom>
        </p:spPr>
        <p:txBody>
          <a:bodyPr wrap="square">
            <a:spAutoFit/>
          </a:bodyPr>
          <a:lstStyle/>
          <a:p>
            <a:pPr>
              <a:lnSpc>
                <a:spcPct val="130000"/>
              </a:lnSpc>
              <a:spcBef>
                <a:spcPts val="300"/>
              </a:spcBef>
            </a:pPr>
            <a:r>
              <a:rPr lang="en-US" sz="2800">
                <a:solidFill>
                  <a:srgbClr val="FF0000"/>
                </a:solidFill>
                <a:latin typeface="Times New Roman" panose="02020603050405020304" pitchFamily="18" charset="0"/>
                <a:cs typeface="Times New Roman" panose="02020603050405020304" pitchFamily="18" charset="0"/>
              </a:rPr>
              <a:t>thẳng đứng</a:t>
            </a:r>
          </a:p>
        </p:txBody>
      </p:sp>
      <p:sp>
        <p:nvSpPr>
          <p:cNvPr id="15" name="Rectangle 14"/>
          <p:cNvSpPr/>
          <p:nvPr/>
        </p:nvSpPr>
        <p:spPr>
          <a:xfrm>
            <a:off x="7153545" y="3780263"/>
            <a:ext cx="6581550" cy="587853"/>
          </a:xfrm>
          <a:prstGeom prst="rect">
            <a:avLst/>
          </a:prstGeom>
        </p:spPr>
        <p:txBody>
          <a:bodyPr wrap="square">
            <a:spAutoFit/>
          </a:bodyPr>
          <a:lstStyle/>
          <a:p>
            <a:pPr>
              <a:lnSpc>
                <a:spcPct val="115000"/>
              </a:lnSpc>
              <a:spcBef>
                <a:spcPts val="300"/>
              </a:spcBef>
            </a:pPr>
            <a:r>
              <a:rPr lang="en-US" sz="2800">
                <a:solidFill>
                  <a:srgbClr val="FF0000"/>
                </a:solidFill>
                <a:latin typeface="Times New Roman" panose="02020603050405020304" pitchFamily="18" charset="0"/>
                <a:cs typeface="Times New Roman" panose="02020603050405020304" pitchFamily="18" charset="0"/>
              </a:rPr>
              <a:t>từ trên xuống (hướng về trái đất)</a:t>
            </a:r>
          </a:p>
        </p:txBody>
      </p:sp>
      <p:sp>
        <p:nvSpPr>
          <p:cNvPr id="16" name="Rectangle 15"/>
          <p:cNvSpPr/>
          <p:nvPr/>
        </p:nvSpPr>
        <p:spPr>
          <a:xfrm>
            <a:off x="2512285" y="4279359"/>
            <a:ext cx="1484702" cy="652486"/>
          </a:xfrm>
          <a:prstGeom prst="rect">
            <a:avLst/>
          </a:prstGeom>
        </p:spPr>
        <p:txBody>
          <a:bodyPr wrap="none">
            <a:spAutoFit/>
          </a:bodyPr>
          <a:lstStyle/>
          <a:p>
            <a:pPr>
              <a:lnSpc>
                <a:spcPct val="130000"/>
              </a:lnSpc>
            </a:pPr>
            <a:r>
              <a:rPr lang="en-US" sz="2800">
                <a:solidFill>
                  <a:srgbClr val="FF0000"/>
                </a:solidFill>
                <a:latin typeface="Times New Roman" panose="02020603050405020304" pitchFamily="18" charset="0"/>
                <a:cs typeface="Times New Roman" panose="02020603050405020304" pitchFamily="18" charset="0"/>
              </a:rPr>
              <a:t>trọng lực</a:t>
            </a:r>
          </a:p>
        </p:txBody>
      </p:sp>
      <p:sp>
        <p:nvSpPr>
          <p:cNvPr id="17" name="Rectangle 16"/>
          <p:cNvSpPr/>
          <p:nvPr/>
        </p:nvSpPr>
        <p:spPr>
          <a:xfrm>
            <a:off x="5750023" y="4831868"/>
            <a:ext cx="1064715" cy="652486"/>
          </a:xfrm>
          <a:prstGeom prst="rect">
            <a:avLst/>
          </a:prstGeom>
        </p:spPr>
        <p:txBody>
          <a:bodyPr wrap="none">
            <a:spAutoFit/>
          </a:bodyPr>
          <a:lstStyle/>
          <a:p>
            <a:pPr>
              <a:lnSpc>
                <a:spcPct val="130000"/>
              </a:lnSpc>
            </a:pPr>
            <a:r>
              <a:rPr lang="en-US" sz="2800">
                <a:solidFill>
                  <a:srgbClr val="FF0000"/>
                </a:solidFill>
                <a:latin typeface="Times New Roman" panose="02020603050405020304" pitchFamily="18" charset="0"/>
                <a:cs typeface="Times New Roman" panose="02020603050405020304" pitchFamily="18" charset="0"/>
              </a:rPr>
              <a:t>lực kế</a:t>
            </a:r>
          </a:p>
        </p:txBody>
      </p:sp>
    </p:spTree>
    <p:extLst>
      <p:ext uri="{BB962C8B-B14F-4D97-AF65-F5344CB8AC3E}">
        <p14:creationId xmlns:p14="http://schemas.microsoft.com/office/powerpoint/2010/main" val="379490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p:bldP spid="4" grpId="0"/>
      <p:bldP spid="5" grpId="0"/>
      <p:bldP spid="13"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18590" y="1604180"/>
            <a:ext cx="11682909" cy="4464111"/>
          </a:xfrm>
          <a:prstGeom prst="rect">
            <a:avLst/>
          </a:prstGeom>
        </p:spPr>
      </p:pic>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8" name="Rectangle 7"/>
          <p:cNvSpPr/>
          <p:nvPr/>
        </p:nvSpPr>
        <p:spPr>
          <a:xfrm>
            <a:off x="1182144" y="1922359"/>
            <a:ext cx="9956911" cy="3586366"/>
          </a:xfrm>
          <a:prstGeom prst="rect">
            <a:avLst/>
          </a:prstGeom>
        </p:spPr>
        <p:txBody>
          <a:bodyPr wrap="square">
            <a:spAutoFit/>
          </a:bodyPr>
          <a:lstStyle/>
          <a:p>
            <a:pPr>
              <a:lnSpc>
                <a:spcPct val="120000"/>
              </a:lnSpc>
            </a:pP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Lực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Trái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đất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tác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dụng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lên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các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vật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lực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hấp</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dẫn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lực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này</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còn</a:t>
            </a:r>
            <a:r>
              <a:rPr lang="en-US" sz="3200" dirty="0">
                <a:solidFill>
                  <a:srgbClr val="0000CC"/>
                </a:solidFill>
                <a:latin typeface="Times New Roman" panose="02020603050405020304" pitchFamily="18" charset="0"/>
                <a:cs typeface="Times New Roman" panose="02020603050405020304" pitchFamily="18" charset="0"/>
              </a:rPr>
              <a:t> được </a:t>
            </a:r>
            <a:r>
              <a:rPr lang="en-US" sz="3200" dirty="0" err="1">
                <a:solidFill>
                  <a:srgbClr val="0000CC"/>
                </a:solidFill>
                <a:latin typeface="Times New Roman" panose="02020603050405020304" pitchFamily="18" charset="0"/>
                <a:cs typeface="Times New Roman" panose="02020603050405020304" pitchFamily="18" charset="0"/>
              </a:rPr>
              <a:t>gọi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trọng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lực</a:t>
            </a:r>
            <a:r>
              <a:rPr lang="en-US" sz="3200" dirty="0">
                <a:solidFill>
                  <a:srgbClr val="0000CC"/>
                </a:solidFill>
                <a:latin typeface="Times New Roman" panose="02020603050405020304" pitchFamily="18" charset="0"/>
                <a:cs typeface="Times New Roman" panose="02020603050405020304" pitchFamily="18" charset="0"/>
              </a:rPr>
              <a:t>.</a:t>
            </a:r>
          </a:p>
          <a:p>
            <a:pPr marL="457200" indent="-457200">
              <a:lnSpc>
                <a:spcPct val="120000"/>
              </a:lnSpc>
              <a:buFontTx/>
              <a:buChar char="-"/>
            </a:pPr>
            <a:r>
              <a:rPr lang="vi-VN" sz="3200" dirty="0">
                <a:solidFill>
                  <a:srgbClr val="0000CC"/>
                </a:solidFill>
                <a:latin typeface="Times New Roman" panose="02020603050405020304" pitchFamily="18" charset="0"/>
                <a:cs typeface="Times New Roman" panose="02020603050405020304" pitchFamily="18" charset="0"/>
              </a:rPr>
              <a:t>T</a:t>
            </a:r>
            <a:r>
              <a:rPr lang="en-US" sz="3200" dirty="0" err="1">
                <a:solidFill>
                  <a:srgbClr val="0000CC"/>
                </a:solidFill>
                <a:latin typeface="Times New Roman" panose="02020603050405020304" pitchFamily="18" charset="0"/>
                <a:cs typeface="Times New Roman" panose="02020603050405020304" pitchFamily="18" charset="0"/>
              </a:rPr>
              <a:t>rọng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lượng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vật</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là </a:t>
            </a:r>
            <a:r>
              <a:rPr lang="en-US" sz="3200" dirty="0" err="1">
                <a:solidFill>
                  <a:srgbClr val="0000CC"/>
                </a:solidFill>
                <a:latin typeface="Times New Roman" panose="02020603050405020304" pitchFamily="18" charset="0"/>
                <a:cs typeface="Times New Roman" panose="02020603050405020304" pitchFamily="18" charset="0"/>
              </a:rPr>
              <a:t>độ</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lớn</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lực hút của Trái Đất </a:t>
            </a:r>
            <a:r>
              <a:rPr lang="en-US" sz="3200" dirty="0" err="1">
                <a:solidFill>
                  <a:srgbClr val="0000CC"/>
                </a:solidFill>
                <a:latin typeface="Times New Roman" panose="02020603050405020304" pitchFamily="18" charset="0"/>
                <a:cs typeface="Times New Roman" panose="02020603050405020304" pitchFamily="18" charset="0"/>
              </a:rPr>
              <a:t>tác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dụng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lên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vật</a:t>
            </a:r>
            <a:r>
              <a:rPr lang="vi-VN" sz="3200" dirty="0">
                <a:solidFill>
                  <a:srgbClr val="0000CC"/>
                </a:solidFill>
                <a:latin typeface="Times New Roman" panose="02020603050405020304" pitchFamily="18" charset="0"/>
                <a:cs typeface="Times New Roman" panose="02020603050405020304" pitchFamily="18" charset="0"/>
              </a:rPr>
              <a:t>.</a:t>
            </a:r>
          </a:p>
          <a:p>
            <a:pPr marL="457200" indent="-457200">
              <a:lnSpc>
                <a:spcPct val="120000"/>
              </a:lnSpc>
              <a:buFontTx/>
              <a:buChar char="-"/>
            </a:pPr>
            <a:r>
              <a:rPr lang="vi-VN" sz="3200" dirty="0">
                <a:solidFill>
                  <a:srgbClr val="0000CC"/>
                </a:solidFill>
                <a:latin typeface="Times New Roman" panose="02020603050405020304" pitchFamily="18" charset="0"/>
                <a:cs typeface="Times New Roman" panose="02020603050405020304" pitchFamily="18" charset="0"/>
              </a:rPr>
              <a:t>Ta thường kí hiệu trọng lượng là P.</a:t>
            </a:r>
          </a:p>
          <a:p>
            <a:pPr marL="457200" indent="-457200">
              <a:lnSpc>
                <a:spcPct val="120000"/>
              </a:lnSpc>
              <a:buFontTx/>
              <a:buChar char="-"/>
            </a:pP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Mối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quan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hệ</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trọng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lượng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khối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lượng</a:t>
            </a:r>
            <a:r>
              <a:rPr lang="en-US" sz="3200" dirty="0">
                <a:solidFill>
                  <a:srgbClr val="0000CC"/>
                </a:solidFill>
                <a:latin typeface="Times New Roman" panose="02020603050405020304" pitchFamily="18" charset="0"/>
                <a:cs typeface="Times New Roman" panose="02020603050405020304" pitchFamily="18" charset="0"/>
              </a:rPr>
              <a:t> P = 10m</a:t>
            </a:r>
          </a:p>
        </p:txBody>
      </p:sp>
      <p:sp>
        <p:nvSpPr>
          <p:cNvPr id="11" name="TextBox 10">
            <a:extLst>
              <a:ext uri="{FF2B5EF4-FFF2-40B4-BE49-F238E27FC236}">
                <a16:creationId xmlns:a16="http://schemas.microsoft.com/office/drawing/2014/main" id="{24AE6793-EA05-44F5-86F2-EF3A1EA78258}"/>
              </a:ext>
            </a:extLst>
          </p:cNvPr>
          <p:cNvSpPr txBox="1"/>
          <p:nvPr/>
        </p:nvSpPr>
        <p:spPr>
          <a:xfrm>
            <a:off x="1182144" y="377615"/>
            <a:ext cx="1018014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TÌM HIỂU VỀ TRỌNG LƯỢNG</a:t>
            </a:r>
            <a:r>
              <a:rPr lang="vi-VN" sz="3200" b="1" dirty="0">
                <a:solidFill>
                  <a:srgbClr val="FF0000"/>
                </a:solidFill>
                <a:latin typeface="Times New Roman" panose="02020603050405020304" pitchFamily="18" charset="0"/>
                <a:cs typeface="Times New Roman" panose="02020603050405020304" pitchFamily="18" charset="0"/>
              </a:rPr>
              <a:t> CỦA VẬT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3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348133">
            <a:off x="4058887" y="2670974"/>
            <a:ext cx="5124450"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cs typeface="Times New Roman" panose="02020603050405020304" pitchFamily="18" charset="0"/>
              </a:rPr>
              <a:t>CHINH PHỤC</a:t>
            </a:r>
          </a:p>
        </p:txBody>
      </p:sp>
      <p:sp>
        <p:nvSpPr>
          <p:cNvPr id="6" name="TextBox 5"/>
          <p:cNvSpPr txBox="1"/>
          <p:nvPr/>
        </p:nvSpPr>
        <p:spPr>
          <a:xfrm>
            <a:off x="7096777" y="3426764"/>
            <a:ext cx="5124450"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HOA ĐIỂM 10</a:t>
            </a:r>
          </a:p>
        </p:txBody>
      </p:sp>
      <p:pic>
        <p:nvPicPr>
          <p:cNvPr id="6150" name="Picture 6" descr="Thẻ Trắc nghiệm - Nhà Sách Ngoại Văn Huy Lan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106" y="3842263"/>
            <a:ext cx="2864131" cy="21453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153722" y="394672"/>
            <a:ext cx="3010561" cy="2781981"/>
          </a:xfrm>
          <a:prstGeom prst="rect">
            <a:avLst/>
          </a:prstGeom>
        </p:spPr>
      </p:pic>
    </p:spTree>
    <p:extLst>
      <p:ext uri="{BB962C8B-B14F-4D97-AF65-F5344CB8AC3E}">
        <p14:creationId xmlns:p14="http://schemas.microsoft.com/office/powerpoint/2010/main" val="162704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9850" y="1331972"/>
            <a:ext cx="7086599" cy="4524315"/>
          </a:xfrm>
          <a:prstGeom prst="rect">
            <a:avLst/>
          </a:prstGeom>
          <a:noFill/>
        </p:spPr>
        <p:txBody>
          <a:bodyPr wrap="square" rtlCol="0">
            <a:spAutoFit/>
          </a:bodyPr>
          <a:lstStyle/>
          <a:p>
            <a:pPr algn="ctr">
              <a:lnSpc>
                <a:spcPct val="150000"/>
              </a:lnSpc>
            </a:pPr>
            <a:r>
              <a:rPr lang="pl-PL" sz="3200" b="1">
                <a:solidFill>
                  <a:srgbClr val="0000CC"/>
                </a:solidFill>
                <a:latin typeface="Times New Roman" panose="02020603050405020304" pitchFamily="18" charset="0"/>
                <a:cs typeface="Times New Roman" panose="02020603050405020304" pitchFamily="18" charset="0"/>
              </a:rPr>
              <a:t>Hãy cho biết trọng lượng của</a:t>
            </a:r>
            <a:r>
              <a:rPr lang="en-US" sz="3200" b="1">
                <a:solidFill>
                  <a:srgbClr val="0000CC"/>
                </a:solidFill>
                <a:latin typeface="Times New Roman" panose="02020603050405020304" pitchFamily="18" charset="0"/>
                <a:cs typeface="Times New Roman" panose="02020603050405020304" pitchFamily="18" charset="0"/>
              </a:rPr>
              <a:t> t</a:t>
            </a:r>
            <a:r>
              <a:rPr lang="pl-PL" sz="3200" b="1">
                <a:solidFill>
                  <a:srgbClr val="0000CC"/>
                </a:solidFill>
                <a:latin typeface="Times New Roman" panose="02020603050405020304" pitchFamily="18" charset="0"/>
                <a:cs typeface="Times New Roman" panose="02020603050405020304" pitchFamily="18" charset="0"/>
              </a:rPr>
              <a:t>úi đường có khối lượng 2kg</a:t>
            </a:r>
            <a:r>
              <a:rPr lang="en-US" sz="3200" b="1">
                <a:solidFill>
                  <a:srgbClr val="0000CC"/>
                </a:solidFill>
                <a:latin typeface="Times New Roman" panose="02020603050405020304" pitchFamily="18" charset="0"/>
                <a:cs typeface="Times New Roman" panose="02020603050405020304" pitchFamily="18" charset="0"/>
              </a:rPr>
              <a:t>?</a:t>
            </a:r>
          </a:p>
          <a:p>
            <a:pPr indent="914400">
              <a:lnSpc>
                <a:spcPct val="150000"/>
              </a:lnSpc>
            </a:pPr>
            <a:r>
              <a:rPr lang="en-US" sz="3200">
                <a:solidFill>
                  <a:srgbClr val="0000CC"/>
                </a:solidFill>
                <a:latin typeface="Times New Roman" panose="02020603050405020304" pitchFamily="18" charset="0"/>
                <a:cs typeface="Times New Roman" panose="02020603050405020304" pitchFamily="18" charset="0"/>
              </a:rPr>
              <a:t>A. 0,2N</a:t>
            </a:r>
          </a:p>
          <a:p>
            <a:pPr indent="914400">
              <a:lnSpc>
                <a:spcPct val="150000"/>
              </a:lnSpc>
            </a:pPr>
            <a:r>
              <a:rPr lang="en-US" sz="3200">
                <a:solidFill>
                  <a:srgbClr val="0000CC"/>
                </a:solidFill>
                <a:latin typeface="Times New Roman" panose="02020603050405020304" pitchFamily="18" charset="0"/>
                <a:cs typeface="Times New Roman" panose="02020603050405020304" pitchFamily="18" charset="0"/>
              </a:rPr>
              <a:t>B. 2 N</a:t>
            </a:r>
          </a:p>
          <a:p>
            <a:pPr indent="914400">
              <a:lnSpc>
                <a:spcPct val="150000"/>
              </a:lnSpc>
            </a:pPr>
            <a:r>
              <a:rPr lang="en-US" sz="3200">
                <a:solidFill>
                  <a:srgbClr val="0000CC"/>
                </a:solidFill>
                <a:latin typeface="Times New Roman" panose="02020603050405020304" pitchFamily="18" charset="0"/>
                <a:cs typeface="Times New Roman" panose="02020603050405020304" pitchFamily="18" charset="0"/>
              </a:rPr>
              <a:t>C. 20 N</a:t>
            </a:r>
          </a:p>
          <a:p>
            <a:pPr indent="914400">
              <a:lnSpc>
                <a:spcPct val="150000"/>
              </a:lnSpc>
            </a:pPr>
            <a:r>
              <a:rPr lang="en-US" sz="3200">
                <a:solidFill>
                  <a:srgbClr val="0000CC"/>
                </a:solidFill>
                <a:latin typeface="Times New Roman" panose="02020603050405020304" pitchFamily="18" charset="0"/>
                <a:cs typeface="Times New Roman" panose="02020603050405020304" pitchFamily="18" charset="0"/>
              </a:rPr>
              <a:t>D. 200N</a:t>
            </a:r>
          </a:p>
        </p:txBody>
      </p:sp>
      <p:sp>
        <p:nvSpPr>
          <p:cNvPr id="5" name="Oval 4"/>
          <p:cNvSpPr/>
          <p:nvPr/>
        </p:nvSpPr>
        <p:spPr>
          <a:xfrm>
            <a:off x="3362051" y="436245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15</a:t>
            </a: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10</a:t>
            </a: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05</a:t>
            </a:r>
          </a:p>
        </p:txBody>
      </p:sp>
      <p:pic>
        <p:nvPicPr>
          <p:cNvPr id="5124" name="Picture 4" descr="Đường túi kính trắng Thành Thành Công ( loại 1 k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748" y="3187700"/>
            <a:ext cx="2023418" cy="2495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2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76" y="1076354"/>
            <a:ext cx="7429774" cy="4524315"/>
          </a:xfrm>
          <a:prstGeom prst="rect">
            <a:avLst/>
          </a:prstGeom>
          <a:noFill/>
        </p:spPr>
        <p:txBody>
          <a:bodyPr wrap="square" rtlCol="0">
            <a:spAutoFit/>
          </a:bodyPr>
          <a:lstStyle/>
          <a:p>
            <a:pPr algn="ctr">
              <a:lnSpc>
                <a:spcPct val="150000"/>
              </a:lnSpc>
            </a:pPr>
            <a:r>
              <a:rPr lang="pl-PL" sz="3200" b="1">
                <a:solidFill>
                  <a:srgbClr val="0000CC"/>
                </a:solidFill>
                <a:latin typeface="Times New Roman" panose="02020603050405020304" pitchFamily="18" charset="0"/>
                <a:cs typeface="Times New Roman" panose="02020603050405020304" pitchFamily="18" charset="0"/>
              </a:rPr>
              <a:t>Hãy cho biết trọng lượng của </a:t>
            </a:r>
            <a:r>
              <a:rPr lang="en-US" sz="3200" b="1">
                <a:solidFill>
                  <a:srgbClr val="0000CC"/>
                </a:solidFill>
                <a:latin typeface="Times New Roman" panose="02020603050405020304" pitchFamily="18" charset="0"/>
                <a:cs typeface="Times New Roman" panose="02020603050405020304" pitchFamily="18" charset="0"/>
              </a:rPr>
              <a:t>túi </a:t>
            </a:r>
            <a:r>
              <a:rPr lang="pl-PL" sz="3200" b="1">
                <a:solidFill>
                  <a:srgbClr val="0000CC"/>
                </a:solidFill>
                <a:latin typeface="Times New Roman" panose="02020603050405020304" pitchFamily="18" charset="0"/>
                <a:cs typeface="Times New Roman" panose="02020603050405020304" pitchFamily="18" charset="0"/>
              </a:rPr>
              <a:t>kẹo có khối lượng 150g</a:t>
            </a:r>
            <a:r>
              <a:rPr lang="en-US" sz="3200" b="1">
                <a:solidFill>
                  <a:srgbClr val="0000CC"/>
                </a:solidFill>
                <a:latin typeface="Times New Roman" panose="02020603050405020304" pitchFamily="18" charset="0"/>
                <a:cs typeface="Times New Roman" panose="02020603050405020304" pitchFamily="18" charset="0"/>
              </a:rPr>
              <a:t>?</a:t>
            </a:r>
          </a:p>
          <a:p>
            <a:pPr indent="800100">
              <a:lnSpc>
                <a:spcPct val="150000"/>
              </a:lnSpc>
            </a:pPr>
            <a:r>
              <a:rPr lang="en-US" sz="3200">
                <a:solidFill>
                  <a:srgbClr val="0000CC"/>
                </a:solidFill>
                <a:latin typeface="Times New Roman" panose="02020603050405020304" pitchFamily="18" charset="0"/>
                <a:cs typeface="Times New Roman" panose="02020603050405020304" pitchFamily="18" charset="0"/>
              </a:rPr>
              <a:t>A. 0,15N</a:t>
            </a:r>
          </a:p>
          <a:p>
            <a:pPr indent="800100">
              <a:lnSpc>
                <a:spcPct val="150000"/>
              </a:lnSpc>
            </a:pPr>
            <a:r>
              <a:rPr lang="en-US" sz="3200">
                <a:solidFill>
                  <a:srgbClr val="0000CC"/>
                </a:solidFill>
                <a:latin typeface="Times New Roman" panose="02020603050405020304" pitchFamily="18" charset="0"/>
                <a:cs typeface="Times New Roman" panose="02020603050405020304" pitchFamily="18" charset="0"/>
              </a:rPr>
              <a:t>B. 1,5 N</a:t>
            </a:r>
          </a:p>
          <a:p>
            <a:pPr indent="800100">
              <a:lnSpc>
                <a:spcPct val="150000"/>
              </a:lnSpc>
            </a:pPr>
            <a:r>
              <a:rPr lang="en-US" sz="3200">
                <a:solidFill>
                  <a:srgbClr val="0000CC"/>
                </a:solidFill>
                <a:latin typeface="Times New Roman" panose="02020603050405020304" pitchFamily="18" charset="0"/>
                <a:cs typeface="Times New Roman" panose="02020603050405020304" pitchFamily="18" charset="0"/>
              </a:rPr>
              <a:t>C. 150 N</a:t>
            </a:r>
          </a:p>
          <a:p>
            <a:pPr indent="800100">
              <a:lnSpc>
                <a:spcPct val="150000"/>
              </a:lnSpc>
            </a:pPr>
            <a:r>
              <a:rPr lang="en-US" sz="3200">
                <a:solidFill>
                  <a:srgbClr val="0000CC"/>
                </a:solidFill>
                <a:latin typeface="Times New Roman" panose="02020603050405020304" pitchFamily="18" charset="0"/>
                <a:cs typeface="Times New Roman" panose="02020603050405020304" pitchFamily="18" charset="0"/>
              </a:rPr>
              <a:t>D. 1500N</a:t>
            </a:r>
          </a:p>
        </p:txBody>
      </p:sp>
      <p:sp>
        <p:nvSpPr>
          <p:cNvPr id="5" name="Oval 4"/>
          <p:cNvSpPr/>
          <p:nvPr/>
        </p:nvSpPr>
        <p:spPr>
          <a:xfrm>
            <a:off x="2070029" y="343535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15</a:t>
            </a: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10</a:t>
            </a: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05</a:t>
            </a:r>
          </a:p>
        </p:txBody>
      </p:sp>
      <p:pic>
        <p:nvPicPr>
          <p:cNvPr id="12290" name="Picture 2" descr="Kẹo Sữa Caramen Alpenliebe Gói 1kg - Cung cấp thực phẩm Csfood"/>
          <p:cNvPicPr>
            <a:picLocks noChangeAspect="1" noChangeArrowheads="1"/>
          </p:cNvPicPr>
          <p:nvPr/>
        </p:nvPicPr>
        <p:blipFill rotWithShape="1">
          <a:blip r:embed="rId5">
            <a:extLst>
              <a:ext uri="{28A0092B-C50C-407E-A947-70E740481C1C}">
                <a14:useLocalDpi xmlns:a14="http://schemas.microsoft.com/office/drawing/2010/main" val="0"/>
              </a:ext>
            </a:extLst>
          </a:blip>
          <a:srcRect l="17662" r="17418"/>
          <a:stretch/>
        </p:blipFill>
        <p:spPr bwMode="auto">
          <a:xfrm>
            <a:off x="7639101" y="3324225"/>
            <a:ext cx="1809750" cy="278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7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3027" y="2619881"/>
            <a:ext cx="6333375" cy="3046988"/>
          </a:xfrm>
          <a:prstGeom prst="rect">
            <a:avLst/>
          </a:prstGeom>
          <a:noFill/>
        </p:spPr>
        <p:txBody>
          <a:bodyPr wrap="square" rtlCol="0">
            <a:spAutoFit/>
          </a:bodyPr>
          <a:lstStyle/>
          <a:p>
            <a:pPr algn="ctr">
              <a:lnSpc>
                <a:spcPct val="150000"/>
              </a:lnSpc>
            </a:pPr>
            <a:r>
              <a:rPr lang="pl-PL" sz="3200" b="1">
                <a:solidFill>
                  <a:srgbClr val="0000CC"/>
                </a:solidFill>
                <a:latin typeface="Times New Roman" panose="02020603050405020304" pitchFamily="18" charset="0"/>
                <a:cs typeface="Times New Roman" panose="02020603050405020304" pitchFamily="18" charset="0"/>
              </a:rPr>
              <a:t>Một ô tô có khối lượng là 5 tấn </a:t>
            </a:r>
            <a:br>
              <a:rPr lang="en-US" sz="3200" b="1">
                <a:solidFill>
                  <a:srgbClr val="0000CC"/>
                </a:solidFill>
                <a:latin typeface="Times New Roman" panose="02020603050405020304" pitchFamily="18" charset="0"/>
                <a:cs typeface="Times New Roman" panose="02020603050405020304" pitchFamily="18" charset="0"/>
              </a:rPr>
            </a:br>
            <a:r>
              <a:rPr lang="pl-PL" sz="3200" b="1">
                <a:solidFill>
                  <a:srgbClr val="0000CC"/>
                </a:solidFill>
                <a:latin typeface="Times New Roman" panose="02020603050405020304" pitchFamily="18" charset="0"/>
                <a:cs typeface="Times New Roman" panose="02020603050405020304" pitchFamily="18" charset="0"/>
              </a:rPr>
              <a:t>thì trọng lượng của ô tô đó là:</a:t>
            </a:r>
            <a:endParaRPr lang="en-US" sz="3200" b="1">
              <a:solidFill>
                <a:srgbClr val="0000CC"/>
              </a:solidFill>
              <a:latin typeface="Times New Roman" panose="02020603050405020304" pitchFamily="18" charset="0"/>
              <a:cs typeface="Times New Roman" panose="02020603050405020304" pitchFamily="18" charset="0"/>
            </a:endParaRPr>
          </a:p>
          <a:p>
            <a:pPr lvl="0">
              <a:lnSpc>
                <a:spcPct val="150000"/>
              </a:lnSpc>
            </a:pPr>
            <a:r>
              <a:rPr lang="en-US" sz="3200">
                <a:solidFill>
                  <a:srgbClr val="0000CC"/>
                </a:solidFill>
                <a:latin typeface="Times New Roman" panose="02020603050405020304" pitchFamily="18" charset="0"/>
                <a:cs typeface="Times New Roman" panose="02020603050405020304" pitchFamily="18" charset="0"/>
              </a:rPr>
              <a:t>A. </a:t>
            </a:r>
            <a:r>
              <a:rPr lang="pl-PL" sz="3200">
                <a:solidFill>
                  <a:srgbClr val="0000CC"/>
                </a:solidFill>
                <a:latin typeface="Times New Roman" panose="02020603050405020304" pitchFamily="18" charset="0"/>
                <a:cs typeface="Times New Roman" panose="02020603050405020304" pitchFamily="18" charset="0"/>
              </a:rPr>
              <a:t>5N</a:t>
            </a:r>
            <a:r>
              <a:rPr lang="en-US" sz="3200">
                <a:solidFill>
                  <a:srgbClr val="0000CC"/>
                </a:solidFill>
                <a:latin typeface="Times New Roman" panose="02020603050405020304" pitchFamily="18" charset="0"/>
                <a:cs typeface="Times New Roman" panose="02020603050405020304" pitchFamily="18" charset="0"/>
              </a:rPr>
              <a:t>			</a:t>
            </a:r>
            <a:r>
              <a:rPr lang="pl-PL" sz="3200">
                <a:solidFill>
                  <a:srgbClr val="0000CC"/>
                </a:solidFill>
                <a:latin typeface="Times New Roman" panose="02020603050405020304" pitchFamily="18" charset="0"/>
                <a:cs typeface="Times New Roman" panose="02020603050405020304" pitchFamily="18" charset="0"/>
              </a:rPr>
              <a:t>B. 500N                       </a:t>
            </a:r>
            <a:endParaRPr lang="en-US" sz="3200">
              <a:solidFill>
                <a:srgbClr val="0000CC"/>
              </a:solidFill>
              <a:latin typeface="Times New Roman" panose="02020603050405020304" pitchFamily="18" charset="0"/>
              <a:cs typeface="Times New Roman" panose="02020603050405020304" pitchFamily="18" charset="0"/>
            </a:endParaRPr>
          </a:p>
          <a:p>
            <a:pPr lvl="0">
              <a:lnSpc>
                <a:spcPct val="150000"/>
              </a:lnSpc>
            </a:pPr>
            <a:r>
              <a:rPr lang="pl-PL" sz="3200">
                <a:solidFill>
                  <a:srgbClr val="0000CC"/>
                </a:solidFill>
                <a:latin typeface="Times New Roman" panose="02020603050405020304" pitchFamily="18" charset="0"/>
                <a:cs typeface="Times New Roman" panose="02020603050405020304" pitchFamily="18" charset="0"/>
              </a:rPr>
              <a:t>C . 5000N</a:t>
            </a:r>
            <a:r>
              <a:rPr lang="en-US" sz="3200">
                <a:solidFill>
                  <a:srgbClr val="0000CC"/>
                </a:solidFill>
                <a:latin typeface="Times New Roman" panose="02020603050405020304" pitchFamily="18" charset="0"/>
                <a:cs typeface="Times New Roman" panose="02020603050405020304" pitchFamily="18" charset="0"/>
              </a:rPr>
              <a:t>			</a:t>
            </a:r>
            <a:r>
              <a:rPr lang="pl-PL" sz="3200">
                <a:solidFill>
                  <a:srgbClr val="0000CC"/>
                </a:solidFill>
                <a:latin typeface="Times New Roman" panose="02020603050405020304" pitchFamily="18" charset="0"/>
                <a:cs typeface="Times New Roman" panose="02020603050405020304" pitchFamily="18" charset="0"/>
              </a:rPr>
              <a:t>D. 50000N</a:t>
            </a:r>
            <a:endParaRPr lang="en-US" sz="3200">
              <a:solidFill>
                <a:srgbClr val="0000CC"/>
              </a:solidFill>
              <a:latin typeface="Times New Roman" panose="02020603050405020304" pitchFamily="18" charset="0"/>
              <a:cs typeface="Times New Roman" panose="02020603050405020304" pitchFamily="18" charset="0"/>
            </a:endParaRPr>
          </a:p>
        </p:txBody>
      </p:sp>
      <p:sp>
        <p:nvSpPr>
          <p:cNvPr id="5" name="Oval 4"/>
          <p:cNvSpPr/>
          <p:nvPr/>
        </p:nvSpPr>
        <p:spPr>
          <a:xfrm>
            <a:off x="5243715" y="4935537"/>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15</a:t>
            </a: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10</a:t>
            </a: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05</a:t>
            </a:r>
          </a:p>
        </p:txBody>
      </p:sp>
      <p:pic>
        <p:nvPicPr>
          <p:cNvPr id="3074" name="Picture 2" descr="Truck cartoon illustration Premium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6402" y="677081"/>
            <a:ext cx="3502025" cy="233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77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182144" y="377615"/>
            <a:ext cx="10180147" cy="584775"/>
          </a:xfrm>
          <a:prstGeom prst="rect">
            <a:avLst/>
          </a:prstGeom>
          <a:noFill/>
        </p:spPr>
        <p:txBody>
          <a:bodyPr wrap="square" rtlCol="0">
            <a:spAutoFit/>
          </a:bodyPr>
          <a:lstStyle/>
          <a:p>
            <a:pPr marL="514350" indent="-514350">
              <a:buAutoNum type="arabicPeriod"/>
            </a:pPr>
            <a:r>
              <a:rPr lang="vi-VN" sz="3200" b="1" dirty="0">
                <a:solidFill>
                  <a:srgbClr val="FF0000"/>
                </a:solidFill>
                <a:latin typeface="Times New Roman" panose="02020603050405020304" pitchFamily="18" charset="0"/>
                <a:ea typeface="Arial" panose="020B0604020202020204" pitchFamily="34" charset="0"/>
              </a:rPr>
              <a:t>KHỐI LƯỢNG</a:t>
            </a:r>
          </a:p>
        </p:txBody>
      </p:sp>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pic>
        <p:nvPicPr>
          <p:cNvPr id="3074" name="Picture 2" descr="Making the most of study groups - Magazines - DAW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076" y="1607103"/>
            <a:ext cx="2137833" cy="1282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13578" y="1409972"/>
            <a:ext cx="5167629" cy="523220"/>
          </a:xfrm>
          <a:prstGeom prst="rect">
            <a:avLst/>
          </a:prstGeom>
        </p:spPr>
        <p:txBody>
          <a:bodyPr wrap="square">
            <a:spAutoFit/>
          </a:bodyPr>
          <a:lstStyle/>
          <a:p>
            <a:r>
              <a:rPr lang="en-US" sz="2800" b="1" dirty="0">
                <a:solidFill>
                  <a:srgbClr val="FF0000"/>
                </a:solidFill>
                <a:latin typeface="Times New Roman" panose="02020603050405020304" pitchFamily="18" charset="0"/>
                <a:ea typeface="Arial" panose="020B0604020202020204" pitchFamily="34" charset="0"/>
              </a:rPr>
              <a:t>TÌM HIỂU VỀ KHỐI LƯỢNG</a:t>
            </a:r>
            <a:endParaRPr lang="en-US" sz="2800" dirty="0">
              <a:solidFill>
                <a:srgbClr val="FF0000"/>
              </a:solidFill>
            </a:endParaRPr>
          </a:p>
        </p:txBody>
      </p:sp>
      <p:pic>
        <p:nvPicPr>
          <p:cNvPr id="9" name="Content Placeholder 8" descr="Diagram&#10;&#10;Description automatically generated">
            <a:extLst>
              <a:ext uri="{FF2B5EF4-FFF2-40B4-BE49-F238E27FC236}">
                <a16:creationId xmlns:a16="http://schemas.microsoft.com/office/drawing/2014/main" id="{390109DF-482A-4D4F-B439-72A6EC2DB5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6335" y="2848264"/>
            <a:ext cx="4248319" cy="3894292"/>
          </a:xfrm>
        </p:spPr>
      </p:pic>
      <p:sp>
        <p:nvSpPr>
          <p:cNvPr id="13" name="TextBox 12">
            <a:extLst>
              <a:ext uri="{FF2B5EF4-FFF2-40B4-BE49-F238E27FC236}">
                <a16:creationId xmlns:a16="http://schemas.microsoft.com/office/drawing/2014/main" id="{7C7A571E-69C4-48F4-AD12-A2DF36BABDAE}"/>
              </a:ext>
            </a:extLst>
          </p:cNvPr>
          <p:cNvSpPr txBox="1"/>
          <p:nvPr/>
        </p:nvSpPr>
        <p:spPr>
          <a:xfrm>
            <a:off x="4997392" y="2121256"/>
            <a:ext cx="6963532" cy="2862322"/>
          </a:xfrm>
          <a:prstGeom prst="rect">
            <a:avLst/>
          </a:prstGeom>
          <a:noFill/>
        </p:spPr>
        <p:txBody>
          <a:bodyPr wrap="square" rtlCol="0">
            <a:spAutoFit/>
          </a:bodyPr>
          <a:lstStyle/>
          <a:p>
            <a:r>
              <a:rPr lang="vi-VN" sz="3600" b="0" i="0" dirty="0">
                <a:solidFill>
                  <a:srgbClr val="000000"/>
                </a:solidFill>
                <a:effectLst/>
              </a:rPr>
              <a:t>Trên vỏ sữa có ghi "Khối lượng tịnh: 380g" (hình 37.1a). Số ghi đó chỉ sức nặng của hộp sữa hay lượng sữa chứa trong hộp?</a:t>
            </a:r>
            <a:endParaRPr lang="en-US" sz="3600" dirty="0"/>
          </a:p>
        </p:txBody>
      </p:sp>
      <p:sp>
        <p:nvSpPr>
          <p:cNvPr id="14" name="TextBox 13">
            <a:extLst>
              <a:ext uri="{FF2B5EF4-FFF2-40B4-BE49-F238E27FC236}">
                <a16:creationId xmlns:a16="http://schemas.microsoft.com/office/drawing/2014/main" id="{BF5ADA2F-C921-45B5-99DA-CA9EC36286A0}"/>
              </a:ext>
            </a:extLst>
          </p:cNvPr>
          <p:cNvSpPr txBox="1"/>
          <p:nvPr/>
        </p:nvSpPr>
        <p:spPr>
          <a:xfrm>
            <a:off x="4997392" y="5086577"/>
            <a:ext cx="6502401" cy="1754326"/>
          </a:xfrm>
          <a:prstGeom prst="rect">
            <a:avLst/>
          </a:prstGeom>
          <a:noFill/>
        </p:spPr>
        <p:txBody>
          <a:bodyPr wrap="square" rtlCol="0">
            <a:spAutoFit/>
          </a:bodyPr>
          <a:lstStyle/>
          <a:p>
            <a:r>
              <a:rPr lang="vi-VN" sz="3600" dirty="0">
                <a:solidFill>
                  <a:srgbClr val="FF0000"/>
                </a:solidFill>
              </a:rPr>
              <a:t>Trên vỏ sữa có ghi "Khối lượng tịnh: 380g". Số ghi đó chỉ lượng sữa chứa trong hộp.</a:t>
            </a:r>
            <a:endParaRPr lang="en-US" sz="3600" dirty="0">
              <a:solidFill>
                <a:srgbClr val="FF0000"/>
              </a:solidFill>
            </a:endParaRPr>
          </a:p>
        </p:txBody>
      </p:sp>
    </p:spTree>
    <p:extLst>
      <p:ext uri="{BB962C8B-B14F-4D97-AF65-F5344CB8AC3E}">
        <p14:creationId xmlns:p14="http://schemas.microsoft.com/office/powerpoint/2010/main" val="24817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additive="base">
                                        <p:cTn id="2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2077" y="1972181"/>
            <a:ext cx="6333375" cy="2970685"/>
          </a:xfrm>
          <a:prstGeom prst="rect">
            <a:avLst/>
          </a:prstGeom>
          <a:noFill/>
        </p:spPr>
        <p:txBody>
          <a:bodyPr wrap="square" rtlCol="0">
            <a:spAutoFit/>
          </a:bodyPr>
          <a:lstStyle/>
          <a:p>
            <a:pPr algn="ctr">
              <a:lnSpc>
                <a:spcPct val="150000"/>
              </a:lnSpc>
            </a:pPr>
            <a:r>
              <a:rPr lang="pl-PL" sz="3200" b="1">
                <a:solidFill>
                  <a:srgbClr val="0000CC"/>
                </a:solidFill>
                <a:latin typeface="Times New Roman" panose="02020603050405020304" pitchFamily="18" charset="0"/>
                <a:cs typeface="Times New Roman" panose="02020603050405020304" pitchFamily="18" charset="0"/>
              </a:rPr>
              <a:t>Một vật có trọng lượng là 40N thì có khối lượng là bao nhiêu?</a:t>
            </a:r>
            <a:endParaRPr lang="en-US" sz="3200" b="1">
              <a:solidFill>
                <a:srgbClr val="0000CC"/>
              </a:solidFill>
              <a:latin typeface="Times New Roman" panose="02020603050405020304" pitchFamily="18" charset="0"/>
              <a:cs typeface="Times New Roman" panose="02020603050405020304" pitchFamily="18" charset="0"/>
            </a:endParaRPr>
          </a:p>
          <a:p>
            <a:pPr lvl="0">
              <a:lnSpc>
                <a:spcPct val="150000"/>
              </a:lnSpc>
            </a:pPr>
            <a:r>
              <a:rPr lang="en-US" sz="3200">
                <a:solidFill>
                  <a:srgbClr val="0000CC"/>
                </a:solidFill>
                <a:latin typeface="Times New Roman" panose="02020603050405020304" pitchFamily="18" charset="0"/>
                <a:cs typeface="Times New Roman" panose="02020603050405020304" pitchFamily="18" charset="0"/>
              </a:rPr>
              <a:t>A. </a:t>
            </a:r>
            <a:r>
              <a:rPr lang="pl-PL" sz="3200">
                <a:solidFill>
                  <a:srgbClr val="0000CC"/>
                </a:solidFill>
                <a:latin typeface="Times New Roman" panose="02020603050405020304" pitchFamily="18" charset="0"/>
                <a:cs typeface="Times New Roman" panose="02020603050405020304" pitchFamily="18" charset="0"/>
              </a:rPr>
              <a:t>400g  </a:t>
            </a:r>
            <a:r>
              <a:rPr lang="en-US" sz="3200">
                <a:solidFill>
                  <a:srgbClr val="0000CC"/>
                </a:solidFill>
                <a:latin typeface="Times New Roman" panose="02020603050405020304" pitchFamily="18" charset="0"/>
                <a:cs typeface="Times New Roman" panose="02020603050405020304" pitchFamily="18" charset="0"/>
              </a:rPr>
              <a:t>			</a:t>
            </a:r>
            <a:r>
              <a:rPr lang="pl-PL" sz="3200">
                <a:solidFill>
                  <a:srgbClr val="0000CC"/>
                </a:solidFill>
                <a:latin typeface="Times New Roman" panose="02020603050405020304" pitchFamily="18" charset="0"/>
                <a:cs typeface="Times New Roman" panose="02020603050405020304" pitchFamily="18" charset="0"/>
              </a:rPr>
              <a:t> B. 4kg                      C. 40kg </a:t>
            </a:r>
            <a:r>
              <a:rPr lang="en-US" sz="3200">
                <a:solidFill>
                  <a:srgbClr val="0000CC"/>
                </a:solidFill>
                <a:latin typeface="Times New Roman" panose="02020603050405020304" pitchFamily="18" charset="0"/>
                <a:cs typeface="Times New Roman" panose="02020603050405020304" pitchFamily="18" charset="0"/>
              </a:rPr>
              <a:t>			</a:t>
            </a:r>
            <a:r>
              <a:rPr lang="pl-PL" sz="3200">
                <a:solidFill>
                  <a:srgbClr val="0000CC"/>
                </a:solidFill>
                <a:latin typeface="Times New Roman" panose="02020603050405020304" pitchFamily="18" charset="0"/>
                <a:cs typeface="Times New Roman" panose="02020603050405020304" pitchFamily="18" charset="0"/>
              </a:rPr>
              <a:t> D. 40g</a:t>
            </a:r>
            <a:endParaRPr lang="en-US" sz="3200">
              <a:solidFill>
                <a:srgbClr val="0000CC"/>
              </a:solidFill>
              <a:latin typeface="Times New Roman" panose="02020603050405020304" pitchFamily="18" charset="0"/>
              <a:cs typeface="Times New Roman" panose="02020603050405020304" pitchFamily="18" charset="0"/>
            </a:endParaRPr>
          </a:p>
        </p:txBody>
      </p:sp>
      <p:sp>
        <p:nvSpPr>
          <p:cNvPr id="5" name="Oval 4"/>
          <p:cNvSpPr/>
          <p:nvPr/>
        </p:nvSpPr>
        <p:spPr>
          <a:xfrm>
            <a:off x="5440565" y="353060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15</a:t>
            </a: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10</a:t>
            </a: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05</a:t>
            </a:r>
          </a:p>
        </p:txBody>
      </p:sp>
      <p:pic>
        <p:nvPicPr>
          <p:cNvPr id="5122" name="Picture 2" descr="Cân đồng hồ Nhơn Hòa 4Kg CĐH-4 - Đại lý cân Nhơn Hò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0" y="136525"/>
            <a:ext cx="2816225" cy="28162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0527" y="358358"/>
            <a:ext cx="9551411" cy="5262979"/>
          </a:xfrm>
          <a:prstGeom prst="rect">
            <a:avLst/>
          </a:prstGeom>
          <a:noFill/>
        </p:spPr>
        <p:txBody>
          <a:bodyPr wrap="square" rtlCol="0">
            <a:spAutoFit/>
          </a:bodyPr>
          <a:lstStyle/>
          <a:p>
            <a:pPr algn="ctr">
              <a:lnSpc>
                <a:spcPct val="150000"/>
              </a:lnSpc>
            </a:pPr>
            <a:r>
              <a:rPr lang="pl-PL" sz="3200" b="1">
                <a:solidFill>
                  <a:srgbClr val="0000CC"/>
                </a:solidFill>
                <a:latin typeface="Times New Roman" panose="02020603050405020304" pitchFamily="18" charset="0"/>
                <a:cs typeface="Times New Roman" panose="02020603050405020304" pitchFamily="18" charset="0"/>
              </a:rPr>
              <a:t>Một quyển sách nặng 100g và một quả cân bằng sắt nặng 100g đặt gần nhau trên mặt bàn. </a:t>
            </a:r>
            <a:endParaRPr lang="en-US" sz="3200" b="1">
              <a:solidFill>
                <a:srgbClr val="0000CC"/>
              </a:solidFill>
              <a:latin typeface="Times New Roman" panose="02020603050405020304" pitchFamily="18" charset="0"/>
              <a:cs typeface="Times New Roman" panose="02020603050405020304" pitchFamily="18" charset="0"/>
            </a:endParaRPr>
          </a:p>
          <a:p>
            <a:pPr algn="ctr">
              <a:lnSpc>
                <a:spcPct val="150000"/>
              </a:lnSpc>
            </a:pPr>
            <a:r>
              <a:rPr lang="pl-PL" sz="3200" b="1">
                <a:solidFill>
                  <a:srgbClr val="0000CC"/>
                </a:solidFill>
                <a:latin typeface="Times New Roman" panose="02020603050405020304" pitchFamily="18" charset="0"/>
                <a:cs typeface="Times New Roman" panose="02020603050405020304" pitchFamily="18" charset="0"/>
              </a:rPr>
              <a:t>Nhận xét nào sau đây là không đúng?</a:t>
            </a:r>
            <a:endParaRPr lang="en-US" sz="3200" b="1">
              <a:solidFill>
                <a:srgbClr val="0000CC"/>
              </a:solidFill>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pl-PL" sz="3200">
                <a:solidFill>
                  <a:srgbClr val="0000CC"/>
                </a:solidFill>
                <a:latin typeface="Times New Roman" panose="02020603050405020304" pitchFamily="18" charset="0"/>
                <a:cs typeface="Times New Roman" panose="02020603050405020304" pitchFamily="18" charset="0"/>
              </a:rPr>
              <a:t>Hai vật có cùng trọng lượng.		</a:t>
            </a:r>
            <a:endParaRPr lang="en-US" sz="3200">
              <a:solidFill>
                <a:srgbClr val="0000CC"/>
              </a:solidFill>
              <a:latin typeface="Times New Roman" panose="02020603050405020304" pitchFamily="18" charset="0"/>
              <a:cs typeface="Times New Roman" panose="02020603050405020304" pitchFamily="18" charset="0"/>
            </a:endParaRPr>
          </a:p>
          <a:p>
            <a:pPr>
              <a:lnSpc>
                <a:spcPct val="150000"/>
              </a:lnSpc>
            </a:pPr>
            <a:r>
              <a:rPr lang="pl-PL" sz="3200">
                <a:solidFill>
                  <a:srgbClr val="0000CC"/>
                </a:solidFill>
                <a:latin typeface="Times New Roman" panose="02020603050405020304" pitchFamily="18" charset="0"/>
                <a:cs typeface="Times New Roman" panose="02020603050405020304" pitchFamily="18" charset="0"/>
              </a:rPr>
              <a:t>B. Hai vật có cùng thể tích.</a:t>
            </a:r>
            <a:endParaRPr lang="en-US" sz="3200">
              <a:solidFill>
                <a:srgbClr val="0000CC"/>
              </a:solidFill>
              <a:latin typeface="Times New Roman" panose="02020603050405020304" pitchFamily="18" charset="0"/>
              <a:cs typeface="Times New Roman" panose="02020603050405020304" pitchFamily="18" charset="0"/>
            </a:endParaRPr>
          </a:p>
          <a:p>
            <a:pPr>
              <a:lnSpc>
                <a:spcPct val="150000"/>
              </a:lnSpc>
            </a:pPr>
            <a:r>
              <a:rPr lang="pl-PL" sz="3200">
                <a:solidFill>
                  <a:srgbClr val="0000CC"/>
                </a:solidFill>
                <a:latin typeface="Times New Roman" panose="02020603050405020304" pitchFamily="18" charset="0"/>
                <a:cs typeface="Times New Roman" panose="02020603050405020304" pitchFamily="18" charset="0"/>
              </a:rPr>
              <a:t>C. Hai vật có cùng khối lượng.		</a:t>
            </a:r>
            <a:endParaRPr lang="en-US" sz="3200">
              <a:solidFill>
                <a:srgbClr val="0000CC"/>
              </a:solidFill>
              <a:latin typeface="Times New Roman" panose="02020603050405020304" pitchFamily="18" charset="0"/>
              <a:cs typeface="Times New Roman" panose="02020603050405020304" pitchFamily="18" charset="0"/>
            </a:endParaRPr>
          </a:p>
          <a:p>
            <a:pPr>
              <a:lnSpc>
                <a:spcPct val="150000"/>
              </a:lnSpc>
            </a:pPr>
            <a:r>
              <a:rPr lang="pl-PL" sz="3200">
                <a:solidFill>
                  <a:srgbClr val="0000CC"/>
                </a:solidFill>
                <a:latin typeface="Times New Roman" panose="02020603050405020304" pitchFamily="18" charset="0"/>
                <a:cs typeface="Times New Roman" panose="02020603050405020304" pitchFamily="18" charset="0"/>
              </a:rPr>
              <a:t>D. Có lực hấp dẫn giữa hai vật.</a:t>
            </a:r>
            <a:endParaRPr lang="en-US" sz="3200">
              <a:solidFill>
                <a:srgbClr val="0000CC"/>
              </a:solidFill>
              <a:latin typeface="Times New Roman" panose="02020603050405020304" pitchFamily="18" charset="0"/>
              <a:cs typeface="Times New Roman" panose="02020603050405020304" pitchFamily="18" charset="0"/>
            </a:endParaRPr>
          </a:p>
        </p:txBody>
      </p:sp>
      <p:sp>
        <p:nvSpPr>
          <p:cNvPr id="5" name="Oval 4"/>
          <p:cNvSpPr/>
          <p:nvPr/>
        </p:nvSpPr>
        <p:spPr>
          <a:xfrm>
            <a:off x="692930" y="3381375"/>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15</a:t>
            </a: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10</a:t>
            </a: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05</a:t>
            </a:r>
          </a:p>
        </p:txBody>
      </p:sp>
    </p:spTree>
    <p:extLst>
      <p:ext uri="{BB962C8B-B14F-4D97-AF65-F5344CB8AC3E}">
        <p14:creationId xmlns:p14="http://schemas.microsoft.com/office/powerpoint/2010/main" val="332723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0527" y="358358"/>
            <a:ext cx="9016423" cy="5186676"/>
          </a:xfrm>
          <a:prstGeom prst="rect">
            <a:avLst/>
          </a:prstGeom>
          <a:noFill/>
        </p:spPr>
        <p:txBody>
          <a:bodyPr wrap="square" rtlCol="0">
            <a:spAutoFit/>
          </a:bodyPr>
          <a:lstStyle/>
          <a:p>
            <a:pPr algn="ctr">
              <a:lnSpc>
                <a:spcPct val="150000"/>
              </a:lnSpc>
            </a:pPr>
            <a:r>
              <a:rPr lang="pl-PL" sz="3200" b="1">
                <a:solidFill>
                  <a:srgbClr val="0000CC"/>
                </a:solidFill>
                <a:latin typeface="Times New Roman" panose="02020603050405020304" pitchFamily="18" charset="0"/>
                <a:cs typeface="Times New Roman" panose="02020603050405020304" pitchFamily="18" charset="0"/>
              </a:rPr>
              <a:t>Kết luận nào sau đây là sai khi nói về trọng lượng của vật?</a:t>
            </a:r>
            <a:endParaRPr lang="en-US" sz="3200" b="1">
              <a:solidFill>
                <a:srgbClr val="0000CC"/>
              </a:solidFill>
              <a:latin typeface="Times New Roman" panose="02020603050405020304" pitchFamily="18" charset="0"/>
              <a:cs typeface="Times New Roman" panose="02020603050405020304" pitchFamily="18" charset="0"/>
            </a:endParaRPr>
          </a:p>
          <a:p>
            <a:pPr lvl="0">
              <a:lnSpc>
                <a:spcPct val="150000"/>
              </a:lnSpc>
            </a:pPr>
            <a:r>
              <a:rPr lang="en-US" sz="3200">
                <a:solidFill>
                  <a:srgbClr val="0000CC"/>
                </a:solidFill>
                <a:latin typeface="Times New Roman" panose="02020603050405020304" pitchFamily="18" charset="0"/>
                <a:cs typeface="Times New Roman" panose="02020603050405020304" pitchFamily="18" charset="0"/>
              </a:rPr>
              <a:t>A. </a:t>
            </a:r>
            <a:r>
              <a:rPr lang="pl-PL" sz="3200">
                <a:solidFill>
                  <a:srgbClr val="0000CC"/>
                </a:solidFill>
                <a:latin typeface="Times New Roman" panose="02020603050405020304" pitchFamily="18" charset="0"/>
                <a:cs typeface="Times New Roman" panose="02020603050405020304" pitchFamily="18" charset="0"/>
              </a:rPr>
              <a:t>Trọng lượng của vật tỉ lệ với thể tích của  vật.</a:t>
            </a:r>
            <a:endParaRPr lang="en-US" sz="3200">
              <a:solidFill>
                <a:srgbClr val="0000CC"/>
              </a:solidFill>
              <a:latin typeface="Times New Roman" panose="02020603050405020304" pitchFamily="18" charset="0"/>
              <a:cs typeface="Times New Roman" panose="02020603050405020304" pitchFamily="18" charset="0"/>
            </a:endParaRPr>
          </a:p>
          <a:p>
            <a:pPr lvl="0">
              <a:lnSpc>
                <a:spcPct val="150000"/>
              </a:lnSpc>
            </a:pPr>
            <a:r>
              <a:rPr lang="en-US" sz="3200">
                <a:solidFill>
                  <a:srgbClr val="0000CC"/>
                </a:solidFill>
                <a:latin typeface="Times New Roman" panose="02020603050405020304" pitchFamily="18" charset="0"/>
                <a:cs typeface="Times New Roman" panose="02020603050405020304" pitchFamily="18" charset="0"/>
              </a:rPr>
              <a:t>B. </a:t>
            </a:r>
            <a:r>
              <a:rPr lang="pl-PL" sz="3200">
                <a:solidFill>
                  <a:srgbClr val="0000CC"/>
                </a:solidFill>
                <a:latin typeface="Times New Roman" panose="02020603050405020304" pitchFamily="18" charset="0"/>
                <a:cs typeface="Times New Roman" panose="02020603050405020304" pitchFamily="18" charset="0"/>
              </a:rPr>
              <a:t>Trọng lượng của vật là độ lớn của trọng lực tác dụng lên vật.</a:t>
            </a:r>
            <a:endParaRPr lang="en-US" sz="3200">
              <a:solidFill>
                <a:srgbClr val="0000CC"/>
              </a:solidFill>
              <a:latin typeface="Times New Roman" panose="02020603050405020304" pitchFamily="18" charset="0"/>
              <a:cs typeface="Times New Roman" panose="02020603050405020304" pitchFamily="18" charset="0"/>
            </a:endParaRPr>
          </a:p>
          <a:p>
            <a:pPr lvl="0">
              <a:lnSpc>
                <a:spcPct val="150000"/>
              </a:lnSpc>
            </a:pPr>
            <a:r>
              <a:rPr lang="en-US" sz="3200">
                <a:solidFill>
                  <a:srgbClr val="0000CC"/>
                </a:solidFill>
                <a:latin typeface="Times New Roman" panose="02020603050405020304" pitchFamily="18" charset="0"/>
                <a:cs typeface="Times New Roman" panose="02020603050405020304" pitchFamily="18" charset="0"/>
              </a:rPr>
              <a:t>C. </a:t>
            </a:r>
            <a:r>
              <a:rPr lang="pl-PL" sz="3200">
                <a:solidFill>
                  <a:srgbClr val="0000CC"/>
                </a:solidFill>
                <a:latin typeface="Times New Roman" panose="02020603050405020304" pitchFamily="18" charset="0"/>
                <a:cs typeface="Times New Roman" panose="02020603050405020304" pitchFamily="18" charset="0"/>
              </a:rPr>
              <a:t>Có thể xác định trọng lượng của vật bằng lực kế.</a:t>
            </a:r>
            <a:endParaRPr lang="en-US" sz="3200">
              <a:solidFill>
                <a:srgbClr val="0000CC"/>
              </a:solidFill>
              <a:latin typeface="Times New Roman" panose="02020603050405020304" pitchFamily="18" charset="0"/>
              <a:cs typeface="Times New Roman" panose="02020603050405020304" pitchFamily="18" charset="0"/>
            </a:endParaRPr>
          </a:p>
          <a:p>
            <a:pPr lvl="0">
              <a:lnSpc>
                <a:spcPct val="150000"/>
              </a:lnSpc>
            </a:pPr>
            <a:r>
              <a:rPr lang="en-US" sz="3200">
                <a:solidFill>
                  <a:srgbClr val="0000CC"/>
                </a:solidFill>
                <a:latin typeface="Times New Roman" panose="02020603050405020304" pitchFamily="18" charset="0"/>
                <a:cs typeface="Times New Roman" panose="02020603050405020304" pitchFamily="18" charset="0"/>
              </a:rPr>
              <a:t>D. </a:t>
            </a:r>
            <a:r>
              <a:rPr lang="pl-PL" sz="3200">
                <a:solidFill>
                  <a:srgbClr val="0000CC"/>
                </a:solidFill>
                <a:latin typeface="Times New Roman" panose="02020603050405020304" pitchFamily="18" charset="0"/>
                <a:cs typeface="Times New Roman" panose="02020603050405020304" pitchFamily="18" charset="0"/>
              </a:rPr>
              <a:t>Trọng lượng tỉ lệ với khối lượng của vật.</a:t>
            </a:r>
            <a:endParaRPr lang="en-US" sz="3200">
              <a:solidFill>
                <a:srgbClr val="0000CC"/>
              </a:solidFill>
              <a:latin typeface="Times New Roman" panose="02020603050405020304" pitchFamily="18" charset="0"/>
              <a:cs typeface="Times New Roman" panose="02020603050405020304" pitchFamily="18" charset="0"/>
            </a:endParaRPr>
          </a:p>
        </p:txBody>
      </p:sp>
      <p:sp>
        <p:nvSpPr>
          <p:cNvPr id="5" name="Oval 4"/>
          <p:cNvSpPr/>
          <p:nvPr/>
        </p:nvSpPr>
        <p:spPr>
          <a:xfrm>
            <a:off x="711980" y="1971675"/>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15</a:t>
            </a: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10</a:t>
            </a: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05</a:t>
            </a:r>
          </a:p>
        </p:txBody>
      </p:sp>
    </p:spTree>
    <p:extLst>
      <p:ext uri="{BB962C8B-B14F-4D97-AF65-F5344CB8AC3E}">
        <p14:creationId xmlns:p14="http://schemas.microsoft.com/office/powerpoint/2010/main" val="2795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4970" y="1055077"/>
            <a:ext cx="10363430" cy="4539143"/>
          </a:xfrm>
          <a:prstGeom prst="rect">
            <a:avLst/>
          </a:prstGeom>
          <a:noFill/>
        </p:spPr>
        <p:txBody>
          <a:bodyPr wrap="square" rtlCol="0">
            <a:spAutoFit/>
          </a:bodyPr>
          <a:lstStyle/>
          <a:p>
            <a:pPr algn="ctr">
              <a:lnSpc>
                <a:spcPct val="150000"/>
              </a:lnSpc>
            </a:pPr>
            <a:r>
              <a:rPr lang="en-US" sz="3200" b="1">
                <a:solidFill>
                  <a:srgbClr val="0000CC"/>
                </a:solidFill>
                <a:latin typeface="Times New Roman" panose="02020603050405020304" pitchFamily="18" charset="0"/>
                <a:cs typeface="Times New Roman" panose="02020603050405020304" pitchFamily="18" charset="0"/>
              </a:rPr>
              <a:t>Có 2 thanh sắt, …………..thanh sắt A lớn hơn thanh sắt B. Vậy………… sắt ở thanh A nhiều hơn ở thanh B</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A. lượng / khối lượng</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B. khối lượng / lượng</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C. khối lượng/ thể tích</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D. thể tích / lượng</a:t>
            </a:r>
          </a:p>
        </p:txBody>
      </p:sp>
      <p:sp>
        <p:nvSpPr>
          <p:cNvPr id="5" name="Oval 4"/>
          <p:cNvSpPr/>
          <p:nvPr/>
        </p:nvSpPr>
        <p:spPr>
          <a:xfrm>
            <a:off x="756200" y="342265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15</a:t>
            </a: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10</a:t>
            </a: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05</a:t>
            </a:r>
          </a:p>
        </p:txBody>
      </p:sp>
    </p:spTree>
    <p:extLst>
      <p:ext uri="{BB962C8B-B14F-4D97-AF65-F5344CB8AC3E}">
        <p14:creationId xmlns:p14="http://schemas.microsoft.com/office/powerpoint/2010/main" val="52244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370" y="1199914"/>
            <a:ext cx="10075285" cy="3046988"/>
          </a:xfrm>
          <a:prstGeom prst="rect">
            <a:avLst/>
          </a:prstGeom>
          <a:noFill/>
        </p:spPr>
        <p:txBody>
          <a:bodyPr wrap="square" rtlCol="0">
            <a:spAutoFit/>
          </a:bodyPr>
          <a:lstStyle/>
          <a:p>
            <a:pPr algn="ctr">
              <a:lnSpc>
                <a:spcPct val="150000"/>
              </a:lnSpc>
            </a:pPr>
            <a:r>
              <a:rPr lang="en-US" sz="3200" b="1">
                <a:solidFill>
                  <a:srgbClr val="0000CC"/>
                </a:solidFill>
                <a:latin typeface="Times New Roman" panose="02020603050405020304" pitchFamily="18" charset="0"/>
                <a:cs typeface="Times New Roman" panose="02020603050405020304" pitchFamily="18" charset="0"/>
              </a:rPr>
              <a:t>Từ “nặng” trong các câu nào chỉ khối lượng?</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A. Quả gia trọng này nặng 5N</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B. Bình nước đựng đầy nặng hơn bình rỗng</a:t>
            </a:r>
          </a:p>
          <a:p>
            <a:pPr>
              <a:lnSpc>
                <a:spcPct val="150000"/>
              </a:lnSpc>
            </a:pPr>
            <a:r>
              <a:rPr lang="en-US" sz="3200">
                <a:solidFill>
                  <a:srgbClr val="0000CC"/>
                </a:solidFill>
                <a:latin typeface="Times New Roman" panose="02020603050405020304" pitchFamily="18" charset="0"/>
                <a:cs typeface="Times New Roman" panose="02020603050405020304" pitchFamily="18" charset="0"/>
              </a:rPr>
              <a:t>C. Bạn An nặng 40 kg. </a:t>
            </a:r>
          </a:p>
        </p:txBody>
      </p:sp>
      <p:sp>
        <p:nvSpPr>
          <p:cNvPr id="5" name="Oval 4"/>
          <p:cNvSpPr/>
          <p:nvPr/>
        </p:nvSpPr>
        <p:spPr>
          <a:xfrm>
            <a:off x="807000" y="277495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15</a:t>
            </a: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10</a:t>
            </a: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FF0066"/>
                </a:solidFill>
                <a:latin typeface="Arial Black"/>
              </a:rPr>
              <a:t>05</a:t>
            </a:r>
          </a:p>
        </p:txBody>
      </p:sp>
      <p:sp>
        <p:nvSpPr>
          <p:cNvPr id="20" name="Oval 19"/>
          <p:cNvSpPr/>
          <p:nvPr/>
        </p:nvSpPr>
        <p:spPr>
          <a:xfrm>
            <a:off x="807000" y="3460750"/>
            <a:ext cx="762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1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8500" y="1060281"/>
            <a:ext cx="5657849" cy="4102181"/>
          </a:xfrm>
          <a:prstGeom prst="rect">
            <a:avLst/>
          </a:prstGeom>
        </p:spPr>
      </p:pic>
    </p:spTree>
    <p:extLst>
      <p:ext uri="{BB962C8B-B14F-4D97-AF65-F5344CB8AC3E}">
        <p14:creationId xmlns:p14="http://schemas.microsoft.com/office/powerpoint/2010/main" val="96501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476250" y="180423"/>
            <a:ext cx="11715749" cy="523220"/>
          </a:xfrm>
          <a:prstGeom prst="rect">
            <a:avLst/>
          </a:prstGeom>
          <a:noFill/>
        </p:spPr>
        <p:txBody>
          <a:bodyPr wrap="square" rtlCol="0">
            <a:spAutoFit/>
          </a:bodyPr>
          <a:lstStyle/>
          <a:p>
            <a:r>
              <a:rPr lang="vi-VN" sz="2800" b="1" dirty="0">
                <a:solidFill>
                  <a:srgbClr val="FF0000"/>
                </a:solidFill>
              </a:rPr>
              <a:t>NHIỆM VỤ HỌC TẬP TẠI NHÀ</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86733C9C-CF0A-4D72-A288-5E22097B3198}"/>
              </a:ext>
            </a:extLst>
          </p:cNvPr>
          <p:cNvSpPr txBox="1"/>
          <p:nvPr/>
        </p:nvSpPr>
        <p:spPr>
          <a:xfrm>
            <a:off x="717869" y="1569436"/>
            <a:ext cx="10131833" cy="4657429"/>
          </a:xfrm>
          <a:prstGeom prst="rect">
            <a:avLst/>
          </a:prstGeom>
          <a:noFill/>
        </p:spPr>
        <p:txBody>
          <a:bodyPr wrap="square" rtlCol="0">
            <a:spAutoFit/>
          </a:bodyPr>
          <a:lstStyle/>
          <a:p>
            <a:pPr marL="457200" indent="-457200" algn="just">
              <a:lnSpc>
                <a:spcPct val="105000"/>
              </a:lnSpc>
              <a:spcBef>
                <a:spcPts val="600"/>
              </a:spcBef>
              <a:spcAft>
                <a:spcPts val="600"/>
              </a:spcAft>
              <a:buFont typeface="Wingdings" panose="05000000000000000000" pitchFamily="2" charset="2"/>
              <a:buChar char="Ø"/>
            </a:pPr>
            <a:r>
              <a:rPr lang="en-US" sz="3200">
                <a:solidFill>
                  <a:srgbClr val="0000CC"/>
                </a:solidFill>
                <a:latin typeface="Times New Roman" panose="02020603050405020304" pitchFamily="18" charset="0"/>
                <a:ea typeface="Arial" panose="020B0604020202020204" pitchFamily="34" charset="0"/>
              </a:rPr>
              <a:t>Nếu không có eke và thước đo độ, e có cách nào kiểm tra xem một chiếc cọc/ bức tường có thẳng đứng không? </a:t>
            </a:r>
            <a:r>
              <a:rPr lang="en-US" sz="3200" dirty="0" err="1">
                <a:solidFill>
                  <a:srgbClr val="0000CC"/>
                </a:solidFill>
                <a:latin typeface="Times New Roman" panose="02020603050405020304" pitchFamily="18" charset="0"/>
                <a:ea typeface="Arial" panose="020B0604020202020204" pitchFamily="34" charset="0"/>
              </a:rPr>
              <a:t>Em</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hãy</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tìm</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cách</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giải</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quyết</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vấn</a:t>
            </a:r>
            <a:r>
              <a:rPr lang="en-US" sz="3200" dirty="0">
                <a:solidFill>
                  <a:srgbClr val="0000CC"/>
                </a:solidFill>
                <a:latin typeface="Times New Roman" panose="02020603050405020304" pitchFamily="18" charset="0"/>
                <a:ea typeface="Arial" panose="020B0604020202020204" pitchFamily="34" charset="0"/>
              </a:rPr>
              <a:t> </a:t>
            </a:r>
            <a:r>
              <a:rPr lang="en-US" sz="3200" err="1">
                <a:solidFill>
                  <a:srgbClr val="0000CC"/>
                </a:solidFill>
                <a:latin typeface="Times New Roman" panose="02020603050405020304" pitchFamily="18" charset="0"/>
                <a:ea typeface="Arial" panose="020B0604020202020204" pitchFamily="34" charset="0"/>
              </a:rPr>
              <a:t>đề</a:t>
            </a:r>
            <a:r>
              <a:rPr lang="en-US" sz="3200">
                <a:solidFill>
                  <a:srgbClr val="0000CC"/>
                </a:solidFill>
                <a:latin typeface="Times New Roman" panose="02020603050405020304" pitchFamily="18" charset="0"/>
                <a:ea typeface="Arial" panose="020B0604020202020204" pitchFamily="34" charset="0"/>
              </a:rPr>
              <a:t> trên dựa vào kiến thức học hôm nay. </a:t>
            </a:r>
            <a:endParaRPr lang="en-US" sz="3200" dirty="0">
              <a:solidFill>
                <a:srgbClr val="0000CC"/>
              </a:solidFill>
              <a:latin typeface="Times New Roman" panose="02020603050405020304" pitchFamily="18" charset="0"/>
              <a:ea typeface="Arial" panose="020B0604020202020204" pitchFamily="34" charset="0"/>
            </a:endParaRPr>
          </a:p>
          <a:p>
            <a:pPr marL="457200" indent="-457200" algn="just">
              <a:lnSpc>
                <a:spcPct val="105000"/>
              </a:lnSpc>
              <a:spcBef>
                <a:spcPts val="600"/>
              </a:spcBef>
              <a:spcAft>
                <a:spcPts val="600"/>
              </a:spcAft>
              <a:buFont typeface="Wingdings" panose="05000000000000000000" pitchFamily="2" charset="2"/>
              <a:buChar char="Ø"/>
            </a:pPr>
            <a:r>
              <a:rPr lang="en-US" sz="3200" dirty="0" err="1">
                <a:solidFill>
                  <a:srgbClr val="0000CC"/>
                </a:solidFill>
                <a:effectLst/>
                <a:latin typeface="Times New Roman" panose="02020603050405020304" pitchFamily="18" charset="0"/>
                <a:ea typeface="Arial" panose="020B0604020202020204" pitchFamily="34" charset="0"/>
              </a:rPr>
              <a:t>Hãy</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chụp</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ảnh</a:t>
            </a:r>
            <a:r>
              <a:rPr lang="en-US" sz="3200" dirty="0">
                <a:solidFill>
                  <a:srgbClr val="0000CC"/>
                </a:solidFill>
                <a:effectLst/>
                <a:latin typeface="Times New Roman" panose="02020603050405020304" pitchFamily="18" charset="0"/>
                <a:ea typeface="Arial" panose="020B0604020202020204" pitchFamily="34" charset="0"/>
              </a:rPr>
              <a:t>, quay video </a:t>
            </a:r>
            <a:r>
              <a:rPr lang="en-US" sz="3200" dirty="0" err="1">
                <a:solidFill>
                  <a:srgbClr val="0000CC"/>
                </a:solidFill>
                <a:effectLst/>
                <a:latin typeface="Times New Roman" panose="02020603050405020304" pitchFamily="18" charset="0"/>
                <a:ea typeface="Arial" panose="020B0604020202020204" pitchFamily="34" charset="0"/>
              </a:rPr>
              <a:t>minh</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chứng</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cho</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cách</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giải</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quyết</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của</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em</a:t>
            </a:r>
            <a:r>
              <a:rPr lang="en-US" sz="3200" dirty="0">
                <a:solidFill>
                  <a:srgbClr val="0000CC"/>
                </a:solidFill>
                <a:latin typeface="Times New Roman" panose="02020603050405020304" pitchFamily="18" charset="0"/>
                <a:ea typeface="Arial" panose="020B0604020202020204" pitchFamily="34" charset="0"/>
              </a:rPr>
              <a:t>.</a:t>
            </a:r>
          </a:p>
          <a:p>
            <a:pPr marL="457200" indent="-457200" algn="just">
              <a:lnSpc>
                <a:spcPct val="105000"/>
              </a:lnSpc>
              <a:spcBef>
                <a:spcPts val="600"/>
              </a:spcBef>
              <a:spcAft>
                <a:spcPts val="600"/>
              </a:spcAft>
              <a:buFont typeface="Wingdings" panose="05000000000000000000" pitchFamily="2" charset="2"/>
              <a:buChar char="Ø"/>
            </a:pPr>
            <a:r>
              <a:rPr lang="en-US" sz="3200" dirty="0" err="1">
                <a:solidFill>
                  <a:srgbClr val="0000CC"/>
                </a:solidFill>
                <a:effectLst/>
                <a:latin typeface="Times New Roman" panose="02020603050405020304" pitchFamily="18" charset="0"/>
                <a:ea typeface="Arial" panose="020B0604020202020204" pitchFamily="34" charset="0"/>
              </a:rPr>
              <a:t>Có</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thể</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làm</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cá</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nhân</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hoặc</a:t>
            </a:r>
            <a:r>
              <a:rPr lang="en-US" sz="3200" dirty="0">
                <a:solidFill>
                  <a:srgbClr val="0000CC"/>
                </a:solidFill>
                <a:effectLst/>
                <a:latin typeface="Times New Roman" panose="02020603050405020304" pitchFamily="18" charset="0"/>
                <a:ea typeface="Arial" panose="020B0604020202020204" pitchFamily="34" charset="0"/>
              </a:rPr>
              <a:t> </a:t>
            </a:r>
            <a:r>
              <a:rPr lang="en-US" sz="3200" dirty="0" err="1">
                <a:solidFill>
                  <a:srgbClr val="0000CC"/>
                </a:solidFill>
                <a:effectLst/>
                <a:latin typeface="Times New Roman" panose="02020603050405020304" pitchFamily="18" charset="0"/>
                <a:ea typeface="Arial" panose="020B0604020202020204" pitchFamily="34" charset="0"/>
              </a:rPr>
              <a:t>nhóm</a:t>
            </a:r>
            <a:r>
              <a:rPr lang="en-US" sz="3200" dirty="0">
                <a:solidFill>
                  <a:srgbClr val="0000CC"/>
                </a:solidFill>
                <a:effectLst/>
                <a:latin typeface="Times New Roman" panose="02020603050405020304" pitchFamily="18" charset="0"/>
                <a:ea typeface="Arial" panose="020B0604020202020204" pitchFamily="34" charset="0"/>
              </a:rPr>
              <a:t> 2 -3 HS.</a:t>
            </a:r>
          </a:p>
          <a:p>
            <a:pPr marL="457200" indent="-457200" algn="just">
              <a:lnSpc>
                <a:spcPct val="105000"/>
              </a:lnSpc>
              <a:spcBef>
                <a:spcPts val="600"/>
              </a:spcBef>
              <a:spcAft>
                <a:spcPts val="600"/>
              </a:spcAft>
              <a:buFont typeface="Wingdings" panose="05000000000000000000" pitchFamily="2" charset="2"/>
              <a:buChar char="Ø"/>
            </a:pPr>
            <a:r>
              <a:rPr lang="en-US" sz="3200" dirty="0" err="1">
                <a:solidFill>
                  <a:srgbClr val="0000CC"/>
                </a:solidFill>
                <a:latin typeface="Times New Roman" panose="02020603050405020304" pitchFamily="18" charset="0"/>
                <a:ea typeface="Arial" panose="020B0604020202020204" pitchFamily="34" charset="0"/>
              </a:rPr>
              <a:t>Hạn</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báo</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cáo</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trước</a:t>
            </a:r>
            <a:r>
              <a:rPr lang="en-US" sz="3200" dirty="0">
                <a:solidFill>
                  <a:srgbClr val="0000CC"/>
                </a:solidFill>
                <a:latin typeface="Times New Roman" panose="02020603050405020304" pitchFamily="18" charset="0"/>
                <a:ea typeface="Arial" panose="020B0604020202020204" pitchFamily="34" charset="0"/>
              </a:rPr>
              <a:t> </a:t>
            </a:r>
            <a:r>
              <a:rPr lang="en-US" sz="3200" dirty="0" err="1">
                <a:solidFill>
                  <a:srgbClr val="0000CC"/>
                </a:solidFill>
                <a:latin typeface="Times New Roman" panose="02020603050405020304" pitchFamily="18" charset="0"/>
                <a:ea typeface="Arial" panose="020B0604020202020204" pitchFamily="34" charset="0"/>
              </a:rPr>
              <a:t>lớp</a:t>
            </a:r>
            <a:r>
              <a:rPr lang="en-US" sz="3200">
                <a:solidFill>
                  <a:srgbClr val="0000CC"/>
                </a:solidFill>
                <a:latin typeface="Times New Roman" panose="02020603050405020304" pitchFamily="18" charset="0"/>
                <a:ea typeface="Arial" panose="020B0604020202020204" pitchFamily="34" charset="0"/>
              </a:rPr>
              <a:t>: bài cuối chủ đề.</a:t>
            </a:r>
            <a:endParaRPr lang="en-US" sz="3200" dirty="0">
              <a:solidFill>
                <a:srgbClr val="0000CC"/>
              </a:solidFill>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3780753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68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F2391C-B563-4A1C-AE33-DAB8D57644CF}"/>
              </a:ext>
            </a:extLst>
          </p:cNvPr>
          <p:cNvSpPr txBox="1"/>
          <p:nvPr/>
        </p:nvSpPr>
        <p:spPr>
          <a:xfrm>
            <a:off x="397163" y="1339272"/>
            <a:ext cx="11720945" cy="2308324"/>
          </a:xfrm>
          <a:prstGeom prst="rect">
            <a:avLst/>
          </a:prstGeom>
          <a:noFill/>
        </p:spPr>
        <p:txBody>
          <a:bodyPr wrap="square" rtlCol="0">
            <a:spAutoFit/>
          </a:bodyPr>
          <a:lstStyle/>
          <a:p>
            <a:r>
              <a:rPr lang="vi-VN" sz="4800" dirty="0">
                <a:latin typeface="Times New Roman" panose="02020603050405020304" pitchFamily="18" charset="0"/>
                <a:cs typeface="Times New Roman" panose="02020603050405020304" pitchFamily="18" charset="0"/>
              </a:rPr>
              <a:t>- </a:t>
            </a:r>
            <a:r>
              <a:rPr lang="vi-VN" sz="4800" dirty="0">
                <a:solidFill>
                  <a:srgbClr val="FF0000"/>
                </a:solidFill>
                <a:latin typeface="Times New Roman" panose="02020603050405020304" pitchFamily="18" charset="0"/>
                <a:cs typeface="Times New Roman" panose="02020603050405020304" pitchFamily="18" charset="0"/>
              </a:rPr>
              <a:t>Khối lượng là số đo lượng chất của một vật.</a:t>
            </a:r>
          </a:p>
          <a:p>
            <a:r>
              <a:rPr lang="vi-VN" sz="4800" dirty="0">
                <a:solidFill>
                  <a:srgbClr val="FF0000"/>
                </a:solidFill>
                <a:latin typeface="Times New Roman" panose="02020603050405020304" pitchFamily="18" charset="0"/>
                <a:cs typeface="Times New Roman" panose="02020603050405020304" pitchFamily="18" charset="0"/>
              </a:rPr>
              <a:t>- Khi không tính bao bì thì khối lượng đó được gọi là </a:t>
            </a:r>
            <a:r>
              <a:rPr lang="vi-VN" sz="4800" b="1" dirty="0">
                <a:solidFill>
                  <a:srgbClr val="FF0000"/>
                </a:solidFill>
                <a:latin typeface="Times New Roman" panose="02020603050405020304" pitchFamily="18" charset="0"/>
                <a:cs typeface="Times New Roman" panose="02020603050405020304" pitchFamily="18" charset="0"/>
              </a:rPr>
              <a:t>khối lượng tịnh.</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85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DF3C841-8310-4634-8AD1-8945EEEA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93" y="831561"/>
            <a:ext cx="4894382" cy="4784148"/>
          </a:xfrm>
          <a:prstGeom prst="rect">
            <a:avLst/>
          </a:prstGeom>
        </p:spPr>
      </p:pic>
      <p:sp>
        <p:nvSpPr>
          <p:cNvPr id="6" name="TextBox 5">
            <a:extLst>
              <a:ext uri="{FF2B5EF4-FFF2-40B4-BE49-F238E27FC236}">
                <a16:creationId xmlns:a16="http://schemas.microsoft.com/office/drawing/2014/main" id="{8CB93FA0-831D-4229-8D50-8A8A296DFA4D}"/>
              </a:ext>
            </a:extLst>
          </p:cNvPr>
          <p:cNvSpPr txBox="1"/>
          <p:nvPr/>
        </p:nvSpPr>
        <p:spPr>
          <a:xfrm>
            <a:off x="6317672" y="951345"/>
            <a:ext cx="5024581" cy="2554545"/>
          </a:xfrm>
          <a:prstGeom prst="rect">
            <a:avLst/>
          </a:prstGeom>
          <a:noFill/>
        </p:spPr>
        <p:txBody>
          <a:bodyPr wrap="square" rtlCol="0">
            <a:spAutoFit/>
          </a:bodyPr>
          <a:lstStyle/>
          <a:p>
            <a:r>
              <a:rPr lang="en-US" sz="4000" b="0" i="0" dirty="0" err="1">
                <a:solidFill>
                  <a:srgbClr val="000000"/>
                </a:solidFill>
                <a:effectLst/>
                <a:latin typeface="Times New Roman" panose="02020603050405020304" pitchFamily="18" charset="0"/>
                <a:cs typeface="Times New Roman" panose="02020603050405020304" pitchFamily="18" charset="0"/>
              </a:rPr>
              <a:t>Trên</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một</a:t>
            </a:r>
            <a:r>
              <a:rPr lang="en-US" sz="4000" b="0" i="0" dirty="0">
                <a:solidFill>
                  <a:srgbClr val="000000"/>
                </a:solidFill>
                <a:effectLst/>
                <a:latin typeface="Times New Roman" panose="02020603050405020304" pitchFamily="18" charset="0"/>
                <a:cs typeface="Times New Roman" panose="02020603050405020304" pitchFamily="18" charset="0"/>
              </a:rPr>
              <a:t> bao </a:t>
            </a:r>
            <a:r>
              <a:rPr lang="en-US" sz="4000" b="0" i="0" dirty="0" err="1">
                <a:solidFill>
                  <a:srgbClr val="000000"/>
                </a:solidFill>
                <a:effectLst/>
                <a:latin typeface="Times New Roman" panose="02020603050405020304" pitchFamily="18" charset="0"/>
                <a:cs typeface="Times New Roman" panose="02020603050405020304" pitchFamily="18" charset="0"/>
              </a:rPr>
              <a:t>gạo</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có</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ghi</a:t>
            </a:r>
            <a:r>
              <a:rPr lang="en-US" sz="4000" b="0" i="0" dirty="0">
                <a:solidFill>
                  <a:srgbClr val="000000"/>
                </a:solidFill>
                <a:effectLst/>
                <a:latin typeface="Times New Roman" panose="02020603050405020304" pitchFamily="18" charset="0"/>
                <a:cs typeface="Times New Roman" panose="02020603050405020304" pitchFamily="18" charset="0"/>
              </a:rPr>
              <a:t> 25kg (</a:t>
            </a:r>
            <a:r>
              <a:rPr lang="en-US" sz="4000" b="0" i="0" dirty="0" err="1">
                <a:solidFill>
                  <a:srgbClr val="000000"/>
                </a:solidFill>
                <a:effectLst/>
                <a:latin typeface="Times New Roman" panose="02020603050405020304" pitchFamily="18" charset="0"/>
                <a:cs typeface="Times New Roman" panose="02020603050405020304" pitchFamily="18" charset="0"/>
              </a:rPr>
              <a:t>hình</a:t>
            </a:r>
            <a:r>
              <a:rPr lang="en-US" sz="4000" b="0" i="0" dirty="0">
                <a:solidFill>
                  <a:srgbClr val="000000"/>
                </a:solidFill>
                <a:effectLst/>
                <a:latin typeface="Times New Roman" panose="02020603050405020304" pitchFamily="18" charset="0"/>
                <a:cs typeface="Times New Roman" panose="02020603050405020304" pitchFamily="18" charset="0"/>
              </a:rPr>
              <a:t> 37.1b). </a:t>
            </a:r>
            <a:r>
              <a:rPr lang="en-US" sz="4000" b="0" i="0" dirty="0" err="1">
                <a:solidFill>
                  <a:srgbClr val="000000"/>
                </a:solidFill>
                <a:effectLst/>
                <a:latin typeface="Times New Roman" panose="02020603050405020304" pitchFamily="18" charset="0"/>
                <a:cs typeface="Times New Roman" panose="02020603050405020304" pitchFamily="18" charset="0"/>
              </a:rPr>
              <a:t>Số</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ghi</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đó</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cho</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biết</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điều</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gì</a:t>
            </a:r>
            <a:r>
              <a:rPr lang="en-US" sz="4000" b="0" i="0" dirty="0">
                <a:solidFill>
                  <a:srgbClr val="000000"/>
                </a:solidFill>
                <a:effectLst/>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FEA3454-8BDF-4239-ABE8-B1B17C3D11C5}"/>
              </a:ext>
            </a:extLst>
          </p:cNvPr>
          <p:cNvSpPr txBox="1"/>
          <p:nvPr/>
        </p:nvSpPr>
        <p:spPr>
          <a:xfrm>
            <a:off x="6483927" y="4027055"/>
            <a:ext cx="4858326" cy="2308324"/>
          </a:xfrm>
          <a:prstGeom prst="rect">
            <a:avLst/>
          </a:prstGeom>
          <a:noFill/>
        </p:spPr>
        <p:txBody>
          <a:bodyPr wrap="square" rtlCol="0">
            <a:spAutoFit/>
          </a:bodyPr>
          <a:lstStyle/>
          <a:p>
            <a:r>
              <a:rPr lang="vi-VN" sz="3600" b="0" i="0" dirty="0">
                <a:solidFill>
                  <a:srgbClr val="FF0000"/>
                </a:solidFill>
                <a:effectLst/>
                <a:latin typeface="Times New Roman" panose="02020603050405020304" pitchFamily="18" charset="0"/>
                <a:cs typeface="Times New Roman" panose="02020603050405020304" pitchFamily="18" charset="0"/>
              </a:rPr>
              <a:t>Trên một bao gạo có ghi 25 kg. Số ghi đó cho </a:t>
            </a:r>
            <a:r>
              <a:rPr lang="vi-VN" sz="3600" b="0" i="0">
                <a:solidFill>
                  <a:srgbClr val="FF0000"/>
                </a:solidFill>
                <a:effectLst/>
                <a:latin typeface="Times New Roman" panose="02020603050405020304" pitchFamily="18" charset="0"/>
                <a:cs typeface="Times New Roman" panose="02020603050405020304" pitchFamily="18" charset="0"/>
              </a:rPr>
              <a:t>biết  </a:t>
            </a:r>
            <a:r>
              <a:rPr lang="vi-VN" sz="3600" b="0" i="0" dirty="0">
                <a:solidFill>
                  <a:srgbClr val="FF0000"/>
                </a:solidFill>
                <a:effectLst/>
                <a:latin typeface="Times New Roman" panose="02020603050405020304" pitchFamily="18" charset="0"/>
                <a:cs typeface="Times New Roman" panose="02020603050405020304" pitchFamily="18" charset="0"/>
              </a:rPr>
              <a:t>lượng gạo trong bao là 25 kg.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43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pic>
        <p:nvPicPr>
          <p:cNvPr id="9" name="Picture 8" descr="Thùng 40 gói Bột giặt Lix ngát hương chanh gói 300g - Thùng lix chanh 300g"/>
          <p:cNvPicPr/>
          <p:nvPr/>
        </p:nvPicPr>
        <p:blipFill rotWithShape="1">
          <a:blip r:embed="rId2">
            <a:extLst>
              <a:ext uri="{28A0092B-C50C-407E-A947-70E740481C1C}">
                <a14:useLocalDpi xmlns:a14="http://schemas.microsoft.com/office/drawing/2010/main" val="0"/>
              </a:ext>
            </a:extLst>
          </a:blip>
          <a:srcRect l="15396" t="30714" r="17041"/>
          <a:stretch/>
        </p:blipFill>
        <p:spPr bwMode="auto">
          <a:xfrm>
            <a:off x="3024634" y="2189230"/>
            <a:ext cx="3945516" cy="3725276"/>
          </a:xfrm>
          <a:prstGeom prst="rect">
            <a:avLst/>
          </a:prstGeom>
          <a:noFill/>
          <a:ln>
            <a:noFill/>
          </a:ln>
          <a:extLst>
            <a:ext uri="{53640926-AAD7-44D8-BBD7-CCE9431645EC}">
              <a14:shadowObscured xmlns:a14="http://schemas.microsoft.com/office/drawing/2010/main"/>
            </a:ext>
          </a:extLst>
        </p:spPr>
      </p:pic>
      <p:pic>
        <p:nvPicPr>
          <p:cNvPr id="10" name="Picture 9" descr="Bột giặt Lix Extra chanh 6kg | CÔNG TY CỔ PHẦN HÀNG BÁCH HÓA"/>
          <p:cNvPicPr/>
          <p:nvPr/>
        </p:nvPicPr>
        <p:blipFill rotWithShape="1">
          <a:blip r:embed="rId3">
            <a:extLst>
              <a:ext uri="{28A0092B-C50C-407E-A947-70E740481C1C}">
                <a14:useLocalDpi xmlns:a14="http://schemas.microsoft.com/office/drawing/2010/main" val="0"/>
              </a:ext>
            </a:extLst>
          </a:blip>
          <a:srcRect l="23866" t="34259" r="22549" b="7124"/>
          <a:stretch/>
        </p:blipFill>
        <p:spPr bwMode="auto">
          <a:xfrm>
            <a:off x="7796638" y="2248452"/>
            <a:ext cx="3741427" cy="3666053"/>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24AE6793-EA05-44F5-86F2-EF3A1EA78258}"/>
              </a:ext>
            </a:extLst>
          </p:cNvPr>
          <p:cNvSpPr txBox="1"/>
          <p:nvPr/>
        </p:nvSpPr>
        <p:spPr>
          <a:xfrm>
            <a:off x="1182144" y="377615"/>
            <a:ext cx="1018014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 panose="020B0604020202020204" pitchFamily="34" charset="0"/>
              </a:rPr>
              <a:t>TÌM HIỂU VỀ KHỐI LƯỢNG</a:t>
            </a:r>
            <a:endParaRPr lang="en-US" sz="3200" dirty="0">
              <a:solidFill>
                <a:srgbClr val="FF0000"/>
              </a:solidFill>
            </a:endParaRPr>
          </a:p>
        </p:txBody>
      </p:sp>
    </p:spTree>
    <p:extLst>
      <p:ext uri="{BB962C8B-B14F-4D97-AF65-F5344CB8AC3E}">
        <p14:creationId xmlns:p14="http://schemas.microsoft.com/office/powerpoint/2010/main" val="6829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24AE6793-EA05-44F5-86F2-EF3A1EA78258}"/>
              </a:ext>
            </a:extLst>
          </p:cNvPr>
          <p:cNvSpPr txBox="1"/>
          <p:nvPr/>
        </p:nvSpPr>
        <p:spPr>
          <a:xfrm>
            <a:off x="1182144" y="377615"/>
            <a:ext cx="10180147"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2. LỰC HẤP DẪN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417320" y="2346960"/>
            <a:ext cx="9479280" cy="523220"/>
          </a:xfrm>
          <a:prstGeom prst="rect">
            <a:avLst/>
          </a:prstGeom>
          <a:noFill/>
        </p:spPr>
        <p:txBody>
          <a:bodyPr wrap="square" rtlCol="0">
            <a:spAutoFit/>
          </a:bodyPr>
          <a:lstStyle/>
          <a:p>
            <a:r>
              <a:rPr lang="en-US" sz="2800" dirty="0">
                <a:solidFill>
                  <a:srgbClr val="0000CC"/>
                </a:solidFill>
              </a:rPr>
              <a:t>https://youtu.be/3QvQSgEdhXI</a:t>
            </a:r>
          </a:p>
        </p:txBody>
      </p:sp>
      <p:sp>
        <p:nvSpPr>
          <p:cNvPr id="5" name="TextBox 4">
            <a:extLst>
              <a:ext uri="{FF2B5EF4-FFF2-40B4-BE49-F238E27FC236}">
                <a16:creationId xmlns:a16="http://schemas.microsoft.com/office/drawing/2014/main" id="{7AE76E18-E4AB-429D-83B7-EEF93F1BB630}"/>
              </a:ext>
            </a:extLst>
          </p:cNvPr>
          <p:cNvSpPr txBox="1"/>
          <p:nvPr/>
        </p:nvSpPr>
        <p:spPr>
          <a:xfrm>
            <a:off x="922799" y="1272935"/>
            <a:ext cx="1018014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TÌM HIỂU VỀ LỰC HẤP DẪN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32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2943-A17C-40BB-9423-E1A0D08A59E3}"/>
              </a:ext>
            </a:extLst>
          </p:cNvPr>
          <p:cNvSpPr>
            <a:spLocks noGrp="1"/>
          </p:cNvSpPr>
          <p:nvPr>
            <p:ph type="title"/>
          </p:nvPr>
        </p:nvSpPr>
        <p:spPr/>
        <p:txBody>
          <a:bodyPr/>
          <a:lstStyle/>
          <a:p>
            <a:r>
              <a:rPr lang="vi-VN" b="0" i="0" dirty="0">
                <a:solidFill>
                  <a:srgbClr val="000000"/>
                </a:solidFill>
                <a:effectLst/>
                <a:latin typeface="Times New Roman" panose="02020603050405020304" pitchFamily="18" charset="0"/>
                <a:cs typeface="Times New Roman" panose="02020603050405020304" pitchFamily="18" charset="0"/>
              </a:rPr>
              <a:t>Tại sao khi rụng khỏi cành cây thì quả táo luôn rơi xuống mặt đất?</a:t>
            </a:r>
            <a:endParaRPr lang="en-US" dirty="0">
              <a:latin typeface="Times New Roman" panose="02020603050405020304" pitchFamily="18" charset="0"/>
              <a:cs typeface="Times New Roman" panose="02020603050405020304" pitchFamily="18" charset="0"/>
            </a:endParaRPr>
          </a:p>
        </p:txBody>
      </p:sp>
      <p:pic>
        <p:nvPicPr>
          <p:cNvPr id="5" name="Content Placeholder 4" descr="A picture containing text, clipart&#10;&#10;Description automatically generated">
            <a:extLst>
              <a:ext uri="{FF2B5EF4-FFF2-40B4-BE49-F238E27FC236}">
                <a16:creationId xmlns:a16="http://schemas.microsoft.com/office/drawing/2014/main" id="{9813A2D5-1A44-45A7-AE7A-C0DB3FB84A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8549" y="1690688"/>
            <a:ext cx="4850224" cy="5112398"/>
          </a:xfrm>
        </p:spPr>
      </p:pic>
      <p:sp>
        <p:nvSpPr>
          <p:cNvPr id="6" name="TextBox 5">
            <a:extLst>
              <a:ext uri="{FF2B5EF4-FFF2-40B4-BE49-F238E27FC236}">
                <a16:creationId xmlns:a16="http://schemas.microsoft.com/office/drawing/2014/main" id="{48294CC9-AD17-40D3-B5C3-FA573E46F8FB}"/>
              </a:ext>
            </a:extLst>
          </p:cNvPr>
          <p:cNvSpPr txBox="1"/>
          <p:nvPr/>
        </p:nvSpPr>
        <p:spPr>
          <a:xfrm>
            <a:off x="962025" y="2247900"/>
            <a:ext cx="6085320" cy="3416320"/>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Khi rụng khỏi cành cây thì quả táo luôn rơi xuống mặt đất vì quả táo đã chịu tác dụng của lực hút Trái Đất. Lực hút này làm quả táo bị rơi thẳng xuống mặt đất.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5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18590" y="1604180"/>
            <a:ext cx="11682909" cy="4464111"/>
          </a:xfrm>
          <a:prstGeom prst="rect">
            <a:avLst/>
          </a:prstGeom>
        </p:spPr>
      </p:pic>
      <p:sp>
        <p:nvSpPr>
          <p:cNvPr id="7" name="Rectangle 6">
            <a:extLst>
              <a:ext uri="{FF2B5EF4-FFF2-40B4-BE49-F238E27FC236}">
                <a16:creationId xmlns:a16="http://schemas.microsoft.com/office/drawing/2014/main" id="{D6B045E7-B682-4966-B948-C1D44796CEB8}"/>
              </a:ext>
            </a:extLst>
          </p:cNvPr>
          <p:cNvSpPr/>
          <p:nvPr/>
        </p:nvSpPr>
        <p:spPr>
          <a:xfrm>
            <a:off x="0" y="1095375"/>
            <a:ext cx="12192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8" name="Rectangle 7"/>
          <p:cNvSpPr/>
          <p:nvPr/>
        </p:nvSpPr>
        <p:spPr>
          <a:xfrm>
            <a:off x="1941359" y="2690822"/>
            <a:ext cx="8669492" cy="2002023"/>
          </a:xfrm>
          <a:prstGeom prst="rect">
            <a:avLst/>
          </a:prstGeom>
        </p:spPr>
        <p:txBody>
          <a:bodyPr wrap="square">
            <a:spAutoFit/>
          </a:bodyPr>
          <a:lstStyle/>
          <a:p>
            <a:pPr>
              <a:lnSpc>
                <a:spcPct val="150000"/>
              </a:lnSpc>
            </a:pPr>
            <a:r>
              <a:rPr lang="de-AT" sz="4400" dirty="0">
                <a:solidFill>
                  <a:srgbClr val="FF0000"/>
                </a:solidFill>
                <a:latin typeface="Times New Roman" panose="02020603050405020304" pitchFamily="18" charset="0"/>
                <a:cs typeface="Times New Roman" panose="02020603050405020304" pitchFamily="18" charset="0"/>
              </a:rPr>
              <a:t>- Lực hấp dẫn là lực hút giữa các vật có khối lượng.</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4AE6793-EA05-44F5-86F2-EF3A1EA78258}"/>
              </a:ext>
            </a:extLst>
          </p:cNvPr>
          <p:cNvSpPr txBox="1"/>
          <p:nvPr/>
        </p:nvSpPr>
        <p:spPr>
          <a:xfrm>
            <a:off x="1182144" y="377615"/>
            <a:ext cx="10180147"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TÌM HIỂU VỀ LỰC HẤP DẪN</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62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A932-468D-4F32-9BAD-03D010E599E1}"/>
              </a:ext>
            </a:extLst>
          </p:cNvPr>
          <p:cNvSpPr>
            <a:spLocks noGrp="1"/>
          </p:cNvSpPr>
          <p:nvPr>
            <p:ph type="title"/>
          </p:nvPr>
        </p:nvSpPr>
        <p:spPr/>
        <p:txBody>
          <a:bodyPr>
            <a:normAutofit fontScale="90000"/>
          </a:bodyPr>
          <a:lstStyle/>
          <a:p>
            <a:r>
              <a:rPr lang="vi-VN" b="0" i="0" dirty="0">
                <a:solidFill>
                  <a:srgbClr val="000000"/>
                </a:solidFill>
                <a:effectLst/>
                <a:latin typeface="Times New Roman" panose="02020603050405020304" pitchFamily="18" charset="0"/>
                <a:cs typeface="Times New Roman" panose="02020603050405020304" pitchFamily="18" charset="0"/>
              </a:rPr>
              <a:t>Có hai cuốn sách nằm trên mặt bàn như hình bên dưới, em hãy cho biết giữa chúng có lực hấp dẫn không?</a:t>
            </a:r>
            <a:endParaRPr lang="en-US" dirty="0">
              <a:latin typeface="Times New Roman" panose="02020603050405020304" pitchFamily="18" charset="0"/>
              <a:cs typeface="Times New Roman" panose="02020603050405020304" pitchFamily="18" charset="0"/>
            </a:endParaRPr>
          </a:p>
        </p:txBody>
      </p:sp>
      <p:pic>
        <p:nvPicPr>
          <p:cNvPr id="5" name="Content Placeholder 4" descr="Graphical user interface&#10;&#10;Description automatically generated with medium confidence">
            <a:extLst>
              <a:ext uri="{FF2B5EF4-FFF2-40B4-BE49-F238E27FC236}">
                <a16:creationId xmlns:a16="http://schemas.microsoft.com/office/drawing/2014/main" id="{821FB300-5F08-493A-8F3A-585325656C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21" y="2726531"/>
            <a:ext cx="5634179" cy="3302794"/>
          </a:xfrm>
        </p:spPr>
      </p:pic>
      <p:sp>
        <p:nvSpPr>
          <p:cNvPr id="6" name="TextBox 5">
            <a:extLst>
              <a:ext uri="{FF2B5EF4-FFF2-40B4-BE49-F238E27FC236}">
                <a16:creationId xmlns:a16="http://schemas.microsoft.com/office/drawing/2014/main" id="{6F9878D0-76AD-4194-8441-622C5C55E16B}"/>
              </a:ext>
            </a:extLst>
          </p:cNvPr>
          <p:cNvSpPr txBox="1"/>
          <p:nvPr/>
        </p:nvSpPr>
        <p:spPr>
          <a:xfrm>
            <a:off x="6548583" y="2152074"/>
            <a:ext cx="4805218" cy="3970318"/>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Có hai cuốn sách nằm trên mặt bàn như hình bên dưới, giữa chúng có lực hấp dẫn. </a:t>
            </a:r>
          </a:p>
          <a:p>
            <a:r>
              <a:rPr lang="vi-VN" sz="3600" dirty="0">
                <a:solidFill>
                  <a:srgbClr val="FF0000"/>
                </a:solidFill>
                <a:latin typeface="Times New Roman" panose="02020603050405020304" pitchFamily="18" charset="0"/>
                <a:cs typeface="Times New Roman" panose="02020603050405020304" pitchFamily="18" charset="0"/>
              </a:rPr>
              <a:t>Vì mọi vật có khối lượng đều hút nhau với một lực gọi là lực hấp dẫn.</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65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1312</Words>
  <Application>Microsoft Office PowerPoint</Application>
  <PresentationFormat>Widescreen</PresentationFormat>
  <Paragraphs>193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Calibri Light</vt:lpstr>
      <vt:lpstr>Tahoma</vt:lpstr>
      <vt:lpstr>Times New Roman</vt:lpstr>
      <vt:lpstr>Wingdings</vt:lpstr>
      <vt:lpstr>Office Theme</vt:lpstr>
      <vt:lpstr>KHTN6 – CHỦ ĐỀ 9.  BÀI 37. LỰC HẤP DẪN VÀ TRỌNG LƯỢNG</vt:lpstr>
      <vt:lpstr>PowerPoint Presentation</vt:lpstr>
      <vt:lpstr>PowerPoint Presentation</vt:lpstr>
      <vt:lpstr>PowerPoint Presentation</vt:lpstr>
      <vt:lpstr>PowerPoint Presentation</vt:lpstr>
      <vt:lpstr>PowerPoint Presentation</vt:lpstr>
      <vt:lpstr>Tại sao khi rụng khỏi cành cây thì quả táo luôn rơi xuống mặt đất?</vt:lpstr>
      <vt:lpstr>PowerPoint Presentation</vt:lpstr>
      <vt:lpstr>Có hai cuốn sách nằm trên mặt bàn như hình bên dưới, em hãy cho biết giữa chúng có lực hấp dẫn không?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SỰ ĐA DẠNG VÀ CÁC THỂ CƠ BẢN CỦA CHẤT. TÍNH CHẤT CỦA CHẤT</dc:title>
  <dc:creator>Admin</dc:creator>
  <cp:lastModifiedBy>LY NHAT LONG</cp:lastModifiedBy>
  <cp:revision>77</cp:revision>
  <dcterms:created xsi:type="dcterms:W3CDTF">2021-02-06T13:24:47Z</dcterms:created>
  <dcterms:modified xsi:type="dcterms:W3CDTF">2025-04-10T07:42:31Z</dcterms:modified>
</cp:coreProperties>
</file>