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357" r:id="rId4"/>
    <p:sldId id="295" r:id="rId5"/>
    <p:sldId id="3081" r:id="rId6"/>
    <p:sldId id="3309" r:id="rId7"/>
    <p:sldId id="3359" r:id="rId8"/>
    <p:sldId id="3361" r:id="rId9"/>
    <p:sldId id="3362" r:id="rId10"/>
    <p:sldId id="3328" r:id="rId11"/>
    <p:sldId id="3360" r:id="rId12"/>
    <p:sldId id="3363" r:id="rId13"/>
    <p:sldId id="3364" r:id="rId14"/>
    <p:sldId id="3365" r:id="rId15"/>
    <p:sldId id="3083" r:id="rId16"/>
    <p:sldId id="3351" r:id="rId17"/>
  </p:sldIdLst>
  <p:sldSz cx="12192000" cy="6858000"/>
  <p:notesSz cx="6858000" cy="9144000"/>
  <p:embeddedFontLst>
    <p:embeddedFont>
      <p:font typeface="Bahnschrift Condensed" panose="020B0502040204020203" pitchFamily="34" charset="0"/>
      <p:regular r:id="rId20"/>
      <p:bold r:id="rId21"/>
    </p:embeddedFont>
    <p:embeddedFont>
      <p:font typeface="Bahnschrift SemiBold SemiConden" panose="020B0502040204020203" pitchFamily="34" charset="0"/>
      <p:bold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5" d="100"/>
          <a:sy n="85" d="100"/>
        </p:scale>
        <p:origin x="47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3</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41811" y="259774"/>
            <a:ext cx="7377953" cy="954107"/>
          </a:xfrm>
          <a:prstGeom prst="rect">
            <a:avLst/>
          </a:prstGeom>
          <a:noFill/>
        </p:spPr>
        <p:txBody>
          <a:bodyPr wrap="square" rtlCol="0">
            <a:spAutoFit/>
          </a:bodyPr>
          <a:lstStyle/>
          <a:p>
            <a:pPr algn="ctr"/>
            <a:r>
              <a:rPr lang="vi-VN" sz="2800" dirty="0">
                <a:solidFill>
                  <a:schemeClr val="accent5">
                    <a:lumMod val="75000"/>
                  </a:schemeClr>
                </a:solidFill>
              </a:rPr>
              <a:t>ĐẠO ĐỨC, PHÁP LUẬT </a:t>
            </a:r>
          </a:p>
          <a:p>
            <a:pPr algn="ctr"/>
            <a:r>
              <a:rPr lang="vi-VN" sz="2800" dirty="0">
                <a:solidFill>
                  <a:schemeClr val="accent5">
                    <a:lumMod val="75000"/>
                  </a:schemeClr>
                </a:solidFill>
              </a:rPr>
              <a:t>VÀ VĂN HOÁ TRONG MÔI TRƯỜNG SỐ</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097740" y="2319594"/>
            <a:ext cx="7485531" cy="2015039"/>
          </a:xfrm>
          <a:prstGeom prst="rect">
            <a:avLst/>
          </a:prstGeom>
          <a:noFill/>
          <a:ln>
            <a:noFill/>
          </a:ln>
        </p:spPr>
        <p:txBody>
          <a:bodyPr wrap="square" rtlCol="0">
            <a:spAutoFit/>
          </a:bodyPr>
          <a:lstStyle/>
          <a:p>
            <a:pPr algn="ctr">
              <a:lnSpc>
                <a:spcPct val="120000"/>
              </a:lnSpc>
            </a:pPr>
            <a:r>
              <a:rPr lang="en-US" sz="5500" b="1" dirty="0" err="1">
                <a:ln w="19050">
                  <a:solidFill>
                    <a:schemeClr val="bg1"/>
                  </a:solidFill>
                </a:ln>
                <a:solidFill>
                  <a:srgbClr val="002060"/>
                </a:solidFill>
                <a:latin typeface="Bahnschrift Condensed" panose="020B0502040204020203" pitchFamily="34" charset="0"/>
              </a:rPr>
              <a:t>Bài</a:t>
            </a:r>
            <a:r>
              <a:rPr lang="en-US" sz="5500" b="1" dirty="0">
                <a:ln w="19050">
                  <a:solidFill>
                    <a:schemeClr val="bg1"/>
                  </a:solidFill>
                </a:ln>
                <a:solidFill>
                  <a:srgbClr val="002060"/>
                </a:solidFill>
                <a:latin typeface="Bahnschrift Condensed" panose="020B0502040204020203" pitchFamily="34" charset="0"/>
              </a:rPr>
              <a:t> </a:t>
            </a:r>
            <a:r>
              <a:rPr lang="vi-VN" sz="5500" b="1" dirty="0">
                <a:ln w="19050">
                  <a:solidFill>
                    <a:schemeClr val="bg1"/>
                  </a:solidFill>
                </a:ln>
                <a:solidFill>
                  <a:srgbClr val="002060"/>
                </a:solidFill>
                <a:latin typeface="Bahnschrift Condensed" panose="020B0502040204020203" pitchFamily="34" charset="0"/>
              </a:rPr>
              <a:t>4</a:t>
            </a:r>
            <a:r>
              <a:rPr lang="en-US" sz="5500" b="1" dirty="0">
                <a:ln w="19050">
                  <a:solidFill>
                    <a:schemeClr val="bg1"/>
                  </a:solidFill>
                </a:ln>
                <a:solidFill>
                  <a:srgbClr val="002060"/>
                </a:solidFill>
                <a:latin typeface="Bahnschrift Condensed" panose="020B0502040204020203" pitchFamily="34" charset="0"/>
              </a:rPr>
              <a:t>. MỘT SỐ VẤN ĐỀ PHÁP LÍ </a:t>
            </a:r>
          </a:p>
          <a:p>
            <a:pPr algn="ctr">
              <a:lnSpc>
                <a:spcPct val="120000"/>
              </a:lnSpc>
            </a:pPr>
            <a:r>
              <a:rPr lang="en-US" sz="5500" b="1" dirty="0">
                <a:ln w="19050">
                  <a:solidFill>
                    <a:schemeClr val="bg1"/>
                  </a:solidFill>
                </a:ln>
                <a:solidFill>
                  <a:srgbClr val="002060"/>
                </a:solidFill>
                <a:latin typeface="Bahnschrift Condensed" panose="020B0502040204020203" pitchFamily="34" charset="0"/>
              </a:rPr>
              <a:t>VỀ SỬ DỤNG DỊCH VỤ INTERNET</a:t>
            </a:r>
            <a:endParaRPr lang="vi-VN" sz="55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444433"/>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Sử</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dụng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dịch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vụ</a:t>
              </a:r>
              <a:r>
                <a:rPr lang="en-US" sz="2400" b="1" dirty="0">
                  <a:solidFill>
                    <a:srgbClr val="002060"/>
                  </a:solidFill>
                  <a:latin typeface="UTM Avo" panose="02040603050506020204" pitchFamily="18" charset="0"/>
                  <a:cs typeface="Times New Roman" panose="02020603050405020304" pitchFamily="18" charset="0"/>
                </a:rPr>
                <a:t> Internet </a:t>
              </a:r>
              <a:r>
                <a:rPr lang="en-US" sz="2400" b="1" dirty="0" err="1">
                  <a:solidFill>
                    <a:srgbClr val="002060"/>
                  </a:solidFill>
                  <a:latin typeface="UTM Avo" panose="02040603050506020204" pitchFamily="18" charset="0"/>
                  <a:cs typeface="Times New Roman" panose="02020603050405020304" pitchFamily="18" charset="0"/>
                </a:rPr>
                <a:t>đúng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luật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5B036CE8-6186-9230-2089-6F887C7A2071}"/>
              </a:ext>
            </a:extLst>
          </p:cNvPr>
          <p:cNvSpPr txBox="1"/>
          <p:nvPr/>
        </p:nvSpPr>
        <p:spPr>
          <a:xfrm>
            <a:off x="1068410" y="1519588"/>
            <a:ext cx="9859566" cy="4190314"/>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b="1" dirty="0">
                <a:solidFill>
                  <a:srgbClr val="231F20"/>
                </a:solidFill>
                <a:effectLst/>
                <a:latin typeface="Arial" panose="020B0604020202020204" pitchFamily="34" charset="0"/>
              </a:rPr>
              <a:t> Những hành động nào sau đây vi phạm pháp luật, trái đạo đức, thiếu văn hoá? </a:t>
            </a:r>
            <a:endParaRPr lang="vi-VN" sz="2000" b="1" dirty="0"/>
          </a:p>
          <a:p>
            <a:pPr>
              <a:lnSpc>
                <a:spcPct val="150000"/>
              </a:lnSpc>
            </a:pPr>
            <a:r>
              <a:rPr lang="vi-VN" sz="2000" dirty="0">
                <a:solidFill>
                  <a:srgbClr val="231F20"/>
                </a:solidFill>
                <a:effectLst/>
                <a:latin typeface="Arial" panose="020B0604020202020204" pitchFamily="34" charset="0"/>
              </a:rPr>
              <a:t>A. Tải về một hình ảnh trên Internet khi chưa có sự cho phép của chủ sở hữu và sử dụng như là của mình. </a:t>
            </a:r>
            <a:endParaRPr lang="vi-VN" sz="2000" dirty="0"/>
          </a:p>
          <a:p>
            <a:pPr>
              <a:lnSpc>
                <a:spcPct val="150000"/>
              </a:lnSpc>
            </a:pPr>
            <a:r>
              <a:rPr lang="vi-VN" sz="2000" dirty="0">
                <a:solidFill>
                  <a:srgbClr val="231F20"/>
                </a:solidFill>
                <a:effectLst/>
                <a:latin typeface="Arial" panose="020B0604020202020204" pitchFamily="34" charset="0"/>
              </a:rPr>
              <a:t>B. Sử dụng ngôn ngữ phản cảm khi giao tiếp trên mạng xã hội. </a:t>
            </a:r>
            <a:endParaRPr lang="vi-VN" sz="2000" dirty="0"/>
          </a:p>
          <a:p>
            <a:pPr>
              <a:lnSpc>
                <a:spcPct val="150000"/>
              </a:lnSpc>
            </a:pPr>
            <a:r>
              <a:rPr lang="vi-VN" sz="2000" dirty="0">
                <a:solidFill>
                  <a:srgbClr val="231F20"/>
                </a:solidFill>
                <a:effectLst/>
                <a:latin typeface="Arial" panose="020B0604020202020204" pitchFamily="34" charset="0"/>
              </a:rPr>
              <a:t>C. Chúc mừng sinh nhật bạn trên mạng xã hội. </a:t>
            </a:r>
            <a:endParaRPr lang="vi-VN" sz="2000" dirty="0"/>
          </a:p>
          <a:p>
            <a:pPr>
              <a:lnSpc>
                <a:spcPct val="150000"/>
              </a:lnSpc>
            </a:pPr>
            <a:r>
              <a:rPr lang="vi-VN" sz="2000" dirty="0">
                <a:solidFill>
                  <a:srgbClr val="231F20"/>
                </a:solidFill>
                <a:effectLst/>
                <a:latin typeface="Arial" panose="020B0604020202020204" pitchFamily="34" charset="0"/>
              </a:rPr>
              <a:t>D. Đăng hình ảnh, video bôi nhọ, xúc phạm tập thể hoặc cá nhân lên mạng. </a:t>
            </a:r>
            <a:endParaRPr lang="vi-VN" sz="2000" dirty="0"/>
          </a:p>
          <a:p>
            <a:pPr>
              <a:lnSpc>
                <a:spcPct val="150000"/>
              </a:lnSpc>
            </a:pPr>
            <a:r>
              <a:rPr lang="vi-VN" sz="2000" b="1" dirty="0">
                <a:solidFill>
                  <a:srgbClr val="231F20"/>
                </a:solidFill>
                <a:effectLst/>
                <a:latin typeface="Arial-BoldMT"/>
              </a:rPr>
              <a:t>2.</a:t>
            </a:r>
            <a:r>
              <a:rPr lang="vi-VN" sz="2000" b="1" dirty="0">
                <a:solidFill>
                  <a:srgbClr val="231F20"/>
                </a:solidFill>
                <a:effectLst/>
                <a:latin typeface="Arial" panose="020B0604020202020204" pitchFamily="34" charset="0"/>
              </a:rPr>
              <a:t> Em hãy kể thêm một số hành vi vi phạm pháp luật, trái đạo đức, thiếu văn hoá của người sử dụng dịch vụ Internet.</a:t>
            </a:r>
            <a:endParaRPr lang="en-US" sz="2000" b="1" dirty="0"/>
          </a:p>
        </p:txBody>
      </p:sp>
      <p:sp>
        <p:nvSpPr>
          <p:cNvPr id="12" name="Oval 11">
            <a:extLst>
              <a:ext uri="{FF2B5EF4-FFF2-40B4-BE49-F238E27FC236}">
                <a16:creationId xmlns:a16="http://schemas.microsoft.com/office/drawing/2014/main" id="{D4662637-9717-CC0F-2CC1-18BA5B9FB42B}"/>
              </a:ext>
            </a:extLst>
          </p:cNvPr>
          <p:cNvSpPr/>
          <p:nvPr/>
        </p:nvSpPr>
        <p:spPr>
          <a:xfrm>
            <a:off x="1061873" y="2578322"/>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0D851C-341A-C777-F9FC-45FF25BD4863}"/>
              </a:ext>
            </a:extLst>
          </p:cNvPr>
          <p:cNvSpPr/>
          <p:nvPr/>
        </p:nvSpPr>
        <p:spPr>
          <a:xfrm>
            <a:off x="1061872" y="3460812"/>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843A77C-0610-BA00-44E1-2299DF4915BA}"/>
              </a:ext>
            </a:extLst>
          </p:cNvPr>
          <p:cNvSpPr/>
          <p:nvPr/>
        </p:nvSpPr>
        <p:spPr>
          <a:xfrm>
            <a:off x="1061871" y="4373538"/>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3" name="TextBox 2">
            <a:extLst>
              <a:ext uri="{FF2B5EF4-FFF2-40B4-BE49-F238E27FC236}">
                <a16:creationId xmlns:a16="http://schemas.microsoft.com/office/drawing/2014/main" id="{F47716B9-5D57-3C07-62FA-7D651BDB0634}"/>
              </a:ext>
            </a:extLst>
          </p:cNvPr>
          <p:cNvSpPr txBox="1"/>
          <p:nvPr/>
        </p:nvSpPr>
        <p:spPr>
          <a:xfrm>
            <a:off x="1171002" y="342046"/>
            <a:ext cx="10151422" cy="3365024"/>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a) Những hành vi vi phạm pháp luật, trái đạo đức, thiếu văn hoá khi hoạt động trong môi trường số </a:t>
            </a:r>
            <a:endParaRPr lang="vi-VN" dirty="0"/>
          </a:p>
          <a:p>
            <a:pPr>
              <a:lnSpc>
                <a:spcPct val="150000"/>
              </a:lnSpc>
            </a:pPr>
            <a:r>
              <a:rPr lang="vi-VN" sz="1800" dirty="0">
                <a:solidFill>
                  <a:srgbClr val="231F20"/>
                </a:solidFill>
                <a:effectLst/>
                <a:latin typeface="Arial" panose="020B0604020202020204" pitchFamily="34" charset="0"/>
              </a:rPr>
              <a:t>Ở lớp 7 em đã biết ứng xử khi giao tiếp qua mạng cần theo đúng quy tắc và bằng ngôn ngữ lịch sự, có văn hoá; đã biết cách ứng xử hợp lí khi gặp những thông tin trên mạng có nội dung xấu, không phù hợp lứa tuổi. Ở lớp 8, em cũng đã được học để nhận biết một số biểu hiện vi phạm đạo đức và pháp luật, biểu hiện thiếu văn hoá khi sử dụng công nghệ kĩ thuật số. Em có thể nhận biết một số hành vi vi phạm pháp luật, trái đạo đức, thiếu văn hoá trong môi trường mạng (Hình 4.2).</a:t>
            </a:r>
            <a:endParaRPr lang="en-US" dirty="0"/>
          </a:p>
        </p:txBody>
      </p:sp>
      <p:pic>
        <p:nvPicPr>
          <p:cNvPr id="5" name="Picture 4">
            <a:extLst>
              <a:ext uri="{FF2B5EF4-FFF2-40B4-BE49-F238E27FC236}">
                <a16:creationId xmlns:a16="http://schemas.microsoft.com/office/drawing/2014/main" id="{C0B9D9F8-7A7D-D547-19E9-4A3666533411}"/>
              </a:ext>
            </a:extLst>
          </p:cNvPr>
          <p:cNvPicPr>
            <a:picLocks noChangeAspect="1"/>
          </p:cNvPicPr>
          <p:nvPr/>
        </p:nvPicPr>
        <p:blipFill>
          <a:blip r:embed="rId3"/>
          <a:stretch>
            <a:fillRect/>
          </a:stretch>
        </p:blipFill>
        <p:spPr>
          <a:xfrm>
            <a:off x="2045622" y="3220826"/>
            <a:ext cx="6739790" cy="3128564"/>
          </a:xfrm>
          <a:prstGeom prst="rect">
            <a:avLst/>
          </a:prstGeom>
        </p:spPr>
      </p:pic>
    </p:spTree>
    <p:extLst>
      <p:ext uri="{BB962C8B-B14F-4D97-AF65-F5344CB8AC3E}">
        <p14:creationId xmlns:p14="http://schemas.microsoft.com/office/powerpoint/2010/main" val="309118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1DD1F-73B4-6714-A42A-3D1ACB024F2D}"/>
              </a:ext>
            </a:extLst>
          </p:cNvPr>
          <p:cNvSpPr txBox="1"/>
          <p:nvPr/>
        </p:nvSpPr>
        <p:spPr>
          <a:xfrm>
            <a:off x="672352" y="477574"/>
            <a:ext cx="10847295" cy="5586658"/>
          </a:xfrm>
          <a:prstGeom prst="rect">
            <a:avLst/>
          </a:prstGeom>
          <a:noFill/>
        </p:spPr>
        <p:txBody>
          <a:bodyPr wrap="square">
            <a:spAutoFit/>
          </a:bodyPr>
          <a:lstStyle/>
          <a:p>
            <a:pPr>
              <a:lnSpc>
                <a:spcPct val="150000"/>
              </a:lnSpc>
            </a:pPr>
            <a:r>
              <a:rPr lang="vi-VN" sz="1600" b="1" i="1" dirty="0">
                <a:solidFill>
                  <a:srgbClr val="231F20"/>
                </a:solidFill>
                <a:effectLst/>
                <a:latin typeface="Arial" panose="020B0604020202020204" pitchFamily="34" charset="0"/>
              </a:rPr>
              <a:t>b) Sử dụng dịch vụ Internet đúng luật </a:t>
            </a:r>
            <a:endParaRPr lang="vi-VN" sz="1600" dirty="0"/>
          </a:p>
          <a:p>
            <a:pPr>
              <a:lnSpc>
                <a:spcPct val="150000"/>
              </a:lnSpc>
            </a:pPr>
            <a:r>
              <a:rPr lang="vi-VN" sz="1600" dirty="0">
                <a:solidFill>
                  <a:srgbClr val="231F20"/>
                </a:solidFill>
                <a:effectLst/>
                <a:latin typeface="Arial" panose="020B0604020202020204" pitchFamily="34" charset="0"/>
              </a:rPr>
              <a:t>Ở lớp 7 em đã biết chỉ ra ví dụ truy cập không hợp lệ vào các nguồn thông tin, ở lớp 8 em đã biết cách bảo đảm được các sản phẩm số do em tạo ra thể hiện được đạo đức, tính văn hoá và không vi phạm pháp luật. </a:t>
            </a:r>
          </a:p>
          <a:p>
            <a:pPr marL="285750" indent="-285750">
              <a:lnSpc>
                <a:spcPct val="150000"/>
              </a:lnSpc>
              <a:buFont typeface="Arial" panose="020B0604020202020204" pitchFamily="34" charset="0"/>
              <a:buChar char="•"/>
            </a:pPr>
            <a:r>
              <a:rPr lang="vi-VN" sz="1600" b="1" dirty="0">
                <a:solidFill>
                  <a:srgbClr val="231F20"/>
                </a:solidFill>
                <a:effectLst/>
                <a:latin typeface="Arial" panose="020B0604020202020204" pitchFamily="34" charset="0"/>
              </a:rPr>
              <a:t>Năm 2006</a:t>
            </a:r>
            <a:r>
              <a:rPr lang="vi-VN" sz="1600" dirty="0">
                <a:solidFill>
                  <a:srgbClr val="231F20"/>
                </a:solidFill>
                <a:effectLst/>
                <a:latin typeface="Arial" panose="020B0604020202020204" pitchFamily="34" charset="0"/>
              </a:rPr>
              <a:t>, quốc hội ban hành Luật Công nghệ thông tin số 67/2006/qH11 quy định chi tiết về quyền và trách nhiệm của tổ chức, cá nhân tham gia ứng dụng và phát triển công nghệ thông tin cũng như các hành vi bị nghiêm cấm. </a:t>
            </a:r>
            <a:endParaRPr lang="vi-VN" sz="1600" dirty="0"/>
          </a:p>
          <a:p>
            <a:pPr marL="285750" indent="-285750">
              <a:lnSpc>
                <a:spcPct val="150000"/>
              </a:lnSpc>
              <a:buFont typeface="Arial" panose="020B0604020202020204" pitchFamily="34" charset="0"/>
              <a:buChar char="•"/>
            </a:pPr>
            <a:r>
              <a:rPr lang="vi-VN" sz="1600" b="1" dirty="0">
                <a:solidFill>
                  <a:srgbClr val="231F20"/>
                </a:solidFill>
                <a:effectLst/>
                <a:latin typeface="Arial" panose="020B0604020202020204" pitchFamily="34" charset="0"/>
              </a:rPr>
              <a:t>Năm 2013</a:t>
            </a:r>
            <a:r>
              <a:rPr lang="vi-VN" sz="1600" dirty="0">
                <a:solidFill>
                  <a:srgbClr val="231F20"/>
                </a:solidFill>
                <a:effectLst/>
                <a:latin typeface="Arial" panose="020B0604020202020204" pitchFamily="34" charset="0"/>
              </a:rPr>
              <a:t>, Chính phủ ban hành </a:t>
            </a:r>
            <a:r>
              <a:rPr lang="vi-VN" sz="1600" i="1" dirty="0">
                <a:solidFill>
                  <a:srgbClr val="231F20"/>
                </a:solidFill>
                <a:effectLst/>
                <a:latin typeface="Arial" panose="020B0604020202020204" pitchFamily="34" charset="0"/>
              </a:rPr>
              <a:t>Nghị định số</a:t>
            </a:r>
            <a:r>
              <a:rPr lang="vi-VN" sz="1600" dirty="0">
                <a:solidFill>
                  <a:srgbClr val="231F20"/>
                </a:solidFill>
                <a:effectLst/>
                <a:latin typeface="Arial" panose="020B0604020202020204" pitchFamily="34" charset="0"/>
              </a:rPr>
              <a:t> 72/2013/NĐ-CP quy định chi tiết việc quản lí, cung cấp, sử dụng dịch vụ Internet, thông tin trên mạng, trò chơi điện tử trên mạng; bảo đảm an toàn thông tin và an ninh thông tin; quyền và nghĩa vụ của tổ chức, cá nhân tham gia việc quản lí, cung cấp, sử dụng dịch vụ Internet, thông tin trên mạng, trò chơi điện tử trên mạng;... Trong nghị định này cũng ghi rõ các hành vi bị cấm. </a:t>
            </a:r>
            <a:endParaRPr lang="vi-VN" sz="1600" dirty="0"/>
          </a:p>
          <a:p>
            <a:pPr marL="285750" indent="-285750">
              <a:lnSpc>
                <a:spcPct val="150000"/>
              </a:lnSpc>
              <a:buFont typeface="Arial" panose="020B0604020202020204" pitchFamily="34" charset="0"/>
              <a:buChar char="•"/>
            </a:pPr>
            <a:r>
              <a:rPr lang="vi-VN" sz="1600" b="1" dirty="0">
                <a:solidFill>
                  <a:srgbClr val="231F20"/>
                </a:solidFill>
                <a:effectLst/>
                <a:latin typeface="Arial" panose="020B0604020202020204" pitchFamily="34" charset="0"/>
              </a:rPr>
              <a:t>Năm 2018</a:t>
            </a:r>
            <a:r>
              <a:rPr lang="vi-VN" sz="1600" dirty="0">
                <a:solidFill>
                  <a:srgbClr val="231F20"/>
                </a:solidFill>
                <a:effectLst/>
                <a:latin typeface="Arial" panose="020B0604020202020204" pitchFamily="34" charset="0"/>
              </a:rPr>
              <a:t>, quốc hội ban hành </a:t>
            </a:r>
            <a:r>
              <a:rPr lang="vi-VN" sz="1600" i="1" dirty="0">
                <a:solidFill>
                  <a:srgbClr val="231F20"/>
                </a:solidFill>
                <a:effectLst/>
                <a:latin typeface="Arial" panose="020B0604020202020204" pitchFamily="34" charset="0"/>
              </a:rPr>
              <a:t>Luật An ninh mạng</a:t>
            </a:r>
            <a:r>
              <a:rPr lang="vi-VN" sz="1600" dirty="0">
                <a:solidFill>
                  <a:srgbClr val="231F20"/>
                </a:solidFill>
                <a:effectLst/>
                <a:latin typeface="Arial" panose="020B0604020202020204" pitchFamily="34" charset="0"/>
              </a:rPr>
              <a:t> quy định về hoạt động bảo vệ an ninh quốc gia và bảo đảm trật tự, an toàn xã hội trên không gian mạng; trách nhiệm của cơ quan, tổ chức, cá nhân có liên quan. Trong đó có ghi rõ các hành vi bị nghiêm cấm về an ninh mạng. </a:t>
            </a:r>
            <a:endParaRPr lang="vi-VN" sz="1600" dirty="0"/>
          </a:p>
          <a:p>
            <a:pPr>
              <a:lnSpc>
                <a:spcPct val="150000"/>
              </a:lnSpc>
            </a:pPr>
            <a:r>
              <a:rPr lang="vi-VN" sz="1600" dirty="0">
                <a:solidFill>
                  <a:srgbClr val="231F20"/>
                </a:solidFill>
                <a:effectLst/>
                <a:latin typeface="Arial" panose="020B0604020202020204" pitchFamily="34" charset="0"/>
              </a:rPr>
              <a:t>Tóm lại, người sử dụng Internet, mạng xã hội phải trang bị cho mình những kiến thức cần thiết để bảo đảm sử dụng không gian mạng có trách nhiệm, không vi phạm pháp luật. </a:t>
            </a:r>
            <a:endParaRPr lang="vi-VN" sz="1600" dirty="0"/>
          </a:p>
        </p:txBody>
      </p:sp>
    </p:spTree>
    <p:extLst>
      <p:ext uri="{BB962C8B-B14F-4D97-AF65-F5344CB8AC3E}">
        <p14:creationId xmlns:p14="http://schemas.microsoft.com/office/powerpoint/2010/main" val="360515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2"/>
            <a:ext cx="10419734" cy="2369236"/>
            <a:chOff x="692583" y="4271766"/>
            <a:chExt cx="10419734" cy="2598993"/>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2598993"/>
              <a:chOff x="690585" y="4323720"/>
              <a:chExt cx="10251336" cy="2598993"/>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2328283"/>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2307786"/>
            </a:xfrm>
            <a:prstGeom prst="rect">
              <a:avLst/>
            </a:prstGeom>
          </p:spPr>
          <p:txBody>
            <a:bodyPr wrap="square">
              <a:spAutoFit/>
            </a:bodyPr>
            <a:lstStyle/>
            <a:p>
              <a:pPr>
                <a:lnSpc>
                  <a:spcPct val="150000"/>
                </a:lnSpc>
              </a:pPr>
              <a:r>
                <a:rPr lang="vi-VN" dirty="0">
                  <a:solidFill>
                    <a:srgbClr val="231F20"/>
                  </a:solidFill>
                  <a:effectLst/>
                  <a:latin typeface="Arial" panose="020B0604020202020204" pitchFamily="34" charset="0"/>
                </a:rPr>
                <a:t>• Khi hoạt động trong môi trường số, sử dụng các dịch vụ Internet, người sử dụng cần có trách nhiệm, ứng xử lành mạnh, có văn hoá và không vi phạm pháp luật.</a:t>
              </a:r>
            </a:p>
            <a:p>
              <a:pPr>
                <a:lnSpc>
                  <a:spcPct val="150000"/>
                </a:lnSpc>
              </a:pPr>
              <a:r>
                <a:rPr lang="vi-VN" dirty="0">
                  <a:solidFill>
                    <a:srgbClr val="231F20"/>
                  </a:solidFill>
                  <a:effectLst/>
                  <a:latin typeface="Arial" panose="020B0604020202020204" pitchFamily="34" charset="0"/>
                </a:rPr>
                <a:t>• Khi hoạt động trong môi trường số, em cần cẩn trọng, tránh vi phạm bản quyền khi sử dụng dữ liệu, phần mềm và cảnh giác với các giao tiếp trên mạng. Đồng thời khi giao tiếp cũng luôn thể hiện là người có văn hoá, tôn trọng mọi người.</a:t>
              </a:r>
              <a:endParaRPr lang="vi-VN" dirty="0">
                <a:latin typeface="UTM Avo" panose="020406030505060202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41424F4A-F01B-ED8C-C1AB-39FD619F5BBD}"/>
              </a:ext>
            </a:extLst>
          </p:cNvPr>
          <p:cNvGrpSpPr/>
          <p:nvPr/>
        </p:nvGrpSpPr>
        <p:grpSpPr>
          <a:xfrm>
            <a:off x="809650" y="221418"/>
            <a:ext cx="10225301" cy="6201944"/>
            <a:chOff x="668004" y="708555"/>
            <a:chExt cx="10661441" cy="6624794"/>
          </a:xfrm>
        </p:grpSpPr>
        <p:grpSp>
          <p:nvGrpSpPr>
            <p:cNvPr id="11" name="Group 10">
              <a:extLst>
                <a:ext uri="{FF2B5EF4-FFF2-40B4-BE49-F238E27FC236}">
                  <a16:creationId xmlns:a16="http://schemas.microsoft.com/office/drawing/2014/main" id="{CD20B8FE-9FCC-5AE5-E9AD-C6A505770CBE}"/>
                </a:ext>
              </a:extLst>
            </p:cNvPr>
            <p:cNvGrpSpPr/>
            <p:nvPr/>
          </p:nvGrpSpPr>
          <p:grpSpPr>
            <a:xfrm>
              <a:off x="1053797" y="708555"/>
              <a:ext cx="10275648" cy="6624794"/>
              <a:chOff x="1062429" y="4534794"/>
              <a:chExt cx="10275648" cy="6624794"/>
            </a:xfrm>
          </p:grpSpPr>
          <p:sp>
            <p:nvSpPr>
              <p:cNvPr id="13" name="Rectangle: Rounded Corners 12">
                <a:extLst>
                  <a:ext uri="{FF2B5EF4-FFF2-40B4-BE49-F238E27FC236}">
                    <a16:creationId xmlns:a16="http://schemas.microsoft.com/office/drawing/2014/main" id="{B9F9F9A3-C462-2884-87F3-3F3214EA6FB4}"/>
                  </a:ext>
                </a:extLst>
              </p:cNvPr>
              <p:cNvSpPr/>
              <p:nvPr/>
            </p:nvSpPr>
            <p:spPr>
              <a:xfrm>
                <a:off x="1062429" y="7238444"/>
                <a:ext cx="10275648" cy="392114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D3E6CCA-0B6A-3E07-32D4-58A67E13B30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998601F-B039-CCF6-E669-B90F8A519FAB}"/>
                  </a:ext>
                </a:extLst>
              </p:cNvPr>
              <p:cNvSpPr/>
              <p:nvPr/>
            </p:nvSpPr>
            <p:spPr>
              <a:xfrm>
                <a:off x="1283640" y="4534794"/>
                <a:ext cx="9524845" cy="493784"/>
              </a:xfrm>
              <a:prstGeom prst="rect">
                <a:avLst/>
              </a:prstGeom>
            </p:spPr>
            <p:txBody>
              <a:bodyPr wrap="square">
                <a:spAutoFit/>
              </a:bodyPr>
              <a:lstStyle/>
              <a:p>
                <a:pPr>
                  <a:lnSpc>
                    <a:spcPct val="150000"/>
                  </a:lnSpc>
                </a:pPr>
                <a:endParaRPr lang="vi-VN" sz="1800" dirty="0">
                  <a:solidFill>
                    <a:srgbClr val="231F20"/>
                  </a:solidFill>
                  <a:effectLst/>
                  <a:latin typeface="Arial-BoldMT"/>
                </a:endParaRPr>
              </a:p>
            </p:txBody>
          </p:sp>
        </p:grpSp>
        <p:pic>
          <p:nvPicPr>
            <p:cNvPr id="12" name="Picture 11">
              <a:extLst>
                <a:ext uri="{FF2B5EF4-FFF2-40B4-BE49-F238E27FC236}">
                  <a16:creationId xmlns:a16="http://schemas.microsoft.com/office/drawing/2014/main" id="{41FD4F11-FE62-EB12-C551-7BBD28E974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004" y="3237156"/>
              <a:ext cx="831079" cy="813583"/>
            </a:xfrm>
            <a:prstGeom prst="rect">
              <a:avLst/>
            </a:prstGeom>
          </p:spPr>
        </p:pic>
      </p:grpSp>
      <p:sp>
        <p:nvSpPr>
          <p:cNvPr id="17" name="TextBox 16">
            <a:extLst>
              <a:ext uri="{FF2B5EF4-FFF2-40B4-BE49-F238E27FC236}">
                <a16:creationId xmlns:a16="http://schemas.microsoft.com/office/drawing/2014/main" id="{F5CEB95A-D02B-5430-6314-EBFFFFADEAD3}"/>
              </a:ext>
            </a:extLst>
          </p:cNvPr>
          <p:cNvSpPr txBox="1"/>
          <p:nvPr/>
        </p:nvSpPr>
        <p:spPr>
          <a:xfrm>
            <a:off x="1557711" y="2690404"/>
            <a:ext cx="9453404" cy="3780522"/>
          </a:xfrm>
          <a:prstGeom prst="rect">
            <a:avLst/>
          </a:prstGeom>
          <a:noFill/>
        </p:spPr>
        <p:txBody>
          <a:bodyPr wrap="square">
            <a:spAutoFit/>
          </a:bodyPr>
          <a:lstStyle/>
          <a:p>
            <a:pPr>
              <a:lnSpc>
                <a:spcPct val="150000"/>
              </a:lnSpc>
            </a:pPr>
            <a:r>
              <a:rPr lang="vi-VN" sz="1800" b="1" dirty="0">
                <a:solidFill>
                  <a:srgbClr val="231F20"/>
                </a:solidFill>
                <a:effectLst/>
                <a:latin typeface="Arial-BoldMT"/>
              </a:rPr>
              <a:t>1.</a:t>
            </a:r>
            <a:r>
              <a:rPr lang="vi-VN" sz="1800" dirty="0">
                <a:solidFill>
                  <a:srgbClr val="231F20"/>
                </a:solidFill>
                <a:effectLst/>
                <a:latin typeface="Arial" panose="020B0604020202020204" pitchFamily="34" charset="0"/>
              </a:rPr>
              <a:t> Hành vi nào sau đây khi hoạt động trong môi trường số không vi phạm pháp luật, </a:t>
            </a:r>
            <a:endParaRPr lang="vi-VN" dirty="0"/>
          </a:p>
          <a:p>
            <a:pPr>
              <a:lnSpc>
                <a:spcPct val="150000"/>
              </a:lnSpc>
            </a:pPr>
            <a:r>
              <a:rPr lang="vi-VN" sz="1800" dirty="0">
                <a:solidFill>
                  <a:srgbClr val="231F20"/>
                </a:solidFill>
                <a:effectLst/>
                <a:latin typeface="Arial" panose="020B0604020202020204" pitchFamily="34" charset="0"/>
              </a:rPr>
              <a:t>trái đạo đức, thiếu văn hoá? </a:t>
            </a:r>
            <a:endParaRPr lang="vi-VN" dirty="0"/>
          </a:p>
          <a:p>
            <a:pPr>
              <a:lnSpc>
                <a:spcPct val="150000"/>
              </a:lnSpc>
            </a:pPr>
            <a:r>
              <a:rPr lang="vi-VN" sz="1800" dirty="0">
                <a:solidFill>
                  <a:srgbClr val="231F20"/>
                </a:solidFill>
                <a:effectLst/>
                <a:latin typeface="Arial" panose="020B0604020202020204" pitchFamily="34" charset="0"/>
              </a:rPr>
              <a:t>A. Đăng bài hoặc bình luận gây mâu thuẫn vùng miền. </a:t>
            </a:r>
            <a:endParaRPr lang="vi-VN" dirty="0"/>
          </a:p>
          <a:p>
            <a:pPr>
              <a:lnSpc>
                <a:spcPct val="150000"/>
              </a:lnSpc>
            </a:pPr>
            <a:r>
              <a:rPr lang="vi-VN" sz="1800" dirty="0">
                <a:solidFill>
                  <a:srgbClr val="231F20"/>
                </a:solidFill>
                <a:effectLst/>
                <a:latin typeface="Arial" panose="020B0604020202020204" pitchFamily="34" charset="0"/>
              </a:rPr>
              <a:t>B. Quảng cáo bán hàng hoá, dịch vụ bị cấm. </a:t>
            </a:r>
            <a:endParaRPr lang="vi-VN" dirty="0"/>
          </a:p>
          <a:p>
            <a:pPr>
              <a:lnSpc>
                <a:spcPct val="150000"/>
              </a:lnSpc>
            </a:pPr>
            <a:r>
              <a:rPr lang="vi-VN" sz="1800" dirty="0">
                <a:solidFill>
                  <a:srgbClr val="231F20"/>
                </a:solidFill>
                <a:effectLst/>
                <a:latin typeface="Arial" panose="020B0604020202020204" pitchFamily="34" charset="0"/>
              </a:rPr>
              <a:t>C. Sử dụng trái phép tài khoản mạng của tổ chức, cá nhân khác. </a:t>
            </a:r>
            <a:endParaRPr lang="vi-VN" dirty="0"/>
          </a:p>
          <a:p>
            <a:pPr>
              <a:lnSpc>
                <a:spcPct val="150000"/>
              </a:lnSpc>
            </a:pPr>
            <a:r>
              <a:rPr lang="vi-VN" sz="1800" dirty="0">
                <a:solidFill>
                  <a:srgbClr val="231F20"/>
                </a:solidFill>
                <a:effectLst/>
                <a:latin typeface="Arial" panose="020B0604020202020204" pitchFamily="34" charset="0"/>
              </a:rPr>
              <a:t>D. Chia sẻ thông tin về lớp học ngôn ngữ lập trình trực tuyến. </a:t>
            </a:r>
            <a:endParaRPr lang="vi-VN" dirty="0"/>
          </a:p>
          <a:p>
            <a:pPr>
              <a:lnSpc>
                <a:spcPct val="150000"/>
              </a:lnSpc>
            </a:pPr>
            <a:r>
              <a:rPr lang="vi-VN" sz="1800" b="1" dirty="0">
                <a:solidFill>
                  <a:srgbClr val="231F20"/>
                </a:solidFill>
                <a:effectLst/>
                <a:latin typeface="Arial-BoldMT"/>
              </a:rPr>
              <a:t>2.</a:t>
            </a:r>
            <a:r>
              <a:rPr lang="vi-VN" sz="1800" dirty="0">
                <a:solidFill>
                  <a:srgbClr val="231F20"/>
                </a:solidFill>
                <a:effectLst/>
                <a:latin typeface="Arial" panose="020B0604020202020204" pitchFamily="34" charset="0"/>
              </a:rPr>
              <a:t> Minh nhận được một liên kết lạ từ một bạn mới quen trên mạng yêu cầu chia sẻ liên kết này cho 5 bạn và truy cập liên kết để nhận được một phần quà là chiếc ba lô rất đẹp. Theo em, Minh có nên làm theo yêu cầu đó không? Tại sao? </a:t>
            </a:r>
            <a:endParaRPr lang="en-US" dirty="0"/>
          </a:p>
        </p:txBody>
      </p:sp>
      <p:sp>
        <p:nvSpPr>
          <p:cNvPr id="18" name="Oval 17">
            <a:extLst>
              <a:ext uri="{FF2B5EF4-FFF2-40B4-BE49-F238E27FC236}">
                <a16:creationId xmlns:a16="http://schemas.microsoft.com/office/drawing/2014/main" id="{C8110E2A-DBC8-E287-76CA-7173A26536F2}"/>
              </a:ext>
            </a:extLst>
          </p:cNvPr>
          <p:cNvSpPr/>
          <p:nvPr/>
        </p:nvSpPr>
        <p:spPr>
          <a:xfrm>
            <a:off x="1533875" y="4858665"/>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9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3371564"/>
          </a:xfrm>
          <a:prstGeom prst="rect">
            <a:avLst/>
          </a:prstGeom>
        </p:spPr>
        <p:txBody>
          <a:bodyPr wrap="square">
            <a:spAutoFit/>
          </a:bodyPr>
          <a:lstStyle/>
          <a:p>
            <a:pPr>
              <a:lnSpc>
                <a:spcPct val="150000"/>
              </a:lnSpc>
            </a:pPr>
            <a:r>
              <a:rPr lang="vi-VN" b="1" dirty="0"/>
              <a:t>1. </a:t>
            </a:r>
            <a:r>
              <a:rPr lang="vi-VN" dirty="0"/>
              <a:t>Em hãy cho biết những cách nào sau đây giúp em tránh được các tác động tiêu cực khi sử dụng công nghệ kĩ thuật số? </a:t>
            </a:r>
            <a:endParaRPr lang="vi-VN" sz="2400" dirty="0"/>
          </a:p>
          <a:p>
            <a:pPr>
              <a:lnSpc>
                <a:spcPct val="150000"/>
              </a:lnSpc>
            </a:pPr>
            <a:r>
              <a:rPr lang="vi-VN" dirty="0"/>
              <a:t>A. Không sử dụng thiết bị số trong thời gian dài và liên tục. </a:t>
            </a:r>
            <a:endParaRPr lang="vi-VN" sz="2400" dirty="0"/>
          </a:p>
          <a:p>
            <a:pPr>
              <a:lnSpc>
                <a:spcPct val="150000"/>
              </a:lnSpc>
            </a:pPr>
            <a:r>
              <a:rPr lang="vi-VN" dirty="0"/>
              <a:t>B. Không xem các video phản cảm. </a:t>
            </a:r>
            <a:endParaRPr lang="vi-VN" sz="2400" dirty="0"/>
          </a:p>
          <a:p>
            <a:pPr>
              <a:lnSpc>
                <a:spcPct val="150000"/>
              </a:lnSpc>
            </a:pPr>
            <a:r>
              <a:rPr lang="vi-VN" dirty="0"/>
              <a:t>C. Giảm thời gian dùng điện thoại để nói chuyện với gia đình. </a:t>
            </a:r>
            <a:endParaRPr lang="vi-VN" sz="2400" dirty="0"/>
          </a:p>
          <a:p>
            <a:pPr>
              <a:lnSpc>
                <a:spcPct val="150000"/>
              </a:lnSpc>
            </a:pPr>
            <a:r>
              <a:rPr lang="vi-VN" dirty="0"/>
              <a:t>D. Tham gia luyện tập thể dục thể thao. </a:t>
            </a:r>
            <a:endParaRPr lang="vi-VN" sz="2400" dirty="0"/>
          </a:p>
          <a:p>
            <a:pPr>
              <a:lnSpc>
                <a:spcPct val="150000"/>
              </a:lnSpc>
            </a:pPr>
            <a:r>
              <a:rPr lang="vi-VN" b="1" dirty="0"/>
              <a:t>2.</a:t>
            </a:r>
            <a:r>
              <a:rPr lang="vi-VN" dirty="0"/>
              <a:t> Em hãy lấy ví dụ về một hành vi vi phạm pháp luật, một hành vi trái đạo đức khi hoạt động trong môi trường số.</a:t>
            </a:r>
            <a:endParaRPr lang="vi-VN" sz="24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4EE4394-6668-855B-2055-20A6E5641B13}"/>
              </a:ext>
            </a:extLst>
          </p:cNvPr>
          <p:cNvSpPr txBox="1"/>
          <p:nvPr/>
        </p:nvSpPr>
        <p:spPr>
          <a:xfrm>
            <a:off x="820022" y="1294602"/>
            <a:ext cx="10081059" cy="1685846"/>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Em hãy tìm hiểu các hành vi bị cấm trong </a:t>
            </a:r>
            <a:r>
              <a:rPr lang="vi-VN" sz="2400" i="1" dirty="0">
                <a:solidFill>
                  <a:srgbClr val="231F20"/>
                </a:solidFill>
                <a:effectLst/>
                <a:latin typeface="Arial" panose="020B0604020202020204" pitchFamily="34" charset="0"/>
              </a:rPr>
              <a:t>Luật Công nghệ thông tin số 67/2006/QH11 </a:t>
            </a:r>
            <a:r>
              <a:rPr lang="vi-VN" sz="2400" dirty="0">
                <a:solidFill>
                  <a:srgbClr val="231F20"/>
                </a:solidFill>
                <a:effectLst/>
                <a:latin typeface="Arial" panose="020B0604020202020204" pitchFamily="34" charset="0"/>
              </a:rPr>
              <a:t>và </a:t>
            </a:r>
            <a:r>
              <a:rPr lang="vi-VN" sz="2400" i="1" dirty="0">
                <a:solidFill>
                  <a:srgbClr val="231F20"/>
                </a:solidFill>
                <a:effectLst/>
                <a:latin typeface="Arial" panose="020B0604020202020204" pitchFamily="34" charset="0"/>
              </a:rPr>
              <a:t>Nghị định số 72/2013/NĐ-CP</a:t>
            </a:r>
            <a:r>
              <a:rPr lang="vi-VN" sz="2400" dirty="0">
                <a:solidFill>
                  <a:srgbClr val="231F20"/>
                </a:solidFill>
                <a:effectLst/>
                <a:latin typeface="Arial" panose="020B0604020202020204" pitchFamily="34" charset="0"/>
              </a:rPr>
              <a:t>. Các hành vi bị cấm trong hai văn bản này giống và khác nhau như thế nào?</a:t>
            </a: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97085-0DDC-EFE9-9E57-A010862DFE28}"/>
              </a:ext>
            </a:extLst>
          </p:cNvPr>
          <p:cNvPicPr>
            <a:picLocks noChangeAspect="1"/>
          </p:cNvPicPr>
          <p:nvPr/>
        </p:nvPicPr>
        <p:blipFill>
          <a:blip r:embed="rId2"/>
          <a:stretch>
            <a:fillRect/>
          </a:stretch>
        </p:blipFill>
        <p:spPr>
          <a:xfrm>
            <a:off x="1697691" y="2832847"/>
            <a:ext cx="1741394" cy="2447365"/>
          </a:xfrm>
          <a:prstGeom prst="rect">
            <a:avLst/>
          </a:prstGeom>
        </p:spPr>
      </p:pic>
      <p:sp>
        <p:nvSpPr>
          <p:cNvPr id="4" name="Speech Bubble: Rectangle with Corners Rounded 3">
            <a:extLst>
              <a:ext uri="{FF2B5EF4-FFF2-40B4-BE49-F238E27FC236}">
                <a16:creationId xmlns:a16="http://schemas.microsoft.com/office/drawing/2014/main" id="{5A798BBC-2022-9783-3B93-35382B6F56B7}"/>
              </a:ext>
            </a:extLst>
          </p:cNvPr>
          <p:cNvSpPr/>
          <p:nvPr/>
        </p:nvSpPr>
        <p:spPr>
          <a:xfrm>
            <a:off x="3971364" y="726142"/>
            <a:ext cx="6786283" cy="2877670"/>
          </a:xfrm>
          <a:prstGeom prst="wedgeRoundRectCallout">
            <a:avLst>
              <a:gd name="adj1" fmla="val -57689"/>
              <a:gd name="adj2" fmla="val 36526"/>
              <a:gd name="adj3" fmla="val 16667"/>
            </a:avLst>
          </a:prstGeom>
          <a:solidFill>
            <a:srgbClr val="FDDEE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Công nghệ kĩ thuật số giúp cho mọi việc của con người trong lao động, sản xuất, học tập hay giải trí,... thuận tiện, dễ dàng và nhanh chóng hơn. Bên cạnh những tác động tích cực đó, công nghệ kĩ thuật số cũng có những tác động tiêu cực đến con người. Em hãy thảo luận với bạn và kể ra một </a:t>
            </a:r>
            <a:endParaRPr lang="vi-VN" dirty="0"/>
          </a:p>
          <a:p>
            <a:pPr>
              <a:lnSpc>
                <a:spcPct val="150000"/>
              </a:lnSpc>
            </a:pPr>
            <a:r>
              <a:rPr lang="vi-VN" sz="1800" dirty="0">
                <a:solidFill>
                  <a:srgbClr val="231F20"/>
                </a:solidFill>
                <a:effectLst/>
                <a:latin typeface="Arial" panose="020B0604020202020204" pitchFamily="34" charset="0"/>
              </a:rPr>
              <a:t>vài tác động tiêu cực đó. </a:t>
            </a:r>
            <a:endParaRPr lang="en-US" dirty="0"/>
          </a:p>
        </p:txBody>
      </p:sp>
    </p:spTree>
    <p:extLst>
      <p:ext uri="{BB962C8B-B14F-4D97-AF65-F5344CB8AC3E}">
        <p14:creationId xmlns:p14="http://schemas.microsoft.com/office/powerpoint/2010/main" val="33249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50307" y="1369109"/>
            <a:ext cx="10210800" cy="1446550"/>
          </a:xfrm>
          <a:prstGeom prst="rect">
            <a:avLst/>
          </a:prstGeom>
          <a:noFill/>
        </p:spPr>
        <p:txBody>
          <a:bodyPr wrap="square" rtlCol="0">
            <a:spAutoFit/>
          </a:bodyPr>
          <a:lstStyle/>
          <a:p>
            <a:pPr algn="ctr"/>
            <a:r>
              <a:rPr lang="vi-VN" sz="4400" dirty="0">
                <a:solidFill>
                  <a:schemeClr val="accent3">
                    <a:lumMod val="50000"/>
                  </a:schemeClr>
                </a:solidFill>
                <a:latin typeface="Bahnschrift SemiBold SemiConden" panose="020B0502040204020203" pitchFamily="34" charset="0"/>
              </a:rPr>
              <a:t>	1. MỘT SỐ TÁC ĐỘNG TIÊU CỰC CỦA CÔNG NGHỆ KĨ THUẬT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Mặt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trái</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D9F9823B-E28B-57CA-53DF-9735D5CBDADD}"/>
              </a:ext>
            </a:extLst>
          </p:cNvPr>
          <p:cNvSpPr txBox="1"/>
          <p:nvPr/>
        </p:nvSpPr>
        <p:spPr>
          <a:xfrm>
            <a:off x="1497168" y="1389641"/>
            <a:ext cx="8884024" cy="3728649"/>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Chọn những phương án nói về tác động tiêu cực của công nghệ kĩ thuật số tới đời sống con người và xã hội. </a:t>
            </a:r>
            <a:endParaRPr lang="vi-VN" sz="2000" dirty="0"/>
          </a:p>
          <a:p>
            <a:pPr>
              <a:lnSpc>
                <a:spcPct val="150000"/>
              </a:lnSpc>
            </a:pPr>
            <a:r>
              <a:rPr lang="vi-VN" sz="2000" dirty="0">
                <a:solidFill>
                  <a:srgbClr val="FF0000"/>
                </a:solidFill>
                <a:effectLst/>
                <a:latin typeface="Arial" panose="020B0604020202020204" pitchFamily="34" charset="0"/>
              </a:rPr>
              <a:t>A.</a:t>
            </a:r>
            <a:r>
              <a:rPr lang="vi-VN" sz="2000" dirty="0">
                <a:solidFill>
                  <a:srgbClr val="231F20"/>
                </a:solidFill>
                <a:effectLst/>
                <a:latin typeface="Arial" panose="020B0604020202020204" pitchFamily="34" charset="0"/>
              </a:rPr>
              <a:t> Quyền riêng tư dễ bị ảnh hưởng. </a:t>
            </a:r>
            <a:endParaRPr lang="vi-VN" sz="2000" dirty="0"/>
          </a:p>
          <a:p>
            <a:pPr>
              <a:lnSpc>
                <a:spcPct val="150000"/>
              </a:lnSpc>
            </a:pPr>
            <a:r>
              <a:rPr lang="vi-VN" sz="2000" dirty="0">
                <a:solidFill>
                  <a:srgbClr val="FF0000"/>
                </a:solidFill>
                <a:effectLst/>
                <a:latin typeface="Arial" panose="020B0604020202020204" pitchFamily="34" charset="0"/>
              </a:rPr>
              <a:t>B.</a:t>
            </a:r>
            <a:r>
              <a:rPr lang="vi-VN" sz="2000" dirty="0">
                <a:solidFill>
                  <a:srgbClr val="231F20"/>
                </a:solidFill>
                <a:effectLst/>
                <a:latin typeface="Arial" panose="020B0604020202020204" pitchFamily="34" charset="0"/>
              </a:rPr>
              <a:t> Dữ liệu tài khoản ngân hàng bị đánh cắp. </a:t>
            </a:r>
            <a:endParaRPr lang="vi-VN" sz="2000" dirty="0"/>
          </a:p>
          <a:p>
            <a:pPr>
              <a:lnSpc>
                <a:spcPct val="150000"/>
              </a:lnSpc>
            </a:pPr>
            <a:r>
              <a:rPr lang="vi-VN" sz="2000" dirty="0">
                <a:solidFill>
                  <a:srgbClr val="231F20"/>
                </a:solidFill>
                <a:effectLst/>
                <a:latin typeface="Arial" panose="020B0604020202020204" pitchFamily="34" charset="0"/>
              </a:rPr>
              <a:t>C. Giao dịch trong thương mại tăng nhanh nhờ ứng dụng ngân hàng số. </a:t>
            </a:r>
            <a:endParaRPr lang="vi-VN" sz="2000" dirty="0"/>
          </a:p>
          <a:p>
            <a:pPr>
              <a:lnSpc>
                <a:spcPct val="150000"/>
              </a:lnSpc>
            </a:pPr>
            <a:r>
              <a:rPr lang="vi-VN" sz="2000" dirty="0">
                <a:solidFill>
                  <a:srgbClr val="231F20"/>
                </a:solidFill>
                <a:effectLst/>
                <a:latin typeface="Arial" panose="020B0604020202020204" pitchFamily="34" charset="0"/>
              </a:rPr>
              <a:t>D. Ô nhiễm do rác thải từ những thiết bị công nghệ số lỗi thời. </a:t>
            </a:r>
            <a:endParaRPr lang="vi-VN" sz="20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hãy kể thêm một vài tác động tiêu cực của công nghệ kĩ thuật số đối với xã hội.</a:t>
            </a:r>
            <a:endParaRPr lang="en-US" sz="2000" dirty="0"/>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71002" y="496723"/>
            <a:ext cx="9986682" cy="5864554"/>
          </a:xfrm>
          <a:prstGeom prst="rect">
            <a:avLst/>
          </a:prstGeom>
          <a:noFill/>
          <a:ln>
            <a:solidFill>
              <a:srgbClr val="FF0000"/>
            </a:solid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dirty="0"/>
              <a:t>Mặc dù công nghệ kĩ thuật số thúc đẩy sự phát triển của mọi lĩnh vực trong đời sống, xã hội và đem tới cho chúng ta một cuộc sống ngày càng hiện đại hơn, thông minh hơn, tiện lợi hơn,... nhưng không thể phủ nhận những tác động tiêu cực của công nghệ kĩ thuật số đến con người và xã hội. Đối với con người, công nghệ kĩ thuật số tác động tiêu cực đến sức khoẻ thể chất và tinh thần như: gây nghiện Internet, ít giao tiếp, mất ngủ,...; tác động tiêu cực </a:t>
            </a:r>
            <a:r>
              <a:rPr lang="vi-VN" b="1" dirty="0"/>
              <a:t>16 </a:t>
            </a:r>
            <a:r>
              <a:rPr lang="vi-VN" dirty="0"/>
              <a:t>đến quyền riêng tư như: thông tin cá nhân có thể bị rò rỉ và sử dụng bất hợp pháp vì dữ liệu số bị đánh cắp dễ dàng hơn, quy mô lớn hơn. Bên cạnh các ứng dụng nhằm nâng cao chất lượng đời sống, phát triển xã hội thì vẫn có những ứng dụng hỗ trợ và phổ biến tệ nạn trên mạng như lừa đảo, tổ chức đánh bạc trực tuyến,... Công nghệ phát triển, tự động hoá ứng dụng nhiều dẫn đến nguy cơ thất nghiệp tăng và khiến cho một bộ phận người dân yếu thế như người già, người khuyết tật hoặc người dân ở các vùng khó khăn càng ngày càng tụt hậu. Đó chính là những tác động tiêu cực đối với xã hội của công nghệ kĩ thuật số. Ngoài ra, công nghệ phát triển nhanh khiến những thiết bị số nhanh chóng trở nên lỗi thời. Những thiết bị số bị thải ra nhiều, sẽ tạo ra rác thải điện tử nguy hại cho môi trường. </a:t>
            </a:r>
            <a:endParaRPr lang="vi-VN" sz="20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2"/>
            <a:ext cx="10419734" cy="1939481"/>
            <a:chOff x="692583" y="4271766"/>
            <a:chExt cx="10419734" cy="2106241"/>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2106241"/>
              <a:chOff x="690585" y="4323720"/>
              <a:chExt cx="10251336" cy="2106241"/>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183553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1550386"/>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20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4433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C55A10-A1D7-D84D-01D6-2F175AD80189}"/>
              </a:ext>
            </a:extLst>
          </p:cNvPr>
          <p:cNvGrpSpPr/>
          <p:nvPr/>
        </p:nvGrpSpPr>
        <p:grpSpPr>
          <a:xfrm>
            <a:off x="834037" y="348014"/>
            <a:ext cx="9582951" cy="5858014"/>
            <a:chOff x="604396" y="708555"/>
            <a:chExt cx="10499289" cy="6335969"/>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708555"/>
              <a:ext cx="10049886" cy="6335969"/>
              <a:chOff x="1062431" y="4534794"/>
              <a:chExt cx="10049886" cy="6335969"/>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644163"/>
                <a:ext cx="9967265" cy="6226600"/>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283640" y="4534794"/>
                <a:ext cx="9524845" cy="6335969"/>
              </a:xfrm>
              <a:prstGeom prst="rect">
                <a:avLst/>
              </a:prstGeom>
            </p:spPr>
            <p:txBody>
              <a:bodyPr wrap="square">
                <a:spAutoFit/>
              </a:bodyPr>
              <a:lstStyle/>
              <a:p>
                <a:pPr>
                  <a:lnSpc>
                    <a:spcPct val="150000"/>
                  </a:lnSpc>
                </a:pPr>
                <a:r>
                  <a:rPr lang="vi-VN" sz="1800" b="1" dirty="0">
                    <a:solidFill>
                      <a:srgbClr val="231F20"/>
                    </a:solidFill>
                    <a:effectLst/>
                    <a:latin typeface="Arial-BoldMT"/>
                  </a:rPr>
                  <a:t>1. Phương án nào sau đây không phải là tác động tiêu cực của công nghệ kĩ thuật </a:t>
                </a:r>
              </a:p>
              <a:p>
                <a:pPr>
                  <a:lnSpc>
                    <a:spcPct val="150000"/>
                  </a:lnSpc>
                </a:pPr>
                <a:r>
                  <a:rPr lang="vi-VN" sz="1800" b="1" dirty="0">
                    <a:solidFill>
                      <a:srgbClr val="231F20"/>
                    </a:solidFill>
                    <a:effectLst/>
                    <a:latin typeface="Arial-BoldMT"/>
                  </a:rPr>
                  <a:t>số đến đời sống con người?</a:t>
                </a:r>
              </a:p>
              <a:p>
                <a:pPr>
                  <a:lnSpc>
                    <a:spcPct val="150000"/>
                  </a:lnSpc>
                </a:pPr>
                <a:r>
                  <a:rPr lang="vi-VN" sz="1800" dirty="0">
                    <a:solidFill>
                      <a:srgbClr val="231F20"/>
                    </a:solidFill>
                    <a:effectLst/>
                    <a:latin typeface="Arial-BoldMT"/>
                  </a:rPr>
                  <a:t>A. Nhờ trí tuệ nhân tạo làm bài tập về nhà. </a:t>
                </a:r>
              </a:p>
              <a:p>
                <a:pPr>
                  <a:lnSpc>
                    <a:spcPct val="150000"/>
                  </a:lnSpc>
                </a:pPr>
                <a:r>
                  <a:rPr lang="vi-VN" sz="1800" dirty="0">
                    <a:solidFill>
                      <a:srgbClr val="231F20"/>
                    </a:solidFill>
                    <a:effectLst/>
                    <a:latin typeface="Arial-BoldMT"/>
                  </a:rPr>
                  <a:t>B. Truy cập mạng xã hội trong nhiều giờ.</a:t>
                </a:r>
              </a:p>
              <a:p>
                <a:pPr>
                  <a:lnSpc>
                    <a:spcPct val="150000"/>
                  </a:lnSpc>
                </a:pPr>
                <a:r>
                  <a:rPr lang="vi-VN" sz="1800" dirty="0">
                    <a:solidFill>
                      <a:srgbClr val="231F20"/>
                    </a:solidFill>
                    <a:effectLst/>
                    <a:latin typeface="Arial-BoldMT"/>
                  </a:rPr>
                  <a:t>C. Thường xuyên sử dụng phần mềm soạn thảo văn bản để làm báo cáo.</a:t>
                </a:r>
              </a:p>
              <a:p>
                <a:pPr>
                  <a:lnSpc>
                    <a:spcPct val="150000"/>
                  </a:lnSpc>
                </a:pPr>
                <a:r>
                  <a:rPr lang="vi-VN" sz="1800" dirty="0">
                    <a:solidFill>
                      <a:srgbClr val="231F20"/>
                    </a:solidFill>
                    <a:effectLst/>
                    <a:latin typeface="Arial-BoldMT"/>
                  </a:rPr>
                  <a:t>D. Vừa ăn vừa xem video trên trang YouTube.</a:t>
                </a:r>
              </a:p>
              <a:p>
                <a:pPr>
                  <a:lnSpc>
                    <a:spcPct val="150000"/>
                  </a:lnSpc>
                </a:pPr>
                <a:r>
                  <a:rPr lang="vi-VN" sz="1800" b="1" dirty="0">
                    <a:solidFill>
                      <a:srgbClr val="231F20"/>
                    </a:solidFill>
                    <a:effectLst/>
                    <a:latin typeface="Arial-BoldMT"/>
                  </a:rPr>
                  <a:t>2. Những phương án nào sau đây là tác động tiêu cực của công nghệ kĩ thuật số đến xã hội? </a:t>
                </a:r>
              </a:p>
              <a:p>
                <a:pPr>
                  <a:lnSpc>
                    <a:spcPct val="150000"/>
                  </a:lnSpc>
                </a:pPr>
                <a:r>
                  <a:rPr lang="vi-VN" sz="1800" dirty="0">
                    <a:solidFill>
                      <a:srgbClr val="231F20"/>
                    </a:solidFill>
                    <a:effectLst/>
                    <a:latin typeface="Arial-BoldMT"/>
                  </a:rPr>
                  <a:t>A. Thông tin cá nhân của con người được số hoá. </a:t>
                </a:r>
              </a:p>
              <a:p>
                <a:pPr>
                  <a:lnSpc>
                    <a:spcPct val="150000"/>
                  </a:lnSpc>
                </a:pPr>
                <a:r>
                  <a:rPr lang="vi-VN" sz="1800" dirty="0">
                    <a:solidFill>
                      <a:srgbClr val="231F20"/>
                    </a:solidFill>
                    <a:effectLst/>
                    <a:latin typeface="Arial-BoldMT"/>
                  </a:rPr>
                  <a:t>B. Sử dụng thiết bị số liên tục trong thời gian dài ảnh hưởng đến sức khoẻ thể chất và tinh thần của lớp trẻ. 	</a:t>
                </a:r>
              </a:p>
              <a:p>
                <a:pPr>
                  <a:lnSpc>
                    <a:spcPct val="150000"/>
                  </a:lnSpc>
                </a:pPr>
                <a:r>
                  <a:rPr lang="vi-VN" sz="1800" dirty="0">
                    <a:solidFill>
                      <a:srgbClr val="231F20"/>
                    </a:solidFill>
                    <a:effectLst/>
                    <a:latin typeface="Arial-BoldMT"/>
                  </a:rPr>
                  <a:t>C. Gia tăng ô nhiễm môi trường. </a:t>
                </a:r>
              </a:p>
              <a:p>
                <a:pPr>
                  <a:lnSpc>
                    <a:spcPct val="150000"/>
                  </a:lnSpc>
                </a:pPr>
                <a:r>
                  <a:rPr lang="vi-VN" sz="1800" dirty="0">
                    <a:solidFill>
                      <a:srgbClr val="231F20"/>
                    </a:solidFill>
                    <a:effectLst/>
                    <a:latin typeface="Arial-BoldMT"/>
                  </a:rPr>
                  <a:t>D. Làm gia tăng tỉ lệ thất nghiệp.</a:t>
                </a: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396" y="708555"/>
              <a:ext cx="831080" cy="813583"/>
            </a:xfrm>
            <a:prstGeom prst="rect">
              <a:avLst/>
            </a:prstGeom>
          </p:spPr>
        </p:pic>
      </p:grpSp>
    </p:spTree>
    <p:extLst>
      <p:ext uri="{BB962C8B-B14F-4D97-AF65-F5344CB8AC3E}">
        <p14:creationId xmlns:p14="http://schemas.microsoft.com/office/powerpoint/2010/main" val="271381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C55A10-A1D7-D84D-01D6-2F175AD80189}"/>
              </a:ext>
            </a:extLst>
          </p:cNvPr>
          <p:cNvGrpSpPr/>
          <p:nvPr/>
        </p:nvGrpSpPr>
        <p:grpSpPr>
          <a:xfrm>
            <a:off x="834037" y="348014"/>
            <a:ext cx="9582951" cy="5959133"/>
            <a:chOff x="604396" y="708555"/>
            <a:chExt cx="10499289" cy="6445338"/>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708555"/>
              <a:ext cx="10049886" cy="6445338"/>
              <a:chOff x="1062431" y="4534794"/>
              <a:chExt cx="10049886" cy="6445338"/>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534794"/>
                <a:ext cx="9967265" cy="6445338"/>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283640" y="4534794"/>
                <a:ext cx="9524845" cy="6335969"/>
              </a:xfrm>
              <a:prstGeom prst="rect">
                <a:avLst/>
              </a:prstGeom>
            </p:spPr>
            <p:txBody>
              <a:bodyPr wrap="square">
                <a:spAutoFit/>
              </a:bodyPr>
              <a:lstStyle/>
              <a:p>
                <a:pPr>
                  <a:lnSpc>
                    <a:spcPct val="150000"/>
                  </a:lnSpc>
                </a:pPr>
                <a:r>
                  <a:rPr lang="vi-VN" sz="1800" b="1" dirty="0">
                    <a:solidFill>
                      <a:srgbClr val="231F20"/>
                    </a:solidFill>
                    <a:effectLst/>
                    <a:latin typeface="Arial-BoldMT"/>
                  </a:rPr>
                  <a:t>1. Phương án nào sau đây không phải là tác động tiêu cực của công nghệ kĩ thuật số đến đời sống con người?</a:t>
                </a:r>
              </a:p>
              <a:p>
                <a:pPr>
                  <a:lnSpc>
                    <a:spcPct val="150000"/>
                  </a:lnSpc>
                </a:pPr>
                <a:r>
                  <a:rPr lang="vi-VN" sz="1800" dirty="0">
                    <a:solidFill>
                      <a:srgbClr val="231F20"/>
                    </a:solidFill>
                    <a:effectLst/>
                    <a:latin typeface="Arial-BoldMT"/>
                  </a:rPr>
                  <a:t>A. Nhờ trí tuệ nhân tạo làm bài tập về nhà. </a:t>
                </a:r>
              </a:p>
              <a:p>
                <a:pPr>
                  <a:lnSpc>
                    <a:spcPct val="150000"/>
                  </a:lnSpc>
                </a:pPr>
                <a:r>
                  <a:rPr lang="vi-VN" sz="1800" dirty="0">
                    <a:solidFill>
                      <a:srgbClr val="231F20"/>
                    </a:solidFill>
                    <a:effectLst/>
                    <a:latin typeface="Arial-BoldMT"/>
                  </a:rPr>
                  <a:t>B. Truy cập mạng xã hội trong nhiều giờ.</a:t>
                </a:r>
              </a:p>
              <a:p>
                <a:pPr>
                  <a:lnSpc>
                    <a:spcPct val="150000"/>
                  </a:lnSpc>
                </a:pPr>
                <a:r>
                  <a:rPr lang="vi-VN" sz="1800" dirty="0">
                    <a:solidFill>
                      <a:srgbClr val="231F20"/>
                    </a:solidFill>
                    <a:effectLst/>
                    <a:latin typeface="Arial-BoldMT"/>
                  </a:rPr>
                  <a:t>C. Thường xuyên sử dụng phần mềm soạn thảo văn bản để làm báo cáo.</a:t>
                </a:r>
              </a:p>
              <a:p>
                <a:pPr>
                  <a:lnSpc>
                    <a:spcPct val="150000"/>
                  </a:lnSpc>
                </a:pPr>
                <a:r>
                  <a:rPr lang="vi-VN" sz="1800" dirty="0">
                    <a:solidFill>
                      <a:srgbClr val="231F20"/>
                    </a:solidFill>
                    <a:effectLst/>
                    <a:latin typeface="Arial-BoldMT"/>
                  </a:rPr>
                  <a:t>D. Vừa ăn vừa xem video trên trang YouTube.</a:t>
                </a:r>
              </a:p>
              <a:p>
                <a:pPr>
                  <a:lnSpc>
                    <a:spcPct val="150000"/>
                  </a:lnSpc>
                </a:pPr>
                <a:endParaRPr lang="vi-VN" sz="1800" dirty="0">
                  <a:solidFill>
                    <a:srgbClr val="231F20"/>
                  </a:solidFill>
                  <a:effectLst/>
                  <a:latin typeface="Arial-BoldMT"/>
                </a:endParaRPr>
              </a:p>
              <a:p>
                <a:pPr>
                  <a:lnSpc>
                    <a:spcPct val="150000"/>
                  </a:lnSpc>
                </a:pPr>
                <a:r>
                  <a:rPr lang="vi-VN" sz="1800" b="1" dirty="0">
                    <a:solidFill>
                      <a:srgbClr val="231F20"/>
                    </a:solidFill>
                    <a:effectLst/>
                    <a:latin typeface="Arial-BoldMT"/>
                  </a:rPr>
                  <a:t>2. Những phương án nào sau đây là tác động tiêu cực của công nghệ kĩ thuật số đến xã hội? </a:t>
                </a:r>
              </a:p>
              <a:p>
                <a:pPr>
                  <a:lnSpc>
                    <a:spcPct val="150000"/>
                  </a:lnSpc>
                </a:pPr>
                <a:r>
                  <a:rPr lang="vi-VN" sz="1800" dirty="0">
                    <a:solidFill>
                      <a:srgbClr val="231F20"/>
                    </a:solidFill>
                    <a:effectLst/>
                    <a:latin typeface="Arial-BoldMT"/>
                  </a:rPr>
                  <a:t>A. Thông tin cá nhân của con người được số hoá. </a:t>
                </a:r>
              </a:p>
              <a:p>
                <a:pPr>
                  <a:lnSpc>
                    <a:spcPct val="150000"/>
                  </a:lnSpc>
                </a:pPr>
                <a:r>
                  <a:rPr lang="vi-VN" sz="1800" dirty="0">
                    <a:solidFill>
                      <a:srgbClr val="231F20"/>
                    </a:solidFill>
                    <a:effectLst/>
                    <a:latin typeface="Arial-BoldMT"/>
                  </a:rPr>
                  <a:t>B. Sử dụng thiết bị số liên tục trong thời gian dài ảnh hưởng đến sức khoẻ thể chất và tinh thần của lớp trẻ. 	</a:t>
                </a:r>
              </a:p>
              <a:p>
                <a:pPr>
                  <a:lnSpc>
                    <a:spcPct val="150000"/>
                  </a:lnSpc>
                </a:pPr>
                <a:r>
                  <a:rPr lang="vi-VN" sz="1800" dirty="0">
                    <a:solidFill>
                      <a:srgbClr val="231F20"/>
                    </a:solidFill>
                    <a:effectLst/>
                    <a:latin typeface="Arial-BoldMT"/>
                  </a:rPr>
                  <a:t>C. Gia tăng ô nhiễm môi trường. </a:t>
                </a:r>
              </a:p>
              <a:p>
                <a:pPr>
                  <a:lnSpc>
                    <a:spcPct val="150000"/>
                  </a:lnSpc>
                </a:pPr>
                <a:r>
                  <a:rPr lang="vi-VN" sz="1800" dirty="0">
                    <a:solidFill>
                      <a:srgbClr val="231F20"/>
                    </a:solidFill>
                    <a:effectLst/>
                    <a:latin typeface="Arial-BoldMT"/>
                  </a:rPr>
                  <a:t>D. Làm gia tăng tỉ lệ thất nghiệp.</a:t>
                </a: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396" y="708555"/>
              <a:ext cx="831080" cy="813583"/>
            </a:xfrm>
            <a:prstGeom prst="rect">
              <a:avLst/>
            </a:prstGeom>
          </p:spPr>
        </p:pic>
      </p:grpSp>
      <p:sp>
        <p:nvSpPr>
          <p:cNvPr id="5" name="Oval 4">
            <a:extLst>
              <a:ext uri="{FF2B5EF4-FFF2-40B4-BE49-F238E27FC236}">
                <a16:creationId xmlns:a16="http://schemas.microsoft.com/office/drawing/2014/main" id="{8EBE1F27-84C3-C05B-0599-3279A12728AF}"/>
              </a:ext>
            </a:extLst>
          </p:cNvPr>
          <p:cNvSpPr/>
          <p:nvPr/>
        </p:nvSpPr>
        <p:spPr>
          <a:xfrm>
            <a:off x="1446121" y="2017059"/>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0763EF2-9613-608D-6E88-7053313AD4E0}"/>
              </a:ext>
            </a:extLst>
          </p:cNvPr>
          <p:cNvSpPr/>
          <p:nvPr/>
        </p:nvSpPr>
        <p:spPr>
          <a:xfrm>
            <a:off x="1400705" y="5784715"/>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90D184-2589-4B0F-54F6-EEC0195FBBC7}"/>
              </a:ext>
            </a:extLst>
          </p:cNvPr>
          <p:cNvSpPr/>
          <p:nvPr/>
        </p:nvSpPr>
        <p:spPr>
          <a:xfrm>
            <a:off x="1426957" y="5298141"/>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4636E3D-9FAB-3E74-8558-97DFB8CA33F8}"/>
              </a:ext>
            </a:extLst>
          </p:cNvPr>
          <p:cNvSpPr/>
          <p:nvPr/>
        </p:nvSpPr>
        <p:spPr>
          <a:xfrm>
            <a:off x="1400705" y="4536141"/>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9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091575" y="1491817"/>
            <a:ext cx="9373661" cy="1938992"/>
          </a:xfrm>
          <a:prstGeom prst="rect">
            <a:avLst/>
          </a:prstGeom>
          <a:noFill/>
        </p:spPr>
        <p:txBody>
          <a:bodyPr wrap="square" rtlCol="0">
            <a:spAutoFit/>
          </a:bodyPr>
          <a:lstStyle/>
          <a:p>
            <a:pPr algn="ctr"/>
            <a:r>
              <a:rPr lang="en-US" sz="6000" dirty="0">
                <a:solidFill>
                  <a:schemeClr val="accent3">
                    <a:lumMod val="50000"/>
                  </a:schemeClr>
                </a:solidFill>
                <a:latin typeface="+mj-lt"/>
              </a:rPr>
              <a:t>2. SỬ DỤNG DỊCH VỤ INTERNET ĐÚNG LUẬT</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3661</TotalTime>
  <Words>1923</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UTM Cookies</vt:lpstr>
      <vt:lpstr>Arial-BoldMT</vt:lpstr>
      <vt:lpstr>Bahnschrift SemiBold SemiConden</vt:lpstr>
      <vt:lpstr>Arial</vt:lpstr>
      <vt:lpstr>Calibri</vt:lpstr>
      <vt:lpstr>Segoe Print</vt:lpstr>
      <vt:lpstr>Bahnschrift Condensed</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TRUNG HIẾU (221000365)</cp:lastModifiedBy>
  <cp:revision>374</cp:revision>
  <dcterms:created xsi:type="dcterms:W3CDTF">2021-06-02T01:34:28Z</dcterms:created>
  <dcterms:modified xsi:type="dcterms:W3CDTF">2023-12-26T17:09:33Z</dcterms:modified>
</cp:coreProperties>
</file>