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9" r:id="rId5"/>
    <p:sldMasterId id="2147483711" r:id="rId6"/>
    <p:sldMasterId id="2147483723" r:id="rId7"/>
  </p:sldMasterIdLst>
  <p:notesMasterIdLst>
    <p:notesMasterId r:id="rId30"/>
  </p:notesMasterIdLst>
  <p:handoutMasterIdLst>
    <p:handoutMasterId r:id="rId31"/>
  </p:handoutMasterIdLst>
  <p:sldIdLst>
    <p:sldId id="792" r:id="rId8"/>
    <p:sldId id="795" r:id="rId9"/>
    <p:sldId id="816" r:id="rId10"/>
    <p:sldId id="814" r:id="rId11"/>
    <p:sldId id="749" r:id="rId12"/>
    <p:sldId id="801" r:id="rId13"/>
    <p:sldId id="803" r:id="rId14"/>
    <p:sldId id="809" r:id="rId15"/>
    <p:sldId id="798" r:id="rId16"/>
    <p:sldId id="796" r:id="rId17"/>
    <p:sldId id="627" r:id="rId18"/>
    <p:sldId id="789" r:id="rId19"/>
    <p:sldId id="790" r:id="rId20"/>
    <p:sldId id="456" r:id="rId21"/>
    <p:sldId id="819" r:id="rId22"/>
    <p:sldId id="457" r:id="rId23"/>
    <p:sldId id="818" r:id="rId24"/>
    <p:sldId id="812" r:id="rId25"/>
    <p:sldId id="811" r:id="rId26"/>
    <p:sldId id="820" r:id="rId27"/>
    <p:sldId id="330" r:id="rId28"/>
    <p:sldId id="8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9"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9AD"/>
    <a:srgbClr val="C7DCA7"/>
    <a:srgbClr val="FFEBD8"/>
    <a:srgbClr val="FFFFFF"/>
    <a:srgbClr val="FFC5C5"/>
    <a:srgbClr val="7ED7C1"/>
    <a:srgbClr val="C5FFF8"/>
    <a:srgbClr val="F9DEA9"/>
    <a:srgbClr val="9BB8CD"/>
    <a:srgbClr val="FFF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6467" autoAdjust="0"/>
  </p:normalViewPr>
  <p:slideViewPr>
    <p:cSldViewPr snapToGrid="0" showGuides="1">
      <p:cViewPr varScale="1">
        <p:scale>
          <a:sx n="75" d="100"/>
          <a:sy n="75" d="100"/>
        </p:scale>
        <p:origin x="451" y="53"/>
      </p:cViewPr>
      <p:guideLst>
        <p:guide orient="horz" pos="1999"/>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12/19/2024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01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2631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79022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18728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71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116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104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6152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9507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306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58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394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3345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1935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0011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5576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6806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5938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1045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849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62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536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7449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809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9539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4180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04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23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97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12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15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47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393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736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759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878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73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878938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2440302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301405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1157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26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0098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2250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574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755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4105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5044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956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2459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48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3064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44679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98060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7902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73647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87438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3449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81751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9302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84682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6887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39353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043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9347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05128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91941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021163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52625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41674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73382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101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1760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4605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445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50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61486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429240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042120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NULL"/><Relationship Id="rId4" Type="http://schemas.openxmlformats.org/officeDocument/2006/relationships/image" Target="../media/image2.png"/><Relationship Id="rId9"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hyperlink" Target="FILE%20NGHE%209.mp3"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4%20ph&#250;t%20&#273;&#7871;m%20ng&#432;&#7907;c%20nh&#7841;c%20s&#244;i%20n&#7893;i%20h&#224;o%20h&#7913;ng%204%20minutes%20countdown%20with%20music.mp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4.png"/><Relationship Id="rId18" Type="http://schemas.openxmlformats.org/officeDocument/2006/relationships/image" Target="NULL"/><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NULL"/><Relationship Id="rId17"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NULL"/><Relationship Id="rId1" Type="http://schemas.openxmlformats.org/officeDocument/2006/relationships/slideLayout" Target="../slideLayouts/slideLayout76.xml"/><Relationship Id="rId6" Type="http://schemas.openxmlformats.org/officeDocument/2006/relationships/image" Target="NULL"/><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2.png"/><Relationship Id="rId1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image" Target="../media/image28.png"/><Relationship Id="rId1" Type="http://schemas.openxmlformats.org/officeDocument/2006/relationships/slideLayout" Target="../slideLayouts/slideLayout65.xml"/><Relationship Id="rId6" Type="http://schemas.openxmlformats.org/officeDocument/2006/relationships/image" Target="NULL"/><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image" Target="../media/image40.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8A6F"/>
        </a:solidFill>
        <a:effectLst/>
      </p:bgPr>
    </p:bg>
    <p:spTree>
      <p:nvGrpSpPr>
        <p:cNvPr id="1" name=""/>
        <p:cNvGrpSpPr/>
        <p:nvPr/>
      </p:nvGrpSpPr>
      <p:grpSpPr>
        <a:xfrm>
          <a:off x="0" y="0"/>
          <a:ext cx="0" cy="0"/>
          <a:chOff x="0" y="0"/>
          <a:chExt cx="0" cy="0"/>
        </a:xfrm>
      </p:grpSpPr>
      <p:sp>
        <p:nvSpPr>
          <p:cNvPr id="2" name="Freeform 2"/>
          <p:cNvSpPr/>
          <p:nvPr/>
        </p:nvSpPr>
        <p:spPr>
          <a:xfrm>
            <a:off x="1098069" y="685800"/>
            <a:ext cx="9995863" cy="5187986"/>
          </a:xfrm>
          <a:custGeom>
            <a:avLst/>
            <a:gdLst/>
            <a:ahLst/>
            <a:cxnLst/>
            <a:rect l="l" t="t" r="r" b="b"/>
            <a:pathLst>
              <a:path w="14993794" h="7781979">
                <a:moveTo>
                  <a:pt x="0" y="0"/>
                </a:moveTo>
                <a:lnTo>
                  <a:pt x="14993794" y="0"/>
                </a:lnTo>
                <a:lnTo>
                  <a:pt x="14993794" y="7781979"/>
                </a:lnTo>
                <a:lnTo>
                  <a:pt x="0" y="77819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5161" y="2945826"/>
            <a:ext cx="2506913" cy="5087831"/>
          </a:xfrm>
          <a:custGeom>
            <a:avLst/>
            <a:gdLst/>
            <a:ahLst/>
            <a:cxnLst/>
            <a:rect l="l" t="t" r="r" b="b"/>
            <a:pathLst>
              <a:path w="3760370" h="7631747">
                <a:moveTo>
                  <a:pt x="0" y="0"/>
                </a:moveTo>
                <a:lnTo>
                  <a:pt x="3760370" y="0"/>
                </a:lnTo>
                <a:lnTo>
                  <a:pt x="3760370" y="7631747"/>
                </a:lnTo>
                <a:lnTo>
                  <a:pt x="0" y="76317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269564" y="2945826"/>
            <a:ext cx="3648737" cy="6452749"/>
          </a:xfrm>
          <a:custGeom>
            <a:avLst/>
            <a:gdLst/>
            <a:ahLst/>
            <a:cxnLst/>
            <a:rect l="l" t="t" r="r" b="b"/>
            <a:pathLst>
              <a:path w="5473105" h="9679124">
                <a:moveTo>
                  <a:pt x="0" y="0"/>
                </a:moveTo>
                <a:lnTo>
                  <a:pt x="5473104" y="0"/>
                </a:lnTo>
                <a:lnTo>
                  <a:pt x="5473104" y="9679124"/>
                </a:lnTo>
                <a:lnTo>
                  <a:pt x="0" y="96791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1334" y="-1383749"/>
            <a:ext cx="2975858" cy="2743200"/>
          </a:xfrm>
          <a:custGeom>
            <a:avLst/>
            <a:gdLst/>
            <a:ahLst/>
            <a:cxnLst/>
            <a:rect l="l" t="t" r="r" b="b"/>
            <a:pathLst>
              <a:path w="4463787" h="4114800">
                <a:moveTo>
                  <a:pt x="0" y="0"/>
                </a:moveTo>
                <a:lnTo>
                  <a:pt x="4463787" y="0"/>
                </a:lnTo>
                <a:lnTo>
                  <a:pt x="446378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986986">
            <a:off x="10364036" y="-1587963"/>
            <a:ext cx="2975858" cy="2743200"/>
          </a:xfrm>
          <a:custGeom>
            <a:avLst/>
            <a:gdLst/>
            <a:ahLst/>
            <a:cxnLst/>
            <a:rect l="l" t="t" r="r" b="b"/>
            <a:pathLst>
              <a:path w="4463787" h="4114800">
                <a:moveTo>
                  <a:pt x="0" y="0"/>
                </a:moveTo>
                <a:lnTo>
                  <a:pt x="4463787" y="0"/>
                </a:lnTo>
                <a:lnTo>
                  <a:pt x="446378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044141" y="1588052"/>
            <a:ext cx="6912659" cy="1795363"/>
          </a:xfrm>
          <a:prstGeom prst="rect">
            <a:avLst/>
          </a:prstGeom>
        </p:spPr>
        <p:txBody>
          <a:bodyPr wrap="square" lIns="0" tIns="0" rIns="0" bIns="0" rtlCol="0" anchor="t">
            <a:spAutoFit/>
          </a:bodyPr>
          <a:lstStyle/>
          <a:p>
            <a:pPr marL="0" marR="0" lvl="0" indent="0" algn="ctr" defTabSz="609630" rtl="0" eaLnBrk="1" fontAlgn="auto" latinLnBrk="0" hangingPunct="1">
              <a:lnSpc>
                <a:spcPts val="6974"/>
              </a:lnSpc>
              <a:spcBef>
                <a:spcPts val="0"/>
              </a:spcBef>
              <a:spcAft>
                <a:spcPts val="0"/>
              </a:spcAft>
              <a:buClrTx/>
              <a:buSzTx/>
              <a:buFontTx/>
              <a:buNone/>
              <a:tabLst/>
              <a:defRPr/>
            </a:pPr>
            <a:r>
              <a:rPr kumimoji="0" lang="en-US" sz="7836" b="0" i="0" u="none" strike="noStrike" kern="1200" cap="none" spc="0" normalizeH="0" baseline="0" noProof="0" dirty="0">
                <a:ln>
                  <a:noFill/>
                </a:ln>
                <a:solidFill>
                  <a:srgbClr val="000000"/>
                </a:solidFill>
                <a:effectLst/>
                <a:uLnTx/>
                <a:uFillTx/>
                <a:latin typeface="210 클레이토이"/>
                <a:ea typeface="210 클레이토이"/>
                <a:cs typeface="210 클레이토이"/>
                <a:sym typeface="210 클레이토이"/>
              </a:rPr>
              <a:t>WELCOME TO CLASS 9A2</a:t>
            </a:r>
          </a:p>
        </p:txBody>
      </p:sp>
    </p:spTree>
    <p:extLst>
      <p:ext uri="{BB962C8B-B14F-4D97-AF65-F5344CB8AC3E}">
        <p14:creationId xmlns:p14="http://schemas.microsoft.com/office/powerpoint/2010/main" val="19889094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940"/>
            <a:ext cx="12192000" cy="5814060"/>
          </a:xfrm>
          <a:prstGeom prst="rect">
            <a:avLst/>
          </a:prstGeom>
        </p:spPr>
      </p:pic>
      <p:sp>
        <p:nvSpPr>
          <p:cNvPr id="3" name="Content Placeholder 2"/>
          <p:cNvSpPr>
            <a:spLocks noGrp="1"/>
          </p:cNvSpPr>
          <p:nvPr>
            <p:ph idx="1"/>
          </p:nvPr>
        </p:nvSpPr>
        <p:spPr>
          <a:xfrm>
            <a:off x="471805" y="1345725"/>
            <a:ext cx="11165840" cy="5618163"/>
          </a:xfrm>
        </p:spPr>
        <p:txBody>
          <a:bodyPr>
            <a:normAutofit fontScale="77500" lnSpcReduction="20000"/>
          </a:bodyPr>
          <a:lstStyle/>
          <a:p>
            <a:pPr marL="0" indent="0" algn="just">
              <a:lnSpc>
                <a:spcPct val="120000"/>
              </a:lnSpc>
              <a:spcBef>
                <a:spcPts val="0"/>
              </a:spcBef>
              <a:buNone/>
            </a:pPr>
            <a:r>
              <a:rPr lang="en-US" dirty="0" err="1">
                <a:latin typeface="Times New Roman" panose="02020603050405020304" pitchFamily="18" charset="0"/>
                <a:cs typeface="Times New Roman" panose="02020603050405020304" pitchFamily="18" charset="0"/>
              </a:rPr>
              <a:t>Mr</a:t>
            </a:r>
            <a:r>
              <a:rPr lang="en-US" dirty="0">
                <a:latin typeface="Times New Roman" panose="02020603050405020304" pitchFamily="18" charset="0"/>
                <a:cs typeface="Times New Roman" panose="02020603050405020304" pitchFamily="18" charset="0"/>
              </a:rPr>
              <a:t> Nam, grandfather, a 70-year-old </a:t>
            </a:r>
            <a:r>
              <a:rPr lang="en-US" dirty="0" smtClean="0">
                <a:latin typeface="Times New Roman" panose="02020603050405020304" pitchFamily="18" charset="0"/>
                <a:cs typeface="Times New Roman" panose="02020603050405020304" pitchFamily="18" charset="0"/>
              </a:rPr>
              <a:t>farmer</a:t>
            </a:r>
          </a:p>
          <a:p>
            <a:pPr marL="0" indent="0" algn="just">
              <a:lnSpc>
                <a:spcPct val="120000"/>
              </a:lnSpc>
              <a:spcBef>
                <a:spcPts val="0"/>
              </a:spcBef>
              <a:buNone/>
            </a:pPr>
            <a:r>
              <a:rPr lang="en-US" dirty="0" smtClean="0">
                <a:latin typeface="Times New Roman" panose="02020603050405020304" pitchFamily="18" charset="0"/>
                <a:cs typeface="Times New Roman" panose="02020603050405020304" pitchFamily="18" charset="0"/>
              </a:rPr>
              <a:t>I </a:t>
            </a:r>
            <a:r>
              <a:rPr lang="en-US" dirty="0">
                <a:latin typeface="Times New Roman" panose="02020603050405020304" pitchFamily="18" charset="0"/>
                <a:cs typeface="Times New Roman" panose="02020603050405020304" pitchFamily="18" charset="0"/>
              </a:rPr>
              <a:t>was one of the few children in my village who was still at school at the age of 15. Every day, I got up early and walked to school. Learning then depended mostly on our teachers and textbooks. We had no library or lab. The nearest bookshop was six </a:t>
            </a:r>
            <a:r>
              <a:rPr lang="en-US" dirty="0" err="1">
                <a:latin typeface="Times New Roman" panose="02020603050405020304" pitchFamily="18" charset="0"/>
                <a:cs typeface="Times New Roman" panose="02020603050405020304" pitchFamily="18" charset="0"/>
              </a:rPr>
              <a:t>kilometres</a:t>
            </a:r>
            <a:r>
              <a:rPr lang="en-US" dirty="0">
                <a:latin typeface="Times New Roman" panose="02020603050405020304" pitchFamily="18" charset="0"/>
                <a:cs typeface="Times New Roman" panose="02020603050405020304" pitchFamily="18" charset="0"/>
              </a:rPr>
              <a:t> away. I learned simply by taking notes during class, </a:t>
            </a:r>
            <a:r>
              <a:rPr lang="en-US" dirty="0" err="1">
                <a:latin typeface="Times New Roman" panose="02020603050405020304" pitchFamily="18" charset="0"/>
                <a:cs typeface="Times New Roman" panose="02020603050405020304" pitchFamily="18" charset="0"/>
              </a:rPr>
              <a:t>memorising</a:t>
            </a:r>
            <a:r>
              <a:rPr lang="en-US" dirty="0">
                <a:latin typeface="Times New Roman" panose="02020603050405020304" pitchFamily="18" charset="0"/>
                <a:cs typeface="Times New Roman" panose="02020603050405020304" pitchFamily="18" charset="0"/>
              </a:rPr>
              <a:t> them, and doing the homework. Life then was simple. We rarely travelled outside our village, so we didn't know much about the world around us</a:t>
            </a:r>
            <a:r>
              <a:rPr lang="en-US" dirty="0" smtClean="0">
                <a:latin typeface="Times New Roman" panose="02020603050405020304" pitchFamily="18" charset="0"/>
                <a:cs typeface="Times New Roman" panose="02020603050405020304" pitchFamily="18" charset="0"/>
              </a:rPr>
              <a:t>.</a:t>
            </a:r>
          </a:p>
          <a:p>
            <a:pPr marL="0" indent="0" algn="just">
              <a:lnSpc>
                <a:spcPct val="120000"/>
              </a:lnSpc>
              <a:spcBef>
                <a:spcPts val="0"/>
              </a:spcBef>
              <a:buNone/>
            </a:pPr>
            <a:endParaRPr lang="en-US" dirty="0" smtClean="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n-US" dirty="0" smtClean="0">
                <a:latin typeface="Times New Roman" panose="02020603050405020304" pitchFamily="18" charset="0"/>
                <a:cs typeface="Times New Roman" panose="02020603050405020304" pitchFamily="18" charset="0"/>
              </a:rPr>
              <a:t>Mai</a:t>
            </a:r>
            <a:r>
              <a:rPr lang="en-US" dirty="0">
                <a:latin typeface="Times New Roman" panose="02020603050405020304" pitchFamily="18" charset="0"/>
                <a:cs typeface="Times New Roman" panose="02020603050405020304" pitchFamily="18" charset="0"/>
              </a:rPr>
              <a:t>, granddaughter, a 15-year-old </a:t>
            </a:r>
            <a:r>
              <a:rPr lang="en-US" dirty="0" smtClean="0">
                <a:latin typeface="Times New Roman" panose="02020603050405020304" pitchFamily="18" charset="0"/>
                <a:cs typeface="Times New Roman" panose="02020603050405020304" pitchFamily="18" charset="0"/>
              </a:rPr>
              <a:t>student</a:t>
            </a:r>
          </a:p>
          <a:p>
            <a:pPr marL="0" indent="0" algn="just">
              <a:lnSpc>
                <a:spcPct val="120000"/>
              </a:lnSpc>
              <a:spcBef>
                <a:spcPts val="0"/>
              </a:spcBef>
              <a:buNone/>
            </a:pPr>
            <a:r>
              <a:rPr lang="en-US" dirty="0" smtClean="0">
                <a:latin typeface="Times New Roman" panose="02020603050405020304" pitchFamily="18" charset="0"/>
                <a:cs typeface="Times New Roman" panose="02020603050405020304" pitchFamily="18" charset="0"/>
              </a:rPr>
              <a:t>Learning </a:t>
            </a:r>
            <a:r>
              <a:rPr lang="en-US" dirty="0">
                <a:latin typeface="Times New Roman" panose="02020603050405020304" pitchFamily="18" charset="0"/>
                <a:cs typeface="Times New Roman" panose="02020603050405020304" pitchFamily="18" charset="0"/>
              </a:rPr>
              <a:t>today is very different from my grandfather's time. It is easier and more convenient. Besides learning from teachers and textbooks, we use the Internet. It provides us with various online sources such as documents, clips, and </a:t>
            </a:r>
            <a:r>
              <a:rPr lang="en-US" dirty="0" err="1">
                <a:latin typeface="Times New Roman" panose="02020603050405020304" pitchFamily="18" charset="0"/>
                <a:cs typeface="Times New Roman" panose="02020603050405020304" pitchFamily="18" charset="0"/>
              </a:rPr>
              <a:t>programmes</a:t>
            </a:r>
            <a:r>
              <a:rPr lang="en-US" dirty="0">
                <a:latin typeface="Times New Roman" panose="02020603050405020304" pitchFamily="18" charset="0"/>
                <a:cs typeface="Times New Roman" panose="02020603050405020304" pitchFamily="18" charset="0"/>
              </a:rPr>
              <a:t>. Google helps us find the answers to almost any questions we have. The Internet also allows us to pursue our own interests. Learning has become more independent. Although most children in my village have fewer private learning facilities than the students in the city, we are still luckier than my grandfather's generation. We have TVs to watch at home and a library and computers at school</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3B5943C-0085-3D13-9CBF-B411CB261074}"/>
              </a:ext>
            </a:extLst>
          </p:cNvPr>
          <p:cNvGrpSpPr/>
          <p:nvPr/>
        </p:nvGrpSpPr>
        <p:grpSpPr>
          <a:xfrm>
            <a:off x="0" y="-130014"/>
            <a:ext cx="12192000" cy="715624"/>
            <a:chOff x="7620" y="-7620"/>
            <a:chExt cx="12192000" cy="1083309"/>
          </a:xfrm>
        </p:grpSpPr>
        <p:sp>
          <p:nvSpPr>
            <p:cNvPr id="5" name="Round Single Corner Rectangle 17">
              <a:extLst>
                <a:ext uri="{FF2B5EF4-FFF2-40B4-BE49-F238E27FC236}">
                  <a16:creationId xmlns:a16="http://schemas.microsoft.com/office/drawing/2014/main" id="{8319C75C-4FFB-7C9E-779A-AF3D47CFAF4C}"/>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8">
              <a:extLst>
                <a:ext uri="{FF2B5EF4-FFF2-40B4-BE49-F238E27FC236}">
                  <a16:creationId xmlns:a16="http://schemas.microsoft.com/office/drawing/2014/main" id="{CA2F2857-DBDC-E917-58CA-F3B43B349D0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9">
              <a:extLst>
                <a:ext uri="{FF2B5EF4-FFF2-40B4-BE49-F238E27FC236}">
                  <a16:creationId xmlns:a16="http://schemas.microsoft.com/office/drawing/2014/main" id="{45A30395-9CC1-0E6B-6596-26386FB7FE7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8DE9E4BB-86E1-DD79-B36A-42BE43F70818}"/>
              </a:ext>
            </a:extLst>
          </p:cNvPr>
          <p:cNvSpPr txBox="1"/>
          <p:nvPr/>
        </p:nvSpPr>
        <p:spPr>
          <a:xfrm>
            <a:off x="567943" y="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 name="Cloud Callout 1">
            <a:hlinkClick r:id="rId3" action="ppaction://hlinkfile"/>
          </p:cNvPr>
          <p:cNvSpPr/>
          <p:nvPr/>
        </p:nvSpPr>
        <p:spPr>
          <a:xfrm>
            <a:off x="10532110" y="506960"/>
            <a:ext cx="1463040" cy="609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1760" y="657425"/>
            <a:ext cx="10845800" cy="461665"/>
          </a:xfrm>
          <a:prstGeom prst="rect">
            <a:avLst/>
          </a:prstGeom>
          <a:noFill/>
        </p:spPr>
        <p:txBody>
          <a:bodyPr wrap="square" rtlCol="0">
            <a:spAutoFit/>
          </a:bodyPr>
          <a:lstStyle/>
          <a:p>
            <a:r>
              <a:rPr lang="en-US" sz="2400" b="1" dirty="0" smtClean="0">
                <a:solidFill>
                  <a:srgbClr val="FF0000"/>
                </a:solidFill>
              </a:rPr>
              <a:t>LISTEN AND READ THE PASSAGES TO CHOOSE THE CORRECT ANSWER A, B, C OR D</a:t>
            </a:r>
            <a:endParaRPr lang="en-US" sz="2400" b="1" dirty="0">
              <a:solidFill>
                <a:srgbClr val="FF0000"/>
              </a:solidFill>
            </a:endParaRPr>
          </a:p>
        </p:txBody>
      </p:sp>
    </p:spTree>
    <p:extLst>
      <p:ext uri="{BB962C8B-B14F-4D97-AF65-F5344CB8AC3E}">
        <p14:creationId xmlns:p14="http://schemas.microsoft.com/office/powerpoint/2010/main" val="12485642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Two people of different generations are talking about their learning styles. Read the passages and choose the correct answer A, B, C, or D.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EE223E8E-E287-7260-440A-56761EF3A596}"/>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B4226E4B-850A-7E90-B43B-9D82EB4738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228541D1-ABCF-4F37-28B4-2D8E544D5A7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9EEE8093-036C-C78D-1C4C-D3C60C6CAFF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FC1638AF-D113-49AC-0E57-9E00D8D6FA1F}"/>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2DBA90EA-9099-01E2-9FA2-BABFB1F5A4E4}"/>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2F1D4E7B-1583-5F11-4A61-77648A620959}"/>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4" name="Text Box 2">
            <a:extLst>
              <a:ext uri="{FF2B5EF4-FFF2-40B4-BE49-F238E27FC236}">
                <a16:creationId xmlns:a16="http://schemas.microsoft.com/office/drawing/2014/main" id="{8A341965-782B-121B-BD68-8AC1EFC99512}"/>
              </a:ext>
            </a:extLst>
          </p:cNvPr>
          <p:cNvSpPr txBox="1"/>
          <p:nvPr/>
        </p:nvSpPr>
        <p:spPr>
          <a:xfrm>
            <a:off x="1120057" y="2544209"/>
            <a:ext cx="9942287" cy="1815882"/>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tx1"/>
                </a:solidFill>
              </a:rPr>
              <a:t>A.</a:t>
            </a:r>
            <a:r>
              <a:rPr lang="en-US" sz="2800" dirty="0">
                <a:solidFill>
                  <a:schemeClr val="tx1"/>
                </a:solidFill>
              </a:rPr>
              <a:t> teachers played an important role</a:t>
            </a:r>
          </a:p>
          <a:p>
            <a:r>
              <a:rPr lang="en-US" sz="2800" b="1" dirty="0">
                <a:solidFill>
                  <a:schemeClr val="tx1"/>
                </a:solidFill>
              </a:rPr>
              <a:t>B.</a:t>
            </a:r>
            <a:r>
              <a:rPr lang="en-US" sz="2800" dirty="0">
                <a:solidFill>
                  <a:schemeClr val="tx1"/>
                </a:solidFill>
              </a:rPr>
              <a:t> there were no bookshops</a:t>
            </a:r>
          </a:p>
          <a:p>
            <a:r>
              <a:rPr lang="en-US" sz="2800" b="1" dirty="0">
                <a:solidFill>
                  <a:schemeClr val="tx1"/>
                </a:solidFill>
              </a:rPr>
              <a:t>C. </a:t>
            </a:r>
            <a:r>
              <a:rPr lang="en-US" sz="2800" dirty="0">
                <a:solidFill>
                  <a:schemeClr val="tx1"/>
                </a:solidFill>
              </a:rPr>
              <a:t>students did experiments in labs</a:t>
            </a:r>
          </a:p>
          <a:p>
            <a:r>
              <a:rPr lang="en-US" sz="2800" b="1" dirty="0">
                <a:solidFill>
                  <a:schemeClr val="tx1"/>
                </a:solidFill>
              </a:rPr>
              <a:t>D.</a:t>
            </a:r>
            <a:r>
              <a:rPr lang="en-US" sz="2800" dirty="0">
                <a:solidFill>
                  <a:schemeClr val="tx1"/>
                </a:solidFill>
              </a:rPr>
              <a:t> all children stayed on at school until they were 15</a:t>
            </a:r>
          </a:p>
        </p:txBody>
      </p:sp>
      <p:sp>
        <p:nvSpPr>
          <p:cNvPr id="25" name="Text Box 4">
            <a:extLst>
              <a:ext uri="{FF2B5EF4-FFF2-40B4-BE49-F238E27FC236}">
                <a16:creationId xmlns:a16="http://schemas.microsoft.com/office/drawing/2014/main" id="{52F9FC38-2FD5-1FEA-6DF7-E3776A81BA21}"/>
              </a:ext>
            </a:extLst>
          </p:cNvPr>
          <p:cNvSpPr txBox="1"/>
          <p:nvPr/>
        </p:nvSpPr>
        <p:spPr>
          <a:xfrm>
            <a:off x="1120056" y="2022008"/>
            <a:ext cx="9951887" cy="523220"/>
          </a:xfrm>
          <a:prstGeom prst="rect">
            <a:avLst/>
          </a:prstGeom>
          <a:solidFill>
            <a:srgbClr val="9BB8CD"/>
          </a:solidFill>
        </p:spPr>
        <p:txBody>
          <a:bodyPr wrap="square" rtlCol="0" anchor="t">
            <a:spAutoFit/>
          </a:bodyPr>
          <a:lstStyle/>
          <a:p>
            <a:pPr algn="just"/>
            <a:r>
              <a:rPr lang="en-US" sz="2800" b="1" dirty="0"/>
              <a:t>1</a:t>
            </a:r>
            <a:r>
              <a:rPr lang="en-US" sz="2800" dirty="0"/>
              <a:t>. In </a:t>
            </a:r>
            <a:r>
              <a:rPr lang="en-US" sz="2800" dirty="0" err="1"/>
              <a:t>Mr</a:t>
            </a:r>
            <a:r>
              <a:rPr lang="en-US" sz="2800" dirty="0"/>
              <a:t> Nam’s time, ______.</a:t>
            </a:r>
          </a:p>
        </p:txBody>
      </p:sp>
      <p:sp>
        <p:nvSpPr>
          <p:cNvPr id="26" name="Text Box 6">
            <a:extLst>
              <a:ext uri="{FF2B5EF4-FFF2-40B4-BE49-F238E27FC236}">
                <a16:creationId xmlns:a16="http://schemas.microsoft.com/office/drawing/2014/main" id="{7AA23475-8621-1A63-6994-7692FDE994F5}"/>
              </a:ext>
            </a:extLst>
          </p:cNvPr>
          <p:cNvSpPr txBox="1"/>
          <p:nvPr/>
        </p:nvSpPr>
        <p:spPr>
          <a:xfrm>
            <a:off x="1120056" y="4360327"/>
            <a:ext cx="9951887" cy="523220"/>
          </a:xfrm>
          <a:prstGeom prst="rect">
            <a:avLst/>
          </a:prstGeom>
          <a:solidFill>
            <a:srgbClr val="9BB8CD"/>
          </a:solidFill>
        </p:spPr>
        <p:txBody>
          <a:bodyPr wrap="square" rtlCol="0" anchor="t">
            <a:spAutoFit/>
          </a:bodyPr>
          <a:lstStyle/>
          <a:p>
            <a:pPr algn="just"/>
            <a:r>
              <a:rPr lang="en-US" sz="2800" b="1" dirty="0"/>
              <a:t>2. </a:t>
            </a:r>
            <a:r>
              <a:rPr lang="en-US" sz="2800" dirty="0"/>
              <a:t>Few people travelled outside their village, so ______.</a:t>
            </a:r>
          </a:p>
        </p:txBody>
      </p:sp>
      <p:sp>
        <p:nvSpPr>
          <p:cNvPr id="27" name="Text Box 10">
            <a:extLst>
              <a:ext uri="{FF2B5EF4-FFF2-40B4-BE49-F238E27FC236}">
                <a16:creationId xmlns:a16="http://schemas.microsoft.com/office/drawing/2014/main" id="{F84C4B0F-A629-CE48-51E9-C627048C63E0}"/>
              </a:ext>
            </a:extLst>
          </p:cNvPr>
          <p:cNvSpPr txBox="1"/>
          <p:nvPr/>
        </p:nvSpPr>
        <p:spPr>
          <a:xfrm>
            <a:off x="1109896" y="4881274"/>
            <a:ext cx="9952448" cy="1771429"/>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2800" b="1" dirty="0">
                <a:solidFill>
                  <a:schemeClr val="tx1"/>
                </a:solidFill>
              </a:rPr>
              <a:t>A.</a:t>
            </a:r>
            <a:r>
              <a:rPr lang="en-US" sz="2800" dirty="0">
                <a:solidFill>
                  <a:schemeClr val="tx1"/>
                </a:solidFill>
              </a:rPr>
              <a:t> life in the village was simple</a:t>
            </a:r>
          </a:p>
          <a:p>
            <a:r>
              <a:rPr lang="en-US" sz="2800" b="1" dirty="0">
                <a:solidFill>
                  <a:schemeClr val="tx1"/>
                </a:solidFill>
              </a:rPr>
              <a:t>B.</a:t>
            </a:r>
            <a:r>
              <a:rPr lang="en-US" sz="2800" dirty="0">
                <a:solidFill>
                  <a:schemeClr val="tx1"/>
                </a:solidFill>
              </a:rPr>
              <a:t> his school didn’t have any learning facilities</a:t>
            </a:r>
          </a:p>
          <a:p>
            <a:r>
              <a:rPr lang="en-US" sz="2800" b="1" dirty="0">
                <a:solidFill>
                  <a:schemeClr val="tx1"/>
                </a:solidFill>
              </a:rPr>
              <a:t>C. </a:t>
            </a:r>
            <a:r>
              <a:rPr lang="en-US" sz="2800" dirty="0">
                <a:solidFill>
                  <a:schemeClr val="tx1"/>
                </a:solidFill>
              </a:rPr>
              <a:t>the villagers didn’t know much about the world around</a:t>
            </a:r>
          </a:p>
          <a:p>
            <a:r>
              <a:rPr lang="en-US" sz="2800" b="1" dirty="0">
                <a:solidFill>
                  <a:schemeClr val="tx1"/>
                </a:solidFill>
              </a:rPr>
              <a:t>D.</a:t>
            </a:r>
            <a:r>
              <a:rPr lang="en-US" sz="2800" dirty="0">
                <a:solidFill>
                  <a:schemeClr val="tx1"/>
                </a:solidFill>
              </a:rPr>
              <a:t> none of the villagers knew about city life</a:t>
            </a:r>
            <a:r>
              <a:rPr lang="en-US" sz="2800" dirty="0"/>
              <a:t>                    </a:t>
            </a:r>
          </a:p>
        </p:txBody>
      </p:sp>
      <p:sp>
        <p:nvSpPr>
          <p:cNvPr id="28" name="Oval 27">
            <a:extLst>
              <a:ext uri="{FF2B5EF4-FFF2-40B4-BE49-F238E27FC236}">
                <a16:creationId xmlns:a16="http://schemas.microsoft.com/office/drawing/2014/main" id="{EB3AAE3F-B859-F26E-431D-4FEEE5286404}"/>
              </a:ext>
            </a:extLst>
          </p:cNvPr>
          <p:cNvSpPr/>
          <p:nvPr/>
        </p:nvSpPr>
        <p:spPr>
          <a:xfrm>
            <a:off x="1100297" y="256704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5583C2-20FF-37DA-473C-3216565A3046}"/>
              </a:ext>
            </a:extLst>
          </p:cNvPr>
          <p:cNvSpPr/>
          <p:nvPr/>
        </p:nvSpPr>
        <p:spPr>
          <a:xfrm>
            <a:off x="1080613" y="5780784"/>
            <a:ext cx="481330" cy="446405"/>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667"/>
                                  </p:iterate>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4"/>
                                        </p:tgtEl>
                                        <p:attrNameLst>
                                          <p:attrName>ppt_y</p:attrName>
                                        </p:attrNameLst>
                                      </p:cBhvr>
                                      <p:tavLst>
                                        <p:tav tm="0">
                                          <p:val>
                                            <p:strVal val="#ppt_y"/>
                                          </p:val>
                                        </p:tav>
                                        <p:tav tm="100000">
                                          <p:val>
                                            <p:strVal val="#ppt_y"/>
                                          </p:val>
                                        </p:tav>
                                      </p:tavLst>
                                    </p:anim>
                                    <p:anim calcmode="lin" valueType="num">
                                      <p:cBhvr>
                                        <p:cTn id="1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4"/>
                                        </p:tgtEl>
                                      </p:cBhvr>
                                    </p:animEffect>
                                  </p:childTnLst>
                                </p:cTn>
                              </p:par>
                            </p:childTnLst>
                          </p:cTn>
                        </p:par>
                        <p:par>
                          <p:cTn id="20" fill="hold">
                            <p:stCondLst>
                              <p:cond delay="2600"/>
                            </p:stCondLst>
                            <p:childTnLst>
                              <p:par>
                                <p:cTn id="21" presetID="41" presetClass="entr" presetSubtype="0" fill="hold" grpId="0" nodeType="afterEffect">
                                  <p:stCondLst>
                                    <p:cond delay="0"/>
                                  </p:stCondLst>
                                  <p:iterate type="lt">
                                    <p:tmPct val="2500"/>
                                  </p:iterate>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 calcmode="lin" valueType="num">
                                      <p:cBhvr>
                                        <p:cTn id="2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6"/>
                                        </p:tgtEl>
                                      </p:cBhvr>
                                    </p:animEffect>
                                  </p:childTnLst>
                                </p:cTn>
                              </p:par>
                            </p:childTnLst>
                          </p:cTn>
                        </p:par>
                        <p:par>
                          <p:cTn id="28" fill="hold">
                            <p:stCondLst>
                              <p:cond delay="3700"/>
                            </p:stCondLst>
                            <p:childTnLst>
                              <p:par>
                                <p:cTn id="29" presetID="41" presetClass="entr" presetSubtype="0" fill="hold" grpId="0" nodeType="afterEffect">
                                  <p:stCondLst>
                                    <p:cond delay="0"/>
                                  </p:stCondLst>
                                  <p:iterate type="lt">
                                    <p:tmPct val="1184"/>
                                  </p:iterate>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7"/>
                                        </p:tgtEl>
                                        <p:attrNameLst>
                                          <p:attrName>ppt_y</p:attrName>
                                        </p:attrNameLst>
                                      </p:cBhvr>
                                      <p:tavLst>
                                        <p:tav tm="0">
                                          <p:val>
                                            <p:strVal val="#ppt_y"/>
                                          </p:val>
                                        </p:tav>
                                        <p:tav tm="100000">
                                          <p:val>
                                            <p:strVal val="#ppt_y"/>
                                          </p:val>
                                        </p:tav>
                                      </p:tavLst>
                                    </p:anim>
                                    <p:anim calcmode="lin" valueType="num">
                                      <p:cBhvr>
                                        <p:cTn id="3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bldLvl="0" animBg="1"/>
      <p:bldP spid="28" grpId="1" animBg="1"/>
      <p:bldP spid="29" grpId="0" bldLvl="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Two people of different generations are talking about their learning styles. Read the passages and choose the correct answer A, B, C, or D.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EE223E8E-E287-7260-440A-56761EF3A596}"/>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B4226E4B-850A-7E90-B43B-9D82EB4738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228541D1-ABCF-4F37-28B4-2D8E544D5A7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9EEE8093-036C-C78D-1C4C-D3C60C6CAFF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FC1638AF-D113-49AC-0E57-9E00D8D6FA1F}"/>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2DBA90EA-9099-01E2-9FA2-BABFB1F5A4E4}"/>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2F1D4E7B-1583-5F11-4A61-77648A620959}"/>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2">
            <a:extLst>
              <a:ext uri="{FF2B5EF4-FFF2-40B4-BE49-F238E27FC236}">
                <a16:creationId xmlns:a16="http://schemas.microsoft.com/office/drawing/2014/main" id="{D46E50DA-C498-0E47-0064-6B0A297B6528}"/>
              </a:ext>
            </a:extLst>
          </p:cNvPr>
          <p:cNvSpPr txBox="1"/>
          <p:nvPr/>
        </p:nvSpPr>
        <p:spPr>
          <a:xfrm>
            <a:off x="1054349" y="2563974"/>
            <a:ext cx="8380429" cy="1815882"/>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tx1"/>
                </a:solidFill>
              </a:rPr>
              <a:t>A.</a:t>
            </a:r>
            <a:r>
              <a:rPr lang="en-US" sz="2800" dirty="0">
                <a:solidFill>
                  <a:schemeClr val="tx1"/>
                </a:solidFill>
              </a:rPr>
              <a:t> does not require textbooks</a:t>
            </a:r>
          </a:p>
          <a:p>
            <a:r>
              <a:rPr lang="en-US" sz="2800" b="1" dirty="0">
                <a:solidFill>
                  <a:schemeClr val="tx1"/>
                </a:solidFill>
              </a:rPr>
              <a:t>B.</a:t>
            </a:r>
            <a:r>
              <a:rPr lang="en-US" sz="2800" dirty="0">
                <a:solidFill>
                  <a:schemeClr val="tx1"/>
                </a:solidFill>
              </a:rPr>
              <a:t> uses some online </a:t>
            </a:r>
            <a:r>
              <a:rPr lang="en-US" sz="2800" dirty="0" err="1">
                <a:solidFill>
                  <a:schemeClr val="tx1"/>
                </a:solidFill>
              </a:rPr>
              <a:t>programmes</a:t>
            </a:r>
            <a:endParaRPr lang="en-US" sz="2800" dirty="0">
              <a:solidFill>
                <a:schemeClr val="tx1"/>
              </a:solidFill>
            </a:endParaRPr>
          </a:p>
          <a:p>
            <a:r>
              <a:rPr lang="en-US" sz="2800" b="1" dirty="0">
                <a:solidFill>
                  <a:schemeClr val="tx1"/>
                </a:solidFill>
              </a:rPr>
              <a:t>C.</a:t>
            </a:r>
            <a:r>
              <a:rPr lang="en-US" sz="2800" dirty="0">
                <a:solidFill>
                  <a:schemeClr val="tx1"/>
                </a:solidFill>
              </a:rPr>
              <a:t> depends only on the Internet</a:t>
            </a:r>
          </a:p>
          <a:p>
            <a:r>
              <a:rPr lang="en-US" sz="2800" b="1" dirty="0">
                <a:solidFill>
                  <a:schemeClr val="tx1"/>
                </a:solidFill>
              </a:rPr>
              <a:t>D. </a:t>
            </a:r>
            <a:r>
              <a:rPr lang="en-US" sz="2800" dirty="0">
                <a:solidFill>
                  <a:schemeClr val="tx1"/>
                </a:solidFill>
              </a:rPr>
              <a:t>does not require students to take notes</a:t>
            </a:r>
          </a:p>
        </p:txBody>
      </p:sp>
      <p:sp>
        <p:nvSpPr>
          <p:cNvPr id="6" name="Text Box 4">
            <a:extLst>
              <a:ext uri="{FF2B5EF4-FFF2-40B4-BE49-F238E27FC236}">
                <a16:creationId xmlns:a16="http://schemas.microsoft.com/office/drawing/2014/main" id="{8C3C6C28-6C22-A433-81B9-188453B10276}"/>
              </a:ext>
            </a:extLst>
          </p:cNvPr>
          <p:cNvSpPr txBox="1"/>
          <p:nvPr/>
        </p:nvSpPr>
        <p:spPr>
          <a:xfrm>
            <a:off x="1054985" y="2038932"/>
            <a:ext cx="8390588" cy="523220"/>
          </a:xfrm>
          <a:prstGeom prst="rect">
            <a:avLst/>
          </a:prstGeom>
          <a:solidFill>
            <a:srgbClr val="9BB8CD"/>
          </a:solidFill>
        </p:spPr>
        <p:txBody>
          <a:bodyPr wrap="square" rtlCol="0" anchor="t">
            <a:spAutoFit/>
          </a:bodyPr>
          <a:lstStyle/>
          <a:p>
            <a:pPr algn="just"/>
            <a:r>
              <a:rPr lang="en-US" sz="2800" b="1" dirty="0"/>
              <a:t>3</a:t>
            </a:r>
            <a:r>
              <a:rPr lang="en-US" sz="2800" dirty="0"/>
              <a:t>. Learning now ______.</a:t>
            </a:r>
          </a:p>
        </p:txBody>
      </p:sp>
      <p:sp>
        <p:nvSpPr>
          <p:cNvPr id="7" name="Text Box 6">
            <a:extLst>
              <a:ext uri="{FF2B5EF4-FFF2-40B4-BE49-F238E27FC236}">
                <a16:creationId xmlns:a16="http://schemas.microsoft.com/office/drawing/2014/main" id="{DE0ED8D3-5758-0E5E-F5F8-1B030347B024}"/>
              </a:ext>
            </a:extLst>
          </p:cNvPr>
          <p:cNvSpPr txBox="1"/>
          <p:nvPr/>
        </p:nvSpPr>
        <p:spPr>
          <a:xfrm>
            <a:off x="1054985" y="4383500"/>
            <a:ext cx="8390588" cy="523220"/>
          </a:xfrm>
          <a:prstGeom prst="rect">
            <a:avLst/>
          </a:prstGeom>
          <a:solidFill>
            <a:srgbClr val="9BB8CD"/>
          </a:solidFill>
        </p:spPr>
        <p:txBody>
          <a:bodyPr wrap="square" rtlCol="0" anchor="t">
            <a:spAutoFit/>
          </a:bodyPr>
          <a:lstStyle/>
          <a:p>
            <a:pPr algn="just"/>
            <a:r>
              <a:rPr lang="en-US" sz="2800" b="1" dirty="0"/>
              <a:t>4. </a:t>
            </a:r>
            <a:r>
              <a:rPr lang="en-US" sz="2800" dirty="0"/>
              <a:t>The word </a:t>
            </a:r>
            <a:r>
              <a:rPr lang="en-US" sz="2800" b="1" dirty="0"/>
              <a:t>“It”</a:t>
            </a:r>
            <a:r>
              <a:rPr lang="en-US" sz="2800" dirty="0"/>
              <a:t> refers to ______.</a:t>
            </a:r>
          </a:p>
        </p:txBody>
      </p:sp>
      <p:sp>
        <p:nvSpPr>
          <p:cNvPr id="8" name="Text Box 10">
            <a:extLst>
              <a:ext uri="{FF2B5EF4-FFF2-40B4-BE49-F238E27FC236}">
                <a16:creationId xmlns:a16="http://schemas.microsoft.com/office/drawing/2014/main" id="{4249061C-C1BF-BFC9-5E26-5EF7D4E3DD43}"/>
              </a:ext>
            </a:extLst>
          </p:cNvPr>
          <p:cNvSpPr txBox="1"/>
          <p:nvPr/>
        </p:nvSpPr>
        <p:spPr>
          <a:xfrm>
            <a:off x="1044189" y="4909915"/>
            <a:ext cx="8391061" cy="1815883"/>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2800" b="1">
                <a:solidFill>
                  <a:schemeClr val="tx1"/>
                </a:solidFill>
              </a:rPr>
              <a:t>A.</a:t>
            </a:r>
            <a:r>
              <a:rPr lang="en-US" sz="2800">
                <a:solidFill>
                  <a:schemeClr val="tx1"/>
                </a:solidFill>
              </a:rPr>
              <a:t> learning today </a:t>
            </a:r>
          </a:p>
          <a:p>
            <a:r>
              <a:rPr lang="en-US" sz="2800" b="1">
                <a:solidFill>
                  <a:schemeClr val="tx1"/>
                </a:solidFill>
              </a:rPr>
              <a:t>B.</a:t>
            </a:r>
            <a:r>
              <a:rPr lang="en-US" sz="2800">
                <a:solidFill>
                  <a:schemeClr val="tx1"/>
                </a:solidFill>
              </a:rPr>
              <a:t> my grandfather’s time </a:t>
            </a:r>
          </a:p>
          <a:p>
            <a:r>
              <a:rPr lang="en-US" sz="2800" b="1">
                <a:solidFill>
                  <a:schemeClr val="tx1"/>
                </a:solidFill>
              </a:rPr>
              <a:t>C. </a:t>
            </a:r>
            <a:r>
              <a:rPr lang="en-US" sz="2800">
                <a:solidFill>
                  <a:schemeClr val="tx1"/>
                </a:solidFill>
              </a:rPr>
              <a:t>learning facilities</a:t>
            </a:r>
          </a:p>
          <a:p>
            <a:r>
              <a:rPr lang="en-US" sz="2800" b="1">
                <a:solidFill>
                  <a:schemeClr val="tx1"/>
                </a:solidFill>
              </a:rPr>
              <a:t>D.</a:t>
            </a:r>
            <a:r>
              <a:rPr lang="en-US" sz="2800">
                <a:solidFill>
                  <a:schemeClr val="tx1"/>
                </a:solidFill>
              </a:rPr>
              <a:t> the Internet</a:t>
            </a:r>
            <a:r>
              <a:rPr lang="en-US" sz="2800"/>
              <a:t>                    </a:t>
            </a:r>
          </a:p>
        </p:txBody>
      </p:sp>
      <p:sp>
        <p:nvSpPr>
          <p:cNvPr id="12" name="Oval 11">
            <a:extLst>
              <a:ext uri="{FF2B5EF4-FFF2-40B4-BE49-F238E27FC236}">
                <a16:creationId xmlns:a16="http://schemas.microsoft.com/office/drawing/2014/main" id="{CB840E01-CA68-3C72-D681-A52D95110F86}"/>
              </a:ext>
            </a:extLst>
          </p:cNvPr>
          <p:cNvSpPr/>
          <p:nvPr/>
        </p:nvSpPr>
        <p:spPr>
          <a:xfrm>
            <a:off x="1033866" y="301467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5BCABC8-A993-A3F1-7E70-B151BF56EB87}"/>
              </a:ext>
            </a:extLst>
          </p:cNvPr>
          <p:cNvSpPr/>
          <p:nvPr/>
        </p:nvSpPr>
        <p:spPr>
          <a:xfrm>
            <a:off x="1033866" y="4975632"/>
            <a:ext cx="481330" cy="455967"/>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144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4211"/>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901"/>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1900"/>
                            </p:stCondLst>
                            <p:childTnLst>
                              <p:par>
                                <p:cTn id="21" presetID="41" presetClass="entr" presetSubtype="0" fill="hold" grpId="0" nodeType="afterEffect">
                                  <p:stCondLst>
                                    <p:cond delay="0"/>
                                  </p:stCondLst>
                                  <p:iterate type="lt">
                                    <p:tmPct val="2963"/>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2800"/>
                            </p:stCondLst>
                            <p:childTnLst>
                              <p:par>
                                <p:cTn id="29" presetID="41" presetClass="entr" presetSubtype="0" fill="hold" grpId="0" nodeType="afterEffect">
                                  <p:stCondLst>
                                    <p:cond delay="0"/>
                                  </p:stCondLst>
                                  <p:iterate type="lt">
                                    <p:tmPct val="1176"/>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8" grpId="1" animBg="1"/>
      <p:bldP spid="12" grpId="0" bldLvl="0" animBg="1"/>
      <p:bldP spid="12" grpId="1" animBg="1"/>
      <p:bldP spid="13" grpId="0" bldLvl="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Two people of different generations are talking about their learning styles. Read the passages and choose the correct answer A, B, C, or D.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EE223E8E-E287-7260-440A-56761EF3A596}"/>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B4226E4B-850A-7E90-B43B-9D82EB4738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228541D1-ABCF-4F37-28B4-2D8E544D5A7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9EEE8093-036C-C78D-1C4C-D3C60C6CAFF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FC1638AF-D113-49AC-0E57-9E00D8D6FA1F}"/>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2DBA90EA-9099-01E2-9FA2-BABFB1F5A4E4}"/>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2F1D4E7B-1583-5F11-4A61-77648A620959}"/>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4" name="Text Box 2">
            <a:extLst>
              <a:ext uri="{FF2B5EF4-FFF2-40B4-BE49-F238E27FC236}">
                <a16:creationId xmlns:a16="http://schemas.microsoft.com/office/drawing/2014/main" id="{F3CC8ECB-B3EE-847D-53AD-14E36C81B427}"/>
              </a:ext>
            </a:extLst>
          </p:cNvPr>
          <p:cNvSpPr txBox="1"/>
          <p:nvPr/>
        </p:nvSpPr>
        <p:spPr>
          <a:xfrm>
            <a:off x="1155131" y="3051964"/>
            <a:ext cx="9102966"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dirty="0">
                <a:solidFill>
                  <a:schemeClr val="tx1"/>
                </a:solidFill>
              </a:rPr>
              <a:t>A.</a:t>
            </a:r>
            <a:r>
              <a:rPr lang="en-US" sz="3200" dirty="0">
                <a:solidFill>
                  <a:schemeClr val="tx1"/>
                </a:solidFill>
              </a:rPr>
              <a:t> learning facilities</a:t>
            </a:r>
          </a:p>
          <a:p>
            <a:r>
              <a:rPr lang="en-US" sz="3200" b="1" dirty="0">
                <a:solidFill>
                  <a:schemeClr val="tx1"/>
                </a:solidFill>
              </a:rPr>
              <a:t>B.</a:t>
            </a:r>
            <a:r>
              <a:rPr lang="en-US" sz="3200" dirty="0">
                <a:solidFill>
                  <a:schemeClr val="tx1"/>
                </a:solidFill>
              </a:rPr>
              <a:t> students at my grandfather’s generation</a:t>
            </a:r>
          </a:p>
          <a:p>
            <a:r>
              <a:rPr lang="en-US" sz="3200" b="1" dirty="0">
                <a:solidFill>
                  <a:schemeClr val="tx1"/>
                </a:solidFill>
              </a:rPr>
              <a:t>C. </a:t>
            </a:r>
            <a:r>
              <a:rPr lang="en-US" sz="3200" dirty="0">
                <a:solidFill>
                  <a:schemeClr val="tx1"/>
                </a:solidFill>
              </a:rPr>
              <a:t>students in the city</a:t>
            </a:r>
          </a:p>
          <a:p>
            <a:r>
              <a:rPr lang="en-US" sz="3200" b="1" dirty="0">
                <a:solidFill>
                  <a:schemeClr val="tx1"/>
                </a:solidFill>
              </a:rPr>
              <a:t>D.</a:t>
            </a:r>
            <a:r>
              <a:rPr lang="en-US" sz="3200" dirty="0">
                <a:solidFill>
                  <a:schemeClr val="tx1"/>
                </a:solidFill>
              </a:rPr>
              <a:t> children in the village</a:t>
            </a:r>
          </a:p>
        </p:txBody>
      </p:sp>
      <p:sp>
        <p:nvSpPr>
          <p:cNvPr id="15" name="Text Box 4">
            <a:extLst>
              <a:ext uri="{FF2B5EF4-FFF2-40B4-BE49-F238E27FC236}">
                <a16:creationId xmlns:a16="http://schemas.microsoft.com/office/drawing/2014/main" id="{3F378EA8-603F-DB6D-28A8-EC47EA70AFF6}"/>
              </a:ext>
            </a:extLst>
          </p:cNvPr>
          <p:cNvSpPr txBox="1"/>
          <p:nvPr/>
        </p:nvSpPr>
        <p:spPr>
          <a:xfrm>
            <a:off x="1155131" y="2468399"/>
            <a:ext cx="9102965" cy="583565"/>
          </a:xfrm>
          <a:prstGeom prst="rect">
            <a:avLst/>
          </a:prstGeom>
          <a:solidFill>
            <a:srgbClr val="9BB8CD"/>
          </a:solidFill>
        </p:spPr>
        <p:txBody>
          <a:bodyPr wrap="square" rtlCol="0" anchor="t">
            <a:spAutoFit/>
          </a:bodyPr>
          <a:lstStyle/>
          <a:p>
            <a:pPr algn="just"/>
            <a:r>
              <a:rPr lang="en-US" sz="3200" b="1" dirty="0"/>
              <a:t>5</a:t>
            </a:r>
            <a:r>
              <a:rPr lang="en-US" sz="3200" dirty="0"/>
              <a:t>. The word “</a:t>
            </a:r>
            <a:r>
              <a:rPr lang="en-US" sz="3200" b="1" dirty="0"/>
              <a:t>we</a:t>
            </a:r>
            <a:r>
              <a:rPr lang="en-US" sz="3200" dirty="0"/>
              <a:t>” refers to __________.</a:t>
            </a:r>
          </a:p>
        </p:txBody>
      </p:sp>
      <p:sp>
        <p:nvSpPr>
          <p:cNvPr id="16" name="Oval 15">
            <a:extLst>
              <a:ext uri="{FF2B5EF4-FFF2-40B4-BE49-F238E27FC236}">
                <a16:creationId xmlns:a16="http://schemas.microsoft.com/office/drawing/2014/main" id="{6FEF835D-E952-A35E-CBDC-79748C777C9A}"/>
              </a:ext>
            </a:extLst>
          </p:cNvPr>
          <p:cNvSpPr/>
          <p:nvPr/>
        </p:nvSpPr>
        <p:spPr>
          <a:xfrm>
            <a:off x="1155131" y="455236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460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par>
                          <p:cTn id="12" fill="hold">
                            <p:stCondLst>
                              <p:cond delay="12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 calcmode="lin" valueType="num">
                                      <p:cBhvr>
                                        <p:cTn id="1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bldLvl="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29093" y="1652905"/>
            <a:ext cx="11919472" cy="5183666"/>
          </a:xfrm>
          <a:prstGeom prst="roundRect">
            <a:avLst/>
          </a:prstGeom>
          <a:solidFill>
            <a:srgbClr val="FFF7D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TextBox 11"/>
          <p:cNvSpPr txBox="1"/>
          <p:nvPr/>
        </p:nvSpPr>
        <p:spPr>
          <a:xfrm>
            <a:off x="1028065" y="1087755"/>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Fill in each blank with ONE word from the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9" name="Text Box 8"/>
          <p:cNvSpPr txBox="1"/>
          <p:nvPr/>
        </p:nvSpPr>
        <p:spPr>
          <a:xfrm>
            <a:off x="480896" y="1674412"/>
            <a:ext cx="11711103" cy="4878900"/>
          </a:xfrm>
          <a:prstGeom prst="rect">
            <a:avLst/>
          </a:prstGeom>
          <a:noFill/>
        </p:spPr>
        <p:txBody>
          <a:bodyPr wrap="square" rtlCol="0" anchor="t">
            <a:spAutoFit/>
          </a:bodyPr>
          <a:lstStyle/>
          <a:p>
            <a:pPr>
              <a:lnSpc>
                <a:spcPct val="200000"/>
              </a:lnSpc>
            </a:pPr>
            <a:r>
              <a:rPr lang="en-US" sz="3200" b="1" dirty="0"/>
              <a:t>1.</a:t>
            </a:r>
            <a:r>
              <a:rPr lang="en-US" sz="3200" dirty="0"/>
              <a:t> </a:t>
            </a:r>
            <a:r>
              <a:rPr lang="en-US" sz="3200" dirty="0" err="1"/>
              <a:t>Mr</a:t>
            </a:r>
            <a:r>
              <a:rPr lang="en-US" sz="3200" dirty="0"/>
              <a:t> Nam learned mainly from teachers and _________. </a:t>
            </a:r>
          </a:p>
          <a:p>
            <a:pPr>
              <a:lnSpc>
                <a:spcPct val="200000"/>
              </a:lnSpc>
            </a:pPr>
            <a:r>
              <a:rPr lang="en-US" sz="3200" b="1" dirty="0"/>
              <a:t>2.</a:t>
            </a:r>
            <a:r>
              <a:rPr lang="en-US" sz="3200" dirty="0"/>
              <a:t> He learned by _____</a:t>
            </a:r>
            <a:r>
              <a:rPr lang="en-US" sz="3200" dirty="0">
                <a:sym typeface="+mn-ea"/>
              </a:rPr>
              <a:t>______ </a:t>
            </a:r>
            <a:r>
              <a:rPr lang="en-US" sz="3200" dirty="0"/>
              <a:t>the information he got in class. </a:t>
            </a:r>
          </a:p>
          <a:p>
            <a:pPr>
              <a:lnSpc>
                <a:spcPct val="200000"/>
              </a:lnSpc>
            </a:pPr>
            <a:r>
              <a:rPr lang="en-US" sz="3200" b="1" dirty="0"/>
              <a:t>3.</a:t>
            </a:r>
            <a:r>
              <a:rPr lang="en-US" sz="3200" dirty="0"/>
              <a:t> Nowadays, students can learn from </a:t>
            </a:r>
            <a:r>
              <a:rPr lang="en-US" sz="3200" dirty="0">
                <a:sym typeface="+mn-ea"/>
              </a:rPr>
              <a:t>________</a:t>
            </a:r>
            <a:r>
              <a:rPr lang="en-US" sz="3200" dirty="0"/>
              <a:t> online sources. </a:t>
            </a:r>
          </a:p>
          <a:p>
            <a:pPr>
              <a:lnSpc>
                <a:spcPct val="200000"/>
              </a:lnSpc>
            </a:pPr>
            <a:r>
              <a:rPr lang="en-US" sz="3200" b="1" dirty="0"/>
              <a:t>4.</a:t>
            </a:r>
            <a:r>
              <a:rPr lang="en-US" sz="3200" dirty="0"/>
              <a:t> An example of an online source is _____________</a:t>
            </a:r>
            <a:r>
              <a:rPr lang="en-US" sz="3200" dirty="0">
                <a:sym typeface="+mn-ea"/>
              </a:rPr>
              <a:t>_____________</a:t>
            </a:r>
            <a:r>
              <a:rPr lang="en-US" sz="3200" dirty="0"/>
              <a:t>. </a:t>
            </a:r>
          </a:p>
          <a:p>
            <a:pPr>
              <a:lnSpc>
                <a:spcPct val="200000"/>
              </a:lnSpc>
            </a:pPr>
            <a:r>
              <a:rPr lang="en-US" sz="3200" b="1" dirty="0"/>
              <a:t>5. </a:t>
            </a:r>
            <a:r>
              <a:rPr lang="en-US" sz="3200" dirty="0"/>
              <a:t>The Internet helps children </a:t>
            </a:r>
            <a:r>
              <a:rPr lang="en-US" sz="3200" dirty="0">
                <a:sym typeface="+mn-ea"/>
              </a:rPr>
              <a:t>_______</a:t>
            </a:r>
            <a:r>
              <a:rPr lang="en-US" sz="3200" dirty="0"/>
              <a:t> their interests.</a:t>
            </a:r>
          </a:p>
        </p:txBody>
      </p:sp>
      <p:sp>
        <p:nvSpPr>
          <p:cNvPr id="20" name="TextBox 20"/>
          <p:cNvSpPr txBox="1"/>
          <p:nvPr/>
        </p:nvSpPr>
        <p:spPr>
          <a:xfrm>
            <a:off x="8080652" y="2027272"/>
            <a:ext cx="1946217" cy="471584"/>
          </a:xfrm>
          <a:prstGeom prst="rect">
            <a:avLst/>
          </a:prstGeom>
          <a:noFill/>
        </p:spPr>
        <p:txBody>
          <a:bodyPr wrap="square">
            <a:noAutofit/>
          </a:bodyPr>
          <a:lstStyle/>
          <a:p>
            <a:pPr>
              <a:lnSpc>
                <a:spcPct val="100000"/>
              </a:lnSpc>
            </a:pPr>
            <a:r>
              <a:rPr lang="en-US" sz="3200" dirty="0">
                <a:solidFill>
                  <a:srgbClr val="7030A0"/>
                </a:solidFill>
              </a:rPr>
              <a:t>textbooks</a:t>
            </a:r>
          </a:p>
        </p:txBody>
      </p:sp>
      <p:sp>
        <p:nvSpPr>
          <p:cNvPr id="21" name="TextBox 20"/>
          <p:cNvSpPr txBox="1"/>
          <p:nvPr/>
        </p:nvSpPr>
        <p:spPr>
          <a:xfrm>
            <a:off x="3291618" y="2969260"/>
            <a:ext cx="2159184" cy="459740"/>
          </a:xfrm>
          <a:prstGeom prst="rect">
            <a:avLst/>
          </a:prstGeom>
          <a:noFill/>
        </p:spPr>
        <p:txBody>
          <a:bodyPr wrap="square">
            <a:noAutofit/>
          </a:bodyPr>
          <a:lstStyle/>
          <a:p>
            <a:pPr>
              <a:lnSpc>
                <a:spcPct val="100000"/>
              </a:lnSpc>
            </a:pPr>
            <a:r>
              <a:rPr lang="en-US" sz="3200" dirty="0">
                <a:solidFill>
                  <a:srgbClr val="7030A0"/>
                </a:solidFill>
              </a:rPr>
              <a:t>memorising  </a:t>
            </a:r>
          </a:p>
        </p:txBody>
      </p:sp>
      <p:sp>
        <p:nvSpPr>
          <p:cNvPr id="22" name="TextBox 20"/>
          <p:cNvSpPr txBox="1"/>
          <p:nvPr/>
        </p:nvSpPr>
        <p:spPr>
          <a:xfrm>
            <a:off x="6881514" y="3968830"/>
            <a:ext cx="1442679" cy="551815"/>
          </a:xfrm>
          <a:prstGeom prst="rect">
            <a:avLst/>
          </a:prstGeom>
          <a:noFill/>
        </p:spPr>
        <p:txBody>
          <a:bodyPr wrap="square">
            <a:noAutofit/>
          </a:bodyPr>
          <a:lstStyle/>
          <a:p>
            <a:pPr>
              <a:lnSpc>
                <a:spcPct val="100000"/>
              </a:lnSpc>
            </a:pPr>
            <a:r>
              <a:rPr lang="en-US" sz="3200" dirty="0">
                <a:solidFill>
                  <a:srgbClr val="7030A0"/>
                </a:solidFill>
              </a:rPr>
              <a:t>various</a:t>
            </a:r>
          </a:p>
        </p:txBody>
      </p:sp>
      <p:sp>
        <p:nvSpPr>
          <p:cNvPr id="25" name="TextBox 20"/>
          <p:cNvSpPr txBox="1"/>
          <p:nvPr/>
        </p:nvSpPr>
        <p:spPr>
          <a:xfrm>
            <a:off x="6471190" y="4974801"/>
            <a:ext cx="7956005" cy="551815"/>
          </a:xfrm>
          <a:prstGeom prst="rect">
            <a:avLst/>
          </a:prstGeom>
          <a:noFill/>
        </p:spPr>
        <p:txBody>
          <a:bodyPr wrap="square">
            <a:noAutofit/>
          </a:bodyPr>
          <a:lstStyle/>
          <a:p>
            <a:pPr>
              <a:lnSpc>
                <a:spcPct val="100000"/>
              </a:lnSpc>
            </a:pPr>
            <a:r>
              <a:rPr lang="en-US" sz="3200" dirty="0">
                <a:solidFill>
                  <a:srgbClr val="7030A0"/>
                </a:solidFill>
              </a:rPr>
              <a:t>documents / clips / </a:t>
            </a:r>
            <a:r>
              <a:rPr lang="en-US" sz="3200" dirty="0" err="1">
                <a:solidFill>
                  <a:srgbClr val="7030A0"/>
                </a:solidFill>
              </a:rPr>
              <a:t>programmes</a:t>
            </a:r>
            <a:endParaRPr lang="en-US" sz="3200" dirty="0">
              <a:solidFill>
                <a:srgbClr val="7030A0"/>
              </a:solidFill>
            </a:endParaRPr>
          </a:p>
        </p:txBody>
      </p:sp>
      <p:sp>
        <p:nvSpPr>
          <p:cNvPr id="29" name="TextBox 20"/>
          <p:cNvSpPr txBox="1"/>
          <p:nvPr/>
        </p:nvSpPr>
        <p:spPr>
          <a:xfrm>
            <a:off x="5499015" y="5980772"/>
            <a:ext cx="1382500" cy="459740"/>
          </a:xfrm>
          <a:prstGeom prst="rect">
            <a:avLst/>
          </a:prstGeom>
          <a:noFill/>
        </p:spPr>
        <p:txBody>
          <a:bodyPr wrap="square">
            <a:noAutofit/>
          </a:bodyPr>
          <a:lstStyle/>
          <a:p>
            <a:pPr>
              <a:lnSpc>
                <a:spcPct val="100000"/>
              </a:lnSpc>
            </a:pPr>
            <a:r>
              <a:rPr lang="en-US" sz="3200" dirty="0">
                <a:solidFill>
                  <a:srgbClr val="7030A0"/>
                </a:solidFill>
              </a:rPr>
              <a:t>pursue</a:t>
            </a:r>
          </a:p>
        </p:txBody>
      </p:sp>
      <p:grpSp>
        <p:nvGrpSpPr>
          <p:cNvPr id="2" name="Group 1">
            <a:extLst>
              <a:ext uri="{FF2B5EF4-FFF2-40B4-BE49-F238E27FC236}">
                <a16:creationId xmlns:a16="http://schemas.microsoft.com/office/drawing/2014/main" id="{35555DCB-F307-2434-272C-2B906923DF53}"/>
              </a:ext>
            </a:extLst>
          </p:cNvPr>
          <p:cNvGrpSpPr/>
          <p:nvPr/>
        </p:nvGrpSpPr>
        <p:grpSpPr>
          <a:xfrm>
            <a:off x="-1372" y="2705"/>
            <a:ext cx="12192000" cy="1083309"/>
            <a:chOff x="7620" y="-7620"/>
            <a:chExt cx="12192000" cy="1083309"/>
          </a:xfrm>
        </p:grpSpPr>
        <p:sp>
          <p:nvSpPr>
            <p:cNvPr id="3" name="Round Single Corner Rectangle 17">
              <a:extLst>
                <a:ext uri="{FF2B5EF4-FFF2-40B4-BE49-F238E27FC236}">
                  <a16:creationId xmlns:a16="http://schemas.microsoft.com/office/drawing/2014/main" id="{B1CE0C54-E0C9-B4EA-148C-0782D6A7C8A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18">
              <a:extLst>
                <a:ext uri="{FF2B5EF4-FFF2-40B4-BE49-F238E27FC236}">
                  <a16:creationId xmlns:a16="http://schemas.microsoft.com/office/drawing/2014/main" id="{D79C6BC1-AE55-D004-EA02-9C80B57C76F8}"/>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9">
              <a:extLst>
                <a:ext uri="{FF2B5EF4-FFF2-40B4-BE49-F238E27FC236}">
                  <a16:creationId xmlns:a16="http://schemas.microsoft.com/office/drawing/2014/main" id="{BA7A97E0-55B0-B9FE-A91E-D975F0200481}"/>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F56CA864-E790-E9D5-99D1-446D171558BC}"/>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barn(inVertical)">
                                      <p:cBhvr>
                                        <p:cTn id="2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876" y="4199206"/>
            <a:ext cx="10764520" cy="4439603"/>
          </a:xfrm>
        </p:spPr>
        <p:txBody>
          <a:bodyPr>
            <a:normAutofit/>
          </a:bodyPr>
          <a:lstStyle/>
          <a:p>
            <a:pPr marL="0" indent="0" algn="just">
              <a:buNone/>
            </a:pPr>
            <a:r>
              <a:rPr lang="en-US" sz="3200" dirty="0">
                <a:solidFill>
                  <a:srgbClr val="002060"/>
                </a:solidFill>
              </a:rPr>
              <a:t>"We’ve just read about the learning styles of two generations. Through this, you can see that each era has its unique approach to education. Now, let’s reflect on yourselves: how has your learning style changed over the past 5 years</a:t>
            </a:r>
            <a:r>
              <a:rPr lang="en-US" sz="3200" dirty="0" smtClean="0">
                <a:solidFill>
                  <a:srgbClr val="002060"/>
                </a:solidFill>
              </a:rPr>
              <a:t>?</a:t>
            </a:r>
          </a:p>
          <a:p>
            <a:pPr marL="0" indent="0" algn="just">
              <a:buNone/>
            </a:pPr>
            <a:r>
              <a:rPr lang="en-US" sz="3200" dirty="0"/>
              <a:t/>
            </a:r>
            <a:br>
              <a:rPr lang="en-US" sz="3200" dirty="0"/>
            </a:b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2" y="0"/>
            <a:ext cx="5574323" cy="38299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062" y="0"/>
            <a:ext cx="5363307" cy="3994206"/>
          </a:xfrm>
          <a:prstGeom prst="rect">
            <a:avLst/>
          </a:prstGeom>
        </p:spPr>
      </p:pic>
    </p:spTree>
    <p:extLst>
      <p:ext uri="{BB962C8B-B14F-4D97-AF65-F5344CB8AC3E}">
        <p14:creationId xmlns:p14="http://schemas.microsoft.com/office/powerpoint/2010/main" val="80436976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4913" y="1090318"/>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r>
              <a:rPr sz="2800" b="1" dirty="0" smtClean="0">
                <a:effectLst/>
                <a:latin typeface="Calibri" panose="020F0502020204030204" pitchFamily="34" charset="0"/>
                <a:ea typeface="Calibri" panose="020F0502020204030204" pitchFamily="34" charset="0"/>
                <a:cs typeface="Calibri" panose="020F0502020204030204" pitchFamily="34" charset="0"/>
                <a:sym typeface="+mn-ea"/>
              </a:rPr>
              <a:t>.</a:t>
            </a:r>
            <a:r>
              <a:rPr lang="en-US" sz="2800" b="1" dirty="0" smtClean="0">
                <a:effectLst/>
                <a:latin typeface="Calibri" panose="020F0502020204030204" pitchFamily="34" charset="0"/>
                <a:ea typeface="Calibri" panose="020F0502020204030204" pitchFamily="34" charset="0"/>
                <a:cs typeface="Calibri" panose="020F0502020204030204" pitchFamily="34" charset="0"/>
                <a:sym typeface="+mn-ea"/>
              </a:rPr>
              <a:t> And present your opinion.</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51741" y="12241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2307" y="110775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Text Box 4"/>
          <p:cNvSpPr txBox="1"/>
          <p:nvPr/>
        </p:nvSpPr>
        <p:spPr>
          <a:xfrm>
            <a:off x="820824" y="2648555"/>
            <a:ext cx="10372725" cy="2951480"/>
          </a:xfrm>
          <a:prstGeom prst="rect">
            <a:avLst/>
          </a:prstGeom>
          <a:solidFill>
            <a:schemeClr val="accent1">
              <a:lumMod val="20000"/>
              <a:lumOff val="80000"/>
            </a:schemeClr>
          </a:solidFill>
        </p:spPr>
        <p:txBody>
          <a:bodyPr wrap="square" rtlCol="0" anchor="t">
            <a:noAutofit/>
          </a:bodyPr>
          <a:lstStyle/>
          <a:p>
            <a:r>
              <a:rPr lang="en-US" sz="3600" b="1" i="1" dirty="0"/>
              <a:t>You can mention:</a:t>
            </a:r>
            <a:r>
              <a:rPr lang="en-US" sz="3600" i="1" dirty="0"/>
              <a:t> </a:t>
            </a:r>
          </a:p>
          <a:p>
            <a:r>
              <a:rPr lang="en-US" sz="3600" dirty="0"/>
              <a:t>– number of subjects </a:t>
            </a:r>
          </a:p>
          <a:p>
            <a:r>
              <a:rPr lang="en-US" sz="3600" dirty="0"/>
              <a:t>– teachers </a:t>
            </a:r>
          </a:p>
          <a:p>
            <a:r>
              <a:rPr lang="en-US" sz="3600" dirty="0"/>
              <a:t>– learning facilities</a:t>
            </a:r>
          </a:p>
          <a:p>
            <a:r>
              <a:rPr lang="en-US" sz="3600" dirty="0"/>
              <a:t>– learning style (dependent / independent ...)</a:t>
            </a:r>
          </a:p>
          <a:p>
            <a:endParaRPr lang="en-US" sz="3600" dirty="0"/>
          </a:p>
        </p:txBody>
      </p:sp>
      <p:grpSp>
        <p:nvGrpSpPr>
          <p:cNvPr id="4" name="Group 3">
            <a:extLst>
              <a:ext uri="{FF2B5EF4-FFF2-40B4-BE49-F238E27FC236}">
                <a16:creationId xmlns:a16="http://schemas.microsoft.com/office/drawing/2014/main" id="{A53FCEC0-5ABA-3701-DD07-286BDB46D76F}"/>
              </a:ext>
            </a:extLst>
          </p:cNvPr>
          <p:cNvGrpSpPr/>
          <p:nvPr/>
        </p:nvGrpSpPr>
        <p:grpSpPr>
          <a:xfrm>
            <a:off x="-1372" y="2705"/>
            <a:ext cx="12192000" cy="1083309"/>
            <a:chOff x="7620" y="-7620"/>
            <a:chExt cx="12192000" cy="1083309"/>
          </a:xfrm>
        </p:grpSpPr>
        <p:sp>
          <p:nvSpPr>
            <p:cNvPr id="6" name="Round Single Corner Rectangle 17">
              <a:extLst>
                <a:ext uri="{FF2B5EF4-FFF2-40B4-BE49-F238E27FC236}">
                  <a16:creationId xmlns:a16="http://schemas.microsoft.com/office/drawing/2014/main" id="{7F9C1A1C-E1C7-F693-8B1C-AB12C40C22F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8">
              <a:extLst>
                <a:ext uri="{FF2B5EF4-FFF2-40B4-BE49-F238E27FC236}">
                  <a16:creationId xmlns:a16="http://schemas.microsoft.com/office/drawing/2014/main" id="{8979A54F-97FE-080F-214F-CC8CB187CFB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19">
              <a:extLst>
                <a:ext uri="{FF2B5EF4-FFF2-40B4-BE49-F238E27FC236}">
                  <a16:creationId xmlns:a16="http://schemas.microsoft.com/office/drawing/2014/main" id="{0554C9BB-E4D8-4846-D46C-34782899051C}"/>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93F32DA7-064A-2E1C-2D17-C550DA2C80DE}"/>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10" name="TextBox 9"/>
          <p:cNvSpPr txBox="1"/>
          <p:nvPr/>
        </p:nvSpPr>
        <p:spPr>
          <a:xfrm>
            <a:off x="5121285" y="3247132"/>
            <a:ext cx="2895600" cy="584775"/>
          </a:xfrm>
          <a:prstGeom prst="rect">
            <a:avLst/>
          </a:prstGeom>
          <a:noFill/>
        </p:spPr>
        <p:txBody>
          <a:bodyPr wrap="square" rtlCol="0">
            <a:spAutoFit/>
          </a:bodyPr>
          <a:lstStyle/>
          <a:p>
            <a:r>
              <a:rPr lang="en-US" sz="3200" b="1" dirty="0" smtClean="0">
                <a:solidFill>
                  <a:srgbClr val="FF0000"/>
                </a:solidFill>
              </a:rPr>
              <a:t>GROUP 1</a:t>
            </a:r>
            <a:endParaRPr lang="en-US" sz="3200" b="1" dirty="0">
              <a:solidFill>
                <a:srgbClr val="FF0000"/>
              </a:solidFill>
            </a:endParaRPr>
          </a:p>
        </p:txBody>
      </p:sp>
      <p:sp>
        <p:nvSpPr>
          <p:cNvPr id="15" name="TextBox 14"/>
          <p:cNvSpPr txBox="1"/>
          <p:nvPr/>
        </p:nvSpPr>
        <p:spPr>
          <a:xfrm>
            <a:off x="5121285" y="3845709"/>
            <a:ext cx="2895600" cy="584775"/>
          </a:xfrm>
          <a:prstGeom prst="rect">
            <a:avLst/>
          </a:prstGeom>
          <a:noFill/>
        </p:spPr>
        <p:txBody>
          <a:bodyPr wrap="square" rtlCol="0">
            <a:spAutoFit/>
          </a:bodyPr>
          <a:lstStyle/>
          <a:p>
            <a:r>
              <a:rPr lang="en-US" sz="3200" b="1" dirty="0" smtClean="0">
                <a:solidFill>
                  <a:srgbClr val="FF0000"/>
                </a:solidFill>
              </a:rPr>
              <a:t>GROUP 2</a:t>
            </a:r>
            <a:endParaRPr lang="en-US" sz="3200" b="1" dirty="0">
              <a:solidFill>
                <a:srgbClr val="FF0000"/>
              </a:solidFill>
            </a:endParaRPr>
          </a:p>
        </p:txBody>
      </p:sp>
      <p:sp>
        <p:nvSpPr>
          <p:cNvPr id="18" name="TextBox 17"/>
          <p:cNvSpPr txBox="1"/>
          <p:nvPr/>
        </p:nvSpPr>
        <p:spPr>
          <a:xfrm>
            <a:off x="5121285" y="4373562"/>
            <a:ext cx="2895600" cy="584775"/>
          </a:xfrm>
          <a:prstGeom prst="rect">
            <a:avLst/>
          </a:prstGeom>
          <a:noFill/>
        </p:spPr>
        <p:txBody>
          <a:bodyPr wrap="square" rtlCol="0">
            <a:spAutoFit/>
          </a:bodyPr>
          <a:lstStyle/>
          <a:p>
            <a:r>
              <a:rPr lang="en-US" sz="3200" b="1" dirty="0" smtClean="0">
                <a:solidFill>
                  <a:srgbClr val="FF0000"/>
                </a:solidFill>
              </a:rPr>
              <a:t>GROUP 3</a:t>
            </a:r>
            <a:endParaRPr lang="en-US" sz="3200" b="1" dirty="0">
              <a:solidFill>
                <a:srgbClr val="FF0000"/>
              </a:solidFill>
            </a:endParaRPr>
          </a:p>
        </p:txBody>
      </p:sp>
      <p:sp>
        <p:nvSpPr>
          <p:cNvPr id="19" name="TextBox 18"/>
          <p:cNvSpPr txBox="1"/>
          <p:nvPr/>
        </p:nvSpPr>
        <p:spPr>
          <a:xfrm>
            <a:off x="9502775" y="4958337"/>
            <a:ext cx="2895600" cy="584775"/>
          </a:xfrm>
          <a:prstGeom prst="rect">
            <a:avLst/>
          </a:prstGeom>
          <a:noFill/>
        </p:spPr>
        <p:txBody>
          <a:bodyPr wrap="square" rtlCol="0">
            <a:spAutoFit/>
          </a:bodyPr>
          <a:lstStyle/>
          <a:p>
            <a:r>
              <a:rPr lang="en-US" sz="3200" b="1" dirty="0" smtClean="0">
                <a:solidFill>
                  <a:srgbClr val="FF0000"/>
                </a:solidFill>
              </a:rPr>
              <a:t>GROUP 4</a:t>
            </a:r>
            <a:endParaRPr lang="en-US" sz="3200" b="1" dirty="0">
              <a:solidFill>
                <a:srgbClr val="FF0000"/>
              </a:solidFill>
            </a:endParaRPr>
          </a:p>
        </p:txBody>
      </p:sp>
      <p:pic>
        <p:nvPicPr>
          <p:cNvPr id="2" name="Picture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802" y="5633025"/>
            <a:ext cx="2265276" cy="122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10" grpId="0"/>
      <p:bldP spid="15"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5370" y="1100457"/>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475308" y="125583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8093" y="114744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4" name="Content Placeholder 3"/>
          <p:cNvPicPr>
            <a:picLocks noGrp="1" noChangeAspect="1"/>
          </p:cNvPicPr>
          <p:nvPr>
            <p:ph sz="half" idx="1"/>
          </p:nvPr>
        </p:nvPicPr>
        <p:blipFill>
          <a:blip r:embed="rId3"/>
          <a:stretch>
            <a:fillRect/>
          </a:stretch>
        </p:blipFill>
        <p:spPr>
          <a:xfrm>
            <a:off x="-4521835" y="4288155"/>
            <a:ext cx="3787140" cy="2569845"/>
          </a:xfrm>
          <a:prstGeom prst="rect">
            <a:avLst/>
          </a:prstGeom>
        </p:spPr>
      </p:pic>
      <p:pic>
        <p:nvPicPr>
          <p:cNvPr id="6" name="Content Placeholder 5"/>
          <p:cNvPicPr>
            <a:picLocks noGrp="1" noChangeAspect="1"/>
          </p:cNvPicPr>
          <p:nvPr>
            <p:ph sz="half" idx="4294967295"/>
          </p:nvPr>
        </p:nvPicPr>
        <p:blipFill>
          <a:blip r:embed="rId4"/>
          <a:stretch>
            <a:fillRect/>
          </a:stretch>
        </p:blipFill>
        <p:spPr>
          <a:xfrm>
            <a:off x="-5535295" y="3867785"/>
            <a:ext cx="3834765" cy="2990215"/>
          </a:xfrm>
          <a:prstGeom prst="rect">
            <a:avLst/>
          </a:prstGeom>
        </p:spPr>
      </p:pic>
      <p:grpSp>
        <p:nvGrpSpPr>
          <p:cNvPr id="2" name="Group 1">
            <a:extLst>
              <a:ext uri="{FF2B5EF4-FFF2-40B4-BE49-F238E27FC236}">
                <a16:creationId xmlns:a16="http://schemas.microsoft.com/office/drawing/2014/main" id="{95BCEB2A-CFB2-B7B3-65B8-53895C7A1C7F}"/>
              </a:ext>
            </a:extLst>
          </p:cNvPr>
          <p:cNvGrpSpPr/>
          <p:nvPr/>
        </p:nvGrpSpPr>
        <p:grpSpPr>
          <a:xfrm>
            <a:off x="-1372" y="2705"/>
            <a:ext cx="12192000" cy="1083309"/>
            <a:chOff x="7620" y="-7620"/>
            <a:chExt cx="12192000" cy="1083309"/>
          </a:xfrm>
        </p:grpSpPr>
        <p:sp>
          <p:nvSpPr>
            <p:cNvPr id="3" name="Round Single Corner Rectangle 17">
              <a:extLst>
                <a:ext uri="{FF2B5EF4-FFF2-40B4-BE49-F238E27FC236}">
                  <a16:creationId xmlns:a16="http://schemas.microsoft.com/office/drawing/2014/main" id="{6A792522-DCD1-491E-07A9-8F12B65051C3}"/>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8">
              <a:extLst>
                <a:ext uri="{FF2B5EF4-FFF2-40B4-BE49-F238E27FC236}">
                  <a16:creationId xmlns:a16="http://schemas.microsoft.com/office/drawing/2014/main" id="{5B634A27-BA10-A67E-142B-205E2B85F05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19">
              <a:extLst>
                <a:ext uri="{FF2B5EF4-FFF2-40B4-BE49-F238E27FC236}">
                  <a16:creationId xmlns:a16="http://schemas.microsoft.com/office/drawing/2014/main" id="{71BFF292-D32F-18E9-A641-9D472AC71655}"/>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537FC4B9-E10C-A37D-671F-4F00E45FEE0A}"/>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graphicFrame>
        <p:nvGraphicFramePr>
          <p:cNvPr id="10" name="Table 9"/>
          <p:cNvGraphicFramePr>
            <a:graphicFrameLocks noGrp="1"/>
          </p:cNvGraphicFramePr>
          <p:nvPr>
            <p:extLst>
              <p:ext uri="{D42A27DB-BD31-4B8C-83A1-F6EECF244321}">
                <p14:modId xmlns:p14="http://schemas.microsoft.com/office/powerpoint/2010/main" val="716917060"/>
              </p:ext>
            </p:extLst>
          </p:nvPr>
        </p:nvGraphicFramePr>
        <p:xfrm>
          <a:off x="374732" y="2161981"/>
          <a:ext cx="11357241" cy="4511748"/>
        </p:xfrm>
        <a:graphic>
          <a:graphicData uri="http://schemas.openxmlformats.org/drawingml/2006/table">
            <a:tbl>
              <a:tblPr firstRow="1" bandRow="1">
                <a:tableStyleId>{00A15C55-8517-42AA-B614-E9B94910E393}</a:tableStyleId>
              </a:tblPr>
              <a:tblGrid>
                <a:gridCol w="3785747">
                  <a:extLst>
                    <a:ext uri="{9D8B030D-6E8A-4147-A177-3AD203B41FA5}">
                      <a16:colId xmlns:a16="http://schemas.microsoft.com/office/drawing/2014/main" val="1704644152"/>
                    </a:ext>
                  </a:extLst>
                </a:gridCol>
                <a:gridCol w="3785747">
                  <a:extLst>
                    <a:ext uri="{9D8B030D-6E8A-4147-A177-3AD203B41FA5}">
                      <a16:colId xmlns:a16="http://schemas.microsoft.com/office/drawing/2014/main" val="679935865"/>
                    </a:ext>
                  </a:extLst>
                </a:gridCol>
                <a:gridCol w="3785747">
                  <a:extLst>
                    <a:ext uri="{9D8B030D-6E8A-4147-A177-3AD203B41FA5}">
                      <a16:colId xmlns:a16="http://schemas.microsoft.com/office/drawing/2014/main" val="2488110178"/>
                    </a:ext>
                  </a:extLst>
                </a:gridCol>
              </a:tblGrid>
              <a:tr h="873996">
                <a:tc>
                  <a:txBody>
                    <a:bodyPr/>
                    <a:lstStyle/>
                    <a:p>
                      <a:pPr algn="ctr"/>
                      <a:r>
                        <a:rPr lang="en-US" sz="3200" dirty="0" smtClean="0">
                          <a:solidFill>
                            <a:srgbClr val="7030A0"/>
                          </a:solidFill>
                        </a:rPr>
                        <a:t>ASPECTS</a:t>
                      </a:r>
                      <a:endParaRPr lang="en-US" sz="3200" dirty="0">
                        <a:solidFill>
                          <a:srgbClr val="7030A0"/>
                        </a:solidFill>
                      </a:endParaRPr>
                    </a:p>
                  </a:txBody>
                  <a:tcPr/>
                </a:tc>
                <a:tc>
                  <a:txBody>
                    <a:bodyPr/>
                    <a:lstStyle/>
                    <a:p>
                      <a:pPr algn="ctr"/>
                      <a:r>
                        <a:rPr lang="en-US" sz="3200" dirty="0" smtClean="0">
                          <a:solidFill>
                            <a:srgbClr val="7030A0"/>
                          </a:solidFill>
                        </a:rPr>
                        <a:t>5 YEARS AGO</a:t>
                      </a:r>
                      <a:endParaRPr lang="en-US" sz="3200" dirty="0">
                        <a:solidFill>
                          <a:srgbClr val="7030A0"/>
                        </a:solidFill>
                      </a:endParaRPr>
                    </a:p>
                  </a:txBody>
                  <a:tcPr/>
                </a:tc>
                <a:tc>
                  <a:txBody>
                    <a:bodyPr/>
                    <a:lstStyle/>
                    <a:p>
                      <a:pPr algn="ctr"/>
                      <a:r>
                        <a:rPr lang="en-US" sz="3200" dirty="0" smtClean="0">
                          <a:solidFill>
                            <a:srgbClr val="7030A0"/>
                          </a:solidFill>
                        </a:rPr>
                        <a:t>NOW</a:t>
                      </a:r>
                      <a:endParaRPr lang="en-US" sz="3200" dirty="0">
                        <a:solidFill>
                          <a:srgbClr val="7030A0"/>
                        </a:solidFill>
                      </a:endParaRPr>
                    </a:p>
                  </a:txBody>
                  <a:tcPr/>
                </a:tc>
                <a:extLst>
                  <a:ext uri="{0D108BD9-81ED-4DB2-BD59-A6C34878D82A}">
                    <a16:rowId xmlns:a16="http://schemas.microsoft.com/office/drawing/2014/main" val="4221249329"/>
                  </a:ext>
                </a:extLst>
              </a:tr>
              <a:tr h="873996">
                <a:tc>
                  <a:txBody>
                    <a:bodyPr/>
                    <a:lstStyle/>
                    <a:p>
                      <a:r>
                        <a:rPr lang="en-US" sz="2800" dirty="0" smtClean="0">
                          <a:solidFill>
                            <a:schemeClr val="tx1"/>
                          </a:solidFill>
                        </a:rPr>
                        <a:t>Number of subjects</a:t>
                      </a:r>
                      <a:endParaRPr lang="en-US" sz="2800" dirty="0">
                        <a:solidFill>
                          <a:schemeClr val="tx1"/>
                        </a:solidFill>
                      </a:endParaRPr>
                    </a:p>
                  </a:txBody>
                  <a:tcPr/>
                </a:tc>
                <a:tc>
                  <a:txBody>
                    <a:bodyPr/>
                    <a:lstStyle/>
                    <a:p>
                      <a:r>
                        <a:rPr lang="en-US" sz="2800" dirty="0" smtClean="0">
                          <a:solidFill>
                            <a:schemeClr val="tx1"/>
                          </a:solidFill>
                        </a:rPr>
                        <a:t>Fewer subjects</a:t>
                      </a:r>
                      <a:endParaRPr lang="en-US" sz="2800" dirty="0">
                        <a:solidFill>
                          <a:schemeClr val="tx1"/>
                        </a:solidFill>
                      </a:endParaRPr>
                    </a:p>
                  </a:txBody>
                  <a:tcPr/>
                </a:tc>
                <a:tc>
                  <a:txBody>
                    <a:bodyPr/>
                    <a:lstStyle/>
                    <a:p>
                      <a:r>
                        <a:rPr lang="en-US" sz="2800" dirty="0" smtClean="0">
                          <a:solidFill>
                            <a:schemeClr val="tx1"/>
                          </a:solidFill>
                        </a:rPr>
                        <a:t>More subjects</a:t>
                      </a:r>
                      <a:endParaRPr lang="en-US" sz="2800" dirty="0">
                        <a:solidFill>
                          <a:schemeClr val="tx1"/>
                        </a:solidFill>
                      </a:endParaRPr>
                    </a:p>
                  </a:txBody>
                  <a:tcPr/>
                </a:tc>
                <a:extLst>
                  <a:ext uri="{0D108BD9-81ED-4DB2-BD59-A6C34878D82A}">
                    <a16:rowId xmlns:a16="http://schemas.microsoft.com/office/drawing/2014/main" val="3284386998"/>
                  </a:ext>
                </a:extLst>
              </a:tr>
              <a:tr h="873996">
                <a:tc>
                  <a:txBody>
                    <a:bodyPr/>
                    <a:lstStyle/>
                    <a:p>
                      <a:r>
                        <a:rPr lang="en-US" sz="2800" dirty="0" smtClean="0">
                          <a:solidFill>
                            <a:schemeClr val="tx1"/>
                          </a:solidFill>
                        </a:rPr>
                        <a:t>Teachers</a:t>
                      </a:r>
                      <a:endParaRPr lang="en-US" sz="2800" dirty="0">
                        <a:solidFill>
                          <a:schemeClr val="tx1"/>
                        </a:solidFill>
                      </a:endParaRPr>
                    </a:p>
                  </a:txBody>
                  <a:tcPr/>
                </a:tc>
                <a:tc>
                  <a:txBody>
                    <a:bodyPr/>
                    <a:lstStyle/>
                    <a:p>
                      <a:r>
                        <a:rPr lang="en-US" sz="2800" dirty="0" smtClean="0">
                          <a:solidFill>
                            <a:schemeClr val="tx1"/>
                          </a:solidFill>
                        </a:rPr>
                        <a:t>Three or</a:t>
                      </a:r>
                      <a:r>
                        <a:rPr lang="en-US" sz="2800" baseline="0" dirty="0" smtClean="0">
                          <a:solidFill>
                            <a:schemeClr val="tx1"/>
                          </a:solidFill>
                        </a:rPr>
                        <a:t> four teachers teach all the subjects</a:t>
                      </a:r>
                      <a:endParaRPr lang="en-US" sz="2800" dirty="0">
                        <a:solidFill>
                          <a:schemeClr val="tx1"/>
                        </a:solidFill>
                      </a:endParaRPr>
                    </a:p>
                  </a:txBody>
                  <a:tcPr/>
                </a:tc>
                <a:tc>
                  <a:txBody>
                    <a:bodyPr/>
                    <a:lstStyle/>
                    <a:p>
                      <a:r>
                        <a:rPr lang="en-US" sz="2800" dirty="0" smtClean="0">
                          <a:solidFill>
                            <a:schemeClr val="tx1"/>
                          </a:solidFill>
                        </a:rPr>
                        <a:t>Different teachers for different subjects</a:t>
                      </a:r>
                      <a:endParaRPr lang="en-US" sz="2800" dirty="0">
                        <a:solidFill>
                          <a:schemeClr val="tx1"/>
                        </a:solidFill>
                      </a:endParaRPr>
                    </a:p>
                  </a:txBody>
                  <a:tcPr/>
                </a:tc>
                <a:extLst>
                  <a:ext uri="{0D108BD9-81ED-4DB2-BD59-A6C34878D82A}">
                    <a16:rowId xmlns:a16="http://schemas.microsoft.com/office/drawing/2014/main" val="2155740091"/>
                  </a:ext>
                </a:extLst>
              </a:tr>
              <a:tr h="873996">
                <a:tc>
                  <a:txBody>
                    <a:bodyPr/>
                    <a:lstStyle/>
                    <a:p>
                      <a:r>
                        <a:rPr lang="en-US" sz="2800" dirty="0" smtClean="0">
                          <a:solidFill>
                            <a:schemeClr val="tx1"/>
                          </a:solidFill>
                        </a:rPr>
                        <a:t>Learning facilities</a:t>
                      </a:r>
                      <a:endParaRPr lang="en-US" sz="2800" dirty="0">
                        <a:solidFill>
                          <a:schemeClr val="tx1"/>
                        </a:solidFill>
                      </a:endParaRPr>
                    </a:p>
                  </a:txBody>
                  <a:tcPr/>
                </a:tc>
                <a:tc>
                  <a:txBody>
                    <a:bodyPr/>
                    <a:lstStyle/>
                    <a:p>
                      <a:r>
                        <a:rPr lang="en-US" sz="2800" dirty="0" smtClean="0">
                          <a:solidFill>
                            <a:schemeClr val="tx1"/>
                          </a:solidFill>
                        </a:rPr>
                        <a:t>Almost textbook</a:t>
                      </a:r>
                      <a:endParaRPr lang="en-US" sz="2800" dirty="0">
                        <a:solidFill>
                          <a:schemeClr val="tx1"/>
                        </a:solidFill>
                      </a:endParaRPr>
                    </a:p>
                  </a:txBody>
                  <a:tcPr/>
                </a:tc>
                <a:tc>
                  <a:txBody>
                    <a:bodyPr/>
                    <a:lstStyle/>
                    <a:p>
                      <a:r>
                        <a:rPr lang="en-US" sz="2800" dirty="0" smtClean="0">
                          <a:solidFill>
                            <a:schemeClr val="tx1"/>
                          </a:solidFill>
                        </a:rPr>
                        <a:t>Use</a:t>
                      </a:r>
                      <a:r>
                        <a:rPr lang="en-US" sz="2800" baseline="0" dirty="0" smtClean="0">
                          <a:solidFill>
                            <a:schemeClr val="tx1"/>
                          </a:solidFill>
                        </a:rPr>
                        <a:t> textbooks and Internet…</a:t>
                      </a:r>
                      <a:endParaRPr lang="en-US" sz="2800" dirty="0">
                        <a:solidFill>
                          <a:schemeClr val="tx1"/>
                        </a:solidFill>
                      </a:endParaRPr>
                    </a:p>
                  </a:txBody>
                  <a:tcPr/>
                </a:tc>
                <a:extLst>
                  <a:ext uri="{0D108BD9-81ED-4DB2-BD59-A6C34878D82A}">
                    <a16:rowId xmlns:a16="http://schemas.microsoft.com/office/drawing/2014/main" val="3276816634"/>
                  </a:ext>
                </a:extLst>
              </a:tr>
              <a:tr h="873996">
                <a:tc>
                  <a:txBody>
                    <a:bodyPr/>
                    <a:lstStyle/>
                    <a:p>
                      <a:r>
                        <a:rPr lang="en-US" sz="2800" dirty="0" smtClean="0">
                          <a:solidFill>
                            <a:schemeClr val="tx1"/>
                          </a:solidFill>
                        </a:rPr>
                        <a:t>Learning style</a:t>
                      </a:r>
                      <a:endParaRPr lang="en-US" sz="2800" dirty="0">
                        <a:solidFill>
                          <a:schemeClr val="tx1"/>
                        </a:solidFill>
                      </a:endParaRPr>
                    </a:p>
                  </a:txBody>
                  <a:tcPr/>
                </a:tc>
                <a:tc>
                  <a:txBody>
                    <a:bodyPr/>
                    <a:lstStyle/>
                    <a:p>
                      <a:r>
                        <a:rPr lang="en-US" sz="2800" dirty="0" smtClean="0">
                          <a:solidFill>
                            <a:schemeClr val="tx1"/>
                          </a:solidFill>
                        </a:rPr>
                        <a:t>Dependent</a:t>
                      </a:r>
                      <a:endParaRPr lang="en-US" sz="2800" dirty="0">
                        <a:solidFill>
                          <a:schemeClr val="tx1"/>
                        </a:solidFill>
                      </a:endParaRPr>
                    </a:p>
                  </a:txBody>
                  <a:tcPr/>
                </a:tc>
                <a:tc>
                  <a:txBody>
                    <a:bodyPr/>
                    <a:lstStyle/>
                    <a:p>
                      <a:r>
                        <a:rPr lang="en-US" sz="2800" dirty="0" smtClean="0">
                          <a:solidFill>
                            <a:schemeClr val="tx1"/>
                          </a:solidFill>
                        </a:rPr>
                        <a:t>Independent</a:t>
                      </a:r>
                      <a:endParaRPr lang="en-US" sz="2800" dirty="0">
                        <a:solidFill>
                          <a:schemeClr val="tx1"/>
                        </a:solidFill>
                      </a:endParaRPr>
                    </a:p>
                  </a:txBody>
                  <a:tcPr/>
                </a:tc>
                <a:extLst>
                  <a:ext uri="{0D108BD9-81ED-4DB2-BD59-A6C34878D82A}">
                    <a16:rowId xmlns:a16="http://schemas.microsoft.com/office/drawing/2014/main" val="3752261867"/>
                  </a:ext>
                </a:extLst>
              </a:tr>
            </a:tbl>
          </a:graphicData>
        </a:graphic>
      </p:graphicFrame>
    </p:spTree>
    <p:extLst>
      <p:ext uri="{BB962C8B-B14F-4D97-AF65-F5344CB8AC3E}">
        <p14:creationId xmlns:p14="http://schemas.microsoft.com/office/powerpoint/2010/main" val="2885793765"/>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BE89"/>
        </a:solidFill>
        <a:effectLst/>
      </p:bgPr>
    </p:bg>
    <p:spTree>
      <p:nvGrpSpPr>
        <p:cNvPr id="1" name=""/>
        <p:cNvGrpSpPr/>
        <p:nvPr/>
      </p:nvGrpSpPr>
      <p:grpSpPr>
        <a:xfrm>
          <a:off x="0" y="0"/>
          <a:ext cx="0" cy="0"/>
          <a:chOff x="0" y="0"/>
          <a:chExt cx="0" cy="0"/>
        </a:xfrm>
      </p:grpSpPr>
      <p:sp>
        <p:nvSpPr>
          <p:cNvPr id="2" name="Freeform 2"/>
          <p:cNvSpPr/>
          <p:nvPr/>
        </p:nvSpPr>
        <p:spPr>
          <a:xfrm>
            <a:off x="-1439008" y="-959858"/>
            <a:ext cx="14821623" cy="7817858"/>
          </a:xfrm>
          <a:custGeom>
            <a:avLst/>
            <a:gdLst/>
            <a:ahLst/>
            <a:cxnLst/>
            <a:rect l="l" t="t" r="r" b="b"/>
            <a:pathLst>
              <a:path w="22232434" h="11726787">
                <a:moveTo>
                  <a:pt x="0" y="0"/>
                </a:moveTo>
                <a:lnTo>
                  <a:pt x="22232433" y="0"/>
                </a:lnTo>
                <a:lnTo>
                  <a:pt x="22232433" y="11726787"/>
                </a:lnTo>
                <a:lnTo>
                  <a:pt x="0" y="11726787"/>
                </a:lnTo>
                <a:lnTo>
                  <a:pt x="0" y="0"/>
                </a:lnTo>
                <a:close/>
              </a:path>
            </a:pathLst>
          </a:custGeom>
          <a:blipFill>
            <a:blip r:embed="rId2"/>
            <a:stretch>
              <a:fillRect l="-37545" r="-37545"/>
            </a:stretch>
          </a:blipFill>
        </p:spPr>
        <p:txBody>
          <a:bodyPr/>
          <a:lstStyle/>
          <a:p>
            <a:pPr defTabSz="609630">
              <a:defRPr/>
            </a:pPr>
            <a:endParaRPr lang="en-US" sz="1200">
              <a:solidFill>
                <a:prstClr val="black"/>
              </a:solidFill>
              <a:latin typeface="Calibri"/>
            </a:endParaRPr>
          </a:p>
        </p:txBody>
      </p:sp>
      <p:sp>
        <p:nvSpPr>
          <p:cNvPr id="3" name="Freeform 3"/>
          <p:cNvSpPr/>
          <p:nvPr/>
        </p:nvSpPr>
        <p:spPr>
          <a:xfrm rot="-10800000" flipH="1">
            <a:off x="6596031" y="0"/>
            <a:ext cx="5595969" cy="4568346"/>
          </a:xfrm>
          <a:custGeom>
            <a:avLst/>
            <a:gdLst/>
            <a:ahLst/>
            <a:cxnLst/>
            <a:rect l="l" t="t" r="r" b="b"/>
            <a:pathLst>
              <a:path w="8393954" h="6852519">
                <a:moveTo>
                  <a:pt x="8393954" y="0"/>
                </a:moveTo>
                <a:lnTo>
                  <a:pt x="0" y="0"/>
                </a:lnTo>
                <a:lnTo>
                  <a:pt x="0" y="6852519"/>
                </a:lnTo>
                <a:lnTo>
                  <a:pt x="8393954" y="6852519"/>
                </a:lnTo>
                <a:lnTo>
                  <a:pt x="8393954"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546553" y="3535264"/>
            <a:ext cx="1432723" cy="1598373"/>
          </a:xfrm>
          <a:custGeom>
            <a:avLst/>
            <a:gdLst/>
            <a:ahLst/>
            <a:cxnLst/>
            <a:rect l="l" t="t" r="r" b="b"/>
            <a:pathLst>
              <a:path w="2149085" h="2397559">
                <a:moveTo>
                  <a:pt x="0" y="0"/>
                </a:moveTo>
                <a:lnTo>
                  <a:pt x="2149085" y="0"/>
                </a:lnTo>
                <a:lnTo>
                  <a:pt x="2149085" y="2397560"/>
                </a:lnTo>
                <a:lnTo>
                  <a:pt x="0" y="2397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2101819">
            <a:off x="11073906" y="2091254"/>
            <a:ext cx="3409385" cy="3501293"/>
          </a:xfrm>
          <a:custGeom>
            <a:avLst/>
            <a:gdLst/>
            <a:ahLst/>
            <a:cxnLst/>
            <a:rect l="l" t="t" r="r" b="b"/>
            <a:pathLst>
              <a:path w="5114077" h="5251940">
                <a:moveTo>
                  <a:pt x="0" y="0"/>
                </a:moveTo>
                <a:lnTo>
                  <a:pt x="5114077" y="0"/>
                </a:lnTo>
                <a:lnTo>
                  <a:pt x="5114077" y="5251939"/>
                </a:lnTo>
                <a:lnTo>
                  <a:pt x="0" y="525193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rot="697757">
            <a:off x="2520754" y="356054"/>
            <a:ext cx="7480693" cy="6134169"/>
          </a:xfrm>
          <a:custGeom>
            <a:avLst/>
            <a:gdLst/>
            <a:ahLst/>
            <a:cxnLst/>
            <a:rect l="l" t="t" r="r" b="b"/>
            <a:pathLst>
              <a:path w="11221040" h="9201253">
                <a:moveTo>
                  <a:pt x="0" y="0"/>
                </a:moveTo>
                <a:lnTo>
                  <a:pt x="11221040" y="0"/>
                </a:lnTo>
                <a:lnTo>
                  <a:pt x="11221040" y="9201253"/>
                </a:lnTo>
                <a:lnTo>
                  <a:pt x="0" y="9201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697757">
            <a:off x="2319250" y="382564"/>
            <a:ext cx="7480693" cy="6134169"/>
          </a:xfrm>
          <a:custGeom>
            <a:avLst/>
            <a:gdLst/>
            <a:ahLst/>
            <a:cxnLst/>
            <a:rect l="l" t="t" r="r" b="b"/>
            <a:pathLst>
              <a:path w="11221040" h="9201253">
                <a:moveTo>
                  <a:pt x="0" y="0"/>
                </a:moveTo>
                <a:lnTo>
                  <a:pt x="11221040" y="0"/>
                </a:lnTo>
                <a:lnTo>
                  <a:pt x="11221040" y="9201253"/>
                </a:lnTo>
                <a:lnTo>
                  <a:pt x="0" y="92012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rot="2882685">
            <a:off x="-298706" y="5870667"/>
            <a:ext cx="1577075" cy="1319008"/>
          </a:xfrm>
          <a:custGeom>
            <a:avLst/>
            <a:gdLst/>
            <a:ahLst/>
            <a:cxnLst/>
            <a:rect l="l" t="t" r="r" b="b"/>
            <a:pathLst>
              <a:path w="2365613" h="1978512">
                <a:moveTo>
                  <a:pt x="0" y="0"/>
                </a:moveTo>
                <a:lnTo>
                  <a:pt x="2365613" y="0"/>
                </a:lnTo>
                <a:lnTo>
                  <a:pt x="2365613" y="1978513"/>
                </a:lnTo>
                <a:lnTo>
                  <a:pt x="0" y="197851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1323660">
            <a:off x="9307181" y="5486400"/>
            <a:ext cx="2884819" cy="27432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rot="989843">
            <a:off x="234421" y="613488"/>
            <a:ext cx="2056985" cy="1578269"/>
          </a:xfrm>
          <a:custGeom>
            <a:avLst/>
            <a:gdLst/>
            <a:ahLst/>
            <a:cxnLst/>
            <a:rect l="l" t="t" r="r" b="b"/>
            <a:pathLst>
              <a:path w="3085478" h="2367403">
                <a:moveTo>
                  <a:pt x="0" y="0"/>
                </a:moveTo>
                <a:lnTo>
                  <a:pt x="3085478" y="0"/>
                </a:lnTo>
                <a:lnTo>
                  <a:pt x="3085478" y="2367403"/>
                </a:lnTo>
                <a:lnTo>
                  <a:pt x="0" y="236740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1" name="TextBox 11"/>
          <p:cNvSpPr txBox="1"/>
          <p:nvPr/>
        </p:nvSpPr>
        <p:spPr>
          <a:xfrm>
            <a:off x="2056986" y="1912351"/>
            <a:ext cx="7829637" cy="1320874"/>
          </a:xfrm>
          <a:prstGeom prst="rect">
            <a:avLst/>
          </a:prstGeom>
        </p:spPr>
        <p:txBody>
          <a:bodyPr lIns="0" tIns="0" rIns="0" bIns="0" rtlCol="0" anchor="t">
            <a:spAutoFit/>
          </a:bodyPr>
          <a:lstStyle/>
          <a:p>
            <a:pPr algn="ctr" defTabSz="609630">
              <a:lnSpc>
                <a:spcPts val="10305"/>
              </a:lnSpc>
              <a:defRPr/>
            </a:pPr>
            <a:r>
              <a:rPr lang="en-US" sz="11578" dirty="0">
                <a:solidFill>
                  <a:srgbClr val="E38453"/>
                </a:solidFill>
                <a:latin typeface="Amasis MT Pro Black" panose="02040A04050005020304" pitchFamily="18" charset="0"/>
                <a:ea typeface="Adigiana Toybox"/>
                <a:cs typeface="Adigiana Toybox"/>
                <a:sym typeface="Adigiana Toybox"/>
              </a:rPr>
              <a:t>RULES</a:t>
            </a:r>
          </a:p>
        </p:txBody>
      </p:sp>
      <p:sp>
        <p:nvSpPr>
          <p:cNvPr id="12" name="TextBox 12"/>
          <p:cNvSpPr txBox="1"/>
          <p:nvPr/>
        </p:nvSpPr>
        <p:spPr>
          <a:xfrm>
            <a:off x="3367189" y="3497164"/>
            <a:ext cx="5457623" cy="2564805"/>
          </a:xfrm>
          <a:prstGeom prst="rect">
            <a:avLst/>
          </a:prstGeom>
        </p:spPr>
        <p:txBody>
          <a:bodyPr lIns="0" tIns="0" rIns="0" bIns="0" rtlCol="0" anchor="t">
            <a:spAutoFit/>
          </a:bodyPr>
          <a:lstStyle/>
          <a:p>
            <a:pPr marL="636882" lvl="1" indent="-318441" defTabSz="609630">
              <a:lnSpc>
                <a:spcPts val="3982"/>
              </a:lnSpc>
              <a:buFont typeface="Arial"/>
              <a:buChar char="•"/>
              <a:defRPr/>
            </a:pPr>
            <a:r>
              <a:rPr lang="en-US" sz="2949" dirty="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LOG IN KAHOOT</a:t>
            </a:r>
          </a:p>
          <a:p>
            <a:pPr marL="636882" lvl="1" indent="-318441" defTabSz="609630">
              <a:lnSpc>
                <a:spcPts val="3982"/>
              </a:lnSpc>
              <a:buFont typeface="Arial"/>
              <a:buChar char="•"/>
              <a:defRPr/>
            </a:pPr>
            <a:r>
              <a:rPr lang="en-US" sz="2949" dirty="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ANSWER </a:t>
            </a:r>
            <a:r>
              <a:rPr lang="en-US" sz="2949" dirty="0" smtClean="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6 </a:t>
            </a:r>
            <a:r>
              <a:rPr lang="en-US" sz="2949" dirty="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QUESTIONS</a:t>
            </a:r>
          </a:p>
          <a:p>
            <a:pPr marL="636882" lvl="1" indent="-318441" defTabSz="609630">
              <a:lnSpc>
                <a:spcPts val="3982"/>
              </a:lnSpc>
              <a:buFont typeface="Arial"/>
              <a:buChar char="•"/>
              <a:defRPr/>
            </a:pPr>
            <a:r>
              <a:rPr lang="en-US" sz="2949" dirty="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WIN THE </a:t>
            </a:r>
            <a:r>
              <a:rPr lang="en-US" sz="2949" dirty="0" smtClean="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rPr>
              <a:t>QUIZ (CORRECT ANSWERS AND FASTER ANSWERS)</a:t>
            </a:r>
            <a:endParaRPr lang="en-US" sz="2949" dirty="0">
              <a:solidFill>
                <a:srgbClr val="E38453"/>
              </a:solidFill>
              <a:latin typeface="Amasis MT Pro Black" panose="02040A04050005020304" pitchFamily="18" charset="0"/>
              <a:ea typeface="Microsoft Sans Serif" panose="020B0604020202020204" pitchFamily="34" charset="0"/>
              <a:cs typeface="Microsoft Sans Serif" panose="020B0604020202020204" pitchFamily="34" charset="0"/>
              <a:sym typeface="Genty Sans"/>
            </a:endParaRPr>
          </a:p>
        </p:txBody>
      </p:sp>
    </p:spTree>
    <p:extLst>
      <p:ext uri="{BB962C8B-B14F-4D97-AF65-F5344CB8AC3E}">
        <p14:creationId xmlns:p14="http://schemas.microsoft.com/office/powerpoint/2010/main" val="94996792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BE89"/>
        </a:solidFill>
        <a:effectLst/>
      </p:bgPr>
    </p:bg>
    <p:spTree>
      <p:nvGrpSpPr>
        <p:cNvPr id="1" name=""/>
        <p:cNvGrpSpPr/>
        <p:nvPr/>
      </p:nvGrpSpPr>
      <p:grpSpPr>
        <a:xfrm>
          <a:off x="0" y="0"/>
          <a:ext cx="0" cy="0"/>
          <a:chOff x="0" y="0"/>
          <a:chExt cx="0" cy="0"/>
        </a:xfrm>
      </p:grpSpPr>
      <p:sp>
        <p:nvSpPr>
          <p:cNvPr id="2" name="Freeform 2"/>
          <p:cNvSpPr/>
          <p:nvPr/>
        </p:nvSpPr>
        <p:spPr>
          <a:xfrm>
            <a:off x="-1439008" y="-959858"/>
            <a:ext cx="14821623" cy="7817858"/>
          </a:xfrm>
          <a:custGeom>
            <a:avLst/>
            <a:gdLst/>
            <a:ahLst/>
            <a:cxnLst/>
            <a:rect l="l" t="t" r="r" b="b"/>
            <a:pathLst>
              <a:path w="22232434" h="11726787">
                <a:moveTo>
                  <a:pt x="0" y="0"/>
                </a:moveTo>
                <a:lnTo>
                  <a:pt x="22232433" y="0"/>
                </a:lnTo>
                <a:lnTo>
                  <a:pt x="22232433" y="11726787"/>
                </a:lnTo>
                <a:lnTo>
                  <a:pt x="0" y="11726787"/>
                </a:lnTo>
                <a:lnTo>
                  <a:pt x="0" y="0"/>
                </a:lnTo>
                <a:close/>
              </a:path>
            </a:pathLst>
          </a:custGeom>
          <a:blipFill>
            <a:blip r:embed="rId2"/>
            <a:stretch>
              <a:fillRect l="-37545" r="-37545"/>
            </a:stretch>
          </a:blipFill>
        </p:spPr>
        <p:txBody>
          <a:bodyPr/>
          <a:lstStyle/>
          <a:p>
            <a:pPr defTabSz="609630">
              <a:defRPr/>
            </a:pPr>
            <a:endParaRPr lang="en-US" sz="1200">
              <a:solidFill>
                <a:prstClr val="black"/>
              </a:solidFill>
              <a:latin typeface="Calibri"/>
            </a:endParaRPr>
          </a:p>
        </p:txBody>
      </p:sp>
      <p:sp>
        <p:nvSpPr>
          <p:cNvPr id="3" name="Freeform 3"/>
          <p:cNvSpPr/>
          <p:nvPr/>
        </p:nvSpPr>
        <p:spPr>
          <a:xfrm rot="-2078702" flipH="1">
            <a:off x="-1305657" y="-4185715"/>
            <a:ext cx="16309136" cy="13314186"/>
          </a:xfrm>
          <a:custGeom>
            <a:avLst/>
            <a:gdLst/>
            <a:ahLst/>
            <a:cxnLst/>
            <a:rect l="l" t="t" r="r" b="b"/>
            <a:pathLst>
              <a:path w="24463704" h="19971279">
                <a:moveTo>
                  <a:pt x="24463705" y="0"/>
                </a:moveTo>
                <a:lnTo>
                  <a:pt x="0" y="0"/>
                </a:lnTo>
                <a:lnTo>
                  <a:pt x="0" y="19971279"/>
                </a:lnTo>
                <a:lnTo>
                  <a:pt x="24463705" y="19971279"/>
                </a:lnTo>
                <a:lnTo>
                  <a:pt x="24463705"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0033230" y="685800"/>
            <a:ext cx="1432723" cy="1598373"/>
          </a:xfrm>
          <a:custGeom>
            <a:avLst/>
            <a:gdLst/>
            <a:ahLst/>
            <a:cxnLst/>
            <a:rect l="l" t="t" r="r" b="b"/>
            <a:pathLst>
              <a:path w="2149085" h="2397559">
                <a:moveTo>
                  <a:pt x="0" y="0"/>
                </a:moveTo>
                <a:lnTo>
                  <a:pt x="2149085" y="0"/>
                </a:lnTo>
                <a:lnTo>
                  <a:pt x="2149085" y="2397559"/>
                </a:lnTo>
                <a:lnTo>
                  <a:pt x="0" y="23975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9984639">
            <a:off x="2292154" y="792973"/>
            <a:ext cx="7480693" cy="6134169"/>
          </a:xfrm>
          <a:custGeom>
            <a:avLst/>
            <a:gdLst/>
            <a:ahLst/>
            <a:cxnLst/>
            <a:rect l="l" t="t" r="r" b="b"/>
            <a:pathLst>
              <a:path w="11221040" h="9201253">
                <a:moveTo>
                  <a:pt x="0" y="0"/>
                </a:moveTo>
                <a:lnTo>
                  <a:pt x="11221040" y="0"/>
                </a:lnTo>
                <a:lnTo>
                  <a:pt x="11221040" y="9201253"/>
                </a:lnTo>
                <a:lnTo>
                  <a:pt x="0" y="92012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rot="-9984639">
            <a:off x="2149472" y="588060"/>
            <a:ext cx="7480693" cy="6134169"/>
          </a:xfrm>
          <a:custGeom>
            <a:avLst/>
            <a:gdLst/>
            <a:ahLst/>
            <a:cxnLst/>
            <a:rect l="l" t="t" r="r" b="b"/>
            <a:pathLst>
              <a:path w="11221040" h="9201253">
                <a:moveTo>
                  <a:pt x="0" y="0"/>
                </a:moveTo>
                <a:lnTo>
                  <a:pt x="11221040" y="0"/>
                </a:lnTo>
                <a:lnTo>
                  <a:pt x="11221040" y="9201253"/>
                </a:lnTo>
                <a:lnTo>
                  <a:pt x="0" y="9201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9322885">
            <a:off x="468586" y="1103496"/>
            <a:ext cx="1577075" cy="1319008"/>
          </a:xfrm>
          <a:custGeom>
            <a:avLst/>
            <a:gdLst/>
            <a:ahLst/>
            <a:cxnLst/>
            <a:rect l="l" t="t" r="r" b="b"/>
            <a:pathLst>
              <a:path w="2365613" h="1978512">
                <a:moveTo>
                  <a:pt x="0" y="0"/>
                </a:moveTo>
                <a:lnTo>
                  <a:pt x="2365612" y="0"/>
                </a:lnTo>
                <a:lnTo>
                  <a:pt x="2365612" y="1978512"/>
                </a:lnTo>
                <a:lnTo>
                  <a:pt x="0" y="19785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8" name="TextBox 8"/>
          <p:cNvSpPr txBox="1"/>
          <p:nvPr/>
        </p:nvSpPr>
        <p:spPr>
          <a:xfrm>
            <a:off x="2945080" y="2401495"/>
            <a:ext cx="6301841" cy="2385268"/>
          </a:xfrm>
          <a:prstGeom prst="rect">
            <a:avLst/>
          </a:prstGeom>
        </p:spPr>
        <p:txBody>
          <a:bodyPr lIns="0" tIns="0" rIns="0" bIns="0" rtlCol="0" anchor="t">
            <a:spAutoFit/>
          </a:bodyPr>
          <a:lstStyle/>
          <a:p>
            <a:pPr algn="ctr" defTabSz="609630">
              <a:lnSpc>
                <a:spcPts val="9318"/>
              </a:lnSpc>
              <a:defRPr/>
            </a:pPr>
            <a:r>
              <a:rPr lang="en-US" sz="9318" dirty="0">
                <a:solidFill>
                  <a:srgbClr val="E38453"/>
                </a:solidFill>
                <a:latin typeface="Amasis MT Pro Black" panose="02040A04050005020304" pitchFamily="18" charset="0"/>
                <a:ea typeface="Adigiana Toybox"/>
                <a:cs typeface="Adigiana Toybox"/>
                <a:sym typeface="Adigiana Toybox"/>
              </a:rPr>
              <a:t>ARE YOU READY?</a:t>
            </a:r>
          </a:p>
        </p:txBody>
      </p:sp>
    </p:spTree>
    <p:extLst>
      <p:ext uri="{BB962C8B-B14F-4D97-AF65-F5344CB8AC3E}">
        <p14:creationId xmlns:p14="http://schemas.microsoft.com/office/powerpoint/2010/main" val="633697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228" y="1545140"/>
            <a:ext cx="5943600" cy="42946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 y="1545140"/>
            <a:ext cx="5982218" cy="4294607"/>
          </a:xfrm>
          <a:prstGeom prst="rect">
            <a:avLst/>
          </a:prstGeom>
        </p:spPr>
      </p:pic>
      <p:grpSp>
        <p:nvGrpSpPr>
          <p:cNvPr id="5" name="Group 4"/>
          <p:cNvGrpSpPr/>
          <p:nvPr/>
        </p:nvGrpSpPr>
        <p:grpSpPr>
          <a:xfrm>
            <a:off x="-1172" y="-7620"/>
            <a:ext cx="12192000" cy="1083309"/>
            <a:chOff x="7620" y="-7620"/>
            <a:chExt cx="12192000" cy="1083309"/>
          </a:xfrm>
        </p:grpSpPr>
        <p:sp>
          <p:nvSpPr>
            <p:cNvPr id="6" name="Round Single Corner Rectangle 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
          <p:cNvSpPr txBox="1"/>
          <p:nvPr/>
        </p:nvSpPr>
        <p:spPr>
          <a:xfrm>
            <a:off x="982819" y="5839747"/>
            <a:ext cx="40640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PAST LEARNING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396104" y="5839746"/>
            <a:ext cx="4616924"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PRESENT LEARNING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639775" y="1075689"/>
            <a:ext cx="1249680" cy="646331"/>
          </a:xfrm>
          <a:prstGeom prst="rect">
            <a:avLst/>
          </a:prstGeom>
          <a:noFill/>
        </p:spPr>
        <p:txBody>
          <a:bodyPr wrap="square" rtlCol="0">
            <a:spAutoFit/>
          </a:bodyPr>
          <a:lstStyle/>
          <a:p>
            <a:r>
              <a:rPr lang="en-US" sz="3600" dirty="0" smtClean="0">
                <a:solidFill>
                  <a:srgbClr val="FF0000"/>
                </a:solidFill>
              </a:rPr>
              <a:t>1</a:t>
            </a:r>
            <a:endParaRPr lang="en-US" sz="3600" dirty="0">
              <a:solidFill>
                <a:srgbClr val="FF0000"/>
              </a:solidFill>
            </a:endParaRPr>
          </a:p>
        </p:txBody>
      </p:sp>
      <p:sp>
        <p:nvSpPr>
          <p:cNvPr id="12" name="TextBox 11"/>
          <p:cNvSpPr txBox="1"/>
          <p:nvPr/>
        </p:nvSpPr>
        <p:spPr>
          <a:xfrm>
            <a:off x="9219028" y="1036480"/>
            <a:ext cx="1249680" cy="646331"/>
          </a:xfrm>
          <a:prstGeom prst="rect">
            <a:avLst/>
          </a:prstGeom>
          <a:noFill/>
        </p:spPr>
        <p:txBody>
          <a:bodyPr wrap="square" rtlCol="0">
            <a:spAutoFit/>
          </a:bodyPr>
          <a:lstStyle/>
          <a:p>
            <a:r>
              <a:rPr lang="en-US" sz="3600" dirty="0">
                <a:solidFill>
                  <a:srgbClr val="FF0000"/>
                </a:solidFill>
              </a:rPr>
              <a:t>2</a:t>
            </a:r>
          </a:p>
        </p:txBody>
      </p:sp>
    </p:spTree>
    <p:extLst>
      <p:ext uri="{BB962C8B-B14F-4D97-AF65-F5344CB8AC3E}">
        <p14:creationId xmlns:p14="http://schemas.microsoft.com/office/powerpoint/2010/main" val="15488662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4738"/>
            <a:ext cx="12192000" cy="7842738"/>
          </a:xfrm>
          <a:prstGeom prst="rect">
            <a:avLst/>
          </a:prstGeom>
        </p:spPr>
      </p:pic>
      <p:sp>
        <p:nvSpPr>
          <p:cNvPr id="2" name="Rectangle 1"/>
          <p:cNvSpPr/>
          <p:nvPr/>
        </p:nvSpPr>
        <p:spPr>
          <a:xfrm>
            <a:off x="861646" y="1792516"/>
            <a:ext cx="10234246" cy="2308324"/>
          </a:xfrm>
          <a:prstGeom prst="rect">
            <a:avLst/>
          </a:prstGeom>
        </p:spPr>
        <p:txBody>
          <a:bodyPr wrap="square">
            <a:spAutoFit/>
          </a:bodyPr>
          <a:lstStyle/>
          <a:p>
            <a:pPr algn="just"/>
            <a:r>
              <a:rPr lang="en-US" sz="3600" dirty="0"/>
              <a:t>"Every generation has its own way of learning, and we’re </a:t>
            </a:r>
            <a:r>
              <a:rPr lang="en-US" sz="3600" dirty="0" smtClean="0"/>
              <a:t>lucky </a:t>
            </a:r>
            <a:r>
              <a:rPr lang="en-US" sz="3600" dirty="0"/>
              <a:t>to live in a time with so many tools to support us. Let’s make the most of these advantages to grow and achieve our dreams!"</a:t>
            </a:r>
          </a:p>
        </p:txBody>
      </p:sp>
    </p:spTree>
    <p:extLst>
      <p:ext uri="{BB962C8B-B14F-4D97-AF65-F5344CB8AC3E}">
        <p14:creationId xmlns:p14="http://schemas.microsoft.com/office/powerpoint/2010/main" val="2256973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08278" cy="6858000"/>
          </a:xfrm>
          <a:prstGeom prst="rect">
            <a:avLst/>
          </a:prstGeom>
        </p:spPr>
      </p:pic>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HOMEWORK</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1075689"/>
            <a:ext cx="11184255" cy="4247317"/>
          </a:xfrm>
          <a:prstGeom prst="rect">
            <a:avLst/>
          </a:prstGeom>
          <a:noFill/>
        </p:spPr>
        <p:txBody>
          <a:bodyPr wrap="square" rtlCol="0">
            <a:spAutoFit/>
          </a:bodyPr>
          <a:lstStyle/>
          <a:p>
            <a:pPr>
              <a:lnSpc>
                <a:spcPct val="150000"/>
              </a:lnSpc>
            </a:pPr>
            <a:r>
              <a:rPr lang="en-US" sz="3600" dirty="0" smtClean="0"/>
              <a:t>-    Learn the vocabulary</a:t>
            </a:r>
          </a:p>
          <a:p>
            <a:pPr marL="571500" indent="-571500">
              <a:lnSpc>
                <a:spcPct val="150000"/>
              </a:lnSpc>
              <a:buFontTx/>
              <a:buChar char="-"/>
            </a:pPr>
            <a:r>
              <a:rPr lang="en-US" sz="3600" dirty="0" smtClean="0"/>
              <a:t>Do </a:t>
            </a:r>
            <a:r>
              <a:rPr lang="en-US" sz="3600" dirty="0"/>
              <a:t>exercises in the workbook</a:t>
            </a:r>
            <a:r>
              <a:rPr lang="en-US" sz="3600" dirty="0" smtClean="0"/>
              <a:t>.</a:t>
            </a:r>
          </a:p>
          <a:p>
            <a:pPr marL="571500" indent="-571500">
              <a:lnSpc>
                <a:spcPct val="150000"/>
              </a:lnSpc>
              <a:buFontTx/>
              <a:buChar char="-"/>
            </a:pPr>
            <a:r>
              <a:rPr lang="en-US" sz="3600" dirty="0" smtClean="0"/>
              <a:t>Prepare the new lesson – Skills 2</a:t>
            </a:r>
          </a:p>
          <a:p>
            <a:pPr marL="571500" indent="-571500">
              <a:lnSpc>
                <a:spcPct val="150000"/>
              </a:lnSpc>
              <a:buFontTx/>
              <a:buChar char="-"/>
            </a:pPr>
            <a:endParaRPr lang="en-US" sz="3600" dirty="0"/>
          </a:p>
          <a:p>
            <a:pPr>
              <a:lnSpc>
                <a:spcPct val="150000"/>
              </a:lnSpc>
            </a:pPr>
            <a:endParaRPr lang="en-US" sz="36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8A6F"/>
        </a:solidFill>
        <a:effectLst/>
      </p:bgPr>
    </p:bg>
    <p:spTree>
      <p:nvGrpSpPr>
        <p:cNvPr id="1" name=""/>
        <p:cNvGrpSpPr/>
        <p:nvPr/>
      </p:nvGrpSpPr>
      <p:grpSpPr>
        <a:xfrm>
          <a:off x="0" y="0"/>
          <a:ext cx="0" cy="0"/>
          <a:chOff x="0" y="0"/>
          <a:chExt cx="0" cy="0"/>
        </a:xfrm>
      </p:grpSpPr>
      <p:sp>
        <p:nvSpPr>
          <p:cNvPr id="2" name="Freeform 2"/>
          <p:cNvSpPr/>
          <p:nvPr/>
        </p:nvSpPr>
        <p:spPr>
          <a:xfrm>
            <a:off x="-2820847" y="977124"/>
            <a:ext cx="10390047" cy="5187986"/>
          </a:xfrm>
          <a:custGeom>
            <a:avLst/>
            <a:gdLst/>
            <a:ahLst/>
            <a:cxnLst/>
            <a:rect l="l" t="t" r="r" b="b"/>
            <a:pathLst>
              <a:path w="14993794" h="7781979">
                <a:moveTo>
                  <a:pt x="0" y="0"/>
                </a:moveTo>
                <a:lnTo>
                  <a:pt x="14993794" y="0"/>
                </a:lnTo>
                <a:lnTo>
                  <a:pt x="14993794" y="7781980"/>
                </a:lnTo>
                <a:lnTo>
                  <a:pt x="0" y="77819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4418041" y="2888540"/>
            <a:ext cx="8149416" cy="9982581"/>
          </a:xfrm>
          <a:custGeom>
            <a:avLst/>
            <a:gdLst/>
            <a:ahLst/>
            <a:cxnLst/>
            <a:rect l="l" t="t" r="r" b="b"/>
            <a:pathLst>
              <a:path w="12224124" h="14973871">
                <a:moveTo>
                  <a:pt x="0" y="0"/>
                </a:moveTo>
                <a:lnTo>
                  <a:pt x="12224124" y="0"/>
                </a:lnTo>
                <a:lnTo>
                  <a:pt x="12224124" y="14973871"/>
                </a:lnTo>
                <a:lnTo>
                  <a:pt x="0" y="14973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421727" y="2790055"/>
            <a:ext cx="7016946" cy="2282676"/>
          </a:xfrm>
          <a:prstGeom prst="rect">
            <a:avLst/>
          </a:prstGeom>
        </p:spPr>
        <p:txBody>
          <a:bodyPr wrap="square" lIns="0" tIns="0" rIns="0" bIns="0" rtlCol="0" anchor="t">
            <a:spAutoFit/>
          </a:bodyPr>
          <a:lstStyle/>
          <a:p>
            <a:pPr marL="0" marR="0" lvl="0" indent="0" algn="l" defTabSz="609630" rtl="0" eaLnBrk="1" fontAlgn="auto" latinLnBrk="0" hangingPunct="1">
              <a:lnSpc>
                <a:spcPts val="8856"/>
              </a:lnSpc>
              <a:spcBef>
                <a:spcPts val="0"/>
              </a:spcBef>
              <a:spcAft>
                <a:spcPts val="0"/>
              </a:spcAft>
              <a:buClrTx/>
              <a:buSzTx/>
              <a:buFontTx/>
              <a:buNone/>
              <a:tabLst/>
              <a:defRPr/>
            </a:pPr>
            <a:r>
              <a:rPr kumimoji="0" lang="en-US" sz="9950" b="0" i="0" u="none" strike="noStrike" kern="1200" cap="none" spc="0" normalizeH="0" baseline="0" noProof="0" dirty="0">
                <a:ln>
                  <a:noFill/>
                </a:ln>
                <a:solidFill>
                  <a:srgbClr val="000000"/>
                </a:solidFill>
                <a:effectLst/>
                <a:uLnTx/>
                <a:uFillTx/>
                <a:latin typeface="210 클레이토이"/>
                <a:ea typeface="210 클레이토이"/>
                <a:cs typeface="210 클레이토이"/>
                <a:sym typeface="210 클레이토이"/>
              </a:rPr>
              <a:t>THANK YOU!</a:t>
            </a:r>
          </a:p>
        </p:txBody>
      </p:sp>
      <p:sp>
        <p:nvSpPr>
          <p:cNvPr id="5" name="Freeform 5"/>
          <p:cNvSpPr/>
          <p:nvPr/>
        </p:nvSpPr>
        <p:spPr>
          <a:xfrm rot="6835262">
            <a:off x="10593555" y="-458390"/>
            <a:ext cx="3196891" cy="4192643"/>
          </a:xfrm>
          <a:custGeom>
            <a:avLst/>
            <a:gdLst/>
            <a:ahLst/>
            <a:cxnLst/>
            <a:rect l="l" t="t" r="r" b="b"/>
            <a:pathLst>
              <a:path w="4795336" h="6288965">
                <a:moveTo>
                  <a:pt x="0" y="0"/>
                </a:moveTo>
                <a:lnTo>
                  <a:pt x="4795336" y="0"/>
                </a:lnTo>
                <a:lnTo>
                  <a:pt x="4795336" y="6288965"/>
                </a:lnTo>
                <a:lnTo>
                  <a:pt x="0" y="62889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4881">
            <a:off x="6035625" y="-1181890"/>
            <a:ext cx="2234848" cy="2363782"/>
          </a:xfrm>
          <a:custGeom>
            <a:avLst/>
            <a:gdLst/>
            <a:ahLst/>
            <a:cxnLst/>
            <a:rect l="l" t="t" r="r" b="b"/>
            <a:pathLst>
              <a:path w="3352272" h="3545673">
                <a:moveTo>
                  <a:pt x="0" y="0"/>
                </a:moveTo>
                <a:lnTo>
                  <a:pt x="3352272" y="0"/>
                </a:lnTo>
                <a:lnTo>
                  <a:pt x="3352272" y="3545672"/>
                </a:lnTo>
                <a:lnTo>
                  <a:pt x="0" y="35456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79840">
            <a:off x="7179119" y="930897"/>
            <a:ext cx="1388106" cy="1670587"/>
          </a:xfrm>
          <a:custGeom>
            <a:avLst/>
            <a:gdLst/>
            <a:ahLst/>
            <a:cxnLst/>
            <a:rect l="l" t="t" r="r" b="b"/>
            <a:pathLst>
              <a:path w="2082159" h="2505880">
                <a:moveTo>
                  <a:pt x="0" y="0"/>
                </a:moveTo>
                <a:lnTo>
                  <a:pt x="2082159" y="0"/>
                </a:lnTo>
                <a:lnTo>
                  <a:pt x="2082159" y="2505880"/>
                </a:lnTo>
                <a:lnTo>
                  <a:pt x="0" y="25058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67015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722203"/>
            <a:ext cx="5943600" cy="42946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 y="1722202"/>
            <a:ext cx="5982218" cy="4294607"/>
          </a:xfrm>
          <a:prstGeom prst="rect">
            <a:avLst/>
          </a:prstGeom>
        </p:spPr>
      </p:pic>
      <p:grpSp>
        <p:nvGrpSpPr>
          <p:cNvPr id="5" name="Group 4"/>
          <p:cNvGrpSpPr/>
          <p:nvPr/>
        </p:nvGrpSpPr>
        <p:grpSpPr>
          <a:xfrm>
            <a:off x="-1172" y="-7620"/>
            <a:ext cx="12192000" cy="1083309"/>
            <a:chOff x="7620" y="-7620"/>
            <a:chExt cx="12192000" cy="1083309"/>
          </a:xfrm>
        </p:grpSpPr>
        <p:sp>
          <p:nvSpPr>
            <p:cNvPr id="6" name="Round Single Corner Rectangle 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
          <p:cNvSpPr txBox="1"/>
          <p:nvPr/>
        </p:nvSpPr>
        <p:spPr>
          <a:xfrm>
            <a:off x="982819" y="6132133"/>
            <a:ext cx="40640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PAST LEARNING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491354" y="6016810"/>
            <a:ext cx="4616924"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PRESENT LEARNING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64311" y="1143704"/>
            <a:ext cx="11248717" cy="584775"/>
          </a:xfrm>
          <a:prstGeom prst="rect">
            <a:avLst/>
          </a:prstGeom>
          <a:noFill/>
        </p:spPr>
        <p:txBody>
          <a:bodyPr wrap="square" rtlCol="0">
            <a:spAutoFit/>
          </a:bodyPr>
          <a:lstStyle/>
          <a:p>
            <a:r>
              <a:rPr lang="en-US" sz="3200" b="1" dirty="0" smtClean="0">
                <a:solidFill>
                  <a:srgbClr val="0070C0"/>
                </a:solidFill>
              </a:rPr>
              <a:t>Was learning in the past different from learning in the present?</a:t>
            </a:r>
            <a:endParaRPr lang="en-US" sz="3200" b="1" dirty="0">
              <a:solidFill>
                <a:srgbClr val="0070C0"/>
              </a:solidFill>
            </a:endParaRPr>
          </a:p>
        </p:txBody>
      </p:sp>
    </p:spTree>
    <p:extLst>
      <p:ext uri="{BB962C8B-B14F-4D97-AF65-F5344CB8AC3E}">
        <p14:creationId xmlns:p14="http://schemas.microsoft.com/office/powerpoint/2010/main" val="1481934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sp>
        <p:nvSpPr>
          <p:cNvPr id="3" name="Freeform 3"/>
          <p:cNvSpPr/>
          <p:nvPr/>
        </p:nvSpPr>
        <p:spPr>
          <a:xfrm>
            <a:off x="6968269" y="760090"/>
            <a:ext cx="6526178" cy="3589398"/>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sp>
      <p:sp>
        <p:nvSpPr>
          <p:cNvPr id="4" name="Freeform 4"/>
          <p:cNvSpPr/>
          <p:nvPr/>
        </p:nvSpPr>
        <p:spPr>
          <a:xfrm>
            <a:off x="8561828" y="-2447567"/>
            <a:ext cx="4322826" cy="54864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sp>
      <p:sp>
        <p:nvSpPr>
          <p:cNvPr id="5" name="Freeform 5"/>
          <p:cNvSpPr/>
          <p:nvPr/>
        </p:nvSpPr>
        <p:spPr>
          <a:xfrm>
            <a:off x="-2519379" y="685800"/>
            <a:ext cx="6526178" cy="3589398"/>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sp>
      <p:sp>
        <p:nvSpPr>
          <p:cNvPr id="6" name="Freeform 6"/>
          <p:cNvSpPr/>
          <p:nvPr/>
        </p:nvSpPr>
        <p:spPr>
          <a:xfrm>
            <a:off x="-2394512" y="4971193"/>
            <a:ext cx="10820400" cy="3773615"/>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1757216" y="4971193"/>
            <a:ext cx="7363380" cy="3497605"/>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6241899" y="4872899"/>
            <a:ext cx="7363380" cy="3497605"/>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9526865" y="4556372"/>
            <a:ext cx="2755153" cy="2554778"/>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757216" y="-2554788"/>
            <a:ext cx="4886032" cy="5109576"/>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1539634" y="-188412"/>
            <a:ext cx="4934331" cy="54864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3128816" y="5573591"/>
            <a:ext cx="1057558" cy="2292809"/>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199940" y="5416726"/>
            <a:ext cx="1537859" cy="260654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1236920" y="5573591"/>
            <a:ext cx="1057558" cy="2292809"/>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3851778" y="5422256"/>
            <a:ext cx="1415345" cy="2398891"/>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TextBox 16"/>
          <p:cNvSpPr txBox="1"/>
          <p:nvPr/>
        </p:nvSpPr>
        <p:spPr>
          <a:xfrm>
            <a:off x="1304778" y="2671566"/>
            <a:ext cx="8462000" cy="147732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E9F95"/>
                </a:solidFill>
                <a:effectLst/>
                <a:uLnTx/>
                <a:uFillTx/>
                <a:latin typeface="Calibri"/>
                <a:ea typeface="เอฟซี แคนดี้"/>
                <a:cs typeface="Arial" panose="020B0604020202020204" pitchFamily="34" charset="0"/>
                <a:sym typeface="เอฟซี แคนดี้"/>
              </a:rPr>
              <a:t>VIETNAMESE LIFESTYLES: THEN AND NOW</a:t>
            </a:r>
            <a:endParaRPr kumimoji="0" lang="en-US" sz="4800" b="1" i="0" u="none" strike="noStrike" kern="1200" cap="none" spc="0" normalizeH="0" baseline="0" noProof="0" dirty="0">
              <a:ln>
                <a:noFill/>
              </a:ln>
              <a:solidFill>
                <a:srgbClr val="FE9F95"/>
              </a:solidFill>
              <a:effectLst/>
              <a:uLnTx/>
              <a:uFillTx/>
              <a:latin typeface="Calibri"/>
              <a:ea typeface="เอฟซี แคนดี้"/>
              <a:cs typeface="Arial" panose="020B0604020202020204" pitchFamily="34" charset="0"/>
              <a:sym typeface="เอฟซี แคนดี้"/>
            </a:endParaRPr>
          </a:p>
        </p:txBody>
      </p:sp>
      <p:sp>
        <p:nvSpPr>
          <p:cNvPr id="17" name="Freeform 17"/>
          <p:cNvSpPr/>
          <p:nvPr/>
        </p:nvSpPr>
        <p:spPr>
          <a:xfrm flipH="1">
            <a:off x="9257738" y="5658555"/>
            <a:ext cx="1415345" cy="2398891"/>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8" name="Freeform 11"/>
          <p:cNvSpPr/>
          <p:nvPr/>
        </p:nvSpPr>
        <p:spPr>
          <a:xfrm>
            <a:off x="1701296" y="-24479"/>
            <a:ext cx="4934331" cy="54864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20" name="TextBox 19"/>
          <p:cNvSpPr txBox="1"/>
          <p:nvPr/>
        </p:nvSpPr>
        <p:spPr>
          <a:xfrm>
            <a:off x="4268781" y="1767289"/>
            <a:ext cx="35528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UNIT 6:</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4032164" y="4365685"/>
            <a:ext cx="57011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LESSON 5: </a:t>
            </a:r>
            <a:r>
              <a:rPr lang="en-US" sz="2800" b="1" dirty="0" smtClean="0">
                <a:solidFill>
                  <a:prstClr val="black"/>
                </a:solidFill>
                <a:latin typeface="Calibri"/>
              </a:rPr>
              <a:t>SKILLS 1</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5566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 Box 3"/>
          <p:cNvSpPr txBox="1"/>
          <p:nvPr/>
        </p:nvSpPr>
        <p:spPr>
          <a:xfrm>
            <a:off x="1027923" y="2207566"/>
            <a:ext cx="2321560" cy="783590"/>
          </a:xfrm>
          <a:prstGeom prst="rect">
            <a:avLst/>
          </a:prstGeom>
          <a:noFill/>
        </p:spPr>
        <p:txBody>
          <a:bodyPr wrap="square" rtlCol="0" anchor="t">
            <a:spAutoFit/>
          </a:bodyPr>
          <a:lstStyle/>
          <a:p>
            <a:pPr algn="just"/>
            <a:r>
              <a:rPr lang="en-US" sz="4500" i="1" dirty="0" smtClean="0">
                <a:solidFill>
                  <a:srgbClr val="FF0000"/>
                </a:solidFill>
                <a:latin typeface="Calibri" panose="020F0502020204030204" pitchFamily="34" charset="0"/>
                <a:cs typeface="Calibri" panose="020F0502020204030204" pitchFamily="34" charset="0"/>
              </a:rPr>
              <a:t>Phrases:</a:t>
            </a:r>
            <a:endParaRPr lang="en-US" sz="4500" i="1" dirty="0">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4411797" y="1983164"/>
            <a:ext cx="5778683" cy="1815882"/>
          </a:xfrm>
          <a:prstGeom prst="rect">
            <a:avLst/>
          </a:prstGeom>
          <a:solidFill>
            <a:srgbClr val="7DB9B6"/>
          </a:solidFill>
        </p:spPr>
        <p:txBody>
          <a:bodyPr wrap="square" rtlCol="0">
            <a:spAutoFit/>
          </a:bodyPr>
          <a:lstStyle/>
          <a:p>
            <a:r>
              <a:rPr lang="en-US" sz="2800" dirty="0"/>
              <a:t>– Depending on textbooks</a:t>
            </a:r>
          </a:p>
          <a:p>
            <a:r>
              <a:rPr lang="en-US" sz="2800" dirty="0"/>
              <a:t>– Using the Internet</a:t>
            </a:r>
          </a:p>
          <a:p>
            <a:r>
              <a:rPr lang="en-US" sz="2800" dirty="0"/>
              <a:t>– Learning under an oil lamp</a:t>
            </a:r>
          </a:p>
          <a:p>
            <a:r>
              <a:rPr lang="en-US" sz="2800" dirty="0"/>
              <a:t>– Being independent and active</a:t>
            </a:r>
          </a:p>
        </p:txBody>
      </p:sp>
      <p:grpSp>
        <p:nvGrpSpPr>
          <p:cNvPr id="2" name="Group 1">
            <a:extLst>
              <a:ext uri="{FF2B5EF4-FFF2-40B4-BE49-F238E27FC236}">
                <a16:creationId xmlns:a16="http://schemas.microsoft.com/office/drawing/2014/main" id="{C1A0A052-699F-2593-C497-E201F3EB1874}"/>
              </a:ext>
            </a:extLst>
          </p:cNvPr>
          <p:cNvGrpSpPr/>
          <p:nvPr/>
        </p:nvGrpSpPr>
        <p:grpSpPr>
          <a:xfrm>
            <a:off x="-1372" y="2705"/>
            <a:ext cx="12192000" cy="1083309"/>
            <a:chOff x="7620" y="-7620"/>
            <a:chExt cx="12192000" cy="1083309"/>
          </a:xfrm>
        </p:grpSpPr>
        <p:sp>
          <p:nvSpPr>
            <p:cNvPr id="10" name="Round Single Corner Rectangle 17">
              <a:extLst>
                <a:ext uri="{FF2B5EF4-FFF2-40B4-BE49-F238E27FC236}">
                  <a16:creationId xmlns:a16="http://schemas.microsoft.com/office/drawing/2014/main" id="{67FDED4B-53F2-5337-F8E7-0B3B82C69A3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8">
              <a:extLst>
                <a:ext uri="{FF2B5EF4-FFF2-40B4-BE49-F238E27FC236}">
                  <a16:creationId xmlns:a16="http://schemas.microsoft.com/office/drawing/2014/main" id="{CCB6498D-60D1-0C15-AF10-00D8B82A7589}"/>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9">
              <a:extLst>
                <a:ext uri="{FF2B5EF4-FFF2-40B4-BE49-F238E27FC236}">
                  <a16:creationId xmlns:a16="http://schemas.microsoft.com/office/drawing/2014/main" id="{AA30FC69-0A39-3838-A9E8-D8C9E8361D38}"/>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4E347285-0009-F1AC-7092-C101CC8F3B71}"/>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15" name="TextBox 14">
            <a:extLst>
              <a:ext uri="{FF2B5EF4-FFF2-40B4-BE49-F238E27FC236}">
                <a16:creationId xmlns:a16="http://schemas.microsoft.com/office/drawing/2014/main" id="{4416696C-85D8-3738-CFB7-2ED86A133834}"/>
              </a:ext>
            </a:extLst>
          </p:cNvPr>
          <p:cNvSpPr txBox="1"/>
          <p:nvPr/>
        </p:nvSpPr>
        <p:spPr>
          <a:xfrm>
            <a:off x="1096543" y="1154890"/>
            <a:ext cx="10916285" cy="954107"/>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16" name="Rounded Rectangle 15">
            <a:extLst>
              <a:ext uri="{FF2B5EF4-FFF2-40B4-BE49-F238E27FC236}">
                <a16:creationId xmlns:a16="http://schemas.microsoft.com/office/drawing/2014/main" id="{07EAE464-6008-21BF-43BE-ECF1B8FED656}"/>
              </a:ext>
            </a:extLst>
          </p:cNvPr>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1" name="TextBox 20">
            <a:extLst>
              <a:ext uri="{FF2B5EF4-FFF2-40B4-BE49-F238E27FC236}">
                <a16:creationId xmlns:a16="http://schemas.microsoft.com/office/drawing/2014/main" id="{A16FBE58-1252-DAAA-4C6C-B7BE7A958FB0}"/>
              </a:ext>
            </a:extLst>
          </p:cNvPr>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aphicFrame>
        <p:nvGraphicFramePr>
          <p:cNvPr id="5" name="Table 4"/>
          <p:cNvGraphicFramePr>
            <a:graphicFrameLocks noGrp="1"/>
          </p:cNvGraphicFramePr>
          <p:nvPr>
            <p:extLst>
              <p:ext uri="{D42A27DB-BD31-4B8C-83A1-F6EECF244321}">
                <p14:modId xmlns:p14="http://schemas.microsoft.com/office/powerpoint/2010/main" val="3155421648"/>
              </p:ext>
            </p:extLst>
          </p:nvPr>
        </p:nvGraphicFramePr>
        <p:xfrm>
          <a:off x="345440" y="3933358"/>
          <a:ext cx="11176000" cy="3169920"/>
        </p:xfrm>
        <a:graphic>
          <a:graphicData uri="http://schemas.openxmlformats.org/drawingml/2006/table">
            <a:tbl>
              <a:tblPr firstRow="1" bandRow="1">
                <a:tableStyleId>{5C22544A-7EE6-4342-B048-85BDC9FD1C3A}</a:tableStyleId>
              </a:tblPr>
              <a:tblGrid>
                <a:gridCol w="5588000">
                  <a:extLst>
                    <a:ext uri="{9D8B030D-6E8A-4147-A177-3AD203B41FA5}">
                      <a16:colId xmlns:a16="http://schemas.microsoft.com/office/drawing/2014/main" val="1350712190"/>
                    </a:ext>
                  </a:extLst>
                </a:gridCol>
                <a:gridCol w="5588000">
                  <a:extLst>
                    <a:ext uri="{9D8B030D-6E8A-4147-A177-3AD203B41FA5}">
                      <a16:colId xmlns:a16="http://schemas.microsoft.com/office/drawing/2014/main" val="4152295412"/>
                    </a:ext>
                  </a:extLst>
                </a:gridCol>
              </a:tblGrid>
              <a:tr h="448173">
                <a:tc>
                  <a:txBody>
                    <a:bodyPr/>
                    <a:lstStyle/>
                    <a:p>
                      <a:pPr algn="ctr"/>
                      <a:r>
                        <a:rPr lang="en-US" sz="2800" b="1" dirty="0" smtClean="0">
                          <a:solidFill>
                            <a:srgbClr val="FFFF00"/>
                          </a:solidFill>
                        </a:rPr>
                        <a:t>PAST LEARNING</a:t>
                      </a:r>
                      <a:endParaRPr lang="en-US" sz="2800" b="1" dirty="0">
                        <a:solidFill>
                          <a:srgbClr val="FFFF00"/>
                        </a:solidFill>
                      </a:endParaRPr>
                    </a:p>
                  </a:txBody>
                  <a:tcPr/>
                </a:tc>
                <a:tc>
                  <a:txBody>
                    <a:bodyPr/>
                    <a:lstStyle/>
                    <a:p>
                      <a:pPr algn="ctr"/>
                      <a:r>
                        <a:rPr lang="en-US" sz="2800" b="1" dirty="0" smtClean="0">
                          <a:solidFill>
                            <a:srgbClr val="FFFF00"/>
                          </a:solidFill>
                        </a:rPr>
                        <a:t>PRESENT LEARNING</a:t>
                      </a:r>
                      <a:endParaRPr lang="en-US" sz="2800" b="1" dirty="0">
                        <a:solidFill>
                          <a:srgbClr val="FFFF00"/>
                        </a:solidFill>
                      </a:endParaRPr>
                    </a:p>
                  </a:txBody>
                  <a:tcPr/>
                </a:tc>
                <a:extLst>
                  <a:ext uri="{0D108BD9-81ED-4DB2-BD59-A6C34878D82A}">
                    <a16:rowId xmlns:a16="http://schemas.microsoft.com/office/drawing/2014/main" val="2987056089"/>
                  </a:ext>
                </a:extLst>
              </a:tr>
              <a:tr h="2293589">
                <a:tc>
                  <a:txBody>
                    <a:bodyPr/>
                    <a:lstStyle/>
                    <a:p>
                      <a:pPr algn="ctr"/>
                      <a:endParaRPr lang="en-US" sz="2800" b="1" dirty="0" smtClean="0"/>
                    </a:p>
                    <a:p>
                      <a:pPr algn="ctr"/>
                      <a:endParaRPr lang="en-US" sz="2800" b="1" dirty="0" smtClean="0"/>
                    </a:p>
                    <a:p>
                      <a:pPr algn="ctr"/>
                      <a:endParaRPr lang="en-US" sz="2800" b="1" dirty="0" smtClean="0"/>
                    </a:p>
                    <a:p>
                      <a:pPr algn="ctr"/>
                      <a:endParaRPr lang="en-US" sz="2800" b="1" dirty="0" smtClean="0"/>
                    </a:p>
                    <a:p>
                      <a:pPr algn="ctr"/>
                      <a:endParaRPr lang="en-US" sz="2800" b="1" dirty="0" smtClean="0"/>
                    </a:p>
                    <a:p>
                      <a:pPr algn="ctr"/>
                      <a:endParaRPr lang="en-US" sz="2800" b="1" dirty="0"/>
                    </a:p>
                  </a:txBody>
                  <a:tcPr/>
                </a:tc>
                <a:tc>
                  <a:txBody>
                    <a:bodyPr/>
                    <a:lstStyle/>
                    <a:p>
                      <a:pPr algn="ctr"/>
                      <a:endParaRPr lang="en-US" sz="2800" b="1" dirty="0"/>
                    </a:p>
                  </a:txBody>
                  <a:tcPr/>
                </a:tc>
                <a:extLst>
                  <a:ext uri="{0D108BD9-81ED-4DB2-BD59-A6C34878D82A}">
                    <a16:rowId xmlns:a16="http://schemas.microsoft.com/office/drawing/2014/main" val="2479033178"/>
                  </a:ext>
                </a:extLst>
              </a:tr>
            </a:tbl>
          </a:graphicData>
        </a:graphic>
      </p:graphicFrame>
      <p:sp>
        <p:nvSpPr>
          <p:cNvPr id="6" name="TextBox 5"/>
          <p:cNvSpPr txBox="1"/>
          <p:nvPr/>
        </p:nvSpPr>
        <p:spPr>
          <a:xfrm>
            <a:off x="465131" y="4579689"/>
            <a:ext cx="4257040" cy="523220"/>
          </a:xfrm>
          <a:prstGeom prst="rect">
            <a:avLst/>
          </a:prstGeom>
          <a:noFill/>
        </p:spPr>
        <p:txBody>
          <a:bodyPr wrap="square" rtlCol="0">
            <a:spAutoFit/>
          </a:bodyPr>
          <a:lstStyle/>
          <a:p>
            <a:pPr lvl="0"/>
            <a:r>
              <a:rPr lang="en-US" sz="2800" dirty="0">
                <a:solidFill>
                  <a:prstClr val="black"/>
                </a:solidFill>
              </a:rPr>
              <a:t>– Depending on textbooks</a:t>
            </a:r>
          </a:p>
        </p:txBody>
      </p:sp>
      <p:sp>
        <p:nvSpPr>
          <p:cNvPr id="17" name="TextBox 16"/>
          <p:cNvSpPr txBox="1"/>
          <p:nvPr/>
        </p:nvSpPr>
        <p:spPr>
          <a:xfrm>
            <a:off x="6094628" y="4565812"/>
            <a:ext cx="4257040" cy="523220"/>
          </a:xfrm>
          <a:prstGeom prst="rect">
            <a:avLst/>
          </a:prstGeom>
          <a:noFill/>
        </p:spPr>
        <p:txBody>
          <a:bodyPr wrap="square" rtlCol="0">
            <a:spAutoFit/>
          </a:bodyPr>
          <a:lstStyle/>
          <a:p>
            <a:pPr lvl="0"/>
            <a:r>
              <a:rPr lang="en-US" sz="2800" dirty="0">
                <a:solidFill>
                  <a:prstClr val="black"/>
                </a:solidFill>
              </a:rPr>
              <a:t>– Using the Internet</a:t>
            </a:r>
          </a:p>
        </p:txBody>
      </p:sp>
      <p:sp>
        <p:nvSpPr>
          <p:cNvPr id="18" name="TextBox 17"/>
          <p:cNvSpPr txBox="1"/>
          <p:nvPr/>
        </p:nvSpPr>
        <p:spPr>
          <a:xfrm>
            <a:off x="527302" y="5315280"/>
            <a:ext cx="4720959" cy="523220"/>
          </a:xfrm>
          <a:prstGeom prst="rect">
            <a:avLst/>
          </a:prstGeom>
          <a:noFill/>
        </p:spPr>
        <p:txBody>
          <a:bodyPr wrap="square" rtlCol="0">
            <a:spAutoFit/>
          </a:bodyPr>
          <a:lstStyle/>
          <a:p>
            <a:pPr lvl="0"/>
            <a:r>
              <a:rPr lang="en-US" sz="2800" dirty="0">
                <a:solidFill>
                  <a:prstClr val="black"/>
                </a:solidFill>
              </a:rPr>
              <a:t>– Learning under an oil lamp</a:t>
            </a:r>
          </a:p>
        </p:txBody>
      </p:sp>
      <p:sp>
        <p:nvSpPr>
          <p:cNvPr id="19" name="TextBox 18"/>
          <p:cNvSpPr txBox="1"/>
          <p:nvPr/>
        </p:nvSpPr>
        <p:spPr>
          <a:xfrm>
            <a:off x="6094628" y="5343113"/>
            <a:ext cx="4939989" cy="523220"/>
          </a:xfrm>
          <a:prstGeom prst="rect">
            <a:avLst/>
          </a:prstGeom>
          <a:noFill/>
        </p:spPr>
        <p:txBody>
          <a:bodyPr wrap="square" rtlCol="0">
            <a:spAutoFit/>
          </a:bodyPr>
          <a:lstStyle/>
          <a:p>
            <a:r>
              <a:rPr lang="en-US" sz="2800" dirty="0"/>
              <a:t>– Being independent and active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8078" cy="6858000"/>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52964" y="1155065"/>
            <a:ext cx="5313822" cy="4351338"/>
          </a:xfrm>
        </p:spPr>
      </p:pic>
      <p:sp>
        <p:nvSpPr>
          <p:cNvPr id="5" name="Google Shape;1881;p31"/>
          <p:cNvSpPr txBox="1">
            <a:spLocks/>
          </p:cNvSpPr>
          <p:nvPr/>
        </p:nvSpPr>
        <p:spPr>
          <a:xfrm>
            <a:off x="-21913" y="198135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smtClean="0">
                <a:ln>
                  <a:noFill/>
                </a:ln>
                <a:solidFill>
                  <a:prstClr val="black"/>
                </a:solidFill>
                <a:effectLst/>
                <a:uLnTx/>
                <a:uFillTx/>
                <a:latin typeface="Calibri" panose="020F0502020204030204"/>
                <a:ea typeface="+mn-ea"/>
                <a:cs typeface="+mn-cs"/>
              </a:rPr>
              <a:t>lab (n)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6" name="Rectangle 5"/>
          <p:cNvSpPr/>
          <p:nvPr/>
        </p:nvSpPr>
        <p:spPr>
          <a:xfrm>
            <a:off x="589755" y="3069124"/>
            <a:ext cx="4071471" cy="523220"/>
          </a:xfrm>
          <a:prstGeom prst="rect">
            <a:avLst/>
          </a:prstGeom>
        </p:spPr>
        <p:txBody>
          <a:bodyPr wrap="square">
            <a:spAutoFit/>
          </a:bodyPr>
          <a:lstStyle/>
          <a:p>
            <a:pPr lvl="0" algn="ctr"/>
            <a:r>
              <a:rPr lang="en-US" sz="2800" dirty="0">
                <a:solidFill>
                  <a:srgbClr val="333433"/>
                </a:solidFill>
                <a:latin typeface="Helvetica" panose="020B0604020202020204" pitchFamily="34" charset="0"/>
              </a:rPr>
              <a:t>/</a:t>
            </a:r>
            <a:r>
              <a:rPr lang="en-US" sz="2800" dirty="0" err="1">
                <a:solidFill>
                  <a:srgbClr val="333433"/>
                </a:solidFill>
                <a:latin typeface="Helvetica" panose="020B0604020202020204" pitchFamily="34" charset="0"/>
              </a:rPr>
              <a:t>læb</a:t>
            </a:r>
            <a:r>
              <a:rPr lang="en-US" sz="2800" dirty="0">
                <a:solidFill>
                  <a:srgbClr val="333433"/>
                </a:solidFill>
                <a:latin typeface="Helvetica" panose="020B0604020202020204" pitchFamily="34" charset="0"/>
              </a:rPr>
              <a:t>/</a:t>
            </a:r>
            <a:endParaRPr kumimoji="0" lang="en-US" sz="2800" b="1" i="0" u="none" strike="noStrike" kern="0" cap="none" spc="0" normalizeH="0" baseline="0" noProof="0" dirty="0" smtClean="0">
              <a:ln>
                <a:noFill/>
              </a:ln>
              <a:solidFill>
                <a:srgbClr val="ED7D31">
                  <a:lumMod val="50000"/>
                </a:srgbClr>
              </a:solidFill>
              <a:effectLst/>
              <a:uLnTx/>
              <a:uFillTx/>
            </a:endParaRPr>
          </a:p>
        </p:txBody>
      </p:sp>
      <p:sp>
        <p:nvSpPr>
          <p:cNvPr id="7" name="Google Shape;1881;p31"/>
          <p:cNvSpPr txBox="1">
            <a:spLocks/>
          </p:cNvSpPr>
          <p:nvPr/>
        </p:nvSpPr>
        <p:spPr>
          <a:xfrm>
            <a:off x="0" y="361973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dirty="0" err="1">
                <a:solidFill>
                  <a:srgbClr val="FF0000"/>
                </a:solidFill>
                <a:latin typeface="Calibri" panose="020F0502020204030204"/>
              </a:rPr>
              <a:t>p</a:t>
            </a:r>
            <a:r>
              <a:rPr kumimoji="0" lang="en-US" sz="48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hòng</a:t>
            </a:r>
            <a:r>
              <a:rPr kumimoji="0" lang="en-US" sz="48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panose="020F0502020204030204"/>
                <a:ea typeface="+mn-ea"/>
                <a:cs typeface="+mn-cs"/>
              </a:rPr>
              <a:t>thí</a:t>
            </a:r>
            <a:r>
              <a:rPr kumimoji="0" lang="en-US" sz="48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panose="020F0502020204030204"/>
                <a:ea typeface="+mn-ea"/>
                <a:cs typeface="+mn-cs"/>
              </a:rPr>
              <a:t>nghiệm</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sp>
        <p:nvSpPr>
          <p:cNvPr id="8" name="Rectangle 7"/>
          <p:cNvSpPr/>
          <p:nvPr/>
        </p:nvSpPr>
        <p:spPr>
          <a:xfrm>
            <a:off x="152772" y="4969118"/>
            <a:ext cx="6379028" cy="584775"/>
          </a:xfrm>
          <a:prstGeom prst="rect">
            <a:avLst/>
          </a:prstGeom>
        </p:spPr>
        <p:txBody>
          <a:bodyPr wrap="square">
            <a:spAutoFit/>
          </a:bodyPr>
          <a:lstStyle/>
          <a:p>
            <a:pPr lvl="0">
              <a:defRPr/>
            </a:pPr>
            <a:r>
              <a:rPr lang="en-US" sz="3200" b="1" dirty="0">
                <a:solidFill>
                  <a:srgbClr val="1D2A57"/>
                </a:solidFill>
                <a:latin typeface="Arial" panose="020B0604020202020204" pitchFamily="34" charset="0"/>
              </a:rPr>
              <a:t>a </a:t>
            </a:r>
            <a:r>
              <a:rPr lang="en-US" sz="3200" b="1" dirty="0" smtClean="0">
                <a:solidFill>
                  <a:srgbClr val="1D2A57"/>
                </a:solidFill>
                <a:latin typeface="Arial" panose="020B0604020202020204" pitchFamily="34" charset="0"/>
              </a:rPr>
              <a:t>room used for scientific work</a:t>
            </a:r>
            <a:endParaRPr kumimoji="0" lang="en-US" sz="3200" b="0" i="0" strike="noStrike" kern="0" cap="none" spc="0" normalizeH="0" baseline="0" noProof="0" dirty="0" smtClean="0">
              <a:ln>
                <a:noFill/>
              </a:ln>
              <a:solidFill>
                <a:prstClr val="black"/>
              </a:solidFill>
              <a:effectLst/>
              <a:uLnTx/>
              <a:uFillTx/>
            </a:endParaRPr>
          </a:p>
        </p:txBody>
      </p:sp>
      <p:grpSp>
        <p:nvGrpSpPr>
          <p:cNvPr id="9" name="Group 8">
            <a:extLst>
              <a:ext uri="{FF2B5EF4-FFF2-40B4-BE49-F238E27FC236}">
                <a16:creationId xmlns:a16="http://schemas.microsoft.com/office/drawing/2014/main" id="{63B5943C-0085-3D13-9CBF-B411CB261074}"/>
              </a:ext>
            </a:extLst>
          </p:cNvPr>
          <p:cNvGrpSpPr/>
          <p:nvPr/>
        </p:nvGrpSpPr>
        <p:grpSpPr>
          <a:xfrm>
            <a:off x="-1372" y="2705"/>
            <a:ext cx="12192000" cy="1083309"/>
            <a:chOff x="7620" y="-7620"/>
            <a:chExt cx="12192000" cy="1083309"/>
          </a:xfrm>
        </p:grpSpPr>
        <p:sp>
          <p:nvSpPr>
            <p:cNvPr id="10" name="Round Single Corner Rectangle 17">
              <a:extLst>
                <a:ext uri="{FF2B5EF4-FFF2-40B4-BE49-F238E27FC236}">
                  <a16:creationId xmlns:a16="http://schemas.microsoft.com/office/drawing/2014/main" id="{8319C75C-4FFB-7C9E-779A-AF3D47CFAF4C}"/>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8">
              <a:extLst>
                <a:ext uri="{FF2B5EF4-FFF2-40B4-BE49-F238E27FC236}">
                  <a16:creationId xmlns:a16="http://schemas.microsoft.com/office/drawing/2014/main" id="{CA2F2857-DBDC-E917-58CA-F3B43B349D0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9">
              <a:extLst>
                <a:ext uri="{FF2B5EF4-FFF2-40B4-BE49-F238E27FC236}">
                  <a16:creationId xmlns:a16="http://schemas.microsoft.com/office/drawing/2014/main" id="{45A30395-9CC1-0E6B-6596-26386FB7FE7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DE9E4BB-86E1-DD79-B36A-42BE43F70818}"/>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extLst>
      <p:ext uri="{BB962C8B-B14F-4D97-AF65-F5344CB8AC3E}">
        <p14:creationId xmlns:p14="http://schemas.microsoft.com/office/powerpoint/2010/main" val="30308060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628" cy="6858000"/>
          </a:xfrm>
          <a:prstGeom prst="rect">
            <a:avLst/>
          </a:prstGeom>
        </p:spPr>
      </p:pic>
      <p:sp>
        <p:nvSpPr>
          <p:cNvPr id="5" name="Google Shape;1881;p31"/>
          <p:cNvSpPr txBox="1">
            <a:spLocks/>
          </p:cNvSpPr>
          <p:nvPr/>
        </p:nvSpPr>
        <p:spPr>
          <a:xfrm>
            <a:off x="527303" y="199567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dirty="0" err="1" smtClean="0">
                <a:solidFill>
                  <a:prstClr val="black"/>
                </a:solidFill>
                <a:latin typeface="Calibri" panose="020F0502020204030204"/>
              </a:rPr>
              <a:t>memorise</a:t>
            </a:r>
            <a:r>
              <a:rPr kumimoji="0" lang="en-US" sz="4800" b="1" i="0" u="none" strike="noStrike" kern="1200" cap="none" spc="0" normalizeH="0" baseline="0" noProof="0" dirty="0" smtClean="0">
                <a:ln>
                  <a:noFill/>
                </a:ln>
                <a:solidFill>
                  <a:prstClr val="black"/>
                </a:solidFill>
                <a:effectLst/>
                <a:uLnTx/>
                <a:uFillTx/>
                <a:latin typeface="Calibri" panose="020F0502020204030204"/>
                <a:ea typeface="+mn-ea"/>
                <a:cs typeface="+mn-cs"/>
              </a:rPr>
              <a:t> (v)</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6" name="Rectangle 5"/>
          <p:cNvSpPr/>
          <p:nvPr/>
        </p:nvSpPr>
        <p:spPr>
          <a:xfrm>
            <a:off x="589755" y="3069124"/>
            <a:ext cx="4071471" cy="523220"/>
          </a:xfrm>
          <a:prstGeom prst="rect">
            <a:avLst/>
          </a:prstGeom>
        </p:spPr>
        <p:txBody>
          <a:bodyPr wrap="square">
            <a:spAutoFit/>
          </a:bodyPr>
          <a:lstStyle/>
          <a:p>
            <a:pPr lvl="0" algn="ctr"/>
            <a:r>
              <a:rPr lang="en-US" sz="2800" dirty="0">
                <a:solidFill>
                  <a:srgbClr val="333433"/>
                </a:solidFill>
                <a:latin typeface="Helvetica" panose="020B0604020202020204" pitchFamily="34" charset="0"/>
              </a:rPr>
              <a:t>/'</a:t>
            </a:r>
            <a:r>
              <a:rPr lang="en-US" sz="2800" dirty="0" err="1">
                <a:solidFill>
                  <a:srgbClr val="333433"/>
                </a:solidFill>
                <a:latin typeface="Helvetica" panose="020B0604020202020204" pitchFamily="34" charset="0"/>
              </a:rPr>
              <a:t>meməraiz</a:t>
            </a:r>
            <a:r>
              <a:rPr lang="en-US" sz="2800" dirty="0">
                <a:solidFill>
                  <a:srgbClr val="333433"/>
                </a:solidFill>
                <a:latin typeface="Helvetica" panose="020B0604020202020204" pitchFamily="34" charset="0"/>
              </a:rPr>
              <a:t>/</a:t>
            </a:r>
            <a:endParaRPr kumimoji="0" lang="en-US" sz="2800" b="1" i="0" u="none" strike="noStrike" kern="0" cap="none" spc="0" normalizeH="0" baseline="0" noProof="0" dirty="0" smtClean="0">
              <a:ln>
                <a:noFill/>
              </a:ln>
              <a:solidFill>
                <a:srgbClr val="ED7D31">
                  <a:lumMod val="50000"/>
                </a:srgbClr>
              </a:solidFill>
              <a:effectLst/>
              <a:uLnTx/>
              <a:uFillTx/>
            </a:endParaRPr>
          </a:p>
        </p:txBody>
      </p:sp>
      <p:sp>
        <p:nvSpPr>
          <p:cNvPr id="7" name="Google Shape;1881;p31"/>
          <p:cNvSpPr txBox="1">
            <a:spLocks/>
          </p:cNvSpPr>
          <p:nvPr/>
        </p:nvSpPr>
        <p:spPr>
          <a:xfrm>
            <a:off x="0" y="361973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dirty="0" err="1">
                <a:solidFill>
                  <a:srgbClr val="FF0000"/>
                </a:solidFill>
                <a:latin typeface="Calibri" panose="020F0502020204030204"/>
              </a:rPr>
              <a:t>g</a:t>
            </a:r>
            <a:r>
              <a:rPr lang="en-US" sz="4800" b="1" dirty="0" err="1" smtClean="0">
                <a:solidFill>
                  <a:srgbClr val="FF0000"/>
                </a:solidFill>
                <a:latin typeface="Calibri" panose="020F0502020204030204"/>
              </a:rPr>
              <a:t>hi</a:t>
            </a:r>
            <a:r>
              <a:rPr lang="en-US" sz="4800" b="1" dirty="0" smtClean="0">
                <a:solidFill>
                  <a:srgbClr val="FF0000"/>
                </a:solidFill>
                <a:latin typeface="Calibri" panose="020F0502020204030204"/>
              </a:rPr>
              <a:t> </a:t>
            </a:r>
            <a:r>
              <a:rPr lang="en-US" sz="4800" b="1" dirty="0" err="1" smtClean="0">
                <a:solidFill>
                  <a:srgbClr val="FF0000"/>
                </a:solidFill>
                <a:latin typeface="Calibri" panose="020F0502020204030204"/>
              </a:rPr>
              <a:t>nhớ</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sp>
        <p:nvSpPr>
          <p:cNvPr id="8" name="Rectangle 7"/>
          <p:cNvSpPr/>
          <p:nvPr/>
        </p:nvSpPr>
        <p:spPr>
          <a:xfrm>
            <a:off x="643838" y="4969118"/>
            <a:ext cx="516528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srgbClr val="333333"/>
                </a:solidFill>
              </a:rPr>
              <a:t>l</a:t>
            </a:r>
            <a:r>
              <a:rPr lang="en-US" sz="2800" kern="0" dirty="0" smtClean="0">
                <a:solidFill>
                  <a:srgbClr val="333333"/>
                </a:solidFill>
              </a:rPr>
              <a:t>earn something carefully so that you can remember it exactly</a:t>
            </a:r>
            <a:endParaRPr kumimoji="0" lang="en-US" sz="2800" b="0" i="0" u="none" strike="noStrike" kern="0" cap="none" spc="0" normalizeH="0" baseline="0" noProof="0" dirty="0" smtClean="0">
              <a:ln>
                <a:noFill/>
              </a:ln>
              <a:solidFill>
                <a:prstClr val="black"/>
              </a:solidFill>
              <a:effectLst/>
              <a:uLnTx/>
              <a:uFillTx/>
            </a:endParaRPr>
          </a:p>
        </p:txBody>
      </p:sp>
      <p:grpSp>
        <p:nvGrpSpPr>
          <p:cNvPr id="9" name="Group 8">
            <a:extLst>
              <a:ext uri="{FF2B5EF4-FFF2-40B4-BE49-F238E27FC236}">
                <a16:creationId xmlns:a16="http://schemas.microsoft.com/office/drawing/2014/main" id="{63B5943C-0085-3D13-9CBF-B411CB261074}"/>
              </a:ext>
            </a:extLst>
          </p:cNvPr>
          <p:cNvGrpSpPr/>
          <p:nvPr/>
        </p:nvGrpSpPr>
        <p:grpSpPr>
          <a:xfrm>
            <a:off x="-1372" y="2705"/>
            <a:ext cx="12192000" cy="1083309"/>
            <a:chOff x="7620" y="-7620"/>
            <a:chExt cx="12192000" cy="1083309"/>
          </a:xfrm>
        </p:grpSpPr>
        <p:sp>
          <p:nvSpPr>
            <p:cNvPr id="10" name="Round Single Corner Rectangle 17">
              <a:extLst>
                <a:ext uri="{FF2B5EF4-FFF2-40B4-BE49-F238E27FC236}">
                  <a16:creationId xmlns:a16="http://schemas.microsoft.com/office/drawing/2014/main" id="{8319C75C-4FFB-7C9E-779A-AF3D47CFAF4C}"/>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8">
              <a:extLst>
                <a:ext uri="{FF2B5EF4-FFF2-40B4-BE49-F238E27FC236}">
                  <a16:creationId xmlns:a16="http://schemas.microsoft.com/office/drawing/2014/main" id="{CA2F2857-DBDC-E917-58CA-F3B43B349D0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9">
              <a:extLst>
                <a:ext uri="{FF2B5EF4-FFF2-40B4-BE49-F238E27FC236}">
                  <a16:creationId xmlns:a16="http://schemas.microsoft.com/office/drawing/2014/main" id="{45A30395-9CC1-0E6B-6596-26386FB7FE7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DE9E4BB-86E1-DD79-B36A-42BE43F70818}"/>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79" y="1259839"/>
            <a:ext cx="5354321" cy="4693921"/>
          </a:xfrm>
          <a:prstGeom prst="rect">
            <a:avLst/>
          </a:prstGeom>
        </p:spPr>
      </p:pic>
    </p:spTree>
    <p:extLst>
      <p:ext uri="{BB962C8B-B14F-4D97-AF65-F5344CB8AC3E}">
        <p14:creationId xmlns:p14="http://schemas.microsoft.com/office/powerpoint/2010/main" val="403689831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12828" cy="6858000"/>
          </a:xfrm>
          <a:prstGeom prst="rect">
            <a:avLst/>
          </a:prstGeom>
        </p:spPr>
      </p:pic>
      <p:sp>
        <p:nvSpPr>
          <p:cNvPr id="5" name="Google Shape;1881;p31"/>
          <p:cNvSpPr txBox="1">
            <a:spLocks/>
          </p:cNvSpPr>
          <p:nvPr/>
        </p:nvSpPr>
        <p:spPr>
          <a:xfrm>
            <a:off x="273303" y="199567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noProof="0" dirty="0" smtClean="0">
                <a:solidFill>
                  <a:prstClr val="black"/>
                </a:solidFill>
                <a:latin typeface="Calibri" panose="020F0502020204030204"/>
              </a:rPr>
              <a:t>independent</a:t>
            </a:r>
            <a:r>
              <a:rPr kumimoji="0" lang="en-US" sz="4800" b="1" i="0" u="none" strike="noStrike" kern="1200" cap="none" spc="0" normalizeH="0" baseline="0" noProof="0" dirty="0" smtClean="0">
                <a:ln>
                  <a:noFill/>
                </a:ln>
                <a:solidFill>
                  <a:prstClr val="black"/>
                </a:solidFill>
                <a:effectLst/>
                <a:uLnTx/>
                <a:uFillTx/>
                <a:latin typeface="Calibri" panose="020F0502020204030204"/>
                <a:ea typeface="+mn-ea"/>
                <a:cs typeface="+mn-cs"/>
              </a:rPr>
              <a:t> (a)</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6" name="Rectangle 5"/>
          <p:cNvSpPr/>
          <p:nvPr/>
        </p:nvSpPr>
        <p:spPr>
          <a:xfrm>
            <a:off x="589755" y="3069124"/>
            <a:ext cx="4071471" cy="523220"/>
          </a:xfrm>
          <a:prstGeom prst="rect">
            <a:avLst/>
          </a:prstGeom>
        </p:spPr>
        <p:txBody>
          <a:bodyPr wrap="square">
            <a:spAutoFit/>
          </a:bodyPr>
          <a:lstStyle/>
          <a:p>
            <a:pPr lvl="0" algn="ctr"/>
            <a:r>
              <a:rPr lang="en-US" sz="2800" dirty="0">
                <a:latin typeface="Helvetica" panose="020B0604020202020204" pitchFamily="34" charset="0"/>
              </a:rPr>
              <a:t>/,</a:t>
            </a:r>
            <a:r>
              <a:rPr lang="en-US" sz="2800" dirty="0" err="1">
                <a:latin typeface="Helvetica" panose="020B0604020202020204" pitchFamily="34" charset="0"/>
              </a:rPr>
              <a:t>indi'pendənt</a:t>
            </a:r>
            <a:r>
              <a:rPr lang="en-US" sz="2800" dirty="0">
                <a:latin typeface="Helvetica" panose="020B0604020202020204" pitchFamily="34" charset="0"/>
              </a:rPr>
              <a:t>/</a:t>
            </a:r>
            <a:endParaRPr kumimoji="0" lang="en-US" sz="2800" b="1" i="0" u="none" strike="noStrike" kern="0" cap="none" spc="0" normalizeH="0" baseline="0" noProof="0" dirty="0" smtClean="0">
              <a:ln>
                <a:noFill/>
              </a:ln>
              <a:effectLst/>
              <a:uLnTx/>
              <a:uFillTx/>
            </a:endParaRPr>
          </a:p>
        </p:txBody>
      </p:sp>
      <p:sp>
        <p:nvSpPr>
          <p:cNvPr id="7" name="Google Shape;1881;p31"/>
          <p:cNvSpPr txBox="1">
            <a:spLocks/>
          </p:cNvSpPr>
          <p:nvPr/>
        </p:nvSpPr>
        <p:spPr>
          <a:xfrm>
            <a:off x="0" y="361973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dirty="0" err="1" smtClean="0">
                <a:solidFill>
                  <a:srgbClr val="FF0000"/>
                </a:solidFill>
                <a:latin typeface="Calibri" panose="020F0502020204030204"/>
              </a:rPr>
              <a:t>độc</a:t>
            </a:r>
            <a:r>
              <a:rPr lang="en-US" sz="4800" b="1" dirty="0" smtClean="0">
                <a:solidFill>
                  <a:srgbClr val="FF0000"/>
                </a:solidFill>
                <a:latin typeface="Calibri" panose="020F0502020204030204"/>
              </a:rPr>
              <a:t> </a:t>
            </a:r>
            <a:r>
              <a:rPr lang="en-US" sz="4800" b="1" dirty="0" err="1" smtClean="0">
                <a:solidFill>
                  <a:srgbClr val="FF0000"/>
                </a:solidFill>
                <a:latin typeface="Calibri" panose="020F0502020204030204"/>
              </a:rPr>
              <a:t>lập</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sp>
        <p:nvSpPr>
          <p:cNvPr id="8" name="Rectangle 7"/>
          <p:cNvSpPr/>
          <p:nvPr/>
        </p:nvSpPr>
        <p:spPr>
          <a:xfrm>
            <a:off x="643838" y="4969118"/>
            <a:ext cx="5165288"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333333"/>
                </a:solidFill>
                <a:effectLst/>
                <a:uLnTx/>
                <a:uFillTx/>
              </a:rPr>
              <a:t>Not influenced or controlled in any way by other people, events</a:t>
            </a:r>
            <a:r>
              <a:rPr lang="en-US" sz="2800" kern="0" dirty="0" smtClean="0">
                <a:solidFill>
                  <a:srgbClr val="333333"/>
                </a:solidFill>
              </a:rPr>
              <a:t>, or things.</a:t>
            </a:r>
            <a:endParaRPr kumimoji="0" lang="en-US" sz="2800" b="0" i="0" u="none" strike="noStrike" kern="0" cap="none" spc="0" normalizeH="0" baseline="0" noProof="0" dirty="0" smtClean="0">
              <a:ln>
                <a:noFill/>
              </a:ln>
              <a:solidFill>
                <a:prstClr val="black"/>
              </a:solidFill>
              <a:effectLst/>
              <a:uLnTx/>
              <a:uFillTx/>
            </a:endParaRPr>
          </a:p>
        </p:txBody>
      </p:sp>
      <p:grpSp>
        <p:nvGrpSpPr>
          <p:cNvPr id="9" name="Group 8">
            <a:extLst>
              <a:ext uri="{FF2B5EF4-FFF2-40B4-BE49-F238E27FC236}">
                <a16:creationId xmlns:a16="http://schemas.microsoft.com/office/drawing/2014/main" id="{63B5943C-0085-3D13-9CBF-B411CB261074}"/>
              </a:ext>
            </a:extLst>
          </p:cNvPr>
          <p:cNvGrpSpPr/>
          <p:nvPr/>
        </p:nvGrpSpPr>
        <p:grpSpPr>
          <a:xfrm>
            <a:off x="-1372" y="2705"/>
            <a:ext cx="12192000" cy="1083309"/>
            <a:chOff x="7620" y="-7620"/>
            <a:chExt cx="12192000" cy="1083309"/>
          </a:xfrm>
        </p:grpSpPr>
        <p:sp>
          <p:nvSpPr>
            <p:cNvPr id="10" name="Round Single Corner Rectangle 17">
              <a:extLst>
                <a:ext uri="{FF2B5EF4-FFF2-40B4-BE49-F238E27FC236}">
                  <a16:creationId xmlns:a16="http://schemas.microsoft.com/office/drawing/2014/main" id="{8319C75C-4FFB-7C9E-779A-AF3D47CFAF4C}"/>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8">
              <a:extLst>
                <a:ext uri="{FF2B5EF4-FFF2-40B4-BE49-F238E27FC236}">
                  <a16:creationId xmlns:a16="http://schemas.microsoft.com/office/drawing/2014/main" id="{CA2F2857-DBDC-E917-58CA-F3B43B349D0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9">
              <a:extLst>
                <a:ext uri="{FF2B5EF4-FFF2-40B4-BE49-F238E27FC236}">
                  <a16:creationId xmlns:a16="http://schemas.microsoft.com/office/drawing/2014/main" id="{45A30395-9CC1-0E6B-6596-26386FB7FE7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DE9E4BB-86E1-DD79-B36A-42BE43F70818}"/>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032" y="1198880"/>
            <a:ext cx="5498046" cy="5496560"/>
          </a:xfrm>
          <a:prstGeom prst="rect">
            <a:avLst/>
          </a:prstGeom>
        </p:spPr>
      </p:pic>
    </p:spTree>
    <p:extLst>
      <p:ext uri="{BB962C8B-B14F-4D97-AF65-F5344CB8AC3E}">
        <p14:creationId xmlns:p14="http://schemas.microsoft.com/office/powerpoint/2010/main" val="155420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201"/>
            <a:ext cx="12493869" cy="608789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578618635"/>
              </p:ext>
            </p:extLst>
          </p:nvPr>
        </p:nvGraphicFramePr>
        <p:xfrm>
          <a:off x="1318374" y="1467316"/>
          <a:ext cx="10587876" cy="3434787"/>
        </p:xfrm>
        <a:graphic>
          <a:graphicData uri="http://schemas.openxmlformats.org/drawingml/2006/table">
            <a:tbl>
              <a:tblPr firstRow="1" bandRow="1">
                <a:tableStyleId>{5DA37D80-6434-44D0-A028-1B22A696006F}</a:tableStyleId>
              </a:tblPr>
              <a:tblGrid>
                <a:gridCol w="3453651">
                  <a:extLst>
                    <a:ext uri="{9D8B030D-6E8A-4147-A177-3AD203B41FA5}">
                      <a16:colId xmlns:a16="http://schemas.microsoft.com/office/drawing/2014/main" val="20000"/>
                    </a:ext>
                  </a:extLst>
                </a:gridCol>
                <a:gridCol w="3343275">
                  <a:extLst>
                    <a:ext uri="{9D8B030D-6E8A-4147-A177-3AD203B41FA5}">
                      <a16:colId xmlns:a16="http://schemas.microsoft.com/office/drawing/2014/main" val="20001"/>
                    </a:ext>
                  </a:extLst>
                </a:gridCol>
                <a:gridCol w="3790950">
                  <a:extLst>
                    <a:ext uri="{9D8B030D-6E8A-4147-A177-3AD203B41FA5}">
                      <a16:colId xmlns:a16="http://schemas.microsoft.com/office/drawing/2014/main" val="20002"/>
                    </a:ext>
                  </a:extLst>
                </a:gridCol>
              </a:tblGrid>
              <a:tr h="882906">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850627">
                <a:tc>
                  <a:txBody>
                    <a:bodyPr/>
                    <a:lstStyle/>
                    <a:p>
                      <a:pPr marL="514350" marR="0" indent="-514350">
                        <a:lnSpc>
                          <a:spcPct val="107000"/>
                        </a:lnSpc>
                        <a:spcBef>
                          <a:spcPts val="0"/>
                        </a:spcBef>
                        <a:spcAft>
                          <a:spcPts val="0"/>
                        </a:spcAft>
                        <a:buAutoNum type="arabicPeriod"/>
                      </a:pPr>
                      <a:r>
                        <a:rPr lang="en-US" sz="2800" b="0"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a:t>
                      </a:r>
                      <a:r>
                        <a:rPr lang="en-US" sz="28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ab (n)</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i="0" dirty="0" smtClean="0">
                          <a:solidFill>
                            <a:schemeClr val="tx1"/>
                          </a:solidFill>
                          <a:effectLst/>
                          <a:latin typeface="Helvetica" panose="020B0604020202020204" pitchFamily="34" charset="0"/>
                        </a:rPr>
                        <a:t>/</a:t>
                      </a:r>
                      <a:r>
                        <a:rPr lang="en-US" sz="2800" b="0" i="0" dirty="0" err="1" smtClean="0">
                          <a:solidFill>
                            <a:schemeClr val="tx1"/>
                          </a:solidFill>
                          <a:effectLst/>
                          <a:latin typeface="Helvetica" panose="020B0604020202020204" pitchFamily="34" charset="0"/>
                        </a:rPr>
                        <a:t>læb</a:t>
                      </a:r>
                      <a:r>
                        <a:rPr lang="en-US" sz="2800" b="0" i="0" dirty="0" smtClean="0">
                          <a:solidFill>
                            <a:schemeClr val="tx1"/>
                          </a:solidFill>
                          <a:effectLst/>
                          <a:latin typeface="Helvetica" panose="020B0604020202020204" pitchFamily="34" charset="0"/>
                        </a:rPr>
                        <a:t>/</a:t>
                      </a:r>
                      <a:endParaRPr lang="en-US" sz="28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2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thí</a:t>
                      </a:r>
                      <a:r>
                        <a:rPr lang="en-US" sz="2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nghiệm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50627">
                <a:tc>
                  <a:txBody>
                    <a:bodyPr/>
                    <a:lstStyle/>
                    <a:p>
                      <a:pPr marL="144145" marR="0" indent="-144145">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28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memorise</a:t>
                      </a:r>
                      <a:r>
                        <a:rPr lang="en-US" sz="28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lvl="0" algn="ctr"/>
                      <a:r>
                        <a:rPr lang="en-US" sz="2800" dirty="0" smtClean="0">
                          <a:solidFill>
                            <a:schemeClr val="tx1"/>
                          </a:solidFill>
                          <a:latin typeface="Helvetica" panose="020B0604020202020204" pitchFamily="34" charset="0"/>
                        </a:rPr>
                        <a:t>/'</a:t>
                      </a:r>
                      <a:r>
                        <a:rPr lang="en-US" sz="2800" dirty="0" err="1" smtClean="0">
                          <a:solidFill>
                            <a:schemeClr val="tx1"/>
                          </a:solidFill>
                          <a:latin typeface="Helvetica" panose="020B0604020202020204" pitchFamily="34" charset="0"/>
                        </a:rPr>
                        <a:t>meməraiz</a:t>
                      </a:r>
                      <a:r>
                        <a:rPr lang="en-US" sz="2800" dirty="0" smtClean="0">
                          <a:solidFill>
                            <a:schemeClr val="tx1"/>
                          </a:solidFill>
                          <a:latin typeface="Helvetica" panose="020B0604020202020204" pitchFamily="34" charset="0"/>
                        </a:rPr>
                        <a:t>/</a:t>
                      </a:r>
                      <a:endParaRPr kumimoji="0" lang="en-US" sz="2800" b="1" i="0" u="none" strike="noStrike" kern="0" cap="none" spc="0" normalizeH="0" baseline="0" noProof="0" dirty="0" smtClean="0">
                        <a:ln>
                          <a:noFill/>
                        </a:ln>
                        <a:solidFill>
                          <a:schemeClr val="tx1"/>
                        </a:solidFill>
                        <a:effectLst/>
                        <a:uLnTx/>
                        <a:uFillTx/>
                      </a:endParaRPr>
                    </a:p>
                  </a:txBody>
                  <a:tcPr marL="36195" marR="36195" marT="71755" marB="71755" anchor="ctr"/>
                </a:tc>
                <a:tc>
                  <a:txBody>
                    <a:bodyPr/>
                    <a:lstStyle/>
                    <a:p>
                      <a:pPr marL="0" marR="0" algn="ctr">
                        <a:lnSpc>
                          <a:spcPct val="107000"/>
                        </a:lnSpc>
                        <a:spcBef>
                          <a:spcPts val="0"/>
                        </a:spcBef>
                        <a:spcAft>
                          <a:spcPts val="0"/>
                        </a:spcAft>
                      </a:pPr>
                      <a:r>
                        <a:rPr lang="en-US" sz="2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Ghi</a:t>
                      </a:r>
                      <a:r>
                        <a:rPr lang="en-US" sz="2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nhớ</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850627">
                <a:tc>
                  <a:txBody>
                    <a:bodyPr/>
                    <a:lstStyle/>
                    <a:p>
                      <a:pPr marL="144145" marR="0" indent="-144145">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28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independent</a:t>
                      </a:r>
                      <a:r>
                        <a:rPr lang="en-US" sz="2800" b="0"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lvl="0" algn="ctr"/>
                      <a:r>
                        <a:rPr lang="en-US" sz="2800" dirty="0" smtClean="0">
                          <a:latin typeface="Helvetica" panose="020B0604020202020204" pitchFamily="34" charset="0"/>
                        </a:rPr>
                        <a:t>/,</a:t>
                      </a:r>
                      <a:r>
                        <a:rPr lang="en-US" sz="2800" dirty="0" err="1" smtClean="0">
                          <a:latin typeface="Helvetica" panose="020B0604020202020204" pitchFamily="34" charset="0"/>
                        </a:rPr>
                        <a:t>indi'pendənt</a:t>
                      </a:r>
                      <a:r>
                        <a:rPr lang="en-US" sz="2800" dirty="0" smtClean="0">
                          <a:latin typeface="Helvetica" panose="020B0604020202020204" pitchFamily="34" charset="0"/>
                        </a:rPr>
                        <a:t>/</a:t>
                      </a:r>
                      <a:endParaRPr kumimoji="0" lang="en-US" sz="2800" b="1" i="0" u="none" strike="noStrike" kern="0" cap="none" spc="0" normalizeH="0" baseline="0" noProof="0" dirty="0" smtClean="0">
                        <a:ln>
                          <a:noFill/>
                        </a:ln>
                        <a:effectLst/>
                        <a:uLnTx/>
                        <a:uFillTx/>
                      </a:endParaRPr>
                    </a:p>
                  </a:txBody>
                  <a:tcPr marL="36195" marR="36195" marT="71755" marB="71755" anchor="ctr"/>
                </a:tc>
                <a:tc>
                  <a:txBody>
                    <a:bodyPr/>
                    <a:lstStyle/>
                    <a:p>
                      <a:pPr marL="0" marR="0" algn="ctr">
                        <a:lnSpc>
                          <a:spcPct val="107000"/>
                        </a:lnSpc>
                        <a:spcBef>
                          <a:spcPts val="0"/>
                        </a:spcBef>
                        <a:spcAft>
                          <a:spcPts val="0"/>
                        </a:spcAft>
                      </a:pPr>
                      <a:r>
                        <a:rPr lang="en-US" sz="2800" dirty="0" err="1" smtClean="0">
                          <a:effectLst/>
                          <a:latin typeface="Calibri" panose="020F0502020204030204" pitchFamily="34" charset="0"/>
                          <a:ea typeface="Times New Roman" panose="02020603050405020304" pitchFamily="18" charset="0"/>
                          <a:cs typeface="Times New Roman" panose="02020603050405020304" pitchFamily="18" charset="0"/>
                        </a:rPr>
                        <a:t>độc</a:t>
                      </a:r>
                      <a:r>
                        <a:rPr lang="en-US" sz="28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smtClean="0">
                          <a:effectLst/>
                          <a:latin typeface="Calibri" panose="020F0502020204030204" pitchFamily="34" charset="0"/>
                          <a:ea typeface="Times New Roman" panose="02020603050405020304" pitchFamily="18" charset="0"/>
                          <a:cs typeface="Times New Roman" panose="02020603050405020304" pitchFamily="18" charset="0"/>
                        </a:rPr>
                        <a:t>lập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023396592"/>
                  </a:ext>
                </a:extLst>
              </a:tr>
            </a:tbl>
          </a:graphicData>
        </a:graphic>
      </p:graphicFrame>
      <p:sp>
        <p:nvSpPr>
          <p:cNvPr id="8" name="Rectangle 7"/>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rPr>
              <a:t>PRESENTATION</a:t>
            </a:r>
          </a:p>
        </p:txBody>
      </p:sp>
    </p:spTree>
    <p:extLst>
      <p:ext uri="{BB962C8B-B14F-4D97-AF65-F5344CB8AC3E}">
        <p14:creationId xmlns:p14="http://schemas.microsoft.com/office/powerpoint/2010/main" val="388036235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992</TotalTime>
  <Words>1372</Words>
  <Application>Microsoft Office PowerPoint</Application>
  <PresentationFormat>Widescreen</PresentationFormat>
  <Paragraphs>171</Paragraphs>
  <Slides>22</Slides>
  <Notes>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22</vt:i4>
      </vt:variant>
    </vt:vector>
  </HeadingPairs>
  <TitlesOfParts>
    <vt:vector size="43" baseType="lpstr">
      <vt:lpstr>210 클레이토이</vt:lpstr>
      <vt:lpstr>Adigiana Toybox</vt:lpstr>
      <vt:lpstr>Amasis MT Pro Black</vt:lpstr>
      <vt:lpstr>Arial</vt:lpstr>
      <vt:lpstr>Calibri</vt:lpstr>
      <vt:lpstr>Calibri Light</vt:lpstr>
      <vt:lpstr>Genty Sans</vt:lpstr>
      <vt:lpstr>Helvetica</vt:lpstr>
      <vt:lpstr>Microsoft Sans Serif</vt:lpstr>
      <vt:lpstr>Montserrat Medium</vt:lpstr>
      <vt:lpstr>Myriad Pro</vt:lpstr>
      <vt:lpstr>Times New Roman</vt:lpstr>
      <vt:lpstr>UTM Facebook K&amp;T</vt:lpstr>
      <vt:lpstr>เอฟซี แคนดี้</vt:lpstr>
      <vt:lpstr>Office Theme</vt:lpstr>
      <vt:lpstr>2_Office Theme</vt:lpstr>
      <vt:lpstr>3_Office Theme</vt:lpstr>
      <vt:lpstr>1_Office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FPTSHOP</cp:lastModifiedBy>
  <cp:revision>382</cp:revision>
  <dcterms:created xsi:type="dcterms:W3CDTF">2020-12-09T02:04:00Z</dcterms:created>
  <dcterms:modified xsi:type="dcterms:W3CDTF">2024-12-19T00:41:56Z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1033-12.2.0.13306</vt:lpwstr>
  </property>
</Properties>
</file>