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25"/>
  </p:notesMasterIdLst>
  <p:sldIdLst>
    <p:sldId id="323" r:id="rId2"/>
    <p:sldId id="378" r:id="rId3"/>
    <p:sldId id="379" r:id="rId4"/>
    <p:sldId id="384" r:id="rId5"/>
    <p:sldId id="380" r:id="rId6"/>
    <p:sldId id="257" r:id="rId7"/>
    <p:sldId id="358" r:id="rId8"/>
    <p:sldId id="359" r:id="rId9"/>
    <p:sldId id="360" r:id="rId10"/>
    <p:sldId id="383" r:id="rId11"/>
    <p:sldId id="382" r:id="rId12"/>
    <p:sldId id="381" r:id="rId13"/>
    <p:sldId id="372" r:id="rId14"/>
    <p:sldId id="362" r:id="rId15"/>
    <p:sldId id="363" r:id="rId16"/>
    <p:sldId id="371" r:id="rId17"/>
    <p:sldId id="374" r:id="rId18"/>
    <p:sldId id="376" r:id="rId19"/>
    <p:sldId id="365" r:id="rId20"/>
    <p:sldId id="377" r:id="rId21"/>
    <p:sldId id="342" r:id="rId22"/>
    <p:sldId id="343" r:id="rId23"/>
    <p:sldId id="32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1" autoAdjust="0"/>
    <p:restoredTop sz="66545" autoAdjust="0"/>
  </p:normalViewPr>
  <p:slideViewPr>
    <p:cSldViewPr snapToGrid="0">
      <p:cViewPr varScale="1">
        <p:scale>
          <a:sx n="76" d="100"/>
          <a:sy n="76" d="100"/>
        </p:scale>
        <p:origin x="-136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8B525-3A7F-4065-BAEF-386B554F488E}" type="datetimeFigureOut">
              <a:rPr lang="en-US" smtClean="0"/>
              <a:t>26/03/2025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FD27C-9361-4367-B738-9827DF9CA65D}" type="slidenum">
              <a:rPr lang="en-US" smtClean="0"/>
              <a:t>‹#›</a:t>
            </a:fld>
            <a:endParaRPr lang="en-US"/>
          </a:p>
        </p:txBody>
      </p:sp>
    </p:spTree>
    <p:extLst>
      <p:ext uri="{BB962C8B-B14F-4D97-AF65-F5344CB8AC3E}">
        <p14:creationId xmlns:p14="http://schemas.microsoft.com/office/powerpoint/2010/main" val="9966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FD27C-9361-4367-B738-9827DF9CA65D}" type="slidenum">
              <a:rPr lang="en-US" smtClean="0"/>
              <a:t>1</a:t>
            </a:fld>
            <a:endParaRPr lang="en-US"/>
          </a:p>
        </p:txBody>
      </p:sp>
    </p:spTree>
    <p:extLst>
      <p:ext uri="{BB962C8B-B14F-4D97-AF65-F5344CB8AC3E}">
        <p14:creationId xmlns:p14="http://schemas.microsoft.com/office/powerpoint/2010/main" val="216327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13</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14</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15</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Cao,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lọt</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chữ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tưởng</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7FD27C-9361-4367-B738-9827DF9CA65D}" type="slidenum">
              <a:rPr lang="en-US" smtClean="0"/>
              <a:t>16</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17</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FD27C-9361-4367-B738-9827DF9CA65D}" type="slidenum">
              <a:rPr lang="en-US" smtClean="0"/>
              <a:t>18</a:t>
            </a:fld>
            <a:endParaRPr lang="en-US"/>
          </a:p>
        </p:txBody>
      </p:sp>
    </p:spTree>
    <p:extLst>
      <p:ext uri="{BB962C8B-B14F-4D97-AF65-F5344CB8AC3E}">
        <p14:creationId xmlns:p14="http://schemas.microsoft.com/office/powerpoint/2010/main" val="739209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nhựa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khủng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niệm</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Kỉ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niệm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niệm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nhạt</a:t>
            </a:r>
            <a:r>
              <a:rPr lang="en-US" sz="1200" kern="1200" dirty="0" smtClean="0">
                <a:solidFill>
                  <a:schemeClr val="tx1"/>
                </a:solidFill>
                <a:effectLst/>
                <a:latin typeface="+mn-lt"/>
                <a:ea typeface="+mn-ea"/>
                <a:cs typeface="+mn-cs"/>
              </a:rPr>
              <a:t>.</a:t>
            </a:r>
          </a:p>
          <a:p>
            <a:endParaRPr lang="en-US" baseline="0" dirty="0" smtClean="0"/>
          </a:p>
          <a:p>
            <a:r>
              <a:rPr lang="en-US" dirty="0" err="1" smtClean="0"/>
              <a:t>DÒng</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a:t>
            </a:r>
            <a:r>
              <a:rPr lang="en-US" baseline="0" dirty="0" err="1" smtClean="0"/>
              <a:t>trôi</a:t>
            </a:r>
            <a:r>
              <a:rPr lang="en-US" baseline="0" dirty="0" smtClean="0"/>
              <a:t> </a:t>
            </a:r>
            <a:r>
              <a:rPr lang="en-US" baseline="0" dirty="0" err="1" smtClean="0"/>
              <a:t>nhanh</a:t>
            </a:r>
            <a:endParaRPr lang="en-US" baseline="0" dirty="0" smtClean="0"/>
          </a:p>
          <a:p>
            <a:r>
              <a:rPr lang="en-US" baseline="0" dirty="0" err="1" smtClean="0"/>
              <a:t>Người</a:t>
            </a:r>
            <a:r>
              <a:rPr lang="en-US" baseline="0" dirty="0" smtClean="0"/>
              <a:t> </a:t>
            </a:r>
            <a:r>
              <a:rPr lang="en-US" baseline="0" dirty="0" err="1" smtClean="0"/>
              <a:t>có</a:t>
            </a:r>
            <a:r>
              <a:rPr lang="en-US" baseline="0" dirty="0" smtClean="0"/>
              <a:t> </a:t>
            </a:r>
            <a:r>
              <a:rPr lang="en-US" baseline="0" dirty="0" err="1" smtClean="0"/>
              <a:t>nghe</a:t>
            </a:r>
            <a:r>
              <a:rPr lang="en-US" baseline="0" dirty="0" smtClean="0"/>
              <a:t> </a:t>
            </a:r>
            <a:r>
              <a:rPr lang="en-US" baseline="0" dirty="0" err="1" smtClean="0"/>
              <a:t>chân</a:t>
            </a:r>
            <a:r>
              <a:rPr lang="en-US" baseline="0" dirty="0" smtClean="0"/>
              <a:t> </a:t>
            </a:r>
            <a:r>
              <a:rPr lang="en-US" baseline="0" dirty="0" err="1" smtClean="0"/>
              <a:t>bước</a:t>
            </a:r>
            <a:endParaRPr lang="en-US" baseline="0" dirty="0" smtClean="0"/>
          </a:p>
          <a:p>
            <a:r>
              <a:rPr lang="en-US" baseline="0" dirty="0" err="1" smtClean="0"/>
              <a:t>Một</a:t>
            </a:r>
            <a:r>
              <a:rPr lang="en-US" baseline="0" dirty="0" smtClean="0"/>
              <a:t> </a:t>
            </a:r>
            <a:r>
              <a:rPr lang="en-US" baseline="0" dirty="0" err="1" smtClean="0"/>
              <a:t>sớm</a:t>
            </a:r>
            <a:r>
              <a:rPr lang="en-US" baseline="0" dirty="0" smtClean="0"/>
              <a:t> </a:t>
            </a:r>
            <a:r>
              <a:rPr lang="en-US" baseline="0" dirty="0" err="1" smtClean="0"/>
              <a:t>mai</a:t>
            </a:r>
            <a:r>
              <a:rPr lang="en-US" baseline="0" dirty="0" smtClean="0"/>
              <a:t> </a:t>
            </a:r>
            <a:r>
              <a:rPr lang="en-US" baseline="0" dirty="0" err="1" smtClean="0"/>
              <a:t>thức</a:t>
            </a:r>
            <a:r>
              <a:rPr lang="en-US" baseline="0" dirty="0" smtClean="0"/>
              <a:t> </a:t>
            </a:r>
            <a:r>
              <a:rPr lang="en-US" baseline="0" dirty="0" err="1" smtClean="0"/>
              <a:t>dậy</a:t>
            </a:r>
            <a:endParaRPr lang="en-US" baseline="0" dirty="0" smtClean="0"/>
          </a:p>
          <a:p>
            <a:r>
              <a:rPr lang="en-US" baseline="0" dirty="0" err="1" smtClean="0"/>
              <a:t>Tóc</a:t>
            </a:r>
            <a:r>
              <a:rPr lang="en-US" baseline="0" dirty="0" smtClean="0"/>
              <a:t> </a:t>
            </a:r>
            <a:r>
              <a:rPr lang="en-US" baseline="0" dirty="0" err="1" smtClean="0"/>
              <a:t>bỗng</a:t>
            </a:r>
            <a:r>
              <a:rPr lang="en-US" baseline="0" dirty="0" smtClean="0"/>
              <a:t> </a:t>
            </a:r>
            <a:r>
              <a:rPr lang="en-US" baseline="0" dirty="0" err="1" smtClean="0"/>
              <a:t>không</a:t>
            </a:r>
            <a:r>
              <a:rPr lang="en-US" baseline="0" dirty="0" smtClean="0"/>
              <a:t> </a:t>
            </a:r>
            <a:r>
              <a:rPr lang="en-US" baseline="0" dirty="0" err="1" smtClean="0"/>
              <a:t>còn</a:t>
            </a:r>
            <a:r>
              <a:rPr lang="en-US" baseline="0" dirty="0" smtClean="0"/>
              <a:t> </a:t>
            </a:r>
            <a:r>
              <a:rPr lang="en-US" baseline="0" dirty="0" err="1" smtClean="0"/>
              <a:t>xanh</a:t>
            </a:r>
            <a:endParaRPr lang="en-US" dirty="0" smtClean="0"/>
          </a:p>
          <a:p>
            <a:r>
              <a:rPr lang="en-US" baseline="0" dirty="0" err="1" smtClean="0"/>
              <a:t>Thời</a:t>
            </a:r>
            <a:r>
              <a:rPr lang="en-US" baseline="0" dirty="0" smtClean="0"/>
              <a:t> </a:t>
            </a:r>
            <a:r>
              <a:rPr lang="en-US" baseline="0" dirty="0" err="1" smtClean="0"/>
              <a:t>gian</a:t>
            </a:r>
            <a:r>
              <a:rPr lang="en-US" baseline="0" dirty="0" smtClean="0"/>
              <a:t> </a:t>
            </a:r>
            <a:r>
              <a:rPr lang="en-US" baseline="0" dirty="0" err="1" smtClean="0"/>
              <a:t>có</a:t>
            </a:r>
            <a:r>
              <a:rPr lang="en-US" baseline="0" dirty="0" smtClean="0"/>
              <a:t> </a:t>
            </a:r>
            <a:r>
              <a:rPr lang="en-US" baseline="0" dirty="0" err="1" smtClean="0"/>
              <a:t>sức</a:t>
            </a:r>
            <a:r>
              <a:rPr lang="en-US" baseline="0" dirty="0" smtClean="0"/>
              <a:t> </a:t>
            </a:r>
            <a:r>
              <a:rPr lang="en-US" baseline="0" dirty="0" err="1" smtClean="0"/>
              <a:t>mạnh</a:t>
            </a:r>
            <a:r>
              <a:rPr lang="en-US" baseline="0" dirty="0" smtClean="0"/>
              <a:t> </a:t>
            </a:r>
            <a:r>
              <a:rPr lang="en-US" baseline="0" dirty="0" err="1" smtClean="0"/>
              <a:t>tàn</a:t>
            </a:r>
            <a:r>
              <a:rPr lang="en-US" baseline="0" dirty="0" smtClean="0"/>
              <a:t> </a:t>
            </a:r>
            <a:r>
              <a:rPr lang="en-US" baseline="0" dirty="0" err="1" smtClean="0"/>
              <a:t>phá</a:t>
            </a:r>
            <a:r>
              <a:rPr lang="en-US" baseline="0" dirty="0" smtClean="0"/>
              <a:t> , </a:t>
            </a:r>
            <a:r>
              <a:rPr lang="en-US" baseline="0" dirty="0" err="1" smtClean="0"/>
              <a:t>hủy</a:t>
            </a:r>
            <a:r>
              <a:rPr lang="en-US" baseline="0" dirty="0" smtClean="0"/>
              <a:t> </a:t>
            </a:r>
            <a:r>
              <a:rPr lang="en-US" baseline="0" dirty="0" err="1" smtClean="0"/>
              <a:t>hoại</a:t>
            </a:r>
            <a:r>
              <a:rPr lang="en-US" baseline="0" dirty="0" smtClean="0"/>
              <a:t> </a:t>
            </a:r>
            <a:r>
              <a:rPr lang="en-US" baseline="0" dirty="0" err="1" smtClean="0"/>
              <a:t>vạn</a:t>
            </a:r>
            <a:r>
              <a:rPr lang="en-US" baseline="0" dirty="0" smtClean="0"/>
              <a:t> </a:t>
            </a:r>
            <a:r>
              <a:rPr lang="en-US" baseline="0" dirty="0" err="1" smtClean="0"/>
              <a:t>vật</a:t>
            </a:r>
            <a:r>
              <a:rPr lang="en-US" baseline="0" dirty="0" smtClean="0"/>
              <a:t>. </a:t>
            </a:r>
            <a:r>
              <a:rPr lang="en-US" baseline="0" dirty="0" err="1" smtClean="0"/>
              <a:t>Nhưng</a:t>
            </a:r>
            <a:r>
              <a:rPr lang="en-US" baseline="0" dirty="0" smtClean="0"/>
              <a:t> </a:t>
            </a:r>
            <a:r>
              <a:rPr lang="en-US" baseline="0" dirty="0" err="1" smtClean="0"/>
              <a:t>có</a:t>
            </a:r>
            <a:r>
              <a:rPr lang="en-US" baseline="0" dirty="0" smtClean="0"/>
              <a:t> </a:t>
            </a:r>
            <a:r>
              <a:rPr lang="en-US" baseline="0" dirty="0" err="1" smtClean="0"/>
              <a:t>những</a:t>
            </a:r>
            <a:r>
              <a:rPr lang="en-US" baseline="0" dirty="0" smtClean="0"/>
              <a:t> </a:t>
            </a:r>
            <a:r>
              <a:rPr lang="en-US" baseline="0" dirty="0" err="1" smtClean="0"/>
              <a:t>điều</a:t>
            </a:r>
            <a:r>
              <a:rPr lang="en-US" baseline="0" dirty="0" smtClean="0"/>
              <a:t> </a:t>
            </a:r>
            <a:r>
              <a:rPr lang="en-US" baseline="0" dirty="0" err="1" smtClean="0"/>
              <a:t>bất</a:t>
            </a:r>
            <a:r>
              <a:rPr lang="en-US" baseline="0" dirty="0" smtClean="0"/>
              <a:t> </a:t>
            </a:r>
            <a:r>
              <a:rPr lang="en-US" baseline="0" dirty="0" err="1" smtClean="0"/>
              <a:t>chấp</a:t>
            </a:r>
            <a:r>
              <a:rPr lang="en-US" baseline="0" dirty="0" smtClean="0"/>
              <a:t> </a:t>
            </a:r>
            <a:r>
              <a:rPr lang="en-US" baseline="0" dirty="0" err="1" smtClean="0"/>
              <a:t>quy</a:t>
            </a:r>
            <a:r>
              <a:rPr lang="en-US" baseline="0" dirty="0" smtClean="0"/>
              <a:t> </a:t>
            </a:r>
            <a:r>
              <a:rPr lang="en-US" baseline="0" dirty="0" err="1" smtClean="0"/>
              <a:t>luật</a:t>
            </a:r>
            <a:r>
              <a:rPr lang="en-US" baseline="0" dirty="0" smtClean="0"/>
              <a:t> </a:t>
            </a:r>
            <a:r>
              <a:rPr lang="en-US" baseline="0" dirty="0" err="1" smtClean="0"/>
              <a:t>nghiệt</a:t>
            </a:r>
            <a:r>
              <a:rPr lang="en-US" baseline="0" dirty="0" smtClean="0"/>
              <a:t> </a:t>
            </a:r>
            <a:r>
              <a:rPr lang="en-US" baseline="0" dirty="0" err="1" smtClean="0"/>
              <a:t>ngã</a:t>
            </a:r>
            <a:r>
              <a:rPr lang="en-US" baseline="0" dirty="0" smtClean="0"/>
              <a:t> </a:t>
            </a:r>
            <a:r>
              <a:rPr lang="en-US" baseline="0" dirty="0" err="1" smtClean="0"/>
              <a:t>của</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ĐÓ </a:t>
            </a:r>
            <a:r>
              <a:rPr lang="en-US" baseline="0" dirty="0" err="1" smtClean="0"/>
              <a:t>là</a:t>
            </a:r>
            <a:r>
              <a:rPr lang="en-US" baseline="0" dirty="0" smtClean="0"/>
              <a:t> </a:t>
            </a:r>
            <a:r>
              <a:rPr lang="en-US" baseline="0" dirty="0" err="1" smtClean="0"/>
              <a:t>gì</a:t>
            </a:r>
            <a:r>
              <a:rPr lang="en-US" baseline="0" dirty="0" smtClean="0"/>
              <a:t>?</a:t>
            </a:r>
          </a:p>
        </p:txBody>
      </p:sp>
      <p:sp>
        <p:nvSpPr>
          <p:cNvPr id="4" name="Slide Number Placeholder 3"/>
          <p:cNvSpPr>
            <a:spLocks noGrp="1"/>
          </p:cNvSpPr>
          <p:nvPr>
            <p:ph type="sldNum" sz="quarter" idx="10"/>
          </p:nvPr>
        </p:nvSpPr>
        <p:spPr/>
        <p:txBody>
          <a:bodyPr/>
          <a:lstStyle/>
          <a:p>
            <a:fld id="{FC7FD27C-9361-4367-B738-9827DF9CA65D}" type="slidenum">
              <a:rPr lang="en-US" smtClean="0"/>
              <a:t>19</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các</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 </a:t>
            </a:r>
            <a:r>
              <a:rPr lang="en-US" baseline="0" dirty="0" err="1" smtClean="0"/>
              <a:t>này</a:t>
            </a:r>
            <a:r>
              <a:rPr lang="en-US" baseline="0" dirty="0" smtClean="0"/>
              <a:t> </a:t>
            </a:r>
            <a:r>
              <a:rPr lang="en-US" baseline="0" dirty="0" err="1" smtClean="0"/>
              <a:t>với</a:t>
            </a:r>
            <a:r>
              <a:rPr lang="en-US" baseline="0" dirty="0" smtClean="0"/>
              <a:t> </a:t>
            </a:r>
            <a:r>
              <a:rPr lang="en-US" baseline="0" dirty="0" err="1" smtClean="0"/>
              <a:t>với</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 </a:t>
            </a:r>
            <a:r>
              <a:rPr lang="en-US" baseline="0" dirty="0" err="1" smtClean="0"/>
              <a:t>những</a:t>
            </a:r>
            <a:r>
              <a:rPr lang="en-US" baseline="0" dirty="0" smtClean="0"/>
              <a:t> </a:t>
            </a:r>
            <a:r>
              <a:rPr lang="en-US" baseline="0" dirty="0" err="1" smtClean="0"/>
              <a:t>chiếc</a:t>
            </a:r>
            <a:r>
              <a:rPr lang="en-US" baseline="0" dirty="0" smtClean="0"/>
              <a:t> </a:t>
            </a:r>
            <a:r>
              <a:rPr lang="en-US" baseline="0" dirty="0" err="1" smtClean="0"/>
              <a:t>lá</a:t>
            </a:r>
            <a:r>
              <a:rPr lang="en-US" baseline="0" dirty="0" smtClean="0"/>
              <a:t> </a:t>
            </a:r>
            <a:r>
              <a:rPr lang="en-US" baseline="0" dirty="0" err="1" smtClean="0"/>
              <a:t>có</a:t>
            </a:r>
            <a:r>
              <a:rPr lang="en-US" baseline="0" dirty="0" smtClean="0"/>
              <a:t> </a:t>
            </a:r>
            <a:r>
              <a:rPr lang="en-US" baseline="0" dirty="0" err="1" smtClean="0"/>
              <a:t>gì</a:t>
            </a:r>
            <a:r>
              <a:rPr lang="en-US" baseline="0" dirty="0" smtClean="0"/>
              <a:t> </a:t>
            </a:r>
            <a:r>
              <a:rPr lang="en-US" baseline="0" dirty="0" err="1" smtClean="0"/>
              <a:t>khác</a:t>
            </a:r>
            <a:r>
              <a:rPr lang="en-US" baseline="0" dirty="0" smtClean="0"/>
              <a:t> </a:t>
            </a:r>
            <a:r>
              <a:rPr lang="en-US" baseline="0" dirty="0" err="1" smtClean="0"/>
              <a:t>biệt</a:t>
            </a:r>
            <a:r>
              <a:rPr lang="en-US" baseline="0" dirty="0" smtClean="0"/>
              <a:t>. </a:t>
            </a:r>
            <a:r>
              <a:rPr lang="en-US" baseline="0" dirty="0" err="1" smtClean="0"/>
              <a:t>Nhận</a:t>
            </a:r>
            <a:r>
              <a:rPr lang="en-US" baseline="0" dirty="0" smtClean="0"/>
              <a:t> </a:t>
            </a:r>
            <a:r>
              <a:rPr lang="en-US" baseline="0" dirty="0" err="1" smtClean="0"/>
              <a:t>xét</a:t>
            </a:r>
            <a:r>
              <a:rPr lang="en-US" baseline="0" dirty="0" smtClean="0"/>
              <a:t> </a:t>
            </a:r>
            <a:r>
              <a:rPr lang="en-US" baseline="0" dirty="0" err="1" smtClean="0"/>
              <a:t>về</a:t>
            </a:r>
            <a:r>
              <a:rPr lang="en-US" baseline="0" dirty="0" smtClean="0"/>
              <a:t> </a:t>
            </a:r>
            <a:r>
              <a:rPr lang="en-US" baseline="0" dirty="0" err="1" smtClean="0"/>
              <a:t>mối</a:t>
            </a:r>
            <a:r>
              <a:rPr lang="en-US" baseline="0" dirty="0" smtClean="0"/>
              <a:t> </a:t>
            </a:r>
            <a:r>
              <a:rPr lang="en-US" baseline="0" dirty="0" err="1" smtClean="0"/>
              <a:t>tương</a:t>
            </a:r>
            <a:r>
              <a:rPr lang="en-US" baseline="0" dirty="0" smtClean="0"/>
              <a:t> </a:t>
            </a:r>
            <a:r>
              <a:rPr lang="en-US" baseline="0" dirty="0" err="1" smtClean="0"/>
              <a:t>quan</a:t>
            </a:r>
            <a:r>
              <a:rPr lang="en-US" baseline="0" dirty="0" smtClean="0"/>
              <a:t> </a:t>
            </a:r>
            <a:r>
              <a:rPr lang="en-US" baseline="0" dirty="0" err="1" smtClean="0"/>
              <a:t>giữa</a:t>
            </a:r>
            <a:r>
              <a:rPr lang="en-US" baseline="0" dirty="0" smtClean="0"/>
              <a:t> </a:t>
            </a:r>
            <a:r>
              <a:rPr lang="en-US" baseline="0" dirty="0" err="1" smtClean="0"/>
              <a:t>các</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 </a:t>
            </a:r>
            <a:r>
              <a:rPr lang="en-US" baseline="0" dirty="0" err="1" smtClean="0"/>
              <a:t>thơ</a:t>
            </a:r>
            <a:r>
              <a:rPr lang="en-US" baseline="0" dirty="0" smtClean="0"/>
              <a:t>  </a:t>
            </a:r>
            <a:r>
              <a:rPr lang="en-US" baseline="0" dirty="0" err="1" smtClean="0"/>
              <a:t>theo</a:t>
            </a:r>
            <a:r>
              <a:rPr lang="en-US" baseline="0" dirty="0" smtClean="0"/>
              <a:t> </a:t>
            </a:r>
            <a:r>
              <a:rPr lang="en-US" baseline="0" dirty="0" err="1" smtClean="0"/>
              <a:t>cột</a:t>
            </a:r>
            <a:r>
              <a:rPr lang="en-US" baseline="0" dirty="0" smtClean="0"/>
              <a:t> </a:t>
            </a:r>
            <a:r>
              <a:rPr lang="en-US" baseline="0" dirty="0" err="1" smtClean="0"/>
              <a:t>ngang</a:t>
            </a:r>
            <a:r>
              <a:rPr lang="en-US" baseline="0" dirty="0" smtClean="0"/>
              <a:t> </a:t>
            </a:r>
            <a:r>
              <a:rPr lang="en-US" baseline="0" dirty="0" err="1" smtClean="0"/>
              <a:t>và</a:t>
            </a:r>
            <a:r>
              <a:rPr lang="en-US" baseline="0" dirty="0" smtClean="0"/>
              <a:t> </a:t>
            </a:r>
            <a:r>
              <a:rPr lang="en-US" baseline="0" dirty="0" err="1" smtClean="0"/>
              <a:t>cột</a:t>
            </a:r>
            <a:r>
              <a:rPr lang="en-US" baseline="0" dirty="0" smtClean="0"/>
              <a:t> </a:t>
            </a:r>
            <a:r>
              <a:rPr lang="en-US" baseline="0" dirty="0" err="1" smtClean="0"/>
              <a:t>dọc</a:t>
            </a:r>
            <a:r>
              <a:rPr lang="en-US" baseline="0" dirty="0" smtClean="0"/>
              <a:t> </a:t>
            </a:r>
            <a:r>
              <a:rPr lang="en-US" baseline="0" dirty="0" err="1" smtClean="0"/>
              <a:t>trong</a:t>
            </a:r>
            <a:r>
              <a:rPr lang="en-US" baseline="0" dirty="0" smtClean="0"/>
              <a:t> </a:t>
            </a:r>
            <a:r>
              <a:rPr lang="en-US" baseline="0" dirty="0" err="1" smtClean="0"/>
              <a:t>bảng</a:t>
            </a:r>
            <a:r>
              <a:rPr lang="en-US" baseline="0" dirty="0" smtClean="0"/>
              <a:t> SGK .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những</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này</a:t>
            </a:r>
            <a:r>
              <a:rPr lang="en-US" baseline="0" dirty="0" smtClean="0"/>
              <a:t> </a:t>
            </a:r>
            <a:r>
              <a:rPr lang="en-US" baseline="0" dirty="0" err="1" smtClean="0"/>
              <a:t>để</a:t>
            </a:r>
            <a:r>
              <a:rPr lang="en-US" baseline="0" dirty="0" smtClean="0"/>
              <a:t> </a:t>
            </a:r>
            <a:r>
              <a:rPr lang="en-US" baseline="0" dirty="0" err="1" smtClean="0"/>
              <a:t>tiết</a:t>
            </a:r>
            <a:r>
              <a:rPr lang="en-US" baseline="0" dirty="0" smtClean="0"/>
              <a:t> </a:t>
            </a:r>
            <a:r>
              <a:rPr lang="en-US" baseline="0" dirty="0" err="1" smtClean="0"/>
              <a:t>sau</a:t>
            </a:r>
            <a:r>
              <a:rPr lang="en-US" baseline="0" dirty="0" smtClean="0"/>
              <a:t>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hình</a:t>
            </a:r>
            <a:r>
              <a:rPr lang="en-US" baseline="0" dirty="0" smtClean="0"/>
              <a:t> </a:t>
            </a:r>
            <a:r>
              <a:rPr lang="en-US" baseline="0" dirty="0" err="1" smtClean="0"/>
              <a:t>thức</a:t>
            </a:r>
            <a:r>
              <a:rPr lang="en-US" baseline="0" dirty="0" smtClean="0"/>
              <a:t>, </a:t>
            </a:r>
            <a:r>
              <a:rPr lang="en-US" baseline="0" dirty="0" err="1" smtClean="0"/>
              <a:t>cấu</a:t>
            </a:r>
            <a:r>
              <a:rPr lang="en-US" baseline="0" dirty="0" smtClean="0"/>
              <a:t> </a:t>
            </a:r>
            <a:r>
              <a:rPr lang="en-US" baseline="0" dirty="0" err="1" smtClean="0"/>
              <a:t>tứ</a:t>
            </a:r>
            <a:r>
              <a:rPr lang="en-US" baseline="0" dirty="0" smtClean="0"/>
              <a:t> </a:t>
            </a:r>
            <a:r>
              <a:rPr lang="en-US" baseline="0" dirty="0" err="1" smtClean="0"/>
              <a:t>và</a:t>
            </a:r>
            <a:r>
              <a:rPr lang="en-US" baseline="0" dirty="0" smtClean="0"/>
              <a:t> </a:t>
            </a:r>
            <a:r>
              <a:rPr lang="en-US" baseline="0" dirty="0" err="1" smtClean="0"/>
              <a:t>nhạc</a:t>
            </a:r>
            <a:r>
              <a:rPr lang="en-US" baseline="0" dirty="0" smtClean="0"/>
              <a:t> </a:t>
            </a:r>
            <a:r>
              <a:rPr lang="en-US" baseline="0" dirty="0" err="1" smtClean="0"/>
              <a:t>điệu</a:t>
            </a:r>
            <a:r>
              <a:rPr lang="en-US" baseline="0" dirty="0" smtClean="0"/>
              <a:t> </a:t>
            </a:r>
            <a:r>
              <a:rPr lang="en-US" baseline="0" dirty="0" err="1" smtClean="0"/>
              <a:t>của</a:t>
            </a:r>
            <a:r>
              <a:rPr lang="en-US" baseline="0" dirty="0" smtClean="0"/>
              <a:t> </a:t>
            </a:r>
            <a:r>
              <a:rPr lang="en-US" baseline="0" dirty="0" err="1" smtClean="0"/>
              <a:t>bài</a:t>
            </a:r>
            <a:r>
              <a:rPr lang="en-US" baseline="0" dirty="0" smtClean="0"/>
              <a:t> </a:t>
            </a:r>
            <a:r>
              <a:rPr lang="en-US" baseline="0" dirty="0" err="1" smtClean="0"/>
              <a:t>thơ</a:t>
            </a:r>
            <a:r>
              <a:rPr lang="en-US" baseline="0" dirty="0" smtClean="0"/>
              <a:t>.</a:t>
            </a:r>
          </a:p>
        </p:txBody>
      </p:sp>
      <p:sp>
        <p:nvSpPr>
          <p:cNvPr id="4" name="Slide Number Placeholder 3"/>
          <p:cNvSpPr>
            <a:spLocks noGrp="1"/>
          </p:cNvSpPr>
          <p:nvPr>
            <p:ph type="sldNum" sz="quarter" idx="10"/>
          </p:nvPr>
        </p:nvSpPr>
        <p:spPr/>
        <p:txBody>
          <a:bodyPr/>
          <a:lstStyle/>
          <a:p>
            <a:fld id="{FC7FD27C-9361-4367-B738-9827DF9CA65D}" type="slidenum">
              <a:rPr lang="en-US" smtClean="0"/>
              <a:t>20</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FD27C-9361-4367-B738-9827DF9CA65D}" type="slidenum">
              <a:rPr lang="en-US" smtClean="0"/>
              <a:t>23</a:t>
            </a:fld>
            <a:endParaRPr lang="en-US"/>
          </a:p>
        </p:txBody>
      </p:sp>
    </p:spTree>
    <p:extLst>
      <p:ext uri="{BB962C8B-B14F-4D97-AF65-F5344CB8AC3E}">
        <p14:creationId xmlns:p14="http://schemas.microsoft.com/office/powerpoint/2010/main" val="364565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Văn Cao</a:t>
            </a:r>
            <a:r>
              <a:rPr lang="vi-VN" sz="1200" b="0" i="0" kern="1200" dirty="0" smtClean="0">
                <a:solidFill>
                  <a:schemeClr val="tx1"/>
                </a:solidFill>
                <a:effectLst/>
                <a:latin typeface="+mn-lt"/>
                <a:ea typeface="+mn-ea"/>
                <a:cs typeface="+mn-cs"/>
              </a:rPr>
              <a:t> là một trong những nghệ sĩ tài hoa bậc nhất Việt Nam. Ông là tác giả của Tiến quân ca - Quốc ca của Việt Nam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Ông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không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chỉ</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được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biết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đến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với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tư</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cách</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là</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một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nhạc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sĩ</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tài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hoa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với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những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bài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đi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cùng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năm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tháng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mà</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còn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là</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một</a:t>
            </a:r>
            <a:r>
              <a:rPr lang="vi-VN" sz="1200" b="0" i="0" kern="1200" dirty="0" smtClean="0">
                <a:solidFill>
                  <a:schemeClr val="tx1"/>
                </a:solidFill>
                <a:effectLst/>
                <a:latin typeface="+mn-lt"/>
                <a:ea typeface="+mn-ea"/>
                <a:cs typeface="+mn-cs"/>
              </a:rPr>
              <a:t> họa sĩ, nhà thơ với nhiều tác phẩm giá trị.</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Hôm</a:t>
            </a:r>
            <a:r>
              <a:rPr lang="en-US" sz="1200" b="0" i="0" kern="1200" baseline="0" dirty="0" smtClean="0">
                <a:solidFill>
                  <a:schemeClr val="tx1"/>
                </a:solidFill>
                <a:effectLst/>
                <a:latin typeface="+mn-lt"/>
                <a:ea typeface="+mn-ea"/>
                <a:cs typeface="+mn-cs"/>
              </a:rPr>
              <a:t> nay, </a:t>
            </a:r>
            <a:r>
              <a:rPr lang="en-US" sz="1200" b="0" i="0" kern="1200" baseline="0" dirty="0" err="1" smtClean="0">
                <a:solidFill>
                  <a:schemeClr val="tx1"/>
                </a:solidFill>
                <a:effectLst/>
                <a:latin typeface="+mn-lt"/>
                <a:ea typeface="+mn-ea"/>
                <a:cs typeface="+mn-cs"/>
              </a:rPr>
              <a:t>chúng</a:t>
            </a:r>
            <a:r>
              <a:rPr lang="en-US" sz="1200" b="0" i="0" kern="1200" baseline="0" dirty="0" smtClean="0">
                <a:solidFill>
                  <a:schemeClr val="tx1"/>
                </a:solidFill>
                <a:effectLst/>
                <a:latin typeface="+mn-lt"/>
                <a:ea typeface="+mn-ea"/>
                <a:cs typeface="+mn-cs"/>
              </a:rPr>
              <a:t> ta </a:t>
            </a:r>
            <a:r>
              <a:rPr lang="en-US" sz="1200" b="0" i="0" kern="1200" baseline="0" dirty="0" err="1" smtClean="0">
                <a:solidFill>
                  <a:schemeClr val="tx1"/>
                </a:solidFill>
                <a:effectLst/>
                <a:latin typeface="+mn-lt"/>
                <a:ea typeface="+mn-ea"/>
                <a:cs typeface="+mn-cs"/>
              </a:rPr>
              <a:t>cùng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đến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với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một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phẩm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nổi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tiếng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của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ông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Bài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Thời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gian</a:t>
            </a:r>
            <a:endParaRPr lang="vi-VN"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 </a:t>
            </a:r>
            <a:endParaRPr lang="vi-VN"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7FD27C-9361-4367-B738-9827DF9CA65D}" type="slidenum">
              <a:rPr lang="en-US" smtClean="0"/>
              <a:t>5</a:t>
            </a:fld>
            <a:endParaRPr lang="en-US"/>
          </a:p>
        </p:txBody>
      </p:sp>
    </p:spTree>
    <p:extLst>
      <p:ext uri="{BB962C8B-B14F-4D97-AF65-F5344CB8AC3E}">
        <p14:creationId xmlns:p14="http://schemas.microsoft.com/office/powerpoint/2010/main" val="3362106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6</a:t>
            </a:fld>
            <a:endParaRPr lang="en-US"/>
          </a:p>
        </p:txBody>
      </p:sp>
    </p:spTree>
    <p:extLst>
      <p:ext uri="{BB962C8B-B14F-4D97-AF65-F5344CB8AC3E}">
        <p14:creationId xmlns:p14="http://schemas.microsoft.com/office/powerpoint/2010/main" val="25846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Chúng</a:t>
            </a:r>
            <a:r>
              <a:rPr lang="en-US" baseline="0" dirty="0" smtClean="0"/>
              <a:t> ta cùng nhau tìm hiểu phần I. Tìm hiểu chung. 1. </a:t>
            </a:r>
            <a:r>
              <a:rPr lang="en-US" baseline="0" dirty="0" err="1" smtClean="0"/>
              <a:t>Tác</a:t>
            </a:r>
            <a:r>
              <a:rPr lang="en-US" baseline="0" dirty="0" smtClean="0"/>
              <a:t> </a:t>
            </a:r>
            <a:r>
              <a:rPr lang="en-US" baseline="0" dirty="0" err="1" smtClean="0"/>
              <a:t>giả</a:t>
            </a:r>
            <a:endParaRPr lang="en-US" baseline="0" dirty="0" smtClean="0"/>
          </a:p>
          <a:p>
            <a:r>
              <a:rPr lang="en-US" baseline="0" dirty="0" err="1" smtClean="0"/>
              <a:t>Các</a:t>
            </a:r>
            <a:r>
              <a:rPr lang="en-US" baseline="0" dirty="0" smtClean="0"/>
              <a:t> </a:t>
            </a:r>
            <a:r>
              <a:rPr lang="en-US" baseline="0" dirty="0" err="1" smtClean="0"/>
              <a:t>em</a:t>
            </a:r>
            <a:r>
              <a:rPr lang="en-US" baseline="0" dirty="0" smtClean="0"/>
              <a:t> </a:t>
            </a:r>
            <a:r>
              <a:rPr lang="en-US" baseline="0" dirty="0" err="1" smtClean="0"/>
              <a:t>xem</a:t>
            </a:r>
            <a:r>
              <a:rPr lang="en-US" baseline="0" dirty="0" smtClean="0"/>
              <a:t> video </a:t>
            </a:r>
            <a:r>
              <a:rPr lang="en-US" baseline="0" dirty="0" err="1" smtClean="0"/>
              <a:t>sau</a:t>
            </a:r>
            <a:r>
              <a:rPr lang="en-US" baseline="0" dirty="0" smtClean="0"/>
              <a:t> </a:t>
            </a:r>
            <a:r>
              <a:rPr lang="en-US" baseline="0" dirty="0" err="1" smtClean="0"/>
              <a:t>và</a:t>
            </a:r>
            <a:r>
              <a:rPr lang="en-US" baseline="0" dirty="0" smtClean="0"/>
              <a:t> </a:t>
            </a:r>
            <a:r>
              <a:rPr lang="en-US" baseline="0" dirty="0" err="1" smtClean="0"/>
              <a:t>theo</a:t>
            </a:r>
            <a:r>
              <a:rPr lang="en-US" baseline="0" dirty="0" smtClean="0"/>
              <a:t> </a:t>
            </a:r>
            <a:r>
              <a:rPr lang="en-US" baseline="0" dirty="0" err="1" smtClean="0"/>
              <a:t>dõi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Văn</a:t>
            </a:r>
            <a:r>
              <a:rPr lang="en-US" baseline="0" dirty="0" smtClean="0"/>
              <a:t> Cao,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trong</a:t>
            </a:r>
            <a:r>
              <a:rPr lang="en-US" baseline="0" dirty="0" smtClean="0"/>
              <a:t> </a:t>
            </a:r>
            <a:r>
              <a:rPr lang="en-US" baseline="0" dirty="0" err="1" smtClean="0"/>
              <a:t>sách</a:t>
            </a:r>
            <a:r>
              <a:rPr lang="en-US" baseline="0" dirty="0" smtClean="0"/>
              <a:t> </a:t>
            </a:r>
            <a:r>
              <a:rPr lang="en-US" baseline="0" dirty="0" err="1" smtClean="0"/>
              <a:t>giáo</a:t>
            </a:r>
            <a:r>
              <a:rPr lang="en-US" baseline="0" dirty="0" smtClean="0"/>
              <a:t> </a:t>
            </a:r>
            <a:r>
              <a:rPr lang="en-US" baseline="0" dirty="0" err="1" smtClean="0"/>
              <a:t>khoa</a:t>
            </a:r>
            <a:r>
              <a:rPr lang="en-US" baseline="0" dirty="0" smtClean="0"/>
              <a:t>, </a:t>
            </a:r>
            <a:r>
              <a:rPr lang="en-US" baseline="0" dirty="0" err="1" smtClean="0"/>
              <a:t>neu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7</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Chúng</a:t>
            </a:r>
            <a:r>
              <a:rPr lang="en-US" baseline="0" dirty="0" smtClean="0"/>
              <a:t> ta cùng nhau tìm hiểu phần I. Tìm hiểu chung. 1. </a:t>
            </a:r>
            <a:r>
              <a:rPr lang="en-US" baseline="0" dirty="0" err="1" smtClean="0"/>
              <a:t>Tác</a:t>
            </a:r>
            <a:r>
              <a:rPr lang="en-US" baseline="0" dirty="0" smtClean="0"/>
              <a:t> </a:t>
            </a:r>
            <a:r>
              <a:rPr lang="en-US" baseline="0" dirty="0" err="1" smtClean="0"/>
              <a:t>giả</a:t>
            </a:r>
            <a:endParaRPr lang="en-US" baseline="0" dirty="0" smtClean="0"/>
          </a:p>
          <a:p>
            <a:r>
              <a:rPr lang="en-US" baseline="0" dirty="0" err="1" smtClean="0"/>
              <a:t>Các</a:t>
            </a:r>
            <a:r>
              <a:rPr lang="en-US" baseline="0" dirty="0" smtClean="0"/>
              <a:t> </a:t>
            </a:r>
            <a:r>
              <a:rPr lang="en-US" baseline="0" dirty="0" err="1" smtClean="0"/>
              <a:t>em</a:t>
            </a:r>
            <a:r>
              <a:rPr lang="en-US" baseline="0" dirty="0" smtClean="0"/>
              <a:t> </a:t>
            </a:r>
            <a:r>
              <a:rPr lang="en-US" baseline="0" dirty="0" err="1" smtClean="0"/>
              <a:t>xem</a:t>
            </a:r>
            <a:r>
              <a:rPr lang="en-US" baseline="0" dirty="0" smtClean="0"/>
              <a:t> video </a:t>
            </a:r>
            <a:r>
              <a:rPr lang="en-US" baseline="0" dirty="0" err="1" smtClean="0"/>
              <a:t>sau</a:t>
            </a:r>
            <a:r>
              <a:rPr lang="en-US" baseline="0" dirty="0" smtClean="0"/>
              <a:t> </a:t>
            </a:r>
            <a:r>
              <a:rPr lang="en-US" baseline="0" dirty="0" err="1" smtClean="0"/>
              <a:t>và</a:t>
            </a:r>
            <a:r>
              <a:rPr lang="en-US" baseline="0" dirty="0" smtClean="0"/>
              <a:t> </a:t>
            </a:r>
            <a:r>
              <a:rPr lang="en-US" baseline="0" dirty="0" err="1" smtClean="0"/>
              <a:t>theo</a:t>
            </a:r>
            <a:r>
              <a:rPr lang="en-US" baseline="0" dirty="0" smtClean="0"/>
              <a:t> </a:t>
            </a:r>
            <a:r>
              <a:rPr lang="en-US" baseline="0" dirty="0" err="1" smtClean="0"/>
              <a:t>dõi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Văn</a:t>
            </a:r>
            <a:r>
              <a:rPr lang="en-US" baseline="0" dirty="0" smtClean="0"/>
              <a:t> Cao,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trong</a:t>
            </a:r>
            <a:r>
              <a:rPr lang="en-US" baseline="0" dirty="0" smtClean="0"/>
              <a:t> </a:t>
            </a:r>
            <a:r>
              <a:rPr lang="en-US" baseline="0" dirty="0" err="1" smtClean="0"/>
              <a:t>sách</a:t>
            </a:r>
            <a:r>
              <a:rPr lang="en-US" baseline="0" dirty="0" smtClean="0"/>
              <a:t> </a:t>
            </a:r>
            <a:r>
              <a:rPr lang="en-US" baseline="0" dirty="0" err="1" smtClean="0"/>
              <a:t>giáo</a:t>
            </a:r>
            <a:r>
              <a:rPr lang="en-US" baseline="0" dirty="0" smtClean="0"/>
              <a:t> </a:t>
            </a:r>
            <a:r>
              <a:rPr lang="en-US" baseline="0" dirty="0" err="1" smtClean="0"/>
              <a:t>khoa</a:t>
            </a:r>
            <a:r>
              <a:rPr lang="en-US" baseline="0" dirty="0" smtClean="0"/>
              <a:t>, </a:t>
            </a:r>
            <a:r>
              <a:rPr lang="en-US" baseline="0" dirty="0" err="1" smtClean="0"/>
              <a:t>neu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8</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Chúng</a:t>
            </a:r>
            <a:r>
              <a:rPr lang="en-US" baseline="0" dirty="0" smtClean="0"/>
              <a:t> ta cùng nhau tìm hiểu phần I. Tìm hiểu chung. 1. </a:t>
            </a:r>
            <a:r>
              <a:rPr lang="en-US" baseline="0" dirty="0" err="1" smtClean="0"/>
              <a:t>Tác</a:t>
            </a:r>
            <a:r>
              <a:rPr lang="en-US" baseline="0" dirty="0" smtClean="0"/>
              <a:t> </a:t>
            </a:r>
            <a:r>
              <a:rPr lang="en-US" baseline="0" dirty="0" err="1" smtClean="0"/>
              <a:t>giả</a:t>
            </a:r>
            <a:endParaRPr lang="en-US" baseline="0" dirty="0" smtClean="0"/>
          </a:p>
          <a:p>
            <a:r>
              <a:rPr lang="en-US" baseline="0" dirty="0" err="1" smtClean="0"/>
              <a:t>Các</a:t>
            </a:r>
            <a:r>
              <a:rPr lang="en-US" baseline="0" dirty="0" smtClean="0"/>
              <a:t> </a:t>
            </a:r>
            <a:r>
              <a:rPr lang="en-US" baseline="0" dirty="0" err="1" smtClean="0"/>
              <a:t>em</a:t>
            </a:r>
            <a:r>
              <a:rPr lang="en-US" baseline="0" dirty="0" smtClean="0"/>
              <a:t> </a:t>
            </a:r>
            <a:r>
              <a:rPr lang="en-US" baseline="0" dirty="0" err="1" smtClean="0"/>
              <a:t>xem</a:t>
            </a:r>
            <a:r>
              <a:rPr lang="en-US" baseline="0" dirty="0" smtClean="0"/>
              <a:t> video </a:t>
            </a:r>
            <a:r>
              <a:rPr lang="en-US" baseline="0" dirty="0" err="1" smtClean="0"/>
              <a:t>sau</a:t>
            </a:r>
            <a:r>
              <a:rPr lang="en-US" baseline="0" dirty="0" smtClean="0"/>
              <a:t> </a:t>
            </a:r>
            <a:r>
              <a:rPr lang="en-US" baseline="0" dirty="0" err="1" smtClean="0"/>
              <a:t>và</a:t>
            </a:r>
            <a:r>
              <a:rPr lang="en-US" baseline="0" dirty="0" smtClean="0"/>
              <a:t> </a:t>
            </a:r>
            <a:r>
              <a:rPr lang="en-US" baseline="0" dirty="0" err="1" smtClean="0"/>
              <a:t>theo</a:t>
            </a:r>
            <a:r>
              <a:rPr lang="en-US" baseline="0" dirty="0" smtClean="0"/>
              <a:t> </a:t>
            </a:r>
            <a:r>
              <a:rPr lang="en-US" baseline="0" dirty="0" err="1" smtClean="0"/>
              <a:t>dõi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Văn</a:t>
            </a:r>
            <a:r>
              <a:rPr lang="en-US" baseline="0" dirty="0" smtClean="0"/>
              <a:t> Cao,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trong</a:t>
            </a:r>
            <a:r>
              <a:rPr lang="en-US" baseline="0" dirty="0" smtClean="0"/>
              <a:t> </a:t>
            </a:r>
            <a:r>
              <a:rPr lang="en-US" baseline="0" dirty="0" err="1" smtClean="0"/>
              <a:t>sách</a:t>
            </a:r>
            <a:r>
              <a:rPr lang="en-US" baseline="0" dirty="0" smtClean="0"/>
              <a:t> </a:t>
            </a:r>
            <a:r>
              <a:rPr lang="en-US" baseline="0" dirty="0" err="1" smtClean="0"/>
              <a:t>giáo</a:t>
            </a:r>
            <a:r>
              <a:rPr lang="en-US" baseline="0" dirty="0" smtClean="0"/>
              <a:t> </a:t>
            </a:r>
            <a:r>
              <a:rPr lang="en-US" baseline="0" dirty="0" err="1" smtClean="0"/>
              <a:t>khoa</a:t>
            </a:r>
            <a:r>
              <a:rPr lang="en-US" baseline="0" dirty="0" smtClean="0"/>
              <a:t>, </a:t>
            </a:r>
            <a:r>
              <a:rPr lang="en-US" baseline="0" dirty="0" err="1" smtClean="0"/>
              <a:t>neu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cơ</a:t>
            </a:r>
            <a:r>
              <a:rPr lang="en-US" baseline="0" dirty="0" smtClean="0"/>
              <a:t> </a:t>
            </a:r>
            <a:r>
              <a:rPr lang="en-US" baseline="0" dirty="0" err="1" smtClean="0"/>
              <a:t>bản</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9</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C7FD27C-9361-4367-B738-9827DF9CA65D}" type="slidenum">
              <a:rPr lang="en-US" smtClean="0"/>
              <a:t>10</a:t>
            </a:fld>
            <a:endParaRPr lang="en-US"/>
          </a:p>
        </p:txBody>
      </p:sp>
    </p:spTree>
    <p:extLst>
      <p:ext uri="{BB962C8B-B14F-4D97-AF65-F5344CB8AC3E}">
        <p14:creationId xmlns:p14="http://schemas.microsoft.com/office/powerpoint/2010/main" val="397390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FD27C-9361-4367-B738-9827DF9CA65D}" type="slidenum">
              <a:rPr lang="en-US" smtClean="0"/>
              <a:t>11</a:t>
            </a:fld>
            <a:endParaRPr lang="en-US"/>
          </a:p>
        </p:txBody>
      </p:sp>
    </p:spTree>
    <p:extLst>
      <p:ext uri="{BB962C8B-B14F-4D97-AF65-F5344CB8AC3E}">
        <p14:creationId xmlns:p14="http://schemas.microsoft.com/office/powerpoint/2010/main" val="1007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smtClean="0">
                <a:latin typeface="Arial" pitchFamily="34" charset="0"/>
                <a:cs typeface="Arial" pitchFamily="34" charset="0"/>
              </a:rPr>
              <a:t>   </a:t>
            </a:r>
            <a:r>
              <a:rPr lang="en-US" sz="1200" kern="1200" dirty="0" err="1" smtClean="0">
                <a:solidFill>
                  <a:schemeClr val="tx1"/>
                </a:solidFill>
                <a:effectLst/>
                <a:latin typeface="+mn-lt"/>
                <a:ea typeface="+mn-ea"/>
                <a:cs typeface="+mn-cs"/>
              </a:rPr>
              <a:t>Trần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Ngang</a:t>
            </a:r>
            <a:r>
              <a:rPr lang="en-US" sz="1200" kern="1200" dirty="0" smtClean="0">
                <a:solidFill>
                  <a:schemeClr val="tx1"/>
                </a:solidFill>
                <a:effectLst/>
                <a:latin typeface="+mn-lt"/>
                <a:ea typeface="+mn-ea"/>
                <a:cs typeface="+mn-cs"/>
              </a:rPr>
              <a:t>: “Ai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qua/ Ai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Ngẫm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ngùi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bâng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khuâng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Quỳnh-cũng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tháy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sự</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suy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tư</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cảm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quan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về</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thời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của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Văn</a:t>
            </a:r>
            <a:r>
              <a:rPr lang="en-US" sz="1200" kern="1200" baseline="0" dirty="0" smtClean="0">
                <a:solidFill>
                  <a:schemeClr val="tx1"/>
                </a:solidFill>
                <a:effectLst/>
                <a:latin typeface="+mn-lt"/>
                <a:ea typeface="+mn-ea"/>
                <a:cs typeface="+mn-cs"/>
              </a:rPr>
              <a:t> Cao.</a:t>
            </a:r>
            <a:endParaRPr lang="en-US" sz="1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C7FD27C-9361-4367-B738-9827DF9CA65D}" type="slidenum">
              <a:rPr lang="en-US" smtClean="0"/>
              <a:t>12</a:t>
            </a:fld>
            <a:endParaRPr lang="en-US"/>
          </a:p>
        </p:txBody>
      </p:sp>
    </p:spTree>
    <p:extLst>
      <p:ext uri="{BB962C8B-B14F-4D97-AF65-F5344CB8AC3E}">
        <p14:creationId xmlns:p14="http://schemas.microsoft.com/office/powerpoint/2010/main" val="1007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F380FC-FCD3-441E-83CC-E79C9097F6CF}" type="datetimeFigureOut">
              <a:rPr lang="en-US" smtClean="0"/>
              <a:t>26/03/2025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187523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380FC-FCD3-441E-83CC-E79C9097F6CF}" type="datetimeFigureOut">
              <a:rPr lang="en-US" smtClean="0"/>
              <a:t>26/03/2025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276322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380FC-FCD3-441E-83CC-E79C9097F6CF}" type="datetimeFigureOut">
              <a:rPr lang="en-US" smtClean="0"/>
              <a:t>26/03/2025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58106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380FC-FCD3-441E-83CC-E79C9097F6CF}" type="datetimeFigureOut">
              <a:rPr lang="en-US" smtClean="0"/>
              <a:t>26/03/2025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18355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F380FC-FCD3-441E-83CC-E79C9097F6CF}" type="datetimeFigureOut">
              <a:rPr lang="en-US" smtClean="0"/>
              <a:t>26/03/2025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107713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F380FC-FCD3-441E-83CC-E79C9097F6CF}" type="datetimeFigureOut">
              <a:rPr lang="en-US" smtClean="0"/>
              <a:t>26/03/2025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56472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F380FC-FCD3-441E-83CC-E79C9097F6CF}" type="datetimeFigureOut">
              <a:rPr lang="en-US" smtClean="0"/>
              <a:t>26/03/2025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258048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F380FC-FCD3-441E-83CC-E79C9097F6CF}" type="datetimeFigureOut">
              <a:rPr lang="en-US" smtClean="0"/>
              <a:t>26/03/2025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415609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380FC-FCD3-441E-83CC-E79C9097F6CF}" type="datetimeFigureOut">
              <a:rPr lang="en-US" smtClean="0"/>
              <a:t>26/03/2025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132844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F380FC-FCD3-441E-83CC-E79C9097F6CF}" type="datetimeFigureOut">
              <a:rPr lang="en-US" smtClean="0"/>
              <a:t>26/03/2025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300394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F380FC-FCD3-441E-83CC-E79C9097F6CF}" type="datetimeFigureOut">
              <a:rPr lang="en-US" smtClean="0"/>
              <a:t>26/03/2025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E4FA0-0C9F-4B22-8D82-7F6486446CD9}" type="slidenum">
              <a:rPr lang="en-US" smtClean="0"/>
              <a:t>‹#›</a:t>
            </a:fld>
            <a:endParaRPr lang="en-US"/>
          </a:p>
        </p:txBody>
      </p:sp>
    </p:spTree>
    <p:extLst>
      <p:ext uri="{BB962C8B-B14F-4D97-AF65-F5344CB8AC3E}">
        <p14:creationId xmlns:p14="http://schemas.microsoft.com/office/powerpoint/2010/main" val="69002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380FC-FCD3-441E-83CC-E79C9097F6CF}" type="datetimeFigureOut">
              <a:rPr lang="en-US" smtClean="0"/>
              <a:t>26/03/2025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E4FA0-0C9F-4B22-8D82-7F6486446CD9}" type="slidenum">
              <a:rPr lang="en-US" smtClean="0"/>
              <a:t>‹#›</a:t>
            </a:fld>
            <a:endParaRPr lang="en-US"/>
          </a:p>
        </p:txBody>
      </p:sp>
    </p:spTree>
    <p:extLst>
      <p:ext uri="{BB962C8B-B14F-4D97-AF65-F5344CB8AC3E}">
        <p14:creationId xmlns:p14="http://schemas.microsoft.com/office/powerpoint/2010/main" val="258833443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WordArt 2"/>
          <p:cNvSpPr>
            <a:spLocks noChangeArrowheads="1" noChangeShapeType="1" noTextEdit="1"/>
          </p:cNvSpPr>
          <p:nvPr/>
        </p:nvSpPr>
        <p:spPr bwMode="auto">
          <a:xfrm>
            <a:off x="953311" y="583660"/>
            <a:ext cx="10719879" cy="5583676"/>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NHIỆT LIỆT CHÀO MỪNG </a:t>
            </a:r>
          </a:p>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QUÝ THẦY CÔ GIÁO VỀ DỰ GIỜ</a:t>
            </a:r>
          </a:p>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LỚP 11A1</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26580"/>
      </p:ext>
    </p:extLst>
  </p:cSld>
  <p:clrMapOvr>
    <a:masterClrMapping/>
  </p:clrMapOvr>
  <p:transition spd="slow" advClick="0" advTm="10000">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54" name="TextBox 2053">
            <a:extLst>
              <a:ext uri="{FF2B5EF4-FFF2-40B4-BE49-F238E27FC236}">
                <a16:creationId xmlns:a16="http://schemas.microsoft.com/office/drawing/2014/main" xmlns="" id="{6736E676-C6E0-AB7B-FF3B-DA8E09C6716F}"/>
              </a:ext>
            </a:extLst>
          </p:cNvPr>
          <p:cNvSpPr txBox="1"/>
          <p:nvPr/>
        </p:nvSpPr>
        <p:spPr>
          <a:xfrm>
            <a:off x="25052" y="1065077"/>
            <a:ext cx="3970751" cy="584775"/>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2.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Tác</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phẩm</a:t>
            </a:r>
            <a:endPar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pic>
        <p:nvPicPr>
          <p:cNvPr id="2056" name="Picture 8" descr="LÁ _ THƠ VĂN CAO | Sách Bảo Kha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4081" y="1550647"/>
            <a:ext cx="2867503" cy="406791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p:nvPr/>
        </p:nvSpPr>
        <p:spPr>
          <a:xfrm>
            <a:off x="304380" y="1667806"/>
            <a:ext cx="8708696" cy="1200329"/>
          </a:xfrm>
          <a:prstGeom prst="rect">
            <a:avLst/>
          </a:prstGeom>
          <a:noFill/>
        </p:spPr>
        <p:txBody>
          <a:bodyPr wrap="square" rtlCol="0">
            <a:spAutoFit/>
          </a:bodyPr>
          <a:lstStyle/>
          <a:p>
            <a:pPr defTabSz="914400">
              <a:defRPr/>
            </a:pP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Ra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đời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năm</a:t>
            </a:r>
            <a:r>
              <a:rPr lang="en-US" sz="3600" dirty="0">
                <a:solidFill>
                  <a:srgbClr val="1313A5"/>
                </a:solidFill>
                <a:latin typeface="Arial" pitchFamily="34" charset="0"/>
                <a:cs typeface="Arial" pitchFamily="34" charset="0"/>
              </a:rPr>
              <a:t> 1987, </a:t>
            </a:r>
            <a:r>
              <a:rPr lang="en-US" sz="3600" dirty="0" smtClean="0">
                <a:solidFill>
                  <a:srgbClr val="1313A5"/>
                </a:solidFill>
                <a:latin typeface="Arial" pitchFamily="34" charset="0"/>
                <a:cs typeface="Arial" pitchFamily="34" charset="0"/>
              </a:rPr>
              <a:t>in </a:t>
            </a:r>
            <a:r>
              <a:rPr lang="en-US" sz="3600" dirty="0" err="1">
                <a:solidFill>
                  <a:srgbClr val="1313A5"/>
                </a:solidFill>
                <a:latin typeface="Arial" pitchFamily="34" charset="0"/>
                <a:cs typeface="Arial" pitchFamily="34" charset="0"/>
              </a:rPr>
              <a:t>trong</a:t>
            </a:r>
            <a:r>
              <a:rPr lang="en-US" sz="3600" dirty="0">
                <a:solidFill>
                  <a:srgbClr val="1313A5"/>
                </a:solidFill>
                <a:latin typeface="Arial" pitchFamily="34" charset="0"/>
                <a:cs typeface="Arial" pitchFamily="34" charset="0"/>
              </a:rPr>
              <a:t> </a:t>
            </a:r>
            <a:r>
              <a:rPr lang="en-US" sz="3600" dirty="0" err="1">
                <a:solidFill>
                  <a:srgbClr val="1313A5"/>
                </a:solidFill>
                <a:latin typeface="Arial" pitchFamily="34" charset="0"/>
                <a:cs typeface="Arial" pitchFamily="34" charset="0"/>
              </a:rPr>
              <a:t>tập</a:t>
            </a:r>
            <a:r>
              <a:rPr lang="en-US" sz="3600" dirty="0">
                <a:solidFill>
                  <a:srgbClr val="1313A5"/>
                </a:solidFill>
                <a:latin typeface="Arial" pitchFamily="34" charset="0"/>
                <a:cs typeface="Arial" pitchFamily="34" charset="0"/>
              </a:rPr>
              <a:t> </a:t>
            </a:r>
            <a:r>
              <a:rPr lang="en-US" sz="3600" dirty="0" err="1">
                <a:solidFill>
                  <a:srgbClr val="1313A5"/>
                </a:solidFill>
                <a:latin typeface="Arial" pitchFamily="34" charset="0"/>
                <a:cs typeface="Arial" pitchFamily="34" charset="0"/>
              </a:rPr>
              <a:t>thơ</a:t>
            </a:r>
            <a:r>
              <a:rPr lang="en-US" sz="3600" dirty="0">
                <a:solidFill>
                  <a:srgbClr val="1313A5"/>
                </a:solidFill>
                <a:latin typeface="Arial" pitchFamily="34" charset="0"/>
                <a:cs typeface="Arial" pitchFamily="34" charset="0"/>
              </a:rPr>
              <a:t> “</a:t>
            </a:r>
            <a:r>
              <a:rPr lang="en-US" sz="3600" dirty="0" err="1">
                <a:solidFill>
                  <a:srgbClr val="1313A5"/>
                </a:solidFill>
                <a:latin typeface="Arial" pitchFamily="34" charset="0"/>
                <a:cs typeface="Arial" pitchFamily="34" charset="0"/>
              </a:rPr>
              <a:t>Lá</a:t>
            </a:r>
            <a:r>
              <a:rPr lang="en-US" sz="3600" dirty="0">
                <a:solidFill>
                  <a:srgbClr val="1313A5"/>
                </a:solidFill>
                <a:latin typeface="Arial" pitchFamily="34" charset="0"/>
                <a:cs typeface="Arial" pitchFamily="34" charset="0"/>
              </a:rPr>
              <a:t>” (1988</a:t>
            </a:r>
            <a:r>
              <a:rPr lang="en-US" sz="3600" dirty="0" smtClean="0">
                <a:solidFill>
                  <a:srgbClr val="1313A5"/>
                </a:solidFill>
                <a:latin typeface="Arial" pitchFamily="34" charset="0"/>
                <a:cs typeface="Arial" pitchFamily="34" charset="0"/>
              </a:rPr>
              <a:t>).</a:t>
            </a:r>
          </a:p>
        </p:txBody>
      </p:sp>
      <p:sp>
        <p:nvSpPr>
          <p:cNvPr id="14" name="Text Box 3"/>
          <p:cNvSpPr txBox="1"/>
          <p:nvPr/>
        </p:nvSpPr>
        <p:spPr>
          <a:xfrm>
            <a:off x="304380" y="3016241"/>
            <a:ext cx="8708696" cy="2308324"/>
          </a:xfrm>
          <a:prstGeom prst="rect">
            <a:avLst/>
          </a:prstGeom>
          <a:noFill/>
        </p:spPr>
        <p:txBody>
          <a:bodyPr wrap="square" rtlCol="0">
            <a:spAutoFit/>
          </a:bodyPr>
          <a:lstStyle/>
          <a:p>
            <a:pPr algn="just" defTabSz="914400">
              <a:defRPr/>
            </a:pP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Bài</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thơ</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giãi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bày</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tâm</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sự</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về</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cuộc</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sống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nghệ</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thuật</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và</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tình</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yêu</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sau</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một</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chặng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đường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dài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trải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qua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những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thăng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trầm</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buồn</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vui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trong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cuộc</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sống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của</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tác</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giả</a:t>
            </a:r>
            <a:endParaRPr lang="en-US" sz="3600" dirty="0" smtClean="0">
              <a:solidFill>
                <a:srgbClr val="1313A5"/>
              </a:solidFill>
              <a:latin typeface="Arial" pitchFamily="34" charset="0"/>
              <a:cs typeface="Arial" pitchFamily="34" charset="0"/>
            </a:endParaRPr>
          </a:p>
        </p:txBody>
      </p:sp>
    </p:spTree>
    <p:extLst>
      <p:ext uri="{BB962C8B-B14F-4D97-AF65-F5344CB8AC3E}">
        <p14:creationId xmlns:p14="http://schemas.microsoft.com/office/powerpoint/2010/main" val="166810924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thời gian: Khám phá hành trình trông thấy sự thay đổi (CT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29" y="896294"/>
            <a:ext cx="6305423" cy="4201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9005" y="1431534"/>
            <a:ext cx="5080084" cy="2554545"/>
          </a:xfrm>
          <a:prstGeom prst="rect">
            <a:avLst/>
          </a:prstGeom>
          <a:solidFill>
            <a:schemeClr val="accent2">
              <a:lumMod val="40000"/>
              <a:lumOff val="60000"/>
            </a:schemeClr>
          </a:solidFill>
        </p:spPr>
        <p:txBody>
          <a:bodyPr wrap="square" rtlCol="0">
            <a:spAutoFit/>
          </a:bodyPr>
          <a:lstStyle/>
          <a:p>
            <a:r>
              <a:rPr lang="en-US" sz="4000" dirty="0" err="1" smtClean="0">
                <a:latin typeface="Arial" pitchFamily="34" charset="0"/>
                <a:cs typeface="Arial" pitchFamily="34" charset="0"/>
              </a:rPr>
              <a:t>Khi</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hình</a:t>
            </a:r>
            <a:r>
              <a:rPr lang="en-US" sz="4000" dirty="0" smtClean="0">
                <a:latin typeface="Arial" pitchFamily="34" charset="0"/>
                <a:cs typeface="Arial" pitchFamily="34" charset="0"/>
              </a:rPr>
              <a:t> dung </a:t>
            </a:r>
            <a:r>
              <a:rPr lang="en-US" sz="4000" dirty="0" err="1" smtClean="0">
                <a:latin typeface="Arial" pitchFamily="34" charset="0"/>
                <a:cs typeface="Arial" pitchFamily="34" charset="0"/>
              </a:rPr>
              <a:t>về</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thời</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gian</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các</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em</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thường</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nghĩ</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đến</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những</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từ</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ngữ</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nào</a:t>
            </a:r>
            <a:r>
              <a:rPr lang="en-US" sz="4000" dirty="0" smtClean="0">
                <a:latin typeface="Arial" pitchFamily="34" charset="0"/>
                <a:cs typeface="Arial" pitchFamily="34" charset="0"/>
              </a:rPr>
              <a:t>?</a:t>
            </a:r>
            <a:endParaRPr lang="en-US" sz="4000" dirty="0">
              <a:latin typeface="Arial" pitchFamily="34" charset="0"/>
              <a:cs typeface="Arial" pitchFamily="34" charset="0"/>
            </a:endParaRPr>
          </a:p>
        </p:txBody>
      </p:sp>
    </p:spTree>
    <p:extLst>
      <p:ext uri="{BB962C8B-B14F-4D97-AF65-F5344CB8AC3E}">
        <p14:creationId xmlns:p14="http://schemas.microsoft.com/office/powerpoint/2010/main" val="269520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thời gian: Khám phá hành trình trông thấy sự thay đổi (CT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28" y="445358"/>
            <a:ext cx="4583887" cy="30541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rawing of a clock&#10;&#10;Description automatically generated">
            <a:extLst>
              <a:ext uri="{FF2B5EF4-FFF2-40B4-BE49-F238E27FC236}">
                <a16:creationId xmlns:a16="http://schemas.microsoft.com/office/drawing/2014/main" xmlns="" id="{F8F87D41-36CF-79ED-82A6-9C720BC701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3" b="89700" l="9722" r="89815">
                        <a14:foregroundMark x1="49074" y1="50215" x2="49074" y2="50215"/>
                        <a14:foregroundMark x1="27315" y1="21888" x2="30556" y2="14592"/>
                        <a14:foregroundMark x1="66204" y1="20601" x2="69444" y2="19313"/>
                        <a14:foregroundMark x1="62037" y1="9871" x2="59722" y2="9013"/>
                        <a14:foregroundMark x1="44444" y1="42489" x2="37500" y2="59227"/>
                        <a14:foregroundMark x1="27778" y1="78970" x2="26852" y2="81545"/>
                        <a14:foregroundMark x1="69444" y1="80687" x2="69444" y2="80687"/>
                        <a14:backgroundMark x1="18981" y1="9013" x2="7870" y2="48927"/>
                        <a14:backgroundMark x1="7870" y1="48927" x2="13889" y2="76395"/>
                        <a14:backgroundMark x1="13889" y1="76395" x2="37500" y2="89700"/>
                        <a14:backgroundMark x1="37500" y1="89700" x2="64352" y2="91845"/>
                        <a14:backgroundMark x1="73714" y1="80687" x2="83796" y2="68670"/>
                        <a14:backgroundMark x1="64352" y1="91845" x2="73714" y2="80687"/>
                        <a14:backgroundMark x1="83796" y1="68670" x2="88426" y2="32189"/>
                        <a14:backgroundMark x1="88426" y1="32189" x2="83796" y2="10300"/>
                        <a14:backgroundMark x1="83796" y1="10300" x2="67130" y2="858"/>
                        <a14:backgroundMark x1="67130" y1="858" x2="28704" y2="3004"/>
                        <a14:backgroundMark x1="28704" y1="3004" x2="18056" y2="10300"/>
                        <a14:backgroundMark x1="18981" y1="33047" x2="18981" y2="33047"/>
                        <a14:backgroundMark x1="39352" y1="13734" x2="52315" y2="17167"/>
                      </a14:backgroundRemoval>
                    </a14:imgEffect>
                  </a14:imgLayer>
                </a14:imgProps>
              </a:ext>
              <a:ext uri="{28A0092B-C50C-407E-A947-70E740481C1C}">
                <a14:useLocalDpi xmlns:a14="http://schemas.microsoft.com/office/drawing/2010/main" val="0"/>
              </a:ext>
            </a:extLst>
          </a:blip>
          <a:stretch>
            <a:fillRect/>
          </a:stretch>
        </p:blipFill>
        <p:spPr>
          <a:xfrm rot="938929">
            <a:off x="5399449" y="654992"/>
            <a:ext cx="3905021" cy="3113180"/>
          </a:xfrm>
          <a:prstGeom prst="rect">
            <a:avLst/>
          </a:prstGeom>
        </p:spPr>
      </p:pic>
      <p:sp>
        <p:nvSpPr>
          <p:cNvPr id="6" name="Oval 5">
            <a:extLst>
              <a:ext uri="{FF2B5EF4-FFF2-40B4-BE49-F238E27FC236}">
                <a16:creationId xmlns:a16="http://schemas.microsoft.com/office/drawing/2014/main" xmlns="" id="{DA9511EF-8E99-990E-C12E-0ABF91B7CA72}"/>
              </a:ext>
            </a:extLst>
          </p:cNvPr>
          <p:cNvSpPr/>
          <p:nvPr/>
        </p:nvSpPr>
        <p:spPr>
          <a:xfrm rot="2249390">
            <a:off x="6143991" y="1612725"/>
            <a:ext cx="1973841" cy="1405275"/>
          </a:xfrm>
          <a:prstGeom prst="ellipse">
            <a:avLst/>
          </a:prstGeom>
          <a:solidFill>
            <a:srgbClr val="00206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panose="02020603050405020304" pitchFamily="18" charset="0"/>
                <a:cs typeface="Times New Roman" panose="02020603050405020304" pitchFamily="18" charset="0"/>
              </a:rPr>
              <a:t>Vội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vã</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7" name="Picture 6" descr="A drawing of a clock&#10;&#10;Description automatically generated">
            <a:extLst>
              <a:ext uri="{FF2B5EF4-FFF2-40B4-BE49-F238E27FC236}">
                <a16:creationId xmlns:a16="http://schemas.microsoft.com/office/drawing/2014/main" xmlns="" id="{18080AFC-3A2E-F47D-F147-783924264E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3" b="89700" l="9722" r="89815">
                        <a14:foregroundMark x1="49074" y1="50215" x2="49074" y2="50215"/>
                        <a14:foregroundMark x1="27315" y1="21888" x2="30556" y2="14592"/>
                        <a14:foregroundMark x1="66204" y1="20601" x2="69444" y2="19313"/>
                        <a14:foregroundMark x1="62037" y1="9871" x2="59722" y2="9013"/>
                        <a14:foregroundMark x1="44444" y1="42489" x2="37500" y2="59227"/>
                        <a14:foregroundMark x1="27778" y1="78970" x2="26852" y2="81545"/>
                        <a14:foregroundMark x1="69444" y1="80687" x2="69444" y2="80687"/>
                        <a14:backgroundMark x1="18981" y1="9013" x2="7870" y2="48927"/>
                        <a14:backgroundMark x1="7870" y1="48927" x2="13889" y2="76395"/>
                        <a14:backgroundMark x1="13889" y1="76395" x2="37500" y2="89700"/>
                        <a14:backgroundMark x1="37500" y1="89700" x2="64352" y2="91845"/>
                        <a14:backgroundMark x1="73714" y1="80687" x2="83796" y2="68670"/>
                        <a14:backgroundMark x1="64352" y1="91845" x2="73714" y2="80687"/>
                        <a14:backgroundMark x1="83796" y1="68670" x2="88426" y2="32189"/>
                        <a14:backgroundMark x1="88426" y1="32189" x2="83796" y2="10300"/>
                        <a14:backgroundMark x1="83796" y1="10300" x2="67130" y2="858"/>
                        <a14:backgroundMark x1="67130" y1="858" x2="28704" y2="3004"/>
                        <a14:backgroundMark x1="28704" y1="3004" x2="18056" y2="10300"/>
                        <a14:backgroundMark x1="18981" y1="33047" x2="18981" y2="33047"/>
                        <a14:backgroundMark x1="39352" y1="13734" x2="52315" y2="17167"/>
                      </a14:backgroundRemoval>
                    </a14:imgEffect>
                  </a14:imgLayer>
                </a14:imgProps>
              </a:ext>
              <a:ext uri="{28A0092B-C50C-407E-A947-70E740481C1C}">
                <a14:useLocalDpi xmlns:a14="http://schemas.microsoft.com/office/drawing/2010/main" val="0"/>
              </a:ext>
            </a:extLst>
          </a:blip>
          <a:stretch>
            <a:fillRect/>
          </a:stretch>
        </p:blipFill>
        <p:spPr>
          <a:xfrm rot="938929">
            <a:off x="8645465" y="651838"/>
            <a:ext cx="4040162" cy="3220917"/>
          </a:xfrm>
          <a:prstGeom prst="rect">
            <a:avLst/>
          </a:prstGeom>
        </p:spPr>
      </p:pic>
      <p:pic>
        <p:nvPicPr>
          <p:cNvPr id="8" name="Picture 7" descr="A drawing of a clock&#10;&#10;Description automatically generated">
            <a:extLst>
              <a:ext uri="{FF2B5EF4-FFF2-40B4-BE49-F238E27FC236}">
                <a16:creationId xmlns:a16="http://schemas.microsoft.com/office/drawing/2014/main" xmlns="" id="{18080AFC-3A2E-F47D-F147-783924264E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3" b="89700" l="9722" r="89815">
                        <a14:foregroundMark x1="49074" y1="50215" x2="49074" y2="50215"/>
                        <a14:foregroundMark x1="27315" y1="21888" x2="30556" y2="14592"/>
                        <a14:foregroundMark x1="66204" y1="20601" x2="69444" y2="19313"/>
                        <a14:foregroundMark x1="62037" y1="9871" x2="59722" y2="9013"/>
                        <a14:foregroundMark x1="44444" y1="42489" x2="37500" y2="59227"/>
                        <a14:foregroundMark x1="27778" y1="78970" x2="26852" y2="81545"/>
                        <a14:foregroundMark x1="69444" y1="80687" x2="69444" y2="80687"/>
                        <a14:backgroundMark x1="18981" y1="9013" x2="7870" y2="48927"/>
                        <a14:backgroundMark x1="7870" y1="48927" x2="13889" y2="76395"/>
                        <a14:backgroundMark x1="13889" y1="76395" x2="37500" y2="89700"/>
                        <a14:backgroundMark x1="37500" y1="89700" x2="64352" y2="91845"/>
                        <a14:backgroundMark x1="73714" y1="80687" x2="83796" y2="68670"/>
                        <a14:backgroundMark x1="64352" y1="91845" x2="73714" y2="80687"/>
                        <a14:backgroundMark x1="83796" y1="68670" x2="88426" y2="32189"/>
                        <a14:backgroundMark x1="88426" y1="32189" x2="83796" y2="10300"/>
                        <a14:backgroundMark x1="83796" y1="10300" x2="67130" y2="858"/>
                        <a14:backgroundMark x1="67130" y1="858" x2="28704" y2="3004"/>
                        <a14:backgroundMark x1="28704" y1="3004" x2="18056" y2="10300"/>
                        <a14:backgroundMark x1="18981" y1="33047" x2="18981" y2="33047"/>
                        <a14:backgroundMark x1="39352" y1="13734" x2="52315" y2="17167"/>
                      </a14:backgroundRemoval>
                    </a14:imgEffect>
                  </a14:imgLayer>
                </a14:imgProps>
              </a:ext>
              <a:ext uri="{28A0092B-C50C-407E-A947-70E740481C1C}">
                <a14:useLocalDpi xmlns:a14="http://schemas.microsoft.com/office/drawing/2010/main" val="0"/>
              </a:ext>
            </a:extLst>
          </a:blip>
          <a:stretch>
            <a:fillRect/>
          </a:stretch>
        </p:blipFill>
        <p:spPr>
          <a:xfrm rot="938929">
            <a:off x="347876" y="3330580"/>
            <a:ext cx="3909245" cy="3116547"/>
          </a:xfrm>
          <a:prstGeom prst="rect">
            <a:avLst/>
          </a:prstGeom>
        </p:spPr>
      </p:pic>
      <p:pic>
        <p:nvPicPr>
          <p:cNvPr id="9" name="Picture 8" descr="A drawing of a clock&#10;&#10;Description automatically generated">
            <a:extLst>
              <a:ext uri="{FF2B5EF4-FFF2-40B4-BE49-F238E27FC236}">
                <a16:creationId xmlns:a16="http://schemas.microsoft.com/office/drawing/2014/main" xmlns="" id="{428A3C86-E523-057E-81CF-A4898A07DD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3" b="89700" l="9722" r="89815">
                        <a14:foregroundMark x1="49074" y1="50215" x2="49074" y2="50215"/>
                        <a14:foregroundMark x1="27315" y1="21888" x2="30556" y2="14592"/>
                        <a14:foregroundMark x1="66204" y1="20601" x2="69444" y2="19313"/>
                        <a14:foregroundMark x1="62037" y1="9871" x2="59722" y2="9013"/>
                        <a14:foregroundMark x1="44444" y1="42489" x2="37500" y2="59227"/>
                        <a14:foregroundMark x1="27778" y1="78970" x2="26852" y2="81545"/>
                        <a14:foregroundMark x1="69444" y1="80687" x2="69444" y2="80687"/>
                        <a14:backgroundMark x1="18981" y1="9013" x2="7870" y2="48927"/>
                        <a14:backgroundMark x1="7870" y1="48927" x2="13889" y2="76395"/>
                        <a14:backgroundMark x1="13889" y1="76395" x2="37500" y2="89700"/>
                        <a14:backgroundMark x1="37500" y1="89700" x2="64352" y2="91845"/>
                        <a14:backgroundMark x1="73714" y1="80687" x2="83796" y2="68670"/>
                        <a14:backgroundMark x1="64352" y1="91845" x2="73714" y2="80687"/>
                        <a14:backgroundMark x1="83796" y1="68670" x2="88426" y2="32189"/>
                        <a14:backgroundMark x1="88426" y1="32189" x2="83796" y2="10300"/>
                        <a14:backgroundMark x1="83796" y1="10300" x2="67130" y2="858"/>
                        <a14:backgroundMark x1="67130" y1="858" x2="28704" y2="3004"/>
                        <a14:backgroundMark x1="28704" y1="3004" x2="18056" y2="10300"/>
                        <a14:backgroundMark x1="18981" y1="33047" x2="18981" y2="33047"/>
                        <a14:backgroundMark x1="39352" y1="13734" x2="52315" y2="17167"/>
                      </a14:backgroundRemoval>
                    </a14:imgEffect>
                  </a14:imgLayer>
                </a14:imgProps>
              </a:ext>
              <a:ext uri="{28A0092B-C50C-407E-A947-70E740481C1C}">
                <a14:useLocalDpi xmlns:a14="http://schemas.microsoft.com/office/drawing/2010/main" val="0"/>
              </a:ext>
            </a:extLst>
          </a:blip>
          <a:stretch>
            <a:fillRect/>
          </a:stretch>
        </p:blipFill>
        <p:spPr>
          <a:xfrm rot="19651606">
            <a:off x="4300946" y="3642390"/>
            <a:ext cx="4096720" cy="3266007"/>
          </a:xfrm>
          <a:prstGeom prst="rect">
            <a:avLst/>
          </a:prstGeom>
        </p:spPr>
      </p:pic>
      <p:pic>
        <p:nvPicPr>
          <p:cNvPr id="10" name="Picture 9" descr="A drawing of a clock&#10;&#10;Description automatically generated">
            <a:extLst>
              <a:ext uri="{FF2B5EF4-FFF2-40B4-BE49-F238E27FC236}">
                <a16:creationId xmlns:a16="http://schemas.microsoft.com/office/drawing/2014/main" xmlns="" id="{A803C440-540C-AF65-C56B-D0311880DE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3" b="89700" l="9722" r="89815">
                        <a14:foregroundMark x1="49074" y1="50215" x2="49074" y2="50215"/>
                        <a14:foregroundMark x1="27315" y1="21888" x2="30556" y2="14592"/>
                        <a14:foregroundMark x1="66204" y1="20601" x2="69444" y2="19313"/>
                        <a14:foregroundMark x1="62037" y1="9871" x2="59722" y2="9013"/>
                        <a14:foregroundMark x1="44444" y1="42489" x2="37500" y2="59227"/>
                        <a14:foregroundMark x1="27778" y1="78970" x2="26852" y2="81545"/>
                        <a14:foregroundMark x1="69444" y1="80687" x2="69444" y2="80687"/>
                        <a14:backgroundMark x1="18981" y1="9013" x2="7870" y2="48927"/>
                        <a14:backgroundMark x1="7870" y1="48927" x2="13889" y2="76395"/>
                        <a14:backgroundMark x1="13889" y1="76395" x2="37500" y2="89700"/>
                        <a14:backgroundMark x1="37500" y1="89700" x2="64352" y2="91845"/>
                        <a14:backgroundMark x1="73714" y1="80687" x2="83796" y2="68670"/>
                        <a14:backgroundMark x1="64352" y1="91845" x2="73714" y2="80687"/>
                        <a14:backgroundMark x1="83796" y1="68670" x2="88426" y2="32189"/>
                        <a14:backgroundMark x1="88426" y1="32189" x2="83796" y2="10300"/>
                        <a14:backgroundMark x1="83796" y1="10300" x2="67130" y2="858"/>
                        <a14:backgroundMark x1="67130" y1="858" x2="28704" y2="3004"/>
                        <a14:backgroundMark x1="28704" y1="3004" x2="18056" y2="10300"/>
                        <a14:backgroundMark x1="18981" y1="33047" x2="18981" y2="33047"/>
                        <a14:backgroundMark x1="39352" y1="13734" x2="52315" y2="17167"/>
                      </a14:backgroundRemoval>
                    </a14:imgEffect>
                  </a14:imgLayer>
                </a14:imgProps>
              </a:ext>
              <a:ext uri="{28A0092B-C50C-407E-A947-70E740481C1C}">
                <a14:useLocalDpi xmlns:a14="http://schemas.microsoft.com/office/drawing/2010/main" val="0"/>
              </a:ext>
            </a:extLst>
          </a:blip>
          <a:stretch>
            <a:fillRect/>
          </a:stretch>
        </p:blipFill>
        <p:spPr>
          <a:xfrm rot="21235589">
            <a:off x="8642827" y="3560552"/>
            <a:ext cx="3258336" cy="2597627"/>
          </a:xfrm>
          <a:prstGeom prst="rect">
            <a:avLst/>
          </a:prstGeom>
        </p:spPr>
      </p:pic>
      <p:sp>
        <p:nvSpPr>
          <p:cNvPr id="11" name="Oval 10">
            <a:extLst>
              <a:ext uri="{FF2B5EF4-FFF2-40B4-BE49-F238E27FC236}">
                <a16:creationId xmlns:a16="http://schemas.microsoft.com/office/drawing/2014/main" xmlns="" id="{7F6F0FA3-6A0B-7ED9-4E1F-AAF35BB8ACAB}"/>
              </a:ext>
            </a:extLst>
          </p:cNvPr>
          <p:cNvSpPr/>
          <p:nvPr/>
        </p:nvSpPr>
        <p:spPr>
          <a:xfrm rot="2314920">
            <a:off x="9575677" y="1598262"/>
            <a:ext cx="1973841" cy="1446569"/>
          </a:xfrm>
          <a:prstGeom prst="ellipse">
            <a:avLst/>
          </a:prstGeom>
          <a:solidFill>
            <a:srgbClr val="00206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Qua </a:t>
            </a:r>
            <a:r>
              <a:rPr lang="en-US" sz="3600" dirty="0" err="1">
                <a:solidFill>
                  <a:schemeClr val="bg1"/>
                </a:solidFill>
                <a:latin typeface="Times New Roman" panose="02020603050405020304" pitchFamily="18" charset="0"/>
                <a:cs typeface="Times New Roman" panose="02020603050405020304" pitchFamily="18" charset="0"/>
              </a:rPr>
              <a:t>đi</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FEF0FE0E-6CB5-5DED-A19A-2FCDCC4F9311}"/>
              </a:ext>
            </a:extLst>
          </p:cNvPr>
          <p:cNvSpPr/>
          <p:nvPr/>
        </p:nvSpPr>
        <p:spPr>
          <a:xfrm rot="1372102">
            <a:off x="9209626" y="4318813"/>
            <a:ext cx="1973841" cy="1323614"/>
          </a:xfrm>
          <a:prstGeom prst="ellipse">
            <a:avLst/>
          </a:prstGeom>
          <a:solidFill>
            <a:srgbClr val="00206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latin typeface="Times New Roman" panose="02020603050405020304" pitchFamily="18" charset="0"/>
                <a:cs typeface="Times New Roman" panose="02020603050405020304" pitchFamily="18" charset="0"/>
              </a:rPr>
              <a:t>Trôi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chảy</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40EC67C1-6BCD-B463-125B-FA5874A42431}"/>
              </a:ext>
            </a:extLst>
          </p:cNvPr>
          <p:cNvSpPr/>
          <p:nvPr/>
        </p:nvSpPr>
        <p:spPr>
          <a:xfrm rot="19914540">
            <a:off x="5362386" y="4740467"/>
            <a:ext cx="1973841" cy="1395681"/>
          </a:xfrm>
          <a:prstGeom prst="ellipse">
            <a:avLst/>
          </a:prstGeom>
          <a:solidFill>
            <a:srgbClr val="00206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panose="02020603050405020304" pitchFamily="18" charset="0"/>
                <a:cs typeface="Times New Roman" panose="02020603050405020304" pitchFamily="18" charset="0"/>
              </a:rPr>
              <a:t>Tháng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năm</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40EC67C1-6BCD-B463-125B-FA5874A42431}"/>
              </a:ext>
            </a:extLst>
          </p:cNvPr>
          <p:cNvSpPr/>
          <p:nvPr/>
        </p:nvSpPr>
        <p:spPr>
          <a:xfrm rot="19914540">
            <a:off x="959848" y="4283642"/>
            <a:ext cx="2358091" cy="1585639"/>
          </a:xfrm>
          <a:prstGeom prst="ellipse">
            <a:avLst/>
          </a:prstGeom>
          <a:solidFill>
            <a:srgbClr val="00206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latin typeface="Times New Roman" panose="02020603050405020304" pitchFamily="18" charset="0"/>
                <a:cs typeface="Times New Roman" panose="02020603050405020304" pitchFamily="18" charset="0"/>
              </a:rPr>
              <a:t>Nhanh</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chậm</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04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style.rotation</p:attrName>
                                        </p:attrNameLst>
                                      </p:cBhvr>
                                      <p:tavLst>
                                        <p:tav tm="0">
                                          <p:val>
                                            <p:fltVal val="90"/>
                                          </p:val>
                                        </p:tav>
                                        <p:tav tm="100000">
                                          <p:val>
                                            <p:fltVal val="0"/>
                                          </p:val>
                                        </p:tav>
                                      </p:tavLst>
                                    </p:anim>
                                    <p:animEffect transition="in" filter="fade">
                                      <p:cBhvr>
                                        <p:cTn id="6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750925"/>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800884"/>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26463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31459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776261"/>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Tree>
    <p:extLst>
      <p:ext uri="{BB962C8B-B14F-4D97-AF65-F5344CB8AC3E}">
        <p14:creationId xmlns:p14="http://schemas.microsoft.com/office/powerpoint/2010/main" val="4165688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13937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18933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575845"/>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15" name="Rectangle: Rounded Corners 12">
            <a:extLst>
              <a:ext uri="{FF2B5EF4-FFF2-40B4-BE49-F238E27FC236}">
                <a16:creationId xmlns:a16="http://schemas.microsoft.com/office/drawing/2014/main" xmlns="" id="{816EB32F-3F57-2023-5996-F182FDA0B4D2}"/>
              </a:ext>
            </a:extLst>
          </p:cNvPr>
          <p:cNvSpPr/>
          <p:nvPr/>
        </p:nvSpPr>
        <p:spPr>
          <a:xfrm>
            <a:off x="272029" y="2730670"/>
            <a:ext cx="3971706" cy="3057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YẾU TỐ </a:t>
            </a:r>
          </a:p>
          <a:p>
            <a:pPr algn="ctr"/>
            <a:r>
              <a:rPr lang="en-US" sz="3600" b="1" dirty="0">
                <a:latin typeface="Times New Roman" panose="02020603050405020304" pitchFamily="18" charset="0"/>
                <a:cs typeface="Times New Roman" panose="02020603050405020304" pitchFamily="18" charset="0"/>
              </a:rPr>
              <a:t>TƯỢNG TRƯNG TRONG </a:t>
            </a:r>
          </a:p>
          <a:p>
            <a:pPr algn="ctr"/>
            <a:r>
              <a:rPr lang="en-US" sz="3600" b="1" dirty="0">
                <a:latin typeface="Times New Roman" panose="02020603050405020304" pitchFamily="18" charset="0"/>
                <a:cs typeface="Times New Roman" panose="02020603050405020304" pitchFamily="18" charset="0"/>
              </a:rPr>
              <a:t>THƠ TRỮ TÌNH</a:t>
            </a:r>
          </a:p>
        </p:txBody>
      </p:sp>
      <p:sp>
        <p:nvSpPr>
          <p:cNvPr id="16" name="Rectangle: Rounded Corners 4">
            <a:extLst>
              <a:ext uri="{FF2B5EF4-FFF2-40B4-BE49-F238E27FC236}">
                <a16:creationId xmlns:a16="http://schemas.microsoft.com/office/drawing/2014/main" xmlns="" id="{7EBF3D2C-989F-1C1F-40A7-7D428CDF5B8C}"/>
              </a:ext>
            </a:extLst>
          </p:cNvPr>
          <p:cNvSpPr/>
          <p:nvPr/>
        </p:nvSpPr>
        <p:spPr>
          <a:xfrm>
            <a:off x="4616606" y="973813"/>
            <a:ext cx="7287166" cy="56980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chi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ảnh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trừu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giàu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ngẫm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sâu</a:t>
            </a:r>
            <a:r>
              <a:rPr lang="en-US" sz="3600" b="1" dirty="0">
                <a:latin typeface="Times New Roman" panose="02020603050405020304" pitchFamily="18" charset="0"/>
                <a:cs typeface="Times New Roman" panose="02020603050405020304" pitchFamily="18" charset="0"/>
              </a:rPr>
              <a:t> xa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giới</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Trong </a:t>
            </a:r>
            <a:r>
              <a:rPr lang="en-US" sz="3600" b="1" dirty="0" err="1">
                <a:latin typeface="Times New Roman" panose="02020603050405020304" pitchFamily="18" charset="0"/>
                <a:cs typeface="Times New Roman" panose="02020603050405020304" pitchFamily="18" charset="0"/>
              </a:rPr>
              <a:t>nhiều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YTTT </a:t>
            </a:r>
            <a:r>
              <a:rPr lang="en-US" sz="3600" b="1" dirty="0" err="1">
                <a:latin typeface="Times New Roman" panose="02020603050405020304" pitchFamily="18" charset="0"/>
                <a:cs typeface="Times New Roman" panose="02020603050405020304" pitchFamily="18" charset="0"/>
              </a:rPr>
              <a:t>gắn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504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1000"/>
                                        <p:tgtEl>
                                          <p:spTgt spid="16">
                                            <p:txEl>
                                              <p:pRg st="0" end="0"/>
                                            </p:txEl>
                                          </p:spTgt>
                                        </p:tgtEl>
                                      </p:cBhvr>
                                    </p:animEffect>
                                    <p:anim calcmode="lin" valueType="num">
                                      <p:cBhvr>
                                        <p:cTn id="1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1000"/>
                                        <p:tgtEl>
                                          <p:spTgt spid="16">
                                            <p:txEl>
                                              <p:pRg st="1" end="1"/>
                                            </p:txEl>
                                          </p:spTgt>
                                        </p:tgtEl>
                                      </p:cBhvr>
                                    </p:animEffect>
                                    <p:anim calcmode="lin" valueType="num">
                                      <p:cBhvr>
                                        <p:cTn id="2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750925"/>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800884"/>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26463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31459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776261"/>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3" name="Rectangle 2"/>
          <p:cNvSpPr/>
          <p:nvPr/>
        </p:nvSpPr>
        <p:spPr>
          <a:xfrm>
            <a:off x="143214" y="2759234"/>
            <a:ext cx="11848370" cy="36621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C00000"/>
                </a:solidFill>
                <a:latin typeface="Arial" pitchFamily="34" charset="0"/>
                <a:cs typeface="Arial" pitchFamily="34" charset="0"/>
              </a:rPr>
              <a:t>THẢO LUẬN NHÓM (3 PHÚT)</a:t>
            </a:r>
          </a:p>
          <a:p>
            <a:pPr marL="571500" indent="-571500">
              <a:buFontTx/>
              <a:buChar char="-"/>
            </a:pPr>
            <a:r>
              <a:rPr lang="en-US" sz="3200" b="1" dirty="0" err="1" smtClean="0">
                <a:solidFill>
                  <a:srgbClr val="002060"/>
                </a:solidFill>
                <a:latin typeface="Arial" pitchFamily="34" charset="0"/>
                <a:cs typeface="Arial" pitchFamily="34" charset="0"/>
              </a:rPr>
              <a:t>Dòng</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thơ</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đầu</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tiên</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cho</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thấy</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nhà</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thơ</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hình</a:t>
            </a:r>
            <a:r>
              <a:rPr lang="en-US" sz="3200" b="1" dirty="0" smtClean="0">
                <a:solidFill>
                  <a:srgbClr val="002060"/>
                </a:solidFill>
                <a:latin typeface="Arial" pitchFamily="34" charset="0"/>
                <a:cs typeface="Arial" pitchFamily="34" charset="0"/>
              </a:rPr>
              <a:t> dung </a:t>
            </a:r>
            <a:r>
              <a:rPr lang="en-US" sz="3200" b="1" dirty="0" err="1" smtClean="0">
                <a:solidFill>
                  <a:srgbClr val="002060"/>
                </a:solidFill>
                <a:latin typeface="Arial" pitchFamily="34" charset="0"/>
                <a:cs typeface="Arial" pitchFamily="34" charset="0"/>
              </a:rPr>
              <a:t>như</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thế</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nào</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về</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thời</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gian</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và</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mối</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quan</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hệ</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giữa</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thời</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gian</a:t>
            </a:r>
            <a:r>
              <a:rPr lang="en-US" sz="3200" b="1" dirty="0" smtClean="0">
                <a:solidFill>
                  <a:srgbClr val="002060"/>
                </a:solidFill>
                <a:latin typeface="Arial" pitchFamily="34" charset="0"/>
                <a:cs typeface="Arial" pitchFamily="34" charset="0"/>
              </a:rPr>
              <a:t> </a:t>
            </a:r>
            <a:r>
              <a:rPr lang="en-US" sz="3200" b="1" dirty="0" err="1" smtClean="0">
                <a:solidFill>
                  <a:srgbClr val="002060"/>
                </a:solidFill>
                <a:latin typeface="Arial" pitchFamily="34" charset="0"/>
                <a:cs typeface="Arial" pitchFamily="34" charset="0"/>
              </a:rPr>
              <a:t>và</a:t>
            </a:r>
            <a:r>
              <a:rPr lang="en-US" sz="3200" b="1" dirty="0" smtClean="0">
                <a:solidFill>
                  <a:srgbClr val="002060"/>
                </a:solidFill>
                <a:latin typeface="Arial" pitchFamily="34" charset="0"/>
                <a:cs typeface="Arial" pitchFamily="34" charset="0"/>
              </a:rPr>
              <a:t> con </a:t>
            </a:r>
            <a:r>
              <a:rPr lang="en-US" sz="3200" b="1" dirty="0" err="1" smtClean="0">
                <a:solidFill>
                  <a:srgbClr val="002060"/>
                </a:solidFill>
                <a:latin typeface="Arial" pitchFamily="34" charset="0"/>
                <a:cs typeface="Arial" pitchFamily="34" charset="0"/>
              </a:rPr>
              <a:t>người</a:t>
            </a:r>
            <a:r>
              <a:rPr lang="en-US" sz="3200" b="1" dirty="0" smtClean="0">
                <a:solidFill>
                  <a:srgbClr val="002060"/>
                </a:solidFill>
                <a:latin typeface="Arial" pitchFamily="34" charset="0"/>
                <a:cs typeface="Arial" pitchFamily="34" charset="0"/>
              </a:rPr>
              <a:t>? </a:t>
            </a:r>
            <a:r>
              <a:rPr lang="en-US" sz="3200" b="1" dirty="0" smtClean="0">
                <a:solidFill>
                  <a:srgbClr val="C00000"/>
                </a:solidFill>
                <a:latin typeface="Arial" pitchFamily="34" charset="0"/>
                <a:cs typeface="Arial" pitchFamily="34" charset="0"/>
              </a:rPr>
              <a:t>(</a:t>
            </a:r>
            <a:r>
              <a:rPr lang="en-US" sz="3200" b="1" dirty="0" err="1" smtClean="0">
                <a:solidFill>
                  <a:srgbClr val="C00000"/>
                </a:solidFill>
                <a:latin typeface="Arial" pitchFamily="34" charset="0"/>
                <a:cs typeface="Arial" pitchFamily="34" charset="0"/>
              </a:rPr>
              <a:t>nhóm</a:t>
            </a:r>
            <a:r>
              <a:rPr lang="en-US" sz="3200" b="1" dirty="0" smtClean="0">
                <a:solidFill>
                  <a:srgbClr val="C00000"/>
                </a:solidFill>
                <a:latin typeface="Arial" pitchFamily="34" charset="0"/>
                <a:cs typeface="Arial" pitchFamily="34" charset="0"/>
              </a:rPr>
              <a:t> </a:t>
            </a:r>
            <a:r>
              <a:rPr lang="en-US" sz="3200" b="1" dirty="0" smtClean="0">
                <a:solidFill>
                  <a:srgbClr val="C00000"/>
                </a:solidFill>
                <a:latin typeface="Arial" pitchFamily="34" charset="0"/>
                <a:cs typeface="Arial" pitchFamily="34" charset="0"/>
              </a:rPr>
              <a:t>1+2)</a:t>
            </a:r>
          </a:p>
          <a:p>
            <a:pPr marL="571500" indent="-571500">
              <a:buFontTx/>
              <a:buChar char="-"/>
            </a:pPr>
            <a:r>
              <a:rPr lang="en-US" sz="3200" b="1" dirty="0" err="1">
                <a:solidFill>
                  <a:srgbClr val="002060"/>
                </a:solidFill>
                <a:latin typeface="Arial" pitchFamily="34" charset="0"/>
                <a:cs typeface="Arial" pitchFamily="34" charset="0"/>
              </a:rPr>
              <a:t>Hình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ảnh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chiếc</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lá</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khô</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và</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tiếng</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sỏi</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trong</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lòng</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giếng</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cạn</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gợi</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cho</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em</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cảm</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nhận</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gì</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về</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thời</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gian</a:t>
            </a:r>
            <a:r>
              <a:rPr lang="en-US" sz="3200" b="1" dirty="0" smtClean="0">
                <a:solidFill>
                  <a:srgbClr val="002060"/>
                </a:solidFill>
                <a:latin typeface="Arial" pitchFamily="34" charset="0"/>
                <a:cs typeface="Arial" pitchFamily="34" charset="0"/>
              </a:rPr>
              <a:t>? </a:t>
            </a:r>
            <a:r>
              <a:rPr lang="en-US" sz="3200" b="1" dirty="0" smtClean="0">
                <a:solidFill>
                  <a:srgbClr val="C00000"/>
                </a:solidFill>
                <a:latin typeface="Arial" pitchFamily="34" charset="0"/>
                <a:cs typeface="Arial" pitchFamily="34" charset="0"/>
              </a:rPr>
              <a:t>(</a:t>
            </a:r>
            <a:r>
              <a:rPr lang="en-US" sz="3200" b="1" dirty="0" err="1" smtClean="0">
                <a:solidFill>
                  <a:srgbClr val="C00000"/>
                </a:solidFill>
                <a:latin typeface="Arial" pitchFamily="34" charset="0"/>
                <a:cs typeface="Arial" pitchFamily="34" charset="0"/>
              </a:rPr>
              <a:t>nhóm</a:t>
            </a:r>
            <a:r>
              <a:rPr lang="en-US" sz="3200" b="1" dirty="0" smtClean="0">
                <a:solidFill>
                  <a:srgbClr val="C00000"/>
                </a:solidFill>
                <a:latin typeface="Arial" pitchFamily="34" charset="0"/>
                <a:cs typeface="Arial" pitchFamily="34" charset="0"/>
              </a:rPr>
              <a:t> 3+4)</a:t>
            </a:r>
            <a:endParaRPr lang="en-US" sz="3200" b="1" dirty="0">
              <a:solidFill>
                <a:srgbClr val="C00000"/>
              </a:solidFill>
              <a:latin typeface="Arial" pitchFamily="34" charset="0"/>
              <a:cs typeface="Arial" pitchFamily="34" charset="0"/>
            </a:endParaRPr>
          </a:p>
          <a:p>
            <a:endParaRPr lang="en-US" sz="32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240305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750925"/>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800884"/>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26463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31459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776261"/>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6" name="Rectangle 5"/>
          <p:cNvSpPr/>
          <p:nvPr/>
        </p:nvSpPr>
        <p:spPr>
          <a:xfrm>
            <a:off x="5182991" y="1802454"/>
            <a:ext cx="4669868" cy="646331"/>
          </a:xfrm>
          <a:prstGeom prst="rect">
            <a:avLst/>
          </a:prstGeom>
          <a:solidFill>
            <a:schemeClr val="accent2">
              <a:lumMod val="20000"/>
              <a:lumOff val="80000"/>
            </a:schemeClr>
          </a:solidFill>
        </p:spPr>
        <p:txBody>
          <a:bodyPr wrap="none">
            <a:spAutoFit/>
          </a:bodyPr>
          <a:lstStyle/>
          <a:p>
            <a:pPr lvl="0" defTabSz="914400">
              <a:defRPr/>
            </a:pPr>
            <a:r>
              <a:rPr lang="en-US" sz="3600" dirty="0">
                <a:solidFill>
                  <a:srgbClr val="1313A5"/>
                </a:solidFill>
                <a:latin typeface="Arial" pitchFamily="34" charset="0"/>
                <a:cs typeface="Arial" pitchFamily="34" charset="0"/>
              </a:rPr>
              <a:t>“</a:t>
            </a:r>
            <a:r>
              <a:rPr lang="en-US" sz="3600" i="1" dirty="0" err="1">
                <a:solidFill>
                  <a:srgbClr val="1313A5"/>
                </a:solidFill>
                <a:latin typeface="Arial" pitchFamily="34" charset="0"/>
                <a:cs typeface="Arial" pitchFamily="34" charset="0"/>
              </a:rPr>
              <a:t>Thời</a:t>
            </a:r>
            <a:r>
              <a:rPr lang="en-US" sz="3600" i="1" dirty="0">
                <a:solidFill>
                  <a:srgbClr val="1313A5"/>
                </a:solidFill>
                <a:latin typeface="Arial" pitchFamily="34" charset="0"/>
                <a:cs typeface="Arial" pitchFamily="34" charset="0"/>
              </a:rPr>
              <a:t> </a:t>
            </a:r>
            <a:r>
              <a:rPr lang="en-US" sz="3600" i="1" dirty="0" err="1">
                <a:solidFill>
                  <a:srgbClr val="1313A5"/>
                </a:solidFill>
                <a:latin typeface="Arial" pitchFamily="34" charset="0"/>
                <a:cs typeface="Arial" pitchFamily="34" charset="0"/>
              </a:rPr>
              <a:t>gian</a:t>
            </a:r>
            <a:r>
              <a:rPr lang="en-US" sz="3600" i="1" dirty="0">
                <a:solidFill>
                  <a:srgbClr val="1313A5"/>
                </a:solidFill>
                <a:latin typeface="Arial" pitchFamily="34" charset="0"/>
                <a:cs typeface="Arial" pitchFamily="34" charset="0"/>
              </a:rPr>
              <a:t> </a:t>
            </a:r>
            <a:r>
              <a:rPr lang="en-US" sz="3600" i="1" dirty="0">
                <a:solidFill>
                  <a:srgbClr val="C00000"/>
                </a:solidFill>
                <a:latin typeface="Arial" pitchFamily="34" charset="0"/>
                <a:cs typeface="Arial" pitchFamily="34" charset="0"/>
              </a:rPr>
              <a:t>qua</a:t>
            </a:r>
            <a:r>
              <a:rPr lang="en-US" sz="3600" i="1" dirty="0">
                <a:solidFill>
                  <a:srgbClr val="1313A5"/>
                </a:solidFill>
                <a:latin typeface="Arial" pitchFamily="34" charset="0"/>
                <a:cs typeface="Arial" pitchFamily="34" charset="0"/>
              </a:rPr>
              <a:t> </a:t>
            </a:r>
            <a:r>
              <a:rPr lang="en-US" sz="3600" i="1" dirty="0" err="1">
                <a:solidFill>
                  <a:srgbClr val="1313A5"/>
                </a:solidFill>
                <a:latin typeface="Arial" pitchFamily="34" charset="0"/>
                <a:cs typeface="Arial" pitchFamily="34" charset="0"/>
              </a:rPr>
              <a:t>kẽ</a:t>
            </a:r>
            <a:r>
              <a:rPr lang="en-US" sz="3600" i="1" dirty="0">
                <a:solidFill>
                  <a:srgbClr val="1313A5"/>
                </a:solidFill>
                <a:latin typeface="Arial" pitchFamily="34" charset="0"/>
                <a:cs typeface="Arial" pitchFamily="34" charset="0"/>
              </a:rPr>
              <a:t> </a:t>
            </a:r>
            <a:r>
              <a:rPr lang="en-US" sz="3600" i="1" dirty="0" err="1">
                <a:solidFill>
                  <a:srgbClr val="1313A5"/>
                </a:solidFill>
                <a:latin typeface="Arial" pitchFamily="34" charset="0"/>
                <a:cs typeface="Arial" pitchFamily="34" charset="0"/>
              </a:rPr>
              <a:t>tay</a:t>
            </a:r>
            <a:r>
              <a:rPr lang="en-US" sz="3600" dirty="0">
                <a:solidFill>
                  <a:srgbClr val="1313A5"/>
                </a:solidFill>
                <a:latin typeface="Arial" pitchFamily="34" charset="0"/>
                <a:cs typeface="Arial" pitchFamily="34" charset="0"/>
              </a:rPr>
              <a:t>”</a:t>
            </a:r>
          </a:p>
        </p:txBody>
      </p:sp>
      <p:sp>
        <p:nvSpPr>
          <p:cNvPr id="8" name="Left-Up Arrow 7"/>
          <p:cNvSpPr/>
          <p:nvPr/>
        </p:nvSpPr>
        <p:spPr>
          <a:xfrm>
            <a:off x="6438378" y="2505205"/>
            <a:ext cx="951978" cy="166596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555276" y="2918564"/>
            <a:ext cx="3544866" cy="302712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Hình</a:t>
            </a:r>
            <a:r>
              <a:rPr lang="en-US" sz="3200" dirty="0" smtClean="0"/>
              <a:t> </a:t>
            </a:r>
            <a:r>
              <a:rPr lang="en-US" sz="3200" dirty="0" smtClean="0">
                <a:latin typeface="Arial" pitchFamily="34" charset="0"/>
                <a:cs typeface="Arial" pitchFamily="34" charset="0"/>
              </a:rPr>
              <a:t>dung</a:t>
            </a:r>
            <a:r>
              <a:rPr lang="en-US" sz="3200" dirty="0" smtClean="0"/>
              <a:t> </a:t>
            </a:r>
            <a:r>
              <a:rPr lang="en-US" sz="3200" dirty="0" err="1" smtClean="0"/>
              <a:t>về</a:t>
            </a:r>
            <a:r>
              <a:rPr lang="en-US" sz="3200" dirty="0" smtClean="0"/>
              <a:t> </a:t>
            </a:r>
            <a:r>
              <a:rPr lang="en-US" sz="3200" dirty="0" err="1" smtClean="0"/>
              <a:t>mối</a:t>
            </a:r>
            <a:r>
              <a:rPr lang="en-US" sz="3200" dirty="0" smtClean="0"/>
              <a:t> </a:t>
            </a:r>
            <a:r>
              <a:rPr lang="en-US" sz="3200" dirty="0" err="1" smtClean="0"/>
              <a:t>quan</a:t>
            </a:r>
            <a:r>
              <a:rPr lang="en-US" sz="3200" dirty="0" smtClean="0"/>
              <a:t> </a:t>
            </a:r>
            <a:r>
              <a:rPr lang="en-US" sz="3200" dirty="0" err="1" smtClean="0"/>
              <a:t>hệ</a:t>
            </a:r>
            <a:r>
              <a:rPr lang="en-US" sz="3200" dirty="0" smtClean="0"/>
              <a:t> </a:t>
            </a:r>
            <a:r>
              <a:rPr lang="en-US" sz="3200" dirty="0" err="1" smtClean="0"/>
              <a:t>giữa</a:t>
            </a:r>
            <a:r>
              <a:rPr lang="en-US" sz="3200" dirty="0" smtClean="0"/>
              <a:t> </a:t>
            </a:r>
            <a:r>
              <a:rPr lang="en-US" sz="3200" dirty="0" err="1" smtClean="0"/>
              <a:t>thời</a:t>
            </a:r>
            <a:r>
              <a:rPr lang="en-US" sz="3200" dirty="0" smtClean="0"/>
              <a:t> </a:t>
            </a:r>
            <a:r>
              <a:rPr lang="en-US" sz="3200" dirty="0" err="1" smtClean="0"/>
              <a:t>gian</a:t>
            </a:r>
            <a:r>
              <a:rPr lang="en-US" sz="3200" dirty="0" smtClean="0"/>
              <a:t> </a:t>
            </a:r>
            <a:r>
              <a:rPr lang="en-US" sz="3200" dirty="0" err="1" smtClean="0"/>
              <a:t>và</a:t>
            </a:r>
            <a:r>
              <a:rPr lang="en-US" sz="3200" dirty="0" smtClean="0"/>
              <a:t> con </a:t>
            </a:r>
            <a:r>
              <a:rPr lang="en-US" sz="3200" dirty="0" err="1" smtClean="0"/>
              <a:t>người</a:t>
            </a:r>
            <a:endParaRPr lang="en-US" sz="3200" dirty="0"/>
          </a:p>
        </p:txBody>
      </p:sp>
      <p:sp>
        <p:nvSpPr>
          <p:cNvPr id="16" name="Left-Up Arrow 15"/>
          <p:cNvSpPr/>
          <p:nvPr/>
        </p:nvSpPr>
        <p:spPr>
          <a:xfrm flipH="1">
            <a:off x="7542753" y="2505205"/>
            <a:ext cx="1012523" cy="166596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993722" y="3081404"/>
            <a:ext cx="3283906" cy="305217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Arial" pitchFamily="34" charset="0"/>
                <a:cs typeface="Arial" pitchFamily="34" charset="0"/>
              </a:rPr>
              <a:t>Hình</a:t>
            </a:r>
            <a:r>
              <a:rPr lang="en-US" sz="3200" dirty="0" smtClean="0">
                <a:latin typeface="Arial" pitchFamily="34" charset="0"/>
                <a:cs typeface="Arial" pitchFamily="34" charset="0"/>
              </a:rPr>
              <a:t> dung </a:t>
            </a:r>
            <a:r>
              <a:rPr lang="en-US" sz="3200" dirty="0" err="1" smtClean="0">
                <a:latin typeface="Arial" pitchFamily="34" charset="0"/>
                <a:cs typeface="Arial" pitchFamily="34" charset="0"/>
              </a:rPr>
              <a:t>về</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thời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gian</a:t>
            </a:r>
            <a:endParaRPr lang="en-US" sz="3200" dirty="0">
              <a:latin typeface="Arial" pitchFamily="34" charset="0"/>
              <a:cs typeface="Arial" pitchFamily="34" charset="0"/>
            </a:endParaRPr>
          </a:p>
        </p:txBody>
      </p:sp>
      <p:sp>
        <p:nvSpPr>
          <p:cNvPr id="15" name="TextBox 14">
            <a:extLst>
              <a:ext uri="{FF2B5EF4-FFF2-40B4-BE49-F238E27FC236}">
                <a16:creationId xmlns:a16="http://schemas.microsoft.com/office/drawing/2014/main" xmlns="" id="{6736E676-C6E0-AB7B-FF3B-DA8E09C6716F}"/>
              </a:ext>
            </a:extLst>
          </p:cNvPr>
          <p:cNvSpPr txBox="1"/>
          <p:nvPr/>
        </p:nvSpPr>
        <p:spPr>
          <a:xfrm>
            <a:off x="38830" y="2238592"/>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dung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về</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thời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gian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Tree>
    <p:extLst>
      <p:ext uri="{BB962C8B-B14F-4D97-AF65-F5344CB8AC3E}">
        <p14:creationId xmlns:p14="http://schemas.microsoft.com/office/powerpoint/2010/main" val="18923641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38830" y="0"/>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13937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18933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575845"/>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a:t>
            </a: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9" name="TextBox 8">
            <a:extLst>
              <a:ext uri="{FF2B5EF4-FFF2-40B4-BE49-F238E27FC236}">
                <a16:creationId xmlns:a16="http://schemas.microsoft.com/office/drawing/2014/main" xmlns="" id="{6736E676-C6E0-AB7B-FF3B-DA8E09C6716F}"/>
              </a:ext>
            </a:extLst>
          </p:cNvPr>
          <p:cNvSpPr txBox="1"/>
          <p:nvPr/>
        </p:nvSpPr>
        <p:spPr>
          <a:xfrm>
            <a:off x="191230" y="1976982"/>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dung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về</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thời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gian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15" name="Text Box 3"/>
          <p:cNvSpPr txBox="1"/>
          <p:nvPr/>
        </p:nvSpPr>
        <p:spPr>
          <a:xfrm>
            <a:off x="304380" y="2500202"/>
            <a:ext cx="118003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Thời</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gian</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như</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một</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dòng</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nước</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trôi</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chảy</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không</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ngừng</a:t>
            </a:r>
            <a:r>
              <a:rPr kumimoji="0" lang="en-US" sz="3400" b="0" i="0" u="none" strike="noStrike" kern="1200" cap="none" spc="0" normalizeH="0" baseline="0" noProof="0" dirty="0" smtClean="0">
                <a:ln>
                  <a:noFill/>
                </a:ln>
                <a:solidFill>
                  <a:srgbClr val="1313A5"/>
                </a:solidFill>
                <a:effectLst/>
                <a:uLnTx/>
                <a:uFillTx/>
                <a:latin typeface="Arial" pitchFamily="34" charset="0"/>
                <a:cs typeface="Arial" pitchFamily="34" charset="0"/>
              </a:rPr>
              <a:t>.</a:t>
            </a:r>
            <a:endParaRPr kumimoji="0" lang="en-US" sz="3400" b="0" i="0" u="none" strike="noStrike" kern="1200" cap="none" spc="0" normalizeH="0" baseline="0" noProof="0" dirty="0">
              <a:ln>
                <a:noFill/>
              </a:ln>
              <a:solidFill>
                <a:srgbClr val="1313A5"/>
              </a:solidFill>
              <a:effectLst/>
              <a:uLnTx/>
              <a:uFillTx/>
              <a:latin typeface="Arial" pitchFamily="34" charset="0"/>
              <a:cs typeface="Arial" pitchFamily="34" charset="0"/>
            </a:endParaRPr>
          </a:p>
        </p:txBody>
      </p:sp>
      <p:sp>
        <p:nvSpPr>
          <p:cNvPr id="16" name="Text Box 3"/>
          <p:cNvSpPr txBox="1"/>
          <p:nvPr/>
        </p:nvSpPr>
        <p:spPr>
          <a:xfrm>
            <a:off x="195735" y="3100365"/>
            <a:ext cx="1180035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baseline="0" noProof="0" dirty="0" smtClean="0">
                <a:ln>
                  <a:noFill/>
                </a:ln>
                <a:solidFill>
                  <a:srgbClr val="1313A5"/>
                </a:solidFill>
                <a:effectLst/>
                <a:uLnTx/>
                <a:uFillTx/>
                <a:latin typeface="Arial" pitchFamily="34" charset="0"/>
                <a:cs typeface="Arial" pitchFamily="34" charset="0"/>
              </a:rPr>
              <a:t>Con </a:t>
            </a:r>
            <a:r>
              <a:rPr kumimoji="0" lang="en-US" sz="34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người</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không</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thể</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níu</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kéo</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không</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thể</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nắm</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giữ</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thời</a:t>
            </a:r>
            <a:r>
              <a:rPr kumimoji="0" lang="en-US" sz="34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400" b="0" i="0" u="none" strike="noStrike" kern="1200" cap="none" spc="0" normalizeH="0" noProof="0" dirty="0" err="1" smtClean="0">
                <a:ln>
                  <a:noFill/>
                </a:ln>
                <a:solidFill>
                  <a:srgbClr val="1313A5"/>
                </a:solidFill>
                <a:effectLst/>
                <a:uLnTx/>
                <a:uFillTx/>
                <a:latin typeface="Arial" pitchFamily="34" charset="0"/>
                <a:cs typeface="Arial" pitchFamily="34" charset="0"/>
              </a:rPr>
              <a:t>gian</a:t>
            </a:r>
            <a:r>
              <a:rPr kumimoji="0" lang="en-US" sz="3400" b="0" i="0" u="none" strike="noStrike" kern="1200" cap="none" spc="0" normalizeH="0" baseline="0" noProof="0" dirty="0" smtClean="0">
                <a:ln>
                  <a:noFill/>
                </a:ln>
                <a:solidFill>
                  <a:srgbClr val="1313A5"/>
                </a:solidFill>
                <a:effectLst/>
                <a:uLnTx/>
                <a:uFillTx/>
                <a:latin typeface="Arial" pitchFamily="34" charset="0"/>
                <a:cs typeface="Arial" pitchFamily="34" charset="0"/>
              </a:rPr>
              <a:t>.</a:t>
            </a:r>
            <a:endParaRPr kumimoji="0" lang="en-US" sz="3400" b="0" i="0" u="none" strike="noStrike" kern="1200" cap="none" spc="0" normalizeH="0" baseline="0" noProof="0" dirty="0">
              <a:ln>
                <a:noFill/>
              </a:ln>
              <a:solidFill>
                <a:srgbClr val="1313A5"/>
              </a:solidFill>
              <a:effectLst/>
              <a:uLnTx/>
              <a:uFillTx/>
              <a:latin typeface="Arial" pitchFamily="34" charset="0"/>
              <a:cs typeface="Arial" pitchFamily="34" charset="0"/>
            </a:endParaRPr>
          </a:p>
        </p:txBody>
      </p:sp>
      <p:sp>
        <p:nvSpPr>
          <p:cNvPr id="17" name="TextBox 16">
            <a:extLst>
              <a:ext uri="{FF2B5EF4-FFF2-40B4-BE49-F238E27FC236}">
                <a16:creationId xmlns:a16="http://schemas.microsoft.com/office/drawing/2014/main" xmlns="" id="{6736E676-C6E0-AB7B-FF3B-DA8E09C6716F}"/>
              </a:ext>
            </a:extLst>
          </p:cNvPr>
          <p:cNvSpPr txBox="1"/>
          <p:nvPr/>
        </p:nvSpPr>
        <p:spPr>
          <a:xfrm>
            <a:off x="104835" y="4080961"/>
            <a:ext cx="11748284"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b.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ảnh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chiếc</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khô</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sỏi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trong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lòng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cạn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8" name="Rectangle 7"/>
          <p:cNvSpPr/>
          <p:nvPr/>
        </p:nvSpPr>
        <p:spPr>
          <a:xfrm>
            <a:off x="17569" y="5109851"/>
            <a:ext cx="12087165" cy="954107"/>
          </a:xfrm>
          <a:prstGeom prst="rect">
            <a:avLst/>
          </a:prstGeom>
          <a:solidFill>
            <a:schemeClr val="accent2">
              <a:lumMod val="20000"/>
              <a:lumOff val="80000"/>
            </a:schemeClr>
          </a:solidFill>
        </p:spPr>
        <p:txBody>
          <a:bodyPr wrap="square">
            <a:spAutoFit/>
          </a:bodyPr>
          <a:lstStyle/>
          <a:p>
            <a:pPr algn="just"/>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Hình</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ảnh</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chiếc</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lá</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khô</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và</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tiếng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sỏi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trong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lòng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giếng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cạn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gợi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cho</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em</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cảm</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nhận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gì</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về</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thời</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gian</a:t>
            </a:r>
            <a:r>
              <a:rPr lang="en-US" sz="2800" b="1" dirty="0" smtClean="0">
                <a:solidFill>
                  <a:srgbClr val="002060"/>
                </a:solidFill>
                <a:latin typeface="Arial" pitchFamily="34" charset="0"/>
                <a:cs typeface="Arial" pitchFamily="34" charset="0"/>
              </a:rPr>
              <a:t>? </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360917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8776" y="495695"/>
            <a:ext cx="3358019" cy="566846"/>
          </a:xfrm>
          <a:noFill/>
          <a:ln w="38100">
            <a:solidFill>
              <a:schemeClr val="tx1"/>
            </a:solidFill>
          </a:ln>
        </p:spPr>
        <p:txBody>
          <a:bodyPr/>
          <a:lstStyle/>
          <a:p>
            <a:pPr marL="0" indent="0">
              <a:buNone/>
            </a:pPr>
            <a:r>
              <a:rPr lang="en-US" dirty="0" err="1" smtClean="0"/>
              <a:t>Thời</a:t>
            </a:r>
            <a:r>
              <a:rPr lang="en-US" dirty="0" smtClean="0"/>
              <a:t> </a:t>
            </a:r>
            <a:r>
              <a:rPr lang="en-US" dirty="0" err="1" smtClean="0"/>
              <a:t>gian</a:t>
            </a:r>
            <a:r>
              <a:rPr lang="en-US" dirty="0" smtClean="0"/>
              <a:t> qua </a:t>
            </a:r>
            <a:r>
              <a:rPr lang="en-US" dirty="0" err="1" smtClean="0"/>
              <a:t>kẽ</a:t>
            </a:r>
            <a:r>
              <a:rPr lang="en-US" dirty="0" smtClean="0"/>
              <a:t> </a:t>
            </a:r>
            <a:r>
              <a:rPr lang="en-US" dirty="0" err="1" smtClean="0"/>
              <a:t>tay</a:t>
            </a:r>
            <a:endParaRPr lang="en-US" dirty="0"/>
          </a:p>
        </p:txBody>
      </p:sp>
      <p:cxnSp>
        <p:nvCxnSpPr>
          <p:cNvPr id="5" name="Straight Arrow Connector 4"/>
          <p:cNvCxnSpPr>
            <a:stCxn id="3" idx="3"/>
          </p:cNvCxnSpPr>
          <p:nvPr/>
        </p:nvCxnSpPr>
        <p:spPr>
          <a:xfrm flipV="1">
            <a:off x="5626795" y="663880"/>
            <a:ext cx="890914" cy="115238"/>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6638794" y="64717"/>
            <a:ext cx="5298509" cy="201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chemeClr val="tx1"/>
                </a:solidFill>
                <a:latin typeface="Arial" pitchFamily="34" charset="0"/>
                <a:cs typeface="Arial" pitchFamily="34" charset="0"/>
              </a:rPr>
              <a:t>Thời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gian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dòng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chảy</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miên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viễn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vượt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ngoài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sự</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kiểm</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soát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của</a:t>
            </a:r>
            <a:r>
              <a:rPr lang="en-US" sz="2800" i="1" dirty="0" smtClean="0">
                <a:solidFill>
                  <a:schemeClr val="tx1"/>
                </a:solidFill>
                <a:latin typeface="Arial" pitchFamily="34" charset="0"/>
                <a:cs typeface="Arial" pitchFamily="34" charset="0"/>
              </a:rPr>
              <a:t> con </a:t>
            </a:r>
            <a:r>
              <a:rPr lang="en-US" sz="2800" i="1" dirty="0" err="1" smtClean="0">
                <a:solidFill>
                  <a:schemeClr val="tx1"/>
                </a:solidFill>
                <a:latin typeface="Arial" pitchFamily="34" charset="0"/>
                <a:cs typeface="Arial" pitchFamily="34" charset="0"/>
              </a:rPr>
              <a:t>người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mang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đến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sự</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hư</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hao</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mất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mát</a:t>
            </a:r>
            <a:endParaRPr lang="en-US" sz="2800" i="1" dirty="0">
              <a:solidFill>
                <a:schemeClr val="tx1"/>
              </a:solidFill>
              <a:latin typeface="Arial" pitchFamily="34" charset="0"/>
              <a:cs typeface="Arial" pitchFamily="34" charset="0"/>
            </a:endParaRPr>
          </a:p>
        </p:txBody>
      </p:sp>
      <p:sp>
        <p:nvSpPr>
          <p:cNvPr id="12" name="Rectangle 11"/>
          <p:cNvSpPr/>
          <p:nvPr/>
        </p:nvSpPr>
        <p:spPr>
          <a:xfrm>
            <a:off x="256000" y="4441519"/>
            <a:ext cx="5816252" cy="983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chemeClr val="tx1"/>
                </a:solidFill>
                <a:latin typeface="Arial" pitchFamily="34" charset="0"/>
                <a:cs typeface="Arial" pitchFamily="34" charset="0"/>
              </a:rPr>
              <a:t>Thời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gian</a:t>
            </a:r>
            <a:r>
              <a:rPr lang="en-US" sz="2800" i="1" dirty="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tàn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phá</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hủy</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diệt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sự</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sống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của</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vạn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vật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chiếc</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lá</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trong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đó</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có</a:t>
            </a:r>
            <a:r>
              <a:rPr lang="en-US" sz="2800" i="1" dirty="0" smtClean="0">
                <a:solidFill>
                  <a:schemeClr val="tx1"/>
                </a:solidFill>
                <a:latin typeface="Arial" pitchFamily="34" charset="0"/>
                <a:cs typeface="Arial" pitchFamily="34" charset="0"/>
              </a:rPr>
              <a:t> con </a:t>
            </a:r>
            <a:r>
              <a:rPr lang="en-US" sz="2800" i="1" dirty="0" err="1" smtClean="0">
                <a:solidFill>
                  <a:schemeClr val="tx1"/>
                </a:solidFill>
                <a:latin typeface="Arial" pitchFamily="34" charset="0"/>
                <a:cs typeface="Arial" pitchFamily="34" charset="0"/>
              </a:rPr>
              <a:t>người</a:t>
            </a:r>
            <a:endParaRPr lang="en-US" sz="2800" i="1" dirty="0">
              <a:solidFill>
                <a:schemeClr val="tx1"/>
              </a:solidFill>
              <a:latin typeface="Arial" pitchFamily="34" charset="0"/>
              <a:cs typeface="Arial" pitchFamily="34" charset="0"/>
            </a:endParaRPr>
          </a:p>
        </p:txBody>
      </p:sp>
      <p:sp>
        <p:nvSpPr>
          <p:cNvPr id="14" name="TextBox 13"/>
          <p:cNvSpPr txBox="1"/>
          <p:nvPr/>
        </p:nvSpPr>
        <p:spPr>
          <a:xfrm>
            <a:off x="701457" y="1236103"/>
            <a:ext cx="5816252" cy="2964914"/>
          </a:xfrm>
          <a:prstGeom prst="rect">
            <a:avLst/>
          </a:prstGeom>
          <a:solidFill>
            <a:schemeClr val="bg1"/>
          </a:solidFill>
          <a:ln>
            <a:noFill/>
          </a:ln>
        </p:spPr>
        <p:txBody>
          <a:bodyPr wrap="square">
            <a:spAutoFit/>
          </a:bodyPr>
          <a:lstStyle/>
          <a:p>
            <a:pPr algn="just" fontAlgn="base">
              <a:spcAft>
                <a:spcPts val="800"/>
              </a:spcAft>
            </a:pPr>
            <a:r>
              <a:rPr lang="en-US" sz="3200" b="1" i="1" dirty="0" smtClean="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i="1" dirty="0" err="1">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b="1" i="1" dirty="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khô</a:t>
            </a:r>
            <a:r>
              <a:rPr lang="en-US" sz="3200" b="1" i="1" dirty="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3200" b="1" i="1" dirty="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chiếc</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lá</a:t>
            </a:r>
            <a:endParaRPr lang="en-US" sz="32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fontAlgn="base">
              <a:spcAft>
                <a:spcPts val="800"/>
              </a:spcAft>
            </a:pP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smtClean="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Kỉ</a:t>
            </a:r>
            <a:r>
              <a:rPr lang="en-US" sz="3200" b="1" i="1" dirty="0" smtClean="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niệm</a:t>
            </a:r>
            <a:r>
              <a:rPr lang="en-US" sz="3200" b="1" i="1" dirty="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i="1" dirty="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smtClean="0">
                <a:solidFill>
                  <a:schemeClr val="accent6">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tôi</a:t>
            </a:r>
            <a:endParaRPr lang="en-US" sz="3200" b="1" i="1" dirty="0">
              <a:solidFill>
                <a:schemeClr val="accent6">
                  <a:lumMod val="75000"/>
                </a:schemeClr>
              </a:solidFill>
              <a:latin typeface="Times New Roman" panose="02020603050405020304" pitchFamily="18" charset="0"/>
              <a:ea typeface="Arial" panose="020B0604020202020204" pitchFamily="34" charset="0"/>
              <a:cs typeface="Times New Roman" panose="02020603050405020304" pitchFamily="18" charset="0"/>
            </a:endParaRPr>
          </a:p>
          <a:p>
            <a:pPr algn="just" fontAlgn="base">
              <a:spcAft>
                <a:spcPts val="800"/>
              </a:spcAft>
            </a:pPr>
            <a:r>
              <a:rPr lang="en-US" sz="3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Rơi</a:t>
            </a:r>
            <a:endParaRPr lang="en-US" sz="3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en-US" sz="3200" b="1" i="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smtClean="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b="1" i="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sỏi</a:t>
            </a:r>
            <a:endPar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en-US" sz="3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giếng</a:t>
            </a:r>
            <a:r>
              <a:rPr lang="en-US" sz="3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cạn</a:t>
            </a:r>
            <a:r>
              <a:rPr lang="en-US" sz="32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i="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9" name="Elbow Connector 18"/>
          <p:cNvCxnSpPr/>
          <p:nvPr/>
        </p:nvCxnSpPr>
        <p:spPr>
          <a:xfrm rot="5400000">
            <a:off x="-472857" y="2777647"/>
            <a:ext cx="2586624" cy="237995"/>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78488" y="2430049"/>
            <a:ext cx="5085567" cy="2774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791193" y="2367417"/>
            <a:ext cx="5298509" cy="2014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chemeClr val="tx1"/>
                </a:solidFill>
                <a:latin typeface="Arial" pitchFamily="34" charset="0"/>
                <a:cs typeface="Arial" pitchFamily="34" charset="0"/>
              </a:rPr>
              <a:t>Những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sự</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việc</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đáng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ghi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nhớ</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lưu</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lại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trong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tâm</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trí</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chất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liệu</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làm</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nên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thế</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giới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tâm</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hồn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nhận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thức</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về</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thực</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tại</a:t>
            </a:r>
            <a:r>
              <a:rPr lang="en-US" sz="2800" i="1" dirty="0" smtClean="0">
                <a:solidFill>
                  <a:schemeClr val="tx1"/>
                </a:solidFill>
                <a:latin typeface="Arial" pitchFamily="34" charset="0"/>
                <a:cs typeface="Arial" pitchFamily="34" charset="0"/>
              </a:rPr>
              <a:t>…</a:t>
            </a:r>
            <a:endParaRPr lang="en-US" sz="2800" i="1" dirty="0">
              <a:solidFill>
                <a:schemeClr val="tx1"/>
              </a:solidFill>
              <a:latin typeface="Arial" pitchFamily="34" charset="0"/>
              <a:cs typeface="Arial" pitchFamily="34" charset="0"/>
            </a:endParaRPr>
          </a:p>
        </p:txBody>
      </p:sp>
      <p:cxnSp>
        <p:nvCxnSpPr>
          <p:cNvPr id="23" name="Straight Arrow Connector 22"/>
          <p:cNvCxnSpPr/>
          <p:nvPr/>
        </p:nvCxnSpPr>
        <p:spPr>
          <a:xfrm>
            <a:off x="4866360" y="4133588"/>
            <a:ext cx="1897695" cy="4509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764055" y="4441519"/>
            <a:ext cx="5298509" cy="1182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chemeClr val="tx1"/>
                </a:solidFill>
                <a:latin typeface="Arial" pitchFamily="34" charset="0"/>
                <a:cs typeface="Arial" pitchFamily="34" charset="0"/>
              </a:rPr>
              <a:t>Âm</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thanh</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khô</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khốc</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chát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chúa</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vang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vọng</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rồi</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dần</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mất</a:t>
            </a:r>
            <a:r>
              <a:rPr lang="en-US" sz="2800" i="1" dirty="0" smtClean="0">
                <a:solidFill>
                  <a:schemeClr val="tx1"/>
                </a:solidFill>
                <a:latin typeface="Arial" pitchFamily="34" charset="0"/>
                <a:cs typeface="Arial" pitchFamily="34" charset="0"/>
              </a:rPr>
              <a:t> </a:t>
            </a:r>
            <a:r>
              <a:rPr lang="en-US" sz="2800" i="1" dirty="0" err="1" smtClean="0">
                <a:solidFill>
                  <a:schemeClr val="tx1"/>
                </a:solidFill>
                <a:latin typeface="Arial" pitchFamily="34" charset="0"/>
                <a:cs typeface="Arial" pitchFamily="34" charset="0"/>
              </a:rPr>
              <a:t>hút</a:t>
            </a:r>
            <a:endParaRPr lang="en-US" sz="2800"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1534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P spid="12" grpId="0"/>
      <p:bldP spid="14" grpId="0" animBg="1"/>
      <p:bldP spid="2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13937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18933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575845"/>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9" name="TextBox 8">
            <a:extLst>
              <a:ext uri="{FF2B5EF4-FFF2-40B4-BE49-F238E27FC236}">
                <a16:creationId xmlns:a16="http://schemas.microsoft.com/office/drawing/2014/main" xmlns="" id="{6736E676-C6E0-AB7B-FF3B-DA8E09C6716F}"/>
              </a:ext>
            </a:extLst>
          </p:cNvPr>
          <p:cNvSpPr txBox="1"/>
          <p:nvPr/>
        </p:nvSpPr>
        <p:spPr>
          <a:xfrm>
            <a:off x="191230" y="1976982"/>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dung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về</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thời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gian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17" name="TextBox 16">
            <a:extLst>
              <a:ext uri="{FF2B5EF4-FFF2-40B4-BE49-F238E27FC236}">
                <a16:creationId xmlns:a16="http://schemas.microsoft.com/office/drawing/2014/main" xmlns="" id="{6736E676-C6E0-AB7B-FF3B-DA8E09C6716F}"/>
              </a:ext>
            </a:extLst>
          </p:cNvPr>
          <p:cNvSpPr txBox="1"/>
          <p:nvPr/>
        </p:nvSpPr>
        <p:spPr>
          <a:xfrm>
            <a:off x="113986" y="2377965"/>
            <a:ext cx="11748284"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b.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ảnh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chiếc</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khô</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sỏi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trong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lòng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cạn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19" name="TextBox 18"/>
          <p:cNvSpPr txBox="1"/>
          <p:nvPr/>
        </p:nvSpPr>
        <p:spPr>
          <a:xfrm>
            <a:off x="191230" y="2851081"/>
            <a:ext cx="11671040" cy="1211998"/>
          </a:xfrm>
          <a:prstGeom prst="rect">
            <a:avLst/>
          </a:prstGeom>
          <a:solidFill>
            <a:schemeClr val="bg1"/>
          </a:solidFill>
          <a:ln w="38100">
            <a:noFill/>
            <a:prstDash val="lgDash"/>
          </a:ln>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defRPr/>
            </a:pPr>
            <a:r>
              <a:rPr kumimoji="0" lang="en-US" sz="3400" b="1" i="0" u="none" strike="noStrike" kern="1200" cap="none" spc="0" normalizeH="0" baseline="0" noProof="0" dirty="0" smtClean="0">
                <a:ln>
                  <a:noFill/>
                </a:ln>
                <a:solidFill>
                  <a:srgbClr val="1313A5"/>
                </a:solidFill>
                <a:effectLst/>
                <a:uLnTx/>
                <a:uFillTx/>
                <a:latin typeface="Arial" pitchFamily="34" charset="0"/>
                <a:ea typeface="Arial" pitchFamily="34" charset="0"/>
                <a:cs typeface="Arial" pitchFamily="34" charset="0"/>
              </a:rPr>
              <a:t>- </a:t>
            </a:r>
            <a:r>
              <a:rPr kumimoji="0" lang="en-US" sz="3400" b="1" i="0" u="none" strike="noStrike" kern="1200" cap="none" spc="0" normalizeH="0" baseline="0" noProof="0" dirty="0" err="1" smtClean="0">
                <a:ln>
                  <a:noFill/>
                </a:ln>
                <a:solidFill>
                  <a:srgbClr val="1313A5"/>
                </a:solidFill>
                <a:effectLst/>
                <a:uLnTx/>
                <a:uFillTx/>
                <a:latin typeface="Arial" pitchFamily="34" charset="0"/>
                <a:ea typeface="Arial" pitchFamily="34" charset="0"/>
                <a:cs typeface="Arial" pitchFamily="34" charset="0"/>
              </a:rPr>
              <a:t>Sự</a:t>
            </a:r>
            <a:r>
              <a:rPr kumimoji="0" lang="en-US" sz="3400" b="1" i="0" u="none" strike="noStrike" kern="1200" cap="none" spc="0" normalizeH="0" noProof="0" dirty="0" smtClean="0">
                <a:ln>
                  <a:noFill/>
                </a:ln>
                <a:solidFill>
                  <a:srgbClr val="1313A5"/>
                </a:solidFill>
                <a:effectLst/>
                <a:uLnTx/>
                <a:uFillTx/>
                <a:latin typeface="Arial" pitchFamily="34" charset="0"/>
                <a:ea typeface="Arial" pitchFamily="34" charset="0"/>
                <a:cs typeface="Arial" pitchFamily="34" charset="0"/>
              </a:rPr>
              <a:t> </a:t>
            </a:r>
            <a:r>
              <a:rPr kumimoji="0" lang="en-US" sz="3400" b="1" i="0" u="none" strike="noStrike" kern="1200" cap="none" spc="0" normalizeH="0" baseline="0" noProof="0" dirty="0" err="1" smtClean="0">
                <a:ln>
                  <a:noFill/>
                </a:ln>
                <a:solidFill>
                  <a:srgbClr val="1313A5"/>
                </a:solidFill>
                <a:effectLst/>
                <a:uLnTx/>
                <a:uFillTx/>
                <a:latin typeface="Arial" pitchFamily="34" charset="0"/>
                <a:ea typeface="Arial" pitchFamily="34" charset="0"/>
                <a:cs typeface="Arial" pitchFamily="34" charset="0"/>
              </a:rPr>
              <a:t>suy</a:t>
            </a:r>
            <a:r>
              <a:rPr kumimoji="0" lang="en-US" sz="3400" b="1" i="0" u="none" strike="noStrike" kern="1200" cap="none" spc="0" normalizeH="0" baseline="0" noProof="0" dirty="0" smtClean="0">
                <a:ln>
                  <a:noFill/>
                </a:ln>
                <a:solidFill>
                  <a:srgbClr val="1313A5"/>
                </a:solidFill>
                <a:effectLst/>
                <a:uLnTx/>
                <a:uFillTx/>
                <a:latin typeface="Arial" pitchFamily="34" charset="0"/>
                <a:ea typeface="Arial" pitchFamily="34" charset="0"/>
                <a:cs typeface="Arial" pitchFamily="34" charset="0"/>
              </a:rPr>
              <a:t> </a:t>
            </a:r>
            <a:r>
              <a:rPr kumimoji="0" lang="en-US" sz="3400" b="1" i="0" u="none" strike="noStrike" kern="1200" cap="none" spc="0" normalizeH="0" baseline="0" noProof="0" dirty="0">
                <a:ln>
                  <a:noFill/>
                </a:ln>
                <a:solidFill>
                  <a:srgbClr val="1313A5"/>
                </a:solidFill>
                <a:effectLst/>
                <a:uLnTx/>
                <a:uFillTx/>
                <a:latin typeface="Arial" pitchFamily="34" charset="0"/>
                <a:ea typeface="Arial" pitchFamily="34" charset="0"/>
                <a:cs typeface="Arial" pitchFamily="34" charset="0"/>
              </a:rPr>
              <a:t>tàn, khô héo, mất dần </a:t>
            </a:r>
            <a:r>
              <a:rPr kumimoji="0" lang="en-US" sz="3400" b="1" i="0" u="none" strike="noStrike" kern="1200" cap="none" spc="0" normalizeH="0" baseline="0" noProof="0" dirty="0" err="1">
                <a:ln>
                  <a:noFill/>
                </a:ln>
                <a:solidFill>
                  <a:srgbClr val="1313A5"/>
                </a:solidFill>
                <a:effectLst/>
                <a:uLnTx/>
                <a:uFillTx/>
                <a:latin typeface="Arial" pitchFamily="34" charset="0"/>
                <a:ea typeface="Arial" pitchFamily="34" charset="0"/>
                <a:cs typeface="Arial" pitchFamily="34" charset="0"/>
              </a:rPr>
              <a:t>sức</a:t>
            </a:r>
            <a:r>
              <a:rPr kumimoji="0" lang="en-US" sz="3400" b="1" i="0" u="none" strike="noStrike" kern="1200" cap="none" spc="0" normalizeH="0" baseline="0" noProof="0" dirty="0">
                <a:ln>
                  <a:noFill/>
                </a:ln>
                <a:solidFill>
                  <a:srgbClr val="1313A5"/>
                </a:solidFill>
                <a:effectLst/>
                <a:uLnTx/>
                <a:uFillTx/>
                <a:latin typeface="Arial" pitchFamily="34" charset="0"/>
                <a:ea typeface="Arial" pitchFamily="34" charset="0"/>
                <a:cs typeface="Arial" pitchFamily="34" charset="0"/>
              </a:rPr>
              <a:t> </a:t>
            </a:r>
            <a:r>
              <a:rPr kumimoji="0" lang="en-US" sz="3400" b="1" i="0" u="none" strike="noStrike" kern="1200" cap="none" spc="0" normalizeH="0" baseline="0" noProof="0" dirty="0" err="1" smtClean="0">
                <a:ln>
                  <a:noFill/>
                </a:ln>
                <a:solidFill>
                  <a:srgbClr val="1313A5"/>
                </a:solidFill>
                <a:effectLst/>
                <a:uLnTx/>
                <a:uFillTx/>
                <a:latin typeface="Arial" pitchFamily="34" charset="0"/>
                <a:ea typeface="Arial" pitchFamily="34" charset="0"/>
                <a:cs typeface="Arial" pitchFamily="34" charset="0"/>
              </a:rPr>
              <a:t>sống</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thời</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gian</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trôi</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đi</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khiến</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cho</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sự</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sống</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và</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cái</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đẹp</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cũng</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tàn</a:t>
            </a:r>
            <a:r>
              <a:rPr lang="en-US" sz="3400" b="1" dirty="0" smtClean="0">
                <a:solidFill>
                  <a:srgbClr val="1313A5"/>
                </a:solidFill>
                <a:latin typeface="Arial" pitchFamily="34" charset="0"/>
                <a:ea typeface="Arial" pitchFamily="34" charset="0"/>
                <a:cs typeface="Arial" pitchFamily="34" charset="0"/>
              </a:rPr>
              <a:t> </a:t>
            </a:r>
            <a:r>
              <a:rPr lang="en-US" sz="3400" b="1" dirty="0" err="1" smtClean="0">
                <a:solidFill>
                  <a:srgbClr val="1313A5"/>
                </a:solidFill>
                <a:latin typeface="Arial" pitchFamily="34" charset="0"/>
                <a:ea typeface="Arial" pitchFamily="34" charset="0"/>
                <a:cs typeface="Arial" pitchFamily="34" charset="0"/>
              </a:rPr>
              <a:t>phai</a:t>
            </a:r>
            <a:endParaRPr kumimoji="0" lang="en-US" sz="3400" b="1" i="0" u="none" strike="noStrike" kern="1200" cap="none" spc="0" normalizeH="0" baseline="0" noProof="0" dirty="0">
              <a:ln>
                <a:noFill/>
              </a:ln>
              <a:solidFill>
                <a:srgbClr val="1313A5"/>
              </a:solidFill>
              <a:effectLst/>
              <a:uLnTx/>
              <a:uFillTx/>
              <a:latin typeface="Arial" pitchFamily="34" charset="0"/>
              <a:ea typeface="Calibri" panose="020F0502020204030204" pitchFamily="34" charset="0"/>
              <a:cs typeface="Arial" pitchFamily="34" charset="0"/>
            </a:endParaRPr>
          </a:p>
        </p:txBody>
      </p:sp>
      <p:sp>
        <p:nvSpPr>
          <p:cNvPr id="20" name="TextBox 19">
            <a:extLst>
              <a:ext uri="{FF2B5EF4-FFF2-40B4-BE49-F238E27FC236}">
                <a16:creationId xmlns:a16="http://schemas.microsoft.com/office/drawing/2014/main" xmlns="" id="{6736E676-C6E0-AB7B-FF3B-DA8E09C6716F}"/>
              </a:ext>
            </a:extLst>
          </p:cNvPr>
          <p:cNvSpPr txBox="1"/>
          <p:nvPr/>
        </p:nvSpPr>
        <p:spPr>
          <a:xfrm>
            <a:off x="89978" y="3945806"/>
            <a:ext cx="11748284"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c.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ảnh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những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câu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những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bài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hát</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đôi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mắt</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em</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2" name="Rectangle 21"/>
          <p:cNvSpPr/>
          <p:nvPr/>
        </p:nvSpPr>
        <p:spPr>
          <a:xfrm>
            <a:off x="1084244" y="4504759"/>
            <a:ext cx="6094162" cy="2246769"/>
          </a:xfrm>
          <a:prstGeom prst="rect">
            <a:avLst/>
          </a:prstGeom>
          <a:solidFill>
            <a:schemeClr val="accent2">
              <a:lumMod val="20000"/>
              <a:lumOff val="80000"/>
            </a:schemeClr>
          </a:solidFill>
        </p:spPr>
        <p:txBody>
          <a:bodyPr wrap="square">
            <a:spAutoFit/>
          </a:bodyPr>
          <a:lstStyle/>
          <a:p>
            <a:pPr algn="just"/>
            <a:r>
              <a:rPr lang="en-US" sz="2800" b="1" dirty="0" err="1" smtClean="0">
                <a:solidFill>
                  <a:srgbClr val="002060"/>
                </a:solidFill>
                <a:latin typeface="Arial" pitchFamily="34" charset="0"/>
                <a:cs typeface="Arial" pitchFamily="34" charset="0"/>
              </a:rPr>
              <a:t>Nêu</a:t>
            </a:r>
            <a:r>
              <a:rPr lang="en-US" sz="2800" b="1" dirty="0" smtClean="0">
                <a:solidFill>
                  <a:srgbClr val="002060"/>
                </a:solidFill>
                <a:latin typeface="Arial" pitchFamily="34" charset="0"/>
                <a:cs typeface="Arial" pitchFamily="34" charset="0"/>
              </a:rPr>
              <a:t> ý </a:t>
            </a:r>
            <a:r>
              <a:rPr lang="en-US" sz="2800" b="1" dirty="0" err="1" smtClean="0">
                <a:solidFill>
                  <a:srgbClr val="002060"/>
                </a:solidFill>
                <a:latin typeface="Arial" pitchFamily="34" charset="0"/>
                <a:cs typeface="Arial" pitchFamily="34" charset="0"/>
              </a:rPr>
              <a:t>nghĩa</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tượng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trưng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của</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các</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hình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những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câu</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thơ</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những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bài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hát</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và</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đôi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mắt</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em</a:t>
            </a:r>
            <a:r>
              <a:rPr lang="en-US" sz="2800" b="1" dirty="0" smtClean="0">
                <a:solidFill>
                  <a:srgbClr val="002060"/>
                </a:solidFill>
                <a:latin typeface="Arial" pitchFamily="34" charset="0"/>
                <a:cs typeface="Arial" pitchFamily="34" charset="0"/>
              </a:rPr>
              <a:t>”. Theo </a:t>
            </a:r>
            <a:r>
              <a:rPr lang="en-US" sz="2800" b="1" dirty="0" err="1" smtClean="0">
                <a:solidFill>
                  <a:srgbClr val="002060"/>
                </a:solidFill>
                <a:latin typeface="Arial" pitchFamily="34" charset="0"/>
                <a:cs typeface="Arial" pitchFamily="34" charset="0"/>
              </a:rPr>
              <a:t>em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điểm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tương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đồng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giữa</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các</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hình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đó</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là</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gì</a:t>
            </a:r>
            <a:r>
              <a:rPr lang="en-US" sz="2800" b="1" dirty="0" smtClean="0">
                <a:solidFill>
                  <a:srgbClr val="00206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pic>
        <p:nvPicPr>
          <p:cNvPr id="23" name="image1.jpg" descr="Description: (Ảnh: Let's Discover the Doors of Knowledge - WordPress.com)">
            <a:extLst>
              <a:ext uri="{FF2B5EF4-FFF2-40B4-BE49-F238E27FC236}">
                <a16:creationId xmlns:a16="http://schemas.microsoft.com/office/drawing/2014/main" xmlns="" id="{3CEED89E-5677-4CAC-0B9D-3EFEAA8100BA}"/>
              </a:ext>
            </a:extLst>
          </p:cNvPr>
          <p:cNvPicPr/>
          <p:nvPr/>
        </p:nvPicPr>
        <p:blipFill>
          <a:blip r:embed="rId3"/>
          <a:srcRect/>
          <a:stretch>
            <a:fillRect/>
          </a:stretch>
        </p:blipFill>
        <p:spPr>
          <a:xfrm>
            <a:off x="8325159" y="4469025"/>
            <a:ext cx="3513103" cy="2282503"/>
          </a:xfrm>
          <a:prstGeom prst="rect">
            <a:avLst/>
          </a:prstGeom>
          <a:ln/>
        </p:spPr>
      </p:pic>
    </p:spTree>
    <p:extLst>
      <p:ext uri="{BB962C8B-B14F-4D97-AF65-F5344CB8AC3E}">
        <p14:creationId xmlns:p14="http://schemas.microsoft.com/office/powerpoint/2010/main" val="240528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B2B28E12-5996-705B-F9C9-DFDF2F07C437}"/>
              </a:ext>
            </a:extLst>
          </p:cNvPr>
          <p:cNvSpPr txBox="1"/>
          <p:nvPr/>
        </p:nvSpPr>
        <p:spPr>
          <a:xfrm>
            <a:off x="454886" y="5577757"/>
            <a:ext cx="6295481" cy="1077218"/>
          </a:xfrm>
          <a:prstGeom prst="rect">
            <a:avLst/>
          </a:prstGeom>
          <a:noFill/>
        </p:spPr>
        <p:txBody>
          <a:bodyPr wrap="square" rtlCol="0">
            <a:spAutoFit/>
          </a:bodyPr>
          <a:lstStyle/>
          <a:p>
            <a:r>
              <a:rPr lang="vi-VN"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LÀNG TÔI</a:t>
            </a:r>
            <a:endParaRPr lang="en-US" sz="3200" b="1" dirty="0">
              <a:solidFill>
                <a:srgbClr val="FF0000"/>
              </a:solidFill>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 </a:t>
            </a:r>
            <a:r>
              <a:rPr lang="vi-VN" sz="3200" b="1" dirty="0">
                <a:latin typeface="Arial" panose="020B0604020202020204" pitchFamily="34" charset="0"/>
                <a:cs typeface="Arial" panose="020B0604020202020204" pitchFamily="34" charset="0"/>
              </a:rPr>
              <a:t>Nhạc và lời: </a:t>
            </a:r>
            <a:r>
              <a:rPr lang="en-US" sz="3200" b="1" dirty="0" smtClean="0">
                <a:latin typeface="Arial" panose="020B0604020202020204" pitchFamily="34" charset="0"/>
                <a:cs typeface="Arial" panose="020B0604020202020204" pitchFamily="34" charset="0"/>
              </a:rPr>
              <a:t>VĂN CAO</a:t>
            </a:r>
            <a:endParaRPr lang="en-US" sz="3200" b="1" dirty="0">
              <a:latin typeface="Arial" panose="020B0604020202020204" pitchFamily="34" charset="0"/>
              <a:cs typeface="Arial" panose="020B0604020202020204" pitchFamily="34" charset="0"/>
            </a:endParaRPr>
          </a:p>
        </p:txBody>
      </p:sp>
      <p:sp>
        <p:nvSpPr>
          <p:cNvPr id="2" name="Rectangle 1"/>
          <p:cNvSpPr/>
          <p:nvPr/>
        </p:nvSpPr>
        <p:spPr>
          <a:xfrm>
            <a:off x="6943296" y="804220"/>
            <a:ext cx="4985657" cy="4278094"/>
          </a:xfrm>
          <a:prstGeom prst="rect">
            <a:avLst/>
          </a:prstGeom>
        </p:spPr>
        <p:txBody>
          <a:bodyPr wrap="square">
            <a:spAutoFit/>
          </a:bodyPr>
          <a:lstStyle/>
          <a:p>
            <a:r>
              <a:rPr lang="vi-VN" sz="2400" dirty="0"/>
              <a:t>Làng tôi xanh bóng tre, từng tiếng chuông ban chiều, tiếng chuông nhà thờ rung</a:t>
            </a:r>
            <a:br>
              <a:rPr lang="vi-VN" sz="2400" dirty="0"/>
            </a:br>
            <a:r>
              <a:rPr lang="vi-VN" sz="2400" dirty="0"/>
              <a:t>Đời đang vui đồng quê yêu dấu bóng cau với con thuyền, một giòng sông.</a:t>
            </a:r>
            <a:br>
              <a:rPr lang="vi-VN" sz="2400" dirty="0"/>
            </a:br>
            <a:r>
              <a:rPr lang="vi-VN" sz="2400" dirty="0"/>
              <a:t>Nhưng thôi rồi còn đâu quê nhà, ngày giặc Pháp tới làng triệt thôn.</a:t>
            </a:r>
            <a:br>
              <a:rPr lang="vi-VN" sz="2400" dirty="0"/>
            </a:br>
            <a:r>
              <a:rPr lang="vi-VN" sz="2400" dirty="0"/>
              <a:t>Đường ngập bao xương máu tơi bời, đồng không nhà trống tan hoang.</a:t>
            </a:r>
            <a:r>
              <a:rPr lang="en-US" sz="3200" dirty="0" smtClean="0">
                <a:solidFill>
                  <a:srgbClr val="333333"/>
                </a:solidFill>
                <a:latin typeface="Arial" panose="020B0604020202020204" pitchFamily="34" charset="0"/>
                <a:cs typeface="Arial" panose="020B0604020202020204" pitchFamily="34" charset="0"/>
              </a:rPr>
              <a:t>…   </a:t>
            </a:r>
            <a:r>
              <a:rPr lang="en-US" sz="3200" dirty="0">
                <a:solidFill>
                  <a:srgbClr val="333333"/>
                </a:solidFill>
                <a:latin typeface="Arial" panose="020B0604020202020204" pitchFamily="34" charset="0"/>
                <a:cs typeface="Arial" panose="020B0604020202020204" pitchFamily="34" charset="0"/>
              </a:rPr>
              <a:t>…. … … </a:t>
            </a:r>
            <a:endParaRPr lang="en-US" sz="3200" dirty="0">
              <a:latin typeface="Arial" panose="020B0604020202020204" pitchFamily="34" charset="0"/>
              <a:cs typeface="Arial" panose="020B0604020202020204" pitchFamily="34" charset="0"/>
            </a:endParaRPr>
          </a:p>
        </p:txBody>
      </p:sp>
      <p:sp>
        <p:nvSpPr>
          <p:cNvPr id="8" name="TextBox 13">
            <a:extLst>
              <a:ext uri="{FF2B5EF4-FFF2-40B4-BE49-F238E27FC236}">
                <a16:creationId xmlns:a16="http://schemas.microsoft.com/office/drawing/2014/main" xmlns="" id="{B2B28E12-5996-705B-F9C9-DFDF2F07C437}"/>
              </a:ext>
            </a:extLst>
          </p:cNvPr>
          <p:cNvSpPr txBox="1"/>
          <p:nvPr/>
        </p:nvSpPr>
        <p:spPr>
          <a:xfrm>
            <a:off x="151856" y="203025"/>
            <a:ext cx="707566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NGHE GIAI ĐIỆU, ĐOÁN TÊN BÀI </a:t>
            </a:r>
            <a:r>
              <a:rPr lang="en-US" sz="2400" b="1" dirty="0" smtClean="0">
                <a:solidFill>
                  <a:srgbClr val="FF0000"/>
                </a:solidFill>
                <a:latin typeface="Arial" panose="020B0604020202020204" pitchFamily="34" charset="0"/>
                <a:cs typeface="Arial" panose="020B0604020202020204" pitchFamily="34" charset="0"/>
              </a:rPr>
              <a:t>HÁT, TÁC GIẢ</a:t>
            </a:r>
            <a:endParaRPr lang="en-US" sz="2400" b="1" dirty="0">
              <a:solidFill>
                <a:srgbClr val="FF0000"/>
              </a:solidFill>
              <a:latin typeface="Arial" panose="020B0604020202020204" pitchFamily="34" charset="0"/>
              <a:cs typeface="Arial" panose="020B0604020202020204" pitchFamily="34" charset="0"/>
            </a:endParaRPr>
          </a:p>
        </p:txBody>
      </p:sp>
      <p:pic>
        <p:nvPicPr>
          <p:cNvPr id="3" name="Làng tôi (Văn Cao) - Mỹ Bình - Diệu Thú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1579" y="4546235"/>
            <a:ext cx="609600" cy="727432"/>
          </a:xfrm>
          <a:prstGeom prst="rect">
            <a:avLst/>
          </a:prstGeom>
        </p:spPr>
      </p:pic>
      <p:pic>
        <p:nvPicPr>
          <p:cNvPr id="3076" name="Picture 4" descr="Làng tô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870" y="1209716"/>
            <a:ext cx="5193930" cy="341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8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5741"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arn(inVertical)">
                                      <p:cBhvr>
                                        <p:cTn id="16" dur="500"/>
                                        <p:tgtEl>
                                          <p:spTgt spid="2">
                                            <p:txEl>
                                              <p:pRg st="0" end="0"/>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Rectangle 9">
            <a:extLst>
              <a:ext uri="{FF2B5EF4-FFF2-40B4-BE49-F238E27FC236}">
                <a16:creationId xmlns:a16="http://schemas.microsoft.com/office/drawing/2014/main" xmlns="" id="{C5E2E5F4-FC0F-D031-5D5D-FCDA7804FD9E}"/>
              </a:ext>
            </a:extLst>
          </p:cNvPr>
          <p:cNvSpPr/>
          <p:nvPr/>
        </p:nvSpPr>
        <p:spPr>
          <a:xfrm>
            <a:off x="24754" y="1139377"/>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a:extLst>
              <a:ext uri="{FF2B5EF4-FFF2-40B4-BE49-F238E27FC236}">
                <a16:creationId xmlns:a16="http://schemas.microsoft.com/office/drawing/2014/main" xmlns="" id="{971CB382-B5E5-1554-CC03-7A013F687AF9}"/>
              </a:ext>
            </a:extLst>
          </p:cNvPr>
          <p:cNvSpPr txBox="1"/>
          <p:nvPr/>
        </p:nvSpPr>
        <p:spPr>
          <a:xfrm>
            <a:off x="659528" y="1189336"/>
            <a:ext cx="3196709"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ĐỌC-HIỂU VĂN BẢN</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4" name="TextBox 13">
            <a:extLst>
              <a:ext uri="{FF2B5EF4-FFF2-40B4-BE49-F238E27FC236}">
                <a16:creationId xmlns:a16="http://schemas.microsoft.com/office/drawing/2014/main" xmlns="" id="{6736E676-C6E0-AB7B-FF3B-DA8E09C6716F}"/>
              </a:ext>
            </a:extLst>
          </p:cNvPr>
          <p:cNvSpPr txBox="1"/>
          <p:nvPr/>
        </p:nvSpPr>
        <p:spPr>
          <a:xfrm>
            <a:off x="38830" y="1575845"/>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1.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Yếu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tố</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tượng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trưng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9" name="TextBox 8">
            <a:extLst>
              <a:ext uri="{FF2B5EF4-FFF2-40B4-BE49-F238E27FC236}">
                <a16:creationId xmlns:a16="http://schemas.microsoft.com/office/drawing/2014/main" xmlns="" id="{6736E676-C6E0-AB7B-FF3B-DA8E09C6716F}"/>
              </a:ext>
            </a:extLst>
          </p:cNvPr>
          <p:cNvSpPr txBox="1"/>
          <p:nvPr/>
        </p:nvSpPr>
        <p:spPr>
          <a:xfrm>
            <a:off x="191230" y="1976982"/>
            <a:ext cx="6738482"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dung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về</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thời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gian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17" name="TextBox 16">
            <a:extLst>
              <a:ext uri="{FF2B5EF4-FFF2-40B4-BE49-F238E27FC236}">
                <a16:creationId xmlns:a16="http://schemas.microsoft.com/office/drawing/2014/main" xmlns="" id="{6736E676-C6E0-AB7B-FF3B-DA8E09C6716F}"/>
              </a:ext>
            </a:extLst>
          </p:cNvPr>
          <p:cNvSpPr txBox="1"/>
          <p:nvPr/>
        </p:nvSpPr>
        <p:spPr>
          <a:xfrm>
            <a:off x="113986" y="2377965"/>
            <a:ext cx="11748284"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b.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ảnh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chiếc</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khô</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sỏi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trong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lòng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giếng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cạn</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0" name="TextBox 19">
            <a:extLst>
              <a:ext uri="{FF2B5EF4-FFF2-40B4-BE49-F238E27FC236}">
                <a16:creationId xmlns:a16="http://schemas.microsoft.com/office/drawing/2014/main" xmlns="" id="{6736E676-C6E0-AB7B-FF3B-DA8E09C6716F}"/>
              </a:ext>
            </a:extLst>
          </p:cNvPr>
          <p:cNvSpPr txBox="1"/>
          <p:nvPr/>
        </p:nvSpPr>
        <p:spPr>
          <a:xfrm>
            <a:off x="102504" y="2851081"/>
            <a:ext cx="11748284" cy="523220"/>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c.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Hình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ảnh</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những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câu</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thơ</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những</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bài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hát</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và</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đôi</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mắt</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28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em</a:t>
            </a:r>
            <a:r>
              <a:rPr lang="en-US" sz="28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a:t>
            </a:r>
            <a:endParaRPr lang="en-US" sz="28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3" name="Rectangle 2"/>
          <p:cNvSpPr/>
          <p:nvPr/>
        </p:nvSpPr>
        <p:spPr>
          <a:xfrm>
            <a:off x="513148" y="3391581"/>
            <a:ext cx="11678852" cy="1775743"/>
          </a:xfrm>
          <a:prstGeom prst="rect">
            <a:avLst/>
          </a:prstGeom>
        </p:spPr>
        <p:txBody>
          <a:bodyPr wrap="square">
            <a:spAutoFit/>
          </a:bodyPr>
          <a:lstStyle/>
          <a:p>
            <a:pPr lvl="0" defTabSz="914400" fontAlgn="base">
              <a:lnSpc>
                <a:spcPct val="107000"/>
              </a:lnSpc>
              <a:spcAft>
                <a:spcPts val="800"/>
              </a:spcAft>
              <a:defRPr/>
            </a:pPr>
            <a:r>
              <a:rPr lang="en-US" sz="3200" b="1" i="1" dirty="0" smtClean="0">
                <a:solidFill>
                  <a:srgbClr val="00B0F0"/>
                </a:solidFill>
                <a:latin typeface="Arial" pitchFamily="34" charset="0"/>
                <a:ea typeface="Arial" panose="020B0604020202020204" pitchFamily="34" charset="0"/>
                <a:cs typeface="Arial" pitchFamily="34" charset="0"/>
              </a:rPr>
              <a:t>+“</a:t>
            </a:r>
            <a:r>
              <a:rPr lang="en-US" sz="3200" b="1" i="1" dirty="0" err="1" smtClean="0">
                <a:solidFill>
                  <a:srgbClr val="00B0F0"/>
                </a:solidFill>
                <a:latin typeface="Arial" pitchFamily="34" charset="0"/>
                <a:ea typeface="Arial" panose="020B0604020202020204" pitchFamily="34" charset="0"/>
                <a:cs typeface="Arial" pitchFamily="34" charset="0"/>
              </a:rPr>
              <a:t>những</a:t>
            </a:r>
            <a:r>
              <a:rPr lang="en-US" sz="3200" b="1" i="1" dirty="0" smtClean="0">
                <a:solidFill>
                  <a:srgbClr val="00B0F0"/>
                </a:solidFill>
                <a:latin typeface="Arial" pitchFamily="34" charset="0"/>
                <a:ea typeface="Arial" panose="020B0604020202020204" pitchFamily="34" charset="0"/>
                <a:cs typeface="Arial" pitchFamily="34" charset="0"/>
              </a:rPr>
              <a:t> </a:t>
            </a:r>
            <a:r>
              <a:rPr lang="en-US" sz="3200" b="1" i="1" dirty="0" err="1">
                <a:solidFill>
                  <a:srgbClr val="00B0F0"/>
                </a:solidFill>
                <a:latin typeface="Arial" pitchFamily="34" charset="0"/>
                <a:ea typeface="Arial" panose="020B0604020202020204" pitchFamily="34" charset="0"/>
                <a:cs typeface="Arial" pitchFamily="34" charset="0"/>
              </a:rPr>
              <a:t>câu</a:t>
            </a:r>
            <a:r>
              <a:rPr lang="en-US" sz="3200" b="1" i="1" dirty="0">
                <a:solidFill>
                  <a:srgbClr val="00B0F0"/>
                </a:solidFill>
                <a:latin typeface="Arial" pitchFamily="34" charset="0"/>
                <a:ea typeface="Arial" panose="020B0604020202020204" pitchFamily="34" charset="0"/>
                <a:cs typeface="Arial" pitchFamily="34" charset="0"/>
              </a:rPr>
              <a:t> </a:t>
            </a:r>
            <a:r>
              <a:rPr lang="en-US" sz="3200" b="1" i="1" dirty="0" err="1">
                <a:solidFill>
                  <a:srgbClr val="00B0F0"/>
                </a:solidFill>
                <a:latin typeface="Arial" pitchFamily="34" charset="0"/>
                <a:ea typeface="Arial" panose="020B0604020202020204" pitchFamily="34" charset="0"/>
                <a:cs typeface="Arial" pitchFamily="34" charset="0"/>
              </a:rPr>
              <a:t>thơ</a:t>
            </a:r>
            <a:r>
              <a:rPr lang="en-US" sz="3200" b="1" i="1" dirty="0" smtClean="0">
                <a:solidFill>
                  <a:srgbClr val="00B0F0"/>
                </a:solidFill>
                <a:latin typeface="Arial" pitchFamily="34" charset="0"/>
                <a:ea typeface="Arial" panose="020B0604020202020204" pitchFamily="34" charset="0"/>
                <a:cs typeface="Arial" pitchFamily="34" charset="0"/>
              </a:rPr>
              <a:t>”, “ </a:t>
            </a:r>
            <a:r>
              <a:rPr lang="en-US" sz="3200" b="1" i="1" dirty="0" err="1" smtClean="0">
                <a:solidFill>
                  <a:srgbClr val="00B0F0"/>
                </a:solidFill>
                <a:latin typeface="Arial" pitchFamily="34" charset="0"/>
                <a:ea typeface="Arial" panose="020B0604020202020204" pitchFamily="34" charset="0"/>
                <a:cs typeface="Arial" pitchFamily="34" charset="0"/>
              </a:rPr>
              <a:t>những</a:t>
            </a:r>
            <a:r>
              <a:rPr lang="en-US" sz="3200" b="1" i="1" dirty="0" smtClean="0">
                <a:solidFill>
                  <a:srgbClr val="00B0F0"/>
                </a:solidFill>
                <a:latin typeface="Arial" pitchFamily="34" charset="0"/>
                <a:ea typeface="Arial" panose="020B0604020202020204" pitchFamily="34" charset="0"/>
                <a:cs typeface="Arial" pitchFamily="34" charset="0"/>
              </a:rPr>
              <a:t> </a:t>
            </a:r>
            <a:r>
              <a:rPr lang="en-US" sz="3200" b="1" i="1" dirty="0" err="1" smtClean="0">
                <a:solidFill>
                  <a:srgbClr val="00B0F0"/>
                </a:solidFill>
                <a:latin typeface="Arial" pitchFamily="34" charset="0"/>
                <a:ea typeface="Arial" panose="020B0604020202020204" pitchFamily="34" charset="0"/>
                <a:cs typeface="Arial" pitchFamily="34" charset="0"/>
              </a:rPr>
              <a:t>bài</a:t>
            </a:r>
            <a:r>
              <a:rPr lang="en-US" sz="3200" b="1" i="1" dirty="0" smtClean="0">
                <a:solidFill>
                  <a:srgbClr val="00B0F0"/>
                </a:solidFill>
                <a:latin typeface="Arial" pitchFamily="34" charset="0"/>
                <a:ea typeface="Arial" panose="020B0604020202020204" pitchFamily="34" charset="0"/>
                <a:cs typeface="Arial" pitchFamily="34" charset="0"/>
              </a:rPr>
              <a:t> </a:t>
            </a:r>
            <a:r>
              <a:rPr lang="en-US" sz="3200" b="1" i="1" dirty="0" err="1">
                <a:solidFill>
                  <a:srgbClr val="00B0F0"/>
                </a:solidFill>
                <a:latin typeface="Arial" pitchFamily="34" charset="0"/>
                <a:ea typeface="Arial" panose="020B0604020202020204" pitchFamily="34" charset="0"/>
                <a:cs typeface="Arial" pitchFamily="34" charset="0"/>
              </a:rPr>
              <a:t>hát</a:t>
            </a:r>
            <a:r>
              <a:rPr lang="en-US" sz="3200" b="1" i="1" dirty="0">
                <a:solidFill>
                  <a:srgbClr val="00B0F0"/>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chỉ</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những</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sáng</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tạo</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nghệ</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smtClean="0">
                <a:solidFill>
                  <a:srgbClr val="1313A5"/>
                </a:solidFill>
                <a:latin typeface="Arial" pitchFamily="34" charset="0"/>
                <a:ea typeface="Arial" panose="020B0604020202020204" pitchFamily="34" charset="0"/>
                <a:cs typeface="Arial" pitchFamily="34" charset="0"/>
              </a:rPr>
              <a:t>thuật</a:t>
            </a:r>
            <a:r>
              <a:rPr lang="en-US" sz="3200" dirty="0" smtClean="0">
                <a:solidFill>
                  <a:srgbClr val="1313A5"/>
                </a:solidFill>
                <a:latin typeface="Arial" pitchFamily="34" charset="0"/>
                <a:ea typeface="Arial" panose="020B0604020202020204" pitchFamily="34" charset="0"/>
                <a:cs typeface="Arial" pitchFamily="34" charset="0"/>
              </a:rPr>
              <a:t>.</a:t>
            </a:r>
            <a:endParaRPr lang="en-US" sz="3200" dirty="0">
              <a:solidFill>
                <a:srgbClr val="1313A5"/>
              </a:solidFill>
              <a:latin typeface="Arial" pitchFamily="34" charset="0"/>
              <a:ea typeface="Calibri" panose="020F0502020204030204" pitchFamily="34" charset="0"/>
              <a:cs typeface="Arial" pitchFamily="34" charset="0"/>
            </a:endParaRPr>
          </a:p>
          <a:p>
            <a:pPr lvl="0" defTabSz="914400" fontAlgn="base">
              <a:lnSpc>
                <a:spcPct val="107000"/>
              </a:lnSpc>
              <a:spcAft>
                <a:spcPts val="800"/>
              </a:spcAft>
              <a:defRPr/>
            </a:pPr>
            <a:r>
              <a:rPr lang="en-US" sz="3200" b="1" dirty="0">
                <a:solidFill>
                  <a:srgbClr val="00B0F0"/>
                </a:solidFill>
                <a:latin typeface="Arial" pitchFamily="34" charset="0"/>
                <a:ea typeface="Arial" panose="020B0604020202020204" pitchFamily="34" charset="0"/>
                <a:cs typeface="Arial" pitchFamily="34" charset="0"/>
              </a:rPr>
              <a:t>+ </a:t>
            </a:r>
            <a:r>
              <a:rPr lang="en-US" sz="3200" b="1" i="1" dirty="0">
                <a:solidFill>
                  <a:srgbClr val="00B0F0"/>
                </a:solidFill>
                <a:latin typeface="Arial" pitchFamily="34" charset="0"/>
                <a:ea typeface="Arial" panose="020B0604020202020204" pitchFamily="34" charset="0"/>
                <a:cs typeface="Arial" pitchFamily="34" charset="0"/>
              </a:rPr>
              <a:t>“</a:t>
            </a:r>
            <a:r>
              <a:rPr lang="en-US" sz="3200" b="1" i="1" dirty="0" err="1">
                <a:solidFill>
                  <a:srgbClr val="00B0F0"/>
                </a:solidFill>
                <a:latin typeface="Arial" pitchFamily="34" charset="0"/>
                <a:ea typeface="Arial" panose="020B0604020202020204" pitchFamily="34" charset="0"/>
                <a:cs typeface="Arial" pitchFamily="34" charset="0"/>
              </a:rPr>
              <a:t>đôi</a:t>
            </a:r>
            <a:r>
              <a:rPr lang="en-US" sz="3200" b="1" i="1" dirty="0">
                <a:solidFill>
                  <a:srgbClr val="00B0F0"/>
                </a:solidFill>
                <a:latin typeface="Arial" pitchFamily="34" charset="0"/>
                <a:ea typeface="Arial" panose="020B0604020202020204" pitchFamily="34" charset="0"/>
                <a:cs typeface="Arial" pitchFamily="34" charset="0"/>
              </a:rPr>
              <a:t> </a:t>
            </a:r>
            <a:r>
              <a:rPr lang="en-US" sz="3200" b="1" i="1" dirty="0" err="1">
                <a:solidFill>
                  <a:srgbClr val="00B0F0"/>
                </a:solidFill>
                <a:latin typeface="Arial" pitchFamily="34" charset="0"/>
                <a:ea typeface="Arial" panose="020B0604020202020204" pitchFamily="34" charset="0"/>
                <a:cs typeface="Arial" pitchFamily="34" charset="0"/>
              </a:rPr>
              <a:t>mắt</a:t>
            </a:r>
            <a:r>
              <a:rPr lang="en-US" sz="3200" b="1" i="1" dirty="0">
                <a:solidFill>
                  <a:srgbClr val="00B0F0"/>
                </a:solidFill>
                <a:latin typeface="Arial" pitchFamily="34" charset="0"/>
                <a:ea typeface="Arial" panose="020B0604020202020204" pitchFamily="34" charset="0"/>
                <a:cs typeface="Arial" pitchFamily="34" charset="0"/>
              </a:rPr>
              <a:t> </a:t>
            </a:r>
            <a:r>
              <a:rPr lang="en-US" sz="3200" b="1" i="1" dirty="0" err="1">
                <a:solidFill>
                  <a:srgbClr val="00B0F0"/>
                </a:solidFill>
                <a:latin typeface="Arial" pitchFamily="34" charset="0"/>
                <a:ea typeface="Arial" panose="020B0604020202020204" pitchFamily="34" charset="0"/>
                <a:cs typeface="Arial" pitchFamily="34" charset="0"/>
              </a:rPr>
              <a:t>em</a:t>
            </a:r>
            <a:r>
              <a:rPr lang="en-US" sz="3200" b="1" i="1" dirty="0">
                <a:solidFill>
                  <a:srgbClr val="00B0F0"/>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biểu</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tượng</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tình</a:t>
            </a:r>
            <a:r>
              <a:rPr lang="en-US" sz="3200" dirty="0">
                <a:solidFill>
                  <a:srgbClr val="1313A5"/>
                </a:solidFill>
                <a:latin typeface="Arial" pitchFamily="34" charset="0"/>
                <a:ea typeface="Arial" panose="020B0604020202020204" pitchFamily="34" charset="0"/>
                <a:cs typeface="Arial" pitchFamily="34" charset="0"/>
              </a:rPr>
              <a:t> </a:t>
            </a:r>
            <a:r>
              <a:rPr lang="en-US" sz="3200" dirty="0" err="1">
                <a:solidFill>
                  <a:srgbClr val="1313A5"/>
                </a:solidFill>
                <a:latin typeface="Arial" pitchFamily="34" charset="0"/>
                <a:ea typeface="Arial" panose="020B0604020202020204" pitchFamily="34" charset="0"/>
                <a:cs typeface="Arial" pitchFamily="34" charset="0"/>
              </a:rPr>
              <a:t>yêu</a:t>
            </a:r>
            <a:endParaRPr lang="en-US" sz="3200" dirty="0">
              <a:solidFill>
                <a:srgbClr val="1313A5"/>
              </a:solidFill>
              <a:latin typeface="Arial" pitchFamily="34" charset="0"/>
              <a:ea typeface="Calibri" panose="020F0502020204030204" pitchFamily="34" charset="0"/>
              <a:cs typeface="Arial" pitchFamily="34" charset="0"/>
            </a:endParaRPr>
          </a:p>
        </p:txBody>
      </p:sp>
      <p:sp>
        <p:nvSpPr>
          <p:cNvPr id="18" name="TextBox 17"/>
          <p:cNvSpPr txBox="1"/>
          <p:nvPr/>
        </p:nvSpPr>
        <p:spPr>
          <a:xfrm>
            <a:off x="129138" y="5146753"/>
            <a:ext cx="11862446" cy="1475404"/>
          </a:xfrm>
          <a:prstGeom prst="rect">
            <a:avLst/>
          </a:prstGeom>
          <a:solidFill>
            <a:schemeClr val="accent6">
              <a:lumMod val="20000"/>
              <a:lumOff val="80000"/>
            </a:schemeClr>
          </a:solidFill>
        </p:spPr>
        <p:txBody>
          <a:bodyPr wrap="square">
            <a:spAutoFit/>
          </a:bodyPr>
          <a:lstStyle/>
          <a:p>
            <a:pPr algn="just" fontAlgn="base">
              <a:lnSpc>
                <a:spcPct val="107000"/>
              </a:lnSpc>
              <a:spcAft>
                <a:spcPts val="800"/>
              </a:spcAft>
            </a:pPr>
            <a:r>
              <a:rPr lang="en-US" sz="2800" dirty="0">
                <a:effectLst/>
                <a:latin typeface="Arial" pitchFamily="34" charset="0"/>
                <a:ea typeface="Arial" pitchFamily="34" charset="0"/>
                <a:cs typeface="Arial" pitchFamily="34" charset="0"/>
              </a:rPr>
              <a:t>- </a:t>
            </a:r>
            <a:r>
              <a:rPr lang="en-US" sz="2800" b="1" u="sng" dirty="0" err="1">
                <a:effectLst/>
                <a:latin typeface="Arial" pitchFamily="34" charset="0"/>
                <a:ea typeface="Arial" pitchFamily="34" charset="0"/>
                <a:cs typeface="Arial" pitchFamily="34" charset="0"/>
              </a:rPr>
              <a:t>Điểm</a:t>
            </a:r>
            <a:r>
              <a:rPr lang="en-US" sz="2800" b="1" u="sng" dirty="0">
                <a:effectLst/>
                <a:latin typeface="Arial" pitchFamily="34" charset="0"/>
                <a:ea typeface="Arial" pitchFamily="34" charset="0"/>
                <a:cs typeface="Arial" pitchFamily="34" charset="0"/>
              </a:rPr>
              <a:t> </a:t>
            </a:r>
            <a:r>
              <a:rPr lang="en-US" sz="2800" b="1" u="sng" dirty="0" err="1">
                <a:effectLst/>
                <a:latin typeface="Arial" pitchFamily="34" charset="0"/>
                <a:ea typeface="Arial" pitchFamily="34" charset="0"/>
                <a:cs typeface="Arial" pitchFamily="34" charset="0"/>
              </a:rPr>
              <a:t>tương</a:t>
            </a:r>
            <a:r>
              <a:rPr lang="en-US" sz="2800" b="1" u="sng" dirty="0">
                <a:effectLst/>
                <a:latin typeface="Arial" pitchFamily="34" charset="0"/>
                <a:ea typeface="Arial" pitchFamily="34" charset="0"/>
                <a:cs typeface="Arial" pitchFamily="34" charset="0"/>
              </a:rPr>
              <a:t> </a:t>
            </a:r>
            <a:r>
              <a:rPr lang="en-US" sz="2800" b="1" u="sng" dirty="0" err="1">
                <a:effectLst/>
                <a:latin typeface="Arial" pitchFamily="34" charset="0"/>
                <a:ea typeface="Arial" pitchFamily="34" charset="0"/>
                <a:cs typeface="Arial" pitchFamily="34" charset="0"/>
              </a:rPr>
              <a:t>đồng</a:t>
            </a:r>
            <a:r>
              <a:rPr lang="en-US" sz="2800" b="1"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giữa</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các</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hình</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ảnh</a:t>
            </a:r>
            <a:r>
              <a:rPr lang="en-US" sz="2800" dirty="0">
                <a:effectLst/>
                <a:latin typeface="Arial" pitchFamily="34" charset="0"/>
                <a:ea typeface="Arial" pitchFamily="34" charset="0"/>
                <a:cs typeface="Arial" pitchFamily="34" charset="0"/>
              </a:rPr>
              <a:t> </a:t>
            </a:r>
            <a:r>
              <a:rPr lang="en-US" sz="2800" b="1" i="1" dirty="0">
                <a:solidFill>
                  <a:srgbClr val="00B0F0"/>
                </a:solidFill>
                <a:effectLst/>
                <a:latin typeface="Arial" pitchFamily="34" charset="0"/>
                <a:ea typeface="Arial" pitchFamily="34" charset="0"/>
                <a:cs typeface="Arial" pitchFamily="34" charset="0"/>
              </a:rPr>
              <a:t>“</a:t>
            </a:r>
            <a:r>
              <a:rPr lang="en-US" sz="2800" b="1" i="1" dirty="0" err="1">
                <a:solidFill>
                  <a:srgbClr val="00B0F0"/>
                </a:solidFill>
                <a:effectLst/>
                <a:latin typeface="Arial" pitchFamily="34" charset="0"/>
                <a:ea typeface="Arial" pitchFamily="34" charset="0"/>
                <a:cs typeface="Arial" pitchFamily="34" charset="0"/>
              </a:rPr>
              <a:t>những</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câu</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thơ</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những</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bài</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hát</a:t>
            </a:r>
            <a:r>
              <a:rPr lang="en-US" sz="2800" b="1" i="1" dirty="0">
                <a:solidFill>
                  <a:srgbClr val="00B0F0"/>
                </a:solidFill>
                <a:effectLst/>
                <a:latin typeface="Arial" pitchFamily="34" charset="0"/>
                <a:ea typeface="Arial" pitchFamily="34" charset="0"/>
                <a:cs typeface="Arial" pitchFamily="34" charset="0"/>
              </a:rPr>
              <a:t>”</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và</a:t>
            </a:r>
            <a:r>
              <a:rPr lang="en-US" sz="2800" dirty="0">
                <a:effectLst/>
                <a:latin typeface="Arial" pitchFamily="34" charset="0"/>
                <a:ea typeface="Arial" pitchFamily="34" charset="0"/>
                <a:cs typeface="Arial" pitchFamily="34" charset="0"/>
              </a:rPr>
              <a:t> </a:t>
            </a:r>
            <a:r>
              <a:rPr lang="en-US" sz="2800" b="1" i="1" dirty="0">
                <a:solidFill>
                  <a:srgbClr val="00B0F0"/>
                </a:solidFill>
                <a:effectLst/>
                <a:latin typeface="Arial" pitchFamily="34" charset="0"/>
                <a:ea typeface="Arial" pitchFamily="34" charset="0"/>
                <a:cs typeface="Arial" pitchFamily="34" charset="0"/>
              </a:rPr>
              <a:t>“</a:t>
            </a:r>
            <a:r>
              <a:rPr lang="en-US" sz="2800" b="1" i="1" dirty="0" err="1">
                <a:solidFill>
                  <a:srgbClr val="00B0F0"/>
                </a:solidFill>
                <a:effectLst/>
                <a:latin typeface="Arial" pitchFamily="34" charset="0"/>
                <a:ea typeface="Arial" pitchFamily="34" charset="0"/>
                <a:cs typeface="Arial" pitchFamily="34" charset="0"/>
              </a:rPr>
              <a:t>đôi</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mắt</a:t>
            </a:r>
            <a:r>
              <a:rPr lang="en-US" sz="2800" b="1" i="1" dirty="0">
                <a:solidFill>
                  <a:srgbClr val="00B0F0"/>
                </a:solidFill>
                <a:effectLst/>
                <a:latin typeface="Arial" pitchFamily="34" charset="0"/>
                <a:ea typeface="Arial" pitchFamily="34" charset="0"/>
                <a:cs typeface="Arial" pitchFamily="34" charset="0"/>
              </a:rPr>
              <a:t> </a:t>
            </a:r>
            <a:r>
              <a:rPr lang="en-US" sz="2800" b="1" i="1" dirty="0" err="1">
                <a:solidFill>
                  <a:srgbClr val="00B0F0"/>
                </a:solidFill>
                <a:effectLst/>
                <a:latin typeface="Arial" pitchFamily="34" charset="0"/>
                <a:ea typeface="Arial" pitchFamily="34" charset="0"/>
                <a:cs typeface="Arial" pitchFamily="34" charset="0"/>
              </a:rPr>
              <a:t>em</a:t>
            </a:r>
            <a:r>
              <a:rPr lang="en-US" sz="2800" b="1" i="1" dirty="0">
                <a:solidFill>
                  <a:srgbClr val="00B0F0"/>
                </a:solidFill>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đều</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gợi</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cho</a:t>
            </a:r>
            <a:r>
              <a:rPr lang="en-US" sz="2800" dirty="0">
                <a:effectLst/>
                <a:latin typeface="Arial" pitchFamily="34" charset="0"/>
                <a:ea typeface="Arial" pitchFamily="34" charset="0"/>
                <a:cs typeface="Arial" pitchFamily="34" charset="0"/>
              </a:rPr>
              <a:t> ta </a:t>
            </a:r>
            <a:r>
              <a:rPr lang="en-US" sz="2800" dirty="0" err="1">
                <a:effectLst/>
                <a:latin typeface="Arial" pitchFamily="34" charset="0"/>
                <a:ea typeface="Arial" pitchFamily="34" charset="0"/>
                <a:cs typeface="Arial" pitchFamily="34" charset="0"/>
              </a:rPr>
              <a:t>nghĩ</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đến</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cái</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đẹp</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trường</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tồn</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của</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nghệ</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thuật</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và</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tình</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yêu</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vì</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nó</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sống</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mãi</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trong</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tâm</a:t>
            </a:r>
            <a:r>
              <a:rPr lang="en-US" sz="2800" dirty="0">
                <a:effectLst/>
                <a:latin typeface="Arial" pitchFamily="34" charset="0"/>
                <a:ea typeface="Arial" pitchFamily="34" charset="0"/>
                <a:cs typeface="Arial" pitchFamily="34" charset="0"/>
              </a:rPr>
              <a:t> </a:t>
            </a:r>
            <a:r>
              <a:rPr lang="en-US" sz="2800" dirty="0" err="1">
                <a:effectLst/>
                <a:latin typeface="Arial" pitchFamily="34" charset="0"/>
                <a:ea typeface="Arial" pitchFamily="34" charset="0"/>
                <a:cs typeface="Arial" pitchFamily="34" charset="0"/>
              </a:rPr>
              <a:t>hồn</a:t>
            </a:r>
            <a:r>
              <a:rPr lang="en-US" sz="2800" dirty="0">
                <a:effectLst/>
                <a:latin typeface="Arial" pitchFamily="34" charset="0"/>
                <a:ea typeface="Arial" pitchFamily="34" charset="0"/>
                <a:cs typeface="Arial" pitchFamily="34" charset="0"/>
              </a:rPr>
              <a:t> con </a:t>
            </a:r>
            <a:r>
              <a:rPr lang="en-US" sz="2800" dirty="0" err="1">
                <a:effectLst/>
                <a:latin typeface="Arial" pitchFamily="34" charset="0"/>
                <a:ea typeface="Arial" pitchFamily="34" charset="0"/>
                <a:cs typeface="Arial" pitchFamily="34" charset="0"/>
              </a:rPr>
              <a:t>người</a:t>
            </a:r>
            <a:r>
              <a:rPr lang="en-US" sz="2800" dirty="0">
                <a:effectLst/>
                <a:latin typeface="Arial" pitchFamily="34" charset="0"/>
                <a:ea typeface="Arial" pitchFamily="34" charset="0"/>
                <a:cs typeface="Arial" pitchFamily="34" charset="0"/>
              </a:rPr>
              <a:t>.</a:t>
            </a:r>
            <a:endParaRPr lang="en-US" sz="2800" dirty="0">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29106285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0397" y="412267"/>
            <a:ext cx="7467014" cy="1323439"/>
          </a:xfrm>
          <a:prstGeom prst="rect">
            <a:avLst/>
          </a:prstGeom>
          <a:solidFill>
            <a:schemeClr val="accent4">
              <a:lumMod val="20000"/>
              <a:lumOff val="80000"/>
            </a:schemeClr>
          </a:solidFill>
        </p:spPr>
        <p:txBody>
          <a:bodyPr wrap="square" rtlCol="0">
            <a:spAutoFit/>
          </a:bodyPr>
          <a:lstStyle/>
          <a:p>
            <a:pPr algn="ctr"/>
            <a:r>
              <a:rPr lang="en-US" sz="80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en-US" sz="80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62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2">
            <a:extLst>
              <a:ext uri="{FF2B5EF4-FFF2-40B4-BE49-F238E27FC236}">
                <a16:creationId xmlns:a16="http://schemas.microsoft.com/office/drawing/2014/main" xmlns="" id="{DCF3F421-68BA-7FCC-4974-0015C063EC49}"/>
              </a:ext>
            </a:extLst>
          </p:cNvPr>
          <p:cNvSpPr/>
          <p:nvPr/>
        </p:nvSpPr>
        <p:spPr>
          <a:xfrm>
            <a:off x="316347" y="162838"/>
            <a:ext cx="11089531" cy="2217107"/>
          </a:xfrm>
          <a:prstGeom prst="rect">
            <a:avLst/>
          </a:prstGeom>
          <a:noFill/>
          <a:ln>
            <a:noFill/>
          </a:ln>
        </p:spPr>
        <p:style>
          <a:lnRef idx="2">
            <a:schemeClr val="accent1">
              <a:shade val="50000"/>
            </a:schemeClr>
          </a:lnRef>
          <a:fillRef idx="1001">
            <a:schemeClr val="dk2"/>
          </a:fillRef>
          <a:effectRef idx="0">
            <a:schemeClr val="accent1"/>
          </a:effectRef>
          <a:fontRef idx="minor">
            <a:schemeClr val="lt1"/>
          </a:fontRef>
        </p:style>
        <p:txBody>
          <a:bodyPr anchor="ctr"/>
          <a:lstStyle/>
          <a:p>
            <a:pPr algn="just" eaLnBrk="1" hangingPunct="1">
              <a:defRPr/>
            </a:pPr>
            <a:r>
              <a:rPr lang="de-DE" sz="3200" b="1" dirty="0" smtClean="0">
                <a:solidFill>
                  <a:srgbClr val="C00000"/>
                </a:solidFill>
                <a:latin typeface="Arial" pitchFamily="34" charset="0"/>
                <a:cs typeface="Arial" pitchFamily="34" charset="0"/>
              </a:rPr>
              <a:t>- Điểm khác biệt giữa các hình ảnh ở sáu dòng thơ cuối với hình ảnh „những chiếc lá“ ở sáu dòng thơ đầu.</a:t>
            </a:r>
          </a:p>
          <a:p>
            <a:pPr algn="just" eaLnBrk="1" hangingPunct="1">
              <a:defRPr/>
            </a:pPr>
            <a:r>
              <a:rPr lang="de-DE" sz="3200" b="1" dirty="0" smtClean="0">
                <a:solidFill>
                  <a:srgbClr val="C00000"/>
                </a:solidFill>
                <a:latin typeface="Arial" pitchFamily="34" charset="0"/>
                <a:cs typeface="Arial" pitchFamily="34" charset="0"/>
              </a:rPr>
              <a:t>- Nhận xét nhịp điệu, hình thức và cấu tứ của bài thơ.</a:t>
            </a:r>
          </a:p>
          <a:p>
            <a:pPr algn="just" eaLnBrk="1" hangingPunct="1">
              <a:defRPr/>
            </a:pPr>
            <a:endParaRPr lang="de-DE" sz="3200" b="1" dirty="0" smtClean="0">
              <a:solidFill>
                <a:srgbClr val="C00000"/>
              </a:solidFill>
              <a:latin typeface="Arial" pitchFamily="34" charset="0"/>
              <a:cs typeface="Arial" pitchFamily="34" charset="0"/>
            </a:endParaRPr>
          </a:p>
          <a:p>
            <a:pPr algn="just" eaLnBrk="1" hangingPunct="1">
              <a:defRPr/>
            </a:pPr>
            <a:endParaRPr lang="vi-VN" sz="3200" b="1" dirty="0">
              <a:solidFill>
                <a:srgbClr val="C00000"/>
              </a:solidFill>
              <a:latin typeface="Arial" pitchFamily="34" charset="0"/>
              <a:cs typeface="Arial" pitchFamily="34" charset="0"/>
            </a:endParaRPr>
          </a:p>
        </p:txBody>
      </p:sp>
      <p:pic>
        <p:nvPicPr>
          <p:cNvPr id="2" name="Thời gian (Đoàn Bổng) - NSND Quang Thọ (1) (video-converter.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1845" y="1653435"/>
            <a:ext cx="7077206" cy="4615841"/>
          </a:xfrm>
          <a:prstGeom prst="rect">
            <a:avLst/>
          </a:prstGeom>
        </p:spPr>
      </p:pic>
    </p:spTree>
    <p:extLst>
      <p:ext uri="{BB962C8B-B14F-4D97-AF65-F5344CB8AC3E}">
        <p14:creationId xmlns:p14="http://schemas.microsoft.com/office/powerpoint/2010/main" val="24503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WordArt 2"/>
          <p:cNvSpPr>
            <a:spLocks noChangeArrowheads="1" noChangeShapeType="1" noTextEdit="1"/>
          </p:cNvSpPr>
          <p:nvPr/>
        </p:nvSpPr>
        <p:spPr bwMode="auto">
          <a:xfrm>
            <a:off x="933856" y="583660"/>
            <a:ext cx="10719879" cy="5583676"/>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TRÂN TRỌNG CẢM ƠN</a:t>
            </a:r>
          </a:p>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QUÝ THẦY CÔ GIÁO, </a:t>
            </a:r>
          </a:p>
          <a:p>
            <a:pPr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CÁC EM ĐÃ THEO DÕI</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523227"/>
      </p:ext>
    </p:extLst>
  </p:cSld>
  <p:clrMapOvr>
    <a:masterClrMapping/>
  </p:clrMapOvr>
  <p:transition spd="slow" advClick="0" advTm="10000">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B2B28E12-5996-705B-F9C9-DFDF2F07C437}"/>
              </a:ext>
            </a:extLst>
          </p:cNvPr>
          <p:cNvSpPr txBox="1"/>
          <p:nvPr/>
        </p:nvSpPr>
        <p:spPr>
          <a:xfrm>
            <a:off x="307975" y="5282369"/>
            <a:ext cx="6295481" cy="1077218"/>
          </a:xfrm>
          <a:prstGeom prst="rect">
            <a:avLst/>
          </a:prstGeom>
          <a:noFill/>
        </p:spPr>
        <p:txBody>
          <a:bodyPr wrap="square" rtlCol="0">
            <a:spAutoFit/>
          </a:bodyPr>
          <a:lstStyle/>
          <a:p>
            <a:r>
              <a:rPr lang="vi-VN"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CHIẾN SĨ VIỆT NAM</a:t>
            </a:r>
          </a:p>
          <a:p>
            <a:r>
              <a:rPr lang="en-US" sz="3200" b="1" dirty="0" smtClean="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Nhạc </a:t>
            </a:r>
            <a:r>
              <a:rPr lang="vi-VN" sz="3200" b="1" dirty="0">
                <a:latin typeface="Arial" panose="020B0604020202020204" pitchFamily="34" charset="0"/>
                <a:cs typeface="Arial" panose="020B0604020202020204" pitchFamily="34" charset="0"/>
              </a:rPr>
              <a:t>và lời: </a:t>
            </a:r>
            <a:r>
              <a:rPr lang="en-US" sz="3200" b="1" dirty="0" smtClean="0">
                <a:latin typeface="Arial" panose="020B0604020202020204" pitchFamily="34" charset="0"/>
                <a:cs typeface="Arial" panose="020B0604020202020204" pitchFamily="34" charset="0"/>
              </a:rPr>
              <a:t>VĂN CAO</a:t>
            </a:r>
            <a:endParaRPr lang="en-US" sz="3200" b="1" dirty="0">
              <a:latin typeface="Arial" panose="020B0604020202020204" pitchFamily="34" charset="0"/>
              <a:cs typeface="Arial" panose="020B0604020202020204" pitchFamily="34" charset="0"/>
            </a:endParaRPr>
          </a:p>
        </p:txBody>
      </p:sp>
      <p:sp>
        <p:nvSpPr>
          <p:cNvPr id="2" name="Rectangle 1"/>
          <p:cNvSpPr/>
          <p:nvPr/>
        </p:nvSpPr>
        <p:spPr>
          <a:xfrm>
            <a:off x="6943296" y="804220"/>
            <a:ext cx="4985657" cy="5016758"/>
          </a:xfrm>
          <a:prstGeom prst="rect">
            <a:avLst/>
          </a:prstGeom>
        </p:spPr>
        <p:txBody>
          <a:bodyPr wrap="square">
            <a:spAutoFit/>
          </a:bodyPr>
          <a:lstStyle/>
          <a:p>
            <a:r>
              <a:rPr lang="vi-VN" sz="2400" dirty="0"/>
              <a:t>Bao chiến sĩ anh hùng</a:t>
            </a:r>
            <a:br>
              <a:rPr lang="vi-VN" sz="2400" dirty="0"/>
            </a:br>
            <a:r>
              <a:rPr lang="vi-VN" sz="2400" dirty="0"/>
              <a:t>Lạnh lùng vung gươm ra sa trường</a:t>
            </a:r>
            <a:br>
              <a:rPr lang="vi-VN" sz="2400" dirty="0"/>
            </a:br>
            <a:r>
              <a:rPr lang="vi-VN" sz="2400" dirty="0"/>
              <a:t>Quân xung phong, nước Nam đang chờ mong tay người</a:t>
            </a:r>
            <a:br>
              <a:rPr lang="vi-VN" sz="2400" dirty="0"/>
            </a:br>
            <a:r>
              <a:rPr lang="vi-VN" sz="2400" dirty="0"/>
              <a:t>Hồn sông núi khí thiêng ghi muôn đời</a:t>
            </a:r>
            <a:br>
              <a:rPr lang="vi-VN" sz="2400" dirty="0"/>
            </a:br>
            <a:r>
              <a:rPr lang="vi-VN" sz="2400" dirty="0"/>
              <a:t>Ngực phi nơi xa kìa nghe súng vang</a:t>
            </a:r>
            <a:br>
              <a:rPr lang="vi-VN" sz="2400" dirty="0"/>
            </a:br>
            <a:r>
              <a:rPr lang="vi-VN" sz="2400" dirty="0"/>
              <a:t>bên trời điệu kèn rộn ràng</a:t>
            </a:r>
            <a:br>
              <a:rPr lang="vi-VN" sz="2400" dirty="0"/>
            </a:br>
            <a:r>
              <a:rPr lang="vi-VN" sz="2400" dirty="0"/>
              <a:t>Là trang nam nhi</a:t>
            </a:r>
            <a:br>
              <a:rPr lang="vi-VN" sz="2400" dirty="0"/>
            </a:br>
            <a:r>
              <a:rPr lang="vi-VN" sz="2400" dirty="0"/>
              <a:t>Quyết chiến sa trường</a:t>
            </a:r>
            <a:br>
              <a:rPr lang="vi-VN" sz="2400" dirty="0"/>
            </a:br>
            <a:r>
              <a:rPr lang="vi-VN" sz="2400" dirty="0"/>
              <a:t>Sống thác coi thường</a:t>
            </a:r>
            <a:br>
              <a:rPr lang="vi-VN" sz="2400" dirty="0"/>
            </a:br>
            <a:endParaRPr lang="en-US" sz="3200" dirty="0">
              <a:latin typeface="Arial" panose="020B0604020202020204" pitchFamily="34" charset="0"/>
              <a:cs typeface="Arial" panose="020B0604020202020204" pitchFamily="34" charset="0"/>
            </a:endParaRPr>
          </a:p>
        </p:txBody>
      </p:sp>
      <p:sp>
        <p:nvSpPr>
          <p:cNvPr id="8" name="TextBox 13">
            <a:extLst>
              <a:ext uri="{FF2B5EF4-FFF2-40B4-BE49-F238E27FC236}">
                <a16:creationId xmlns:a16="http://schemas.microsoft.com/office/drawing/2014/main" xmlns="" id="{B2B28E12-5996-705B-F9C9-DFDF2F07C437}"/>
              </a:ext>
            </a:extLst>
          </p:cNvPr>
          <p:cNvSpPr txBox="1"/>
          <p:nvPr/>
        </p:nvSpPr>
        <p:spPr>
          <a:xfrm>
            <a:off x="151856" y="203025"/>
            <a:ext cx="707566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NGHE GIAI ĐIỆU, ĐOÁN TÊN BÀI </a:t>
            </a:r>
            <a:r>
              <a:rPr lang="en-US" sz="2400" b="1" dirty="0" smtClean="0">
                <a:solidFill>
                  <a:srgbClr val="FF0000"/>
                </a:solidFill>
                <a:latin typeface="Arial" panose="020B0604020202020204" pitchFamily="34" charset="0"/>
                <a:cs typeface="Arial" panose="020B0604020202020204" pitchFamily="34" charset="0"/>
              </a:rPr>
              <a:t>HÁT, TÁC GIẢ</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ChiensiVietNamVanCao-HopCa_hqc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310" y="4522940"/>
            <a:ext cx="609600" cy="609600"/>
          </a:xfrm>
          <a:prstGeom prst="rect">
            <a:avLst/>
          </a:prstGeom>
        </p:spPr>
      </p:pic>
      <p:sp>
        <p:nvSpPr>
          <p:cNvPr id="5" name="AutoShape 4" descr="Chiến Sĩ Việt Nam - Tốp Ca Nhạc Viện TP [Lyrics MV]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iến sĩ Việt Nam - Văn Cao | Âm nhạc cổ điển Việt Nam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iến sĩ Việt Nam - Văn Cao | Âm nhạc cổ điển Việt Nam |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8" name="Picture 12" descr="Chiến Sĩ Việt Nam - Tốp Ca Nhạc Viện TP [Lyrics M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673" y="1168378"/>
            <a:ext cx="5471903" cy="307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0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B2B28E12-5996-705B-F9C9-DFDF2F07C437}"/>
              </a:ext>
            </a:extLst>
          </p:cNvPr>
          <p:cNvSpPr txBox="1"/>
          <p:nvPr/>
        </p:nvSpPr>
        <p:spPr>
          <a:xfrm>
            <a:off x="307975" y="5282369"/>
            <a:ext cx="6295481" cy="1077218"/>
          </a:xfrm>
          <a:prstGeom prst="rect">
            <a:avLst/>
          </a:prstGeom>
          <a:noFill/>
        </p:spPr>
        <p:txBody>
          <a:bodyPr wrap="square" rtlCol="0">
            <a:spAutoFit/>
          </a:bodyPr>
          <a:lstStyle/>
          <a:p>
            <a:r>
              <a:rPr lang="vi-VN"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MÙA XUÂN ĐẦU TIÊN</a:t>
            </a:r>
            <a:endParaRPr lang="en-US" sz="3200" b="1" dirty="0" smtClean="0">
              <a:solidFill>
                <a:srgbClr val="FF0000"/>
              </a:solidFill>
              <a:latin typeface="Arial" panose="020B0604020202020204" pitchFamily="34" charset="0"/>
              <a:cs typeface="Arial" panose="020B0604020202020204" pitchFamily="34" charset="0"/>
            </a:endParaRPr>
          </a:p>
          <a:p>
            <a:r>
              <a:rPr lang="en-US" sz="3200" b="1" dirty="0" smtClean="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Nhạc </a:t>
            </a:r>
            <a:r>
              <a:rPr lang="vi-VN" sz="3200" b="1" dirty="0">
                <a:latin typeface="Arial" panose="020B0604020202020204" pitchFamily="34" charset="0"/>
                <a:cs typeface="Arial" panose="020B0604020202020204" pitchFamily="34" charset="0"/>
              </a:rPr>
              <a:t>và lời: </a:t>
            </a:r>
            <a:r>
              <a:rPr lang="en-US" sz="3200" b="1" dirty="0" smtClean="0">
                <a:latin typeface="Arial" panose="020B0604020202020204" pitchFamily="34" charset="0"/>
                <a:cs typeface="Arial" panose="020B0604020202020204" pitchFamily="34" charset="0"/>
              </a:rPr>
              <a:t>VĂN CAO</a:t>
            </a:r>
            <a:endParaRPr lang="en-US" sz="3200" b="1" dirty="0">
              <a:latin typeface="Arial" panose="020B0604020202020204" pitchFamily="34" charset="0"/>
              <a:cs typeface="Arial" panose="020B0604020202020204" pitchFamily="34" charset="0"/>
            </a:endParaRPr>
          </a:p>
        </p:txBody>
      </p:sp>
      <p:sp>
        <p:nvSpPr>
          <p:cNvPr id="2" name="Rectangle 1"/>
          <p:cNvSpPr/>
          <p:nvPr/>
        </p:nvSpPr>
        <p:spPr>
          <a:xfrm>
            <a:off x="6943296" y="804220"/>
            <a:ext cx="4985657" cy="5262979"/>
          </a:xfrm>
          <a:prstGeom prst="rect">
            <a:avLst/>
          </a:prstGeom>
        </p:spPr>
        <p:txBody>
          <a:bodyPr wrap="square">
            <a:spAutoFit/>
          </a:bodyPr>
          <a:lstStyle/>
          <a:p>
            <a:r>
              <a:rPr lang="vi-VN" sz="2400" dirty="0"/>
              <a:t>Rồi dặt dìu mùa xuân theo én về</a:t>
            </a:r>
            <a:r>
              <a:rPr lang="vi-VN" sz="2400" dirty="0"/>
              <a:t/>
            </a:r>
            <a:br>
              <a:rPr lang="vi-VN" sz="2400" dirty="0"/>
            </a:br>
            <a:r>
              <a:rPr lang="vi-VN" sz="2400" dirty="0"/>
              <a:t>Mùa bình thường mùa vui nay đã về</a:t>
            </a:r>
            <a:r>
              <a:rPr lang="vi-VN" sz="2400" dirty="0"/>
              <a:t/>
            </a:r>
            <a:br>
              <a:rPr lang="vi-VN" sz="2400" dirty="0"/>
            </a:br>
            <a:r>
              <a:rPr lang="vi-VN" sz="2400" dirty="0"/>
              <a:t>mùa xuân mơ ước ấy đang đến đầu tiên</a:t>
            </a:r>
            <a:r>
              <a:rPr lang="vi-VN" sz="2400" dirty="0"/>
              <a:t/>
            </a:r>
            <a:br>
              <a:rPr lang="vi-VN" sz="2400" dirty="0"/>
            </a:br>
            <a:r>
              <a:rPr lang="vi-VN" sz="2400" dirty="0"/>
              <a:t>Với khói bay trên sông, gà đang gáy trưa bên sông</a:t>
            </a:r>
            <a:r>
              <a:rPr lang="vi-VN" sz="2400" dirty="0"/>
              <a:t/>
            </a:r>
            <a:br>
              <a:rPr lang="vi-VN" sz="2400" dirty="0"/>
            </a:br>
            <a:r>
              <a:rPr lang="vi-VN" sz="2400" dirty="0"/>
              <a:t>một trưa nắng cho bao tâm hồn.</a:t>
            </a:r>
            <a:r>
              <a:rPr lang="vi-VN" sz="2400" dirty="0"/>
              <a:t/>
            </a:r>
            <a:br>
              <a:rPr lang="vi-VN" sz="2400" dirty="0"/>
            </a:br>
            <a:r>
              <a:rPr lang="vi-VN" sz="2400" dirty="0"/>
              <a:t>Rồi dặt dìu mùa xuân theo én về</a:t>
            </a:r>
            <a:r>
              <a:rPr lang="vi-VN" sz="2400" dirty="0"/>
              <a:t/>
            </a:r>
            <a:br>
              <a:rPr lang="vi-VN" sz="2400" dirty="0"/>
            </a:br>
            <a:r>
              <a:rPr lang="vi-VN" sz="2400" dirty="0"/>
              <a:t>Người mẹ nhìn đàn con nay đã về</a:t>
            </a:r>
            <a:r>
              <a:rPr lang="vi-VN" sz="2400" dirty="0"/>
              <a:t/>
            </a:r>
            <a:br>
              <a:rPr lang="vi-VN" sz="2400" dirty="0"/>
            </a:br>
            <a:r>
              <a:rPr lang="vi-VN" sz="2400" dirty="0"/>
              <a:t>Mùa xuân mơ ước ấy đang đến đầu tiên</a:t>
            </a:r>
            <a:r>
              <a:rPr lang="vi-VN" sz="2400" dirty="0"/>
              <a:t/>
            </a:r>
            <a:br>
              <a:rPr lang="vi-VN" sz="2400" dirty="0"/>
            </a:br>
            <a:r>
              <a:rPr lang="vi-VN" sz="2400" dirty="0"/>
              <a:t>Nước mắt trên vai anh, giọt sưởi ấm đôi vai anh</a:t>
            </a:r>
            <a:endParaRPr lang="en-US" sz="3200" dirty="0">
              <a:latin typeface="Arial" panose="020B0604020202020204" pitchFamily="34" charset="0"/>
              <a:cs typeface="Arial" panose="020B0604020202020204" pitchFamily="34" charset="0"/>
            </a:endParaRPr>
          </a:p>
        </p:txBody>
      </p:sp>
      <p:sp>
        <p:nvSpPr>
          <p:cNvPr id="8" name="TextBox 13">
            <a:extLst>
              <a:ext uri="{FF2B5EF4-FFF2-40B4-BE49-F238E27FC236}">
                <a16:creationId xmlns:a16="http://schemas.microsoft.com/office/drawing/2014/main" xmlns="" id="{B2B28E12-5996-705B-F9C9-DFDF2F07C437}"/>
              </a:ext>
            </a:extLst>
          </p:cNvPr>
          <p:cNvSpPr txBox="1"/>
          <p:nvPr/>
        </p:nvSpPr>
        <p:spPr>
          <a:xfrm>
            <a:off x="151856" y="203025"/>
            <a:ext cx="707566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NGHE GIAI ĐIỆU, ĐOÁN TÊN BÀI </a:t>
            </a:r>
            <a:r>
              <a:rPr lang="en-US" sz="2400" b="1" dirty="0" smtClean="0">
                <a:solidFill>
                  <a:srgbClr val="FF0000"/>
                </a:solidFill>
                <a:latin typeface="Arial" panose="020B0604020202020204" pitchFamily="34" charset="0"/>
                <a:cs typeface="Arial" panose="020B0604020202020204" pitchFamily="34" charset="0"/>
              </a:rPr>
              <a:t>HÁT, TÁC GIẢ</a:t>
            </a:r>
            <a:endParaRPr lang="en-US" sz="2400" b="1" dirty="0">
              <a:solidFill>
                <a:srgbClr val="FF0000"/>
              </a:solidFill>
              <a:latin typeface="Arial" panose="020B0604020202020204" pitchFamily="34" charset="0"/>
              <a:cs typeface="Arial" panose="020B0604020202020204" pitchFamily="34" charset="0"/>
            </a:endParaRPr>
          </a:p>
        </p:txBody>
      </p:sp>
      <p:sp>
        <p:nvSpPr>
          <p:cNvPr id="5" name="AutoShape 4" descr="Chiến Sĩ Việt Nam - Tốp Ca Nhạc Viện TP [Lyrics MV]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iến sĩ Việt Nam - Văn Cao | Âm nhạc cổ điển Việt Nam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iến sĩ Việt Nam - Văn Cao | Âm nhạc cổ điển Việt Nam |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Rộn ràng &quot;Mùa Xuân đầu tiên&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1033641"/>
            <a:ext cx="6203198" cy="3489299"/>
          </a:xfrm>
          <a:prstGeom prst="rect">
            <a:avLst/>
          </a:prstGeom>
          <a:noFill/>
          <a:extLst>
            <a:ext uri="{909E8E84-426E-40DD-AFC4-6F175D3DCCD1}">
              <a14:hiddenFill xmlns:a14="http://schemas.microsoft.com/office/drawing/2010/main">
                <a:solidFill>
                  <a:srgbClr val="FFFFFF"/>
                </a:solidFill>
              </a14:hiddenFill>
            </a:ext>
          </a:extLst>
        </p:spPr>
      </p:pic>
      <p:pic>
        <p:nvPicPr>
          <p:cNvPr id="10" name="MuaXuanDauTien-ThanhThuy_3zq4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939" y="4522940"/>
            <a:ext cx="609600" cy="609600"/>
          </a:xfrm>
          <a:prstGeom prst="rect">
            <a:avLst/>
          </a:prstGeom>
        </p:spPr>
      </p:pic>
    </p:spTree>
    <p:extLst>
      <p:ext uri="{BB962C8B-B14F-4D97-AF65-F5344CB8AC3E}">
        <p14:creationId xmlns:p14="http://schemas.microsoft.com/office/powerpoint/2010/main" val="29389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2155"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xmlns="" id="{B2B28E12-5996-705B-F9C9-DFDF2F07C437}"/>
              </a:ext>
            </a:extLst>
          </p:cNvPr>
          <p:cNvSpPr txBox="1"/>
          <p:nvPr/>
        </p:nvSpPr>
        <p:spPr>
          <a:xfrm>
            <a:off x="307975" y="5282369"/>
            <a:ext cx="6295481" cy="1077218"/>
          </a:xfrm>
          <a:prstGeom prst="rect">
            <a:avLst/>
          </a:prstGeom>
          <a:noFill/>
        </p:spPr>
        <p:txBody>
          <a:bodyPr wrap="square" rtlCol="0">
            <a:spAutoFit/>
          </a:bodyPr>
          <a:lstStyle/>
          <a:p>
            <a:r>
              <a:rPr lang="vi-VN"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TIẾN QUÂN CA</a:t>
            </a:r>
          </a:p>
          <a:p>
            <a:r>
              <a:rPr lang="en-US" sz="3200" b="1" dirty="0" smtClean="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Nhạc </a:t>
            </a:r>
            <a:r>
              <a:rPr lang="vi-VN" sz="3200" b="1" dirty="0">
                <a:latin typeface="Arial" panose="020B0604020202020204" pitchFamily="34" charset="0"/>
                <a:cs typeface="Arial" panose="020B0604020202020204" pitchFamily="34" charset="0"/>
              </a:rPr>
              <a:t>và lời: </a:t>
            </a:r>
            <a:r>
              <a:rPr lang="en-US" sz="3200" b="1" dirty="0" smtClean="0">
                <a:latin typeface="Arial" panose="020B0604020202020204" pitchFamily="34" charset="0"/>
                <a:cs typeface="Arial" panose="020B0604020202020204" pitchFamily="34" charset="0"/>
              </a:rPr>
              <a:t>VĂN CAO</a:t>
            </a:r>
            <a:endParaRPr lang="en-US" sz="3200" b="1" dirty="0">
              <a:latin typeface="Arial" panose="020B0604020202020204" pitchFamily="34" charset="0"/>
              <a:cs typeface="Arial" panose="020B0604020202020204" pitchFamily="34" charset="0"/>
            </a:endParaRPr>
          </a:p>
        </p:txBody>
      </p:sp>
      <p:sp>
        <p:nvSpPr>
          <p:cNvPr id="2" name="Rectangle 1"/>
          <p:cNvSpPr/>
          <p:nvPr/>
        </p:nvSpPr>
        <p:spPr>
          <a:xfrm>
            <a:off x="6943296" y="804220"/>
            <a:ext cx="4985657" cy="4524315"/>
          </a:xfrm>
          <a:prstGeom prst="rect">
            <a:avLst/>
          </a:prstGeom>
        </p:spPr>
        <p:txBody>
          <a:bodyPr wrap="square">
            <a:spAutoFit/>
          </a:bodyPr>
          <a:lstStyle/>
          <a:p>
            <a:r>
              <a:rPr lang="vi-VN" sz="2400" dirty="0"/>
              <a:t>Đoàn quân Việt Nam đi chung lòng cứu quốc. Bước chân dồn vang trên đường gập ghềnh xa. Cờ in máu chiến thắng mang hồn nước. Súng ngoài xa chen khúc quân hành ca. Đường vinh quang xây xác quân thù. Thắng gian lao cùng nhau lập chiến khu. Vì nhân dân chiến đấu không ngừng. Tiến mau ra sa trường. Tiến lên! Cùng tiến lên! Nước non Việt Nam ta vững bền.</a:t>
            </a:r>
            <a:endParaRPr lang="en-US" sz="3200" dirty="0">
              <a:latin typeface="Arial" panose="020B0604020202020204" pitchFamily="34" charset="0"/>
              <a:cs typeface="Arial" panose="020B0604020202020204" pitchFamily="34" charset="0"/>
            </a:endParaRPr>
          </a:p>
        </p:txBody>
      </p:sp>
      <p:sp>
        <p:nvSpPr>
          <p:cNvPr id="8" name="TextBox 13">
            <a:extLst>
              <a:ext uri="{FF2B5EF4-FFF2-40B4-BE49-F238E27FC236}">
                <a16:creationId xmlns:a16="http://schemas.microsoft.com/office/drawing/2014/main" xmlns="" id="{B2B28E12-5996-705B-F9C9-DFDF2F07C437}"/>
              </a:ext>
            </a:extLst>
          </p:cNvPr>
          <p:cNvSpPr txBox="1"/>
          <p:nvPr/>
        </p:nvSpPr>
        <p:spPr>
          <a:xfrm>
            <a:off x="151856" y="203025"/>
            <a:ext cx="707566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NGHE GIAI ĐIỆU, ĐOÁN TÊN BÀI </a:t>
            </a:r>
            <a:r>
              <a:rPr lang="en-US" sz="2400" b="1" dirty="0" smtClean="0">
                <a:solidFill>
                  <a:srgbClr val="FF0000"/>
                </a:solidFill>
                <a:latin typeface="Arial" panose="020B0604020202020204" pitchFamily="34" charset="0"/>
                <a:cs typeface="Arial" panose="020B0604020202020204" pitchFamily="34" charset="0"/>
              </a:rPr>
              <a:t>HÁT, TÁC GIẢ</a:t>
            </a:r>
            <a:endParaRPr lang="en-US" sz="2400" b="1" dirty="0">
              <a:solidFill>
                <a:srgbClr val="FF0000"/>
              </a:solidFill>
              <a:latin typeface="Arial" panose="020B0604020202020204" pitchFamily="34" charset="0"/>
              <a:cs typeface="Arial" panose="020B0604020202020204" pitchFamily="34" charset="0"/>
            </a:endParaRPr>
          </a:p>
        </p:txBody>
      </p:sp>
      <p:sp>
        <p:nvSpPr>
          <p:cNvPr id="5" name="AutoShape 4" descr="Chiến Sĩ Việt Nam - Tốp Ca Nhạc Viện TP [Lyrics MV]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iến sĩ Việt Nam - Văn Cao | Âm nhạc cổ điển Việt Nam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iến sĩ Việt Nam - Văn Cao | Âm nhạc cổ điển Việt Nam |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Quốc ca Việt Nam - Tiến Quân 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4219"/>
            <a:ext cx="66675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3" name="QuocCa-V.A-32362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2038" y="4489537"/>
            <a:ext cx="609600" cy="609600"/>
          </a:xfrm>
          <a:prstGeom prst="rect">
            <a:avLst/>
          </a:prstGeom>
        </p:spPr>
      </p:pic>
    </p:spTree>
    <p:extLst>
      <p:ext uri="{BB962C8B-B14F-4D97-AF65-F5344CB8AC3E}">
        <p14:creationId xmlns:p14="http://schemas.microsoft.com/office/powerpoint/2010/main" val="25343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D7B9102C-CE8E-3299-22E6-8AC33A93C2DD}"/>
              </a:ext>
            </a:extLst>
          </p:cNvPr>
          <p:cNvSpPr txBox="1">
            <a:spLocks/>
          </p:cNvSpPr>
          <p:nvPr/>
        </p:nvSpPr>
        <p:spPr>
          <a:xfrm>
            <a:off x="100208" y="121846"/>
            <a:ext cx="11962356" cy="190736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Bài</a:t>
            </a: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8. CÁI TÔI – THẾ GIỚI ĐỘC ĐÁO (THƠ)</a:t>
            </a:r>
          </a:p>
          <a:p>
            <a:pPr algn="l"/>
            <a:r>
              <a:rPr lang="en-US" sz="2400" b="1" dirty="0" smtClean="0">
                <a:solidFill>
                  <a:srgbClr val="C00000"/>
                </a:solidFill>
                <a:latin typeface="Arial" panose="020B0604020202020204" pitchFamily="34" charset="0"/>
                <a:cs typeface="Arial" panose="020B0604020202020204" pitchFamily="34" charset="0"/>
              </a:rPr>
              <a:t>                         VĂN BẢN 2:         </a:t>
            </a:r>
            <a:r>
              <a:rPr lang="en-US" sz="40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GIAN</a:t>
            </a:r>
          </a:p>
          <a:p>
            <a:r>
              <a:rPr lang="en-US" sz="4000" b="1" dirty="0" smtClean="0">
                <a:solidFill>
                  <a:srgbClr val="7030A0"/>
                </a:solidFill>
                <a:latin typeface="Arial" panose="020B0604020202020204" pitchFamily="34" charset="0"/>
                <a:cs typeface="Arial" panose="020B0604020202020204" pitchFamily="34" charset="0"/>
              </a:rPr>
              <a:t>						</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Văn</a:t>
            </a:r>
            <a:r>
              <a:rPr lang="en-US" sz="2800" b="1" dirty="0">
                <a:solidFill>
                  <a:srgbClr val="7030A0"/>
                </a:solidFill>
                <a:latin typeface="Arial" panose="020B0604020202020204" pitchFamily="34" charset="0"/>
                <a:cs typeface="Arial" panose="020B0604020202020204" pitchFamily="34" charset="0"/>
              </a:rPr>
              <a:t> Cao)</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endParaRPr lang="en-US" sz="4000" b="1" i="1" u="sng"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b="1" dirty="0" smtClean="0">
                <a:solidFill>
                  <a:srgbClr val="7030A0"/>
                </a:solidFill>
                <a:latin typeface="Arial" panose="020B0604020202020204" pitchFamily="34" charset="0"/>
                <a:cs typeface="Arial" panose="020B0604020202020204" pitchFamily="34" charset="0"/>
              </a:rPr>
              <a:t>                                                </a:t>
            </a:r>
            <a:endPar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Ý THỨC VỀ THỜI G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8" y="2204578"/>
            <a:ext cx="5887233" cy="4415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50 Thời Gian Trôi Nhanh Ảnh, Ảnh Và Hình Nền Để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493" y="2248275"/>
            <a:ext cx="6110614" cy="43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2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54" name="TextBox 2053">
            <a:extLst>
              <a:ext uri="{FF2B5EF4-FFF2-40B4-BE49-F238E27FC236}">
                <a16:creationId xmlns:a16="http://schemas.microsoft.com/office/drawing/2014/main" xmlns="" id="{6736E676-C6E0-AB7B-FF3B-DA8E09C6716F}"/>
              </a:ext>
            </a:extLst>
          </p:cNvPr>
          <p:cNvSpPr txBox="1"/>
          <p:nvPr/>
        </p:nvSpPr>
        <p:spPr>
          <a:xfrm>
            <a:off x="25052" y="1065077"/>
            <a:ext cx="2292263" cy="584775"/>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1. </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Tác</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giả</a:t>
            </a:r>
            <a:endPar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3600" b="1" dirty="0" smtClean="0">
                <a:solidFill>
                  <a:srgbClr val="7030A0"/>
                </a:solidFill>
                <a:latin typeface="Arial" panose="020B0604020202020204" pitchFamily="34" charset="0"/>
                <a:cs typeface="Arial" panose="020B0604020202020204" pitchFamily="34" charset="0"/>
              </a:rPr>
              <a:t>(</a:t>
            </a:r>
            <a:r>
              <a:rPr lang="en-US" sz="3600" b="1" dirty="0" err="1" smtClean="0">
                <a:solidFill>
                  <a:srgbClr val="7030A0"/>
                </a:solidFill>
                <a:latin typeface="Arial" panose="020B0604020202020204" pitchFamily="34" charset="0"/>
                <a:cs typeface="Arial" panose="020B0604020202020204" pitchFamily="34" charset="0"/>
              </a:rPr>
              <a:t>Văn</a:t>
            </a:r>
            <a:r>
              <a:rPr lang="en-US" sz="3600" b="1" dirty="0" smtClean="0">
                <a:solidFill>
                  <a:srgbClr val="7030A0"/>
                </a:solidFill>
                <a:latin typeface="Arial" panose="020B0604020202020204" pitchFamily="34" charset="0"/>
                <a:cs typeface="Arial" panose="020B0604020202020204" pitchFamily="34" charset="0"/>
              </a:rPr>
              <a:t> Cao)	</a:t>
            </a:r>
            <a:endParaRPr lang="en-US" sz="3600" dirty="0"/>
          </a:p>
        </p:txBody>
      </p:sp>
      <p:pic>
        <p:nvPicPr>
          <p:cNvPr id="5" name="Văn Cao - Nhạc sĩ tài hoa của quê hương (video-converter.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8152" y="1537117"/>
            <a:ext cx="9459348" cy="5320883"/>
          </a:xfrm>
          <a:prstGeom prst="rect">
            <a:avLst/>
          </a:prstGeom>
        </p:spPr>
      </p:pic>
    </p:spTree>
    <p:extLst>
      <p:ext uri="{BB962C8B-B14F-4D97-AF65-F5344CB8AC3E}">
        <p14:creationId xmlns:p14="http://schemas.microsoft.com/office/powerpoint/2010/main" val="576483278"/>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54" name="TextBox 2053">
            <a:extLst>
              <a:ext uri="{FF2B5EF4-FFF2-40B4-BE49-F238E27FC236}">
                <a16:creationId xmlns:a16="http://schemas.microsoft.com/office/drawing/2014/main" xmlns="" id="{6736E676-C6E0-AB7B-FF3B-DA8E09C6716F}"/>
              </a:ext>
            </a:extLst>
          </p:cNvPr>
          <p:cNvSpPr txBox="1"/>
          <p:nvPr/>
        </p:nvSpPr>
        <p:spPr>
          <a:xfrm>
            <a:off x="25052" y="1065077"/>
            <a:ext cx="2292263" cy="584775"/>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1. </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Tác</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giả</a:t>
            </a:r>
            <a:endPar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pic>
        <p:nvPicPr>
          <p:cNvPr id="11" name="Picture 10"/>
          <p:cNvPicPr>
            <a:picLocks noChangeAspect="1"/>
          </p:cNvPicPr>
          <p:nvPr/>
        </p:nvPicPr>
        <p:blipFill>
          <a:blip r:embed="rId3"/>
          <a:stretch>
            <a:fillRect/>
          </a:stretch>
        </p:blipFill>
        <p:spPr>
          <a:xfrm>
            <a:off x="7991605" y="1263638"/>
            <a:ext cx="3899769" cy="4350832"/>
          </a:xfrm>
          <a:prstGeom prst="rect">
            <a:avLst/>
          </a:prstGeom>
        </p:spPr>
      </p:pic>
      <p:sp>
        <p:nvSpPr>
          <p:cNvPr id="8" name="Text Box 3"/>
          <p:cNvSpPr txBox="1"/>
          <p:nvPr/>
        </p:nvSpPr>
        <p:spPr>
          <a:xfrm>
            <a:off x="304380" y="1667806"/>
            <a:ext cx="6810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Tên thật là Nguyễn </a:t>
            </a:r>
            <a:r>
              <a:rPr kumimoji="0" lang="en-US" sz="3600" b="0" i="0" u="none" strike="noStrike" kern="1200" cap="none" spc="0" normalizeH="0" baseline="0" noProof="0" dirty="0" err="1">
                <a:ln>
                  <a:noFill/>
                </a:ln>
                <a:solidFill>
                  <a:srgbClr val="1313A5"/>
                </a:solidFill>
                <a:effectLst/>
                <a:uLnTx/>
                <a:uFillTx/>
                <a:latin typeface="Arial" pitchFamily="34" charset="0"/>
                <a:cs typeface="Arial" pitchFamily="34" charset="0"/>
              </a:rPr>
              <a:t>Văn</a:t>
            </a: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Cao.</a:t>
            </a:r>
            <a:endPar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endParaRPr>
          </a:p>
        </p:txBody>
      </p:sp>
      <p:sp>
        <p:nvSpPr>
          <p:cNvPr id="9" name="TextBox 8"/>
          <p:cNvSpPr txBox="1"/>
          <p:nvPr/>
        </p:nvSpPr>
        <p:spPr>
          <a:xfrm>
            <a:off x="190513" y="3197395"/>
            <a:ext cx="7688358"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 - Là </a:t>
            </a: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một </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nghệ </a:t>
            </a: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sĩ </a:t>
            </a:r>
            <a:r>
              <a:rPr kumimoji="0" lang="en-US" sz="3600" b="0" i="0" u="none" strike="noStrike" kern="1200" cap="none" spc="0" normalizeH="0" baseline="0" noProof="0" dirty="0" err="1">
                <a:ln>
                  <a:noFill/>
                </a:ln>
                <a:solidFill>
                  <a:srgbClr val="1313A5"/>
                </a:solidFill>
                <a:effectLst/>
                <a:uLnTx/>
                <a:uFillTx/>
                <a:latin typeface="Arial" pitchFamily="34" charset="0"/>
                <a:cs typeface="Arial" pitchFamily="34" charset="0"/>
              </a:rPr>
              <a:t>đa</a:t>
            </a: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tài</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Văn</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Cao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có</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nhiều</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ảnh</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hưởng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đối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với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nghệ</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thuật</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Việt</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Nam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đương</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đại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trên</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nhiều</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lĩnh</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vực</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âm</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nhạc</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hội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họa</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thơ</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ca.</a:t>
            </a:r>
            <a:endPar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endParaRPr>
          </a:p>
        </p:txBody>
      </p:sp>
      <p:sp>
        <p:nvSpPr>
          <p:cNvPr id="12" name="Text Box 3"/>
          <p:cNvSpPr txBox="1"/>
          <p:nvPr/>
        </p:nvSpPr>
        <p:spPr>
          <a:xfrm>
            <a:off x="304379" y="2376767"/>
            <a:ext cx="7687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Sinh</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ra</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baseline="0" noProof="0" dirty="0" err="1" smtClean="0">
                <a:ln>
                  <a:noFill/>
                </a:ln>
                <a:solidFill>
                  <a:srgbClr val="1313A5"/>
                </a:solidFill>
                <a:effectLst/>
                <a:uLnTx/>
                <a:uFillTx/>
                <a:latin typeface="Arial" pitchFamily="34" charset="0"/>
                <a:cs typeface="Arial" pitchFamily="34" charset="0"/>
              </a:rPr>
              <a:t>và</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lớn</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lên</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ở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Hải</a:t>
            </a:r>
            <a:r>
              <a:rPr kumimoji="0" lang="en-US" sz="3600" b="0" i="0" u="none" strike="noStrike" kern="1200" cap="none" spc="0" normalizeH="0" noProof="0" dirty="0" smtClean="0">
                <a:ln>
                  <a:noFill/>
                </a:ln>
                <a:solidFill>
                  <a:srgbClr val="1313A5"/>
                </a:solidFill>
                <a:effectLst/>
                <a:uLnTx/>
                <a:uFillTx/>
                <a:latin typeface="Arial" pitchFamily="34" charset="0"/>
                <a:cs typeface="Arial" pitchFamily="34" charset="0"/>
              </a:rPr>
              <a:t> </a:t>
            </a:r>
            <a:r>
              <a:rPr kumimoji="0" lang="en-US" sz="3600" b="0" i="0" u="none" strike="noStrike" kern="1200" cap="none" spc="0" normalizeH="0" noProof="0" dirty="0" err="1" smtClean="0">
                <a:ln>
                  <a:noFill/>
                </a:ln>
                <a:solidFill>
                  <a:srgbClr val="1313A5"/>
                </a:solidFill>
                <a:effectLst/>
                <a:uLnTx/>
                <a:uFillTx/>
                <a:latin typeface="Arial" pitchFamily="34" charset="0"/>
                <a:cs typeface="Arial" pitchFamily="34" charset="0"/>
              </a:rPr>
              <a:t>Phòng</a:t>
            </a:r>
            <a:r>
              <a:rPr kumimoji="0" lang="en-US" sz="3600" b="0" i="0" u="none" strike="noStrike" kern="1200" cap="none" spc="0" normalizeH="0" baseline="0" noProof="0" dirty="0" smtClean="0">
                <a:ln>
                  <a:noFill/>
                </a:ln>
                <a:solidFill>
                  <a:srgbClr val="1313A5"/>
                </a:solidFill>
                <a:effectLst/>
                <a:uLnTx/>
                <a:uFillTx/>
                <a:latin typeface="Arial" pitchFamily="34" charset="0"/>
                <a:cs typeface="Arial" pitchFamily="34" charset="0"/>
              </a:rPr>
              <a:t>.</a:t>
            </a:r>
            <a:endParaRPr kumimoji="0" lang="en-US" sz="3600" b="0" i="0" u="none" strike="noStrike" kern="1200" cap="none" spc="0" normalizeH="0" baseline="0" noProof="0" dirty="0">
              <a:ln>
                <a:noFill/>
              </a:ln>
              <a:solidFill>
                <a:srgbClr val="1313A5"/>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576483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E2E5F4-FC0F-D031-5D5D-FCDA7804FD9E}"/>
              </a:ext>
            </a:extLst>
          </p:cNvPr>
          <p:cNvSpPr/>
          <p:nvPr/>
        </p:nvSpPr>
        <p:spPr>
          <a:xfrm>
            <a:off x="-420" y="675769"/>
            <a:ext cx="609600" cy="381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a:t>
            </a:r>
          </a:p>
        </p:txBody>
      </p:sp>
      <p:sp>
        <p:nvSpPr>
          <p:cNvPr id="2054" name="TextBox 2053">
            <a:extLst>
              <a:ext uri="{FF2B5EF4-FFF2-40B4-BE49-F238E27FC236}">
                <a16:creationId xmlns:a16="http://schemas.microsoft.com/office/drawing/2014/main" xmlns="" id="{6736E676-C6E0-AB7B-FF3B-DA8E09C6716F}"/>
              </a:ext>
            </a:extLst>
          </p:cNvPr>
          <p:cNvSpPr txBox="1"/>
          <p:nvPr/>
        </p:nvSpPr>
        <p:spPr>
          <a:xfrm>
            <a:off x="25052" y="1065077"/>
            <a:ext cx="2292263" cy="584775"/>
          </a:xfrm>
          <a:prstGeom prst="rect">
            <a:avLst/>
          </a:prstGeom>
          <a:noFill/>
        </p:spPr>
        <p:txBody>
          <a:bodyPr wrap="square">
            <a:spAutoFit/>
          </a:bodyPr>
          <a:lstStyle>
            <a:defPPr>
              <a:defRPr lang="en-US"/>
            </a:defPPr>
            <a:lvl1pPr>
              <a:defRPr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1" hangingPunct="1">
              <a:defRPr/>
            </a:pPr>
            <a:r>
              <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1. </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Tác</a:t>
            </a:r>
            <a:r>
              <a:rPr lang="en-US" sz="3200" dirty="0"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 </a:t>
            </a:r>
            <a:r>
              <a:rPr lang="en-US" sz="3200" dirty="0" err="1" smtClean="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rPr>
              <a:t>giả</a:t>
            </a:r>
            <a:endParaRPr lang="en-US" sz="3200" dirty="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latin typeface="Arial" pitchFamily="34" charset="0"/>
            </a:endParaRPr>
          </a:p>
        </p:txBody>
      </p:sp>
      <p:sp>
        <p:nvSpPr>
          <p:cNvPr id="2065" name="TextBox 2064">
            <a:extLst>
              <a:ext uri="{FF2B5EF4-FFF2-40B4-BE49-F238E27FC236}">
                <a16:creationId xmlns:a16="http://schemas.microsoft.com/office/drawing/2014/main" xmlns="" id="{971CB382-B5E5-1554-CC03-7A013F687AF9}"/>
              </a:ext>
            </a:extLst>
          </p:cNvPr>
          <p:cNvSpPr txBox="1"/>
          <p:nvPr/>
        </p:nvSpPr>
        <p:spPr>
          <a:xfrm>
            <a:off x="634354" y="725728"/>
            <a:ext cx="2749471" cy="461665"/>
          </a:xfrm>
          <a:prstGeom prst="rect">
            <a:avLst/>
          </a:prstGeom>
          <a:noFill/>
        </p:spPr>
        <p:txBody>
          <a:bodyPr wrap="none">
            <a:spAutoFit/>
            <a:scene3d>
              <a:camera prst="orthographicFront"/>
              <a:lightRig rig="threePt" dir="t"/>
            </a:scene3d>
            <a:sp3d extrusionH="57150">
              <a:bevelT w="38100" h="38100"/>
            </a:sp3d>
          </a:bodyPr>
          <a:lstStyle/>
          <a:p>
            <a:pPr eaLnBrk="1" hangingPunct="1">
              <a:defRPr/>
            </a:pPr>
            <a:r>
              <a:rPr lang="en-US" sz="2400" b="1" dirty="0">
                <a:ln w="12700">
                  <a:solidFill>
                    <a:schemeClr val="tx2">
                      <a:satMod val="155000"/>
                    </a:schemeClr>
                  </a:solidFill>
                  <a:prstDash val="solid"/>
                </a:ln>
                <a:effectLst>
                  <a:outerShdw blurRad="41275" dist="20320" dir="1800000" algn="tl" rotWithShape="0">
                    <a:srgbClr val="000000">
                      <a:alpha val="40000"/>
                    </a:srgbClr>
                  </a:outerShdw>
                </a:effectLst>
                <a:latin typeface="Arial" pitchFamily="34" charset="0"/>
              </a:rPr>
              <a:t>TÌM HIỂU CHUNG</a:t>
            </a:r>
            <a:endParaRPr lang="en-US"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 name="Rectangle 1"/>
          <p:cNvSpPr/>
          <p:nvPr/>
        </p:nvSpPr>
        <p:spPr>
          <a:xfrm>
            <a:off x="0" y="29175"/>
            <a:ext cx="11991584" cy="830997"/>
          </a:xfrm>
          <a:prstGeom prst="rect">
            <a:avLst/>
          </a:prstGeom>
        </p:spPr>
        <p:txBody>
          <a:bodyPr wrap="square">
            <a:spAutoFit/>
          </a:bodyPr>
          <a:lstStyle/>
          <a:p>
            <a:r>
              <a:rPr lang="en-US" sz="3600"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VĂN BẢN 2</a:t>
            </a:r>
            <a:r>
              <a:rPr lang="en-US" sz="3600" b="1" dirty="0">
                <a:solidFill>
                  <a:srgbClr val="C00000"/>
                </a:solidFill>
                <a:latin typeface="Arial" panose="020B0604020202020204" pitchFamily="34" charset="0"/>
                <a:cs typeface="Arial" panose="020B0604020202020204" pitchFamily="34" charset="0"/>
              </a:rPr>
              <a:t>:         </a:t>
            </a:r>
            <a:r>
              <a:rPr lang="en-US" sz="48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a:t>
            </a:r>
            <a:r>
              <a:rPr lang="en-US" sz="4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     </a:t>
            </a:r>
            <a:r>
              <a:rPr lang="en-US" sz="4800" b="1" dirty="0" smtClean="0">
                <a:solidFill>
                  <a:srgbClr val="7030A0"/>
                </a:solidFill>
                <a:latin typeface="Arial" panose="020B0604020202020204" pitchFamily="34" charset="0"/>
                <a:cs typeface="Arial" panose="020B0604020202020204" pitchFamily="34" charset="0"/>
              </a:rPr>
              <a:t>(</a:t>
            </a:r>
            <a:r>
              <a:rPr lang="en-US" sz="4800" b="1" dirty="0" err="1">
                <a:solidFill>
                  <a:srgbClr val="7030A0"/>
                </a:solidFill>
                <a:latin typeface="Arial" panose="020B0604020202020204" pitchFamily="34" charset="0"/>
                <a:cs typeface="Arial" panose="020B0604020202020204" pitchFamily="34" charset="0"/>
              </a:rPr>
              <a:t>Văn</a:t>
            </a:r>
            <a:r>
              <a:rPr lang="en-US" sz="4800" b="1" dirty="0">
                <a:solidFill>
                  <a:srgbClr val="7030A0"/>
                </a:solidFill>
                <a:latin typeface="Arial" panose="020B0604020202020204" pitchFamily="34" charset="0"/>
                <a:cs typeface="Arial" panose="020B0604020202020204" pitchFamily="34" charset="0"/>
              </a:rPr>
              <a:t> Cao) </a:t>
            </a:r>
            <a:r>
              <a:rPr lang="en-US" sz="3600" b="1" dirty="0" smtClean="0">
                <a:solidFill>
                  <a:srgbClr val="7030A0"/>
                </a:solidFill>
                <a:latin typeface="Arial" panose="020B0604020202020204" pitchFamily="34" charset="0"/>
                <a:cs typeface="Arial" panose="020B0604020202020204" pitchFamily="34" charset="0"/>
              </a:rPr>
              <a:t>	</a:t>
            </a:r>
            <a:endParaRPr lang="en-US" sz="3600" dirty="0"/>
          </a:p>
        </p:txBody>
      </p:sp>
      <p:sp>
        <p:nvSpPr>
          <p:cNvPr id="10" name="Text Box 3"/>
          <p:cNvSpPr txBox="1"/>
          <p:nvPr/>
        </p:nvSpPr>
        <p:spPr>
          <a:xfrm>
            <a:off x="304380" y="1580196"/>
            <a:ext cx="11523197" cy="120032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US" sz="3600" b="1" i="0" u="none" strike="noStrike" kern="1200" cap="none" spc="0" normalizeH="0" baseline="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tác</a:t>
            </a:r>
            <a:r>
              <a:rPr kumimoji="0" lang="en-US" sz="3600" b="1"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phẩm</a:t>
            </a:r>
            <a:r>
              <a:rPr kumimoji="0" lang="en-US" sz="3600" b="1"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tiêu</a:t>
            </a:r>
            <a:r>
              <a:rPr kumimoji="0" lang="en-US" sz="3600" b="1"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biểu</a:t>
            </a:r>
            <a:r>
              <a:rPr kumimoji="0" lang="en-US" sz="3600" b="0"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Thiên</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thai</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Trương</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Chi,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Lá</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Tuyển</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tập</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thơ</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Văn</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Cao, Ai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về</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Kinh</a:t>
            </a:r>
            <a:r>
              <a:rPr kumimoji="0" lang="en-US" sz="3600" b="0" i="1"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1313A5"/>
                </a:solidFill>
                <a:effectLst/>
                <a:uLnTx/>
                <a:uFillTx/>
                <a:latin typeface="Times New Roman" panose="02020603050405020304" pitchFamily="18" charset="0"/>
                <a:cs typeface="Times New Roman" panose="02020603050405020304" pitchFamily="18" charset="0"/>
              </a:rPr>
              <a:t>Bắc</a:t>
            </a:r>
            <a:r>
              <a:rPr kumimoji="0" lang="en-US" sz="3600" b="0" i="0" u="none" strike="noStrike" kern="1200" cap="none" spc="0" normalizeH="0" noProof="0" dirty="0" smtClean="0">
                <a:ln>
                  <a:noFill/>
                </a:ln>
                <a:solidFill>
                  <a:srgbClr val="1313A5"/>
                </a:solidFill>
                <a:effectLst/>
                <a:uLnTx/>
                <a:uFillTx/>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srgbClr val="1313A5"/>
              </a:solidFill>
              <a:effectLst/>
              <a:uLnTx/>
              <a:uFillTx/>
              <a:latin typeface="Times New Roman" panose="02020603050405020304" pitchFamily="18" charset="0"/>
              <a:cs typeface="Times New Roman" panose="02020603050405020304" pitchFamily="18" charset="0"/>
            </a:endParaRPr>
          </a:p>
        </p:txBody>
      </p:sp>
      <p:pic>
        <p:nvPicPr>
          <p:cNvPr id="3" name="Picture 6" descr="QueHuong Not Nhac - Nốt Nhạc: Tiến Quân Ca - Tien Quan Ca / Văn Ca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52" y="2790090"/>
            <a:ext cx="6508656" cy="40679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Á _ THƠ VĂN CAO | Sách Bảo Kha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4589" y="2758250"/>
            <a:ext cx="2867503" cy="406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13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2497</TotalTime>
  <Words>2010</Words>
  <Application>Microsoft Office PowerPoint</Application>
  <PresentationFormat>Custom</PresentationFormat>
  <Paragraphs>176</Paragraphs>
  <Slides>23</Slides>
  <Notes>18</Notes>
  <HiddenSlides>0</HiddenSlides>
  <MMClips>6</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Khuê Nguyễn</dc:creator>
  <cp:lastModifiedBy>pc</cp:lastModifiedBy>
  <cp:revision>268</cp:revision>
  <dcterms:created xsi:type="dcterms:W3CDTF">2023-03-07T06:25:02Z</dcterms:created>
  <dcterms:modified xsi:type="dcterms:W3CDTF">2025-03-25T23:07:05Z</dcterms:modified>
</cp:coreProperties>
</file>