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0"/>
  </p:notesMasterIdLst>
  <p:handoutMasterIdLst>
    <p:handoutMasterId r:id="rId21"/>
  </p:handoutMasterIdLst>
  <p:sldIdLst>
    <p:sldId id="315" r:id="rId2"/>
    <p:sldId id="263" r:id="rId3"/>
    <p:sldId id="312" r:id="rId4"/>
    <p:sldId id="257" r:id="rId5"/>
    <p:sldId id="265" r:id="rId6"/>
    <p:sldId id="259" r:id="rId7"/>
    <p:sldId id="311" r:id="rId8"/>
    <p:sldId id="306" r:id="rId9"/>
    <p:sldId id="260" r:id="rId10"/>
    <p:sldId id="269" r:id="rId11"/>
    <p:sldId id="261" r:id="rId12"/>
    <p:sldId id="299" r:id="rId13"/>
    <p:sldId id="313" r:id="rId14"/>
    <p:sldId id="314" r:id="rId15"/>
    <p:sldId id="270" r:id="rId16"/>
    <p:sldId id="271" r:id="rId17"/>
    <p:sldId id="283" r:id="rId18"/>
    <p:sldId id="301" r:id="rId19"/>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665" autoAdjust="0"/>
  </p:normalViewPr>
  <p:slideViewPr>
    <p:cSldViewPr snapToGrid="0">
      <p:cViewPr varScale="1">
        <p:scale>
          <a:sx n="73" d="100"/>
          <a:sy n="73" d="100"/>
        </p:scale>
        <p:origin x="-1998" y="-108"/>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Light"/>
              <a:ea typeface="思源黑体 CN Light"/>
              <a:cs typeface="思源黑体 CN Light" panose="020B03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思源黑体 CN Light" panose="020B0300000000000000" charset="-122"/>
              </a:rPr>
              <a:t>2025/3/26</a:t>
            </a:fld>
            <a:endParaRPr lang="zh-CN" altLang="en-US">
              <a:cs typeface="思源黑体 CN Light" panose="020B03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Light"/>
              <a:ea typeface="思源黑体 CN Light"/>
              <a:cs typeface="思源黑体 CN Light" panose="020B03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思源黑体 CN Light" panose="020B0300000000000000" charset="-122"/>
              </a:rPr>
              <a:t>‹#›</a:t>
            </a:fld>
            <a:endParaRPr lang="zh-CN" altLang="en-US">
              <a:cs typeface="思源黑体 CN Light" panose="020B03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Light"/>
                <a:ea typeface="思源黑体 CN Light"/>
                <a:cs typeface="思源黑体 CN Light" panose="020B03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Light"/>
                <a:ea typeface="思源黑体 CN Light"/>
                <a:cs typeface="思源黑体 CN Light" panose="020B0300000000000000" charset="-122"/>
              </a:defRPr>
            </a:lvl1pPr>
          </a:lstStyle>
          <a:p>
            <a:fld id="{D2A48B96-639E-45A3-A0BA-2464DFDB1FAA}" type="datetimeFigureOut">
              <a:rPr lang="zh-CN" altLang="en-US" smtClean="0"/>
              <a:t>2025/3/26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Light"/>
                <a:ea typeface="思源黑体 CN Light"/>
                <a:cs typeface="思源黑体 CN Light" panose="020B03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Light"/>
                <a:ea typeface="思源黑体 CN Light"/>
                <a:cs typeface="思源黑体 CN Light" panose="020B0300000000000000"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014693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Light"/>
        <a:ea typeface="思源黑体 CN Light"/>
        <a:cs typeface="思源黑体 CN Light" panose="020B0300000000000000" charset="-122"/>
      </a:defRPr>
    </a:lvl1pPr>
    <a:lvl2pPr marL="457200" algn="l" defTabSz="914400" rtl="0" eaLnBrk="1" latinLnBrk="0" hangingPunct="1">
      <a:defRPr sz="1200" kern="1200">
        <a:solidFill>
          <a:schemeClr val="tx1"/>
        </a:solidFill>
        <a:latin typeface="思源黑体 CN Light"/>
        <a:ea typeface="思源黑体 CN Light"/>
        <a:cs typeface="思源黑体 CN Light" panose="020B0300000000000000" charset="-122"/>
      </a:defRPr>
    </a:lvl2pPr>
    <a:lvl3pPr marL="914400" algn="l" defTabSz="914400" rtl="0" eaLnBrk="1" latinLnBrk="0" hangingPunct="1">
      <a:defRPr sz="1200" kern="1200">
        <a:solidFill>
          <a:schemeClr val="tx1"/>
        </a:solidFill>
        <a:latin typeface="思源黑体 CN Light"/>
        <a:ea typeface="思源黑体 CN Light"/>
        <a:cs typeface="思源黑体 CN Light" panose="020B0300000000000000" charset="-122"/>
      </a:defRPr>
    </a:lvl3pPr>
    <a:lvl4pPr marL="1371600" algn="l" defTabSz="914400" rtl="0" eaLnBrk="1" latinLnBrk="0" hangingPunct="1">
      <a:defRPr sz="1200" kern="1200">
        <a:solidFill>
          <a:schemeClr val="tx1"/>
        </a:solidFill>
        <a:latin typeface="思源黑体 CN Light"/>
        <a:ea typeface="思源黑体 CN Light"/>
        <a:cs typeface="思源黑体 CN Light" panose="020B0300000000000000" charset="-122"/>
      </a:defRPr>
    </a:lvl4pPr>
    <a:lvl5pPr marL="1828800" algn="l" defTabSz="914400" rtl="0" eaLnBrk="1" latinLnBrk="0" hangingPunct="1">
      <a:defRPr sz="1200" kern="1200">
        <a:solidFill>
          <a:schemeClr val="tx1"/>
        </a:solidFill>
        <a:latin typeface="思源黑体 CN Light"/>
        <a:ea typeface="思源黑体 CN Light"/>
        <a:cs typeface="思源黑体 CN Light" panose="020B03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FD27C-9361-4367-B738-9827DF9CA65D}" type="slidenum">
              <a:rPr lang="en-US" smtClean="0"/>
              <a:t>1</a:t>
            </a:fld>
            <a:endParaRPr lang="en-US"/>
          </a:p>
        </p:txBody>
      </p:sp>
    </p:spTree>
    <p:extLst>
      <p:ext uri="{BB962C8B-B14F-4D97-AF65-F5344CB8AC3E}">
        <p14:creationId xmlns:p14="http://schemas.microsoft.com/office/powerpoint/2010/main" val="216327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a:t>Sản phẩm của Xoan Vũ 0983110407</a:t>
            </a:r>
            <a:endParaRPr lang="zh-CN" altLang="en-US"/>
          </a:p>
          <a:p>
            <a:endParaRPr lang="en-US"/>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3610902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a:t>Sản phẩm của Xoan Vũ 0983110407</a:t>
            </a:r>
            <a:endParaRPr lang="zh-CN" altLang="en-US"/>
          </a:p>
          <a:p>
            <a:endParaRPr lang="en-US"/>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2975784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03200" algn="just">
              <a:lnSpc>
                <a:spcPts val="1585"/>
              </a:lnSpc>
            </a:pPr>
            <a:r>
              <a:rPr lang="vi-VN" sz="1800" b="1" dirty="0">
                <a:effectLst/>
                <a:latin typeface="Times New Roman" panose="02020603050405020304" pitchFamily="18" charset="0"/>
                <a:ea typeface="Times New Roman" panose="02020603050405020304" pitchFamily="18" charset="0"/>
              </a:rPr>
              <a:t>Yếu tố Hán Việt “minh” trong “minh châu, biện minh, minh mẫn” là yếu tố Hán Việt đa nghĩa với các nghĩa: “sáng; làm cho rõ; sáng suốt”. Trong phần </a:t>
            </a:r>
            <a:r>
              <a:rPr lang="vi-VN" sz="1800" b="0" i="1"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 thức Ngữ văn,</a:t>
            </a:r>
            <a:r>
              <a:rPr lang="vi-VN" sz="1800" b="1" dirty="0">
                <a:effectLst/>
                <a:latin typeface="Times New Roman" panose="02020603050405020304" pitchFamily="18" charset="0"/>
                <a:ea typeface="Times New Roman" panose="02020603050405020304" pitchFamily="18" charset="0"/>
              </a:rPr>
              <a:t> yếu tố này được định dạng là </a:t>
            </a:r>
            <a:r>
              <a:rPr lang="vi-VN" sz="1800" b="0" i="1"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endParaRPr lang="en-US" sz="1800" b="1" dirty="0">
              <a:effectLst/>
              <a:latin typeface="Times New Roman" panose="02020603050405020304" pitchFamily="18" charset="0"/>
              <a:ea typeface="Times New Roman" panose="02020603050405020304" pitchFamily="18" charset="0"/>
            </a:endParaRPr>
          </a:p>
          <a:p>
            <a:pPr indent="203200" algn="just">
              <a:lnSpc>
                <a:spcPts val="1610"/>
              </a:lnSpc>
              <a:spcBef>
                <a:spcPts val="300"/>
              </a:spcBef>
              <a:spcAft>
                <a:spcPts val="705"/>
              </a:spcAft>
            </a:pPr>
            <a:r>
              <a:rPr lang="vi-VN" sz="1800" b="1" dirty="0">
                <a:effectLst/>
                <a:latin typeface="Times New Roman" panose="02020603050405020304" pitchFamily="18" charset="0"/>
                <a:ea typeface="Times New Roman" panose="02020603050405020304" pitchFamily="18" charset="0"/>
              </a:rPr>
              <a:t>Trong khi đó, yếu tố “minh” trong “thệ hải minh sơn </a:t>
            </a:r>
            <a:r>
              <a:rPr lang="vi-VN" sz="1800" b="0" i="1"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vi-VN" sz="1800" b="1" dirty="0">
                <a:effectLst/>
                <a:latin typeface="Times New Roman" panose="02020603050405020304" pitchFamily="18" charset="0"/>
                <a:ea typeface="Times New Roman" panose="02020603050405020304" pitchFamily="18" charset="0"/>
              </a:rPr>
              <a:t> và yếu tố “minh” trong “khắc cốt minh tâm” </a:t>
            </a:r>
            <a:r>
              <a:rPr lang="vi-VN" sz="1800" b="0" i="1"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(minhÀ)</a:t>
            </a:r>
            <a:r>
              <a:rPr lang="vi-VN" sz="1800" b="1" dirty="0">
                <a:effectLst/>
                <a:latin typeface="Times New Roman" panose="02020603050405020304" pitchFamily="18" charset="0"/>
                <a:ea typeface="Times New Roman" panose="02020603050405020304" pitchFamily="18" charset="0"/>
              </a:rPr>
              <a:t> là các yếu tố Hán Việt đồng âm khác nghĩa.</a:t>
            </a:r>
            <a:endParaRPr lang="en-US" sz="18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93028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3287405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3287405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1800"/>
              <a:t>Sản phẩm của Xoan Vũ 0983110407</a:t>
            </a:r>
            <a:endParaRPr lang="zh-CN" altLang="en-US"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1839734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1800"/>
              <a:t>Sản phẩm của Xoan Vũ 0983110407</a:t>
            </a:r>
            <a:endParaRPr lang="zh-CN" altLang="en-US"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507815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1800"/>
              <a:t>Sản phẩm của Xoan Vũ 0983110407</a:t>
            </a:r>
            <a:endParaRPr lang="zh-CN" altLang="en-US"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252251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a:t>Sản phẩm của Xoan Vũ 0983110407</a:t>
            </a:r>
            <a:endParaRPr lang="zh-CN" altLang="en-US"/>
          </a:p>
          <a:p>
            <a:endParaRPr lang="en-US"/>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207688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Các yếu tố Hán Việt được lựa chọn: 3 từ Thiên, thư, đô, lí, niên kỉ</a:t>
            </a:r>
            <a:endParaRPr lang="en-US" b="0"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81821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Trong</a:t>
            </a:r>
            <a:r>
              <a:rPr lang="en-US" dirty="0" smtClean="0"/>
              <a:t> </a:t>
            </a:r>
            <a:r>
              <a:rPr lang="en-US" dirty="0" err="1" smtClean="0"/>
              <a:t>kho</a:t>
            </a:r>
            <a:r>
              <a:rPr lang="en-US" dirty="0" smtClean="0"/>
              <a:t> </a:t>
            </a:r>
            <a:r>
              <a:rPr lang="en-US" dirty="0" err="1" smtClean="0"/>
              <a:t>từ</a:t>
            </a:r>
            <a:r>
              <a:rPr lang="en-US" baseline="0" dirty="0" smtClean="0"/>
              <a:t> </a:t>
            </a:r>
            <a:r>
              <a:rPr lang="en-US" baseline="0" dirty="0" err="1" smtClean="0"/>
              <a:t>vựng</a:t>
            </a:r>
            <a:r>
              <a:rPr lang="en-US" baseline="0" dirty="0" smtClean="0"/>
              <a:t> </a:t>
            </a:r>
            <a:r>
              <a:rPr lang="en-US" baseline="0" dirty="0" err="1" smtClean="0"/>
              <a:t>tiếng</a:t>
            </a:r>
            <a:r>
              <a:rPr lang="en-US" baseline="0" dirty="0" smtClean="0"/>
              <a:t> </a:t>
            </a:r>
            <a:r>
              <a:rPr lang="en-US" baseline="0" dirty="0" err="1" smtClean="0"/>
              <a:t>Việt</a:t>
            </a:r>
            <a:r>
              <a:rPr lang="en-US" baseline="0" dirty="0" smtClean="0"/>
              <a:t> </a:t>
            </a:r>
            <a:r>
              <a:rPr lang="en-US" baseline="0" dirty="0" err="1" smtClean="0"/>
              <a:t>của</a:t>
            </a:r>
            <a:r>
              <a:rPr lang="en-US" baseline="0" dirty="0" smtClean="0"/>
              <a:t> </a:t>
            </a:r>
            <a:r>
              <a:rPr lang="en-US" baseline="0" dirty="0" err="1" smtClean="0"/>
              <a:t>chúng</a:t>
            </a:r>
            <a:r>
              <a:rPr lang="en-US" baseline="0" dirty="0" smtClean="0"/>
              <a:t> ta </a:t>
            </a:r>
            <a:r>
              <a:rPr lang="en-US" baseline="0" dirty="0" err="1" smtClean="0"/>
              <a:t>có</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lượng</a:t>
            </a:r>
            <a:r>
              <a:rPr lang="en-US" baseline="0" dirty="0" smtClean="0"/>
              <a:t> </a:t>
            </a:r>
            <a:r>
              <a:rPr lang="en-US" baseline="0" dirty="0" err="1" smtClean="0"/>
              <a:t>lớn</a:t>
            </a:r>
            <a:r>
              <a:rPr lang="en-US" baseline="0" dirty="0" smtClean="0"/>
              <a:t> </a:t>
            </a:r>
            <a:r>
              <a:rPr lang="en-US" baseline="0" dirty="0" err="1" smtClean="0"/>
              <a:t>lớn</a:t>
            </a:r>
            <a:r>
              <a:rPr lang="en-US" baseline="0" dirty="0" smtClean="0"/>
              <a:t> </a:t>
            </a:r>
            <a:r>
              <a:rPr lang="en-US" baseline="0" dirty="0" err="1" smtClean="0"/>
              <a:t>từ</a:t>
            </a:r>
            <a:r>
              <a:rPr lang="en-US" baseline="0" dirty="0" smtClean="0"/>
              <a:t> </a:t>
            </a:r>
            <a:r>
              <a:rPr lang="en-US" baseline="0" dirty="0" err="1" smtClean="0"/>
              <a:t>Hán</a:t>
            </a:r>
            <a:r>
              <a:rPr lang="en-US" baseline="0" dirty="0" smtClean="0"/>
              <a:t> </a:t>
            </a:r>
            <a:r>
              <a:rPr lang="en-US" baseline="0" dirty="0" err="1" smtClean="0"/>
              <a:t>Việt</a:t>
            </a:r>
            <a:r>
              <a:rPr lang="en-US" baseline="0" dirty="0" smtClean="0"/>
              <a:t>. </a:t>
            </a:r>
            <a:r>
              <a:rPr lang="en-US" baseline="0" dirty="0" err="1" smtClean="0"/>
              <a:t>Tuy</a:t>
            </a:r>
            <a:r>
              <a:rPr lang="en-US" baseline="0" dirty="0" smtClean="0"/>
              <a:t> </a:t>
            </a:r>
            <a:r>
              <a:rPr lang="en-US" baseline="0" dirty="0" err="1" smtClean="0"/>
              <a:t>nhiên</a:t>
            </a:r>
            <a:r>
              <a:rPr lang="en-US" baseline="0" dirty="0" smtClean="0"/>
              <a:t>, </a:t>
            </a:r>
            <a:r>
              <a:rPr lang="en-US" baseline="0" dirty="0" err="1" smtClean="0"/>
              <a:t>khi</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từ</a:t>
            </a:r>
            <a:r>
              <a:rPr lang="en-US" baseline="0" dirty="0" smtClean="0"/>
              <a:t> </a:t>
            </a:r>
            <a:r>
              <a:rPr lang="en-US" baseline="0" dirty="0" err="1" smtClean="0"/>
              <a:t>Hán</a:t>
            </a:r>
            <a:r>
              <a:rPr lang="en-US" baseline="0" dirty="0" smtClean="0"/>
              <a:t> </a:t>
            </a:r>
            <a:r>
              <a:rPr lang="en-US" baseline="0" dirty="0" err="1" smtClean="0"/>
              <a:t>Việt</a:t>
            </a:r>
            <a:r>
              <a:rPr lang="en-US" baseline="0" dirty="0" smtClean="0"/>
              <a:t> </a:t>
            </a:r>
            <a:r>
              <a:rPr lang="en-US" baseline="0" dirty="0" err="1" smtClean="0"/>
              <a:t>đôi</a:t>
            </a:r>
            <a:r>
              <a:rPr lang="en-US" baseline="0" dirty="0" smtClean="0"/>
              <a:t> </a:t>
            </a:r>
            <a:r>
              <a:rPr lang="en-US" baseline="0" dirty="0" err="1" smtClean="0"/>
              <a:t>khi</a:t>
            </a:r>
            <a:r>
              <a:rPr lang="en-US" baseline="0" dirty="0" smtClean="0"/>
              <a:t> </a:t>
            </a:r>
            <a:r>
              <a:rPr lang="en-US" baseline="0" dirty="0" err="1" smtClean="0"/>
              <a:t>dễ</a:t>
            </a:r>
            <a:r>
              <a:rPr lang="en-US" baseline="0" dirty="0" smtClean="0"/>
              <a:t> </a:t>
            </a:r>
            <a:r>
              <a:rPr lang="en-US" baseline="0" dirty="0" err="1" smtClean="0"/>
              <a:t>gây</a:t>
            </a:r>
            <a:r>
              <a:rPr lang="en-US" baseline="0" dirty="0" smtClean="0"/>
              <a:t> </a:t>
            </a:r>
            <a:r>
              <a:rPr lang="en-US" baseline="0" dirty="0" err="1" smtClean="0"/>
              <a:t>nhầm</a:t>
            </a:r>
            <a:r>
              <a:rPr lang="en-US" baseline="0" dirty="0" smtClean="0"/>
              <a:t> </a:t>
            </a:r>
            <a:r>
              <a:rPr lang="en-US" baseline="0" dirty="0" err="1" smtClean="0"/>
              <a:t>lẫn</a:t>
            </a:r>
            <a:r>
              <a:rPr lang="en-US" baseline="0" dirty="0" smtClean="0"/>
              <a:t> </a:t>
            </a:r>
            <a:r>
              <a:rPr lang="en-US" baseline="0" dirty="0" err="1" smtClean="0"/>
              <a:t>hoặc</a:t>
            </a:r>
            <a:r>
              <a:rPr lang="en-US" baseline="0" dirty="0" smtClean="0"/>
              <a:t> k </a:t>
            </a:r>
            <a:r>
              <a:rPr lang="en-US" baseline="0" dirty="0" err="1" smtClean="0"/>
              <a:t>hiểu</a:t>
            </a:r>
            <a:r>
              <a:rPr lang="en-US" baseline="0" dirty="0" smtClean="0"/>
              <a:t> </a:t>
            </a:r>
            <a:r>
              <a:rPr lang="en-US" baseline="0" dirty="0" err="1" smtClean="0"/>
              <a:t>vì</a:t>
            </a:r>
            <a:r>
              <a:rPr lang="en-US" baseline="0" dirty="0" smtClean="0"/>
              <a:t> </a:t>
            </a:r>
            <a:r>
              <a:rPr lang="en-US" baseline="0" dirty="0" err="1" smtClean="0"/>
              <a:t>sự</a:t>
            </a:r>
            <a:r>
              <a:rPr lang="en-US" baseline="0" dirty="0" smtClean="0"/>
              <a:t> </a:t>
            </a:r>
            <a:r>
              <a:rPr lang="en-US" baseline="0" dirty="0" err="1" smtClean="0"/>
              <a:t>khác</a:t>
            </a:r>
            <a:r>
              <a:rPr lang="en-US" baseline="0" dirty="0" smtClean="0"/>
              <a:t> </a:t>
            </a:r>
            <a:r>
              <a:rPr lang="en-US" baseline="0" dirty="0" err="1" smtClean="0"/>
              <a:t>biệt</a:t>
            </a:r>
            <a:r>
              <a:rPr lang="en-US" baseline="0" dirty="0" smtClean="0"/>
              <a:t> </a:t>
            </a:r>
            <a:r>
              <a:rPr lang="en-US" baseline="0" dirty="0" err="1" smtClean="0"/>
              <a:t>về</a:t>
            </a:r>
            <a:r>
              <a:rPr lang="en-US" baseline="0" dirty="0" smtClean="0"/>
              <a:t> </a:t>
            </a:r>
            <a:r>
              <a:rPr lang="en-US" baseline="0" dirty="0" err="1" smtClean="0"/>
              <a:t>nghĩa</a:t>
            </a:r>
            <a:r>
              <a:rPr lang="en-US" baseline="0" dirty="0" smtClean="0"/>
              <a:t> </a:t>
            </a:r>
            <a:r>
              <a:rPr lang="en-US" baseline="0" dirty="0" err="1" smtClean="0"/>
              <a:t>của</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yếu</a:t>
            </a:r>
            <a:r>
              <a:rPr lang="en-US" baseline="0" dirty="0" smtClean="0"/>
              <a:t> </a:t>
            </a:r>
            <a:r>
              <a:rPr lang="en-US" baseline="0" dirty="0" err="1" smtClean="0"/>
              <a:t>tố</a:t>
            </a:r>
            <a:r>
              <a:rPr lang="en-US" baseline="0" dirty="0" smtClean="0"/>
              <a:t> </a:t>
            </a:r>
            <a:r>
              <a:rPr lang="en-US" baseline="0" dirty="0" err="1" smtClean="0"/>
              <a:t>Hán</a:t>
            </a:r>
            <a:r>
              <a:rPr lang="en-US" baseline="0" dirty="0" smtClean="0"/>
              <a:t> </a:t>
            </a:r>
            <a:r>
              <a:rPr lang="en-US" baseline="0" dirty="0" err="1" smtClean="0"/>
              <a:t>việt</a:t>
            </a:r>
            <a:r>
              <a:rPr lang="en-US" baseline="0" dirty="0" smtClean="0"/>
              <a:t> </a:t>
            </a:r>
            <a:r>
              <a:rPr lang="en-US" baseline="0" dirty="0" err="1" smtClean="0"/>
              <a:t>đồng</a:t>
            </a:r>
            <a:r>
              <a:rPr lang="en-US" baseline="0" dirty="0" smtClean="0"/>
              <a:t> </a:t>
            </a:r>
            <a:r>
              <a:rPr lang="en-US" baseline="0" dirty="0" err="1" smtClean="0"/>
              <a:t>âm</a:t>
            </a:r>
            <a:r>
              <a:rPr lang="en-US" baseline="0" dirty="0" smtClean="0"/>
              <a:t> </a:t>
            </a:r>
            <a:r>
              <a:rPr lang="en-US" baseline="0" dirty="0" err="1" smtClean="0"/>
              <a:t>và</a:t>
            </a:r>
            <a:r>
              <a:rPr lang="en-US" baseline="0" dirty="0" smtClean="0"/>
              <a:t> </a:t>
            </a:r>
            <a:r>
              <a:rPr lang="en-US" baseline="0" dirty="0" err="1" smtClean="0"/>
              <a:t>đa</a:t>
            </a:r>
            <a:r>
              <a:rPr lang="en-US" baseline="0" dirty="0" smtClean="0"/>
              <a:t> </a:t>
            </a:r>
            <a:r>
              <a:rPr lang="en-US" baseline="0" dirty="0" err="1" smtClean="0"/>
              <a:t>nghĩa</a:t>
            </a:r>
            <a:r>
              <a:rPr lang="en-US" baseline="0" dirty="0" smtClean="0"/>
              <a:t>.</a:t>
            </a:r>
            <a:endParaRPr lang="en-US" b="0"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818210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Sản phẩm của Xoan Vũ 0983110407</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416074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a:t>Sản phẩm của Xoan Vũ 0983110407</a:t>
            </a:r>
            <a:endParaRPr lang="zh-CN" altLang="en-US"/>
          </a:p>
          <a:p>
            <a:endParaRPr lang="en-US"/>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4115706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Chúng</a:t>
            </a:r>
            <a:r>
              <a:rPr lang="en-US" baseline="0" dirty="0" smtClean="0"/>
              <a:t> ta </a:t>
            </a:r>
            <a:r>
              <a:rPr lang="en-US" baseline="0" dirty="0" err="1" smtClean="0"/>
              <a:t>cần</a:t>
            </a:r>
            <a:r>
              <a:rPr lang="en-US" baseline="0" dirty="0" smtClean="0"/>
              <a:t> </a:t>
            </a:r>
            <a:r>
              <a:rPr lang="en-US" baseline="0" dirty="0" err="1" smtClean="0"/>
              <a:t>đồng</a:t>
            </a:r>
            <a:r>
              <a:rPr lang="en-US" baseline="0" dirty="0" smtClean="0"/>
              <a:t> </a:t>
            </a:r>
            <a:r>
              <a:rPr lang="en-US" baseline="0" dirty="0" err="1" smtClean="0"/>
              <a:t>lòng</a:t>
            </a:r>
            <a:r>
              <a:rPr lang="en-US" baseline="0" dirty="0" smtClean="0"/>
              <a:t> </a:t>
            </a:r>
            <a:r>
              <a:rPr lang="en-US" baseline="0" dirty="0" err="1" smtClean="0"/>
              <a:t>để</a:t>
            </a:r>
            <a:r>
              <a:rPr lang="en-US" baseline="0" dirty="0" smtClean="0"/>
              <a:t> </a:t>
            </a:r>
            <a:r>
              <a:rPr lang="en-US" baseline="0" dirty="0" err="1" smtClean="0"/>
              <a:t>xây</a:t>
            </a:r>
            <a:r>
              <a:rPr lang="en-US" baseline="0" dirty="0" smtClean="0"/>
              <a:t> </a:t>
            </a:r>
            <a:r>
              <a:rPr lang="en-US" baseline="0" dirty="0" err="1" smtClean="0"/>
              <a:t>dựng</a:t>
            </a:r>
            <a:r>
              <a:rPr lang="en-US" baseline="0" dirty="0" smtClean="0"/>
              <a:t> </a:t>
            </a:r>
            <a:r>
              <a:rPr lang="en-US" baseline="0" dirty="0" err="1" smtClean="0"/>
              <a:t>một</a:t>
            </a:r>
            <a:r>
              <a:rPr lang="en-US" baseline="0" dirty="0" smtClean="0"/>
              <a:t> </a:t>
            </a:r>
            <a:r>
              <a:rPr lang="en-US" baseline="0" dirty="0" err="1" smtClean="0"/>
              <a:t>tập</a:t>
            </a:r>
            <a:r>
              <a:rPr lang="en-US" baseline="0" dirty="0" smtClean="0"/>
              <a:t> </a:t>
            </a:r>
            <a:r>
              <a:rPr lang="en-US" baseline="0" dirty="0" err="1" smtClean="0"/>
              <a:t>thể</a:t>
            </a:r>
            <a:r>
              <a:rPr lang="en-US" baseline="0" dirty="0" smtClean="0"/>
              <a:t> </a:t>
            </a:r>
            <a:r>
              <a:rPr lang="en-US" baseline="0" dirty="0" err="1" smtClean="0"/>
              <a:t>đoàn</a:t>
            </a:r>
            <a:r>
              <a:rPr lang="en-US" baseline="0" dirty="0" smtClean="0"/>
              <a:t> </a:t>
            </a:r>
            <a:r>
              <a:rPr lang="en-US" baseline="0" dirty="0" err="1" smtClean="0"/>
              <a:t>kết</a:t>
            </a:r>
            <a:endParaRPr lang="en-US" baseline="0" dirty="0" smtClean="0"/>
          </a:p>
          <a:p>
            <a:r>
              <a:rPr lang="en-US" baseline="0" dirty="0" smtClean="0"/>
              <a:t>-</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vừa</a:t>
            </a:r>
            <a:r>
              <a:rPr lang="en-US" baseline="0" dirty="0" smtClean="0"/>
              <a:t> </a:t>
            </a:r>
            <a:r>
              <a:rPr lang="en-US" baseline="0" dirty="0" err="1" smtClean="0"/>
              <a:t>mới</a:t>
            </a:r>
            <a:r>
              <a:rPr lang="en-US" baseline="0" dirty="0" smtClean="0"/>
              <a:t> </a:t>
            </a:r>
            <a:r>
              <a:rPr lang="en-US" baseline="0" dirty="0" err="1" smtClean="0"/>
              <a:t>hoàn</a:t>
            </a:r>
            <a:r>
              <a:rPr lang="en-US" baseline="0" dirty="0" smtClean="0"/>
              <a:t> </a:t>
            </a:r>
            <a:r>
              <a:rPr lang="en-US" baseline="0" dirty="0" err="1" smtClean="0"/>
              <a:t>thành</a:t>
            </a:r>
            <a:r>
              <a:rPr lang="en-US" baseline="0" dirty="0" smtClean="0"/>
              <a:t> </a:t>
            </a:r>
            <a:r>
              <a:rPr lang="en-US" baseline="0" dirty="0" err="1" smtClean="0"/>
              <a:t>bài</a:t>
            </a:r>
            <a:r>
              <a:rPr lang="en-US" baseline="0" dirty="0" smtClean="0"/>
              <a:t> </a:t>
            </a:r>
            <a:r>
              <a:rPr lang="en-US" baseline="0" dirty="0" err="1" smtClean="0"/>
              <a:t>kiểm</a:t>
            </a:r>
            <a:r>
              <a:rPr lang="en-US" baseline="0" dirty="0" smtClean="0"/>
              <a:t> </a:t>
            </a:r>
            <a:r>
              <a:rPr lang="en-US" baseline="0" dirty="0" err="1" smtClean="0"/>
              <a:t>tra</a:t>
            </a:r>
            <a:r>
              <a:rPr lang="en-US" baseline="0" dirty="0" smtClean="0"/>
              <a:t> </a:t>
            </a:r>
            <a:r>
              <a:rPr lang="en-US" baseline="0" dirty="0" err="1" smtClean="0"/>
              <a:t>giữa</a:t>
            </a:r>
            <a:r>
              <a:rPr lang="en-US" baseline="0" dirty="0" smtClean="0"/>
              <a:t> </a:t>
            </a:r>
            <a:r>
              <a:rPr lang="en-US" baseline="0" dirty="0" err="1" smtClean="0"/>
              <a:t>kì</a:t>
            </a:r>
            <a:r>
              <a:rPr lang="en-US" baseline="0" dirty="0" smtClean="0"/>
              <a:t> ii .</a:t>
            </a:r>
          </a:p>
          <a:p>
            <a:r>
              <a:rPr lang="vi-VN" dirty="0" smtClean="0"/>
              <a:t>Chúng ta cần chuẩn bị thật kỹ càng cho kỳ thi sắp tới để đạt kết quả cao nhất</a:t>
            </a:r>
            <a:endParaRPr lang="en-US" dirty="0" smtClean="0"/>
          </a:p>
          <a:p>
            <a:r>
              <a:rPr lang="en-US" dirty="0" err="1" smtClean="0"/>
              <a:t>Ông</a:t>
            </a:r>
            <a:r>
              <a:rPr lang="en-US" baseline="0" dirty="0" smtClean="0"/>
              <a:t> </a:t>
            </a:r>
            <a:r>
              <a:rPr lang="en-US" baseline="0" dirty="0" err="1" smtClean="0"/>
              <a:t>tôi</a:t>
            </a:r>
            <a:r>
              <a:rPr lang="en-US" baseline="0" dirty="0" smtClean="0"/>
              <a:t> </a:t>
            </a:r>
            <a:r>
              <a:rPr lang="en-US" baseline="0" dirty="0" err="1" smtClean="0"/>
              <a:t>còn</a:t>
            </a:r>
            <a:r>
              <a:rPr lang="en-US" baseline="0" dirty="0" smtClean="0"/>
              <a:t> </a:t>
            </a:r>
            <a:r>
              <a:rPr lang="en-US" baseline="0" dirty="0" err="1" smtClean="0"/>
              <a:t>rất</a:t>
            </a:r>
            <a:r>
              <a:rPr lang="en-US" baseline="0" dirty="0" smtClean="0"/>
              <a:t> minh </a:t>
            </a:r>
            <a:r>
              <a:rPr lang="en-US" baseline="0" dirty="0" err="1" smtClean="0"/>
              <a:t>mẫn</a:t>
            </a:r>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91158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a:t>Sản phẩm của Xoan Vũ 0983110407</a:t>
            </a:r>
            <a:endParaRPr lang="zh-CN" altLang="en-US"/>
          </a:p>
          <a:p>
            <a:endParaRPr lang="en-US"/>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1826031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a:t>Sản phẩm của Xoan Vũ 0983110407</a:t>
            </a:r>
            <a:endParaRPr lang="zh-CN" altLang="en-US"/>
          </a:p>
          <a:p>
            <a:endParaRPr lang="en-US"/>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456535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a:t>Sản phẩm của Xoan Vũ 0983110407</a:t>
            </a:r>
            <a:endParaRPr lang="zh-CN" altLang="en-US"/>
          </a:p>
          <a:p>
            <a:endParaRPr lang="en-US"/>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307164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vi-VN" altLang="vi-VN" smtClean="0">
                <a:latin typeface="Noto Sans"/>
                <a:ea typeface="Noto Sans"/>
              </a:rPr>
              <a:t>20XX/8/10/Thứ Tư</a:t>
            </a:r>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17FE5B2-FD77-464B-9003-97141B3BAF82}" type="slidenum">
              <a:rPr lang="vi-VN" altLang="vi-VN" smtClean="0">
                <a:latin typeface="Noto Sans"/>
                <a:ea typeface="Noto Sans"/>
              </a:rPr>
              <a:t>‹#›</a:t>
            </a:fld>
            <a:endParaRPr lang="zh-CN" altLang="en-US"/>
          </a:p>
        </p:txBody>
      </p:sp>
    </p:spTree>
    <p:extLst>
      <p:ext uri="{BB962C8B-B14F-4D97-AF65-F5344CB8AC3E}">
        <p14:creationId xmlns:p14="http://schemas.microsoft.com/office/powerpoint/2010/main" val="309233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vi-VN" altLang="vi-VN" smtClean="0">
                <a:latin typeface="Noto Sans"/>
                <a:ea typeface="Noto Sans"/>
              </a:rPr>
              <a:t>20XX/8/10/Thứ Tư</a:t>
            </a:r>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17FE5B2-FD77-464B-9003-97141B3BAF82}" type="slidenum">
              <a:rPr lang="vi-VN" altLang="vi-VN" smtClean="0">
                <a:latin typeface="Noto Sans"/>
                <a:ea typeface="Noto Sans"/>
              </a:rPr>
              <a:t>‹#›</a:t>
            </a:fld>
            <a:endParaRPr lang="zh-CN" altLang="en-US"/>
          </a:p>
        </p:txBody>
      </p:sp>
    </p:spTree>
    <p:extLst>
      <p:ext uri="{BB962C8B-B14F-4D97-AF65-F5344CB8AC3E}">
        <p14:creationId xmlns:p14="http://schemas.microsoft.com/office/powerpoint/2010/main" val="252674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vi-VN" altLang="vi-VN" smtClean="0">
                <a:latin typeface="Noto Sans"/>
                <a:ea typeface="Noto Sans"/>
              </a:rPr>
              <a:t>20XX/8/10/Thứ Tư</a:t>
            </a:r>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17FE5B2-FD77-464B-9003-97141B3BAF82}" type="slidenum">
              <a:rPr lang="vi-VN" altLang="vi-VN" smtClean="0">
                <a:latin typeface="Noto Sans"/>
                <a:ea typeface="Noto Sans"/>
              </a:rPr>
              <a:t>‹#›</a:t>
            </a:fld>
            <a:endParaRPr lang="zh-CN" altLang="en-US"/>
          </a:p>
        </p:txBody>
      </p:sp>
    </p:spTree>
    <p:extLst>
      <p:ext uri="{BB962C8B-B14F-4D97-AF65-F5344CB8AC3E}">
        <p14:creationId xmlns:p14="http://schemas.microsoft.com/office/powerpoint/2010/main" val="255816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vi-VN" altLang="vi-VN" smtClean="0">
                <a:latin typeface="Noto Sans"/>
                <a:ea typeface="Noto Sans"/>
              </a:rPr>
              <a:t>20XX/8/10/Thứ Tư</a:t>
            </a:r>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17FE5B2-FD77-464B-9003-97141B3BAF82}" type="slidenum">
              <a:rPr lang="vi-VN" altLang="vi-VN" smtClean="0">
                <a:latin typeface="Noto Sans"/>
                <a:ea typeface="Noto Sans"/>
              </a:rPr>
              <a:t>‹#›</a:t>
            </a:fld>
            <a:endParaRPr lang="zh-CN" altLang="en-US"/>
          </a:p>
        </p:txBody>
      </p:sp>
    </p:spTree>
    <p:extLst>
      <p:ext uri="{BB962C8B-B14F-4D97-AF65-F5344CB8AC3E}">
        <p14:creationId xmlns:p14="http://schemas.microsoft.com/office/powerpoint/2010/main" val="274352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vi-VN" altLang="vi-VN" smtClean="0">
                <a:latin typeface="Noto Sans"/>
                <a:ea typeface="Noto Sans"/>
              </a:rPr>
              <a:t>20XX/8/10/Thứ Tư</a:t>
            </a:r>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17FE5B2-FD77-464B-9003-97141B3BAF82}" type="slidenum">
              <a:rPr lang="vi-VN" altLang="vi-VN" smtClean="0">
                <a:latin typeface="Noto Sans"/>
                <a:ea typeface="Noto Sans"/>
              </a:rPr>
              <a:t>‹#›</a:t>
            </a:fld>
            <a:endParaRPr lang="zh-CN" altLang="en-US"/>
          </a:p>
        </p:txBody>
      </p:sp>
    </p:spTree>
    <p:extLst>
      <p:ext uri="{BB962C8B-B14F-4D97-AF65-F5344CB8AC3E}">
        <p14:creationId xmlns:p14="http://schemas.microsoft.com/office/powerpoint/2010/main" val="77099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vi-VN" altLang="vi-VN" smtClean="0">
                <a:latin typeface="Noto Sans"/>
                <a:ea typeface="Noto Sans"/>
              </a:rPr>
              <a:t>20XX/8/10/Thứ Tư</a:t>
            </a:r>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17FE5B2-FD77-464B-9003-97141B3BAF82}" type="slidenum">
              <a:rPr lang="vi-VN" altLang="vi-VN" smtClean="0">
                <a:latin typeface="Noto Sans"/>
                <a:ea typeface="Noto Sans"/>
              </a:rPr>
              <a:t>‹#›</a:t>
            </a:fld>
            <a:endParaRPr lang="zh-CN" altLang="en-US"/>
          </a:p>
        </p:txBody>
      </p:sp>
    </p:spTree>
    <p:extLst>
      <p:ext uri="{BB962C8B-B14F-4D97-AF65-F5344CB8AC3E}">
        <p14:creationId xmlns:p14="http://schemas.microsoft.com/office/powerpoint/2010/main" val="12210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vi-VN" altLang="vi-VN" smtClean="0">
                <a:latin typeface="Noto Sans"/>
                <a:ea typeface="Noto Sans"/>
              </a:rPr>
              <a:t>20XX/8/10/Thứ Tư</a:t>
            </a:r>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17FE5B2-FD77-464B-9003-97141B3BAF82}" type="slidenum">
              <a:rPr lang="vi-VN" altLang="vi-VN" smtClean="0">
                <a:latin typeface="Noto Sans"/>
                <a:ea typeface="Noto Sans"/>
              </a:rPr>
              <a:t>‹#›</a:t>
            </a:fld>
            <a:endParaRPr lang="zh-CN" altLang="en-US"/>
          </a:p>
        </p:txBody>
      </p:sp>
    </p:spTree>
    <p:extLst>
      <p:ext uri="{BB962C8B-B14F-4D97-AF65-F5344CB8AC3E}">
        <p14:creationId xmlns:p14="http://schemas.microsoft.com/office/powerpoint/2010/main" val="86011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vi-VN" altLang="vi-VN" smtClean="0">
                <a:latin typeface="Noto Sans"/>
                <a:ea typeface="Noto Sans"/>
              </a:rPr>
              <a:t>20XX/8/10/Thứ Tư</a:t>
            </a:r>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17FE5B2-FD77-464B-9003-97141B3BAF82}" type="slidenum">
              <a:rPr lang="vi-VN" altLang="vi-VN" smtClean="0">
                <a:latin typeface="Noto Sans"/>
                <a:ea typeface="Noto Sans"/>
              </a:rPr>
              <a:t>‹#›</a:t>
            </a:fld>
            <a:endParaRPr lang="zh-CN" altLang="en-US"/>
          </a:p>
        </p:txBody>
      </p:sp>
    </p:spTree>
    <p:extLst>
      <p:ext uri="{BB962C8B-B14F-4D97-AF65-F5344CB8AC3E}">
        <p14:creationId xmlns:p14="http://schemas.microsoft.com/office/powerpoint/2010/main" val="210701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vi-VN" altLang="vi-VN" smtClean="0">
                <a:latin typeface="Noto Sans"/>
                <a:ea typeface="Noto Sans"/>
              </a:rPr>
              <a:t>20XX/8/10/Thứ Tư</a:t>
            </a:r>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17FE5B2-FD77-464B-9003-97141B3BAF82}" type="slidenum">
              <a:rPr lang="vi-VN" altLang="vi-VN" smtClean="0">
                <a:latin typeface="Noto Sans"/>
                <a:ea typeface="Noto Sans"/>
              </a:rPr>
              <a:t>‹#›</a:t>
            </a:fld>
            <a:endParaRPr lang="zh-CN" altLang="en-US"/>
          </a:p>
        </p:txBody>
      </p:sp>
    </p:spTree>
    <p:extLst>
      <p:ext uri="{BB962C8B-B14F-4D97-AF65-F5344CB8AC3E}">
        <p14:creationId xmlns:p14="http://schemas.microsoft.com/office/powerpoint/2010/main" val="3037025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vi-VN" altLang="vi-VN" smtClean="0">
                <a:latin typeface="Noto Sans"/>
                <a:ea typeface="Noto Sans"/>
              </a:rPr>
              <a:t>20XX/8/10/Thứ Tư</a:t>
            </a:r>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17FE5B2-FD77-464B-9003-97141B3BAF82}" type="slidenum">
              <a:rPr lang="vi-VN" altLang="vi-VN" smtClean="0">
                <a:latin typeface="Noto Sans"/>
                <a:ea typeface="Noto Sans"/>
              </a:rPr>
              <a:t>‹#›</a:t>
            </a:fld>
            <a:endParaRPr lang="zh-CN" altLang="en-US"/>
          </a:p>
        </p:txBody>
      </p:sp>
    </p:spTree>
    <p:extLst>
      <p:ext uri="{BB962C8B-B14F-4D97-AF65-F5344CB8AC3E}">
        <p14:creationId xmlns:p14="http://schemas.microsoft.com/office/powerpoint/2010/main" val="3570741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vi-VN" altLang="vi-VN" smtClean="0">
                <a:latin typeface="Noto Sans"/>
                <a:ea typeface="Noto Sans"/>
              </a:rPr>
              <a:t>20XX/8/10/Thứ Tư</a:t>
            </a:r>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17FE5B2-FD77-464B-9003-97141B3BAF82}" type="slidenum">
              <a:rPr lang="vi-VN" altLang="vi-VN" smtClean="0">
                <a:latin typeface="Noto Sans"/>
                <a:ea typeface="Noto Sans"/>
              </a:rPr>
              <a:t>‹#›</a:t>
            </a:fld>
            <a:endParaRPr lang="zh-CN" altLang="en-US"/>
          </a:p>
        </p:txBody>
      </p:sp>
    </p:spTree>
    <p:extLst>
      <p:ext uri="{BB962C8B-B14F-4D97-AF65-F5344CB8AC3E}">
        <p14:creationId xmlns:p14="http://schemas.microsoft.com/office/powerpoint/2010/main" val="2171931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vi-VN" altLang="vi-VN" smtClean="0">
                <a:latin typeface="Noto Sans"/>
                <a:ea typeface="Noto Sans"/>
              </a:rPr>
              <a:t>20XX/8/10/Thứ Tư</a:t>
            </a:r>
            <a:endParaRPr lang="zh-CN"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FE5B2-FD77-464B-9003-97141B3BAF82}" type="slidenum">
              <a:rPr lang="vi-VN" altLang="vi-VN" smtClean="0">
                <a:latin typeface="Noto Sans"/>
                <a:ea typeface="Noto Sans"/>
              </a:rPr>
              <a:t>‹#›</a:t>
            </a:fld>
            <a:endParaRPr lang="zh-CN" altLang="en-US"/>
          </a:p>
        </p:txBody>
      </p:sp>
      <p:pic>
        <p:nvPicPr>
          <p:cNvPr id="7" name="Picture 6" descr="A green and red circle with leaves and text&#10;&#10;Description automatically generated">
            <a:extLst>
              <a:ext uri="{FF2B5EF4-FFF2-40B4-BE49-F238E27FC236}">
                <a16:creationId xmlns="" xmlns:a16="http://schemas.microsoft.com/office/drawing/2014/main" id="{DBFACF65-17A2-8B0F-3444-0E0A8296B346}"/>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t="57073"/>
          <a:stretch/>
        </p:blipFill>
        <p:spPr>
          <a:xfrm>
            <a:off x="-2334703" y="-1151441"/>
            <a:ext cx="1746740" cy="1516566"/>
          </a:xfrm>
          <a:prstGeom prst="rect">
            <a:avLst/>
          </a:prstGeom>
        </p:spPr>
      </p:pic>
    </p:spTree>
    <p:extLst>
      <p:ext uri="{BB962C8B-B14F-4D97-AF65-F5344CB8AC3E}">
        <p14:creationId xmlns:p14="http://schemas.microsoft.com/office/powerpoint/2010/main" val="1115091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WordArt 2"/>
          <p:cNvSpPr>
            <a:spLocks noChangeArrowheads="1" noChangeShapeType="1" noTextEdit="1"/>
          </p:cNvSpPr>
          <p:nvPr/>
        </p:nvSpPr>
        <p:spPr bwMode="auto">
          <a:xfrm>
            <a:off x="953311" y="583660"/>
            <a:ext cx="10719879" cy="5583676"/>
          </a:xfrm>
          <a:prstGeom prst="rect">
            <a:avLst/>
          </a:prstGeom>
        </p:spPr>
        <p:txBody>
          <a:bodyPr wrap="none" fromWordArt="1">
            <a:prstTxWarp prst="textPlain">
              <a:avLst>
                <a:gd name="adj" fmla="val 50000"/>
              </a:avLst>
            </a:prstTxWarp>
          </a:bodyPr>
          <a:lstStyle/>
          <a:p>
            <a:pPr algn="ctr"/>
            <a:r>
              <a:rPr lang="en-US" sz="3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NHIỆT LIỆT CHÀO MỪNG </a:t>
            </a:r>
          </a:p>
          <a:p>
            <a:pPr algn="ctr"/>
            <a:r>
              <a:rPr lang="en-US" sz="3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QUÝ THẦY CÔ GIÁO VỀ DỰ GIỜ</a:t>
            </a:r>
          </a:p>
          <a:p>
            <a:pPr algn="ctr"/>
            <a:r>
              <a:rPr lang="en-US" sz="3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LỚP 9A2</a:t>
            </a: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477267"/>
      </p:ext>
    </p:extLst>
  </p:cSld>
  <p:clrMapOvr>
    <a:masterClrMapping/>
  </p:clrMapOvr>
  <p:transition spd="slow" advClick="0" advTm="10000">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
          <p:cNvPicPr>
            <a:picLocks noChangeAspect="1"/>
          </p:cNvPicPr>
          <p:nvPr/>
        </p:nvPicPr>
        <p:blipFill>
          <a:blip r:embed="rId3"/>
          <a:stretch>
            <a:fillRect/>
          </a:stretch>
        </p:blipFill>
        <p:spPr>
          <a:xfrm>
            <a:off x="0" y="0"/>
            <a:ext cx="12192000" cy="6858000"/>
          </a:xfrm>
          <a:prstGeom prst="rect">
            <a:avLst/>
          </a:prstGeom>
        </p:spPr>
      </p:pic>
      <p:sp>
        <p:nvSpPr>
          <p:cNvPr id="3" name="矩形 2"/>
          <p:cNvSpPr/>
          <p:nvPr/>
        </p:nvSpPr>
        <p:spPr>
          <a:xfrm>
            <a:off x="355599" y="410029"/>
            <a:ext cx="11480800" cy="603794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pic>
        <p:nvPicPr>
          <p:cNvPr id="19" name="图片 18" descr="9"/>
          <p:cNvPicPr>
            <a:picLocks noChangeAspect="1"/>
          </p:cNvPicPr>
          <p:nvPr/>
        </p:nvPicPr>
        <p:blipFill>
          <a:blip r:embed="rId4"/>
          <a:srcRect t="19063" r="45134"/>
          <a:stretch>
            <a:fillRect/>
          </a:stretch>
        </p:blipFill>
        <p:spPr>
          <a:xfrm>
            <a:off x="0" y="3622675"/>
            <a:ext cx="3898265" cy="3235325"/>
          </a:xfrm>
          <a:prstGeom prst="rect">
            <a:avLst/>
          </a:prstGeom>
        </p:spPr>
      </p:pic>
      <p:pic>
        <p:nvPicPr>
          <p:cNvPr id="20" name="图片 19" descr="9"/>
          <p:cNvPicPr>
            <a:picLocks noChangeAspect="1"/>
          </p:cNvPicPr>
          <p:nvPr/>
        </p:nvPicPr>
        <p:blipFill>
          <a:blip r:embed="rId4"/>
          <a:srcRect l="69639" t="54075" r="-938" b="254"/>
          <a:stretch>
            <a:fillRect/>
          </a:stretch>
        </p:blipFill>
        <p:spPr>
          <a:xfrm>
            <a:off x="9968230" y="5032375"/>
            <a:ext cx="2223770" cy="1825625"/>
          </a:xfrm>
          <a:prstGeom prst="rect">
            <a:avLst/>
          </a:prstGeom>
        </p:spPr>
      </p:pic>
      <p:sp>
        <p:nvSpPr>
          <p:cNvPr id="5" name="Rectangle 4">
            <a:extLst>
              <a:ext uri="{FF2B5EF4-FFF2-40B4-BE49-F238E27FC236}">
                <a16:creationId xmlns="" xmlns:a16="http://schemas.microsoft.com/office/drawing/2014/main" id="{B19C7EB9-2BD3-EE0A-7F76-DD5E4B8F8A70}"/>
              </a:ext>
            </a:extLst>
          </p:cNvPr>
          <p:cNvSpPr/>
          <p:nvPr/>
        </p:nvSpPr>
        <p:spPr>
          <a:xfrm>
            <a:off x="965215" y="720517"/>
            <a:ext cx="9454546" cy="1815882"/>
          </a:xfrm>
          <a:prstGeom prst="rect">
            <a:avLst/>
          </a:prstGeom>
          <a:noFill/>
        </p:spPr>
        <p:txBody>
          <a:bodyPr wrap="square">
            <a:spAutoFit/>
          </a:bodyPr>
          <a:lstStyle/>
          <a:p>
            <a:pPr lvl="0" algn="ctr">
              <a:spcAft>
                <a:spcPts val="0"/>
              </a:spcAft>
              <a:buClr>
                <a:srgbClr val="000000"/>
              </a:buClr>
              <a:buSzPts val="1200"/>
              <a:tabLst>
                <a:tab pos="559435" algn="l"/>
              </a:tabLst>
            </a:pPr>
            <a:r>
              <a:rPr lang="en-US" sz="4000">
                <a:solidFill>
                  <a:srgbClr val="002060"/>
                </a:solidFill>
                <a:latin typeface="Times New Roman" panose="02020603050405020304" pitchFamily="18" charset="0"/>
                <a:cs typeface="Times New Roman" panose="02020603050405020304" pitchFamily="18" charset="0"/>
              </a:rPr>
              <a:t>b.</a:t>
            </a:r>
            <a:r>
              <a:rPr lang="vi-VN" sz="4000">
                <a:solidFill>
                  <a:srgbClr val="002060"/>
                </a:solidFill>
                <a:latin typeface="Times New Roman" panose="02020603050405020304" pitchFamily="18" charset="0"/>
                <a:cs typeface="Times New Roman" panose="02020603050405020304" pitchFamily="18" charset="0"/>
              </a:rPr>
              <a:t> Tiểu </a:t>
            </a:r>
            <a:r>
              <a:rPr lang="vi-VN" sz="4000" dirty="0">
                <a:solidFill>
                  <a:srgbClr val="002060"/>
                </a:solidFill>
                <a:latin typeface="Times New Roman" panose="02020603050405020304" pitchFamily="18" charset="0"/>
                <a:cs typeface="Times New Roman" panose="02020603050405020304" pitchFamily="18" charset="0"/>
              </a:rPr>
              <a:t>đồng thấy vậy thưa qua:</a:t>
            </a:r>
            <a:endParaRPr lang="en-US" sz="4000" dirty="0">
              <a:solidFill>
                <a:srgbClr val="002060"/>
              </a:solidFill>
              <a:latin typeface="Times New Roman" panose="02020603050405020304" pitchFamily="18" charset="0"/>
              <a:cs typeface="Times New Roman" panose="02020603050405020304" pitchFamily="18" charset="0"/>
            </a:endParaRPr>
          </a:p>
          <a:p>
            <a:pPr indent="266700" algn="ctr">
              <a:spcAft>
                <a:spcPts val="0"/>
              </a:spcAft>
            </a:pPr>
            <a:r>
              <a:rPr lang="vi-VN" sz="4000" dirty="0">
                <a:solidFill>
                  <a:srgbClr val="002060"/>
                </a:solidFill>
                <a:latin typeface="Times New Roman" panose="02020603050405020304" pitchFamily="18" charset="0"/>
                <a:cs typeface="Times New Roman" panose="02020603050405020304" pitchFamily="18" charset="0"/>
              </a:rPr>
              <a:t>"Gẫm đây cho đến quê nhà còn lâu..."</a:t>
            </a:r>
            <a:endParaRPr lang="en-US" sz="4000" dirty="0">
              <a:solidFill>
                <a:srgbClr val="002060"/>
              </a:solidFill>
              <a:latin typeface="Times New Roman" panose="02020603050405020304" pitchFamily="18" charset="0"/>
              <a:cs typeface="Times New Roman" panose="02020603050405020304" pitchFamily="18" charset="0"/>
            </a:endParaRPr>
          </a:p>
          <a:p>
            <a:pPr algn="r">
              <a:spcAft>
                <a:spcPts val="0"/>
              </a:spcAft>
            </a:pPr>
            <a:r>
              <a:rPr lang="vi-VN" sz="3200" i="1" dirty="0">
                <a:solidFill>
                  <a:srgbClr val="002060"/>
                </a:solidFill>
                <a:latin typeface="Times New Roman" panose="02020603050405020304" pitchFamily="18" charset="0"/>
                <a:cs typeface="Times New Roman" panose="02020603050405020304" pitchFamily="18" charset="0"/>
              </a:rPr>
              <a:t>(Nguyễn Đình Chiểu, Truyện Lục Vân Tiên)</a:t>
            </a:r>
            <a:endParaRPr lang="en-US" sz="3200" i="1" dirty="0">
              <a:solidFill>
                <a:srgbClr val="00206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2CFF2078-7605-B570-6DFD-406B2EB817F5}"/>
              </a:ext>
            </a:extLst>
          </p:cNvPr>
          <p:cNvSpPr txBox="1"/>
          <p:nvPr/>
        </p:nvSpPr>
        <p:spPr>
          <a:xfrm>
            <a:off x="3310429" y="3145621"/>
            <a:ext cx="7769686" cy="1754326"/>
          </a:xfrm>
          <a:prstGeom prst="rect">
            <a:avLst/>
          </a:prstGeom>
          <a:noFill/>
        </p:spPr>
        <p:txBody>
          <a:bodyPr wrap="square" rtlCol="0">
            <a:spAutoFit/>
          </a:bodyPr>
          <a:lstStyle/>
          <a:p>
            <a:pPr algn="just"/>
            <a:r>
              <a:rPr lang="en-US" sz="3600" smtClean="0">
                <a:solidFill>
                  <a:schemeClr val="accent6">
                    <a:lumMod val="50000"/>
                  </a:schemeClr>
                </a:solidFill>
                <a:latin typeface="Times New Roman" panose="02020603050405020304" pitchFamily="18" charset="0"/>
                <a:cs typeface="Times New Roman" panose="02020603050405020304" pitchFamily="18" charset="0"/>
              </a:rPr>
              <a:t>b.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Tiểu</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u="sng" dirty="0" err="1">
                <a:solidFill>
                  <a:schemeClr val="accent6">
                    <a:lumMod val="50000"/>
                  </a:schemeClr>
                </a:solidFill>
                <a:latin typeface="Times New Roman" panose="02020603050405020304" pitchFamily="18" charset="0"/>
                <a:cs typeface="Times New Roman" panose="02020603050405020304" pitchFamily="18" charset="0"/>
              </a:rPr>
              <a:t>đồng</a:t>
            </a:r>
            <a:r>
              <a:rPr lang="en-US" sz="3600" dirty="0">
                <a:solidFill>
                  <a:schemeClr val="accent6">
                    <a:lumMod val="50000"/>
                  </a:schemeClr>
                </a:solidFill>
                <a:latin typeface="Times New Roman" panose="02020603050405020304" pitchFamily="18" charset="0"/>
                <a:cs typeface="Times New Roman" panose="02020603050405020304" pitchFamily="18" charset="0"/>
              </a:rPr>
              <a:t> :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đứa</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trẻ</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đứa</a:t>
            </a:r>
            <a:r>
              <a:rPr lang="en-US" sz="3600" dirty="0">
                <a:solidFill>
                  <a:schemeClr val="accent6">
                    <a:lumMod val="50000"/>
                  </a:schemeClr>
                </a:solidFill>
                <a:latin typeface="Times New Roman" panose="02020603050405020304" pitchFamily="18" charset="0"/>
                <a:cs typeface="Times New Roman" panose="02020603050405020304" pitchFamily="18" charset="0"/>
              </a:rPr>
              <a:t> con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trai</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nhỏ</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theo</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hầu</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người</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quyền</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quý</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thời</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phong</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kiến</a:t>
            </a:r>
            <a:r>
              <a:rPr lang="vi-VN" sz="3600" dirty="0">
                <a:solidFill>
                  <a:schemeClr val="accent6">
                    <a:lumMod val="50000"/>
                  </a:schemeClr>
                </a:solidFill>
                <a:latin typeface="Times New Roman" panose="02020603050405020304" pitchFamily="18" charset="0"/>
                <a:cs typeface="Times New Roman" panose="02020603050405020304" pitchFamily="18" charset="0"/>
              </a:rPr>
              <a:t>.</a:t>
            </a:r>
            <a:endParaRPr lang="en-US" sz="3600"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
          <p:cNvPicPr>
            <a:picLocks noChangeAspect="1"/>
          </p:cNvPicPr>
          <p:nvPr/>
        </p:nvPicPr>
        <p:blipFill>
          <a:blip r:embed="rId3"/>
          <a:stretch>
            <a:fillRect/>
          </a:stretch>
        </p:blipFill>
        <p:spPr>
          <a:xfrm>
            <a:off x="0" y="0"/>
            <a:ext cx="12192000" cy="6858000"/>
          </a:xfrm>
          <a:prstGeom prst="rect">
            <a:avLst/>
          </a:prstGeom>
        </p:spPr>
      </p:pic>
      <p:sp>
        <p:nvSpPr>
          <p:cNvPr id="3" name="矩形 2"/>
          <p:cNvSpPr/>
          <p:nvPr/>
        </p:nvSpPr>
        <p:spPr>
          <a:xfrm>
            <a:off x="355599" y="410029"/>
            <a:ext cx="11480800" cy="603794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pic>
        <p:nvPicPr>
          <p:cNvPr id="15" name="图片 14" descr="9"/>
          <p:cNvPicPr>
            <a:picLocks noChangeAspect="1"/>
          </p:cNvPicPr>
          <p:nvPr/>
        </p:nvPicPr>
        <p:blipFill>
          <a:blip r:embed="rId4"/>
          <a:srcRect t="19063" r="45134"/>
          <a:stretch>
            <a:fillRect/>
          </a:stretch>
        </p:blipFill>
        <p:spPr>
          <a:xfrm>
            <a:off x="0" y="3622675"/>
            <a:ext cx="3898265" cy="3235325"/>
          </a:xfrm>
          <a:prstGeom prst="rect">
            <a:avLst/>
          </a:prstGeom>
        </p:spPr>
      </p:pic>
      <p:pic>
        <p:nvPicPr>
          <p:cNvPr id="16" name="图片 15" descr="9"/>
          <p:cNvPicPr>
            <a:picLocks noChangeAspect="1"/>
          </p:cNvPicPr>
          <p:nvPr/>
        </p:nvPicPr>
        <p:blipFill>
          <a:blip r:embed="rId4"/>
          <a:srcRect l="69639" t="54075" r="-938" b="254"/>
          <a:stretch>
            <a:fillRect/>
          </a:stretch>
        </p:blipFill>
        <p:spPr>
          <a:xfrm>
            <a:off x="9968230" y="5032375"/>
            <a:ext cx="2223770" cy="1825625"/>
          </a:xfrm>
          <a:prstGeom prst="rect">
            <a:avLst/>
          </a:prstGeom>
        </p:spPr>
      </p:pic>
      <p:sp>
        <p:nvSpPr>
          <p:cNvPr id="5" name="Rectangle 4">
            <a:extLst>
              <a:ext uri="{FF2B5EF4-FFF2-40B4-BE49-F238E27FC236}">
                <a16:creationId xmlns="" xmlns:a16="http://schemas.microsoft.com/office/drawing/2014/main" id="{266FC944-A0F5-D6EF-E66E-72A00F2A7C16}"/>
              </a:ext>
            </a:extLst>
          </p:cNvPr>
          <p:cNvSpPr/>
          <p:nvPr/>
        </p:nvSpPr>
        <p:spPr>
          <a:xfrm>
            <a:off x="523936" y="380177"/>
            <a:ext cx="11144126" cy="954107"/>
          </a:xfrm>
          <a:prstGeom prst="rect">
            <a:avLst/>
          </a:prstGeom>
        </p:spPr>
        <p:txBody>
          <a:bodyPr wrap="square">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tập</a:t>
            </a:r>
            <a:r>
              <a:rPr lang="en-US" sz="2800" b="1" dirty="0">
                <a:solidFill>
                  <a:srgbClr val="002060"/>
                </a:solidFill>
                <a:latin typeface="Times New Roman" panose="02020603050405020304" pitchFamily="18" charset="0"/>
                <a:cs typeface="Times New Roman" panose="02020603050405020304" pitchFamily="18" charset="0"/>
              </a:rPr>
              <a:t> 2. </a:t>
            </a:r>
            <a:r>
              <a:rPr lang="vi-VN" sz="2800" dirty="0">
                <a:solidFill>
                  <a:srgbClr val="002060"/>
                </a:solidFill>
                <a:latin typeface="Times New Roman" panose="02020603050405020304" pitchFamily="18" charset="0"/>
                <a:cs typeface="Times New Roman" panose="02020603050405020304" pitchFamily="18" charset="0"/>
              </a:rPr>
              <a:t>Các yếu tố Hán Việt "kì" trong các trường hợp dưới đây tương ứng với nghĩa nào? Hãy hoàn thành </a:t>
            </a:r>
            <a:r>
              <a:rPr lang="vi-VN" sz="2800">
                <a:solidFill>
                  <a:srgbClr val="002060"/>
                </a:solidFill>
                <a:latin typeface="Times New Roman" panose="02020603050405020304" pitchFamily="18" charset="0"/>
                <a:cs typeface="Times New Roman" panose="02020603050405020304" pitchFamily="18" charset="0"/>
              </a:rPr>
              <a:t>bảng sau:</a:t>
            </a:r>
            <a:endParaRPr lang="en-US"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 xmlns:a16="http://schemas.microsoft.com/office/drawing/2014/main" id="{8F592D6F-9AEF-DEE2-1D62-F63515401213}"/>
              </a:ext>
            </a:extLst>
          </p:cNvPr>
          <p:cNvGraphicFramePr>
            <a:graphicFrameLocks noGrp="1"/>
          </p:cNvGraphicFramePr>
          <p:nvPr>
            <p:extLst>
              <p:ext uri="{D42A27DB-BD31-4B8C-83A1-F6EECF244321}">
                <p14:modId xmlns:p14="http://schemas.microsoft.com/office/powerpoint/2010/main" val="1965219428"/>
              </p:ext>
            </p:extLst>
          </p:nvPr>
        </p:nvGraphicFramePr>
        <p:xfrm>
          <a:off x="365760" y="1569308"/>
          <a:ext cx="11470639" cy="4743491"/>
        </p:xfrm>
        <a:graphic>
          <a:graphicData uri="http://schemas.openxmlformats.org/drawingml/2006/table">
            <a:tbl>
              <a:tblPr firstRow="1" firstCol="1" bandRow="1"/>
              <a:tblGrid>
                <a:gridCol w="1205248">
                  <a:extLst>
                    <a:ext uri="{9D8B030D-6E8A-4147-A177-3AD203B41FA5}">
                      <a16:colId xmlns="" xmlns:a16="http://schemas.microsoft.com/office/drawing/2014/main" val="4010430326"/>
                    </a:ext>
                  </a:extLst>
                </a:gridCol>
                <a:gridCol w="2549032">
                  <a:extLst>
                    <a:ext uri="{9D8B030D-6E8A-4147-A177-3AD203B41FA5}">
                      <a16:colId xmlns="" xmlns:a16="http://schemas.microsoft.com/office/drawing/2014/main" val="925720548"/>
                    </a:ext>
                  </a:extLst>
                </a:gridCol>
                <a:gridCol w="2147281">
                  <a:extLst>
                    <a:ext uri="{9D8B030D-6E8A-4147-A177-3AD203B41FA5}">
                      <a16:colId xmlns="" xmlns:a16="http://schemas.microsoft.com/office/drawing/2014/main" val="2037431441"/>
                    </a:ext>
                  </a:extLst>
                </a:gridCol>
                <a:gridCol w="1981040">
                  <a:extLst>
                    <a:ext uri="{9D8B030D-6E8A-4147-A177-3AD203B41FA5}">
                      <a16:colId xmlns="" xmlns:a16="http://schemas.microsoft.com/office/drawing/2014/main" val="1674752917"/>
                    </a:ext>
                  </a:extLst>
                </a:gridCol>
                <a:gridCol w="2008747">
                  <a:extLst>
                    <a:ext uri="{9D8B030D-6E8A-4147-A177-3AD203B41FA5}">
                      <a16:colId xmlns="" xmlns:a16="http://schemas.microsoft.com/office/drawing/2014/main" val="2412447723"/>
                    </a:ext>
                  </a:extLst>
                </a:gridCol>
                <a:gridCol w="1579291">
                  <a:extLst>
                    <a:ext uri="{9D8B030D-6E8A-4147-A177-3AD203B41FA5}">
                      <a16:colId xmlns="" xmlns:a16="http://schemas.microsoft.com/office/drawing/2014/main" val="3181622640"/>
                    </a:ext>
                  </a:extLst>
                </a:gridCol>
              </a:tblGrid>
              <a:tr h="1013254">
                <a:tc>
                  <a:txBody>
                    <a:bodyPr/>
                    <a:lstStyle/>
                    <a:p>
                      <a:pPr algn="r">
                        <a:lnSpc>
                          <a:spcPct val="100000"/>
                        </a:lnSpc>
                        <a:spcAft>
                          <a:spcPts val="0"/>
                        </a:spcAft>
                      </a:pPr>
                      <a:r>
                        <a:rPr lang="vi-VN"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Nghĩa</a:t>
                      </a:r>
                      <a:endParaRPr lang="en-US"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p>
                      <a:pPr algn="ctr">
                        <a:lnSpc>
                          <a:spcPct val="100000"/>
                        </a:lnSpc>
                        <a:spcAft>
                          <a:spcPts val="0"/>
                        </a:spcAft>
                      </a:pPr>
                      <a:endPar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vi-VN"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Từ ngữ </a:t>
                      </a:r>
                      <a:endPar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K</a:t>
                      </a:r>
                      <a:r>
                        <a:rPr lang="vi-VN"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hông tầm thường, lạ lùng</a:t>
                      </a:r>
                      <a:endPar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K</a:t>
                      </a:r>
                      <a:r>
                        <a:rPr lang="vi-VN"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hác nhau, sai biệt</a:t>
                      </a:r>
                      <a:endPar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a:t>
                      </a:r>
                      <a:r>
                        <a:rPr lang="vi-VN"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hời hạn, thời gian</a:t>
                      </a:r>
                      <a:endPar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Đ</a:t>
                      </a:r>
                      <a:r>
                        <a:rPr lang="vi-VN"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ịa giới, cõi</a:t>
                      </a:r>
                      <a:endPar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L</a:t>
                      </a:r>
                      <a:r>
                        <a:rPr lang="vi-VN"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á cờ</a:t>
                      </a:r>
                      <a:endPar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6046271"/>
                  </a:ext>
                </a:extLst>
              </a:tr>
              <a:tr h="701184">
                <a:tc>
                  <a:txBody>
                    <a:bodyPr/>
                    <a:lstStyle/>
                    <a:p>
                      <a:pPr algn="ctr">
                        <a:lnSpc>
                          <a:spcPct val="100000"/>
                        </a:lnSpc>
                        <a:spcAft>
                          <a:spcPts val="0"/>
                        </a:spcAft>
                      </a:pPr>
                      <a:r>
                        <a:rPr lang="vi-VN" sz="2400" b="0" i="1" u="none" strike="noStrike" kern="1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 công</a:t>
                      </a:r>
                      <a:endParaRPr lang="en-US" sz="2400" b="0" i="1" u="none" strike="noStrike" kern="1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endPar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74534710"/>
                  </a:ext>
                </a:extLst>
              </a:tr>
              <a:tr h="701184">
                <a:tc>
                  <a:txBody>
                    <a:bodyPr/>
                    <a:lstStyle/>
                    <a:p>
                      <a:pPr algn="ctr">
                        <a:lnSpc>
                          <a:spcPct val="100000"/>
                        </a:lnSpc>
                        <a:spcAft>
                          <a:spcPts val="0"/>
                        </a:spcAft>
                      </a:pPr>
                      <a:r>
                        <a:rPr lang="vi-VN" sz="2400" b="0" i="1" u="none" strike="noStrike" kern="1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 kì</a:t>
                      </a:r>
                      <a:endParaRPr lang="en-US" sz="2400" b="0" i="1" u="none" strike="noStrike" kern="1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endPar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89306247"/>
                  </a:ext>
                </a:extLst>
              </a:tr>
              <a:tr h="701184">
                <a:tc>
                  <a:txBody>
                    <a:bodyPr/>
                    <a:lstStyle/>
                    <a:p>
                      <a:pPr algn="ctr">
                        <a:lnSpc>
                          <a:spcPct val="100000"/>
                        </a:lnSpc>
                        <a:spcAft>
                          <a:spcPts val="0"/>
                        </a:spcAft>
                      </a:pPr>
                      <a:r>
                        <a:rPr lang="vi-VN" sz="2400" b="0" i="1" u="none" strike="noStrike" kern="1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 kì</a:t>
                      </a:r>
                      <a:endParaRPr lang="en-US" sz="2400" b="0" i="1" u="none" strike="noStrike" kern="1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endPar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02728970"/>
                  </a:ext>
                </a:extLst>
              </a:tr>
              <a:tr h="701184">
                <a:tc>
                  <a:txBody>
                    <a:bodyPr/>
                    <a:lstStyle/>
                    <a:p>
                      <a:pPr algn="ctr">
                        <a:lnSpc>
                          <a:spcPct val="100000"/>
                        </a:lnSpc>
                        <a:spcAft>
                          <a:spcPts val="0"/>
                        </a:spcAft>
                      </a:pPr>
                      <a:r>
                        <a:rPr lang="vi-VN" sz="2400" b="0" i="1" u="none" strike="noStrike" kern="1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 thị</a:t>
                      </a:r>
                      <a:endParaRPr lang="en-US" sz="2400" b="0" i="1" u="none" strike="noStrike" kern="1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endPar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56123270"/>
                  </a:ext>
                </a:extLst>
              </a:tr>
              <a:tr h="720131">
                <a:tc>
                  <a:txBody>
                    <a:bodyPr/>
                    <a:lstStyle/>
                    <a:p>
                      <a:pPr algn="ctr">
                        <a:lnSpc>
                          <a:spcPct val="100000"/>
                        </a:lnSpc>
                        <a:spcAft>
                          <a:spcPts val="0"/>
                        </a:spcAft>
                      </a:pPr>
                      <a:r>
                        <a:rPr lang="vi-VN" sz="2400" b="0" i="1" u="none" strike="noStrike" kern="1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 Kỳ</a:t>
                      </a:r>
                      <a:endPar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54865858"/>
                  </a:ext>
                </a:extLst>
              </a:tr>
            </a:tbl>
          </a:graphicData>
        </a:graphic>
      </p:graphicFrame>
      <p:sp>
        <p:nvSpPr>
          <p:cNvPr id="10" name="TextBox 9">
            <a:extLst>
              <a:ext uri="{FF2B5EF4-FFF2-40B4-BE49-F238E27FC236}">
                <a16:creationId xmlns="" xmlns:a16="http://schemas.microsoft.com/office/drawing/2014/main" id="{808E9C15-E663-4B07-AEAA-D2AA83F86EDC}"/>
              </a:ext>
            </a:extLst>
          </p:cNvPr>
          <p:cNvSpPr txBox="1"/>
          <p:nvPr/>
        </p:nvSpPr>
        <p:spPr>
          <a:xfrm>
            <a:off x="2182046" y="2773660"/>
            <a:ext cx="1190172" cy="461665"/>
          </a:xfrm>
          <a:prstGeom prst="rect">
            <a:avLst/>
          </a:prstGeom>
          <a:noFill/>
        </p:spPr>
        <p:txBody>
          <a:bodyPr wrap="square" rtlCol="0">
            <a:spAutoFit/>
          </a:bodyPr>
          <a:lstStyle/>
          <a:p>
            <a:pPr algn="ctr"/>
            <a:r>
              <a:rPr lang="en-US" sz="2400" dirty="0">
                <a:solidFill>
                  <a:srgbClr val="C00000"/>
                </a:solidFill>
                <a:latin typeface="Times New Roman" panose="02020603050405020304" pitchFamily="18" charset="0"/>
                <a:cs typeface="Times New Roman" panose="02020603050405020304" pitchFamily="18" charset="0"/>
              </a:rPr>
              <a:t>X</a:t>
            </a:r>
          </a:p>
        </p:txBody>
      </p:sp>
      <p:sp>
        <p:nvSpPr>
          <p:cNvPr id="14" name="TextBox 13">
            <a:extLst>
              <a:ext uri="{FF2B5EF4-FFF2-40B4-BE49-F238E27FC236}">
                <a16:creationId xmlns="" xmlns:a16="http://schemas.microsoft.com/office/drawing/2014/main" id="{E535D38B-6AB2-8C90-7943-3B0E28C7F05F}"/>
              </a:ext>
            </a:extLst>
          </p:cNvPr>
          <p:cNvSpPr txBox="1"/>
          <p:nvPr/>
        </p:nvSpPr>
        <p:spPr>
          <a:xfrm>
            <a:off x="10386933" y="3567390"/>
            <a:ext cx="1190172" cy="461665"/>
          </a:xfrm>
          <a:prstGeom prst="rect">
            <a:avLst/>
          </a:prstGeom>
          <a:noFill/>
        </p:spPr>
        <p:txBody>
          <a:bodyPr wrap="square" rtlCol="0">
            <a:spAutoFit/>
          </a:bodyPr>
          <a:lstStyle/>
          <a:p>
            <a:pPr algn="ctr"/>
            <a:r>
              <a:rPr lang="en-US" sz="2400" dirty="0">
                <a:solidFill>
                  <a:srgbClr val="C00000"/>
                </a:solidFill>
                <a:latin typeface="Times New Roman" panose="02020603050405020304" pitchFamily="18" charset="0"/>
                <a:cs typeface="Times New Roman" panose="02020603050405020304" pitchFamily="18" charset="0"/>
              </a:rPr>
              <a:t>X</a:t>
            </a:r>
          </a:p>
        </p:txBody>
      </p:sp>
      <p:sp>
        <p:nvSpPr>
          <p:cNvPr id="17" name="TextBox 16">
            <a:extLst>
              <a:ext uri="{FF2B5EF4-FFF2-40B4-BE49-F238E27FC236}">
                <a16:creationId xmlns="" xmlns:a16="http://schemas.microsoft.com/office/drawing/2014/main" id="{E3D2FB57-2C96-7C37-E898-8418004EA0FB}"/>
              </a:ext>
            </a:extLst>
          </p:cNvPr>
          <p:cNvSpPr txBox="1"/>
          <p:nvPr/>
        </p:nvSpPr>
        <p:spPr>
          <a:xfrm>
            <a:off x="6677160" y="4234052"/>
            <a:ext cx="1190172" cy="461665"/>
          </a:xfrm>
          <a:prstGeom prst="rect">
            <a:avLst/>
          </a:prstGeom>
          <a:noFill/>
        </p:spPr>
        <p:txBody>
          <a:bodyPr wrap="square" rtlCol="0">
            <a:spAutoFit/>
          </a:bodyPr>
          <a:lstStyle/>
          <a:p>
            <a:pPr algn="ctr"/>
            <a:r>
              <a:rPr lang="en-US" sz="2400" dirty="0">
                <a:solidFill>
                  <a:srgbClr val="C00000"/>
                </a:solidFill>
                <a:latin typeface="Times New Roman" panose="02020603050405020304" pitchFamily="18" charset="0"/>
                <a:cs typeface="Times New Roman" panose="02020603050405020304" pitchFamily="18" charset="0"/>
              </a:rPr>
              <a:t>X</a:t>
            </a:r>
          </a:p>
        </p:txBody>
      </p:sp>
      <p:sp>
        <p:nvSpPr>
          <p:cNvPr id="18" name="TextBox 17">
            <a:extLst>
              <a:ext uri="{FF2B5EF4-FFF2-40B4-BE49-F238E27FC236}">
                <a16:creationId xmlns="" xmlns:a16="http://schemas.microsoft.com/office/drawing/2014/main" id="{DD71C3D9-6544-6745-48FF-07527BD59D1F}"/>
              </a:ext>
            </a:extLst>
          </p:cNvPr>
          <p:cNvSpPr txBox="1"/>
          <p:nvPr/>
        </p:nvSpPr>
        <p:spPr>
          <a:xfrm>
            <a:off x="4542187" y="5009504"/>
            <a:ext cx="1190172" cy="461665"/>
          </a:xfrm>
          <a:prstGeom prst="rect">
            <a:avLst/>
          </a:prstGeom>
          <a:noFill/>
        </p:spPr>
        <p:txBody>
          <a:bodyPr wrap="square" rtlCol="0">
            <a:spAutoFit/>
          </a:bodyPr>
          <a:lstStyle/>
          <a:p>
            <a:pPr algn="ctr"/>
            <a:r>
              <a:rPr lang="en-US" sz="2400" dirty="0">
                <a:solidFill>
                  <a:srgbClr val="C00000"/>
                </a:solidFill>
                <a:latin typeface="Times New Roman" panose="02020603050405020304" pitchFamily="18" charset="0"/>
                <a:cs typeface="Times New Roman" panose="02020603050405020304" pitchFamily="18" charset="0"/>
              </a:rPr>
              <a:t>X</a:t>
            </a:r>
          </a:p>
        </p:txBody>
      </p:sp>
      <p:sp>
        <p:nvSpPr>
          <p:cNvPr id="19" name="TextBox 18">
            <a:extLst>
              <a:ext uri="{FF2B5EF4-FFF2-40B4-BE49-F238E27FC236}">
                <a16:creationId xmlns="" xmlns:a16="http://schemas.microsoft.com/office/drawing/2014/main" id="{7C55710A-8F6B-892D-CF85-E78B18C34588}"/>
              </a:ext>
            </a:extLst>
          </p:cNvPr>
          <p:cNvSpPr txBox="1"/>
          <p:nvPr/>
        </p:nvSpPr>
        <p:spPr>
          <a:xfrm>
            <a:off x="8600259" y="5714354"/>
            <a:ext cx="1190172" cy="461665"/>
          </a:xfrm>
          <a:prstGeom prst="rect">
            <a:avLst/>
          </a:prstGeom>
          <a:noFill/>
        </p:spPr>
        <p:txBody>
          <a:bodyPr wrap="square" rtlCol="0">
            <a:spAutoFit/>
          </a:bodyPr>
          <a:lstStyle/>
          <a:p>
            <a:pPr algn="ctr"/>
            <a:r>
              <a:rPr lang="en-US" sz="2400" dirty="0">
                <a:solidFill>
                  <a:srgbClr val="C00000"/>
                </a:solidFill>
                <a:latin typeface="Times New Roman" panose="02020603050405020304" pitchFamily="18" charset="0"/>
                <a:cs typeface="Times New Roman" panose="02020603050405020304" pitchFamily="18" charset="0"/>
              </a:rPr>
              <a:t>X</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4"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9"/>
          <p:cNvPicPr>
            <a:picLocks noChangeAspect="1"/>
          </p:cNvPicPr>
          <p:nvPr/>
        </p:nvPicPr>
        <p:blipFill>
          <a:blip r:embed="rId3"/>
          <a:stretch>
            <a:fillRect/>
          </a:stretch>
        </p:blipFill>
        <p:spPr>
          <a:xfrm>
            <a:off x="0" y="0"/>
            <a:ext cx="12192000" cy="6858000"/>
          </a:xfrm>
          <a:prstGeom prst="rect">
            <a:avLst/>
          </a:prstGeom>
        </p:spPr>
      </p:pic>
      <p:sp>
        <p:nvSpPr>
          <p:cNvPr id="7" name="矩形 6"/>
          <p:cNvSpPr/>
          <p:nvPr/>
        </p:nvSpPr>
        <p:spPr>
          <a:xfrm>
            <a:off x="355599" y="410029"/>
            <a:ext cx="11480800" cy="603794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pic>
        <p:nvPicPr>
          <p:cNvPr id="8" name="图片 7" descr="9"/>
          <p:cNvPicPr>
            <a:picLocks noChangeAspect="1"/>
          </p:cNvPicPr>
          <p:nvPr/>
        </p:nvPicPr>
        <p:blipFill>
          <a:blip r:embed="rId4"/>
          <a:srcRect t="19063" r="45134"/>
          <a:stretch>
            <a:fillRect/>
          </a:stretch>
        </p:blipFill>
        <p:spPr>
          <a:xfrm>
            <a:off x="0" y="3622675"/>
            <a:ext cx="3898265" cy="3235325"/>
          </a:xfrm>
          <a:prstGeom prst="rect">
            <a:avLst/>
          </a:prstGeom>
        </p:spPr>
      </p:pic>
      <p:pic>
        <p:nvPicPr>
          <p:cNvPr id="9" name="图片 8" descr="9"/>
          <p:cNvPicPr>
            <a:picLocks noChangeAspect="1"/>
          </p:cNvPicPr>
          <p:nvPr/>
        </p:nvPicPr>
        <p:blipFill>
          <a:blip r:embed="rId4"/>
          <a:srcRect l="69639" t="54075" r="-938" b="254"/>
          <a:stretch>
            <a:fillRect/>
          </a:stretch>
        </p:blipFill>
        <p:spPr>
          <a:xfrm>
            <a:off x="9968230" y="5032375"/>
            <a:ext cx="2223770" cy="1825625"/>
          </a:xfrm>
          <a:prstGeom prst="rect">
            <a:avLst/>
          </a:prstGeom>
        </p:spPr>
      </p:pic>
      <p:sp>
        <p:nvSpPr>
          <p:cNvPr id="5" name="Rectangle 4">
            <a:extLst>
              <a:ext uri="{FF2B5EF4-FFF2-40B4-BE49-F238E27FC236}">
                <a16:creationId xmlns="" xmlns:a16="http://schemas.microsoft.com/office/drawing/2014/main" id="{B024F2A8-5C1F-424C-37A7-9BE2F8174462}"/>
              </a:ext>
            </a:extLst>
          </p:cNvPr>
          <p:cNvSpPr/>
          <p:nvPr/>
        </p:nvSpPr>
        <p:spPr>
          <a:xfrm>
            <a:off x="439471" y="357395"/>
            <a:ext cx="11336520" cy="954107"/>
          </a:xfrm>
          <a:prstGeom prst="rect">
            <a:avLst/>
          </a:prstGeom>
          <a:noFill/>
        </p:spPr>
        <p:txBody>
          <a:bodyPr wrap="square">
            <a:spAutoFit/>
          </a:bodyPr>
          <a:lstStyle/>
          <a:p>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tập</a:t>
            </a:r>
            <a:r>
              <a:rPr lang="en-US" sz="2800" b="1" dirty="0">
                <a:solidFill>
                  <a:srgbClr val="002060"/>
                </a:solidFill>
                <a:latin typeface="Times New Roman" panose="02020603050405020304" pitchFamily="18" charset="0"/>
                <a:cs typeface="Times New Roman" panose="02020603050405020304" pitchFamily="18" charset="0"/>
              </a:rPr>
              <a:t> 3. </a:t>
            </a:r>
            <a:r>
              <a:rPr lang="vi-VN" sz="2800" dirty="0">
                <a:solidFill>
                  <a:srgbClr val="002060"/>
                </a:solidFill>
                <a:latin typeface="Times New Roman" panose="02020603050405020304" pitchFamily="18" charset="0"/>
                <a:cs typeface="Times New Roman" panose="02020603050405020304" pitchFamily="18" charset="0"/>
              </a:rPr>
              <a:t>Xác đinh nghĩa của từng yếu tố Hán Việt "minh" trong các trường hợp sau bằng cách đánh dấu X vào ô thích h</a:t>
            </a:r>
            <a:r>
              <a:rPr lang="en-US" sz="2800" dirty="0">
                <a:solidFill>
                  <a:srgbClr val="002060"/>
                </a:solidFill>
                <a:latin typeface="Times New Roman" panose="02020603050405020304" pitchFamily="18" charset="0"/>
                <a:cs typeface="Times New Roman" panose="02020603050405020304" pitchFamily="18" charset="0"/>
              </a:rPr>
              <a:t>ợ</a:t>
            </a:r>
            <a:r>
              <a:rPr lang="vi-VN" sz="2800" dirty="0">
                <a:solidFill>
                  <a:srgbClr val="002060"/>
                </a:solidFill>
                <a:latin typeface="Times New Roman" panose="02020603050405020304" pitchFamily="18" charset="0"/>
                <a:cs typeface="Times New Roman" panose="02020603050405020304" pitchFamily="18" charset="0"/>
              </a:rPr>
              <a:t>p</a:t>
            </a:r>
            <a:endParaRPr lang="en-US"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 xmlns:a16="http://schemas.microsoft.com/office/drawing/2014/main" id="{A9AA1EE0-BA63-BE59-ADBE-D606652EFA85}"/>
              </a:ext>
            </a:extLst>
          </p:cNvPr>
          <p:cNvGraphicFramePr>
            <a:graphicFrameLocks noGrp="1"/>
          </p:cNvGraphicFramePr>
          <p:nvPr>
            <p:extLst>
              <p:ext uri="{D42A27DB-BD31-4B8C-83A1-F6EECF244321}">
                <p14:modId xmlns:p14="http://schemas.microsoft.com/office/powerpoint/2010/main" val="2030335562"/>
              </p:ext>
            </p:extLst>
          </p:nvPr>
        </p:nvGraphicFramePr>
        <p:xfrm>
          <a:off x="452520" y="1417130"/>
          <a:ext cx="11310421" cy="4173985"/>
        </p:xfrm>
        <a:graphic>
          <a:graphicData uri="http://schemas.openxmlformats.org/drawingml/2006/table">
            <a:tbl>
              <a:tblPr firstRow="1" firstCol="1" bandRow="1"/>
              <a:tblGrid>
                <a:gridCol w="1800662">
                  <a:extLst>
                    <a:ext uri="{9D8B030D-6E8A-4147-A177-3AD203B41FA5}">
                      <a16:colId xmlns="" xmlns:a16="http://schemas.microsoft.com/office/drawing/2014/main" val="2488080320"/>
                    </a:ext>
                  </a:extLst>
                </a:gridCol>
                <a:gridCol w="1969477">
                  <a:extLst>
                    <a:ext uri="{9D8B030D-6E8A-4147-A177-3AD203B41FA5}">
                      <a16:colId xmlns="" xmlns:a16="http://schemas.microsoft.com/office/drawing/2014/main" val="1075124367"/>
                    </a:ext>
                  </a:extLst>
                </a:gridCol>
                <a:gridCol w="1941341">
                  <a:extLst>
                    <a:ext uri="{9D8B030D-6E8A-4147-A177-3AD203B41FA5}">
                      <a16:colId xmlns="" xmlns:a16="http://schemas.microsoft.com/office/drawing/2014/main" val="1797641461"/>
                    </a:ext>
                  </a:extLst>
                </a:gridCol>
                <a:gridCol w="1899139">
                  <a:extLst>
                    <a:ext uri="{9D8B030D-6E8A-4147-A177-3AD203B41FA5}">
                      <a16:colId xmlns="" xmlns:a16="http://schemas.microsoft.com/office/drawing/2014/main" val="4210545107"/>
                    </a:ext>
                  </a:extLst>
                </a:gridCol>
                <a:gridCol w="1800664">
                  <a:extLst>
                    <a:ext uri="{9D8B030D-6E8A-4147-A177-3AD203B41FA5}">
                      <a16:colId xmlns="" xmlns:a16="http://schemas.microsoft.com/office/drawing/2014/main" val="2331534441"/>
                    </a:ext>
                  </a:extLst>
                </a:gridCol>
                <a:gridCol w="1899138">
                  <a:extLst>
                    <a:ext uri="{9D8B030D-6E8A-4147-A177-3AD203B41FA5}">
                      <a16:colId xmlns="" xmlns:a16="http://schemas.microsoft.com/office/drawing/2014/main" val="3049756482"/>
                    </a:ext>
                  </a:extLst>
                </a:gridCol>
              </a:tblGrid>
              <a:tr h="0">
                <a:tc>
                  <a:txBody>
                    <a:bodyPr/>
                    <a:lstStyle/>
                    <a:p>
                      <a:pPr algn="r">
                        <a:lnSpc>
                          <a:spcPct val="100000"/>
                        </a:lnSpc>
                        <a:spcAft>
                          <a:spcPts val="800"/>
                        </a:spcAft>
                      </a:pPr>
                      <a:r>
                        <a:rPr lang="vi-VN"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Nghĩa</a:t>
                      </a:r>
                      <a:endParaRPr lang="vi-VN" sz="2400" b="0"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p>
                      <a:pPr algn="l">
                        <a:lnSpc>
                          <a:spcPct val="100000"/>
                        </a:lnSpc>
                        <a:spcAft>
                          <a:spcPts val="800"/>
                        </a:spcAft>
                      </a:pPr>
                      <a:r>
                        <a:rPr lang="vi-VN"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Từ ngữ</a:t>
                      </a:r>
                      <a:endParaRPr lang="en-US"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Sáng</a:t>
                      </a:r>
                      <a:endPar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Làm cho rõ</a:t>
                      </a:r>
                      <a:endPar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en-US" sz="2400" b="1" i="0" u="none" strike="noStrike" kern="1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vi-VN"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áng suốt</a:t>
                      </a:r>
                      <a:endPar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Th</a:t>
                      </a:r>
                      <a:r>
                        <a:rPr lang="en-US" sz="2400" b="1" i="0" u="none" strike="noStrike" kern="1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ề</a:t>
                      </a:r>
                      <a:endPar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Ghi nhớ không quên</a:t>
                      </a:r>
                      <a:endParaRPr lang="en-US" sz="24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25283203"/>
                  </a:ext>
                </a:extLst>
              </a:tr>
              <a:tr h="783008">
                <a:tc>
                  <a:txBody>
                    <a:bodyPr/>
                    <a:lstStyle/>
                    <a:p>
                      <a:pPr algn="ctr">
                        <a:lnSpc>
                          <a:spcPct val="100000"/>
                        </a:lnSpc>
                        <a:spcAft>
                          <a:spcPts val="800"/>
                        </a:spcAft>
                      </a:pPr>
                      <a:r>
                        <a:rPr lang="vi-VN" sz="2800" b="0" i="1" u="none" strike="noStrike" kern="100" spc="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khắc </a:t>
                      </a:r>
                      <a:r>
                        <a:rPr lang="vi-VN" sz="2800" b="0" i="1" u="none" strike="noStrike" kern="1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cốt minh tâm</a:t>
                      </a:r>
                      <a:endPar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83692974"/>
                  </a:ext>
                </a:extLst>
              </a:tr>
              <a:tr h="559771">
                <a:tc>
                  <a:txBody>
                    <a:bodyPr/>
                    <a:lstStyle/>
                    <a:p>
                      <a:pPr algn="ctr">
                        <a:lnSpc>
                          <a:spcPct val="100000"/>
                        </a:lnSpc>
                        <a:spcAft>
                          <a:spcPts val="800"/>
                        </a:spcAft>
                      </a:pPr>
                      <a:r>
                        <a:rPr lang="vi-VN" sz="2800" b="0" i="1" u="none" strike="noStrike" kern="1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minh châu</a:t>
                      </a:r>
                      <a:endPar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99225650"/>
                  </a:ext>
                </a:extLst>
              </a:tr>
              <a:tr h="556054">
                <a:tc>
                  <a:txBody>
                    <a:bodyPr/>
                    <a:lstStyle/>
                    <a:p>
                      <a:pPr algn="ctr">
                        <a:lnSpc>
                          <a:spcPct val="100000"/>
                        </a:lnSpc>
                        <a:spcAft>
                          <a:spcPts val="800"/>
                        </a:spcAft>
                      </a:pPr>
                      <a:r>
                        <a:rPr lang="vi-VN" sz="2800" b="0" i="1" u="none" strike="noStrike" kern="1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 minh</a:t>
                      </a:r>
                      <a:endPar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06235734"/>
                  </a:ext>
                </a:extLst>
              </a:tr>
              <a:tr h="510295">
                <a:tc>
                  <a:txBody>
                    <a:bodyPr/>
                    <a:lstStyle/>
                    <a:p>
                      <a:pPr algn="ctr">
                        <a:lnSpc>
                          <a:spcPct val="100000"/>
                        </a:lnSpc>
                        <a:spcAft>
                          <a:spcPts val="800"/>
                        </a:spcAft>
                      </a:pPr>
                      <a:r>
                        <a:rPr lang="vi-VN" sz="2800" b="0" i="1" u="none" strike="noStrike" kern="1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thệ hải minh sơn</a:t>
                      </a:r>
                      <a:endParaRPr lang="en-US" sz="2800" b="0" i="1" u="none" strike="noStrike" kern="1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84262595"/>
                  </a:ext>
                </a:extLst>
              </a:tr>
              <a:tr h="518160">
                <a:tc>
                  <a:txBody>
                    <a:bodyPr/>
                    <a:lstStyle/>
                    <a:p>
                      <a:pPr algn="ctr">
                        <a:lnSpc>
                          <a:spcPct val="100000"/>
                        </a:lnSpc>
                        <a:spcAft>
                          <a:spcPts val="800"/>
                        </a:spcAft>
                      </a:pPr>
                      <a:r>
                        <a:rPr lang="vi-VN" sz="2800" b="0" i="1" u="none" strike="noStrike" kern="1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minh mẫn</a:t>
                      </a:r>
                      <a:endPar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61345091"/>
                  </a:ext>
                </a:extLst>
              </a:tr>
            </a:tbl>
          </a:graphicData>
        </a:graphic>
      </p:graphicFrame>
      <p:sp>
        <p:nvSpPr>
          <p:cNvPr id="10" name="TextBox 9">
            <a:extLst>
              <a:ext uri="{FF2B5EF4-FFF2-40B4-BE49-F238E27FC236}">
                <a16:creationId xmlns="" xmlns:a16="http://schemas.microsoft.com/office/drawing/2014/main" id="{E1EB8E61-6657-6B85-FF37-AAFEE0DEA105}"/>
              </a:ext>
            </a:extLst>
          </p:cNvPr>
          <p:cNvSpPr txBox="1"/>
          <p:nvPr/>
        </p:nvSpPr>
        <p:spPr>
          <a:xfrm>
            <a:off x="10476611" y="2392126"/>
            <a:ext cx="603504"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X</a:t>
            </a:r>
          </a:p>
        </p:txBody>
      </p:sp>
      <p:sp>
        <p:nvSpPr>
          <p:cNvPr id="11" name="TextBox 10">
            <a:extLst>
              <a:ext uri="{FF2B5EF4-FFF2-40B4-BE49-F238E27FC236}">
                <a16:creationId xmlns="" xmlns:a16="http://schemas.microsoft.com/office/drawing/2014/main" id="{FE830081-083B-A1EB-ADD1-D0DD8DD3EA2C}"/>
              </a:ext>
            </a:extLst>
          </p:cNvPr>
          <p:cNvSpPr txBox="1"/>
          <p:nvPr/>
        </p:nvSpPr>
        <p:spPr>
          <a:xfrm>
            <a:off x="2807184" y="3161010"/>
            <a:ext cx="603504"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X</a:t>
            </a:r>
          </a:p>
        </p:txBody>
      </p:sp>
      <p:sp>
        <p:nvSpPr>
          <p:cNvPr id="13" name="TextBox 12">
            <a:extLst>
              <a:ext uri="{FF2B5EF4-FFF2-40B4-BE49-F238E27FC236}">
                <a16:creationId xmlns="" xmlns:a16="http://schemas.microsoft.com/office/drawing/2014/main" id="{6DDC7D5D-ECF7-5E9B-826B-4552BF2FDC7A}"/>
              </a:ext>
            </a:extLst>
          </p:cNvPr>
          <p:cNvSpPr txBox="1"/>
          <p:nvPr/>
        </p:nvSpPr>
        <p:spPr>
          <a:xfrm>
            <a:off x="4862524" y="3665836"/>
            <a:ext cx="603504"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X</a:t>
            </a:r>
          </a:p>
        </p:txBody>
      </p:sp>
      <p:sp>
        <p:nvSpPr>
          <p:cNvPr id="14" name="TextBox 13">
            <a:extLst>
              <a:ext uri="{FF2B5EF4-FFF2-40B4-BE49-F238E27FC236}">
                <a16:creationId xmlns="" xmlns:a16="http://schemas.microsoft.com/office/drawing/2014/main" id="{ACE69D4F-C1C1-25B5-BA04-35FD7EE552AF}"/>
              </a:ext>
            </a:extLst>
          </p:cNvPr>
          <p:cNvSpPr txBox="1"/>
          <p:nvPr/>
        </p:nvSpPr>
        <p:spPr>
          <a:xfrm>
            <a:off x="8536599" y="4393083"/>
            <a:ext cx="603504"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X</a:t>
            </a:r>
          </a:p>
        </p:txBody>
      </p:sp>
      <p:sp>
        <p:nvSpPr>
          <p:cNvPr id="15" name="TextBox 14">
            <a:extLst>
              <a:ext uri="{FF2B5EF4-FFF2-40B4-BE49-F238E27FC236}">
                <a16:creationId xmlns="" xmlns:a16="http://schemas.microsoft.com/office/drawing/2014/main" id="{904363A2-12EA-8074-0B2A-1FEF0B7EB539}"/>
              </a:ext>
            </a:extLst>
          </p:cNvPr>
          <p:cNvSpPr txBox="1"/>
          <p:nvPr/>
        </p:nvSpPr>
        <p:spPr>
          <a:xfrm>
            <a:off x="6808890" y="5125813"/>
            <a:ext cx="603504"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X</a:t>
            </a:r>
          </a:p>
        </p:txBody>
      </p:sp>
      <p:sp>
        <p:nvSpPr>
          <p:cNvPr id="16" name="TextBox 15">
            <a:extLst>
              <a:ext uri="{FF2B5EF4-FFF2-40B4-BE49-F238E27FC236}">
                <a16:creationId xmlns="" xmlns:a16="http://schemas.microsoft.com/office/drawing/2014/main" id="{01C17C16-DAAD-8AAE-7A67-913C7A7D3C88}"/>
              </a:ext>
            </a:extLst>
          </p:cNvPr>
          <p:cNvSpPr txBox="1"/>
          <p:nvPr/>
        </p:nvSpPr>
        <p:spPr>
          <a:xfrm>
            <a:off x="452519" y="5624639"/>
            <a:ext cx="11323471" cy="954107"/>
          </a:xfrm>
          <a:prstGeom prst="rect">
            <a:avLst/>
          </a:prstGeom>
          <a:solidFill>
            <a:schemeClr val="bg1"/>
          </a:solid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Chỉ ra các yếu tố Hán Việt đồng âm khác nghĩa, yếu t</a:t>
            </a:r>
            <a:r>
              <a:rPr lang="en-US" sz="2800" dirty="0">
                <a:latin typeface="Times New Roman" panose="02020603050405020304" pitchFamily="18" charset="0"/>
                <a:cs typeface="Times New Roman" panose="02020603050405020304" pitchFamily="18" charset="0"/>
              </a:rPr>
              <a:t>ố</a:t>
            </a:r>
            <a:r>
              <a:rPr lang="vi-VN" sz="2800" dirty="0">
                <a:latin typeface="Times New Roman" panose="02020603050405020304" pitchFamily="18" charset="0"/>
                <a:cs typeface="Times New Roman" panose="02020603050405020304" pitchFamily="18" charset="0"/>
              </a:rPr>
              <a:t> Hán Việt đa nghĩa trong các trường hợp trên.</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3" grpId="0"/>
      <p:bldP spid="14" grpId="0"/>
      <p:bldP spid="15"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TRÒ CHƠI “AI NHANH HƠN”</a:t>
            </a:r>
            <a:endParaRPr lang="en-US" b="1" dirty="0">
              <a:solidFill>
                <a:srgbClr val="C00000"/>
              </a:solidFill>
            </a:endParaRPr>
          </a:p>
        </p:txBody>
      </p:sp>
      <p:sp>
        <p:nvSpPr>
          <p:cNvPr id="3" name="Content Placeholder 2"/>
          <p:cNvSpPr>
            <a:spLocks noGrp="1"/>
          </p:cNvSpPr>
          <p:nvPr>
            <p:ph idx="1"/>
          </p:nvPr>
        </p:nvSpPr>
        <p:spPr/>
        <p:txBody>
          <a:bodyPr>
            <a:normAutofit/>
          </a:bodyPr>
          <a:lstStyle/>
          <a:p>
            <a:pPr marL="0" indent="0" algn="ctr">
              <a:buNone/>
            </a:pPr>
            <a:r>
              <a:rPr lang="en-US" sz="5400" dirty="0" err="1" smtClean="0">
                <a:solidFill>
                  <a:srgbClr val="3B3BFF"/>
                </a:solidFill>
              </a:rPr>
              <a:t>Viết</a:t>
            </a:r>
            <a:r>
              <a:rPr lang="en-US" sz="5400" dirty="0" smtClean="0">
                <a:solidFill>
                  <a:srgbClr val="3B3BFF"/>
                </a:solidFill>
              </a:rPr>
              <a:t> </a:t>
            </a:r>
            <a:r>
              <a:rPr lang="en-US" sz="5400" dirty="0" err="1" smtClean="0">
                <a:solidFill>
                  <a:srgbClr val="3B3BFF"/>
                </a:solidFill>
              </a:rPr>
              <a:t>các</a:t>
            </a:r>
            <a:r>
              <a:rPr lang="en-US" sz="5400" dirty="0" smtClean="0">
                <a:solidFill>
                  <a:srgbClr val="3B3BFF"/>
                </a:solidFill>
              </a:rPr>
              <a:t> </a:t>
            </a:r>
            <a:r>
              <a:rPr lang="en-US" sz="5400" dirty="0" err="1" smtClean="0">
                <a:solidFill>
                  <a:srgbClr val="3B3BFF"/>
                </a:solidFill>
              </a:rPr>
              <a:t>từ</a:t>
            </a:r>
            <a:r>
              <a:rPr lang="en-US" sz="5400" dirty="0" smtClean="0">
                <a:solidFill>
                  <a:srgbClr val="3B3BFF"/>
                </a:solidFill>
              </a:rPr>
              <a:t> </a:t>
            </a:r>
            <a:r>
              <a:rPr lang="en-US" sz="5400" dirty="0" err="1" smtClean="0">
                <a:solidFill>
                  <a:srgbClr val="3B3BFF"/>
                </a:solidFill>
              </a:rPr>
              <a:t>Hán</a:t>
            </a:r>
            <a:r>
              <a:rPr lang="en-US" sz="5400" dirty="0" smtClean="0">
                <a:solidFill>
                  <a:srgbClr val="3B3BFF"/>
                </a:solidFill>
              </a:rPr>
              <a:t> </a:t>
            </a:r>
            <a:r>
              <a:rPr lang="en-US" sz="5400" dirty="0" err="1" smtClean="0">
                <a:solidFill>
                  <a:srgbClr val="3B3BFF"/>
                </a:solidFill>
              </a:rPr>
              <a:t>Việt</a:t>
            </a:r>
            <a:r>
              <a:rPr lang="en-US" sz="5400" dirty="0" smtClean="0">
                <a:solidFill>
                  <a:srgbClr val="3B3BFF"/>
                </a:solidFill>
              </a:rPr>
              <a:t> </a:t>
            </a:r>
            <a:r>
              <a:rPr lang="en-US" sz="5400" dirty="0" err="1" smtClean="0">
                <a:solidFill>
                  <a:srgbClr val="3B3BFF"/>
                </a:solidFill>
              </a:rPr>
              <a:t>có</a:t>
            </a:r>
            <a:r>
              <a:rPr lang="en-US" sz="5400" dirty="0" smtClean="0">
                <a:solidFill>
                  <a:srgbClr val="3B3BFF"/>
                </a:solidFill>
              </a:rPr>
              <a:t> </a:t>
            </a:r>
            <a:r>
              <a:rPr lang="en-US" sz="5400" dirty="0" err="1" smtClean="0">
                <a:solidFill>
                  <a:srgbClr val="3B3BFF"/>
                </a:solidFill>
              </a:rPr>
              <a:t>chứa</a:t>
            </a:r>
            <a:r>
              <a:rPr lang="en-US" sz="5400" dirty="0" smtClean="0">
                <a:solidFill>
                  <a:srgbClr val="3B3BFF"/>
                </a:solidFill>
              </a:rPr>
              <a:t> </a:t>
            </a:r>
            <a:r>
              <a:rPr lang="en-US" sz="5400" dirty="0" err="1" smtClean="0">
                <a:solidFill>
                  <a:srgbClr val="3B3BFF"/>
                </a:solidFill>
              </a:rPr>
              <a:t>yếu</a:t>
            </a:r>
            <a:r>
              <a:rPr lang="en-US" sz="5400" dirty="0" smtClean="0">
                <a:solidFill>
                  <a:srgbClr val="3B3BFF"/>
                </a:solidFill>
              </a:rPr>
              <a:t> </a:t>
            </a:r>
            <a:r>
              <a:rPr lang="en-US" sz="5400" dirty="0" err="1" smtClean="0">
                <a:solidFill>
                  <a:srgbClr val="3B3BFF"/>
                </a:solidFill>
              </a:rPr>
              <a:t>tố</a:t>
            </a:r>
            <a:r>
              <a:rPr lang="en-US" sz="5400" dirty="0" smtClean="0">
                <a:solidFill>
                  <a:srgbClr val="3B3BFF"/>
                </a:solidFill>
              </a:rPr>
              <a:t> </a:t>
            </a:r>
            <a:r>
              <a:rPr lang="en-US" sz="5400" dirty="0" err="1" smtClean="0">
                <a:solidFill>
                  <a:srgbClr val="3B3BFF"/>
                </a:solidFill>
              </a:rPr>
              <a:t>Hán</a:t>
            </a:r>
            <a:r>
              <a:rPr lang="en-US" sz="5400" dirty="0" smtClean="0">
                <a:solidFill>
                  <a:srgbClr val="3B3BFF"/>
                </a:solidFill>
              </a:rPr>
              <a:t> </a:t>
            </a:r>
            <a:r>
              <a:rPr lang="en-US" sz="5400" dirty="0" err="1" smtClean="0">
                <a:solidFill>
                  <a:srgbClr val="3B3BFF"/>
                </a:solidFill>
              </a:rPr>
              <a:t>Việt</a:t>
            </a:r>
            <a:r>
              <a:rPr lang="en-US" sz="5400" smtClean="0">
                <a:solidFill>
                  <a:srgbClr val="3B3BFF"/>
                </a:solidFill>
              </a:rPr>
              <a:t> </a:t>
            </a:r>
            <a:r>
              <a:rPr lang="en-US" sz="5400" smtClean="0">
                <a:solidFill>
                  <a:srgbClr val="3B3BFF"/>
                </a:solidFill>
              </a:rPr>
              <a:t>“</a:t>
            </a:r>
            <a:r>
              <a:rPr lang="en-US" sz="5400" dirty="0">
                <a:solidFill>
                  <a:srgbClr val="3B3BFF"/>
                </a:solidFill>
              </a:rPr>
              <a:t>p</a:t>
            </a:r>
            <a:r>
              <a:rPr lang="en-US" sz="5400" smtClean="0">
                <a:solidFill>
                  <a:srgbClr val="3B3BFF"/>
                </a:solidFill>
              </a:rPr>
              <a:t>hi</a:t>
            </a:r>
            <a:r>
              <a:rPr lang="en-US" sz="5400" dirty="0" smtClean="0">
                <a:solidFill>
                  <a:srgbClr val="3B3BFF"/>
                </a:solidFill>
              </a:rPr>
              <a:t>” </a:t>
            </a:r>
            <a:endParaRPr lang="en-US" sz="5400" dirty="0">
              <a:solidFill>
                <a:srgbClr val="3B3BFF"/>
              </a:solidFill>
            </a:endParaRPr>
          </a:p>
        </p:txBody>
      </p:sp>
    </p:spTree>
    <p:extLst>
      <p:ext uri="{BB962C8B-B14F-4D97-AF65-F5344CB8AC3E}">
        <p14:creationId xmlns:p14="http://schemas.microsoft.com/office/powerpoint/2010/main" val="2977639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65" y="1012372"/>
            <a:ext cx="10972800" cy="4525963"/>
          </a:xfrm>
        </p:spPr>
        <p:txBody>
          <a:bodyPr>
            <a:normAutofit/>
          </a:bodyPr>
          <a:lstStyle/>
          <a:p>
            <a:pPr>
              <a:buFontTx/>
              <a:buChar char="-"/>
            </a:pPr>
            <a:r>
              <a:rPr lang="en-US" sz="5400" dirty="0" err="1" smtClean="0">
                <a:solidFill>
                  <a:srgbClr val="3B3BFF"/>
                </a:solidFill>
              </a:rPr>
              <a:t>Làm</a:t>
            </a:r>
            <a:r>
              <a:rPr lang="en-US" sz="5400" dirty="0" smtClean="0">
                <a:solidFill>
                  <a:srgbClr val="3B3BFF"/>
                </a:solidFill>
              </a:rPr>
              <a:t> </a:t>
            </a:r>
            <a:r>
              <a:rPr lang="en-US" sz="5400" dirty="0" err="1" smtClean="0">
                <a:solidFill>
                  <a:srgbClr val="3B3BFF"/>
                </a:solidFill>
              </a:rPr>
              <a:t>bài</a:t>
            </a:r>
            <a:r>
              <a:rPr lang="en-US" sz="5400" dirty="0" smtClean="0">
                <a:solidFill>
                  <a:srgbClr val="3B3BFF"/>
                </a:solidFill>
              </a:rPr>
              <a:t> </a:t>
            </a:r>
            <a:r>
              <a:rPr lang="en-US" sz="5400" dirty="0" err="1" smtClean="0">
                <a:solidFill>
                  <a:srgbClr val="3B3BFF"/>
                </a:solidFill>
              </a:rPr>
              <a:t>tập</a:t>
            </a:r>
            <a:r>
              <a:rPr lang="en-US" sz="5400" dirty="0" smtClean="0">
                <a:solidFill>
                  <a:srgbClr val="3B3BFF"/>
                </a:solidFill>
              </a:rPr>
              <a:t> 4, 5 /SGK </a:t>
            </a:r>
            <a:r>
              <a:rPr lang="en-US" sz="5400" dirty="0" err="1" smtClean="0">
                <a:solidFill>
                  <a:srgbClr val="3B3BFF"/>
                </a:solidFill>
              </a:rPr>
              <a:t>trang</a:t>
            </a:r>
            <a:r>
              <a:rPr lang="en-US" sz="5400" dirty="0" smtClean="0">
                <a:solidFill>
                  <a:srgbClr val="3B3BFF"/>
                </a:solidFill>
              </a:rPr>
              <a:t> 75.</a:t>
            </a:r>
          </a:p>
          <a:p>
            <a:pPr>
              <a:buFontTx/>
              <a:buChar char="-"/>
            </a:pPr>
            <a:r>
              <a:rPr lang="en-US" sz="5400" dirty="0" smtClean="0">
                <a:solidFill>
                  <a:srgbClr val="3B3BFF"/>
                </a:solidFill>
              </a:rPr>
              <a:t> </a:t>
            </a:r>
            <a:r>
              <a:rPr lang="en-US" sz="5400" dirty="0" err="1" smtClean="0">
                <a:solidFill>
                  <a:srgbClr val="3B3BFF"/>
                </a:solidFill>
              </a:rPr>
              <a:t>Tìm</a:t>
            </a:r>
            <a:r>
              <a:rPr lang="en-US" sz="5400" dirty="0" smtClean="0">
                <a:solidFill>
                  <a:srgbClr val="3B3BFF"/>
                </a:solidFill>
              </a:rPr>
              <a:t> </a:t>
            </a:r>
            <a:r>
              <a:rPr lang="en-US" sz="5400" dirty="0" err="1" smtClean="0">
                <a:solidFill>
                  <a:srgbClr val="3B3BFF"/>
                </a:solidFill>
              </a:rPr>
              <a:t>các</a:t>
            </a:r>
            <a:r>
              <a:rPr lang="en-US" sz="5400" dirty="0" smtClean="0">
                <a:solidFill>
                  <a:srgbClr val="3B3BFF"/>
                </a:solidFill>
              </a:rPr>
              <a:t> </a:t>
            </a:r>
            <a:r>
              <a:rPr lang="en-US" sz="5400" dirty="0" err="1" smtClean="0">
                <a:solidFill>
                  <a:srgbClr val="3B3BFF"/>
                </a:solidFill>
              </a:rPr>
              <a:t>yếu</a:t>
            </a:r>
            <a:r>
              <a:rPr lang="en-US" sz="5400" dirty="0" smtClean="0">
                <a:solidFill>
                  <a:srgbClr val="3B3BFF"/>
                </a:solidFill>
              </a:rPr>
              <a:t> </a:t>
            </a:r>
            <a:r>
              <a:rPr lang="en-US" sz="5400" dirty="0" err="1" smtClean="0">
                <a:solidFill>
                  <a:srgbClr val="3B3BFF"/>
                </a:solidFill>
              </a:rPr>
              <a:t>tố</a:t>
            </a:r>
            <a:r>
              <a:rPr lang="en-US" sz="5400" dirty="0" smtClean="0">
                <a:solidFill>
                  <a:srgbClr val="3B3BFF"/>
                </a:solidFill>
              </a:rPr>
              <a:t> </a:t>
            </a:r>
            <a:r>
              <a:rPr lang="en-US" sz="5400" dirty="0" err="1">
                <a:solidFill>
                  <a:srgbClr val="3B3BFF"/>
                </a:solidFill>
              </a:rPr>
              <a:t>H</a:t>
            </a:r>
            <a:r>
              <a:rPr lang="en-US" sz="5400" dirty="0" err="1" smtClean="0">
                <a:solidFill>
                  <a:srgbClr val="3B3BFF"/>
                </a:solidFill>
              </a:rPr>
              <a:t>án</a:t>
            </a:r>
            <a:r>
              <a:rPr lang="en-US" sz="5400" dirty="0" smtClean="0">
                <a:solidFill>
                  <a:srgbClr val="3B3BFF"/>
                </a:solidFill>
              </a:rPr>
              <a:t> </a:t>
            </a:r>
            <a:r>
              <a:rPr lang="en-US" sz="5400" dirty="0" err="1" smtClean="0">
                <a:solidFill>
                  <a:srgbClr val="3B3BFF"/>
                </a:solidFill>
              </a:rPr>
              <a:t>Việt</a:t>
            </a:r>
            <a:r>
              <a:rPr lang="en-US" sz="5400" dirty="0" smtClean="0">
                <a:solidFill>
                  <a:srgbClr val="3B3BFF"/>
                </a:solidFill>
              </a:rPr>
              <a:t> </a:t>
            </a:r>
            <a:r>
              <a:rPr lang="en-US" sz="5400" dirty="0" err="1" smtClean="0">
                <a:solidFill>
                  <a:srgbClr val="3B3BFF"/>
                </a:solidFill>
              </a:rPr>
              <a:t>đồng</a:t>
            </a:r>
            <a:r>
              <a:rPr lang="en-US" sz="5400" dirty="0" smtClean="0">
                <a:solidFill>
                  <a:srgbClr val="3B3BFF"/>
                </a:solidFill>
              </a:rPr>
              <a:t> </a:t>
            </a:r>
            <a:r>
              <a:rPr lang="en-US" sz="5400" dirty="0" err="1" smtClean="0">
                <a:solidFill>
                  <a:srgbClr val="3B3BFF"/>
                </a:solidFill>
              </a:rPr>
              <a:t>âm</a:t>
            </a:r>
            <a:r>
              <a:rPr lang="en-US" sz="5400" dirty="0" smtClean="0">
                <a:solidFill>
                  <a:srgbClr val="3B3BFF"/>
                </a:solidFill>
              </a:rPr>
              <a:t> </a:t>
            </a:r>
            <a:r>
              <a:rPr lang="en-US" sz="5400" dirty="0" err="1" smtClean="0">
                <a:solidFill>
                  <a:srgbClr val="3B3BFF"/>
                </a:solidFill>
              </a:rPr>
              <a:t>khác</a:t>
            </a:r>
            <a:r>
              <a:rPr lang="en-US" sz="5400" dirty="0" smtClean="0">
                <a:solidFill>
                  <a:srgbClr val="3B3BFF"/>
                </a:solidFill>
              </a:rPr>
              <a:t> </a:t>
            </a:r>
            <a:r>
              <a:rPr lang="en-US" sz="5400" dirty="0" err="1" smtClean="0">
                <a:solidFill>
                  <a:srgbClr val="3B3BFF"/>
                </a:solidFill>
              </a:rPr>
              <a:t>nghĩa</a:t>
            </a:r>
            <a:r>
              <a:rPr lang="en-US" sz="5400" dirty="0" smtClean="0">
                <a:solidFill>
                  <a:srgbClr val="3B3BFF"/>
                </a:solidFill>
              </a:rPr>
              <a:t> </a:t>
            </a:r>
            <a:r>
              <a:rPr lang="en-US" sz="5400" dirty="0" err="1" smtClean="0">
                <a:solidFill>
                  <a:srgbClr val="3B3BFF"/>
                </a:solidFill>
              </a:rPr>
              <a:t>và</a:t>
            </a:r>
            <a:r>
              <a:rPr lang="en-US" sz="5400" dirty="0" smtClean="0">
                <a:solidFill>
                  <a:srgbClr val="3B3BFF"/>
                </a:solidFill>
              </a:rPr>
              <a:t> </a:t>
            </a:r>
            <a:r>
              <a:rPr lang="en-US" sz="5400" dirty="0" err="1" smtClean="0">
                <a:solidFill>
                  <a:srgbClr val="3B3BFF"/>
                </a:solidFill>
              </a:rPr>
              <a:t>yếu</a:t>
            </a:r>
            <a:r>
              <a:rPr lang="en-US" sz="5400" dirty="0" smtClean="0">
                <a:solidFill>
                  <a:srgbClr val="3B3BFF"/>
                </a:solidFill>
              </a:rPr>
              <a:t> </a:t>
            </a:r>
            <a:r>
              <a:rPr lang="en-US" sz="5400" dirty="0" err="1" smtClean="0">
                <a:solidFill>
                  <a:srgbClr val="3B3BFF"/>
                </a:solidFill>
              </a:rPr>
              <a:t>tố</a:t>
            </a:r>
            <a:r>
              <a:rPr lang="en-US" sz="5400" dirty="0" smtClean="0">
                <a:solidFill>
                  <a:srgbClr val="3B3BFF"/>
                </a:solidFill>
              </a:rPr>
              <a:t> </a:t>
            </a:r>
            <a:r>
              <a:rPr lang="en-US" sz="5400" dirty="0" err="1" smtClean="0">
                <a:solidFill>
                  <a:srgbClr val="3B3BFF"/>
                </a:solidFill>
              </a:rPr>
              <a:t>Hán</a:t>
            </a:r>
            <a:r>
              <a:rPr lang="en-US" sz="5400" dirty="0" smtClean="0">
                <a:solidFill>
                  <a:srgbClr val="3B3BFF"/>
                </a:solidFill>
              </a:rPr>
              <a:t> </a:t>
            </a:r>
            <a:r>
              <a:rPr lang="en-US" sz="5400" dirty="0" err="1" smtClean="0">
                <a:solidFill>
                  <a:srgbClr val="3B3BFF"/>
                </a:solidFill>
              </a:rPr>
              <a:t>Việt</a:t>
            </a:r>
            <a:r>
              <a:rPr lang="en-US" sz="5400" dirty="0" smtClean="0">
                <a:solidFill>
                  <a:srgbClr val="3B3BFF"/>
                </a:solidFill>
              </a:rPr>
              <a:t> </a:t>
            </a:r>
            <a:r>
              <a:rPr lang="en-US" sz="5400" dirty="0" err="1" smtClean="0">
                <a:solidFill>
                  <a:srgbClr val="3B3BFF"/>
                </a:solidFill>
              </a:rPr>
              <a:t>đa</a:t>
            </a:r>
            <a:r>
              <a:rPr lang="en-US" sz="5400" dirty="0" smtClean="0">
                <a:solidFill>
                  <a:srgbClr val="3B3BFF"/>
                </a:solidFill>
              </a:rPr>
              <a:t> </a:t>
            </a:r>
            <a:r>
              <a:rPr lang="en-US" sz="5400" dirty="0" err="1" smtClean="0">
                <a:solidFill>
                  <a:srgbClr val="3B3BFF"/>
                </a:solidFill>
              </a:rPr>
              <a:t>nghĩa</a:t>
            </a:r>
            <a:r>
              <a:rPr lang="en-US" sz="5400" dirty="0" smtClean="0">
                <a:solidFill>
                  <a:srgbClr val="3B3BFF"/>
                </a:solidFill>
              </a:rPr>
              <a:t>. </a:t>
            </a:r>
            <a:r>
              <a:rPr lang="en-US" sz="5400" dirty="0" err="1" smtClean="0">
                <a:solidFill>
                  <a:srgbClr val="3B3BFF"/>
                </a:solidFill>
              </a:rPr>
              <a:t>Đặt</a:t>
            </a:r>
            <a:r>
              <a:rPr lang="en-US" sz="5400" dirty="0" smtClean="0">
                <a:solidFill>
                  <a:srgbClr val="3B3BFF"/>
                </a:solidFill>
              </a:rPr>
              <a:t> </a:t>
            </a:r>
            <a:r>
              <a:rPr lang="en-US" sz="5400" dirty="0" err="1" smtClean="0">
                <a:solidFill>
                  <a:srgbClr val="3B3BFF"/>
                </a:solidFill>
              </a:rPr>
              <a:t>câu</a:t>
            </a:r>
            <a:r>
              <a:rPr lang="en-US" sz="5400" dirty="0" smtClean="0">
                <a:solidFill>
                  <a:srgbClr val="3B3BFF"/>
                </a:solidFill>
              </a:rPr>
              <a:t> </a:t>
            </a:r>
            <a:r>
              <a:rPr lang="en-US" sz="5400" dirty="0" err="1" smtClean="0">
                <a:solidFill>
                  <a:srgbClr val="3B3BFF"/>
                </a:solidFill>
              </a:rPr>
              <a:t>với</a:t>
            </a:r>
            <a:r>
              <a:rPr lang="en-US" sz="5400" dirty="0" smtClean="0">
                <a:solidFill>
                  <a:srgbClr val="3B3BFF"/>
                </a:solidFill>
              </a:rPr>
              <a:t> </a:t>
            </a:r>
            <a:r>
              <a:rPr lang="en-US" sz="5400" dirty="0" err="1" smtClean="0">
                <a:solidFill>
                  <a:srgbClr val="3B3BFF"/>
                </a:solidFill>
              </a:rPr>
              <a:t>các</a:t>
            </a:r>
            <a:r>
              <a:rPr lang="en-US" sz="5400" dirty="0" smtClean="0">
                <a:solidFill>
                  <a:srgbClr val="3B3BFF"/>
                </a:solidFill>
              </a:rPr>
              <a:t> </a:t>
            </a:r>
            <a:r>
              <a:rPr lang="en-US" sz="5400" dirty="0" err="1" smtClean="0">
                <a:solidFill>
                  <a:srgbClr val="3B3BFF"/>
                </a:solidFill>
              </a:rPr>
              <a:t>yếu</a:t>
            </a:r>
            <a:r>
              <a:rPr lang="en-US" sz="5400" dirty="0" smtClean="0">
                <a:solidFill>
                  <a:srgbClr val="3B3BFF"/>
                </a:solidFill>
              </a:rPr>
              <a:t> </a:t>
            </a:r>
            <a:r>
              <a:rPr lang="en-US" sz="5400" dirty="0" err="1" smtClean="0">
                <a:solidFill>
                  <a:srgbClr val="3B3BFF"/>
                </a:solidFill>
              </a:rPr>
              <a:t>tố</a:t>
            </a:r>
            <a:r>
              <a:rPr lang="en-US" sz="5400" dirty="0" smtClean="0">
                <a:solidFill>
                  <a:srgbClr val="3B3BFF"/>
                </a:solidFill>
              </a:rPr>
              <a:t> </a:t>
            </a:r>
            <a:r>
              <a:rPr lang="en-US" sz="5400" dirty="0" err="1" smtClean="0">
                <a:solidFill>
                  <a:srgbClr val="3B3BFF"/>
                </a:solidFill>
              </a:rPr>
              <a:t>Hán</a:t>
            </a:r>
            <a:r>
              <a:rPr lang="en-US" sz="5400" dirty="0" smtClean="0">
                <a:solidFill>
                  <a:srgbClr val="3B3BFF"/>
                </a:solidFill>
              </a:rPr>
              <a:t> </a:t>
            </a:r>
            <a:r>
              <a:rPr lang="en-US" sz="5400" dirty="0" err="1" smtClean="0">
                <a:solidFill>
                  <a:srgbClr val="3B3BFF"/>
                </a:solidFill>
              </a:rPr>
              <a:t>Việt</a:t>
            </a:r>
            <a:r>
              <a:rPr lang="en-US" sz="5400" dirty="0" smtClean="0">
                <a:solidFill>
                  <a:srgbClr val="3B3BFF"/>
                </a:solidFill>
              </a:rPr>
              <a:t> </a:t>
            </a:r>
            <a:r>
              <a:rPr lang="en-US" sz="5400" dirty="0" err="1" smtClean="0">
                <a:solidFill>
                  <a:srgbClr val="3B3BFF"/>
                </a:solidFill>
              </a:rPr>
              <a:t>đó</a:t>
            </a:r>
            <a:r>
              <a:rPr lang="en-US" sz="5400" dirty="0" smtClean="0">
                <a:solidFill>
                  <a:srgbClr val="3B3BFF"/>
                </a:solidFill>
              </a:rPr>
              <a:t>.</a:t>
            </a:r>
            <a:endParaRPr lang="en-US" sz="5400" dirty="0">
              <a:solidFill>
                <a:srgbClr val="3B3BFF"/>
              </a:solidFill>
            </a:endParaRPr>
          </a:p>
        </p:txBody>
      </p:sp>
    </p:spTree>
    <p:extLst>
      <p:ext uri="{BB962C8B-B14F-4D97-AF65-F5344CB8AC3E}">
        <p14:creationId xmlns:p14="http://schemas.microsoft.com/office/powerpoint/2010/main" val="1028684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
          <p:cNvPicPr>
            <a:picLocks noChangeAspect="1"/>
          </p:cNvPicPr>
          <p:nvPr/>
        </p:nvPicPr>
        <p:blipFill>
          <a:blip r:embed="rId3"/>
          <a:stretch>
            <a:fillRect/>
          </a:stretch>
        </p:blipFill>
        <p:spPr>
          <a:xfrm>
            <a:off x="0" y="0"/>
            <a:ext cx="12192000" cy="6858000"/>
          </a:xfrm>
          <a:prstGeom prst="rect">
            <a:avLst/>
          </a:prstGeom>
        </p:spPr>
      </p:pic>
      <p:sp>
        <p:nvSpPr>
          <p:cNvPr id="3" name="矩形 2"/>
          <p:cNvSpPr/>
          <p:nvPr/>
        </p:nvSpPr>
        <p:spPr>
          <a:xfrm>
            <a:off x="355599" y="410029"/>
            <a:ext cx="11480800" cy="603794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pic>
        <p:nvPicPr>
          <p:cNvPr id="84" name="图片 83" descr="9"/>
          <p:cNvPicPr>
            <a:picLocks noChangeAspect="1"/>
          </p:cNvPicPr>
          <p:nvPr/>
        </p:nvPicPr>
        <p:blipFill>
          <a:blip r:embed="rId4"/>
          <a:srcRect t="19063" r="45134"/>
          <a:stretch>
            <a:fillRect/>
          </a:stretch>
        </p:blipFill>
        <p:spPr>
          <a:xfrm>
            <a:off x="0" y="5071745"/>
            <a:ext cx="2152015" cy="1786255"/>
          </a:xfrm>
          <a:prstGeom prst="rect">
            <a:avLst/>
          </a:prstGeom>
        </p:spPr>
      </p:pic>
      <p:pic>
        <p:nvPicPr>
          <p:cNvPr id="85" name="图片 84" descr="9"/>
          <p:cNvPicPr>
            <a:picLocks noChangeAspect="1"/>
          </p:cNvPicPr>
          <p:nvPr/>
        </p:nvPicPr>
        <p:blipFill>
          <a:blip r:embed="rId4"/>
          <a:srcRect l="69639" t="54075" r="-938" b="254"/>
          <a:stretch>
            <a:fillRect/>
          </a:stretch>
        </p:blipFill>
        <p:spPr>
          <a:xfrm>
            <a:off x="9968230" y="5032375"/>
            <a:ext cx="2223770" cy="1825625"/>
          </a:xfrm>
          <a:prstGeom prst="rect">
            <a:avLst/>
          </a:prstGeom>
        </p:spPr>
      </p:pic>
      <p:sp>
        <p:nvSpPr>
          <p:cNvPr id="5" name="TextBox 4">
            <a:extLst>
              <a:ext uri="{FF2B5EF4-FFF2-40B4-BE49-F238E27FC236}">
                <a16:creationId xmlns="" xmlns:a16="http://schemas.microsoft.com/office/drawing/2014/main" id="{48687AD8-FC2F-E344-E607-C3A248A6AB8E}"/>
              </a:ext>
            </a:extLst>
          </p:cNvPr>
          <p:cNvSpPr txBox="1"/>
          <p:nvPr/>
        </p:nvSpPr>
        <p:spPr>
          <a:xfrm>
            <a:off x="688438" y="410029"/>
            <a:ext cx="2152015" cy="584775"/>
          </a:xfrm>
          <a:prstGeom prst="rect">
            <a:avLst/>
          </a:prstGeom>
          <a:noFill/>
        </p:spPr>
        <p:txBody>
          <a:bodyPr wrap="square">
            <a:spAutoFit/>
          </a:bodyPr>
          <a:lstStyle/>
          <a:p>
            <a:pPr algn="ctr"/>
            <a:r>
              <a:rPr lang="en-US" sz="3200" b="1" err="1">
                <a:solidFill>
                  <a:srgbClr val="006600"/>
                </a:solidFill>
                <a:latin typeface="Times New Roman" panose="02020603050405020304" pitchFamily="18" charset="0"/>
                <a:cs typeface="Times New Roman" panose="02020603050405020304" pitchFamily="18" charset="0"/>
              </a:rPr>
              <a:t>Bài</a:t>
            </a:r>
            <a:r>
              <a:rPr lang="en-US" sz="3200" b="1">
                <a:solidFill>
                  <a:srgbClr val="006600"/>
                </a:solidFill>
                <a:latin typeface="Times New Roman" panose="02020603050405020304" pitchFamily="18" charset="0"/>
                <a:cs typeface="Times New Roman" panose="02020603050405020304" pitchFamily="18" charset="0"/>
              </a:rPr>
              <a:t> 4 </a:t>
            </a:r>
            <a:endParaRPr lang="en-US" sz="3200" dirty="0">
              <a:solidFill>
                <a:srgbClr val="006600"/>
              </a:solidFill>
              <a:latin typeface="Times New Roman" panose="02020603050405020304" pitchFamily="18" charset="0"/>
              <a:cs typeface="Times New Roman" panose="02020603050405020304" pitchFamily="18" charset="0"/>
            </a:endParaRPr>
          </a:p>
        </p:txBody>
      </p:sp>
      <p:graphicFrame>
        <p:nvGraphicFramePr>
          <p:cNvPr id="6" name="Table 2">
            <a:extLst>
              <a:ext uri="{FF2B5EF4-FFF2-40B4-BE49-F238E27FC236}">
                <a16:creationId xmlns="" xmlns:a16="http://schemas.microsoft.com/office/drawing/2014/main" id="{45A7FB1F-49C3-5875-F56D-194BCE40390F}"/>
              </a:ext>
            </a:extLst>
          </p:cNvPr>
          <p:cNvGraphicFramePr>
            <a:graphicFrameLocks noGrp="1"/>
          </p:cNvGraphicFramePr>
          <p:nvPr>
            <p:extLst>
              <p:ext uri="{D42A27DB-BD31-4B8C-83A1-F6EECF244321}">
                <p14:modId xmlns:p14="http://schemas.microsoft.com/office/powerpoint/2010/main" val="370174361"/>
              </p:ext>
            </p:extLst>
          </p:nvPr>
        </p:nvGraphicFramePr>
        <p:xfrm>
          <a:off x="580190" y="1029669"/>
          <a:ext cx="11072232" cy="4852147"/>
        </p:xfrm>
        <a:graphic>
          <a:graphicData uri="http://schemas.openxmlformats.org/drawingml/2006/table">
            <a:tbl>
              <a:tblPr firstRow="1" bandRow="1">
                <a:tableStyleId>{5C22544A-7EE6-4342-B048-85BDC9FD1C3A}</a:tableStyleId>
              </a:tblPr>
              <a:tblGrid>
                <a:gridCol w="2027086">
                  <a:extLst>
                    <a:ext uri="{9D8B030D-6E8A-4147-A177-3AD203B41FA5}">
                      <a16:colId xmlns="" xmlns:a16="http://schemas.microsoft.com/office/drawing/2014/main" val="2007684736"/>
                    </a:ext>
                  </a:extLst>
                </a:gridCol>
                <a:gridCol w="9045146">
                  <a:extLst>
                    <a:ext uri="{9D8B030D-6E8A-4147-A177-3AD203B41FA5}">
                      <a16:colId xmlns="" xmlns:a16="http://schemas.microsoft.com/office/drawing/2014/main" val="2481690612"/>
                    </a:ext>
                  </a:extLst>
                </a:gridCol>
              </a:tblGrid>
              <a:tr h="0">
                <a:tc>
                  <a:txBody>
                    <a:bodyPr/>
                    <a:lstStyle/>
                    <a:p>
                      <a:pPr algn="ctr"/>
                      <a:r>
                        <a:rPr lang="vi-VN" sz="2800" dirty="0">
                          <a:solidFill>
                            <a:srgbClr val="3B3BFF"/>
                          </a:solidFill>
                          <a:latin typeface="+mj-lt"/>
                          <a:cs typeface="Times New Roman" panose="02020603050405020304" pitchFamily="18" charset="0"/>
                        </a:rPr>
                        <a:t>Từ </a:t>
                      </a:r>
                      <a:endParaRPr lang="en-US" sz="2800" dirty="0">
                        <a:solidFill>
                          <a:srgbClr val="3B3BFF"/>
                        </a:solidFill>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a:solidFill>
                            <a:srgbClr val="3B3BFF"/>
                          </a:solidFill>
                          <a:latin typeface="+mj-lt"/>
                        </a:rPr>
                        <a:t>Nghĩa của từ</a:t>
                      </a:r>
                      <a:endParaRPr lang="en-US" sz="2800" dirty="0">
                        <a:solidFill>
                          <a:srgbClr val="3B3BFF"/>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71420828"/>
                  </a:ext>
                </a:extLst>
              </a:tr>
              <a:tr h="1010020">
                <a:tc>
                  <a:txBody>
                    <a:bodyPr/>
                    <a:lstStyle/>
                    <a:p>
                      <a:r>
                        <a:rPr lang="en-US" sz="2800" dirty="0" err="1">
                          <a:solidFill>
                            <a:srgbClr val="3B3BFF"/>
                          </a:solidFill>
                          <a:latin typeface="Times New Roman" panose="02020603050405020304" pitchFamily="18" charset="0"/>
                          <a:cs typeface="Times New Roman" panose="02020603050405020304" pitchFamily="18" charset="0"/>
                        </a:rPr>
                        <a:t>Bình</a:t>
                      </a:r>
                      <a:r>
                        <a:rPr lang="en-US" sz="2800" baseline="0" dirty="0">
                          <a:solidFill>
                            <a:srgbClr val="3B3BFF"/>
                          </a:solidFill>
                          <a:latin typeface="Times New Roman" panose="02020603050405020304" pitchFamily="18" charset="0"/>
                          <a:cs typeface="Times New Roman" panose="02020603050405020304" pitchFamily="18" charset="0"/>
                        </a:rPr>
                        <a:t> minh</a:t>
                      </a:r>
                      <a:endParaRPr lang="en-US" sz="2800" dirty="0">
                        <a:solidFill>
                          <a:srgbClr val="3B3B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62904672"/>
                  </a:ext>
                </a:extLst>
              </a:tr>
              <a:tr h="1396313">
                <a:tc>
                  <a:txBody>
                    <a:bodyPr/>
                    <a:lstStyle/>
                    <a:p>
                      <a:r>
                        <a:rPr lang="en-US" sz="2800">
                          <a:solidFill>
                            <a:srgbClr val="3B3BFF"/>
                          </a:solidFill>
                          <a:latin typeface="Times New Roman" panose="02020603050405020304" pitchFamily="18" charset="0"/>
                          <a:cs typeface="Times New Roman" panose="02020603050405020304" pitchFamily="18" charset="0"/>
                        </a:rPr>
                        <a:t>Văn</a:t>
                      </a:r>
                      <a:r>
                        <a:rPr lang="en-US" sz="2800" baseline="0">
                          <a:solidFill>
                            <a:srgbClr val="3B3BFF"/>
                          </a:solidFill>
                          <a:latin typeface="Times New Roman" panose="02020603050405020304" pitchFamily="18" charset="0"/>
                          <a:cs typeface="Times New Roman" panose="02020603050405020304" pitchFamily="18" charset="0"/>
                        </a:rPr>
                        <a:t> minh</a:t>
                      </a:r>
                      <a:endParaRPr lang="en-US" sz="2800" baseline="0" dirty="0">
                        <a:solidFill>
                          <a:srgbClr val="3B3B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07005107"/>
                  </a:ext>
                </a:extLst>
              </a:tr>
              <a:tr h="1927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baseline="0">
                          <a:solidFill>
                            <a:srgbClr val="0000FF"/>
                          </a:solidFill>
                          <a:latin typeface="Times New Roman" panose="02020603050405020304" pitchFamily="18" charset="0"/>
                          <a:cs typeface="Times New Roman" panose="02020603050405020304" pitchFamily="18" charset="0"/>
                        </a:rPr>
                        <a:t>Hắc </a:t>
                      </a:r>
                      <a:r>
                        <a:rPr lang="en-US" sz="2800" b="0" baseline="0" dirty="0" err="1">
                          <a:solidFill>
                            <a:srgbClr val="0000FF"/>
                          </a:solidFill>
                          <a:latin typeface="Times New Roman" panose="02020603050405020304" pitchFamily="18" charset="0"/>
                          <a:cs typeface="Times New Roman" panose="02020603050405020304" pitchFamily="18" charset="0"/>
                        </a:rPr>
                        <a:t>bạch</a:t>
                      </a:r>
                      <a:r>
                        <a:rPr lang="en-US" sz="2800" b="0" baseline="0" dirty="0">
                          <a:solidFill>
                            <a:srgbClr val="0000FF"/>
                          </a:solidFill>
                          <a:latin typeface="Times New Roman" panose="02020603050405020304" pitchFamily="18" charset="0"/>
                          <a:cs typeface="Times New Roman" panose="02020603050405020304" pitchFamily="18" charset="0"/>
                        </a:rPr>
                        <a:t> </a:t>
                      </a:r>
                      <a:r>
                        <a:rPr lang="en-US" sz="2800" b="0" baseline="0" err="1">
                          <a:solidFill>
                            <a:srgbClr val="0000FF"/>
                          </a:solidFill>
                          <a:latin typeface="Times New Roman" panose="02020603050405020304" pitchFamily="18" charset="0"/>
                          <a:cs typeface="Times New Roman" panose="02020603050405020304" pitchFamily="18" charset="0"/>
                        </a:rPr>
                        <a:t>phân</a:t>
                      </a:r>
                      <a:r>
                        <a:rPr lang="en-US" sz="2800" b="0" baseline="0">
                          <a:solidFill>
                            <a:srgbClr val="0000FF"/>
                          </a:solidFill>
                          <a:latin typeface="Times New Roman" panose="02020603050405020304" pitchFamily="18" charset="0"/>
                          <a:cs typeface="Times New Roman" panose="02020603050405020304" pitchFamily="18" charset="0"/>
                        </a:rPr>
                        <a:t> minh</a:t>
                      </a:r>
                      <a:endParaRPr lang="en-US" sz="2800" b="0" baseline="0"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73676128"/>
                  </a:ext>
                </a:extLst>
              </a:tr>
            </a:tbl>
          </a:graphicData>
        </a:graphic>
      </p:graphicFrame>
      <p:sp>
        <p:nvSpPr>
          <p:cNvPr id="86" name="TextBox 85">
            <a:extLst>
              <a:ext uri="{FF2B5EF4-FFF2-40B4-BE49-F238E27FC236}">
                <a16:creationId xmlns="" xmlns:a16="http://schemas.microsoft.com/office/drawing/2014/main" id="{54D959B6-3CCB-C2ED-D440-871C1054AB15}"/>
              </a:ext>
            </a:extLst>
          </p:cNvPr>
          <p:cNvSpPr txBox="1"/>
          <p:nvPr/>
        </p:nvSpPr>
        <p:spPr>
          <a:xfrm>
            <a:off x="2699264" y="1562080"/>
            <a:ext cx="8792519" cy="954107"/>
          </a:xfrm>
          <a:prstGeom prst="rect">
            <a:avLst/>
          </a:prstGeom>
          <a:noFill/>
        </p:spPr>
        <p:txBody>
          <a:bodyPr wrap="square" rtlCol="0">
            <a:spAutoFit/>
          </a:bodyPr>
          <a:lstStyle/>
          <a:p>
            <a:r>
              <a:rPr lang="vi-VN" sz="2800">
                <a:solidFill>
                  <a:schemeClr val="accent6">
                    <a:lumMod val="50000"/>
                  </a:schemeClr>
                </a:solidFill>
                <a:latin typeface="Times New Roman" panose="02020603050405020304" pitchFamily="18" charset="0"/>
                <a:cs typeface="Times New Roman" panose="02020603050405020304" pitchFamily="18" charset="0"/>
              </a:rPr>
              <a:t>- L</a:t>
            </a:r>
            <a:r>
              <a:rPr lang="en-US" sz="2800">
                <a:solidFill>
                  <a:schemeClr val="accent6">
                    <a:lumMod val="50000"/>
                  </a:schemeClr>
                </a:solidFill>
                <a:latin typeface="Times New Roman" panose="02020603050405020304" pitchFamily="18" charset="0"/>
                <a:cs typeface="Times New Roman" panose="02020603050405020304" pitchFamily="18" charset="0"/>
              </a:rPr>
              <a:t>à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lúc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trời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vừa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hửng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sáng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còn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gọi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rạng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đông</a:t>
            </a:r>
            <a:r>
              <a:rPr lang="en-US" sz="2800" dirty="0">
                <a:solidFill>
                  <a:schemeClr val="accent6">
                    <a:lumMod val="50000"/>
                  </a:schemeClr>
                </a:solidFill>
                <a:latin typeface="Times New Roman" panose="02020603050405020304" pitchFamily="18" charset="0"/>
                <a:cs typeface="Times New Roman" panose="02020603050405020304" pitchFamily="18" charset="0"/>
              </a:rPr>
              <a:t> hay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hừng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đông</a:t>
            </a:r>
            <a:r>
              <a:rPr lang="en-US" sz="2800">
                <a:solidFill>
                  <a:schemeClr val="accent6">
                    <a:lumMod val="50000"/>
                  </a:schemeClr>
                </a:solidFill>
                <a:latin typeface="Times New Roman" panose="02020603050405020304" pitchFamily="18" charset="0"/>
                <a:cs typeface="Times New Roman" panose="02020603050405020304" pitchFamily="18" charset="0"/>
              </a:rPr>
              <a:t>. </a:t>
            </a:r>
            <a:r>
              <a:rPr lang="vi-VN" sz="2800">
                <a:solidFill>
                  <a:schemeClr val="accent6">
                    <a:lumMod val="50000"/>
                  </a:schemeClr>
                </a:solidFill>
                <a:latin typeface="Times New Roman" panose="02020603050405020304" pitchFamily="18" charset="0"/>
                <a:cs typeface="Times New Roman" panose="02020603050405020304" pitchFamily="18" charset="0"/>
              </a:rPr>
              <a:t>“Minh” ở đây có nghĩa là “sáng”.</a:t>
            </a: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90" name="TextBox 89">
            <a:extLst>
              <a:ext uri="{FF2B5EF4-FFF2-40B4-BE49-F238E27FC236}">
                <a16:creationId xmlns="" xmlns:a16="http://schemas.microsoft.com/office/drawing/2014/main" id="{3FC12EE8-7171-5F51-015D-476F22369018}"/>
              </a:ext>
            </a:extLst>
          </p:cNvPr>
          <p:cNvSpPr txBox="1"/>
          <p:nvPr/>
        </p:nvSpPr>
        <p:spPr>
          <a:xfrm>
            <a:off x="2699264" y="2481124"/>
            <a:ext cx="879251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rPr>
              <a:t>- Là trạng thái tiến bộ về cả vật chất lẫn tinh thần của xã hội loài người, tức là trạng thái phát triển cao của nền văn hoá. “Minh” ở đây mang nghĩa “sáng”.</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2" name="TextBox 91">
            <a:extLst>
              <a:ext uri="{FF2B5EF4-FFF2-40B4-BE49-F238E27FC236}">
                <a16:creationId xmlns="" xmlns:a16="http://schemas.microsoft.com/office/drawing/2014/main" id="{4059C329-E504-8CBC-E953-F65D35028EF2}"/>
              </a:ext>
            </a:extLst>
          </p:cNvPr>
          <p:cNvSpPr txBox="1"/>
          <p:nvPr/>
        </p:nvSpPr>
        <p:spPr>
          <a:xfrm>
            <a:off x="2699264" y="4013514"/>
            <a:ext cx="8758754"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rPr>
              <a:t>- “hắc” nghĩa là “đen”, “bạch” nghĩa là “trắng”, “phân” nghĩa là “phân biệt, phân định”, “minh” ở đây mang nghĩa “làm cho rõ”. Như vậy, “hắc bạch phân minh” được hiểu là “phân biệt cho rõ trắng đen”.</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1000"/>
                                        <p:tgtEl>
                                          <p:spTgt spid="86"/>
                                        </p:tgtEl>
                                      </p:cBhvr>
                                    </p:animEffect>
                                    <p:anim calcmode="lin" valueType="num">
                                      <p:cBhvr>
                                        <p:cTn id="22" dur="1000" fill="hold"/>
                                        <p:tgtEl>
                                          <p:spTgt spid="86"/>
                                        </p:tgtEl>
                                        <p:attrNameLst>
                                          <p:attrName>ppt_x</p:attrName>
                                        </p:attrNameLst>
                                      </p:cBhvr>
                                      <p:tavLst>
                                        <p:tav tm="0">
                                          <p:val>
                                            <p:strVal val="#ppt_x"/>
                                          </p:val>
                                        </p:tav>
                                        <p:tav tm="100000">
                                          <p:val>
                                            <p:strVal val="#ppt_x"/>
                                          </p:val>
                                        </p:tav>
                                      </p:tavLst>
                                    </p:anim>
                                    <p:anim calcmode="lin" valueType="num">
                                      <p:cBhvr>
                                        <p:cTn id="23"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1000"/>
                                        <p:tgtEl>
                                          <p:spTgt spid="90"/>
                                        </p:tgtEl>
                                      </p:cBhvr>
                                    </p:animEffect>
                                    <p:anim calcmode="lin" valueType="num">
                                      <p:cBhvr>
                                        <p:cTn id="29" dur="1000" fill="hold"/>
                                        <p:tgtEl>
                                          <p:spTgt spid="90"/>
                                        </p:tgtEl>
                                        <p:attrNameLst>
                                          <p:attrName>ppt_x</p:attrName>
                                        </p:attrNameLst>
                                      </p:cBhvr>
                                      <p:tavLst>
                                        <p:tav tm="0">
                                          <p:val>
                                            <p:strVal val="#ppt_x"/>
                                          </p:val>
                                        </p:tav>
                                        <p:tav tm="100000">
                                          <p:val>
                                            <p:strVal val="#ppt_x"/>
                                          </p:val>
                                        </p:tav>
                                      </p:tavLst>
                                    </p:anim>
                                    <p:anim calcmode="lin" valueType="num">
                                      <p:cBhvr>
                                        <p:cTn id="3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1000"/>
                                        <p:tgtEl>
                                          <p:spTgt spid="92"/>
                                        </p:tgtEl>
                                      </p:cBhvr>
                                    </p:animEffect>
                                    <p:anim calcmode="lin" valueType="num">
                                      <p:cBhvr>
                                        <p:cTn id="36" dur="1000" fill="hold"/>
                                        <p:tgtEl>
                                          <p:spTgt spid="92"/>
                                        </p:tgtEl>
                                        <p:attrNameLst>
                                          <p:attrName>ppt_x</p:attrName>
                                        </p:attrNameLst>
                                      </p:cBhvr>
                                      <p:tavLst>
                                        <p:tav tm="0">
                                          <p:val>
                                            <p:strVal val="#ppt_x"/>
                                          </p:val>
                                        </p:tav>
                                        <p:tav tm="100000">
                                          <p:val>
                                            <p:strVal val="#ppt_x"/>
                                          </p:val>
                                        </p:tav>
                                      </p:tavLst>
                                    </p:anim>
                                    <p:anim calcmode="lin" valueType="num">
                                      <p:cBhvr>
                                        <p:cTn id="37"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6" grpId="0"/>
      <p:bldP spid="90" grpId="0"/>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
          <p:cNvPicPr>
            <a:picLocks noChangeAspect="1"/>
          </p:cNvPicPr>
          <p:nvPr/>
        </p:nvPicPr>
        <p:blipFill>
          <a:blip r:embed="rId3"/>
          <a:stretch>
            <a:fillRect/>
          </a:stretch>
        </p:blipFill>
        <p:spPr>
          <a:xfrm>
            <a:off x="0" y="0"/>
            <a:ext cx="12192000" cy="6858000"/>
          </a:xfrm>
          <a:prstGeom prst="rect">
            <a:avLst/>
          </a:prstGeom>
        </p:spPr>
      </p:pic>
      <p:sp>
        <p:nvSpPr>
          <p:cNvPr id="3" name="矩形 2"/>
          <p:cNvSpPr/>
          <p:nvPr/>
        </p:nvSpPr>
        <p:spPr>
          <a:xfrm>
            <a:off x="355599" y="410029"/>
            <a:ext cx="11480800" cy="603794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pic>
        <p:nvPicPr>
          <p:cNvPr id="12" name="图片 11" descr="9"/>
          <p:cNvPicPr>
            <a:picLocks noChangeAspect="1"/>
          </p:cNvPicPr>
          <p:nvPr/>
        </p:nvPicPr>
        <p:blipFill>
          <a:blip r:embed="rId4"/>
          <a:srcRect t="19063" r="45134"/>
          <a:stretch>
            <a:fillRect/>
          </a:stretch>
        </p:blipFill>
        <p:spPr>
          <a:xfrm>
            <a:off x="0" y="4564380"/>
            <a:ext cx="2763520" cy="2293620"/>
          </a:xfrm>
          <a:prstGeom prst="rect">
            <a:avLst/>
          </a:prstGeom>
        </p:spPr>
      </p:pic>
      <p:pic>
        <p:nvPicPr>
          <p:cNvPr id="13" name="图片 12" descr="9"/>
          <p:cNvPicPr>
            <a:picLocks noChangeAspect="1"/>
          </p:cNvPicPr>
          <p:nvPr/>
        </p:nvPicPr>
        <p:blipFill>
          <a:blip r:embed="rId4"/>
          <a:srcRect l="69639" t="54075" r="-938" b="254"/>
          <a:stretch>
            <a:fillRect/>
          </a:stretch>
        </p:blipFill>
        <p:spPr>
          <a:xfrm>
            <a:off x="9968230" y="5032375"/>
            <a:ext cx="2223770" cy="1825625"/>
          </a:xfrm>
          <a:prstGeom prst="rect">
            <a:avLst/>
          </a:prstGeom>
        </p:spPr>
      </p:pic>
      <p:sp>
        <p:nvSpPr>
          <p:cNvPr id="4" name="Rectangle 3">
            <a:extLst>
              <a:ext uri="{FF2B5EF4-FFF2-40B4-BE49-F238E27FC236}">
                <a16:creationId xmlns="" xmlns:a16="http://schemas.microsoft.com/office/drawing/2014/main" id="{70A79CD0-7CED-ABE4-0147-B30F4C9B80FA}"/>
              </a:ext>
            </a:extLst>
          </p:cNvPr>
          <p:cNvSpPr/>
          <p:nvPr/>
        </p:nvSpPr>
        <p:spPr>
          <a:xfrm>
            <a:off x="687172" y="525818"/>
            <a:ext cx="11027033" cy="1569660"/>
          </a:xfrm>
          <a:prstGeom prst="rect">
            <a:avLst/>
          </a:prstGeom>
          <a:noFill/>
        </p:spPr>
        <p:txBody>
          <a:bodyPr wrap="square">
            <a:spAutoFit/>
          </a:bodyPr>
          <a:lstStyle/>
          <a:p>
            <a:r>
              <a:rPr lang="en-US" sz="3200" b="1" dirty="0" err="1">
                <a:solidFill>
                  <a:srgbClr val="006600"/>
                </a:solidFill>
                <a:latin typeface="Times New Roman" panose="02020603050405020304" pitchFamily="18" charset="0"/>
                <a:cs typeface="Times New Roman" panose="02020603050405020304" pitchFamily="18" charset="0"/>
              </a:rPr>
              <a:t>Bài</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tập</a:t>
            </a:r>
            <a:r>
              <a:rPr lang="en-US" sz="3200" b="1" dirty="0">
                <a:solidFill>
                  <a:srgbClr val="006600"/>
                </a:solidFill>
                <a:latin typeface="Times New Roman" panose="02020603050405020304" pitchFamily="18" charset="0"/>
                <a:cs typeface="Times New Roman" panose="02020603050405020304" pitchFamily="18" charset="0"/>
              </a:rPr>
              <a:t> 5. </a:t>
            </a:r>
            <a:r>
              <a:rPr lang="vi-VN" sz="3200" dirty="0">
                <a:solidFill>
                  <a:srgbClr val="006600"/>
                </a:solidFill>
                <a:latin typeface="Times New Roman" panose="02020603050405020304" pitchFamily="18" charset="0"/>
                <a:cs typeface="Times New Roman" panose="02020603050405020304" pitchFamily="18" charset="0"/>
              </a:rPr>
              <a:t>Phân biệt ý nghĩa của các cặp từ ngữ Hán Việt sau:</a:t>
            </a:r>
            <a:endParaRPr lang="en-US" sz="3200" dirty="0">
              <a:solidFill>
                <a:srgbClr val="006600"/>
              </a:solidFill>
              <a:latin typeface="Times New Roman" panose="02020603050405020304" pitchFamily="18" charset="0"/>
              <a:cs typeface="Times New Roman" panose="02020603050405020304" pitchFamily="18" charset="0"/>
            </a:endParaRPr>
          </a:p>
          <a:p>
            <a:r>
              <a:rPr lang="vi-VN" sz="3200" dirty="0">
                <a:solidFill>
                  <a:srgbClr val="C00000"/>
                </a:solidFill>
                <a:latin typeface="Times New Roman" panose="02020603050405020304" pitchFamily="18" charset="0"/>
                <a:cs typeface="Times New Roman" panose="02020603050405020304" pitchFamily="18" charset="0"/>
              </a:rPr>
              <a:t>Tương đồng/ đồng thời</a:t>
            </a:r>
            <a:r>
              <a:rPr lang="en-US" sz="3200" dirty="0">
                <a:solidFill>
                  <a:srgbClr val="C00000"/>
                </a:solidFill>
                <a:latin typeface="Times New Roman" panose="02020603050405020304" pitchFamily="18" charset="0"/>
                <a:cs typeface="Times New Roman" panose="02020603050405020304" pitchFamily="18" charset="0"/>
              </a:rPr>
              <a:t>, </a:t>
            </a:r>
            <a:r>
              <a:rPr lang="vi-VN" sz="3200" dirty="0">
                <a:solidFill>
                  <a:srgbClr val="3B3BFF"/>
                </a:solidFill>
                <a:latin typeface="Times New Roman" panose="02020603050405020304" pitchFamily="18" charset="0"/>
                <a:cs typeface="Times New Roman" panose="02020603050405020304" pitchFamily="18" charset="0"/>
              </a:rPr>
              <a:t>Đồng thoại/ đồng dao</a:t>
            </a:r>
            <a:r>
              <a:rPr lang="en-US" sz="3200" dirty="0">
                <a:solidFill>
                  <a:srgbClr val="006600"/>
                </a:solidFill>
                <a:latin typeface="Times New Roman" panose="02020603050405020304" pitchFamily="18" charset="0"/>
                <a:cs typeface="Times New Roman" panose="02020603050405020304" pitchFamily="18" charset="0"/>
              </a:rPr>
              <a:t>, </a:t>
            </a:r>
            <a:r>
              <a:rPr lang="vi-VN" sz="3200" dirty="0">
                <a:solidFill>
                  <a:srgbClr val="006600"/>
                </a:solidFill>
                <a:latin typeface="Times New Roman" panose="02020603050405020304" pitchFamily="18" charset="0"/>
                <a:cs typeface="Times New Roman" panose="02020603050405020304" pitchFamily="18" charset="0"/>
              </a:rPr>
              <a:t>Đồng bệnh tương lân/ đồng cam cộng khổ</a:t>
            </a:r>
            <a:endParaRPr lang="en-US" sz="3200" dirty="0">
              <a:solidFill>
                <a:srgbClr val="0066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895B7FF3-E92E-FAF0-4112-C84FFE2C2E0C}"/>
              </a:ext>
            </a:extLst>
          </p:cNvPr>
          <p:cNvSpPr txBox="1"/>
          <p:nvPr/>
        </p:nvSpPr>
        <p:spPr>
          <a:xfrm>
            <a:off x="1763067" y="2766873"/>
            <a:ext cx="9197376"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0" i="1" u="none" strike="noStrike" spc="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Tương đồng/ đồng thời:</a:t>
            </a:r>
            <a:r>
              <a:rPr lang="vi-VN" sz="3200" b="1" u="none" strike="noStrike" spc="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u="none" strike="noStrike" spc="0">
                <a:effectLst/>
                <a:latin typeface="Times New Roman" panose="02020603050405020304" pitchFamily="18" charset="0"/>
                <a:ea typeface="Times New Roman" panose="02020603050405020304" pitchFamily="18" charset="0"/>
                <a:cs typeface="Times New Roman" panose="02020603050405020304" pitchFamily="18" charset="0"/>
              </a:rPr>
              <a:t>Cặp từ này mỗi từ đều mang yếu tố “đồng” có nghĩa “cùng, cùng nhau”. “Tương đồng” nghĩa là “giống nhau”, “đồng thời” nghĩa là “cùng một lúc”.</a:t>
            </a:r>
            <a:endParaRPr lang="en-US" sz="32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
          <p:cNvPicPr>
            <a:picLocks noChangeAspect="1"/>
          </p:cNvPicPr>
          <p:nvPr/>
        </p:nvPicPr>
        <p:blipFill>
          <a:blip r:embed="rId3"/>
          <a:stretch>
            <a:fillRect/>
          </a:stretch>
        </p:blipFill>
        <p:spPr>
          <a:xfrm>
            <a:off x="0" y="0"/>
            <a:ext cx="12192000" cy="6858000"/>
          </a:xfrm>
          <a:prstGeom prst="rect">
            <a:avLst/>
          </a:prstGeom>
        </p:spPr>
      </p:pic>
      <p:sp>
        <p:nvSpPr>
          <p:cNvPr id="3" name="矩形 2"/>
          <p:cNvSpPr/>
          <p:nvPr/>
        </p:nvSpPr>
        <p:spPr>
          <a:xfrm>
            <a:off x="355599" y="410029"/>
            <a:ext cx="11480800" cy="603794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pic>
        <p:nvPicPr>
          <p:cNvPr id="4" name="图片 3" descr="9"/>
          <p:cNvPicPr>
            <a:picLocks noChangeAspect="1"/>
          </p:cNvPicPr>
          <p:nvPr/>
        </p:nvPicPr>
        <p:blipFill>
          <a:blip r:embed="rId4"/>
          <a:srcRect t="19063" r="45134"/>
          <a:stretch>
            <a:fillRect/>
          </a:stretch>
        </p:blipFill>
        <p:spPr>
          <a:xfrm>
            <a:off x="0" y="3622675"/>
            <a:ext cx="3898265" cy="3235325"/>
          </a:xfrm>
          <a:prstGeom prst="rect">
            <a:avLst/>
          </a:prstGeom>
        </p:spPr>
      </p:pic>
      <p:pic>
        <p:nvPicPr>
          <p:cNvPr id="7" name="图片 6" descr="9"/>
          <p:cNvPicPr>
            <a:picLocks noChangeAspect="1"/>
          </p:cNvPicPr>
          <p:nvPr/>
        </p:nvPicPr>
        <p:blipFill>
          <a:blip r:embed="rId4"/>
          <a:srcRect l="69639" t="54075" r="-938" b="254"/>
          <a:stretch>
            <a:fillRect/>
          </a:stretch>
        </p:blipFill>
        <p:spPr>
          <a:xfrm>
            <a:off x="9968230" y="5032375"/>
            <a:ext cx="2223770" cy="1825625"/>
          </a:xfrm>
          <a:prstGeom prst="rect">
            <a:avLst/>
          </a:prstGeom>
        </p:spPr>
      </p:pic>
      <p:sp>
        <p:nvSpPr>
          <p:cNvPr id="6" name="TextBox 5">
            <a:extLst>
              <a:ext uri="{FF2B5EF4-FFF2-40B4-BE49-F238E27FC236}">
                <a16:creationId xmlns="" xmlns:a16="http://schemas.microsoft.com/office/drawing/2014/main" id="{BEDE5926-876F-2DAA-6421-4DA6BC54E107}"/>
              </a:ext>
            </a:extLst>
          </p:cNvPr>
          <p:cNvSpPr txBox="1"/>
          <p:nvPr/>
        </p:nvSpPr>
        <p:spPr>
          <a:xfrm>
            <a:off x="1791730" y="1561212"/>
            <a:ext cx="9076611" cy="286232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i="1" u="none" strike="noStrike" spc="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Đồng thoại/ đồng dao:</a:t>
            </a:r>
            <a:r>
              <a:rPr lang="vi-VN" sz="3600" u="none" strike="noStrike" spc="0">
                <a:effectLst/>
                <a:latin typeface="Times New Roman" panose="02020603050405020304" pitchFamily="18" charset="0"/>
                <a:ea typeface="Times New Roman" panose="02020603050405020304" pitchFamily="18" charset="0"/>
                <a:cs typeface="Times New Roman" panose="02020603050405020304" pitchFamily="18" charset="0"/>
              </a:rPr>
              <a:t> Cặp từ này mỗi từ đều mang yếu tố “đồng” có nghĩa “đứa trẻ”. “Đồng thoại” để chỉ truyện viết cho trẻ em nói chung, “đồng dao” để chỉ những bài hát, thơ ca dân gian truyền miệng của trẻ em.</a:t>
            </a:r>
            <a:endParaRPr lang="en-US" sz="36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descr="9"/>
          <p:cNvPicPr>
            <a:picLocks noChangeAspect="1"/>
          </p:cNvPicPr>
          <p:nvPr/>
        </p:nvPicPr>
        <p:blipFill>
          <a:blip r:embed="rId3"/>
          <a:stretch>
            <a:fillRect/>
          </a:stretch>
        </p:blipFill>
        <p:spPr>
          <a:xfrm>
            <a:off x="0" y="0"/>
            <a:ext cx="12192000" cy="6858000"/>
          </a:xfrm>
          <a:prstGeom prst="rect">
            <a:avLst/>
          </a:prstGeom>
        </p:spPr>
      </p:pic>
      <p:sp>
        <p:nvSpPr>
          <p:cNvPr id="44" name="矩形 43"/>
          <p:cNvSpPr/>
          <p:nvPr/>
        </p:nvSpPr>
        <p:spPr>
          <a:xfrm>
            <a:off x="355599" y="410029"/>
            <a:ext cx="11480800" cy="603794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pic>
        <p:nvPicPr>
          <p:cNvPr id="45" name="图片 44" descr="9"/>
          <p:cNvPicPr>
            <a:picLocks noChangeAspect="1"/>
          </p:cNvPicPr>
          <p:nvPr/>
        </p:nvPicPr>
        <p:blipFill>
          <a:blip r:embed="rId4"/>
          <a:srcRect t="19063" r="45134"/>
          <a:stretch>
            <a:fillRect/>
          </a:stretch>
        </p:blipFill>
        <p:spPr>
          <a:xfrm>
            <a:off x="0" y="4637405"/>
            <a:ext cx="2675255" cy="2220595"/>
          </a:xfrm>
          <a:prstGeom prst="rect">
            <a:avLst/>
          </a:prstGeom>
        </p:spPr>
      </p:pic>
      <p:pic>
        <p:nvPicPr>
          <p:cNvPr id="46" name="图片 45" descr="9"/>
          <p:cNvPicPr>
            <a:picLocks noChangeAspect="1"/>
          </p:cNvPicPr>
          <p:nvPr/>
        </p:nvPicPr>
        <p:blipFill>
          <a:blip r:embed="rId4"/>
          <a:srcRect l="69639" t="54075" r="-938" b="254"/>
          <a:stretch>
            <a:fillRect/>
          </a:stretch>
        </p:blipFill>
        <p:spPr>
          <a:xfrm>
            <a:off x="9968230" y="5032375"/>
            <a:ext cx="2223770" cy="1825625"/>
          </a:xfrm>
          <a:prstGeom prst="rect">
            <a:avLst/>
          </a:prstGeom>
        </p:spPr>
      </p:pic>
      <p:sp>
        <p:nvSpPr>
          <p:cNvPr id="5" name="TextBox 4">
            <a:extLst>
              <a:ext uri="{FF2B5EF4-FFF2-40B4-BE49-F238E27FC236}">
                <a16:creationId xmlns="" xmlns:a16="http://schemas.microsoft.com/office/drawing/2014/main" id="{A8A9BB14-5572-4C63-096E-4BFD63C0AB23}"/>
              </a:ext>
            </a:extLst>
          </p:cNvPr>
          <p:cNvSpPr txBox="1"/>
          <p:nvPr/>
        </p:nvSpPr>
        <p:spPr>
          <a:xfrm>
            <a:off x="837591" y="852628"/>
            <a:ext cx="10901060"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0" i="1" u="none" strike="noStrike" spc="0">
                <a:solidFill>
                  <a:srgbClr val="000000"/>
                </a:solidFill>
                <a:effectLst/>
                <a:latin typeface="+mj-lt"/>
                <a:ea typeface="Microsoft Sans Serif" panose="020B0604020202020204" pitchFamily="34" charset="0"/>
                <a:cs typeface="Times New Roman" panose="02020603050405020304" pitchFamily="18" charset="0"/>
              </a:rPr>
              <a:t>- Đồng bệnh tương lân/ đồng cam cộng khổ:</a:t>
            </a:r>
            <a:r>
              <a:rPr lang="vi-VN" sz="3200">
                <a:solidFill>
                  <a:srgbClr val="000000"/>
                </a:solidFill>
                <a:effectLst/>
                <a:latin typeface="+mj-lt"/>
                <a:ea typeface="Microsoft Sans Serif" panose="020B0604020202020204" pitchFamily="34" charset="0"/>
              </a:rPr>
              <a:t> Cặp từ ngữ này mỗi từ đều mang yếu tố “đồng” có nghĩa “cùng, cùng nhau”. “Đồng bệnh tương lân” (hay “đồng bệnh tương liên”) có nghĩa đen là “cùng có bệnh (giống nhau) thì thương xót lẫn nhau”, nghĩa bóng là khi người ta ở cùng một hoàn cảnh giống nhau thì người ta thông cảm với nhau, hiểu cho nhau. “Đồng cam cộng khổ” có nghĩa đen là “cùng hưởng vị ngọt, cùng nếm vị đắng”, nói rộng ra là khi vui sướng cũng như lúc khó khăn đều luôn cận kề sát cánh, chia sẻ cùng nhau, trong mọi hoàn cảnh đều có nhau.</a:t>
            </a:r>
            <a:endParaRPr lang="en-US" sz="3200" b="1" u="none" strike="noStrike" spc="0">
              <a:effectLst/>
              <a:latin typeface="+mj-l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9"/>
          <p:cNvPicPr>
            <a:picLocks noChangeAspect="1"/>
          </p:cNvPicPr>
          <p:nvPr/>
        </p:nvPicPr>
        <p:blipFill>
          <a:blip r:embed="rId3"/>
          <a:srcRect t="19063" r="45134"/>
          <a:stretch>
            <a:fillRect/>
          </a:stretch>
        </p:blipFill>
        <p:spPr>
          <a:xfrm>
            <a:off x="0" y="4641850"/>
            <a:ext cx="2670175" cy="2216150"/>
          </a:xfrm>
          <a:prstGeom prst="rect">
            <a:avLst/>
          </a:prstGeom>
        </p:spPr>
      </p:pic>
      <p:pic>
        <p:nvPicPr>
          <p:cNvPr id="18" name="图片 17" descr="9"/>
          <p:cNvPicPr>
            <a:picLocks noChangeAspect="1"/>
          </p:cNvPicPr>
          <p:nvPr/>
        </p:nvPicPr>
        <p:blipFill>
          <a:blip r:embed="rId3"/>
          <a:srcRect l="69639" t="54075" r="-938" b="254"/>
          <a:stretch>
            <a:fillRect/>
          </a:stretch>
        </p:blipFill>
        <p:spPr>
          <a:xfrm>
            <a:off x="9968230" y="5032375"/>
            <a:ext cx="2223770" cy="1825625"/>
          </a:xfrm>
          <a:prstGeom prst="rect">
            <a:avLst/>
          </a:prstGeom>
        </p:spPr>
      </p:pic>
      <p:sp>
        <p:nvSpPr>
          <p:cNvPr id="5" name="Rectangle 4">
            <a:extLst>
              <a:ext uri="{FF2B5EF4-FFF2-40B4-BE49-F238E27FC236}">
                <a16:creationId xmlns="" xmlns:a16="http://schemas.microsoft.com/office/drawing/2014/main" id="{9BF15403-FE57-F36D-B035-73C79B0F4CC3}"/>
              </a:ext>
            </a:extLst>
          </p:cNvPr>
          <p:cNvSpPr/>
          <p:nvPr/>
        </p:nvSpPr>
        <p:spPr>
          <a:xfrm>
            <a:off x="864613" y="0"/>
            <a:ext cx="10809324" cy="954107"/>
          </a:xfrm>
          <a:prstGeom prst="rect">
            <a:avLst/>
          </a:prstGeom>
          <a:noFill/>
          <a:effectLst>
            <a:innerShdw blurRad="114300">
              <a:prstClr val="black"/>
            </a:innerShdw>
          </a:effectLst>
        </p:spPr>
        <p:txBody>
          <a:bodyPr wrap="square">
            <a:spAutoFit/>
          </a:bodyPr>
          <a:lstStyle/>
          <a:p>
            <a:pPr algn="ctr">
              <a:defRPr/>
            </a:pP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Sắp</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xếp</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từ</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Hán</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Việt</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phù</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hợp</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với</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nghĩa</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của</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yếu</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tố</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a:ln w="0"/>
                <a:solidFill>
                  <a:srgbClr val="FF0000"/>
                </a:solidFill>
                <a:effectLst>
                  <a:reflection blurRad="6350" stA="53000" endA="300" endPos="35500" dir="5400000" sy="-90000" algn="bl" rotWithShape="0"/>
                </a:effectLst>
                <a:latin typeface="Arial" pitchFamily="34" charset="0"/>
                <a:cs typeface="Arial" pitchFamily="34" charset="0"/>
              </a:rPr>
              <a:t>H</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án</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a:ln w="0"/>
                <a:solidFill>
                  <a:srgbClr val="FF0000"/>
                </a:solidFill>
                <a:effectLst>
                  <a:reflection blurRad="6350" stA="53000" endA="300" endPos="35500" dir="5400000" sy="-90000" algn="bl" rotWithShape="0"/>
                </a:effectLst>
                <a:latin typeface="Arial" pitchFamily="34" charset="0"/>
                <a:cs typeface="Arial" pitchFamily="34" charset="0"/>
              </a:rPr>
              <a:t>V</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iệt</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trong</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bảng</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sau</a:t>
            </a:r>
            <a:endParaRPr lang="en-US" sz="2800" b="1" dirty="0">
              <a:ln w="0"/>
              <a:solidFill>
                <a:srgbClr val="FF0000"/>
              </a:solidFill>
              <a:effectLst>
                <a:reflection blurRad="6350" stA="53000" endA="300" endPos="35500" dir="5400000" sy="-90000" algn="bl" rotWithShape="0"/>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36987733"/>
              </p:ext>
            </p:extLst>
          </p:nvPr>
        </p:nvGraphicFramePr>
        <p:xfrm>
          <a:off x="1193044" y="1332411"/>
          <a:ext cx="9366928" cy="4539352"/>
        </p:xfrm>
        <a:graphic>
          <a:graphicData uri="http://schemas.openxmlformats.org/drawingml/2006/table">
            <a:tbl>
              <a:tblPr firstRow="1" bandRow="1">
                <a:tableStyleId>{5C22544A-7EE6-4342-B048-85BDC9FD1C3A}</a:tableStyleId>
              </a:tblPr>
              <a:tblGrid>
                <a:gridCol w="2895107"/>
                <a:gridCol w="2725445"/>
                <a:gridCol w="3746376"/>
              </a:tblGrid>
              <a:tr h="926721">
                <a:tc>
                  <a:txBody>
                    <a:bodyPr/>
                    <a:lstStyle/>
                    <a:p>
                      <a:r>
                        <a:rPr lang="en-US" sz="2800" baseline="0" dirty="0" err="1" smtClean="0">
                          <a:latin typeface="Arial" pitchFamily="34" charset="0"/>
                          <a:cs typeface="Arial" pitchFamily="34" charset="0"/>
                        </a:rPr>
                        <a:t>Yếu</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tố</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Hán</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Việt</a:t>
                      </a:r>
                      <a:endParaRPr lang="en-US" sz="2800" dirty="0">
                        <a:latin typeface="Arial" pitchFamily="34" charset="0"/>
                        <a:cs typeface="Arial" pitchFamily="34" charset="0"/>
                      </a:endParaRPr>
                    </a:p>
                  </a:txBody>
                  <a:tcPr/>
                </a:tc>
                <a:tc>
                  <a:txBody>
                    <a:bodyPr/>
                    <a:lstStyle/>
                    <a:p>
                      <a:r>
                        <a:rPr lang="en-US" sz="2800" dirty="0" err="1" smtClean="0">
                          <a:latin typeface="Arial" pitchFamily="34" charset="0"/>
                          <a:cs typeface="Arial" pitchFamily="34" charset="0"/>
                        </a:rPr>
                        <a:t>Nghĩa</a:t>
                      </a:r>
                      <a:r>
                        <a:rPr lang="en-US" sz="2800" baseline="0" dirty="0" smtClean="0">
                          <a:latin typeface="Arial" pitchFamily="34" charset="0"/>
                          <a:cs typeface="Arial" pitchFamily="34" charset="0"/>
                        </a:rPr>
                        <a:t> </a:t>
                      </a:r>
                      <a:endParaRPr lang="en-US" sz="2800" dirty="0">
                        <a:latin typeface="Arial" pitchFamily="34" charset="0"/>
                        <a:cs typeface="Arial" pitchFamily="34" charset="0"/>
                      </a:endParaRPr>
                    </a:p>
                  </a:txBody>
                  <a:tcPr/>
                </a:tc>
                <a:tc>
                  <a:txBody>
                    <a:bodyPr/>
                    <a:lstStyle/>
                    <a:p>
                      <a:r>
                        <a:rPr lang="en-US" sz="2800" dirty="0" err="1" smtClean="0">
                          <a:latin typeface="Arial" pitchFamily="34" charset="0"/>
                          <a:cs typeface="Arial" pitchFamily="34" charset="0"/>
                        </a:rPr>
                        <a:t>Từ</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ngữ</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chưa</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yếu</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tố</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Hán</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Việt</a:t>
                      </a:r>
                      <a:endParaRPr lang="en-US" sz="2800" dirty="0">
                        <a:latin typeface="Arial" pitchFamily="34" charset="0"/>
                        <a:cs typeface="Arial" pitchFamily="34" charset="0"/>
                      </a:endParaRPr>
                    </a:p>
                  </a:txBody>
                  <a:tcPr/>
                </a:tc>
              </a:tr>
              <a:tr h="440220">
                <a:tc>
                  <a:txBody>
                    <a:bodyPr/>
                    <a:lstStyle/>
                    <a:p>
                      <a:r>
                        <a:rPr lang="en-US" sz="2800" dirty="0" smtClean="0">
                          <a:latin typeface="Arial" pitchFamily="34" charset="0"/>
                          <a:cs typeface="Arial" pitchFamily="34" charset="0"/>
                        </a:rPr>
                        <a:t>1.</a:t>
                      </a:r>
                      <a:r>
                        <a:rPr lang="en-US" sz="2800" baseline="0" dirty="0" smtClean="0">
                          <a:latin typeface="Arial" pitchFamily="34" charset="0"/>
                          <a:cs typeface="Arial" pitchFamily="34" charset="0"/>
                        </a:rPr>
                        <a:t> gia</a:t>
                      </a:r>
                      <a:r>
                        <a:rPr lang="en-US" sz="2800" baseline="-25000" dirty="0" smtClean="0">
                          <a:latin typeface="Arial" pitchFamily="34" charset="0"/>
                          <a:cs typeface="Arial" pitchFamily="34" charset="0"/>
                        </a:rPr>
                        <a:t>1</a:t>
                      </a:r>
                      <a:endParaRPr lang="en-US" sz="2800" dirty="0">
                        <a:latin typeface="Arial" pitchFamily="34" charset="0"/>
                        <a:cs typeface="Arial" pitchFamily="34" charset="0"/>
                      </a:endParaRPr>
                    </a:p>
                  </a:txBody>
                  <a:tcPr/>
                </a:tc>
                <a:tc>
                  <a:txBody>
                    <a:bodyPr/>
                    <a:lstStyle/>
                    <a:p>
                      <a:r>
                        <a:rPr lang="en-US" sz="2800" dirty="0" err="1" smtClean="0">
                          <a:latin typeface="Arial" pitchFamily="34" charset="0"/>
                          <a:cs typeface="Arial" pitchFamily="34" charset="0"/>
                        </a:rPr>
                        <a:t>nhà</a:t>
                      </a:r>
                      <a:endParaRPr lang="en-US" sz="2800" dirty="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a. </a:t>
                      </a:r>
                      <a:r>
                        <a:rPr lang="en-US" sz="2800" dirty="0" err="1" smtClean="0">
                          <a:latin typeface="Arial" pitchFamily="34" charset="0"/>
                          <a:cs typeface="Arial" pitchFamily="34" charset="0"/>
                        </a:rPr>
                        <a:t>biến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hình</a:t>
                      </a:r>
                      <a:endParaRPr lang="en-US" sz="2800" dirty="0">
                        <a:latin typeface="Arial" pitchFamily="34" charset="0"/>
                        <a:cs typeface="Arial" pitchFamily="34" charset="0"/>
                      </a:endParaRPr>
                    </a:p>
                  </a:txBody>
                  <a:tcPr/>
                </a:tc>
              </a:tr>
              <a:tr h="966278">
                <a:tc>
                  <a:txBody>
                    <a:bodyPr/>
                    <a:lstStyle/>
                    <a:p>
                      <a:r>
                        <a:rPr lang="en-US" sz="2800" dirty="0" smtClean="0">
                          <a:latin typeface="Arial" pitchFamily="34" charset="0"/>
                          <a:cs typeface="Arial" pitchFamily="34" charset="0"/>
                        </a:rPr>
                        <a:t>2. gia</a:t>
                      </a:r>
                      <a:r>
                        <a:rPr lang="en-US" sz="2800" baseline="-25000" dirty="0" smtClean="0">
                          <a:latin typeface="Arial" pitchFamily="34" charset="0"/>
                          <a:cs typeface="Arial" pitchFamily="34" charset="0"/>
                        </a:rPr>
                        <a:t>2</a:t>
                      </a:r>
                      <a:endParaRPr lang="en-US" sz="2800" dirty="0">
                        <a:latin typeface="Arial" pitchFamily="34" charset="0"/>
                        <a:cs typeface="Arial" pitchFamily="34" charset="0"/>
                      </a:endParaRPr>
                    </a:p>
                  </a:txBody>
                  <a:tcPr/>
                </a:tc>
                <a:tc>
                  <a:txBody>
                    <a:bodyPr/>
                    <a:lstStyle/>
                    <a:p>
                      <a:r>
                        <a:rPr lang="en-US" sz="2800" dirty="0" err="1" smtClean="0">
                          <a:latin typeface="Arial" pitchFamily="34" charset="0"/>
                          <a:cs typeface="Arial" pitchFamily="34" charset="0"/>
                        </a:rPr>
                        <a:t>tăng</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thêm</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thêm</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vào</a:t>
                      </a:r>
                      <a:endParaRPr lang="en-US" sz="2800" baseline="0" dirty="0" smtClean="0">
                        <a:latin typeface="Arial" pitchFamily="34" charset="0"/>
                        <a:cs typeface="Arial" pitchFamily="34" charset="0"/>
                      </a:endParaRPr>
                    </a:p>
                    <a:p>
                      <a:endParaRPr lang="en-US" sz="28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Arial" pitchFamily="34" charset="0"/>
                          <a:cs typeface="Arial" pitchFamily="34" charset="0"/>
                        </a:rPr>
                        <a:t>b. </a:t>
                      </a:r>
                      <a:r>
                        <a:rPr lang="en-US" sz="2800" dirty="0" err="1" smtClean="0">
                          <a:latin typeface="Arial" pitchFamily="34" charset="0"/>
                          <a:cs typeface="Arial" pitchFamily="34" charset="0"/>
                        </a:rPr>
                        <a:t>gia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vị</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giảm</a:t>
                      </a:r>
                      <a:r>
                        <a:rPr lang="en-US" sz="2800" dirty="0" smtClean="0">
                          <a:latin typeface="Arial" pitchFamily="34" charset="0"/>
                          <a:cs typeface="Arial" pitchFamily="34" charset="0"/>
                        </a:rPr>
                        <a:t>,</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gia</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cố</a:t>
                      </a:r>
                      <a:endParaRPr lang="en-US" sz="2800" dirty="0" smtClean="0">
                        <a:latin typeface="Arial" pitchFamily="34" charset="0"/>
                        <a:cs typeface="Arial" pitchFamily="34" charset="0"/>
                      </a:endParaRPr>
                    </a:p>
                    <a:p>
                      <a:endParaRPr lang="en-US" sz="2800" dirty="0">
                        <a:latin typeface="Arial" pitchFamily="34" charset="0"/>
                        <a:cs typeface="Arial" pitchFamily="34" charset="0"/>
                      </a:endParaRPr>
                    </a:p>
                  </a:txBody>
                  <a:tcPr/>
                </a:tc>
              </a:tr>
              <a:tr h="759832">
                <a:tc>
                  <a:txBody>
                    <a:bodyPr/>
                    <a:lstStyle/>
                    <a:p>
                      <a:r>
                        <a:rPr lang="en-US" sz="2800" dirty="0" smtClean="0">
                          <a:latin typeface="Arial" pitchFamily="34" charset="0"/>
                          <a:cs typeface="Arial" pitchFamily="34" charset="0"/>
                        </a:rPr>
                        <a:t>3. biến</a:t>
                      </a:r>
                      <a:r>
                        <a:rPr lang="en-US" sz="2800" baseline="-25000" dirty="0" smtClean="0">
                          <a:latin typeface="Arial" pitchFamily="34" charset="0"/>
                          <a:cs typeface="Arial" pitchFamily="34" charset="0"/>
                        </a:rPr>
                        <a:t>1</a:t>
                      </a:r>
                      <a:endParaRPr lang="en-US" sz="2800" dirty="0" smtClean="0">
                        <a:latin typeface="Arial" pitchFamily="34" charset="0"/>
                        <a:cs typeface="Arial" pitchFamily="34" charset="0"/>
                      </a:endParaRPr>
                    </a:p>
                  </a:txBody>
                  <a:tcPr/>
                </a:tc>
                <a:tc>
                  <a:txBody>
                    <a:bodyPr/>
                    <a:lstStyle/>
                    <a:p>
                      <a:r>
                        <a:rPr lang="en-US" sz="2800" baseline="0" dirty="0" smtClean="0">
                          <a:latin typeface="Arial" pitchFamily="34" charset="0"/>
                          <a:cs typeface="Arial" pitchFamily="34" charset="0"/>
                        </a:rPr>
                        <a:t>tai </a:t>
                      </a:r>
                      <a:r>
                        <a:rPr lang="en-US" sz="2800" baseline="0" dirty="0" err="1" smtClean="0">
                          <a:latin typeface="Arial" pitchFamily="34" charset="0"/>
                          <a:cs typeface="Arial" pitchFamily="34" charset="0"/>
                        </a:rPr>
                        <a:t>họa</a:t>
                      </a:r>
                      <a:endParaRPr lang="en-US" sz="28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Arial" pitchFamily="34" charset="0"/>
                          <a:cs typeface="Arial" pitchFamily="34" charset="0"/>
                        </a:rPr>
                        <a:t>c. </a:t>
                      </a:r>
                      <a:r>
                        <a:rPr lang="en-US" sz="2800" dirty="0" err="1" smtClean="0">
                          <a:latin typeface="Arial" pitchFamily="34" charset="0"/>
                          <a:cs typeface="Arial" pitchFamily="34" charset="0"/>
                        </a:rPr>
                        <a:t>gia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đình</a:t>
                      </a:r>
                      <a:r>
                        <a:rPr lang="en-US" sz="2800" dirty="0" smtClean="0">
                          <a:latin typeface="Arial" pitchFamily="34" charset="0"/>
                          <a:cs typeface="Arial" pitchFamily="34" charset="0"/>
                        </a:rPr>
                        <a:t>,</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gia</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súc</a:t>
                      </a:r>
                      <a:endParaRPr lang="en-US" sz="2800" dirty="0" smtClean="0">
                        <a:latin typeface="Arial" pitchFamily="34" charset="0"/>
                        <a:cs typeface="Arial" pitchFamily="34" charset="0"/>
                      </a:endParaRPr>
                    </a:p>
                  </a:txBody>
                  <a:tcPr/>
                </a:tc>
              </a:tr>
              <a:tr h="759832">
                <a:tc>
                  <a:txBody>
                    <a:bodyPr/>
                    <a:lstStyle/>
                    <a:p>
                      <a:r>
                        <a:rPr lang="en-US" sz="2800" dirty="0" smtClean="0">
                          <a:latin typeface="Arial" pitchFamily="34" charset="0"/>
                          <a:cs typeface="Arial" pitchFamily="34" charset="0"/>
                        </a:rPr>
                        <a:t>4. biến</a:t>
                      </a:r>
                      <a:r>
                        <a:rPr lang="en-US" sz="2800" baseline="-25000" dirty="0" smtClean="0">
                          <a:latin typeface="Arial" pitchFamily="34" charset="0"/>
                          <a:cs typeface="Arial" pitchFamily="34" charset="0"/>
                        </a:rPr>
                        <a:t>2</a:t>
                      </a:r>
                      <a:endParaRPr lang="en-US" sz="28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err="1" smtClean="0">
                          <a:latin typeface="Arial" pitchFamily="34" charset="0"/>
                          <a:cs typeface="Arial" pitchFamily="34" charset="0"/>
                        </a:rPr>
                        <a:t>thay</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đổi</a:t>
                      </a:r>
                      <a:endParaRPr lang="en-US" sz="2800" dirty="0" smtClean="0">
                        <a:latin typeface="Arial" pitchFamily="34" charset="0"/>
                        <a:cs typeface="Arial" pitchFamily="34" charset="0"/>
                      </a:endParaRPr>
                    </a:p>
                    <a:p>
                      <a:endParaRPr lang="en-US" sz="2800" dirty="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d. tai </a:t>
                      </a:r>
                      <a:r>
                        <a:rPr lang="en-US" sz="2800" dirty="0" err="1" smtClean="0">
                          <a:latin typeface="Arial" pitchFamily="34" charset="0"/>
                          <a:cs typeface="Arial" pitchFamily="34" charset="0"/>
                        </a:rPr>
                        <a:t>biến</a:t>
                      </a:r>
                      <a:r>
                        <a:rPr lang="en-US" sz="2800" dirty="0" smtClean="0">
                          <a:latin typeface="Arial" pitchFamily="34" charset="0"/>
                          <a:cs typeface="Arial" pitchFamily="34" charset="0"/>
                        </a:rPr>
                        <a:t>,</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biến</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chứng</a:t>
                      </a:r>
                      <a:endParaRPr lang="en-US" sz="2800" dirty="0">
                        <a:latin typeface="Arial" pitchFamily="34" charset="0"/>
                        <a:cs typeface="Arial" pitchFamily="34" charset="0"/>
                      </a:endParaRPr>
                    </a:p>
                  </a:txBody>
                  <a:tcPr/>
                </a:tc>
              </a:tr>
            </a:tbl>
          </a:graphicData>
        </a:graphic>
      </p:graphicFrame>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9"/>
          <p:cNvPicPr>
            <a:picLocks noChangeAspect="1"/>
          </p:cNvPicPr>
          <p:nvPr/>
        </p:nvPicPr>
        <p:blipFill>
          <a:blip r:embed="rId3"/>
          <a:srcRect t="19063" r="45134"/>
          <a:stretch>
            <a:fillRect/>
          </a:stretch>
        </p:blipFill>
        <p:spPr>
          <a:xfrm>
            <a:off x="0" y="4641850"/>
            <a:ext cx="2670175" cy="2216150"/>
          </a:xfrm>
          <a:prstGeom prst="rect">
            <a:avLst/>
          </a:prstGeom>
        </p:spPr>
      </p:pic>
      <p:pic>
        <p:nvPicPr>
          <p:cNvPr id="18" name="图片 17" descr="9"/>
          <p:cNvPicPr>
            <a:picLocks noChangeAspect="1"/>
          </p:cNvPicPr>
          <p:nvPr/>
        </p:nvPicPr>
        <p:blipFill>
          <a:blip r:embed="rId3"/>
          <a:srcRect l="69639" t="54075" r="-938" b="254"/>
          <a:stretch>
            <a:fillRect/>
          </a:stretch>
        </p:blipFill>
        <p:spPr>
          <a:xfrm>
            <a:off x="9968230" y="5032375"/>
            <a:ext cx="2223770" cy="1825625"/>
          </a:xfrm>
          <a:prstGeom prst="rect">
            <a:avLst/>
          </a:prstGeom>
        </p:spPr>
      </p:pic>
      <p:sp>
        <p:nvSpPr>
          <p:cNvPr id="5" name="Rectangle 4">
            <a:extLst>
              <a:ext uri="{FF2B5EF4-FFF2-40B4-BE49-F238E27FC236}">
                <a16:creationId xmlns="" xmlns:a16="http://schemas.microsoft.com/office/drawing/2014/main" id="{9BF15403-FE57-F36D-B035-73C79B0F4CC3}"/>
              </a:ext>
            </a:extLst>
          </p:cNvPr>
          <p:cNvSpPr/>
          <p:nvPr/>
        </p:nvSpPr>
        <p:spPr>
          <a:xfrm>
            <a:off x="864613" y="0"/>
            <a:ext cx="10809324" cy="954107"/>
          </a:xfrm>
          <a:prstGeom prst="rect">
            <a:avLst/>
          </a:prstGeom>
          <a:noFill/>
          <a:effectLst>
            <a:innerShdw blurRad="114300">
              <a:prstClr val="black"/>
            </a:innerShdw>
          </a:effectLst>
        </p:spPr>
        <p:txBody>
          <a:bodyPr wrap="square">
            <a:spAutoFit/>
          </a:bodyPr>
          <a:lstStyle/>
          <a:p>
            <a:pPr algn="ctr">
              <a:defRPr/>
            </a:pP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Sắp</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xếp</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từ</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Hán</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Việt</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phù</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hợp</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với</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nghĩa</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của</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yếu</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tố</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a:ln w="0"/>
                <a:solidFill>
                  <a:srgbClr val="FF0000"/>
                </a:solidFill>
                <a:effectLst>
                  <a:reflection blurRad="6350" stA="53000" endA="300" endPos="35500" dir="5400000" sy="-90000" algn="bl" rotWithShape="0"/>
                </a:effectLst>
                <a:latin typeface="Arial" pitchFamily="34" charset="0"/>
                <a:cs typeface="Arial" pitchFamily="34" charset="0"/>
              </a:rPr>
              <a:t>H</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án</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a:ln w="0"/>
                <a:solidFill>
                  <a:srgbClr val="FF0000"/>
                </a:solidFill>
                <a:effectLst>
                  <a:reflection blurRad="6350" stA="53000" endA="300" endPos="35500" dir="5400000" sy="-90000" algn="bl" rotWithShape="0"/>
                </a:effectLst>
                <a:latin typeface="Arial" pitchFamily="34" charset="0"/>
                <a:cs typeface="Arial" pitchFamily="34" charset="0"/>
              </a:rPr>
              <a:t>V</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iệt</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trong</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bảng</a:t>
            </a:r>
            <a:r>
              <a:rPr lang="en-US" sz="28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en-US" sz="2800" b="1" dirty="0" err="1" smtClean="0">
                <a:ln w="0"/>
                <a:solidFill>
                  <a:srgbClr val="FF0000"/>
                </a:solidFill>
                <a:effectLst>
                  <a:reflection blurRad="6350" stA="53000" endA="300" endPos="35500" dir="5400000" sy="-90000" algn="bl" rotWithShape="0"/>
                </a:effectLst>
                <a:latin typeface="Arial" pitchFamily="34" charset="0"/>
                <a:cs typeface="Arial" pitchFamily="34" charset="0"/>
              </a:rPr>
              <a:t>sau</a:t>
            </a:r>
            <a:endParaRPr lang="en-US" sz="2800" b="1" dirty="0">
              <a:ln w="0"/>
              <a:solidFill>
                <a:srgbClr val="FF0000"/>
              </a:solidFill>
              <a:effectLst>
                <a:reflection blurRad="6350" stA="53000" endA="300" endPos="35500" dir="5400000" sy="-90000" algn="bl" rotWithShape="0"/>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49230852"/>
              </p:ext>
            </p:extLst>
          </p:nvPr>
        </p:nvGraphicFramePr>
        <p:xfrm>
          <a:off x="1193044" y="1314252"/>
          <a:ext cx="9366928" cy="4539352"/>
        </p:xfrm>
        <a:graphic>
          <a:graphicData uri="http://schemas.openxmlformats.org/drawingml/2006/table">
            <a:tbl>
              <a:tblPr firstRow="1" bandRow="1">
                <a:tableStyleId>{5C22544A-7EE6-4342-B048-85BDC9FD1C3A}</a:tableStyleId>
              </a:tblPr>
              <a:tblGrid>
                <a:gridCol w="2895107"/>
                <a:gridCol w="2725445"/>
                <a:gridCol w="3746376"/>
              </a:tblGrid>
              <a:tr h="759832">
                <a:tc>
                  <a:txBody>
                    <a:bodyPr/>
                    <a:lstStyle/>
                    <a:p>
                      <a:r>
                        <a:rPr lang="en-US" sz="2800" baseline="0" dirty="0" err="1" smtClean="0">
                          <a:latin typeface="Arial" pitchFamily="34" charset="0"/>
                          <a:cs typeface="Arial" pitchFamily="34" charset="0"/>
                        </a:rPr>
                        <a:t>Yếu</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tố</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Hán</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Việt</a:t>
                      </a:r>
                      <a:endParaRPr lang="en-US" sz="2800" dirty="0">
                        <a:latin typeface="Arial" pitchFamily="34" charset="0"/>
                        <a:cs typeface="Arial" pitchFamily="34" charset="0"/>
                      </a:endParaRPr>
                    </a:p>
                  </a:txBody>
                  <a:tcPr/>
                </a:tc>
                <a:tc>
                  <a:txBody>
                    <a:bodyPr/>
                    <a:lstStyle/>
                    <a:p>
                      <a:r>
                        <a:rPr lang="en-US" sz="2800" dirty="0" err="1" smtClean="0">
                          <a:latin typeface="Arial" pitchFamily="34" charset="0"/>
                          <a:cs typeface="Arial" pitchFamily="34" charset="0"/>
                        </a:rPr>
                        <a:t>Nghĩa</a:t>
                      </a:r>
                      <a:r>
                        <a:rPr lang="en-US" sz="2800" baseline="0" dirty="0" smtClean="0">
                          <a:latin typeface="Arial" pitchFamily="34" charset="0"/>
                          <a:cs typeface="Arial" pitchFamily="34" charset="0"/>
                        </a:rPr>
                        <a:t> </a:t>
                      </a:r>
                      <a:endParaRPr lang="en-US" sz="2800" dirty="0">
                        <a:latin typeface="Arial" pitchFamily="34" charset="0"/>
                        <a:cs typeface="Arial" pitchFamily="34" charset="0"/>
                      </a:endParaRPr>
                    </a:p>
                  </a:txBody>
                  <a:tcPr/>
                </a:tc>
                <a:tc>
                  <a:txBody>
                    <a:bodyPr/>
                    <a:lstStyle/>
                    <a:p>
                      <a:r>
                        <a:rPr lang="en-US" sz="2800" dirty="0" err="1" smtClean="0">
                          <a:latin typeface="Arial" pitchFamily="34" charset="0"/>
                          <a:cs typeface="Arial" pitchFamily="34" charset="0"/>
                        </a:rPr>
                        <a:t>Từ</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ngữ</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chưa</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yếu</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tố</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Hán</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Việt</a:t>
                      </a:r>
                      <a:endParaRPr lang="en-US" sz="2800" dirty="0">
                        <a:latin typeface="Arial" pitchFamily="34" charset="0"/>
                        <a:cs typeface="Arial" pitchFamily="34" charset="0"/>
                      </a:endParaRPr>
                    </a:p>
                  </a:txBody>
                  <a:tcPr/>
                </a:tc>
              </a:tr>
              <a:tr h="440220">
                <a:tc>
                  <a:txBody>
                    <a:bodyPr/>
                    <a:lstStyle/>
                    <a:p>
                      <a:r>
                        <a:rPr lang="en-US" sz="2800" dirty="0" smtClean="0">
                          <a:latin typeface="Arial" pitchFamily="34" charset="0"/>
                          <a:cs typeface="Arial" pitchFamily="34" charset="0"/>
                        </a:rPr>
                        <a:t>1.</a:t>
                      </a:r>
                      <a:r>
                        <a:rPr lang="en-US" sz="2800" baseline="0" dirty="0" smtClean="0">
                          <a:latin typeface="Arial" pitchFamily="34" charset="0"/>
                          <a:cs typeface="Arial" pitchFamily="34" charset="0"/>
                        </a:rPr>
                        <a:t> gia</a:t>
                      </a:r>
                      <a:r>
                        <a:rPr lang="en-US" sz="2800" baseline="-25000" dirty="0" smtClean="0">
                          <a:latin typeface="Arial" pitchFamily="34" charset="0"/>
                          <a:cs typeface="Arial" pitchFamily="34" charset="0"/>
                        </a:rPr>
                        <a:t>1</a:t>
                      </a:r>
                      <a:endParaRPr lang="en-US" sz="2800" dirty="0">
                        <a:latin typeface="Arial" pitchFamily="34" charset="0"/>
                        <a:cs typeface="Arial" pitchFamily="34" charset="0"/>
                      </a:endParaRPr>
                    </a:p>
                  </a:txBody>
                  <a:tcPr/>
                </a:tc>
                <a:tc>
                  <a:txBody>
                    <a:bodyPr/>
                    <a:lstStyle/>
                    <a:p>
                      <a:r>
                        <a:rPr lang="en-US" sz="2800" dirty="0" err="1" smtClean="0">
                          <a:latin typeface="Arial" pitchFamily="34" charset="0"/>
                          <a:cs typeface="Arial" pitchFamily="34" charset="0"/>
                        </a:rPr>
                        <a:t>nhà</a:t>
                      </a:r>
                      <a:endParaRPr lang="en-US" sz="2800" dirty="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c. </a:t>
                      </a:r>
                      <a:r>
                        <a:rPr lang="en-US" sz="2800" dirty="0" err="1" smtClean="0">
                          <a:latin typeface="Arial" pitchFamily="34" charset="0"/>
                          <a:cs typeface="Arial" pitchFamily="34" charset="0"/>
                        </a:rPr>
                        <a:t>gia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đình</a:t>
                      </a:r>
                      <a:r>
                        <a:rPr lang="en-US" sz="2800" dirty="0" smtClean="0">
                          <a:latin typeface="Arial" pitchFamily="34" charset="0"/>
                          <a:cs typeface="Arial" pitchFamily="34" charset="0"/>
                        </a:rPr>
                        <a:t>,</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gia</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súc</a:t>
                      </a:r>
                      <a:endParaRPr lang="en-US" sz="2800" dirty="0">
                        <a:latin typeface="Arial" pitchFamily="34" charset="0"/>
                        <a:cs typeface="Arial" pitchFamily="34" charset="0"/>
                      </a:endParaRPr>
                    </a:p>
                  </a:txBody>
                  <a:tcPr/>
                </a:tc>
              </a:tr>
              <a:tr h="966278">
                <a:tc>
                  <a:txBody>
                    <a:bodyPr/>
                    <a:lstStyle/>
                    <a:p>
                      <a:r>
                        <a:rPr lang="en-US" sz="2800" dirty="0" smtClean="0">
                          <a:latin typeface="Arial" pitchFamily="34" charset="0"/>
                          <a:cs typeface="Arial" pitchFamily="34" charset="0"/>
                        </a:rPr>
                        <a:t>2. gia</a:t>
                      </a:r>
                      <a:r>
                        <a:rPr lang="en-US" sz="2800" baseline="-25000" dirty="0" smtClean="0">
                          <a:latin typeface="Arial" pitchFamily="34" charset="0"/>
                          <a:cs typeface="Arial" pitchFamily="34" charset="0"/>
                        </a:rPr>
                        <a:t>2</a:t>
                      </a:r>
                      <a:endParaRPr lang="en-US" sz="2800" dirty="0">
                        <a:latin typeface="Arial" pitchFamily="34" charset="0"/>
                        <a:cs typeface="Arial" pitchFamily="34" charset="0"/>
                      </a:endParaRPr>
                    </a:p>
                  </a:txBody>
                  <a:tcPr/>
                </a:tc>
                <a:tc>
                  <a:txBody>
                    <a:bodyPr/>
                    <a:lstStyle/>
                    <a:p>
                      <a:r>
                        <a:rPr lang="en-US" sz="2800" dirty="0" err="1" smtClean="0">
                          <a:latin typeface="Arial" pitchFamily="34" charset="0"/>
                          <a:cs typeface="Arial" pitchFamily="34" charset="0"/>
                        </a:rPr>
                        <a:t>tăng</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thêm</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thêm</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vào</a:t>
                      </a:r>
                      <a:endParaRPr lang="en-US" sz="2800" baseline="0" dirty="0" smtClean="0">
                        <a:latin typeface="Arial" pitchFamily="34" charset="0"/>
                        <a:cs typeface="Arial" pitchFamily="34" charset="0"/>
                      </a:endParaRPr>
                    </a:p>
                    <a:p>
                      <a:endParaRPr lang="en-US" sz="28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Arial" pitchFamily="34" charset="0"/>
                          <a:cs typeface="Arial" pitchFamily="34" charset="0"/>
                        </a:rPr>
                        <a:t>b. </a:t>
                      </a:r>
                      <a:r>
                        <a:rPr lang="en-US" sz="2800" dirty="0" err="1" smtClean="0">
                          <a:latin typeface="Arial" pitchFamily="34" charset="0"/>
                          <a:cs typeface="Arial" pitchFamily="34" charset="0"/>
                        </a:rPr>
                        <a:t>gia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vị</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giảm</a:t>
                      </a:r>
                      <a:r>
                        <a:rPr lang="en-US" sz="2800" dirty="0" smtClean="0">
                          <a:latin typeface="Arial" pitchFamily="34" charset="0"/>
                          <a:cs typeface="Arial" pitchFamily="34" charset="0"/>
                        </a:rPr>
                        <a:t>,</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gia</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cố</a:t>
                      </a:r>
                      <a:endParaRPr lang="en-US" sz="2800" dirty="0" smtClean="0">
                        <a:latin typeface="Arial" pitchFamily="34" charset="0"/>
                        <a:cs typeface="Arial" pitchFamily="34" charset="0"/>
                      </a:endParaRPr>
                    </a:p>
                    <a:p>
                      <a:endParaRPr lang="en-US" sz="2800" dirty="0">
                        <a:latin typeface="Arial" pitchFamily="34" charset="0"/>
                        <a:cs typeface="Arial" pitchFamily="34" charset="0"/>
                      </a:endParaRPr>
                    </a:p>
                  </a:txBody>
                  <a:tcPr/>
                </a:tc>
              </a:tr>
              <a:tr h="759832">
                <a:tc>
                  <a:txBody>
                    <a:bodyPr/>
                    <a:lstStyle/>
                    <a:p>
                      <a:r>
                        <a:rPr lang="en-US" sz="2800" dirty="0" smtClean="0">
                          <a:latin typeface="Arial" pitchFamily="34" charset="0"/>
                          <a:cs typeface="Arial" pitchFamily="34" charset="0"/>
                        </a:rPr>
                        <a:t>3. biến</a:t>
                      </a:r>
                      <a:r>
                        <a:rPr lang="en-US" sz="2800" baseline="-25000" dirty="0" smtClean="0">
                          <a:latin typeface="Arial" pitchFamily="34" charset="0"/>
                          <a:cs typeface="Arial" pitchFamily="34" charset="0"/>
                        </a:rPr>
                        <a:t>1</a:t>
                      </a:r>
                      <a:endParaRPr lang="en-US" sz="2800" dirty="0" smtClean="0">
                        <a:latin typeface="Arial" pitchFamily="34" charset="0"/>
                        <a:cs typeface="Arial" pitchFamily="34" charset="0"/>
                      </a:endParaRPr>
                    </a:p>
                  </a:txBody>
                  <a:tcPr/>
                </a:tc>
                <a:tc>
                  <a:txBody>
                    <a:bodyPr/>
                    <a:lstStyle/>
                    <a:p>
                      <a:r>
                        <a:rPr lang="en-US" sz="2800" baseline="0" dirty="0" smtClean="0">
                          <a:latin typeface="Arial" pitchFamily="34" charset="0"/>
                          <a:cs typeface="Arial" pitchFamily="34" charset="0"/>
                        </a:rPr>
                        <a:t>tai </a:t>
                      </a:r>
                      <a:r>
                        <a:rPr lang="en-US" sz="2800" baseline="0" dirty="0" err="1" smtClean="0">
                          <a:latin typeface="Arial" pitchFamily="34" charset="0"/>
                          <a:cs typeface="Arial" pitchFamily="34" charset="0"/>
                        </a:rPr>
                        <a:t>họa</a:t>
                      </a:r>
                      <a:endParaRPr lang="en-US" sz="28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Arial" pitchFamily="34" charset="0"/>
                          <a:cs typeface="Arial" pitchFamily="34" charset="0"/>
                        </a:rPr>
                        <a:t>d. tai </a:t>
                      </a:r>
                      <a:r>
                        <a:rPr lang="en-US" sz="2800" dirty="0" err="1" smtClean="0">
                          <a:latin typeface="Arial" pitchFamily="34" charset="0"/>
                          <a:cs typeface="Arial" pitchFamily="34" charset="0"/>
                        </a:rPr>
                        <a:t>biến</a:t>
                      </a:r>
                      <a:r>
                        <a:rPr lang="en-US" sz="2800" dirty="0" smtClean="0">
                          <a:latin typeface="Arial" pitchFamily="34" charset="0"/>
                          <a:cs typeface="Arial" pitchFamily="34" charset="0"/>
                        </a:rPr>
                        <a:t>,</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biến</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chứng</a:t>
                      </a:r>
                      <a:endParaRPr lang="en-US" sz="2800" dirty="0" smtClean="0">
                        <a:latin typeface="Arial" pitchFamily="34" charset="0"/>
                        <a:cs typeface="Arial" pitchFamily="34" charset="0"/>
                      </a:endParaRPr>
                    </a:p>
                  </a:txBody>
                  <a:tcPr/>
                </a:tc>
              </a:tr>
              <a:tr h="759832">
                <a:tc>
                  <a:txBody>
                    <a:bodyPr/>
                    <a:lstStyle/>
                    <a:p>
                      <a:r>
                        <a:rPr lang="en-US" sz="2800" dirty="0" smtClean="0">
                          <a:latin typeface="Arial" pitchFamily="34" charset="0"/>
                          <a:cs typeface="Arial" pitchFamily="34" charset="0"/>
                        </a:rPr>
                        <a:t>4. biến</a:t>
                      </a:r>
                      <a:r>
                        <a:rPr lang="en-US" sz="2800" baseline="-25000" dirty="0" smtClean="0">
                          <a:latin typeface="Arial" pitchFamily="34" charset="0"/>
                          <a:cs typeface="Arial" pitchFamily="34" charset="0"/>
                        </a:rPr>
                        <a:t>2</a:t>
                      </a:r>
                      <a:endParaRPr lang="en-US" sz="28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err="1" smtClean="0">
                          <a:latin typeface="Arial" pitchFamily="34" charset="0"/>
                          <a:cs typeface="Arial" pitchFamily="34" charset="0"/>
                        </a:rPr>
                        <a:t>thay</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đổi</a:t>
                      </a:r>
                      <a:endParaRPr lang="en-US" sz="2800" dirty="0" smtClean="0">
                        <a:latin typeface="Arial" pitchFamily="34" charset="0"/>
                        <a:cs typeface="Arial" pitchFamily="34" charset="0"/>
                      </a:endParaRPr>
                    </a:p>
                    <a:p>
                      <a:endParaRPr lang="en-US" sz="28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Arial" pitchFamily="34" charset="0"/>
                          <a:cs typeface="Arial" pitchFamily="34" charset="0"/>
                        </a:rPr>
                        <a:t>a. </a:t>
                      </a:r>
                      <a:r>
                        <a:rPr lang="en-US" sz="2800" dirty="0" err="1" smtClean="0">
                          <a:latin typeface="Arial" pitchFamily="34" charset="0"/>
                          <a:cs typeface="Arial" pitchFamily="34" charset="0"/>
                        </a:rPr>
                        <a:t>biến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hình</a:t>
                      </a:r>
                      <a:endParaRPr lang="en-US" sz="2800" dirty="0" smtClean="0">
                        <a:latin typeface="Arial" pitchFamily="34" charset="0"/>
                        <a:cs typeface="Arial" pitchFamily="34" charset="0"/>
                      </a:endParaRPr>
                    </a:p>
                    <a:p>
                      <a:endParaRPr lang="en-US" sz="28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1637430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
          <p:cNvPicPr>
            <a:picLocks noChangeAspect="1"/>
          </p:cNvPicPr>
          <p:nvPr/>
        </p:nvPicPr>
        <p:blipFill>
          <a:blip r:embed="rId3"/>
          <a:stretch>
            <a:fillRect/>
          </a:stretch>
        </p:blipFill>
        <p:spPr>
          <a:xfrm>
            <a:off x="0" y="0"/>
            <a:ext cx="12192000" cy="6858000"/>
          </a:xfrm>
          <a:prstGeom prst="rect">
            <a:avLst/>
          </a:prstGeom>
        </p:spPr>
      </p:pic>
      <p:sp>
        <p:nvSpPr>
          <p:cNvPr id="10" name="矩形 5">
            <a:extLst>
              <a:ext uri="{FF2B5EF4-FFF2-40B4-BE49-F238E27FC236}">
                <a16:creationId xmlns="" xmlns:a16="http://schemas.microsoft.com/office/drawing/2014/main" id="{C27EB7D5-5C9C-03A3-ACB9-C7B65A832156}"/>
              </a:ext>
            </a:extLst>
          </p:cNvPr>
          <p:cNvSpPr/>
          <p:nvPr/>
        </p:nvSpPr>
        <p:spPr>
          <a:xfrm>
            <a:off x="-49298" y="1136821"/>
            <a:ext cx="12290595" cy="4077729"/>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Times New Roman" panose="02020603050405020304" pitchFamily="18" charset="0"/>
              <a:cs typeface="Times New Roman" panose="02020603050405020304" pitchFamily="18" charset="0"/>
            </a:endParaRPr>
          </a:p>
        </p:txBody>
      </p:sp>
      <p:pic>
        <p:nvPicPr>
          <p:cNvPr id="3" name="图片 2" descr="9"/>
          <p:cNvPicPr>
            <a:picLocks noChangeAspect="1"/>
          </p:cNvPicPr>
          <p:nvPr/>
        </p:nvPicPr>
        <p:blipFill>
          <a:blip r:embed="rId4"/>
          <a:srcRect r="40296"/>
          <a:stretch>
            <a:fillRect/>
          </a:stretch>
        </p:blipFill>
        <p:spPr>
          <a:xfrm>
            <a:off x="-49297" y="2199502"/>
            <a:ext cx="4944544" cy="4658497"/>
          </a:xfrm>
          <a:prstGeom prst="rect">
            <a:avLst/>
          </a:prstGeom>
        </p:spPr>
      </p:pic>
      <p:pic>
        <p:nvPicPr>
          <p:cNvPr id="9" name="图片 8" descr="9"/>
          <p:cNvPicPr>
            <a:picLocks noChangeAspect="1"/>
          </p:cNvPicPr>
          <p:nvPr/>
        </p:nvPicPr>
        <p:blipFill>
          <a:blip r:embed="rId4"/>
          <a:srcRect l="64305" t="-1" r="333" b="-533"/>
          <a:stretch>
            <a:fillRect/>
          </a:stretch>
        </p:blipFill>
        <p:spPr>
          <a:xfrm>
            <a:off x="8753116" y="1437436"/>
            <a:ext cx="3389586" cy="5420564"/>
          </a:xfrm>
          <a:prstGeom prst="rect">
            <a:avLst/>
          </a:prstGeom>
        </p:spPr>
      </p:pic>
      <p:sp>
        <p:nvSpPr>
          <p:cNvPr id="4" name="TextBox 3">
            <a:extLst>
              <a:ext uri="{FF2B5EF4-FFF2-40B4-BE49-F238E27FC236}">
                <a16:creationId xmlns="" xmlns:a16="http://schemas.microsoft.com/office/drawing/2014/main" id="{C8F872BB-DDBF-1EFB-DE31-B9F682C58582}"/>
              </a:ext>
            </a:extLst>
          </p:cNvPr>
          <p:cNvSpPr txBox="1"/>
          <p:nvPr/>
        </p:nvSpPr>
        <p:spPr>
          <a:xfrm>
            <a:off x="2097027" y="305824"/>
            <a:ext cx="7657202" cy="830997"/>
          </a:xfrm>
          <a:prstGeom prst="rect">
            <a:avLst/>
          </a:prstGeom>
          <a:noFill/>
        </p:spPr>
        <p:txBody>
          <a:bodyPr wrap="square">
            <a:spAutoFit/>
          </a:bodyPr>
          <a:lstStyle/>
          <a:p>
            <a:pPr algn="ctr"/>
            <a:r>
              <a:rPr lang="en-US" sz="4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4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hành</a:t>
            </a:r>
            <a:r>
              <a:rPr lang="en-US" sz="4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tiếng</a:t>
            </a:r>
            <a:r>
              <a:rPr lang="en-US" sz="4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4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7200" dirty="0">
              <a:solidFill>
                <a:srgbClr val="0070C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1322CCE0-ECE6-55C5-5581-40F807756852}"/>
              </a:ext>
            </a:extLst>
          </p:cNvPr>
          <p:cNvSpPr/>
          <p:nvPr/>
        </p:nvSpPr>
        <p:spPr>
          <a:xfrm>
            <a:off x="1592677" y="1322418"/>
            <a:ext cx="9887590" cy="2585323"/>
          </a:xfrm>
          <a:prstGeom prst="rect">
            <a:avLst/>
          </a:prstGeom>
          <a:noFill/>
          <a:effectLst>
            <a:innerShdw blurRad="114300">
              <a:prstClr val="black"/>
            </a:innerShdw>
          </a:effectLst>
        </p:spPr>
        <p:txBody>
          <a:bodyPr wrap="square">
            <a:spAutoFit/>
          </a:bodyPr>
          <a:lstStyle/>
          <a:p>
            <a:pPr algn="ctr">
              <a:defRPr/>
            </a:pPr>
            <a:r>
              <a:rPr lang="vi-VN" sz="5400" b="1" dirty="0" smtClean="0">
                <a:ln w="0"/>
                <a:solidFill>
                  <a:srgbClr val="FF0000"/>
                </a:solidFill>
                <a:effectLst>
                  <a:reflection blurRad="6350" stA="53000" endA="300" endPos="35500" dir="5400000" sy="-90000" algn="bl" rotWithShape="0"/>
                </a:effectLst>
                <a:latin typeface="Arial" pitchFamily="34" charset="0"/>
                <a:cs typeface="Arial" pitchFamily="34" charset="0"/>
              </a:rPr>
              <a:t>SỰ KHÁC BIỆT VỀ NGHĨA CỦA MỘT SỐ </a:t>
            </a:r>
            <a:r>
              <a:rPr lang="en-US" sz="5400" b="1" dirty="0" smtClean="0">
                <a:ln w="0"/>
                <a:solidFill>
                  <a:srgbClr val="FF0000"/>
                </a:solidFill>
                <a:effectLst>
                  <a:reflection blurRad="6350" stA="53000" endA="300" endPos="35500" dir="5400000" sy="-90000" algn="bl" rotWithShape="0"/>
                </a:effectLst>
                <a:latin typeface="Arial" pitchFamily="34" charset="0"/>
                <a:cs typeface="Arial" pitchFamily="34" charset="0"/>
              </a:rPr>
              <a:t>YẾU TỐ</a:t>
            </a:r>
            <a:r>
              <a:rPr lang="vi-VN" sz="5400" b="1" dirty="0" smtClean="0">
                <a:ln w="0"/>
                <a:solidFill>
                  <a:srgbClr val="FF0000"/>
                </a:solidFill>
                <a:effectLst>
                  <a:reflection blurRad="6350" stA="53000" endA="300" endPos="35500" dir="5400000" sy="-90000" algn="bl" rotWithShape="0"/>
                </a:effectLst>
                <a:latin typeface="Arial" pitchFamily="34" charset="0"/>
                <a:cs typeface="Arial" pitchFamily="34" charset="0"/>
              </a:rPr>
              <a:t> HÁN VIỆT DỄ GÂY NHẦM LẪN</a:t>
            </a:r>
            <a:endParaRPr lang="en-US" sz="5400" b="1" dirty="0">
              <a:ln w="0"/>
              <a:solidFill>
                <a:srgbClr val="FF0000"/>
              </a:solidFill>
              <a:effectLst>
                <a:reflection blurRad="6350" stA="53000" endA="300" endPos="35500" dir="5400000" sy="-90000" algn="bl" rotWithShape="0"/>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 xmlns:a16="http://schemas.microsoft.com/office/drawing/2014/main" id="{68244450-2BC0-A9EB-9039-CC292571E9C0}"/>
              </a:ext>
            </a:extLst>
          </p:cNvPr>
          <p:cNvSpPr/>
          <p:nvPr/>
        </p:nvSpPr>
        <p:spPr>
          <a:xfrm>
            <a:off x="0" y="1825624"/>
            <a:ext cx="12241297" cy="2795803"/>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4" name="图片 3" descr="9"/>
          <p:cNvPicPr>
            <a:picLocks noChangeAspect="1"/>
          </p:cNvPicPr>
          <p:nvPr/>
        </p:nvPicPr>
        <p:blipFill>
          <a:blip r:embed="rId3"/>
          <a:srcRect t="19063" r="45134"/>
          <a:stretch>
            <a:fillRect/>
          </a:stretch>
        </p:blipFill>
        <p:spPr>
          <a:xfrm>
            <a:off x="0" y="3622675"/>
            <a:ext cx="3898265" cy="3235325"/>
          </a:xfrm>
          <a:prstGeom prst="rect">
            <a:avLst/>
          </a:prstGeom>
        </p:spPr>
      </p:pic>
      <p:pic>
        <p:nvPicPr>
          <p:cNvPr id="7" name="图片 6" descr="9"/>
          <p:cNvPicPr>
            <a:picLocks noChangeAspect="1"/>
          </p:cNvPicPr>
          <p:nvPr/>
        </p:nvPicPr>
        <p:blipFill>
          <a:blip r:embed="rId3"/>
          <a:srcRect l="69639" t="54075" r="-938" b="254"/>
          <a:stretch>
            <a:fillRect/>
          </a:stretch>
        </p:blipFill>
        <p:spPr>
          <a:xfrm>
            <a:off x="9968230" y="5032375"/>
            <a:ext cx="2223770" cy="1825625"/>
          </a:xfrm>
          <a:prstGeom prst="rect">
            <a:avLst/>
          </a:prstGeom>
        </p:spPr>
      </p:pic>
      <p:sp>
        <p:nvSpPr>
          <p:cNvPr id="5" name="矩形 4">
            <a:extLst>
              <a:ext uri="{FF2B5EF4-FFF2-40B4-BE49-F238E27FC236}">
                <a16:creationId xmlns="" xmlns:a16="http://schemas.microsoft.com/office/drawing/2014/main" id="{54F04F68-A562-2E4F-8DBF-5A0C4A17D61F}"/>
              </a:ext>
            </a:extLst>
          </p:cNvPr>
          <p:cNvSpPr/>
          <p:nvPr/>
        </p:nvSpPr>
        <p:spPr>
          <a:xfrm>
            <a:off x="43370" y="496006"/>
            <a:ext cx="8736646" cy="1107996"/>
          </a:xfrm>
          <a:prstGeom prst="rect">
            <a:avLst/>
          </a:prstGeom>
        </p:spPr>
        <p:txBody>
          <a:bodyPr vert="horz" wrap="square">
            <a:spAutoFit/>
          </a:bodyPr>
          <a:lstStyle>
            <a:defPPr>
              <a:defRPr lang="zh-CN"/>
            </a:defPPr>
            <a:lvl1pPr marL="0" algn="l" defTabSz="914400" rtl="0" eaLnBrk="1" latinLnBrk="0" hangingPunct="1">
              <a:defRPr sz="1800" kern="1200">
                <a:solidFill>
                  <a:sysClr val="windowText" lastClr="000000"/>
                </a:solidFill>
                <a:latin typeface="Franklin Gothic Medium" panose="020B0603020102020204" charset="0"/>
                <a:ea typeface="+mn-ea"/>
                <a:cs typeface="+mn-ea"/>
              </a:defRPr>
            </a:lvl1pPr>
            <a:lvl2pPr marL="457200" algn="l" defTabSz="914400" rtl="0" eaLnBrk="1" latinLnBrk="0" hangingPunct="1">
              <a:defRPr sz="1800" kern="1200">
                <a:solidFill>
                  <a:sysClr val="windowText" lastClr="000000"/>
                </a:solidFill>
                <a:latin typeface="Franklin Gothic Medium" panose="020B0603020102020204" charset="0"/>
                <a:ea typeface="+mn-ea"/>
                <a:cs typeface="+mn-ea"/>
              </a:defRPr>
            </a:lvl2pPr>
            <a:lvl3pPr marL="914400" algn="l" defTabSz="914400" rtl="0" eaLnBrk="1" latinLnBrk="0" hangingPunct="1">
              <a:defRPr sz="1800" kern="1200">
                <a:solidFill>
                  <a:sysClr val="windowText" lastClr="000000"/>
                </a:solidFill>
                <a:latin typeface="Franklin Gothic Medium" panose="020B0603020102020204" charset="0"/>
                <a:ea typeface="+mn-ea"/>
                <a:cs typeface="+mn-ea"/>
              </a:defRPr>
            </a:lvl3pPr>
            <a:lvl4pPr marL="1371600" algn="l" defTabSz="914400" rtl="0" eaLnBrk="1" latinLnBrk="0" hangingPunct="1">
              <a:defRPr sz="1800" kern="1200">
                <a:solidFill>
                  <a:sysClr val="windowText" lastClr="000000"/>
                </a:solidFill>
                <a:latin typeface="Franklin Gothic Medium" panose="020B0603020102020204" charset="0"/>
                <a:ea typeface="+mn-ea"/>
                <a:cs typeface="+mn-ea"/>
              </a:defRPr>
            </a:lvl4pPr>
            <a:lvl5pPr marL="1828800" algn="l" defTabSz="914400" rtl="0" eaLnBrk="1" latinLnBrk="0" hangingPunct="1">
              <a:defRPr sz="1800" kern="1200">
                <a:solidFill>
                  <a:sysClr val="windowText" lastClr="000000"/>
                </a:solidFill>
                <a:latin typeface="Franklin Gothic Medium" panose="020B0603020102020204" charset="0"/>
                <a:ea typeface="+mn-ea"/>
                <a:cs typeface="+mn-ea"/>
              </a:defRPr>
            </a:lvl5pPr>
            <a:lvl6pPr marL="2286000" algn="l" defTabSz="914400" rtl="0" eaLnBrk="1" latinLnBrk="0" hangingPunct="1">
              <a:defRPr sz="1800" kern="1200">
                <a:solidFill>
                  <a:sysClr val="windowText" lastClr="000000"/>
                </a:solidFill>
                <a:latin typeface="Franklin Gothic Medium" panose="020B0603020102020204" charset="0"/>
                <a:ea typeface="+mn-ea"/>
                <a:cs typeface="+mn-ea"/>
              </a:defRPr>
            </a:lvl6pPr>
            <a:lvl7pPr marL="2743200" algn="l" defTabSz="914400" rtl="0" eaLnBrk="1" latinLnBrk="0" hangingPunct="1">
              <a:defRPr sz="1800" kern="1200">
                <a:solidFill>
                  <a:sysClr val="windowText" lastClr="000000"/>
                </a:solidFill>
                <a:latin typeface="Franklin Gothic Medium" panose="020B0603020102020204" charset="0"/>
                <a:ea typeface="+mn-ea"/>
                <a:cs typeface="+mn-ea"/>
              </a:defRPr>
            </a:lvl7pPr>
            <a:lvl8pPr marL="3200400" algn="l" defTabSz="914400" rtl="0" eaLnBrk="1" latinLnBrk="0" hangingPunct="1">
              <a:defRPr sz="1800" kern="1200">
                <a:solidFill>
                  <a:sysClr val="windowText" lastClr="000000"/>
                </a:solidFill>
                <a:latin typeface="Franklin Gothic Medium" panose="020B0603020102020204" charset="0"/>
                <a:ea typeface="+mn-ea"/>
                <a:cs typeface="+mn-ea"/>
              </a:defRPr>
            </a:lvl8pPr>
            <a:lvl9pPr marL="3657600" algn="l" defTabSz="914400" rtl="0" eaLnBrk="1" latinLnBrk="0" hangingPunct="1">
              <a:defRPr sz="1800" kern="1200">
                <a:solidFill>
                  <a:sysClr val="windowText" lastClr="000000"/>
                </a:solidFill>
                <a:latin typeface="Franklin Gothic Medium" panose="020B0603020102020204" charset="0"/>
                <a:ea typeface="+mn-ea"/>
                <a:cs typeface="+mn-ea"/>
              </a:defRPr>
            </a:lvl9pPr>
          </a:lstStyle>
          <a:p>
            <a:pPr algn="ctr">
              <a:defRPr/>
            </a:pPr>
            <a:r>
              <a:rPr lang="zh-CN" altLang="en-US" sz="6600" b="1" kern="100" dirty="0">
                <a:solidFill>
                  <a:schemeClr val="accent5">
                    <a:lumMod val="50000"/>
                  </a:schemeClr>
                </a:solidFill>
                <a:latin typeface="Times New Roman" panose="02020603050405020304" pitchFamily="18" charset="0"/>
                <a:cs typeface="Times New Roman" panose="02020603050405020304" pitchFamily="18" charset="0"/>
                <a:sym typeface="+mn-lt"/>
              </a:rPr>
              <a:t> </a:t>
            </a:r>
            <a:r>
              <a:rPr lang="en-US" altLang="zh-CN" sz="6600" b="1" kern="100" dirty="0">
                <a:solidFill>
                  <a:schemeClr val="accent5">
                    <a:lumMod val="50000"/>
                  </a:schemeClr>
                </a:solidFill>
                <a:latin typeface="Times New Roman" panose="02020603050405020304" pitchFamily="18" charset="0"/>
                <a:cs typeface="Times New Roman" panose="02020603050405020304" pitchFamily="18" charset="0"/>
                <a:sym typeface="+mn-lt"/>
              </a:rPr>
              <a:t>I. Tri </a:t>
            </a:r>
            <a:r>
              <a:rPr lang="en-US" altLang="zh-CN" sz="6600" b="1" kern="100" dirty="0" err="1">
                <a:solidFill>
                  <a:schemeClr val="accent5">
                    <a:lumMod val="50000"/>
                  </a:schemeClr>
                </a:solidFill>
                <a:latin typeface="Times New Roman" panose="02020603050405020304" pitchFamily="18" charset="0"/>
                <a:cs typeface="Times New Roman" panose="02020603050405020304" pitchFamily="18" charset="0"/>
                <a:sym typeface="+mn-lt"/>
              </a:rPr>
              <a:t>thức</a:t>
            </a:r>
            <a:r>
              <a:rPr lang="en-US" altLang="zh-CN" sz="6600" b="1" kern="100" dirty="0">
                <a:solidFill>
                  <a:schemeClr val="accent5">
                    <a:lumMod val="50000"/>
                  </a:schemeClr>
                </a:solidFill>
                <a:latin typeface="Times New Roman" panose="02020603050405020304" pitchFamily="18" charset="0"/>
                <a:cs typeface="Times New Roman" panose="02020603050405020304" pitchFamily="18" charset="0"/>
                <a:sym typeface="+mn-lt"/>
              </a:rPr>
              <a:t> </a:t>
            </a:r>
            <a:r>
              <a:rPr lang="en-US" altLang="zh-CN" sz="6600" b="1" kern="100" dirty="0" err="1">
                <a:solidFill>
                  <a:schemeClr val="accent5">
                    <a:lumMod val="50000"/>
                  </a:schemeClr>
                </a:solidFill>
                <a:latin typeface="Times New Roman" panose="02020603050405020304" pitchFamily="18" charset="0"/>
                <a:cs typeface="Times New Roman" panose="02020603050405020304" pitchFamily="18" charset="0"/>
                <a:sym typeface="+mn-lt"/>
              </a:rPr>
              <a:t>tiếng</a:t>
            </a:r>
            <a:r>
              <a:rPr lang="en-US" altLang="zh-CN" sz="6600" b="1" kern="100" dirty="0">
                <a:solidFill>
                  <a:schemeClr val="accent5">
                    <a:lumMod val="50000"/>
                  </a:schemeClr>
                </a:solidFill>
                <a:latin typeface="Times New Roman" panose="02020603050405020304" pitchFamily="18" charset="0"/>
                <a:cs typeface="Times New Roman" panose="02020603050405020304" pitchFamily="18" charset="0"/>
                <a:sym typeface="+mn-lt"/>
              </a:rPr>
              <a:t> </a:t>
            </a:r>
            <a:r>
              <a:rPr lang="en-US" altLang="zh-CN" sz="6600" b="1" kern="100" dirty="0" err="1">
                <a:solidFill>
                  <a:schemeClr val="accent5">
                    <a:lumMod val="50000"/>
                  </a:schemeClr>
                </a:solidFill>
                <a:latin typeface="Times New Roman" panose="02020603050405020304" pitchFamily="18" charset="0"/>
                <a:cs typeface="Times New Roman" panose="02020603050405020304" pitchFamily="18" charset="0"/>
                <a:sym typeface="+mn-lt"/>
              </a:rPr>
              <a:t>Việt</a:t>
            </a:r>
            <a:endParaRPr lang="zh-CN" altLang="en-US" sz="6600" b="1" kern="100" dirty="0">
              <a:solidFill>
                <a:schemeClr val="accent5">
                  <a:lumMod val="50000"/>
                </a:schemeClr>
              </a:solidFill>
              <a:latin typeface="Times New Roman" panose="02020603050405020304" pitchFamily="18" charset="0"/>
              <a:cs typeface="Times New Roman" panose="02020603050405020304" pitchFamily="18" charset="0"/>
              <a:sym typeface="+mn-lt"/>
            </a:endParaRPr>
          </a:p>
        </p:txBody>
      </p:sp>
      <p:sp>
        <p:nvSpPr>
          <p:cNvPr id="2" name="Rectangle 1"/>
          <p:cNvSpPr/>
          <p:nvPr/>
        </p:nvSpPr>
        <p:spPr>
          <a:xfrm>
            <a:off x="43370" y="0"/>
            <a:ext cx="12148629" cy="461665"/>
          </a:xfrm>
          <a:prstGeom prst="rect">
            <a:avLst/>
          </a:prstGeom>
          <a:solidFill>
            <a:schemeClr val="accent5">
              <a:lumMod val="20000"/>
              <a:lumOff val="80000"/>
            </a:schemeClr>
          </a:solidFill>
        </p:spPr>
        <p:txBody>
          <a:bodyPr wrap="square">
            <a:spAutoFit/>
          </a:bodyPr>
          <a:lstStyle/>
          <a:p>
            <a:pPr algn="ctr">
              <a:defRPr/>
            </a:pPr>
            <a:r>
              <a:rPr lang="vi-VN" sz="2400" b="1" dirty="0">
                <a:ln w="0"/>
                <a:solidFill>
                  <a:srgbClr val="FF0000"/>
                </a:solidFill>
                <a:effectLst>
                  <a:reflection blurRad="6350" stA="53000" endA="300" endPos="35500" dir="5400000" sy="-90000" algn="bl" rotWithShape="0"/>
                </a:effectLst>
                <a:latin typeface="Arial" pitchFamily="34" charset="0"/>
                <a:cs typeface="Arial" pitchFamily="34" charset="0"/>
              </a:rPr>
              <a:t>SỰ KHÁC BIỆT VỀ NGHĨA CỦA MỘT SỐ </a:t>
            </a:r>
            <a:r>
              <a:rPr lang="en-US" sz="2400" b="1" dirty="0" smtClean="0">
                <a:ln w="0"/>
                <a:solidFill>
                  <a:srgbClr val="FF0000"/>
                </a:solidFill>
                <a:effectLst>
                  <a:reflection blurRad="6350" stA="53000" endA="300" endPos="35500" dir="5400000" sy="-90000" algn="bl" rotWithShape="0"/>
                </a:effectLst>
                <a:latin typeface="Arial" pitchFamily="34" charset="0"/>
                <a:cs typeface="Arial" pitchFamily="34" charset="0"/>
              </a:rPr>
              <a:t>YẾU TỐ </a:t>
            </a:r>
            <a:r>
              <a:rPr lang="vi-VN" sz="2400" b="1" dirty="0" smtClean="0">
                <a:ln w="0"/>
                <a:solidFill>
                  <a:srgbClr val="FF0000"/>
                </a:solidFill>
                <a:effectLst>
                  <a:reflection blurRad="6350" stA="53000" endA="300" endPos="35500" dir="5400000" sy="-90000" algn="bl" rotWithShape="0"/>
                </a:effectLst>
                <a:latin typeface="Arial" pitchFamily="34" charset="0"/>
                <a:cs typeface="Arial" pitchFamily="34" charset="0"/>
              </a:rPr>
              <a:t> </a:t>
            </a:r>
            <a:r>
              <a:rPr lang="vi-VN" sz="2400" b="1" dirty="0">
                <a:ln w="0"/>
                <a:solidFill>
                  <a:srgbClr val="FF0000"/>
                </a:solidFill>
                <a:effectLst>
                  <a:reflection blurRad="6350" stA="53000" endA="300" endPos="35500" dir="5400000" sy="-90000" algn="bl" rotWithShape="0"/>
                </a:effectLst>
                <a:latin typeface="Arial" pitchFamily="34" charset="0"/>
                <a:cs typeface="Arial" pitchFamily="34" charset="0"/>
              </a:rPr>
              <a:t>HÁN VIỆT DỄ GÂY NHẦM LẪN</a:t>
            </a:r>
            <a:endParaRPr lang="en-US" sz="2400" b="1" dirty="0">
              <a:ln w="0"/>
              <a:solidFill>
                <a:srgbClr val="FF0000"/>
              </a:solidFill>
              <a:effectLst>
                <a:reflection blurRad="6350" stA="53000" endA="300" endPos="35500" dir="5400000" sy="-90000" algn="bl" rotWithShape="0"/>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
          <p:cNvPicPr>
            <a:picLocks noChangeAspect="1"/>
          </p:cNvPicPr>
          <p:nvPr/>
        </p:nvPicPr>
        <p:blipFill>
          <a:blip r:embed="rId3"/>
          <a:stretch>
            <a:fillRect/>
          </a:stretch>
        </p:blipFill>
        <p:spPr>
          <a:xfrm>
            <a:off x="0" y="0"/>
            <a:ext cx="12192000" cy="6858000"/>
          </a:xfrm>
          <a:prstGeom prst="rect">
            <a:avLst/>
          </a:prstGeom>
        </p:spPr>
      </p:pic>
      <p:sp>
        <p:nvSpPr>
          <p:cNvPr id="6" name="矩形 5"/>
          <p:cNvSpPr/>
          <p:nvPr/>
        </p:nvSpPr>
        <p:spPr>
          <a:xfrm>
            <a:off x="355599" y="410029"/>
            <a:ext cx="11480800" cy="603794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3" name="图片 2" descr="9"/>
          <p:cNvPicPr>
            <a:picLocks noChangeAspect="1"/>
          </p:cNvPicPr>
          <p:nvPr/>
        </p:nvPicPr>
        <p:blipFill>
          <a:blip r:embed="rId4"/>
          <a:srcRect t="19063" r="45134"/>
          <a:stretch>
            <a:fillRect/>
          </a:stretch>
        </p:blipFill>
        <p:spPr>
          <a:xfrm>
            <a:off x="0" y="4028303"/>
            <a:ext cx="3409521" cy="2829697"/>
          </a:xfrm>
          <a:prstGeom prst="rect">
            <a:avLst/>
          </a:prstGeom>
        </p:spPr>
      </p:pic>
      <p:pic>
        <p:nvPicPr>
          <p:cNvPr id="4" name="图片 3" descr="9"/>
          <p:cNvPicPr>
            <a:picLocks noChangeAspect="1"/>
          </p:cNvPicPr>
          <p:nvPr/>
        </p:nvPicPr>
        <p:blipFill>
          <a:blip r:embed="rId4"/>
          <a:srcRect l="69639" t="54075" r="-938" b="254"/>
          <a:stretch>
            <a:fillRect/>
          </a:stretch>
        </p:blipFill>
        <p:spPr>
          <a:xfrm>
            <a:off x="9968230" y="5032375"/>
            <a:ext cx="2223770" cy="1825625"/>
          </a:xfrm>
          <a:prstGeom prst="rect">
            <a:avLst/>
          </a:prstGeom>
        </p:spPr>
      </p:pic>
      <p:sp>
        <p:nvSpPr>
          <p:cNvPr id="5" name="TextBox 4">
            <a:extLst>
              <a:ext uri="{FF2B5EF4-FFF2-40B4-BE49-F238E27FC236}">
                <a16:creationId xmlns="" xmlns:a16="http://schemas.microsoft.com/office/drawing/2014/main" id="{880AC394-AF19-1F41-8DBC-F71EA9156096}"/>
              </a:ext>
            </a:extLst>
          </p:cNvPr>
          <p:cNvSpPr txBox="1"/>
          <p:nvPr/>
        </p:nvSpPr>
        <p:spPr>
          <a:xfrm>
            <a:off x="1449195" y="1688936"/>
            <a:ext cx="9828628" cy="1569660"/>
          </a:xfrm>
          <a:prstGeom prst="rect">
            <a:avLst/>
          </a:prstGeom>
          <a:noFill/>
        </p:spPr>
        <p:txBody>
          <a:bodyPr wrap="square" rtlCol="0">
            <a:spAutoFit/>
          </a:bodyPr>
          <a:lstStyle/>
          <a:p>
            <a:pPr algn="just"/>
            <a:r>
              <a:rPr lang="vi-VN" sz="3200" dirty="0">
                <a:cs typeface="Times New Roman" panose="02020603050405020304" pitchFamily="18" charset="0"/>
              </a:rPr>
              <a:t>- </a:t>
            </a:r>
            <a:r>
              <a:rPr lang="en-US" sz="3200" dirty="0" err="1">
                <a:cs typeface="Times New Roman" panose="02020603050405020304" pitchFamily="18" charset="0"/>
              </a:rPr>
              <a:t>Đọc</a:t>
            </a:r>
            <a:r>
              <a:rPr lang="en-US" sz="3200" dirty="0">
                <a:cs typeface="Times New Roman" panose="02020603050405020304" pitchFamily="18" charset="0"/>
              </a:rPr>
              <a:t> </a:t>
            </a:r>
            <a:r>
              <a:rPr lang="en-US" sz="3200" dirty="0" err="1">
                <a:cs typeface="Times New Roman" panose="02020603050405020304" pitchFamily="18" charset="0"/>
              </a:rPr>
              <a:t>kĩ</a:t>
            </a:r>
            <a:r>
              <a:rPr lang="vi-VN" sz="3200" dirty="0">
                <a:cs typeface="Times New Roman" panose="02020603050405020304" pitchFamily="18" charset="0"/>
              </a:rPr>
              <a:t> bảng</a:t>
            </a:r>
            <a:r>
              <a:rPr lang="en-US" sz="3200" dirty="0">
                <a:cs typeface="Times New Roman" panose="02020603050405020304" pitchFamily="18" charset="0"/>
              </a:rPr>
              <a:t>:</a:t>
            </a:r>
            <a:r>
              <a:rPr lang="vi-VN" sz="3200" dirty="0">
                <a:cs typeface="Times New Roman" panose="02020603050405020304" pitchFamily="18" charset="0"/>
              </a:rPr>
              <a:t> </a:t>
            </a:r>
            <a:r>
              <a:rPr lang="vi-VN" sz="3200" dirty="0">
                <a:solidFill>
                  <a:srgbClr val="FF0000"/>
                </a:solidFill>
                <a:cs typeface="Times New Roman" panose="02020603050405020304" pitchFamily="18" charset="0"/>
              </a:rPr>
              <a:t>Sự khác biệt về nghĩa của một số yếu tố Hán Việt dễ gây nhầm lẫn</a:t>
            </a:r>
            <a:r>
              <a:rPr lang="en-US" sz="3200" dirty="0">
                <a:solidFill>
                  <a:srgbClr val="FF0000"/>
                </a:solidFill>
                <a:cs typeface="Times New Roman" panose="02020603050405020304" pitchFamily="18" charset="0"/>
              </a:rPr>
              <a:t> (</a:t>
            </a:r>
            <a:r>
              <a:rPr lang="en-US" sz="3200" dirty="0" err="1">
                <a:solidFill>
                  <a:srgbClr val="FF0000"/>
                </a:solidFill>
                <a:cs typeface="Times New Roman" panose="02020603050405020304" pitchFamily="18" charset="0"/>
              </a:rPr>
              <a:t>sgk</a:t>
            </a:r>
            <a:r>
              <a:rPr lang="en-US" sz="3200" dirty="0">
                <a:solidFill>
                  <a:srgbClr val="FF0000"/>
                </a:solidFill>
                <a:cs typeface="Times New Roman" panose="02020603050405020304" pitchFamily="18" charset="0"/>
              </a:rPr>
              <a:t> </a:t>
            </a:r>
            <a:r>
              <a:rPr lang="en-US" sz="3200" dirty="0" err="1">
                <a:solidFill>
                  <a:srgbClr val="FF0000"/>
                </a:solidFill>
                <a:cs typeface="Times New Roman" panose="02020603050405020304" pitchFamily="18" charset="0"/>
              </a:rPr>
              <a:t>trang</a:t>
            </a:r>
            <a:r>
              <a:rPr lang="en-US" sz="3200" dirty="0">
                <a:solidFill>
                  <a:srgbClr val="FF0000"/>
                </a:solidFill>
                <a:cs typeface="Times New Roman" panose="02020603050405020304" pitchFamily="18" charset="0"/>
              </a:rPr>
              <a:t> </a:t>
            </a:r>
            <a:r>
              <a:rPr lang="vi-VN" sz="3200" dirty="0">
                <a:solidFill>
                  <a:srgbClr val="FF0000"/>
                </a:solidFill>
                <a:cs typeface="Times New Roman" panose="02020603050405020304" pitchFamily="18" charset="0"/>
              </a:rPr>
              <a:t>65</a:t>
            </a:r>
            <a:r>
              <a:rPr lang="en-US" sz="3200" dirty="0">
                <a:solidFill>
                  <a:srgbClr val="FF0000"/>
                </a:solidFill>
                <a:cs typeface="Times New Roman" panose="02020603050405020304" pitchFamily="18" charset="0"/>
              </a:rPr>
              <a:t>, </a:t>
            </a:r>
            <a:r>
              <a:rPr lang="vi-VN" sz="3200" dirty="0">
                <a:solidFill>
                  <a:srgbClr val="FF0000"/>
                </a:solidFill>
                <a:cs typeface="Times New Roman" panose="02020603050405020304" pitchFamily="18" charset="0"/>
              </a:rPr>
              <a:t>66</a:t>
            </a:r>
            <a:r>
              <a:rPr lang="en-US" sz="3200" dirty="0" smtClean="0">
                <a:solidFill>
                  <a:srgbClr val="FF0000"/>
                </a:solidFill>
                <a:cs typeface="Times New Roman" panose="02020603050405020304" pitchFamily="18" charset="0"/>
              </a:rPr>
              <a:t>),</a:t>
            </a:r>
            <a:r>
              <a:rPr lang="vi-VN" sz="3200" dirty="0" smtClean="0">
                <a:solidFill>
                  <a:srgbClr val="FF0000"/>
                </a:solidFill>
                <a:cs typeface="Times New Roman" panose="02020603050405020304" pitchFamily="18" charset="0"/>
              </a:rPr>
              <a:t> </a:t>
            </a:r>
            <a:r>
              <a:rPr lang="en-US" sz="3200" b="1" i="1" dirty="0" err="1">
                <a:cs typeface="Times New Roman" panose="02020603050405020304" pitchFamily="18" charset="0"/>
              </a:rPr>
              <a:t>đặt</a:t>
            </a:r>
            <a:r>
              <a:rPr lang="en-US" sz="3200" b="1" i="1" dirty="0">
                <a:cs typeface="Times New Roman" panose="02020603050405020304" pitchFamily="18" charset="0"/>
              </a:rPr>
              <a:t> </a:t>
            </a:r>
            <a:r>
              <a:rPr lang="en-US" sz="3200" b="1" i="1" dirty="0" err="1">
                <a:cs typeface="Times New Roman" panose="02020603050405020304" pitchFamily="18" charset="0"/>
              </a:rPr>
              <a:t>câu</a:t>
            </a:r>
            <a:r>
              <a:rPr lang="en-US" sz="3200" b="1" i="1" dirty="0">
                <a:cs typeface="Times New Roman" panose="02020603050405020304" pitchFamily="18" charset="0"/>
              </a:rPr>
              <a:t> </a:t>
            </a:r>
            <a:r>
              <a:rPr lang="en-US" sz="3200" b="1" i="1" dirty="0" err="1">
                <a:cs typeface="Times New Roman" panose="02020603050405020304" pitchFamily="18" charset="0"/>
              </a:rPr>
              <a:t>hỏi</a:t>
            </a:r>
            <a:r>
              <a:rPr lang="en-US" sz="3200" b="1" i="1" dirty="0">
                <a:cs typeface="Times New Roman" panose="02020603050405020304" pitchFamily="18" charset="0"/>
              </a:rPr>
              <a:t> </a:t>
            </a:r>
            <a:r>
              <a:rPr lang="en-US" sz="3200" b="1" i="1" dirty="0" err="1">
                <a:cs typeface="Times New Roman" panose="02020603050405020304" pitchFamily="18" charset="0"/>
              </a:rPr>
              <a:t>về</a:t>
            </a:r>
            <a:r>
              <a:rPr lang="en-US" sz="3200" b="1" i="1" dirty="0">
                <a:cs typeface="Times New Roman" panose="02020603050405020304" pitchFamily="18" charset="0"/>
              </a:rPr>
              <a:t> </a:t>
            </a:r>
            <a:r>
              <a:rPr lang="en-US" sz="3200" b="1" i="1" dirty="0" err="1">
                <a:cs typeface="Times New Roman" panose="02020603050405020304" pitchFamily="18" charset="0"/>
              </a:rPr>
              <a:t>những</a:t>
            </a:r>
            <a:r>
              <a:rPr lang="en-US" sz="3200" b="1" i="1" dirty="0">
                <a:cs typeface="Times New Roman" panose="02020603050405020304" pitchFamily="18" charset="0"/>
              </a:rPr>
              <a:t> </a:t>
            </a:r>
            <a:r>
              <a:rPr lang="en-US" sz="3200" b="1" i="1" dirty="0" err="1">
                <a:cs typeface="Times New Roman" panose="02020603050405020304" pitchFamily="18" charset="0"/>
              </a:rPr>
              <a:t>từ</a:t>
            </a:r>
            <a:r>
              <a:rPr lang="en-US" sz="3200" b="1" i="1" dirty="0">
                <a:cs typeface="Times New Roman" panose="02020603050405020304" pitchFamily="18" charset="0"/>
              </a:rPr>
              <a:t> </a:t>
            </a:r>
            <a:r>
              <a:rPr lang="en-US" sz="3200" b="1" i="1" dirty="0" err="1">
                <a:cs typeface="Times New Roman" panose="02020603050405020304" pitchFamily="18" charset="0"/>
              </a:rPr>
              <a:t>Hán</a:t>
            </a:r>
            <a:r>
              <a:rPr lang="en-US" sz="3200" b="1" i="1" dirty="0">
                <a:cs typeface="Times New Roman" panose="02020603050405020304" pitchFamily="18" charset="0"/>
              </a:rPr>
              <a:t> </a:t>
            </a:r>
            <a:r>
              <a:rPr lang="en-US" sz="3200" b="1" i="1" dirty="0" err="1">
                <a:cs typeface="Times New Roman" panose="02020603050405020304" pitchFamily="18" charset="0"/>
              </a:rPr>
              <a:t>Việt</a:t>
            </a:r>
            <a:r>
              <a:rPr lang="en-US" sz="3200" b="1" i="1" dirty="0">
                <a:cs typeface="Times New Roman" panose="02020603050405020304" pitchFamily="18" charset="0"/>
              </a:rPr>
              <a:t> </a:t>
            </a:r>
            <a:r>
              <a:rPr lang="en-US" sz="3200" b="1" i="1" dirty="0" err="1">
                <a:cs typeface="Times New Roman" panose="02020603050405020304" pitchFamily="18" charset="0"/>
              </a:rPr>
              <a:t>chưa</a:t>
            </a:r>
            <a:r>
              <a:rPr lang="en-US" sz="3200" b="1" i="1" dirty="0">
                <a:cs typeface="Times New Roman" panose="02020603050405020304" pitchFamily="18" charset="0"/>
              </a:rPr>
              <a:t> </a:t>
            </a:r>
            <a:r>
              <a:rPr lang="en-US" sz="3200" b="1" i="1" dirty="0" err="1">
                <a:cs typeface="Times New Roman" panose="02020603050405020304" pitchFamily="18" charset="0"/>
              </a:rPr>
              <a:t>rõ</a:t>
            </a:r>
            <a:r>
              <a:rPr lang="en-US" sz="3200" b="1" dirty="0">
                <a:cs typeface="Times New Roman" panose="02020603050405020304" pitchFamily="18" charset="0"/>
              </a:rPr>
              <a:t>.</a:t>
            </a:r>
            <a:endParaRPr lang="en-US" sz="3200" dirty="0">
              <a:solidFill>
                <a:srgbClr val="FF0000"/>
              </a:solidFill>
              <a:cs typeface="Times New Roman" panose="02020603050405020304" pitchFamily="18" charset="0"/>
            </a:endParaRPr>
          </a:p>
        </p:txBody>
      </p:sp>
      <p:sp>
        <p:nvSpPr>
          <p:cNvPr id="7" name="TextBox 6">
            <a:extLst>
              <a:ext uri="{FF2B5EF4-FFF2-40B4-BE49-F238E27FC236}">
                <a16:creationId xmlns="" xmlns:a16="http://schemas.microsoft.com/office/drawing/2014/main" id="{D496DDE2-0FDC-7C24-065B-01C1C38A086E}"/>
              </a:ext>
            </a:extLst>
          </p:cNvPr>
          <p:cNvSpPr txBox="1"/>
          <p:nvPr/>
        </p:nvSpPr>
        <p:spPr>
          <a:xfrm>
            <a:off x="923611" y="527067"/>
            <a:ext cx="6712864" cy="707886"/>
          </a:xfrm>
          <a:prstGeom prst="rect">
            <a:avLst/>
          </a:prstGeom>
          <a:noFill/>
        </p:spPr>
        <p:txBody>
          <a:bodyPr wrap="square" rtlCol="0">
            <a:spAutoFit/>
          </a:bodyPr>
          <a:lstStyle/>
          <a:p>
            <a:r>
              <a:rPr lang="en-US" altLang="zh-CN" sz="4000" b="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I. Tri </a:t>
            </a:r>
            <a:r>
              <a:rPr lang="en-US" altLang="zh-CN" sz="4000" b="1"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thức</a:t>
            </a:r>
            <a:r>
              <a:rPr lang="en-US" altLang="zh-CN" sz="4000" b="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tiếng</a:t>
            </a:r>
            <a:r>
              <a:rPr lang="en-US" altLang="zh-CN" sz="4000" b="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Việt</a:t>
            </a:r>
            <a:endParaRPr lang="zh-CN" altLang="en-US" sz="4000" b="1" dirty="0">
              <a:solidFill>
                <a:srgbClr val="002060"/>
              </a:solidFill>
              <a:latin typeface="Times New Roman" panose="02020603050405020304" pitchFamily="18" charset="0"/>
              <a:ea typeface="方正粗圆_GBK" pitchFamily="65" charset="-122"/>
              <a:cs typeface="Times New Roman" panose="02020603050405020304" pitchFamily="18" charset="0"/>
            </a:endParaRPr>
          </a:p>
        </p:txBody>
      </p:sp>
      <p:sp>
        <p:nvSpPr>
          <p:cNvPr id="8" name="TextBox 7">
            <a:extLst>
              <a:ext uri="{FF2B5EF4-FFF2-40B4-BE49-F238E27FC236}">
                <a16:creationId xmlns="" xmlns:a16="http://schemas.microsoft.com/office/drawing/2014/main" id="{4422081E-1D78-0086-3779-9B8DF8E3EC8F}"/>
              </a:ext>
            </a:extLst>
          </p:cNvPr>
          <p:cNvSpPr txBox="1"/>
          <p:nvPr/>
        </p:nvSpPr>
        <p:spPr>
          <a:xfrm>
            <a:off x="1449196" y="3490783"/>
            <a:ext cx="9721312" cy="1077218"/>
          </a:xfrm>
          <a:prstGeom prst="rect">
            <a:avLst/>
          </a:prstGeom>
          <a:noFill/>
        </p:spPr>
        <p:txBody>
          <a:bodyPr wrap="square" rtlCol="0">
            <a:spAutoFit/>
          </a:bodyPr>
          <a:lstStyle/>
          <a:p>
            <a:r>
              <a:rPr lang="vi-VN" sz="3200" dirty="0">
                <a:cs typeface="Times New Roman" panose="02020603050405020304" pitchFamily="18" charset="0"/>
              </a:rPr>
              <a:t>- Đặt câu</a:t>
            </a:r>
            <a:r>
              <a:rPr lang="en-US" sz="3200" dirty="0">
                <a:cs typeface="Times New Roman" panose="02020603050405020304" pitchFamily="18" charset="0"/>
              </a:rPr>
              <a:t> </a:t>
            </a:r>
            <a:r>
              <a:rPr lang="en-US" sz="3200" dirty="0" err="1">
                <a:cs typeface="Times New Roman" panose="02020603050405020304" pitchFamily="18" charset="0"/>
              </a:rPr>
              <a:t>có</a:t>
            </a:r>
            <a:r>
              <a:rPr lang="en-US" sz="3200" dirty="0">
                <a:cs typeface="Times New Roman" panose="02020603050405020304" pitchFamily="18" charset="0"/>
              </a:rPr>
              <a:t> </a:t>
            </a:r>
            <a:r>
              <a:rPr lang="en-US" sz="3200" dirty="0" err="1">
                <a:cs typeface="Times New Roman" panose="02020603050405020304" pitchFamily="18" charset="0"/>
              </a:rPr>
              <a:t>sử</a:t>
            </a:r>
            <a:r>
              <a:rPr lang="en-US" sz="3200" dirty="0">
                <a:cs typeface="Times New Roman" panose="02020603050405020304" pitchFamily="18" charset="0"/>
              </a:rPr>
              <a:t> </a:t>
            </a:r>
            <a:r>
              <a:rPr lang="en-US" sz="3200" dirty="0" err="1">
                <a:cs typeface="Times New Roman" panose="02020603050405020304" pitchFamily="18" charset="0"/>
              </a:rPr>
              <a:t>dụng</a:t>
            </a:r>
            <a:r>
              <a:rPr lang="en-US" sz="3200" dirty="0">
                <a:cs typeface="Times New Roman" panose="02020603050405020304" pitchFamily="18" charset="0"/>
              </a:rPr>
              <a:t> </a:t>
            </a:r>
            <a:r>
              <a:rPr lang="en-US" sz="3200" dirty="0" err="1">
                <a:cs typeface="Times New Roman" panose="02020603050405020304" pitchFamily="18" charset="0"/>
              </a:rPr>
              <a:t>từ</a:t>
            </a:r>
            <a:r>
              <a:rPr lang="en-US" sz="3200" dirty="0">
                <a:cs typeface="Times New Roman" panose="02020603050405020304" pitchFamily="18" charset="0"/>
              </a:rPr>
              <a:t> </a:t>
            </a:r>
            <a:r>
              <a:rPr lang="en-US" sz="3200" dirty="0" err="1">
                <a:cs typeface="Times New Roman" panose="02020603050405020304" pitchFamily="18" charset="0"/>
              </a:rPr>
              <a:t>ngữ</a:t>
            </a:r>
            <a:r>
              <a:rPr lang="en-US" sz="3200" dirty="0">
                <a:cs typeface="Times New Roman" panose="02020603050405020304" pitchFamily="18" charset="0"/>
              </a:rPr>
              <a:t> </a:t>
            </a:r>
            <a:r>
              <a:rPr lang="en-US" sz="3200" dirty="0" err="1">
                <a:cs typeface="Times New Roman" panose="02020603050405020304" pitchFamily="18" charset="0"/>
              </a:rPr>
              <a:t>chứa</a:t>
            </a:r>
            <a:r>
              <a:rPr lang="en-US" sz="3200" dirty="0">
                <a:cs typeface="Times New Roman" panose="02020603050405020304" pitchFamily="18" charset="0"/>
              </a:rPr>
              <a:t> </a:t>
            </a:r>
            <a:r>
              <a:rPr lang="en-US" sz="3200" dirty="0" err="1">
                <a:cs typeface="Times New Roman" panose="02020603050405020304" pitchFamily="18" charset="0"/>
              </a:rPr>
              <a:t>yếu</a:t>
            </a:r>
            <a:r>
              <a:rPr lang="en-US" sz="3200" dirty="0">
                <a:cs typeface="Times New Roman" panose="02020603050405020304" pitchFamily="18" charset="0"/>
              </a:rPr>
              <a:t> </a:t>
            </a:r>
            <a:r>
              <a:rPr lang="en-US" sz="3200" dirty="0" err="1">
                <a:cs typeface="Times New Roman" panose="02020603050405020304" pitchFamily="18" charset="0"/>
              </a:rPr>
              <a:t>tố</a:t>
            </a:r>
            <a:r>
              <a:rPr lang="en-US" sz="3200" dirty="0">
                <a:cs typeface="Times New Roman" panose="02020603050405020304" pitchFamily="18" charset="0"/>
              </a:rPr>
              <a:t> </a:t>
            </a:r>
            <a:r>
              <a:rPr lang="en-US" sz="3200" dirty="0" err="1">
                <a:cs typeface="Times New Roman" panose="02020603050405020304" pitchFamily="18" charset="0"/>
              </a:rPr>
              <a:t>Hán</a:t>
            </a:r>
            <a:r>
              <a:rPr lang="en-US" sz="3200" dirty="0">
                <a:cs typeface="Times New Roman" panose="02020603050405020304" pitchFamily="18" charset="0"/>
              </a:rPr>
              <a:t> </a:t>
            </a:r>
            <a:r>
              <a:rPr lang="en-US" sz="3200" dirty="0" err="1">
                <a:cs typeface="Times New Roman" panose="02020603050405020304" pitchFamily="18" charset="0"/>
              </a:rPr>
              <a:t>Việt</a:t>
            </a:r>
            <a:r>
              <a:rPr lang="en-US" sz="3200" dirty="0">
                <a:cs typeface="Times New Roman" panose="02020603050405020304" pitchFamily="18" charset="0"/>
              </a:rPr>
              <a:t> </a:t>
            </a:r>
            <a:r>
              <a:rPr lang="vi-VN" sz="3200" b="1" dirty="0">
                <a:cs typeface="Times New Roman" panose="02020603050405020304" pitchFamily="18" charset="0"/>
              </a:rPr>
              <a:t>(</a:t>
            </a:r>
            <a:r>
              <a:rPr lang="vi-VN" sz="3200" b="1" i="1" dirty="0">
                <a:cs typeface="Times New Roman" panose="02020603050405020304" pitchFamily="18" charset="0"/>
              </a:rPr>
              <a:t>đồng, kì, minh)</a:t>
            </a:r>
            <a:r>
              <a:rPr lang="vi-VN" sz="3200" i="1" dirty="0">
                <a:cs typeface="Times New Roman" panose="02020603050405020304" pitchFamily="18" charset="0"/>
              </a:rPr>
              <a:t>.</a:t>
            </a:r>
            <a:endParaRPr lang="en-US" sz="4800" dirty="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
          <p:cNvPicPr>
            <a:picLocks noChangeAspect="1"/>
          </p:cNvPicPr>
          <p:nvPr/>
        </p:nvPicPr>
        <p:blipFill>
          <a:blip r:embed="rId3"/>
          <a:stretch>
            <a:fillRect/>
          </a:stretch>
        </p:blipFill>
        <p:spPr>
          <a:xfrm>
            <a:off x="0" y="0"/>
            <a:ext cx="12192000" cy="6858000"/>
          </a:xfrm>
          <a:prstGeom prst="rect">
            <a:avLst/>
          </a:prstGeom>
        </p:spPr>
      </p:pic>
      <p:sp>
        <p:nvSpPr>
          <p:cNvPr id="6" name="矩形 5"/>
          <p:cNvSpPr/>
          <p:nvPr/>
        </p:nvSpPr>
        <p:spPr>
          <a:xfrm>
            <a:off x="355599" y="410029"/>
            <a:ext cx="11480800" cy="603794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Times New Roman" panose="02020603050405020304" pitchFamily="18" charset="0"/>
              <a:cs typeface="Times New Roman" panose="02020603050405020304" pitchFamily="18" charset="0"/>
            </a:endParaRPr>
          </a:p>
        </p:txBody>
      </p:sp>
      <p:pic>
        <p:nvPicPr>
          <p:cNvPr id="3" name="图片 2" descr="9"/>
          <p:cNvPicPr>
            <a:picLocks noChangeAspect="1"/>
          </p:cNvPicPr>
          <p:nvPr/>
        </p:nvPicPr>
        <p:blipFill>
          <a:blip r:embed="rId4"/>
          <a:srcRect t="19063" r="45134"/>
          <a:stretch>
            <a:fillRect/>
          </a:stretch>
        </p:blipFill>
        <p:spPr>
          <a:xfrm>
            <a:off x="0" y="4028303"/>
            <a:ext cx="3409521" cy="2829697"/>
          </a:xfrm>
          <a:prstGeom prst="rect">
            <a:avLst/>
          </a:prstGeom>
        </p:spPr>
      </p:pic>
      <p:pic>
        <p:nvPicPr>
          <p:cNvPr id="4" name="图片 3" descr="9"/>
          <p:cNvPicPr>
            <a:picLocks noChangeAspect="1"/>
          </p:cNvPicPr>
          <p:nvPr/>
        </p:nvPicPr>
        <p:blipFill>
          <a:blip r:embed="rId4"/>
          <a:srcRect l="69639" t="54075" r="-938" b="254"/>
          <a:stretch>
            <a:fillRect/>
          </a:stretch>
        </p:blipFill>
        <p:spPr>
          <a:xfrm>
            <a:off x="9968230" y="5032375"/>
            <a:ext cx="2223770" cy="1825625"/>
          </a:xfrm>
          <a:prstGeom prst="rect">
            <a:avLst/>
          </a:prstGeom>
        </p:spPr>
      </p:pic>
      <p:sp>
        <p:nvSpPr>
          <p:cNvPr id="7" name="TextBox 6">
            <a:extLst>
              <a:ext uri="{FF2B5EF4-FFF2-40B4-BE49-F238E27FC236}">
                <a16:creationId xmlns="" xmlns:a16="http://schemas.microsoft.com/office/drawing/2014/main" id="{D496DDE2-0FDC-7C24-065B-01C1C38A086E}"/>
              </a:ext>
            </a:extLst>
          </p:cNvPr>
          <p:cNvSpPr txBox="1"/>
          <p:nvPr/>
        </p:nvSpPr>
        <p:spPr>
          <a:xfrm>
            <a:off x="3555600" y="892389"/>
            <a:ext cx="6712864" cy="707886"/>
          </a:xfrm>
          <a:prstGeom prst="rect">
            <a:avLst/>
          </a:prstGeom>
          <a:noFill/>
        </p:spPr>
        <p:txBody>
          <a:bodyPr wrap="square" rtlCol="0">
            <a:spAutoFit/>
          </a:bodyPr>
          <a:lstStyle/>
          <a:p>
            <a:r>
              <a:rPr lang="en-US" altLang="zh-CN" sz="4000" b="1">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t>I. Tri thức tiếng Việt</a:t>
            </a:r>
            <a:endParaRPr lang="zh-CN" altLang="en-US" sz="4000" b="1" dirty="0">
              <a:solidFill>
                <a:srgbClr val="C00000"/>
              </a:solidFill>
              <a:latin typeface="Times New Roman" panose="02020603050405020304" pitchFamily="18" charset="0"/>
              <a:ea typeface="方正粗圆_GBK" pitchFamily="65" charset="-122"/>
              <a:cs typeface="Times New Roman" panose="02020603050405020304" pitchFamily="18" charset="0"/>
            </a:endParaRPr>
          </a:p>
        </p:txBody>
      </p:sp>
      <p:sp>
        <p:nvSpPr>
          <p:cNvPr id="8" name="TextBox 7">
            <a:extLst>
              <a:ext uri="{FF2B5EF4-FFF2-40B4-BE49-F238E27FC236}">
                <a16:creationId xmlns="" xmlns:a16="http://schemas.microsoft.com/office/drawing/2014/main" id="{4422081E-1D78-0086-3779-9B8DF8E3EC8F}"/>
              </a:ext>
            </a:extLst>
          </p:cNvPr>
          <p:cNvSpPr txBox="1"/>
          <p:nvPr/>
        </p:nvSpPr>
        <p:spPr>
          <a:xfrm>
            <a:off x="1932007" y="1784544"/>
            <a:ext cx="8327983" cy="3046988"/>
          </a:xfrm>
          <a:prstGeom prst="rect">
            <a:avLst/>
          </a:prstGeom>
          <a:noFill/>
        </p:spPr>
        <p:txBody>
          <a:bodyPr wrap="square" rtlCol="0">
            <a:spAutoFit/>
          </a:bodyPr>
          <a:lstStyle/>
          <a:p>
            <a:pPr algn="just"/>
            <a:r>
              <a:rPr lang="en-US" sz="3200" dirty="0">
                <a:latin typeface="Arial" pitchFamily="34" charset="0"/>
                <a:cs typeface="Arial" pitchFamily="34" charset="0"/>
              </a:rPr>
              <a:t>-</a:t>
            </a:r>
            <a:r>
              <a:rPr lang="vi-VN" sz="3200" dirty="0">
                <a:latin typeface="Arial" pitchFamily="34" charset="0"/>
                <a:cs typeface="Arial" pitchFamily="34" charset="0"/>
              </a:rPr>
              <a:t> Hiện tượng đồng âm khác nghĩa và đa nghĩa khá phổ biến trong các yếu tố Hán Việt, vì vậy, khi sử dụng từ Hán Việt cần phân biệt được các yếu tố Hán Việt đồng âm khác nghĩa, nhận biết được các nghĩa của cùng một yếu tố Hán Việt đa nghĩa.</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41563339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9"/>
          <p:cNvPicPr>
            <a:picLocks noChangeAspect="1"/>
          </p:cNvPicPr>
          <p:nvPr/>
        </p:nvPicPr>
        <p:blipFill>
          <a:blip r:embed="rId3"/>
          <a:stretch>
            <a:fillRect/>
          </a:stretch>
        </p:blipFill>
        <p:spPr>
          <a:xfrm>
            <a:off x="0" y="0"/>
            <a:ext cx="12192000" cy="6858000"/>
          </a:xfrm>
          <a:prstGeom prst="rect">
            <a:avLst/>
          </a:prstGeom>
        </p:spPr>
      </p:pic>
      <p:sp>
        <p:nvSpPr>
          <p:cNvPr id="9" name="矩形 5">
            <a:extLst>
              <a:ext uri="{FF2B5EF4-FFF2-40B4-BE49-F238E27FC236}">
                <a16:creationId xmlns="" xmlns:a16="http://schemas.microsoft.com/office/drawing/2014/main" id="{68244450-2BC0-A9EB-9039-CC292571E9C0}"/>
              </a:ext>
            </a:extLst>
          </p:cNvPr>
          <p:cNvSpPr/>
          <p:nvPr/>
        </p:nvSpPr>
        <p:spPr>
          <a:xfrm>
            <a:off x="0" y="1825624"/>
            <a:ext cx="12241297" cy="2795803"/>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4" name="图片 3" descr="9"/>
          <p:cNvPicPr>
            <a:picLocks noChangeAspect="1"/>
          </p:cNvPicPr>
          <p:nvPr/>
        </p:nvPicPr>
        <p:blipFill>
          <a:blip r:embed="rId4"/>
          <a:srcRect t="19063" r="45134"/>
          <a:stretch>
            <a:fillRect/>
          </a:stretch>
        </p:blipFill>
        <p:spPr>
          <a:xfrm>
            <a:off x="0" y="3622675"/>
            <a:ext cx="3898265" cy="3235325"/>
          </a:xfrm>
          <a:prstGeom prst="rect">
            <a:avLst/>
          </a:prstGeom>
        </p:spPr>
      </p:pic>
      <p:pic>
        <p:nvPicPr>
          <p:cNvPr id="7" name="图片 6" descr="9"/>
          <p:cNvPicPr>
            <a:picLocks noChangeAspect="1"/>
          </p:cNvPicPr>
          <p:nvPr/>
        </p:nvPicPr>
        <p:blipFill>
          <a:blip r:embed="rId4"/>
          <a:srcRect l="69639" t="54075" r="-938" b="254"/>
          <a:stretch>
            <a:fillRect/>
          </a:stretch>
        </p:blipFill>
        <p:spPr>
          <a:xfrm>
            <a:off x="9968230" y="5032375"/>
            <a:ext cx="2223770" cy="1825625"/>
          </a:xfrm>
          <a:prstGeom prst="rect">
            <a:avLst/>
          </a:prstGeom>
        </p:spPr>
      </p:pic>
      <p:sp>
        <p:nvSpPr>
          <p:cNvPr id="5" name="矩形 4">
            <a:extLst>
              <a:ext uri="{FF2B5EF4-FFF2-40B4-BE49-F238E27FC236}">
                <a16:creationId xmlns="" xmlns:a16="http://schemas.microsoft.com/office/drawing/2014/main" id="{54F04F68-A562-2E4F-8DBF-5A0C4A17D61F}"/>
              </a:ext>
            </a:extLst>
          </p:cNvPr>
          <p:cNvSpPr/>
          <p:nvPr/>
        </p:nvSpPr>
        <p:spPr>
          <a:xfrm>
            <a:off x="1012054" y="2209370"/>
            <a:ext cx="9490229" cy="1107996"/>
          </a:xfrm>
          <a:prstGeom prst="rect">
            <a:avLst/>
          </a:prstGeom>
        </p:spPr>
        <p:txBody>
          <a:bodyPr vert="horz" wrap="square">
            <a:spAutoFit/>
          </a:bodyPr>
          <a:lstStyle>
            <a:defPPr>
              <a:defRPr lang="zh-CN"/>
            </a:defPPr>
            <a:lvl1pPr marL="0" algn="l" defTabSz="914400" rtl="0" eaLnBrk="1" latinLnBrk="0" hangingPunct="1">
              <a:defRPr sz="1800" kern="1200">
                <a:solidFill>
                  <a:sysClr val="windowText" lastClr="000000"/>
                </a:solidFill>
                <a:latin typeface="Franklin Gothic Medium" panose="020B0603020102020204" charset="0"/>
                <a:ea typeface="+mn-ea"/>
                <a:cs typeface="+mn-ea"/>
              </a:defRPr>
            </a:lvl1pPr>
            <a:lvl2pPr marL="457200" algn="l" defTabSz="914400" rtl="0" eaLnBrk="1" latinLnBrk="0" hangingPunct="1">
              <a:defRPr sz="1800" kern="1200">
                <a:solidFill>
                  <a:sysClr val="windowText" lastClr="000000"/>
                </a:solidFill>
                <a:latin typeface="Franklin Gothic Medium" panose="020B0603020102020204" charset="0"/>
                <a:ea typeface="+mn-ea"/>
                <a:cs typeface="+mn-ea"/>
              </a:defRPr>
            </a:lvl2pPr>
            <a:lvl3pPr marL="914400" algn="l" defTabSz="914400" rtl="0" eaLnBrk="1" latinLnBrk="0" hangingPunct="1">
              <a:defRPr sz="1800" kern="1200">
                <a:solidFill>
                  <a:sysClr val="windowText" lastClr="000000"/>
                </a:solidFill>
                <a:latin typeface="Franklin Gothic Medium" panose="020B0603020102020204" charset="0"/>
                <a:ea typeface="+mn-ea"/>
                <a:cs typeface="+mn-ea"/>
              </a:defRPr>
            </a:lvl3pPr>
            <a:lvl4pPr marL="1371600" algn="l" defTabSz="914400" rtl="0" eaLnBrk="1" latinLnBrk="0" hangingPunct="1">
              <a:defRPr sz="1800" kern="1200">
                <a:solidFill>
                  <a:sysClr val="windowText" lastClr="000000"/>
                </a:solidFill>
                <a:latin typeface="Franklin Gothic Medium" panose="020B0603020102020204" charset="0"/>
                <a:ea typeface="+mn-ea"/>
                <a:cs typeface="+mn-ea"/>
              </a:defRPr>
            </a:lvl4pPr>
            <a:lvl5pPr marL="1828800" algn="l" defTabSz="914400" rtl="0" eaLnBrk="1" latinLnBrk="0" hangingPunct="1">
              <a:defRPr sz="1800" kern="1200">
                <a:solidFill>
                  <a:sysClr val="windowText" lastClr="000000"/>
                </a:solidFill>
                <a:latin typeface="Franklin Gothic Medium" panose="020B0603020102020204" charset="0"/>
                <a:ea typeface="+mn-ea"/>
                <a:cs typeface="+mn-ea"/>
              </a:defRPr>
            </a:lvl5pPr>
            <a:lvl6pPr marL="2286000" algn="l" defTabSz="914400" rtl="0" eaLnBrk="1" latinLnBrk="0" hangingPunct="1">
              <a:defRPr sz="1800" kern="1200">
                <a:solidFill>
                  <a:sysClr val="windowText" lastClr="000000"/>
                </a:solidFill>
                <a:latin typeface="Franklin Gothic Medium" panose="020B0603020102020204" charset="0"/>
                <a:ea typeface="+mn-ea"/>
                <a:cs typeface="+mn-ea"/>
              </a:defRPr>
            </a:lvl6pPr>
            <a:lvl7pPr marL="2743200" algn="l" defTabSz="914400" rtl="0" eaLnBrk="1" latinLnBrk="0" hangingPunct="1">
              <a:defRPr sz="1800" kern="1200">
                <a:solidFill>
                  <a:sysClr val="windowText" lastClr="000000"/>
                </a:solidFill>
                <a:latin typeface="Franklin Gothic Medium" panose="020B0603020102020204" charset="0"/>
                <a:ea typeface="+mn-ea"/>
                <a:cs typeface="+mn-ea"/>
              </a:defRPr>
            </a:lvl7pPr>
            <a:lvl8pPr marL="3200400" algn="l" defTabSz="914400" rtl="0" eaLnBrk="1" latinLnBrk="0" hangingPunct="1">
              <a:defRPr sz="1800" kern="1200">
                <a:solidFill>
                  <a:sysClr val="windowText" lastClr="000000"/>
                </a:solidFill>
                <a:latin typeface="Franklin Gothic Medium" panose="020B0603020102020204" charset="0"/>
                <a:ea typeface="+mn-ea"/>
                <a:cs typeface="+mn-ea"/>
              </a:defRPr>
            </a:lvl8pPr>
            <a:lvl9pPr marL="3657600" algn="l" defTabSz="914400" rtl="0" eaLnBrk="1" latinLnBrk="0" hangingPunct="1">
              <a:defRPr sz="1800" kern="1200">
                <a:solidFill>
                  <a:sysClr val="windowText" lastClr="000000"/>
                </a:solidFill>
                <a:latin typeface="Franklin Gothic Medium" panose="020B0603020102020204" charset="0"/>
                <a:ea typeface="+mn-ea"/>
                <a:cs typeface="+mn-ea"/>
              </a:defRPr>
            </a:lvl9pPr>
          </a:lstStyle>
          <a:p>
            <a:pPr algn="ctr">
              <a:defRPr/>
            </a:pPr>
            <a:r>
              <a:rPr lang="zh-CN" altLang="en-US" sz="6600" b="1" kern="100" dirty="0">
                <a:solidFill>
                  <a:schemeClr val="accent5">
                    <a:lumMod val="50000"/>
                  </a:schemeClr>
                </a:solidFill>
                <a:latin typeface="Times New Roman" panose="02020603050405020304" pitchFamily="18" charset="0"/>
                <a:cs typeface="Times New Roman" panose="02020603050405020304" pitchFamily="18" charset="0"/>
                <a:sym typeface="+mn-lt"/>
              </a:rPr>
              <a:t> </a:t>
            </a:r>
            <a:r>
              <a:rPr lang="en-US" altLang="zh-CN" sz="6600" b="1" kern="100" dirty="0">
                <a:solidFill>
                  <a:schemeClr val="accent5">
                    <a:lumMod val="50000"/>
                  </a:schemeClr>
                </a:solidFill>
                <a:latin typeface="Times New Roman" panose="02020603050405020304" pitchFamily="18" charset="0"/>
                <a:cs typeface="Times New Roman" panose="02020603050405020304" pitchFamily="18" charset="0"/>
                <a:sym typeface="+mn-lt"/>
              </a:rPr>
              <a:t>I</a:t>
            </a:r>
            <a:r>
              <a:rPr lang="vi-VN" altLang="zh-CN" sz="6600" b="1" kern="100" dirty="0">
                <a:solidFill>
                  <a:schemeClr val="accent5">
                    <a:lumMod val="50000"/>
                  </a:schemeClr>
                </a:solidFill>
                <a:latin typeface="Times New Roman" panose="02020603050405020304" pitchFamily="18" charset="0"/>
                <a:cs typeface="Times New Roman" panose="02020603050405020304" pitchFamily="18" charset="0"/>
                <a:sym typeface="+mn-lt"/>
              </a:rPr>
              <a:t>I</a:t>
            </a:r>
            <a:r>
              <a:rPr lang="en-US" altLang="zh-CN" sz="6600" b="1" kern="100" dirty="0">
                <a:solidFill>
                  <a:schemeClr val="accent5">
                    <a:lumMod val="50000"/>
                  </a:schemeClr>
                </a:solidFill>
                <a:latin typeface="Times New Roman" panose="02020603050405020304" pitchFamily="18" charset="0"/>
                <a:cs typeface="Times New Roman" panose="02020603050405020304" pitchFamily="18" charset="0"/>
                <a:sym typeface="+mn-lt"/>
              </a:rPr>
              <a:t>. T</a:t>
            </a:r>
            <a:r>
              <a:rPr lang="vi-VN" altLang="zh-CN" sz="6600" b="1" kern="100" dirty="0">
                <a:solidFill>
                  <a:schemeClr val="accent5">
                    <a:lumMod val="50000"/>
                  </a:schemeClr>
                </a:solidFill>
                <a:latin typeface="Times New Roman" panose="02020603050405020304" pitchFamily="18" charset="0"/>
                <a:cs typeface="Times New Roman" panose="02020603050405020304" pitchFamily="18" charset="0"/>
                <a:sym typeface="+mn-lt"/>
              </a:rPr>
              <a:t>hực hành</a:t>
            </a:r>
            <a:r>
              <a:rPr lang="en-US" altLang="zh-CN" sz="6600" b="1" kern="100" dirty="0">
                <a:solidFill>
                  <a:schemeClr val="accent5">
                    <a:lumMod val="50000"/>
                  </a:schemeClr>
                </a:solidFill>
                <a:latin typeface="Times New Roman" panose="02020603050405020304" pitchFamily="18" charset="0"/>
                <a:cs typeface="Times New Roman" panose="02020603050405020304" pitchFamily="18" charset="0"/>
                <a:sym typeface="+mn-lt"/>
              </a:rPr>
              <a:t> </a:t>
            </a:r>
            <a:r>
              <a:rPr lang="en-US" altLang="zh-CN" sz="6600" b="1" kern="100" dirty="0" err="1">
                <a:solidFill>
                  <a:schemeClr val="accent5">
                    <a:lumMod val="50000"/>
                  </a:schemeClr>
                </a:solidFill>
                <a:latin typeface="Times New Roman" panose="02020603050405020304" pitchFamily="18" charset="0"/>
                <a:cs typeface="Times New Roman" panose="02020603050405020304" pitchFamily="18" charset="0"/>
                <a:sym typeface="+mn-lt"/>
              </a:rPr>
              <a:t>tiếng</a:t>
            </a:r>
            <a:r>
              <a:rPr lang="en-US" altLang="zh-CN" sz="6600" b="1" kern="100" dirty="0">
                <a:solidFill>
                  <a:schemeClr val="accent5">
                    <a:lumMod val="50000"/>
                  </a:schemeClr>
                </a:solidFill>
                <a:latin typeface="Times New Roman" panose="02020603050405020304" pitchFamily="18" charset="0"/>
                <a:cs typeface="Times New Roman" panose="02020603050405020304" pitchFamily="18" charset="0"/>
                <a:sym typeface="+mn-lt"/>
              </a:rPr>
              <a:t> </a:t>
            </a:r>
            <a:r>
              <a:rPr lang="en-US" altLang="zh-CN" sz="6600" b="1" kern="100" dirty="0" err="1">
                <a:solidFill>
                  <a:schemeClr val="accent5">
                    <a:lumMod val="50000"/>
                  </a:schemeClr>
                </a:solidFill>
                <a:latin typeface="Times New Roman" panose="02020603050405020304" pitchFamily="18" charset="0"/>
                <a:cs typeface="Times New Roman" panose="02020603050405020304" pitchFamily="18" charset="0"/>
                <a:sym typeface="+mn-lt"/>
              </a:rPr>
              <a:t>Việt</a:t>
            </a:r>
            <a:endParaRPr lang="zh-CN" altLang="en-US" sz="6600" b="1" kern="100" dirty="0">
              <a:solidFill>
                <a:schemeClr val="accent5">
                  <a:lumMod val="50000"/>
                </a:schemeClr>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9726655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
          <p:cNvPicPr>
            <a:picLocks noChangeAspect="1"/>
          </p:cNvPicPr>
          <p:nvPr/>
        </p:nvPicPr>
        <p:blipFill>
          <a:blip r:embed="rId3"/>
          <a:stretch>
            <a:fillRect/>
          </a:stretch>
        </p:blipFill>
        <p:spPr>
          <a:xfrm>
            <a:off x="0" y="0"/>
            <a:ext cx="12192000" cy="6858000"/>
          </a:xfrm>
          <a:prstGeom prst="rect">
            <a:avLst/>
          </a:prstGeom>
        </p:spPr>
      </p:pic>
      <p:sp>
        <p:nvSpPr>
          <p:cNvPr id="3" name="矩形 2"/>
          <p:cNvSpPr/>
          <p:nvPr/>
        </p:nvSpPr>
        <p:spPr>
          <a:xfrm>
            <a:off x="355599" y="410029"/>
            <a:ext cx="11480800" cy="603794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pic>
        <p:nvPicPr>
          <p:cNvPr id="38" name="图片 37" descr="9"/>
          <p:cNvPicPr>
            <a:picLocks noChangeAspect="1"/>
          </p:cNvPicPr>
          <p:nvPr/>
        </p:nvPicPr>
        <p:blipFill>
          <a:blip r:embed="rId4"/>
          <a:srcRect l="69639" t="54075" r="-938" b="254"/>
          <a:stretch>
            <a:fillRect/>
          </a:stretch>
        </p:blipFill>
        <p:spPr>
          <a:xfrm>
            <a:off x="9968230" y="5032375"/>
            <a:ext cx="2223770" cy="1825625"/>
          </a:xfrm>
          <a:prstGeom prst="rect">
            <a:avLst/>
          </a:prstGeom>
        </p:spPr>
      </p:pic>
      <p:pic>
        <p:nvPicPr>
          <p:cNvPr id="37" name="图片 36" descr="9"/>
          <p:cNvPicPr>
            <a:picLocks noChangeAspect="1"/>
          </p:cNvPicPr>
          <p:nvPr/>
        </p:nvPicPr>
        <p:blipFill>
          <a:blip r:embed="rId4"/>
          <a:srcRect t="19063" r="45134"/>
          <a:stretch>
            <a:fillRect/>
          </a:stretch>
        </p:blipFill>
        <p:spPr>
          <a:xfrm>
            <a:off x="0" y="3622675"/>
            <a:ext cx="3898265" cy="3235325"/>
          </a:xfrm>
          <a:prstGeom prst="rect">
            <a:avLst/>
          </a:prstGeom>
        </p:spPr>
      </p:pic>
      <p:sp>
        <p:nvSpPr>
          <p:cNvPr id="4" name="TextBox 3">
            <a:extLst>
              <a:ext uri="{FF2B5EF4-FFF2-40B4-BE49-F238E27FC236}">
                <a16:creationId xmlns="" xmlns:a16="http://schemas.microsoft.com/office/drawing/2014/main" id="{C61AABAF-3B85-5134-EF00-81CBD3C51CEC}"/>
              </a:ext>
            </a:extLst>
          </p:cNvPr>
          <p:cNvSpPr txBox="1"/>
          <p:nvPr/>
        </p:nvSpPr>
        <p:spPr>
          <a:xfrm>
            <a:off x="550369" y="427938"/>
            <a:ext cx="11273673" cy="1200329"/>
          </a:xfrm>
          <a:prstGeom prst="rect">
            <a:avLst/>
          </a:prstGeom>
          <a:noFill/>
        </p:spPr>
        <p:txBody>
          <a:bodyPr wrap="square">
            <a:spAutoFit/>
          </a:bodyPr>
          <a:lstStyle/>
          <a:p>
            <a:pPr lvl="0" algn="just">
              <a:spcAft>
                <a:spcPts val="255"/>
              </a:spcAft>
              <a:buClr>
                <a:srgbClr val="000000"/>
              </a:buClr>
              <a:buSzPts val="1200"/>
              <a:tabLst>
                <a:tab pos="497205" algn="l"/>
              </a:tabLst>
            </a:pPr>
            <a:r>
              <a:rPr lang="en-US" sz="3600" b="1" dirty="0" err="1">
                <a:solidFill>
                  <a:srgbClr val="C00000"/>
                </a:solidFill>
                <a:latin typeface="Times New Roman" panose="02020603050405020304" pitchFamily="18" charset="0"/>
                <a:cs typeface="Times New Roman" panose="02020603050405020304" pitchFamily="18" charset="0"/>
              </a:rPr>
              <a:t>Bài</a:t>
            </a:r>
            <a:r>
              <a:rPr lang="en-US" sz="3600" b="1" dirty="0">
                <a:solidFill>
                  <a:srgbClr val="C00000"/>
                </a:solidFill>
                <a:latin typeface="Times New Roman" panose="02020603050405020304" pitchFamily="18" charset="0"/>
                <a:cs typeface="Times New Roman" panose="02020603050405020304" pitchFamily="18" charset="0"/>
              </a:rPr>
              <a:t> 1: </a:t>
            </a:r>
            <a:r>
              <a:rPr lang="vi-VN" sz="3600" b="1" dirty="0">
                <a:solidFill>
                  <a:srgbClr val="C00000"/>
                </a:solidFill>
                <a:latin typeface="Times New Roman" panose="02020603050405020304" pitchFamily="18" charset="0"/>
                <a:cs typeface="Times New Roman" panose="02020603050405020304" pitchFamily="18" charset="0"/>
              </a:rPr>
              <a:t>Hãy xác định nghĩa của yếu tố Hán Việt "đồng" trong các câu sau:</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7C6D8F9B-CA4B-A9E3-916B-441FF152AEBA}"/>
              </a:ext>
            </a:extLst>
          </p:cNvPr>
          <p:cNvSpPr/>
          <p:nvPr/>
        </p:nvSpPr>
        <p:spPr>
          <a:xfrm>
            <a:off x="647815" y="1628267"/>
            <a:ext cx="10896367" cy="2469907"/>
          </a:xfrm>
          <a:prstGeom prst="rect">
            <a:avLst/>
          </a:prstGeom>
          <a:noFill/>
        </p:spPr>
        <p:txBody>
          <a:bodyPr wrap="square">
            <a:spAutoFit/>
          </a:bodyPr>
          <a:lstStyle/>
          <a:p>
            <a:pPr lvl="0" algn="just">
              <a:spcAft>
                <a:spcPts val="255"/>
              </a:spcAft>
              <a:buClr>
                <a:srgbClr val="000000"/>
              </a:buClr>
              <a:buSzPts val="1200"/>
              <a:tabLst>
                <a:tab pos="497205" algn="l"/>
              </a:tabLst>
            </a:pPr>
            <a:r>
              <a:rPr lang="en-US" sz="2800" b="1" dirty="0">
                <a:solidFill>
                  <a:srgbClr val="002060"/>
                </a:solidFill>
                <a:latin typeface="#9Slide03 Cabin Condensed SemiB" panose="00000706000000000000" pitchFamily="2" charset="-93"/>
                <a:cs typeface="Times New Roman" panose="02020603050405020304" pitchFamily="18" charset="0"/>
              </a:rPr>
              <a:t> </a:t>
            </a:r>
            <a:r>
              <a:rPr lang="en-US" sz="3200" dirty="0">
                <a:solidFill>
                  <a:srgbClr val="002060"/>
                </a:solidFill>
                <a:latin typeface="Times New Roman" panose="02020603050405020304" pitchFamily="18" charset="0"/>
                <a:cs typeface="Times New Roman" panose="02020603050405020304" pitchFamily="18" charset="0"/>
              </a:rPr>
              <a:t>a.</a:t>
            </a:r>
            <a:r>
              <a:rPr lang="vi-VN" sz="3200" dirty="0">
                <a:solidFill>
                  <a:srgbClr val="002060"/>
                </a:solidFill>
                <a:latin typeface="Times New Roman" panose="02020603050405020304" pitchFamily="18" charset="0"/>
                <a:cs typeface="Times New Roman" panose="02020603050405020304" pitchFamily="18" charset="0"/>
              </a:rPr>
              <a:t> Cuộc chiến giữa phe Đồng minh, dẫn đầu là Anh, Liên Xô, Mỹ và phe Trục phát xít gồm các thế lực chính Đức, Ý, Nhật Bản là cuộc chiến rộng và thảm khốc nhất trong lịch sử nhân loại.</a:t>
            </a:r>
            <a:endParaRPr lang="en-US" sz="3200" dirty="0">
              <a:solidFill>
                <a:srgbClr val="002060"/>
              </a:solidFill>
              <a:latin typeface="Times New Roman" panose="02020603050405020304" pitchFamily="18" charset="0"/>
              <a:cs typeface="Times New Roman" panose="02020603050405020304" pitchFamily="18" charset="0"/>
            </a:endParaRPr>
          </a:p>
          <a:p>
            <a:pPr algn="ctr">
              <a:spcAft>
                <a:spcPts val="0"/>
              </a:spcAft>
            </a:pPr>
            <a:r>
              <a:rPr lang="en-US" sz="2800" i="1" dirty="0">
                <a:solidFill>
                  <a:srgbClr val="002060"/>
                </a:solidFill>
                <a:latin typeface="Times New Roman" panose="02020603050405020304" pitchFamily="18" charset="0"/>
                <a:cs typeface="Times New Roman" panose="02020603050405020304" pitchFamily="18" charset="0"/>
              </a:rPr>
              <a:t>(</a:t>
            </a:r>
            <a:r>
              <a:rPr lang="vi-VN" sz="2800" i="1" dirty="0">
                <a:solidFill>
                  <a:srgbClr val="002060"/>
                </a:solidFill>
                <a:latin typeface="Times New Roman" panose="02020603050405020304" pitchFamily="18" charset="0"/>
                <a:cs typeface="Times New Roman" panose="02020603050405020304" pitchFamily="18" charset="0"/>
              </a:rPr>
              <a:t>Theo Phương Vũ, Thế chiến II - cuộc chiến khốc liệt nhất lịch sử nhàn loại, </a:t>
            </a:r>
            <a:r>
              <a:rPr lang="en-US" sz="2800" i="1" dirty="0">
                <a:solidFill>
                  <a:srgbClr val="002060"/>
                </a:solidFill>
                <a:latin typeface="Times New Roman" panose="02020603050405020304" pitchFamily="18" charset="0"/>
                <a:cs typeface="Times New Roman" panose="02020603050405020304" pitchFamily="18" charset="0"/>
              </a:rPr>
              <a:t>https://vnexpress.net </a:t>
            </a:r>
            <a:r>
              <a:rPr lang="vi-VN" sz="2800" i="1" dirty="0">
                <a:solidFill>
                  <a:srgbClr val="002060"/>
                </a:solidFill>
                <a:latin typeface="Times New Roman" panose="02020603050405020304" pitchFamily="18" charset="0"/>
                <a:cs typeface="Times New Roman" panose="02020603050405020304" pitchFamily="18" charset="0"/>
              </a:rPr>
              <a:t>ngày 7/5/2015)</a:t>
            </a:r>
            <a:endParaRPr lang="en-US" sz="2800" i="1" dirty="0">
              <a:solidFill>
                <a:srgbClr val="002060"/>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 xmlns:a16="http://schemas.microsoft.com/office/drawing/2014/main" id="{905DA9FE-D907-35B0-CDCE-E2D27E4E3887}"/>
              </a:ext>
            </a:extLst>
          </p:cNvPr>
          <p:cNvSpPr txBox="1"/>
          <p:nvPr/>
        </p:nvSpPr>
        <p:spPr>
          <a:xfrm>
            <a:off x="3237471" y="4318965"/>
            <a:ext cx="7611762" cy="1754326"/>
          </a:xfrm>
          <a:prstGeom prst="rect">
            <a:avLst/>
          </a:prstGeom>
          <a:noFill/>
        </p:spPr>
        <p:txBody>
          <a:bodyPr wrap="square" rtlCol="0">
            <a:spAutoFit/>
          </a:bodyPr>
          <a:lstStyle/>
          <a:p>
            <a:pPr algn="just"/>
            <a:r>
              <a:rPr lang="en-US" sz="3600"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3600" u="sng" dirty="0">
                <a:solidFill>
                  <a:schemeClr val="accent6">
                    <a:lumMod val="50000"/>
                  </a:schemeClr>
                </a:solidFill>
                <a:latin typeface="Times New Roman" panose="02020603050405020304" pitchFamily="18" charset="0"/>
                <a:cs typeface="Times New Roman" panose="02020603050405020304" pitchFamily="18" charset="0"/>
              </a:rPr>
              <a:t>Đồng</a:t>
            </a:r>
            <a:r>
              <a:rPr lang="vi-VN" sz="3600" dirty="0">
                <a:solidFill>
                  <a:schemeClr val="accent6">
                    <a:lumMod val="50000"/>
                  </a:schemeClr>
                </a:solidFill>
                <a:latin typeface="Times New Roman" panose="02020603050405020304" pitchFamily="18" charset="0"/>
                <a:cs typeface="Times New Roman" panose="02020603050405020304" pitchFamily="18" charset="0"/>
              </a:rPr>
              <a:t> minh</a:t>
            </a:r>
            <a:r>
              <a:rPr lang="en-US" sz="3600" dirty="0">
                <a:solidFill>
                  <a:schemeClr val="accent6">
                    <a:lumMod val="50000"/>
                  </a:schemeClr>
                </a:solidFill>
                <a:latin typeface="Times New Roman" panose="02020603050405020304" pitchFamily="18" charset="0"/>
                <a:cs typeface="Times New Roman" panose="02020603050405020304" pitchFamily="18" charset="0"/>
              </a:rPr>
              <a:t> :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cùng</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cùng</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nhau</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vi-VN" sz="3600" dirty="0">
                <a:solidFill>
                  <a:schemeClr val="accent6">
                    <a:lumMod val="50000"/>
                  </a:schemeClr>
                </a:solidFill>
                <a:latin typeface="Times New Roman" panose="02020603050405020304" pitchFamily="18" charset="0"/>
                <a:cs typeface="Times New Roman" panose="02020603050405020304" pitchFamily="18" charset="0"/>
              </a:rPr>
              <a:t>lực lượng cùng đứng về một phía để phối hợp hành động vì mục đích chung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45"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2.6 unknown"/>
  <p:tag name="AS_RELEASE_DATE" val="2021.11.30"/>
  <p:tag name="AS_TITLE" val="Aspose.Slides for Java"/>
  <p:tag name="AS_VERSION" val="21.11"/>
  <p:tag name="COMMONDATA" val="eyJoZGlkIjoiOWVmZTg0NjUwYzc3ODBjZDc4YTVkNjE4YTY1YmFlNjI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思源黑体 C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Light"/>
        <a:ea typeface="思源黑体 CN Light"/>
        <a:cs typeface="Arial"/>
        <a:font script="Jpan" typeface="ＭＳ Ｐゴシック"/>
        <a:font script="Hang" typeface="맑은 고딕"/>
        <a:font script="Hans" typeface="思源黑体 CN Light"/>
        <a:font script="Hant" typeface="新細明體"/>
        <a:font script="Arab" typeface="思源黑体 CN Light"/>
        <a:font script="Hebr" typeface="思源黑体 CN Ligh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Ligh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思源黑体 C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Light"/>
        <a:ea typeface="思源黑体 CN Light"/>
        <a:cs typeface="Arial"/>
        <a:font script="Jpan" typeface="ＭＳ Ｐゴシック"/>
        <a:font script="Hang" typeface="맑은 고딕"/>
        <a:font script="Hans" typeface="思源黑体 CN Light"/>
        <a:font script="Hant" typeface="新細明體"/>
        <a:font script="Arab" typeface="思源黑体 CN Light"/>
        <a:font script="Hebr" typeface="思源黑体 CN Ligh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Ligh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791</TotalTime>
  <Words>1500</Words>
  <Application>Microsoft Office PowerPoint</Application>
  <PresentationFormat>Custom</PresentationFormat>
  <Paragraphs>196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“AI NHANH HƠN”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pc</cp:lastModifiedBy>
  <cp:revision>52</cp:revision>
  <dcterms:created xsi:type="dcterms:W3CDTF">2019-03-07T13:14:00Z</dcterms:created>
  <dcterms:modified xsi:type="dcterms:W3CDTF">2025-03-26T15:35:14Z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0A1AB46F1E3A4D3197FE5C17CABEB047</vt:lpwstr>
  </property>
  <property fmtid="{D5CDD505-2E9C-101B-9397-08002B2CF9AE}" pid="3" name="KSOProductBuildVer">
    <vt:lpwstr>2052-11.1.0.11753</vt:lpwstr>
  </property>
</Properties>
</file>