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52" r:id="rId3"/>
    <p:sldId id="462" r:id="rId4"/>
    <p:sldId id="259" r:id="rId5"/>
    <p:sldId id="460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323" r:id="rId14"/>
    <p:sldId id="315" r:id="rId15"/>
    <p:sldId id="256" r:id="rId16"/>
    <p:sldId id="464" r:id="rId17"/>
    <p:sldId id="457" r:id="rId18"/>
    <p:sldId id="458" r:id="rId19"/>
    <p:sldId id="318" r:id="rId20"/>
    <p:sldId id="267" r:id="rId21"/>
    <p:sldId id="459" r:id="rId22"/>
    <p:sldId id="319" r:id="rId23"/>
    <p:sldId id="320" r:id="rId24"/>
    <p:sldId id="275" r:id="rId25"/>
    <p:sldId id="274" r:id="rId26"/>
    <p:sldId id="276" r:id="rId27"/>
    <p:sldId id="277" r:id="rId28"/>
    <p:sldId id="465" r:id="rId29"/>
    <p:sldId id="466" r:id="rId30"/>
    <p:sldId id="442" r:id="rId31"/>
    <p:sldId id="454" r:id="rId32"/>
    <p:sldId id="45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ADF7"/>
    <a:srgbClr val="DE2C76"/>
    <a:srgbClr val="AAD3F8"/>
    <a:srgbClr val="EFF1F3"/>
    <a:srgbClr val="424C6F"/>
    <a:srgbClr val="CDE3F3"/>
    <a:srgbClr val="F8CB3E"/>
    <a:srgbClr val="4ADCD2"/>
    <a:srgbClr val="BFF6C3"/>
    <a:srgbClr val="FFE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67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6AC82-F278-0DE6-D562-694007D1A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5F395E-F31A-FF2A-6573-4DCD4546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429605-F524-335C-6B31-36A48F45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FD357B-C452-A442-A831-4DAED27C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EE3628-97A6-747C-38F6-917959A1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3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73256-AF2B-4C77-DB74-9C340AD6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82059-D76B-3870-84C4-7D1F1FF5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E251F5-2385-C48A-1D05-3C2FAF114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EE3721-C919-01D4-A01E-6CBF7220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FCC922-ADCB-FAF3-DF53-D72091BD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6D773D-D43E-31D3-6CFF-F790492C3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1698E1-C0B1-7FDE-9904-A3C74DEF7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5DCD9-C131-B08D-5802-E484DC8B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AF35FC-654F-10B6-8318-C7A96C3A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D84935-F3EF-F485-8774-8CE64D02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4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83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6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63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8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33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3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29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1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86BAF-C001-1EBD-12D1-1732898D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615F78-DD1C-5594-6763-29D545524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A116BC-403D-AEC0-F918-4450EF96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C06AB2-76A9-A6A9-26E7-73CD8B9B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10B78A-580B-0B52-6E2F-F3139342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06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02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6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0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D1F88-9A8F-B288-907A-6E9650D5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C558D-AC41-CD3C-F62F-CEF8FBC1C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CD965-A35D-7E7C-9FDF-F51D29CE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592B28-AF24-618B-83ED-5D6577FB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1AAA5-3CBD-0CBC-F855-43FEA288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D01ED-3FCA-7C8E-A79F-43946BF9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C2E88E-209B-7503-03C7-48EA42D8B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602AD7-6057-1826-9C2F-221A9A639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BDCCE9-07AA-A6AB-BB8E-15ABF15D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C7E22C-56B5-55C2-1219-DAB3D226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648F7D-97B7-D276-5098-5F899A0D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20DE3-FA42-103B-D0DF-A6F549BA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D3485D-13BA-9418-46CB-F86E02CE1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7ACABD-2421-A745-F49E-4FF61F412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41A6A7-F1D4-D6D3-6DDA-1AEBB331C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A5C9A6-3EBF-F958-AAB4-7844FCFFE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A69108-BAFD-4A6B-9F32-05886D30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AA13BB-2E3A-3B0F-85AC-90102B0D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3A730D3-E6A1-F8FE-FBFC-119CE9F6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8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0B2F8-92FA-A440-80CF-FD82A935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5E1B86-409A-6E20-F3EB-DDDCB32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5AC3B2-6B85-E3AC-2862-D4973591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2A22C6-3555-A6DC-BFFC-30076015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9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B00F36-4DC6-ADAC-6BE6-6AC35D70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0F7F22-C2E8-0BD5-0366-30F5D7AF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F4C70-98F2-9F31-0E83-52A39BB8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FE5DA-5E6F-DAFD-1E6A-9D51DBE4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D532D-696A-2721-3D4A-ABF3BBB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96BD54-575F-3383-A12B-7C1028F33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06DE10-2BDF-67B2-49F0-63E55DAE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9A9280-FC90-1242-B980-3DA8B80D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32A795-B0F3-4633-6D08-BDF72B10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6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4B042-BD47-3284-869E-FF37001F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33885F-3EE0-D147-30C6-EBDE5E994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F1CB49-14A4-26CE-0684-14BCA53A3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E4D8CD-2B42-B4C2-5E49-FA27275D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DAB9EC-9CFC-DC05-6255-E335437F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288B08-CD1C-E305-A1C6-523749F7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64B712-B7E6-2377-D7A5-95947F21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3B1DF6-15EF-D487-077C-715A25E5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E01F2-8039-3E7C-9E02-02464925D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AD7-8273-4690-8473-4950043430F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4120E-B6E1-7566-BA1D-160920A92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9DED36-3907-6E66-7A33-412C1E36F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FB1E-ACAF-4728-B14D-35A64E78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1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audio" Target="../media/audio2.wav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7" Type="http://schemas.openxmlformats.org/officeDocument/2006/relationships/image" Target="../media/image44.svg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6.png"/><Relationship Id="rId15" Type="http://schemas.openxmlformats.org/officeDocument/2006/relationships/image" Target="../media/image42.sv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2.pn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slide" Target="slide11.xml"/><Relationship Id="rId2" Type="http://schemas.openxmlformats.org/officeDocument/2006/relationships/audio" Target="../media/media2.mp3"/><Relationship Id="rId16" Type="http://schemas.openxmlformats.org/officeDocument/2006/relationships/slide" Target="slide10.xml"/><Relationship Id="rId20" Type="http://schemas.openxmlformats.org/officeDocument/2006/relationships/image" Target="../media/image21.jpeg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openxmlformats.org/officeDocument/2006/relationships/image" Target="../media/image15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-chè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163" y="924363"/>
            <a:ext cx="8980646" cy="5933637"/>
          </a:xfrm>
        </p:spPr>
      </p:pic>
    </p:spTree>
    <p:extLst>
      <p:ext uri="{BB962C8B-B14F-4D97-AF65-F5344CB8AC3E}">
        <p14:creationId xmlns:p14="http://schemas.microsoft.com/office/powerpoint/2010/main" val="37811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97" y="-1865818"/>
            <a:ext cx="12435840" cy="373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995" y="697836"/>
            <a:ext cx="97658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vi-VN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850558" y="3300703"/>
            <a:ext cx="864212" cy="817679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0558" y="2418715"/>
            <a:ext cx="877658" cy="768238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7100" y="4367860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8136" y="5330231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41158" y="4254348"/>
            <a:ext cx="8046302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nhạc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vũ đạo, hội họa và các trò diễn dân gian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53515" y="3449123"/>
            <a:ext cx="804630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41158" y="2477498"/>
            <a:ext cx="804630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ũ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tạo hình, âm nhạc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41158" y="5466044"/>
            <a:ext cx="804630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Vũ đạo, ngôn từ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4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4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4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350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9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8" grpId="0" animBg="1"/>
      <p:bldP spid="18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-1921906"/>
            <a:ext cx="11548872" cy="37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9172" y="405704"/>
            <a:ext cx="8617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)? </a:t>
            </a:r>
          </a:p>
        </p:txBody>
      </p: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94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97039" y="5395686"/>
            <a:ext cx="984265" cy="896483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8752" y="3467245"/>
            <a:ext cx="689672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8752" y="2414147"/>
            <a:ext cx="689672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8752" y="5514468"/>
            <a:ext cx="689672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8752" y="4519598"/>
            <a:ext cx="689672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3504491"/>
            <a:ext cx="609600" cy="60960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040286" y="3385795"/>
            <a:ext cx="941018" cy="84699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28755" y="4363743"/>
            <a:ext cx="921182" cy="896483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0687" y="2258292"/>
            <a:ext cx="984265" cy="896483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CD1F3917-7E8E-04ED-7C6C-949A3654F66F}"/>
              </a:ext>
            </a:extLst>
          </p:cNvPr>
          <p:cNvCxnSpPr>
            <a:stCxn id="25" idx="0"/>
            <a:endCxn id="30" idx="1"/>
          </p:cNvCxnSpPr>
          <p:nvPr/>
        </p:nvCxnSpPr>
        <p:spPr>
          <a:xfrm flipV="1">
            <a:off x="2866047" y="2091776"/>
            <a:ext cx="788104" cy="8293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40BE335E-B4E9-DEFF-63CA-6FE27B9DBA6C}"/>
              </a:ext>
            </a:extLst>
          </p:cNvPr>
          <p:cNvCxnSpPr>
            <a:cxnSpLocks/>
            <a:stCxn id="25" idx="2"/>
            <a:endCxn id="31" idx="1"/>
          </p:cNvCxnSpPr>
          <p:nvPr/>
        </p:nvCxnSpPr>
        <p:spPr>
          <a:xfrm>
            <a:off x="2866047" y="3444353"/>
            <a:ext cx="788104" cy="15338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D93219-3C8C-D7DC-66F8-7D7CF98F81C4}"/>
              </a:ext>
            </a:extLst>
          </p:cNvPr>
          <p:cNvSpPr txBox="1"/>
          <p:nvPr/>
        </p:nvSpPr>
        <p:spPr>
          <a:xfrm>
            <a:off x="6626126" y="200532"/>
            <a:ext cx="552195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95F1FC-ECB9-2D02-5282-66ACF5D5FBCA}"/>
              </a:ext>
            </a:extLst>
          </p:cNvPr>
          <p:cNvSpPr txBox="1"/>
          <p:nvPr/>
        </p:nvSpPr>
        <p:spPr>
          <a:xfrm>
            <a:off x="6600590" y="1334544"/>
            <a:ext cx="552195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XHPK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A23885-BDA2-7538-3970-CA11969DD606}"/>
              </a:ext>
            </a:extLst>
          </p:cNvPr>
          <p:cNvSpPr txBox="1"/>
          <p:nvPr/>
        </p:nvSpPr>
        <p:spPr>
          <a:xfrm>
            <a:off x="6626128" y="2323210"/>
            <a:ext cx="552195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458B72-773F-B78B-5B30-31E4B74FCC62}"/>
              </a:ext>
            </a:extLst>
          </p:cNvPr>
          <p:cNvSpPr txBox="1"/>
          <p:nvPr/>
        </p:nvSpPr>
        <p:spPr>
          <a:xfrm>
            <a:off x="6600590" y="3342141"/>
            <a:ext cx="55219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5410FF-F659-77D4-5E20-9E74B65953FD}"/>
              </a:ext>
            </a:extLst>
          </p:cNvPr>
          <p:cNvSpPr txBox="1"/>
          <p:nvPr/>
        </p:nvSpPr>
        <p:spPr>
          <a:xfrm>
            <a:off x="6600590" y="3999446"/>
            <a:ext cx="552195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6C1051-EB78-9910-C455-939F63AD65D9}"/>
              </a:ext>
            </a:extLst>
          </p:cNvPr>
          <p:cNvSpPr txBox="1"/>
          <p:nvPr/>
        </p:nvSpPr>
        <p:spPr>
          <a:xfrm>
            <a:off x="6650183" y="4716588"/>
            <a:ext cx="547236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âm nhạc, vũ 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C4C0D6-673C-CC56-F0EF-AE8047AC01AA}"/>
              </a:ext>
            </a:extLst>
          </p:cNvPr>
          <p:cNvSpPr txBox="1"/>
          <p:nvPr/>
        </p:nvSpPr>
        <p:spPr>
          <a:xfrm>
            <a:off x="6650183" y="5541723"/>
            <a:ext cx="554181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9BFBC2-9A95-0D61-00B0-471498A3C3D5}"/>
              </a:ext>
            </a:extLst>
          </p:cNvPr>
          <p:cNvSpPr txBox="1"/>
          <p:nvPr/>
        </p:nvSpPr>
        <p:spPr>
          <a:xfrm>
            <a:off x="1742826" y="5757167"/>
            <a:ext cx="2732192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BBC8AFA-1EAC-FDB0-6F8B-21CF954E0462}"/>
              </a:ext>
            </a:extLst>
          </p:cNvPr>
          <p:cNvCxnSpPr>
            <a:cxnSpLocks/>
            <a:stCxn id="30" idx="3"/>
            <a:endCxn id="13" idx="1"/>
          </p:cNvCxnSpPr>
          <p:nvPr/>
        </p:nvCxnSpPr>
        <p:spPr>
          <a:xfrm>
            <a:off x="5569527" y="2091776"/>
            <a:ext cx="1031063" cy="21692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58A6547-F897-2B21-85CA-6CBCBBCCD36F}"/>
              </a:ext>
            </a:extLst>
          </p:cNvPr>
          <p:cNvCxnSpPr>
            <a:cxnSpLocks/>
            <a:stCxn id="30" idx="3"/>
            <a:endCxn id="10" idx="1"/>
          </p:cNvCxnSpPr>
          <p:nvPr/>
        </p:nvCxnSpPr>
        <p:spPr>
          <a:xfrm>
            <a:off x="5569527" y="2091776"/>
            <a:ext cx="1031063" cy="15119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E773F53E-95A3-6DEE-00A8-250FA8A2C1EB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5569527" y="2091776"/>
            <a:ext cx="1080655" cy="7761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860D40FA-1837-D4BF-B8E9-EBBBE997899B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5569527" y="1990786"/>
            <a:ext cx="1031063" cy="10099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Arrow Connector 2056">
            <a:extLst>
              <a:ext uri="{FF2B5EF4-FFF2-40B4-BE49-F238E27FC236}">
                <a16:creationId xmlns:a16="http://schemas.microsoft.com/office/drawing/2014/main" xmlns="" id="{9E6A5C2A-1DB8-2EED-8DD1-BE058B53B1D5}"/>
              </a:ext>
            </a:extLst>
          </p:cNvPr>
          <p:cNvCxnSpPr>
            <a:cxnSpLocks/>
            <a:stCxn id="31" idx="3"/>
            <a:endCxn id="14" idx="1"/>
          </p:cNvCxnSpPr>
          <p:nvPr/>
        </p:nvCxnSpPr>
        <p:spPr>
          <a:xfrm>
            <a:off x="5714759" y="4978198"/>
            <a:ext cx="935424" cy="2154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xmlns="" id="{DB8F5190-8EED-43C5-1E5A-9840BE043C62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>
            <a:off x="4475018" y="6018777"/>
            <a:ext cx="217516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672AE9-942F-6FE2-3598-989CB23B2A96}"/>
              </a:ext>
            </a:extLst>
          </p:cNvPr>
          <p:cNvSpPr txBox="1"/>
          <p:nvPr/>
        </p:nvSpPr>
        <p:spPr>
          <a:xfrm>
            <a:off x="1679193" y="388977"/>
            <a:ext cx="2203799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0F0407-AA99-70C6-7E33-2241828EEFAA}"/>
              </a:ext>
            </a:extLst>
          </p:cNvPr>
          <p:cNvSpPr txBox="1"/>
          <p:nvPr/>
        </p:nvSpPr>
        <p:spPr>
          <a:xfrm>
            <a:off x="1849102" y="2921133"/>
            <a:ext cx="203389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A86D15-473E-1BA2-7F70-1274C213C45B}"/>
              </a:ext>
            </a:extLst>
          </p:cNvPr>
          <p:cNvSpPr txBox="1"/>
          <p:nvPr/>
        </p:nvSpPr>
        <p:spPr>
          <a:xfrm>
            <a:off x="3654151" y="1830166"/>
            <a:ext cx="1915376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5BD20BD-EFF9-F630-5306-F9DFB64AE511}"/>
              </a:ext>
            </a:extLst>
          </p:cNvPr>
          <p:cNvSpPr txBox="1"/>
          <p:nvPr/>
        </p:nvSpPr>
        <p:spPr>
          <a:xfrm>
            <a:off x="3654151" y="4716588"/>
            <a:ext cx="2060608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3" name="Arrow: Right 18">
            <a:extLst>
              <a:ext uri="{FF2B5EF4-FFF2-40B4-BE49-F238E27FC236}">
                <a16:creationId xmlns:a16="http://schemas.microsoft.com/office/drawing/2014/main" xmlns="" id="{710EE79B-955B-0852-B5DE-EB45979DBA44}"/>
              </a:ext>
            </a:extLst>
          </p:cNvPr>
          <p:cNvSpPr/>
          <p:nvPr/>
        </p:nvSpPr>
        <p:spPr>
          <a:xfrm flipV="1">
            <a:off x="3882992" y="543289"/>
            <a:ext cx="2717598" cy="133580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E8110F5-C941-35FC-670D-3C6384CD0678}"/>
              </a:ext>
            </a:extLst>
          </p:cNvPr>
          <p:cNvSpPr txBox="1"/>
          <p:nvPr/>
        </p:nvSpPr>
        <p:spPr>
          <a:xfrm>
            <a:off x="58800" y="2591486"/>
            <a:ext cx="133714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600" b="1" dirty="0"/>
          </a:p>
        </p:txBody>
      </p:sp>
      <p:cxnSp>
        <p:nvCxnSpPr>
          <p:cNvPr id="51" name="Straight Arrow Connector 50"/>
          <p:cNvCxnSpPr>
            <a:stCxn id="36" idx="0"/>
            <a:endCxn id="24" idx="1"/>
          </p:cNvCxnSpPr>
          <p:nvPr/>
        </p:nvCxnSpPr>
        <p:spPr>
          <a:xfrm flipV="1">
            <a:off x="727370" y="650587"/>
            <a:ext cx="951823" cy="19408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6" idx="3"/>
            <a:endCxn id="25" idx="1"/>
          </p:cNvCxnSpPr>
          <p:nvPr/>
        </p:nvCxnSpPr>
        <p:spPr>
          <a:xfrm flipV="1">
            <a:off x="1395940" y="3182743"/>
            <a:ext cx="453162" cy="89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6" idx="2"/>
            <a:endCxn id="18" idx="1"/>
          </p:cNvCxnSpPr>
          <p:nvPr/>
        </p:nvCxnSpPr>
        <p:spPr>
          <a:xfrm>
            <a:off x="727370" y="3791815"/>
            <a:ext cx="1015456" cy="22269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0" grpId="0" animBg="1"/>
      <p:bldP spid="13" grpId="0" animBg="1"/>
      <p:bldP spid="14" grpId="0" animBg="1"/>
      <p:bldP spid="16" grpId="0" animBg="1"/>
      <p:bldP spid="18" grpId="0" animBg="1"/>
      <p:bldP spid="24" grpId="0" animBg="1"/>
      <p:bldP spid="25" grpId="0" animBg="1"/>
      <p:bldP spid="30" grpId="0" animBg="1"/>
      <p:bldP spid="31" grpId="0" animBg="1"/>
      <p:bldP spid="33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F2E291-DC94-A3FC-C9A9-20456BEA0F2A}"/>
              </a:ext>
            </a:extLst>
          </p:cNvPr>
          <p:cNvSpPr/>
          <p:nvPr/>
        </p:nvSpPr>
        <p:spPr>
          <a:xfrm>
            <a:off x="1301857" y="1865612"/>
            <a:ext cx="94548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Kim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khấu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88D66B-FFA8-1C14-ECA5-B26DEA090463}"/>
              </a:ext>
            </a:extLst>
          </p:cNvPr>
          <p:cNvSpPr/>
          <p:nvPr/>
        </p:nvSpPr>
        <p:spPr>
          <a:xfrm>
            <a:off x="1342329" y="3461645"/>
            <a:ext cx="10064426" cy="287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34CD83B-1CA8-119D-66CE-94646425D9CD}"/>
              </a:ext>
            </a:extLst>
          </p:cNvPr>
          <p:cNvSpPr/>
          <p:nvPr/>
        </p:nvSpPr>
        <p:spPr>
          <a:xfrm>
            <a:off x="85213" y="0"/>
            <a:ext cx="1150374" cy="895964"/>
          </a:xfrm>
          <a:prstGeom prst="hexagon">
            <a:avLst>
              <a:gd name="adj" fmla="val 58000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536BD8-4AF2-F138-A5A7-C666AC204658}"/>
              </a:ext>
            </a:extLst>
          </p:cNvPr>
          <p:cNvSpPr/>
          <p:nvPr/>
        </p:nvSpPr>
        <p:spPr>
          <a:xfrm>
            <a:off x="1378160" y="155594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E262218-4854-C346-FCF2-1E45A9BEFA11}"/>
              </a:ext>
            </a:extLst>
          </p:cNvPr>
          <p:cNvSpPr/>
          <p:nvPr/>
        </p:nvSpPr>
        <p:spPr>
          <a:xfrm>
            <a:off x="899654" y="762575"/>
            <a:ext cx="671866" cy="596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20A661-5BC3-B2E2-BFD1-1A915492ECB1}"/>
              </a:ext>
            </a:extLst>
          </p:cNvPr>
          <p:cNvSpPr/>
          <p:nvPr/>
        </p:nvSpPr>
        <p:spPr>
          <a:xfrm>
            <a:off x="1630512" y="730086"/>
            <a:ext cx="1762021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262218-4854-C346-FCF2-1E45A9BEFA11}"/>
              </a:ext>
            </a:extLst>
          </p:cNvPr>
          <p:cNvSpPr/>
          <p:nvPr/>
        </p:nvSpPr>
        <p:spPr>
          <a:xfrm>
            <a:off x="899654" y="1440902"/>
            <a:ext cx="671866" cy="596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20A661-5BC3-B2E2-BFD1-1A915492ECB1}"/>
              </a:ext>
            </a:extLst>
          </p:cNvPr>
          <p:cNvSpPr/>
          <p:nvPr/>
        </p:nvSpPr>
        <p:spPr>
          <a:xfrm>
            <a:off x="1630512" y="1408413"/>
            <a:ext cx="399179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Vở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Kim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Nham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646504" y="1925200"/>
            <a:ext cx="2407840" cy="1936141"/>
            <a:chOff x="528639" y="387733"/>
            <a:chExt cx="4443536" cy="1425325"/>
          </a:xfrm>
        </p:grpSpPr>
        <p:sp>
          <p:nvSpPr>
            <p:cNvPr id="14" name="Freeform 14"/>
            <p:cNvSpPr/>
            <p:nvPr/>
          </p:nvSpPr>
          <p:spPr>
            <a:xfrm>
              <a:off x="528639" y="528394"/>
              <a:ext cx="4443536" cy="1256554"/>
            </a:xfrm>
            <a:custGeom>
              <a:avLst/>
              <a:gdLst/>
              <a:ahLst/>
              <a:cxnLst/>
              <a:rect l="l" t="t" r="r" b="b"/>
              <a:pathLst>
                <a:path w="1564531" h="496417">
                  <a:moveTo>
                    <a:pt x="66467" y="0"/>
                  </a:moveTo>
                  <a:lnTo>
                    <a:pt x="1498064" y="0"/>
                  </a:lnTo>
                  <a:cubicBezTo>
                    <a:pt x="1534772" y="0"/>
                    <a:pt x="1564531" y="29758"/>
                    <a:pt x="1564531" y="66467"/>
                  </a:cubicBezTo>
                  <a:lnTo>
                    <a:pt x="1564531" y="429949"/>
                  </a:lnTo>
                  <a:cubicBezTo>
                    <a:pt x="1564531" y="466658"/>
                    <a:pt x="1534772" y="496417"/>
                    <a:pt x="1498064" y="496417"/>
                  </a:cubicBezTo>
                  <a:lnTo>
                    <a:pt x="66467" y="496417"/>
                  </a:lnTo>
                  <a:cubicBezTo>
                    <a:pt x="48839" y="496417"/>
                    <a:pt x="31933" y="489414"/>
                    <a:pt x="19468" y="476949"/>
                  </a:cubicBezTo>
                  <a:cubicBezTo>
                    <a:pt x="7003" y="464484"/>
                    <a:pt x="0" y="447577"/>
                    <a:pt x="0" y="429949"/>
                  </a:cubicBezTo>
                  <a:lnTo>
                    <a:pt x="0" y="66467"/>
                  </a:lnTo>
                  <a:cubicBezTo>
                    <a:pt x="0" y="29758"/>
                    <a:pt x="29758" y="0"/>
                    <a:pt x="66467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31294" y="387733"/>
              <a:ext cx="4340881" cy="1425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Xuý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cuộc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sống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hôn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sắp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đặt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bởi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cha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mẹ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32018" y="5394774"/>
            <a:ext cx="5557948" cy="1592068"/>
            <a:chOff x="6757945" y="334591"/>
            <a:chExt cx="5108329" cy="1752521"/>
          </a:xfrm>
        </p:grpSpPr>
        <p:sp>
          <p:nvSpPr>
            <p:cNvPr id="22" name="Freeform 22"/>
            <p:cNvSpPr/>
            <p:nvPr/>
          </p:nvSpPr>
          <p:spPr>
            <a:xfrm>
              <a:off x="6757945" y="480954"/>
              <a:ext cx="5108329" cy="1503659"/>
            </a:xfrm>
            <a:custGeom>
              <a:avLst/>
              <a:gdLst/>
              <a:ahLst/>
              <a:cxnLst/>
              <a:rect l="l" t="t" r="r" b="b"/>
              <a:pathLst>
                <a:path w="1848989" h="594038">
                  <a:moveTo>
                    <a:pt x="56242" y="0"/>
                  </a:moveTo>
                  <a:lnTo>
                    <a:pt x="1792748" y="0"/>
                  </a:lnTo>
                  <a:cubicBezTo>
                    <a:pt x="1823809" y="0"/>
                    <a:pt x="1848989" y="25180"/>
                    <a:pt x="1848989" y="56242"/>
                  </a:cubicBezTo>
                  <a:lnTo>
                    <a:pt x="1848989" y="537797"/>
                  </a:lnTo>
                  <a:cubicBezTo>
                    <a:pt x="1848989" y="552713"/>
                    <a:pt x="1843064" y="567018"/>
                    <a:pt x="1832517" y="577565"/>
                  </a:cubicBezTo>
                  <a:cubicBezTo>
                    <a:pt x="1821969" y="588113"/>
                    <a:pt x="1807664" y="594038"/>
                    <a:pt x="1792748" y="594038"/>
                  </a:cubicBezTo>
                  <a:lnTo>
                    <a:pt x="56242" y="594038"/>
                  </a:lnTo>
                  <a:cubicBezTo>
                    <a:pt x="25180" y="594038"/>
                    <a:pt x="0" y="568858"/>
                    <a:pt x="0" y="537797"/>
                  </a:cubicBezTo>
                  <a:lnTo>
                    <a:pt x="0" y="56242"/>
                  </a:lnTo>
                  <a:cubicBezTo>
                    <a:pt x="0" y="25180"/>
                    <a:pt x="25180" y="0"/>
                    <a:pt x="56242" y="0"/>
                  </a:cubicBezTo>
                  <a:close/>
                </a:path>
              </a:pathLst>
            </a:custGeom>
            <a:solidFill>
              <a:srgbClr val="C7F71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757945" y="334591"/>
              <a:ext cx="4996431" cy="1752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Sống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người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chồng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chỉ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mê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đèn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sách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tìm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thấy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hạnh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phúc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4169" y="4080047"/>
            <a:ext cx="5928099" cy="1362729"/>
            <a:chOff x="229196" y="1869333"/>
            <a:chExt cx="5835377" cy="1500069"/>
          </a:xfrm>
        </p:grpSpPr>
        <p:sp>
          <p:nvSpPr>
            <p:cNvPr id="25" name="Freeform 25"/>
            <p:cNvSpPr/>
            <p:nvPr/>
          </p:nvSpPr>
          <p:spPr>
            <a:xfrm>
              <a:off x="229196" y="1869333"/>
              <a:ext cx="5835377" cy="1500069"/>
            </a:xfrm>
            <a:custGeom>
              <a:avLst/>
              <a:gdLst/>
              <a:ahLst/>
              <a:cxnLst/>
              <a:rect l="l" t="t" r="r" b="b"/>
              <a:pathLst>
                <a:path w="2154799" h="536989">
                  <a:moveTo>
                    <a:pt x="48260" y="0"/>
                  </a:moveTo>
                  <a:lnTo>
                    <a:pt x="2106539" y="0"/>
                  </a:lnTo>
                  <a:cubicBezTo>
                    <a:pt x="2119339" y="0"/>
                    <a:pt x="2131614" y="5085"/>
                    <a:pt x="2140664" y="14135"/>
                  </a:cubicBezTo>
                  <a:cubicBezTo>
                    <a:pt x="2149715" y="23185"/>
                    <a:pt x="2154799" y="35461"/>
                    <a:pt x="2154799" y="48260"/>
                  </a:cubicBezTo>
                  <a:lnTo>
                    <a:pt x="2154799" y="488729"/>
                  </a:lnTo>
                  <a:cubicBezTo>
                    <a:pt x="2154799" y="501529"/>
                    <a:pt x="2149715" y="513804"/>
                    <a:pt x="2140664" y="522854"/>
                  </a:cubicBezTo>
                  <a:cubicBezTo>
                    <a:pt x="2131614" y="531905"/>
                    <a:pt x="2119339" y="536989"/>
                    <a:pt x="2106539" y="536989"/>
                  </a:cubicBezTo>
                  <a:lnTo>
                    <a:pt x="48260" y="536989"/>
                  </a:lnTo>
                  <a:cubicBezTo>
                    <a:pt x="35461" y="536989"/>
                    <a:pt x="23185" y="531905"/>
                    <a:pt x="14135" y="522854"/>
                  </a:cubicBezTo>
                  <a:cubicBezTo>
                    <a:pt x="5085" y="513804"/>
                    <a:pt x="0" y="501529"/>
                    <a:pt x="0" y="488729"/>
                  </a:cubicBezTo>
                  <a:lnTo>
                    <a:pt x="0" y="48260"/>
                  </a:lnTo>
                  <a:cubicBezTo>
                    <a:pt x="0" y="35461"/>
                    <a:pt x="5085" y="23185"/>
                    <a:pt x="14135" y="14135"/>
                  </a:cubicBezTo>
                  <a:cubicBezTo>
                    <a:pt x="23185" y="5085"/>
                    <a:pt x="35461" y="0"/>
                    <a:pt x="48260" y="0"/>
                  </a:cubicBezTo>
                  <a:close/>
                </a:path>
              </a:pathLst>
            </a:custGeom>
            <a:solidFill>
              <a:srgbClr val="30E84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258934" y="1880214"/>
              <a:ext cx="5805639" cy="14783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Nghe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lời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tình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dại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buộc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về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theo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26754" y="1984183"/>
            <a:ext cx="2833034" cy="1930740"/>
            <a:chOff x="7146310" y="2368937"/>
            <a:chExt cx="4941939" cy="1255045"/>
          </a:xfrm>
        </p:grpSpPr>
        <p:sp>
          <p:nvSpPr>
            <p:cNvPr id="28" name="Freeform 28"/>
            <p:cNvSpPr/>
            <p:nvPr/>
          </p:nvSpPr>
          <p:spPr>
            <a:xfrm>
              <a:off x="7146310" y="2481980"/>
              <a:ext cx="4941939" cy="1101563"/>
            </a:xfrm>
            <a:custGeom>
              <a:avLst/>
              <a:gdLst/>
              <a:ahLst/>
              <a:cxnLst/>
              <a:rect l="l" t="t" r="r" b="b"/>
              <a:pathLst>
                <a:path w="1837760" h="429145">
                  <a:moveTo>
                    <a:pt x="56585" y="0"/>
                  </a:moveTo>
                  <a:lnTo>
                    <a:pt x="1781175" y="0"/>
                  </a:lnTo>
                  <a:cubicBezTo>
                    <a:pt x="1796183" y="0"/>
                    <a:pt x="1810575" y="5962"/>
                    <a:pt x="1821187" y="16573"/>
                  </a:cubicBezTo>
                  <a:cubicBezTo>
                    <a:pt x="1831799" y="27185"/>
                    <a:pt x="1837760" y="41578"/>
                    <a:pt x="1837760" y="56585"/>
                  </a:cubicBezTo>
                  <a:lnTo>
                    <a:pt x="1837760" y="372560"/>
                  </a:lnTo>
                  <a:cubicBezTo>
                    <a:pt x="1837760" y="403811"/>
                    <a:pt x="1812426" y="429145"/>
                    <a:pt x="1781175" y="429145"/>
                  </a:cubicBezTo>
                  <a:lnTo>
                    <a:pt x="56585" y="429145"/>
                  </a:lnTo>
                  <a:cubicBezTo>
                    <a:pt x="25334" y="429145"/>
                    <a:pt x="0" y="403811"/>
                    <a:pt x="0" y="372560"/>
                  </a:cubicBezTo>
                  <a:lnTo>
                    <a:pt x="0" y="56585"/>
                  </a:lnTo>
                  <a:cubicBezTo>
                    <a:pt x="0" y="25334"/>
                    <a:pt x="25334" y="0"/>
                    <a:pt x="56585" y="0"/>
                  </a:cubicBezTo>
                  <a:close/>
                </a:path>
              </a:pathLst>
            </a:custGeom>
            <a:solidFill>
              <a:srgbClr val="67EF2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146310" y="2368937"/>
              <a:ext cx="4651832" cy="12550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Khi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chồng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xa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ôn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bị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dụ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dỗ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4168" y="5540023"/>
            <a:ext cx="5859177" cy="1344319"/>
            <a:chOff x="258935" y="3656882"/>
            <a:chExt cx="5767532" cy="1479804"/>
          </a:xfrm>
        </p:grpSpPr>
        <p:sp>
          <p:nvSpPr>
            <p:cNvPr id="34" name="Freeform 34"/>
            <p:cNvSpPr/>
            <p:nvPr/>
          </p:nvSpPr>
          <p:spPr>
            <a:xfrm>
              <a:off x="258935" y="3721439"/>
              <a:ext cx="5767532" cy="1332498"/>
            </a:xfrm>
            <a:custGeom>
              <a:avLst/>
              <a:gdLst/>
              <a:ahLst/>
              <a:cxnLst/>
              <a:rect l="l" t="t" r="r" b="b"/>
              <a:pathLst>
                <a:path w="2102360" h="536989">
                  <a:moveTo>
                    <a:pt x="49464" y="0"/>
                  </a:moveTo>
                  <a:lnTo>
                    <a:pt x="2052896" y="0"/>
                  </a:lnTo>
                  <a:cubicBezTo>
                    <a:pt x="2080214" y="0"/>
                    <a:pt x="2102360" y="22146"/>
                    <a:pt x="2102360" y="49464"/>
                  </a:cubicBezTo>
                  <a:lnTo>
                    <a:pt x="2102360" y="487526"/>
                  </a:lnTo>
                  <a:cubicBezTo>
                    <a:pt x="2102360" y="500644"/>
                    <a:pt x="2097149" y="513225"/>
                    <a:pt x="2087873" y="522502"/>
                  </a:cubicBezTo>
                  <a:cubicBezTo>
                    <a:pt x="2078596" y="531778"/>
                    <a:pt x="2066015" y="536989"/>
                    <a:pt x="2052896" y="536989"/>
                  </a:cubicBezTo>
                  <a:lnTo>
                    <a:pt x="49464" y="536989"/>
                  </a:lnTo>
                  <a:cubicBezTo>
                    <a:pt x="22146" y="536989"/>
                    <a:pt x="0" y="514843"/>
                    <a:pt x="0" y="487526"/>
                  </a:cubicBezTo>
                  <a:lnTo>
                    <a:pt x="0" y="49464"/>
                  </a:lnTo>
                  <a:cubicBezTo>
                    <a:pt x="0" y="22146"/>
                    <a:pt x="22146" y="0"/>
                    <a:pt x="49464" y="0"/>
                  </a:cubicBezTo>
                  <a:close/>
                </a:path>
              </a:pathLst>
            </a:custGeom>
            <a:solidFill>
              <a:srgbClr val="3FE19B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375597" y="3656882"/>
              <a:ext cx="5534207" cy="14798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F.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vội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trở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về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chạy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chữa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song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kết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quả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đành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giấy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tự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do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45666" y="3999110"/>
            <a:ext cx="5442493" cy="1427975"/>
            <a:chOff x="7248478" y="3746236"/>
            <a:chExt cx="4766704" cy="1571891"/>
          </a:xfrm>
        </p:grpSpPr>
        <p:sp>
          <p:nvSpPr>
            <p:cNvPr id="40" name="Freeform 40"/>
            <p:cNvSpPr/>
            <p:nvPr/>
          </p:nvSpPr>
          <p:spPr>
            <a:xfrm>
              <a:off x="7248478" y="3771467"/>
              <a:ext cx="4766704" cy="1523671"/>
            </a:xfrm>
            <a:custGeom>
              <a:avLst/>
              <a:gdLst/>
              <a:ahLst/>
              <a:cxnLst/>
              <a:rect l="l" t="t" r="r" b="b"/>
              <a:pathLst>
                <a:path w="1573211" h="554319">
                  <a:moveTo>
                    <a:pt x="66101" y="0"/>
                  </a:moveTo>
                  <a:lnTo>
                    <a:pt x="1507111" y="0"/>
                  </a:lnTo>
                  <a:cubicBezTo>
                    <a:pt x="1524642" y="0"/>
                    <a:pt x="1541455" y="6964"/>
                    <a:pt x="1553851" y="19360"/>
                  </a:cubicBezTo>
                  <a:cubicBezTo>
                    <a:pt x="1566247" y="31757"/>
                    <a:pt x="1573211" y="48570"/>
                    <a:pt x="1573211" y="66101"/>
                  </a:cubicBezTo>
                  <a:lnTo>
                    <a:pt x="1573211" y="488218"/>
                  </a:lnTo>
                  <a:cubicBezTo>
                    <a:pt x="1573211" y="524724"/>
                    <a:pt x="1543617" y="554319"/>
                    <a:pt x="1507111" y="554319"/>
                  </a:cubicBezTo>
                  <a:lnTo>
                    <a:pt x="66101" y="554319"/>
                  </a:lnTo>
                  <a:cubicBezTo>
                    <a:pt x="29594" y="554319"/>
                    <a:pt x="0" y="524724"/>
                    <a:pt x="0" y="488218"/>
                  </a:cubicBezTo>
                  <a:lnTo>
                    <a:pt x="0" y="66101"/>
                  </a:lnTo>
                  <a:cubicBezTo>
                    <a:pt x="0" y="29594"/>
                    <a:pt x="29594" y="0"/>
                    <a:pt x="66101" y="0"/>
                  </a:cubicBezTo>
                  <a:close/>
                </a:path>
              </a:pathLst>
            </a:custGeom>
            <a:solidFill>
              <a:srgbClr val="4DD8DB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409599" y="3746236"/>
              <a:ext cx="4456675" cy="15718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E.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lộ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rõ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bộ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mặt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“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Sở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Khanh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”.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Lỡ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đau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thật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159" y="2128845"/>
            <a:ext cx="6225229" cy="2011309"/>
            <a:chOff x="2220924" y="5282313"/>
            <a:chExt cx="8077059" cy="1568898"/>
          </a:xfrm>
        </p:grpSpPr>
        <p:sp>
          <p:nvSpPr>
            <p:cNvPr id="43" name="Freeform 43"/>
            <p:cNvSpPr/>
            <p:nvPr/>
          </p:nvSpPr>
          <p:spPr>
            <a:xfrm>
              <a:off x="2220924" y="5361218"/>
              <a:ext cx="8077059" cy="1310210"/>
            </a:xfrm>
            <a:custGeom>
              <a:avLst/>
              <a:gdLst/>
              <a:ahLst/>
              <a:cxnLst/>
              <a:rect l="l" t="t" r="r" b="b"/>
              <a:pathLst>
                <a:path w="2926637" h="536989">
                  <a:moveTo>
                    <a:pt x="35532" y="0"/>
                  </a:moveTo>
                  <a:lnTo>
                    <a:pt x="2891105" y="0"/>
                  </a:lnTo>
                  <a:cubicBezTo>
                    <a:pt x="2910729" y="0"/>
                    <a:pt x="2926637" y="15908"/>
                    <a:pt x="2926637" y="35532"/>
                  </a:cubicBezTo>
                  <a:lnTo>
                    <a:pt x="2926637" y="501457"/>
                  </a:lnTo>
                  <a:cubicBezTo>
                    <a:pt x="2926637" y="510880"/>
                    <a:pt x="2922894" y="519918"/>
                    <a:pt x="2916230" y="526582"/>
                  </a:cubicBezTo>
                  <a:cubicBezTo>
                    <a:pt x="2909566" y="533246"/>
                    <a:pt x="2900529" y="536989"/>
                    <a:pt x="2891105" y="536989"/>
                  </a:cubicBezTo>
                  <a:lnTo>
                    <a:pt x="35532" y="536989"/>
                  </a:lnTo>
                  <a:cubicBezTo>
                    <a:pt x="15908" y="536989"/>
                    <a:pt x="0" y="521081"/>
                    <a:pt x="0" y="501457"/>
                  </a:cubicBezTo>
                  <a:lnTo>
                    <a:pt x="0" y="35532"/>
                  </a:lnTo>
                  <a:cubicBezTo>
                    <a:pt x="0" y="26109"/>
                    <a:pt x="3744" y="17071"/>
                    <a:pt x="10407" y="10407"/>
                  </a:cubicBezTo>
                  <a:cubicBezTo>
                    <a:pt x="17071" y="3744"/>
                    <a:pt x="26109" y="0"/>
                    <a:pt x="35532" y="0"/>
                  </a:cubicBezTo>
                  <a:close/>
                </a:path>
              </a:pathLst>
            </a:custGeom>
            <a:solidFill>
              <a:srgbClr val="5B9BD5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2304634" y="5282313"/>
              <a:ext cx="7993349" cy="15688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A.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đỗ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đạt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cao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được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quan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Gặp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lại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cũ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giờ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kẻ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ăn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xin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giúp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đỡ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Vân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biết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xấu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đau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đớn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nhảy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xuống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tự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vẫn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</a:t>
              </a:r>
              <a:endParaRPr lang="en-US" sz="2400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7333E60-38D3-9B39-AB1D-F38829317C39}"/>
              </a:ext>
            </a:extLst>
          </p:cNvPr>
          <p:cNvSpPr txBox="1"/>
          <p:nvPr/>
        </p:nvSpPr>
        <p:spPr>
          <a:xfrm>
            <a:off x="3328988" y="58214"/>
            <a:ext cx="5743575" cy="11918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buClrTx/>
              <a:buFontTx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1831" y="1347525"/>
            <a:ext cx="11582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SGK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dúng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646504" y="1925200"/>
            <a:ext cx="2407840" cy="1936141"/>
            <a:chOff x="528639" y="387733"/>
            <a:chExt cx="4443536" cy="1425325"/>
          </a:xfrm>
        </p:grpSpPr>
        <p:sp>
          <p:nvSpPr>
            <p:cNvPr id="14" name="Freeform 14"/>
            <p:cNvSpPr/>
            <p:nvPr/>
          </p:nvSpPr>
          <p:spPr>
            <a:xfrm>
              <a:off x="528639" y="528394"/>
              <a:ext cx="4443536" cy="1256554"/>
            </a:xfrm>
            <a:custGeom>
              <a:avLst/>
              <a:gdLst/>
              <a:ahLst/>
              <a:cxnLst/>
              <a:rect l="l" t="t" r="r" b="b"/>
              <a:pathLst>
                <a:path w="1564531" h="496417">
                  <a:moveTo>
                    <a:pt x="66467" y="0"/>
                  </a:moveTo>
                  <a:lnTo>
                    <a:pt x="1498064" y="0"/>
                  </a:lnTo>
                  <a:cubicBezTo>
                    <a:pt x="1534772" y="0"/>
                    <a:pt x="1564531" y="29758"/>
                    <a:pt x="1564531" y="66467"/>
                  </a:cubicBezTo>
                  <a:lnTo>
                    <a:pt x="1564531" y="429949"/>
                  </a:lnTo>
                  <a:cubicBezTo>
                    <a:pt x="1564531" y="466658"/>
                    <a:pt x="1534772" y="496417"/>
                    <a:pt x="1498064" y="496417"/>
                  </a:cubicBezTo>
                  <a:lnTo>
                    <a:pt x="66467" y="496417"/>
                  </a:lnTo>
                  <a:cubicBezTo>
                    <a:pt x="48839" y="496417"/>
                    <a:pt x="31933" y="489414"/>
                    <a:pt x="19468" y="476949"/>
                  </a:cubicBezTo>
                  <a:cubicBezTo>
                    <a:pt x="7003" y="464484"/>
                    <a:pt x="0" y="447577"/>
                    <a:pt x="0" y="429949"/>
                  </a:cubicBezTo>
                  <a:lnTo>
                    <a:pt x="0" y="66467"/>
                  </a:lnTo>
                  <a:cubicBezTo>
                    <a:pt x="0" y="29758"/>
                    <a:pt x="29758" y="0"/>
                    <a:pt x="66467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31294" y="387733"/>
              <a:ext cx="4340881" cy="1425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Xuý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cuộc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sống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hôn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sắp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đặt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bởi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cha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mẹ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32018" y="5394774"/>
            <a:ext cx="5557948" cy="1592068"/>
            <a:chOff x="6757945" y="334591"/>
            <a:chExt cx="5108329" cy="1752521"/>
          </a:xfrm>
        </p:grpSpPr>
        <p:sp>
          <p:nvSpPr>
            <p:cNvPr id="22" name="Freeform 22"/>
            <p:cNvSpPr/>
            <p:nvPr/>
          </p:nvSpPr>
          <p:spPr>
            <a:xfrm>
              <a:off x="6757945" y="480954"/>
              <a:ext cx="5108329" cy="1503659"/>
            </a:xfrm>
            <a:custGeom>
              <a:avLst/>
              <a:gdLst/>
              <a:ahLst/>
              <a:cxnLst/>
              <a:rect l="l" t="t" r="r" b="b"/>
              <a:pathLst>
                <a:path w="1848989" h="594038">
                  <a:moveTo>
                    <a:pt x="56242" y="0"/>
                  </a:moveTo>
                  <a:lnTo>
                    <a:pt x="1792748" y="0"/>
                  </a:lnTo>
                  <a:cubicBezTo>
                    <a:pt x="1823809" y="0"/>
                    <a:pt x="1848989" y="25180"/>
                    <a:pt x="1848989" y="56242"/>
                  </a:cubicBezTo>
                  <a:lnTo>
                    <a:pt x="1848989" y="537797"/>
                  </a:lnTo>
                  <a:cubicBezTo>
                    <a:pt x="1848989" y="552713"/>
                    <a:pt x="1843064" y="567018"/>
                    <a:pt x="1832517" y="577565"/>
                  </a:cubicBezTo>
                  <a:cubicBezTo>
                    <a:pt x="1821969" y="588113"/>
                    <a:pt x="1807664" y="594038"/>
                    <a:pt x="1792748" y="594038"/>
                  </a:cubicBezTo>
                  <a:lnTo>
                    <a:pt x="56242" y="594038"/>
                  </a:lnTo>
                  <a:cubicBezTo>
                    <a:pt x="25180" y="594038"/>
                    <a:pt x="0" y="568858"/>
                    <a:pt x="0" y="537797"/>
                  </a:cubicBezTo>
                  <a:lnTo>
                    <a:pt x="0" y="56242"/>
                  </a:lnTo>
                  <a:cubicBezTo>
                    <a:pt x="0" y="25180"/>
                    <a:pt x="25180" y="0"/>
                    <a:pt x="56242" y="0"/>
                  </a:cubicBezTo>
                  <a:close/>
                </a:path>
              </a:pathLst>
            </a:custGeom>
            <a:solidFill>
              <a:srgbClr val="C7F71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6757945" y="334591"/>
              <a:ext cx="4996431" cy="1752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Sống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người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chồng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chỉ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mê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đèn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sách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tìm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thấy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hạnh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phúc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4169" y="4080047"/>
            <a:ext cx="5928099" cy="1362729"/>
            <a:chOff x="229196" y="1869333"/>
            <a:chExt cx="5835377" cy="1500069"/>
          </a:xfrm>
        </p:grpSpPr>
        <p:sp>
          <p:nvSpPr>
            <p:cNvPr id="25" name="Freeform 25"/>
            <p:cNvSpPr/>
            <p:nvPr/>
          </p:nvSpPr>
          <p:spPr>
            <a:xfrm>
              <a:off x="229196" y="1869333"/>
              <a:ext cx="5835377" cy="1500069"/>
            </a:xfrm>
            <a:custGeom>
              <a:avLst/>
              <a:gdLst/>
              <a:ahLst/>
              <a:cxnLst/>
              <a:rect l="l" t="t" r="r" b="b"/>
              <a:pathLst>
                <a:path w="2154799" h="536989">
                  <a:moveTo>
                    <a:pt x="48260" y="0"/>
                  </a:moveTo>
                  <a:lnTo>
                    <a:pt x="2106539" y="0"/>
                  </a:lnTo>
                  <a:cubicBezTo>
                    <a:pt x="2119339" y="0"/>
                    <a:pt x="2131614" y="5085"/>
                    <a:pt x="2140664" y="14135"/>
                  </a:cubicBezTo>
                  <a:cubicBezTo>
                    <a:pt x="2149715" y="23185"/>
                    <a:pt x="2154799" y="35461"/>
                    <a:pt x="2154799" y="48260"/>
                  </a:cubicBezTo>
                  <a:lnTo>
                    <a:pt x="2154799" y="488729"/>
                  </a:lnTo>
                  <a:cubicBezTo>
                    <a:pt x="2154799" y="501529"/>
                    <a:pt x="2149715" y="513804"/>
                    <a:pt x="2140664" y="522854"/>
                  </a:cubicBezTo>
                  <a:cubicBezTo>
                    <a:pt x="2131614" y="531905"/>
                    <a:pt x="2119339" y="536989"/>
                    <a:pt x="2106539" y="536989"/>
                  </a:cubicBezTo>
                  <a:lnTo>
                    <a:pt x="48260" y="536989"/>
                  </a:lnTo>
                  <a:cubicBezTo>
                    <a:pt x="35461" y="536989"/>
                    <a:pt x="23185" y="531905"/>
                    <a:pt x="14135" y="522854"/>
                  </a:cubicBezTo>
                  <a:cubicBezTo>
                    <a:pt x="5085" y="513804"/>
                    <a:pt x="0" y="501529"/>
                    <a:pt x="0" y="488729"/>
                  </a:cubicBezTo>
                  <a:lnTo>
                    <a:pt x="0" y="48260"/>
                  </a:lnTo>
                  <a:cubicBezTo>
                    <a:pt x="0" y="35461"/>
                    <a:pt x="5085" y="23185"/>
                    <a:pt x="14135" y="14135"/>
                  </a:cubicBezTo>
                  <a:cubicBezTo>
                    <a:pt x="23185" y="5085"/>
                    <a:pt x="35461" y="0"/>
                    <a:pt x="48260" y="0"/>
                  </a:cubicBezTo>
                  <a:close/>
                </a:path>
              </a:pathLst>
            </a:custGeom>
            <a:solidFill>
              <a:srgbClr val="30E84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258934" y="1880214"/>
              <a:ext cx="5805639" cy="14783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Nghe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lời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tình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dại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buộc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về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theo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26754" y="1984183"/>
            <a:ext cx="2833034" cy="1930740"/>
            <a:chOff x="7146310" y="2368937"/>
            <a:chExt cx="4941939" cy="1255045"/>
          </a:xfrm>
        </p:grpSpPr>
        <p:sp>
          <p:nvSpPr>
            <p:cNvPr id="28" name="Freeform 28"/>
            <p:cNvSpPr/>
            <p:nvPr/>
          </p:nvSpPr>
          <p:spPr>
            <a:xfrm>
              <a:off x="7146310" y="2481980"/>
              <a:ext cx="4941939" cy="1101563"/>
            </a:xfrm>
            <a:custGeom>
              <a:avLst/>
              <a:gdLst/>
              <a:ahLst/>
              <a:cxnLst/>
              <a:rect l="l" t="t" r="r" b="b"/>
              <a:pathLst>
                <a:path w="1837760" h="429145">
                  <a:moveTo>
                    <a:pt x="56585" y="0"/>
                  </a:moveTo>
                  <a:lnTo>
                    <a:pt x="1781175" y="0"/>
                  </a:lnTo>
                  <a:cubicBezTo>
                    <a:pt x="1796183" y="0"/>
                    <a:pt x="1810575" y="5962"/>
                    <a:pt x="1821187" y="16573"/>
                  </a:cubicBezTo>
                  <a:cubicBezTo>
                    <a:pt x="1831799" y="27185"/>
                    <a:pt x="1837760" y="41578"/>
                    <a:pt x="1837760" y="56585"/>
                  </a:cubicBezTo>
                  <a:lnTo>
                    <a:pt x="1837760" y="372560"/>
                  </a:lnTo>
                  <a:cubicBezTo>
                    <a:pt x="1837760" y="403811"/>
                    <a:pt x="1812426" y="429145"/>
                    <a:pt x="1781175" y="429145"/>
                  </a:cubicBezTo>
                  <a:lnTo>
                    <a:pt x="56585" y="429145"/>
                  </a:lnTo>
                  <a:cubicBezTo>
                    <a:pt x="25334" y="429145"/>
                    <a:pt x="0" y="403811"/>
                    <a:pt x="0" y="372560"/>
                  </a:cubicBezTo>
                  <a:lnTo>
                    <a:pt x="0" y="56585"/>
                  </a:lnTo>
                  <a:cubicBezTo>
                    <a:pt x="0" y="25334"/>
                    <a:pt x="25334" y="0"/>
                    <a:pt x="56585" y="0"/>
                  </a:cubicBezTo>
                  <a:close/>
                </a:path>
              </a:pathLst>
            </a:custGeom>
            <a:solidFill>
              <a:srgbClr val="67EF2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146310" y="2368937"/>
              <a:ext cx="4651832" cy="12550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Khi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chồng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xa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ôn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bị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dụ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dỗ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4168" y="5540023"/>
            <a:ext cx="5859177" cy="1344319"/>
            <a:chOff x="258935" y="3656882"/>
            <a:chExt cx="5767532" cy="1479804"/>
          </a:xfrm>
        </p:grpSpPr>
        <p:sp>
          <p:nvSpPr>
            <p:cNvPr id="34" name="Freeform 34"/>
            <p:cNvSpPr/>
            <p:nvPr/>
          </p:nvSpPr>
          <p:spPr>
            <a:xfrm>
              <a:off x="258935" y="3721439"/>
              <a:ext cx="5767532" cy="1332498"/>
            </a:xfrm>
            <a:custGeom>
              <a:avLst/>
              <a:gdLst/>
              <a:ahLst/>
              <a:cxnLst/>
              <a:rect l="l" t="t" r="r" b="b"/>
              <a:pathLst>
                <a:path w="2102360" h="536989">
                  <a:moveTo>
                    <a:pt x="49464" y="0"/>
                  </a:moveTo>
                  <a:lnTo>
                    <a:pt x="2052896" y="0"/>
                  </a:lnTo>
                  <a:cubicBezTo>
                    <a:pt x="2080214" y="0"/>
                    <a:pt x="2102360" y="22146"/>
                    <a:pt x="2102360" y="49464"/>
                  </a:cubicBezTo>
                  <a:lnTo>
                    <a:pt x="2102360" y="487526"/>
                  </a:lnTo>
                  <a:cubicBezTo>
                    <a:pt x="2102360" y="500644"/>
                    <a:pt x="2097149" y="513225"/>
                    <a:pt x="2087873" y="522502"/>
                  </a:cubicBezTo>
                  <a:cubicBezTo>
                    <a:pt x="2078596" y="531778"/>
                    <a:pt x="2066015" y="536989"/>
                    <a:pt x="2052896" y="536989"/>
                  </a:cubicBezTo>
                  <a:lnTo>
                    <a:pt x="49464" y="536989"/>
                  </a:lnTo>
                  <a:cubicBezTo>
                    <a:pt x="22146" y="536989"/>
                    <a:pt x="0" y="514843"/>
                    <a:pt x="0" y="487526"/>
                  </a:cubicBezTo>
                  <a:lnTo>
                    <a:pt x="0" y="49464"/>
                  </a:lnTo>
                  <a:cubicBezTo>
                    <a:pt x="0" y="22146"/>
                    <a:pt x="22146" y="0"/>
                    <a:pt x="49464" y="0"/>
                  </a:cubicBezTo>
                  <a:close/>
                </a:path>
              </a:pathLst>
            </a:custGeom>
            <a:solidFill>
              <a:srgbClr val="3FE19B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375597" y="3656882"/>
              <a:ext cx="5534207" cy="14798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F.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vội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trở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về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để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chạy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chữa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song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có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kết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quả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đành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phải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giấy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cho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tự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do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45666" y="3999110"/>
            <a:ext cx="5442493" cy="1427975"/>
            <a:chOff x="7248478" y="3746236"/>
            <a:chExt cx="4766704" cy="1571891"/>
          </a:xfrm>
        </p:grpSpPr>
        <p:sp>
          <p:nvSpPr>
            <p:cNvPr id="40" name="Freeform 40"/>
            <p:cNvSpPr/>
            <p:nvPr/>
          </p:nvSpPr>
          <p:spPr>
            <a:xfrm>
              <a:off x="7248478" y="3771467"/>
              <a:ext cx="4766704" cy="1523671"/>
            </a:xfrm>
            <a:custGeom>
              <a:avLst/>
              <a:gdLst/>
              <a:ahLst/>
              <a:cxnLst/>
              <a:rect l="l" t="t" r="r" b="b"/>
              <a:pathLst>
                <a:path w="1573211" h="554319">
                  <a:moveTo>
                    <a:pt x="66101" y="0"/>
                  </a:moveTo>
                  <a:lnTo>
                    <a:pt x="1507111" y="0"/>
                  </a:lnTo>
                  <a:cubicBezTo>
                    <a:pt x="1524642" y="0"/>
                    <a:pt x="1541455" y="6964"/>
                    <a:pt x="1553851" y="19360"/>
                  </a:cubicBezTo>
                  <a:cubicBezTo>
                    <a:pt x="1566247" y="31757"/>
                    <a:pt x="1573211" y="48570"/>
                    <a:pt x="1573211" y="66101"/>
                  </a:cubicBezTo>
                  <a:lnTo>
                    <a:pt x="1573211" y="488218"/>
                  </a:lnTo>
                  <a:cubicBezTo>
                    <a:pt x="1573211" y="524724"/>
                    <a:pt x="1543617" y="554319"/>
                    <a:pt x="1507111" y="554319"/>
                  </a:cubicBezTo>
                  <a:lnTo>
                    <a:pt x="66101" y="554319"/>
                  </a:lnTo>
                  <a:cubicBezTo>
                    <a:pt x="29594" y="554319"/>
                    <a:pt x="0" y="524724"/>
                    <a:pt x="0" y="488218"/>
                  </a:cubicBezTo>
                  <a:lnTo>
                    <a:pt x="0" y="66101"/>
                  </a:lnTo>
                  <a:cubicBezTo>
                    <a:pt x="0" y="29594"/>
                    <a:pt x="29594" y="0"/>
                    <a:pt x="66101" y="0"/>
                  </a:cubicBezTo>
                  <a:close/>
                </a:path>
              </a:pathLst>
            </a:custGeom>
            <a:solidFill>
              <a:srgbClr val="4DD8DB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409599" y="3746236"/>
              <a:ext cx="4456675" cy="15718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3079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E. </a:t>
              </a:r>
              <a:r>
                <a:rPr lang="en-US" sz="2400" dirty="0" err="1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Trần</a:t>
              </a: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Phương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lộ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rõ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bộ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mặt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“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Sở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Khanh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”.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Lỡ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đau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khổ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Vân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điên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thật</a:t>
              </a:r>
              <a:endParaRPr lang="en-US" sz="2400" dirty="0">
                <a:latin typeface="Playwrite US Modern"/>
                <a:ea typeface="Playwrite US Modern"/>
                <a:cs typeface="Playwrite US Modern"/>
                <a:sym typeface="Playwrite US Modern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159" y="2128845"/>
            <a:ext cx="6225229" cy="2011309"/>
            <a:chOff x="2220924" y="5282313"/>
            <a:chExt cx="8077059" cy="1568898"/>
          </a:xfrm>
        </p:grpSpPr>
        <p:sp>
          <p:nvSpPr>
            <p:cNvPr id="43" name="Freeform 43"/>
            <p:cNvSpPr/>
            <p:nvPr/>
          </p:nvSpPr>
          <p:spPr>
            <a:xfrm>
              <a:off x="2220924" y="5361218"/>
              <a:ext cx="8077059" cy="1310210"/>
            </a:xfrm>
            <a:custGeom>
              <a:avLst/>
              <a:gdLst/>
              <a:ahLst/>
              <a:cxnLst/>
              <a:rect l="l" t="t" r="r" b="b"/>
              <a:pathLst>
                <a:path w="2926637" h="536989">
                  <a:moveTo>
                    <a:pt x="35532" y="0"/>
                  </a:moveTo>
                  <a:lnTo>
                    <a:pt x="2891105" y="0"/>
                  </a:lnTo>
                  <a:cubicBezTo>
                    <a:pt x="2910729" y="0"/>
                    <a:pt x="2926637" y="15908"/>
                    <a:pt x="2926637" y="35532"/>
                  </a:cubicBezTo>
                  <a:lnTo>
                    <a:pt x="2926637" y="501457"/>
                  </a:lnTo>
                  <a:cubicBezTo>
                    <a:pt x="2926637" y="510880"/>
                    <a:pt x="2922894" y="519918"/>
                    <a:pt x="2916230" y="526582"/>
                  </a:cubicBezTo>
                  <a:cubicBezTo>
                    <a:pt x="2909566" y="533246"/>
                    <a:pt x="2900529" y="536989"/>
                    <a:pt x="2891105" y="536989"/>
                  </a:cubicBezTo>
                  <a:lnTo>
                    <a:pt x="35532" y="536989"/>
                  </a:lnTo>
                  <a:cubicBezTo>
                    <a:pt x="15908" y="536989"/>
                    <a:pt x="0" y="521081"/>
                    <a:pt x="0" y="501457"/>
                  </a:cubicBezTo>
                  <a:lnTo>
                    <a:pt x="0" y="35532"/>
                  </a:lnTo>
                  <a:cubicBezTo>
                    <a:pt x="0" y="26109"/>
                    <a:pt x="3744" y="17071"/>
                    <a:pt x="10407" y="10407"/>
                  </a:cubicBezTo>
                  <a:cubicBezTo>
                    <a:pt x="17071" y="3744"/>
                    <a:pt x="26109" y="0"/>
                    <a:pt x="35532" y="0"/>
                  </a:cubicBezTo>
                  <a:close/>
                </a:path>
              </a:pathLst>
            </a:custGeom>
            <a:solidFill>
              <a:srgbClr val="5B9BD5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2304634" y="5282313"/>
              <a:ext cx="7993349" cy="15688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>
                <a:lnSpc>
                  <a:spcPts val="2986"/>
                </a:lnSpc>
              </a:pPr>
              <a:r>
                <a:rPr lang="en-US" sz="2400" dirty="0" smtClean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A.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đỗ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đạt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cao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được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quan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Gặp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lại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vợ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cũ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giờ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là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kẻ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ăn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xin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Kim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Nham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giúp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đỡ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Xúy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Vân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biết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nàng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xấu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hổ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đau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đớn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,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nhảy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xuống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sông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tự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 </a:t>
              </a:r>
              <a:r>
                <a:rPr lang="en-US" sz="2400" dirty="0" err="1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vẫn</a:t>
              </a:r>
              <a:r>
                <a:rPr lang="en-US" sz="2400" dirty="0">
                  <a:latin typeface="Playwrite US Modern"/>
                  <a:ea typeface="Playwrite US Modern"/>
                  <a:cs typeface="Playwrite US Modern"/>
                  <a:sym typeface="Playwrite US Modern"/>
                </a:rPr>
                <a:t>.</a:t>
              </a:r>
              <a:endParaRPr lang="en-US" sz="2400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7333E60-38D3-9B39-AB1D-F38829317C39}"/>
              </a:ext>
            </a:extLst>
          </p:cNvPr>
          <p:cNvSpPr txBox="1"/>
          <p:nvPr/>
        </p:nvSpPr>
        <p:spPr>
          <a:xfrm>
            <a:off x="3328988" y="58214"/>
            <a:ext cx="5743575" cy="11918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buClrTx/>
              <a:buFontTx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1831" y="1347525"/>
            <a:ext cx="11582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SGK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dúng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56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wind.wav"/>
          </p:stSnd>
        </p:sndAc>
      </p:transition>
    </mc:Choice>
    <mc:Fallback xmlns="">
      <p:transition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28884" y="-1131046"/>
            <a:ext cx="2995235" cy="2743200"/>
          </a:xfrm>
          <a:custGeom>
            <a:avLst/>
            <a:gdLst/>
            <a:ahLst/>
            <a:cxnLst/>
            <a:rect l="l" t="t" r="r" b="b"/>
            <a:pathLst>
              <a:path w="4492852" h="4114800">
                <a:moveTo>
                  <a:pt x="0" y="0"/>
                </a:moveTo>
                <a:lnTo>
                  <a:pt x="4492852" y="0"/>
                </a:lnTo>
                <a:lnTo>
                  <a:pt x="4492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19753" y="-237115"/>
            <a:ext cx="14724593" cy="7362297"/>
            <a:chOff x="0" y="0"/>
            <a:chExt cx="29449187" cy="14724593"/>
          </a:xfrm>
        </p:grpSpPr>
        <p:sp>
          <p:nvSpPr>
            <p:cNvPr id="4" name="Freeform 4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13653" y="528394"/>
            <a:ext cx="4258521" cy="1256554"/>
          </a:xfrm>
          <a:custGeom>
            <a:avLst/>
            <a:gdLst/>
            <a:ahLst/>
            <a:cxnLst/>
            <a:rect l="l" t="t" r="r" b="b"/>
            <a:pathLst>
              <a:path w="1564531" h="496417">
                <a:moveTo>
                  <a:pt x="66467" y="0"/>
                </a:moveTo>
                <a:lnTo>
                  <a:pt x="1498064" y="0"/>
                </a:lnTo>
                <a:cubicBezTo>
                  <a:pt x="1534772" y="0"/>
                  <a:pt x="1564531" y="29758"/>
                  <a:pt x="1564531" y="66467"/>
                </a:cubicBezTo>
                <a:lnTo>
                  <a:pt x="1564531" y="429949"/>
                </a:lnTo>
                <a:cubicBezTo>
                  <a:pt x="1564531" y="466658"/>
                  <a:pt x="1534772" y="496417"/>
                  <a:pt x="1498064" y="496417"/>
                </a:cubicBezTo>
                <a:lnTo>
                  <a:pt x="66467" y="496417"/>
                </a:lnTo>
                <a:cubicBezTo>
                  <a:pt x="48839" y="496417"/>
                  <a:pt x="31933" y="489414"/>
                  <a:pt x="19468" y="476949"/>
                </a:cubicBezTo>
                <a:cubicBezTo>
                  <a:pt x="7003" y="464484"/>
                  <a:pt x="0" y="447577"/>
                  <a:pt x="0" y="429949"/>
                </a:cubicBezTo>
                <a:lnTo>
                  <a:pt x="0" y="66467"/>
                </a:lnTo>
                <a:cubicBezTo>
                  <a:pt x="0" y="29758"/>
                  <a:pt x="29758" y="0"/>
                  <a:pt x="66467" y="0"/>
                </a:cubicBezTo>
                <a:close/>
              </a:path>
            </a:pathLst>
          </a:custGeom>
          <a:solidFill>
            <a:srgbClr val="FFC000"/>
          </a:solidFill>
        </p:spPr>
      </p:sp>
      <p:sp>
        <p:nvSpPr>
          <p:cNvPr id="15" name="TextBox 15"/>
          <p:cNvSpPr txBox="1"/>
          <p:nvPr/>
        </p:nvSpPr>
        <p:spPr>
          <a:xfrm>
            <a:off x="916371" y="444009"/>
            <a:ext cx="4055803" cy="142532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3079"/>
              </a:lnSpc>
            </a:pP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C. </a:t>
            </a:r>
            <a:r>
              <a:rPr lang="en-US" sz="2600" dirty="0" err="1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Xuý</a:t>
            </a: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Vân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có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cuộc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sống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hôn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nhân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sắp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đặt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bởi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cha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mẹ</a:t>
            </a:r>
            <a:endParaRPr lang="en-US" sz="2600" dirty="0"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062349" y="74640"/>
            <a:ext cx="382739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3824" b="1" dirty="0">
                <a:solidFill>
                  <a:srgbClr val="275088"/>
                </a:solidFill>
                <a:latin typeface="Sigmar One"/>
                <a:ea typeface="Sigmar One"/>
                <a:cs typeface="Sigmar One"/>
                <a:sym typeface="Sigmar One"/>
              </a:rPr>
              <a:t>TÓM TẮT </a:t>
            </a:r>
          </a:p>
        </p:txBody>
      </p:sp>
      <p:sp>
        <p:nvSpPr>
          <p:cNvPr id="17" name="Freeform 17"/>
          <p:cNvSpPr/>
          <p:nvPr/>
        </p:nvSpPr>
        <p:spPr>
          <a:xfrm>
            <a:off x="6077257" y="3929275"/>
            <a:ext cx="729943" cy="394425"/>
          </a:xfrm>
          <a:custGeom>
            <a:avLst/>
            <a:gdLst/>
            <a:ahLst/>
            <a:cxnLst/>
            <a:rect l="l" t="t" r="r" b="b"/>
            <a:pathLst>
              <a:path w="745328" h="539617">
                <a:moveTo>
                  <a:pt x="0" y="0"/>
                </a:moveTo>
                <a:lnTo>
                  <a:pt x="745328" y="0"/>
                </a:lnTo>
                <a:lnTo>
                  <a:pt x="745328" y="539618"/>
                </a:lnTo>
                <a:lnTo>
                  <a:pt x="0" y="53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83028" y="4623454"/>
            <a:ext cx="736457" cy="544978"/>
          </a:xfrm>
          <a:custGeom>
            <a:avLst/>
            <a:gdLst/>
            <a:ahLst/>
            <a:cxnLst/>
            <a:rect l="l" t="t" r="r" b="b"/>
            <a:pathLst>
              <a:path w="1104685" h="817467">
                <a:moveTo>
                  <a:pt x="0" y="0"/>
                </a:moveTo>
                <a:lnTo>
                  <a:pt x="1104685" y="0"/>
                </a:lnTo>
                <a:lnTo>
                  <a:pt x="1104685" y="817467"/>
                </a:lnTo>
                <a:lnTo>
                  <a:pt x="0" y="8174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077257" y="2744716"/>
            <a:ext cx="729943" cy="389388"/>
          </a:xfrm>
          <a:custGeom>
            <a:avLst/>
            <a:gdLst/>
            <a:ahLst/>
            <a:cxnLst/>
            <a:rect l="l" t="t" r="r" b="b"/>
            <a:pathLst>
              <a:path w="806742" h="584081">
                <a:moveTo>
                  <a:pt x="806742" y="0"/>
                </a:moveTo>
                <a:lnTo>
                  <a:pt x="0" y="0"/>
                </a:lnTo>
                <a:lnTo>
                  <a:pt x="0" y="584080"/>
                </a:lnTo>
                <a:lnTo>
                  <a:pt x="806742" y="584080"/>
                </a:lnTo>
                <a:lnTo>
                  <a:pt x="8067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71265" y="1101616"/>
            <a:ext cx="779992" cy="414799"/>
          </a:xfrm>
          <a:custGeom>
            <a:avLst/>
            <a:gdLst/>
            <a:ahLst/>
            <a:cxnLst/>
            <a:rect l="l" t="t" r="r" b="b"/>
            <a:pathLst>
              <a:path w="745328" h="539617">
                <a:moveTo>
                  <a:pt x="0" y="0"/>
                </a:moveTo>
                <a:lnTo>
                  <a:pt x="745328" y="0"/>
                </a:lnTo>
                <a:lnTo>
                  <a:pt x="745328" y="539617"/>
                </a:lnTo>
                <a:lnTo>
                  <a:pt x="0" y="539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79920" y="603379"/>
            <a:ext cx="5108329" cy="1503659"/>
          </a:xfrm>
          <a:custGeom>
            <a:avLst/>
            <a:gdLst/>
            <a:ahLst/>
            <a:cxnLst/>
            <a:rect l="l" t="t" r="r" b="b"/>
            <a:pathLst>
              <a:path w="1848989" h="594038">
                <a:moveTo>
                  <a:pt x="56242" y="0"/>
                </a:moveTo>
                <a:lnTo>
                  <a:pt x="1792748" y="0"/>
                </a:lnTo>
                <a:cubicBezTo>
                  <a:pt x="1823809" y="0"/>
                  <a:pt x="1848989" y="25180"/>
                  <a:pt x="1848989" y="56242"/>
                </a:cubicBezTo>
                <a:lnTo>
                  <a:pt x="1848989" y="537797"/>
                </a:lnTo>
                <a:cubicBezTo>
                  <a:pt x="1848989" y="552713"/>
                  <a:pt x="1843064" y="567018"/>
                  <a:pt x="1832517" y="577565"/>
                </a:cubicBezTo>
                <a:cubicBezTo>
                  <a:pt x="1821969" y="588113"/>
                  <a:pt x="1807664" y="594038"/>
                  <a:pt x="1792748" y="594038"/>
                </a:cubicBezTo>
                <a:lnTo>
                  <a:pt x="56242" y="594038"/>
                </a:lnTo>
                <a:cubicBezTo>
                  <a:pt x="25180" y="594038"/>
                  <a:pt x="0" y="568858"/>
                  <a:pt x="0" y="537797"/>
                </a:cubicBezTo>
                <a:lnTo>
                  <a:pt x="0" y="56242"/>
                </a:lnTo>
                <a:cubicBezTo>
                  <a:pt x="0" y="25180"/>
                  <a:pt x="25180" y="0"/>
                  <a:pt x="56242" y="0"/>
                </a:cubicBezTo>
                <a:close/>
              </a:path>
            </a:pathLst>
          </a:custGeom>
          <a:solidFill>
            <a:srgbClr val="C7F711"/>
          </a:solidFill>
        </p:spPr>
      </p:sp>
      <p:sp>
        <p:nvSpPr>
          <p:cNvPr id="23" name="TextBox 23"/>
          <p:cNvSpPr txBox="1"/>
          <p:nvPr/>
        </p:nvSpPr>
        <p:spPr>
          <a:xfrm>
            <a:off x="7029871" y="447515"/>
            <a:ext cx="5028639" cy="16724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3079"/>
              </a:lnSpc>
            </a:pP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G. </a:t>
            </a:r>
            <a:r>
              <a:rPr lang="en-US" sz="2600" dirty="0" err="1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Sống</a:t>
            </a: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bên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người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chồng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là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Kim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Nham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chỉ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mải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mê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đèn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sách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Xúy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Vân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không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tìm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thấy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hạnh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phúc</a:t>
            </a:r>
            <a:endParaRPr lang="en-US" sz="2600" dirty="0"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229196" y="1869333"/>
            <a:ext cx="5835377" cy="1500069"/>
          </a:xfrm>
          <a:custGeom>
            <a:avLst/>
            <a:gdLst/>
            <a:ahLst/>
            <a:cxnLst/>
            <a:rect l="l" t="t" r="r" b="b"/>
            <a:pathLst>
              <a:path w="2154799" h="536989">
                <a:moveTo>
                  <a:pt x="48260" y="0"/>
                </a:moveTo>
                <a:lnTo>
                  <a:pt x="2106539" y="0"/>
                </a:lnTo>
                <a:cubicBezTo>
                  <a:pt x="2119339" y="0"/>
                  <a:pt x="2131614" y="5085"/>
                  <a:pt x="2140664" y="14135"/>
                </a:cubicBezTo>
                <a:cubicBezTo>
                  <a:pt x="2149715" y="23185"/>
                  <a:pt x="2154799" y="35461"/>
                  <a:pt x="2154799" y="48260"/>
                </a:cubicBezTo>
                <a:lnTo>
                  <a:pt x="2154799" y="488729"/>
                </a:lnTo>
                <a:cubicBezTo>
                  <a:pt x="2154799" y="501529"/>
                  <a:pt x="2149715" y="513804"/>
                  <a:pt x="2140664" y="522854"/>
                </a:cubicBezTo>
                <a:cubicBezTo>
                  <a:pt x="2131614" y="531905"/>
                  <a:pt x="2119339" y="536989"/>
                  <a:pt x="2106539" y="536989"/>
                </a:cubicBezTo>
                <a:lnTo>
                  <a:pt x="48260" y="536989"/>
                </a:lnTo>
                <a:cubicBezTo>
                  <a:pt x="35461" y="536989"/>
                  <a:pt x="23185" y="531905"/>
                  <a:pt x="14135" y="522854"/>
                </a:cubicBezTo>
                <a:cubicBezTo>
                  <a:pt x="5085" y="513804"/>
                  <a:pt x="0" y="501529"/>
                  <a:pt x="0" y="488729"/>
                </a:cubicBezTo>
                <a:lnTo>
                  <a:pt x="0" y="48260"/>
                </a:lnTo>
                <a:cubicBezTo>
                  <a:pt x="0" y="35461"/>
                  <a:pt x="5085" y="23185"/>
                  <a:pt x="14135" y="14135"/>
                </a:cubicBezTo>
                <a:cubicBezTo>
                  <a:pt x="23185" y="5085"/>
                  <a:pt x="35461" y="0"/>
                  <a:pt x="48260" y="0"/>
                </a:cubicBezTo>
                <a:close/>
              </a:path>
            </a:pathLst>
          </a:custGeom>
          <a:solidFill>
            <a:srgbClr val="30E845"/>
          </a:solidFill>
        </p:spPr>
      </p:sp>
      <p:sp>
        <p:nvSpPr>
          <p:cNvPr id="26" name="TextBox 26"/>
          <p:cNvSpPr txBox="1"/>
          <p:nvPr/>
        </p:nvSpPr>
        <p:spPr>
          <a:xfrm>
            <a:off x="258935" y="1951829"/>
            <a:ext cx="5805639" cy="14783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986"/>
              </a:lnSpc>
            </a:pPr>
            <a:r>
              <a:rPr lang="en-US" sz="25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D. </a:t>
            </a:r>
            <a:r>
              <a:rPr lang="en-US" sz="2500" dirty="0" err="1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Nghe</a:t>
            </a:r>
            <a:r>
              <a:rPr lang="en-US" sz="25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lời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nhân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tình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Xúy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Vân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giả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điên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dại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để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Kim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Nham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buộc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phải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trả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nàng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về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nhà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để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có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thể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theo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Trần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Phương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.</a:t>
            </a:r>
          </a:p>
        </p:txBody>
      </p:sp>
      <p:sp>
        <p:nvSpPr>
          <p:cNvPr id="28" name="Freeform 28"/>
          <p:cNvSpPr/>
          <p:nvPr/>
        </p:nvSpPr>
        <p:spPr>
          <a:xfrm>
            <a:off x="7146310" y="2481980"/>
            <a:ext cx="4941939" cy="1101563"/>
          </a:xfrm>
          <a:custGeom>
            <a:avLst/>
            <a:gdLst/>
            <a:ahLst/>
            <a:cxnLst/>
            <a:rect l="l" t="t" r="r" b="b"/>
            <a:pathLst>
              <a:path w="1837760" h="429145">
                <a:moveTo>
                  <a:pt x="56585" y="0"/>
                </a:moveTo>
                <a:lnTo>
                  <a:pt x="1781175" y="0"/>
                </a:lnTo>
                <a:cubicBezTo>
                  <a:pt x="1796183" y="0"/>
                  <a:pt x="1810575" y="5962"/>
                  <a:pt x="1821187" y="16573"/>
                </a:cubicBezTo>
                <a:cubicBezTo>
                  <a:pt x="1831799" y="27185"/>
                  <a:pt x="1837760" y="41578"/>
                  <a:pt x="1837760" y="56585"/>
                </a:cubicBezTo>
                <a:lnTo>
                  <a:pt x="1837760" y="372560"/>
                </a:lnTo>
                <a:cubicBezTo>
                  <a:pt x="1837760" y="403811"/>
                  <a:pt x="1812426" y="429145"/>
                  <a:pt x="1781175" y="429145"/>
                </a:cubicBezTo>
                <a:lnTo>
                  <a:pt x="56585" y="429145"/>
                </a:lnTo>
                <a:cubicBezTo>
                  <a:pt x="25334" y="429145"/>
                  <a:pt x="0" y="403811"/>
                  <a:pt x="0" y="372560"/>
                </a:cubicBezTo>
                <a:lnTo>
                  <a:pt x="0" y="56585"/>
                </a:lnTo>
                <a:cubicBezTo>
                  <a:pt x="0" y="25334"/>
                  <a:pt x="25334" y="0"/>
                  <a:pt x="56585" y="0"/>
                </a:cubicBezTo>
                <a:close/>
              </a:path>
            </a:pathLst>
          </a:custGeom>
          <a:solidFill>
            <a:srgbClr val="67EF21"/>
          </a:solidFill>
        </p:spPr>
      </p:sp>
      <p:sp>
        <p:nvSpPr>
          <p:cNvPr id="29" name="TextBox 29"/>
          <p:cNvSpPr txBox="1"/>
          <p:nvPr/>
        </p:nvSpPr>
        <p:spPr>
          <a:xfrm>
            <a:off x="7146310" y="2313209"/>
            <a:ext cx="4651831" cy="125504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3079"/>
              </a:lnSpc>
            </a:pP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B. </a:t>
            </a:r>
            <a:r>
              <a:rPr lang="en-US" sz="2600" dirty="0" err="1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Khi</a:t>
            </a: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chồng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xa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nhà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ôn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thi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nàng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bị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Trần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Phương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dụ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dỗ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049491" y="2132854"/>
            <a:ext cx="380164" cy="38016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275088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4" name="Freeform 34"/>
          <p:cNvSpPr/>
          <p:nvPr/>
        </p:nvSpPr>
        <p:spPr>
          <a:xfrm>
            <a:off x="258935" y="3721439"/>
            <a:ext cx="5767532" cy="1332498"/>
          </a:xfrm>
          <a:custGeom>
            <a:avLst/>
            <a:gdLst/>
            <a:ahLst/>
            <a:cxnLst/>
            <a:rect l="l" t="t" r="r" b="b"/>
            <a:pathLst>
              <a:path w="2102360" h="536989">
                <a:moveTo>
                  <a:pt x="49464" y="0"/>
                </a:moveTo>
                <a:lnTo>
                  <a:pt x="2052896" y="0"/>
                </a:lnTo>
                <a:cubicBezTo>
                  <a:pt x="2080214" y="0"/>
                  <a:pt x="2102360" y="22146"/>
                  <a:pt x="2102360" y="49464"/>
                </a:cubicBezTo>
                <a:lnTo>
                  <a:pt x="2102360" y="487526"/>
                </a:lnTo>
                <a:cubicBezTo>
                  <a:pt x="2102360" y="500644"/>
                  <a:pt x="2097149" y="513225"/>
                  <a:pt x="2087873" y="522502"/>
                </a:cubicBezTo>
                <a:cubicBezTo>
                  <a:pt x="2078596" y="531778"/>
                  <a:pt x="2066015" y="536989"/>
                  <a:pt x="2052896" y="536989"/>
                </a:cubicBezTo>
                <a:lnTo>
                  <a:pt x="49464" y="536989"/>
                </a:lnTo>
                <a:cubicBezTo>
                  <a:pt x="22146" y="536989"/>
                  <a:pt x="0" y="514843"/>
                  <a:pt x="0" y="487526"/>
                </a:cubicBezTo>
                <a:lnTo>
                  <a:pt x="0" y="49464"/>
                </a:lnTo>
                <a:cubicBezTo>
                  <a:pt x="0" y="22146"/>
                  <a:pt x="22146" y="0"/>
                  <a:pt x="49464" y="0"/>
                </a:cubicBezTo>
                <a:close/>
              </a:path>
            </a:pathLst>
          </a:custGeom>
          <a:solidFill>
            <a:srgbClr val="3FE19B"/>
          </a:solidFill>
        </p:spPr>
      </p:sp>
      <p:sp>
        <p:nvSpPr>
          <p:cNvPr id="35" name="TextBox 35"/>
          <p:cNvSpPr txBox="1"/>
          <p:nvPr/>
        </p:nvSpPr>
        <p:spPr>
          <a:xfrm>
            <a:off x="425763" y="3600887"/>
            <a:ext cx="5534207" cy="14798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986"/>
              </a:lnSpc>
            </a:pPr>
            <a:r>
              <a:rPr lang="en-US" sz="25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F. Kim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Nham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vội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trở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về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để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chạy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chữa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cho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vợ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song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không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có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kết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quả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.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Chàng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đành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phải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làm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giấy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cho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Xúy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Vân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tự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do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706398" y="3389287"/>
            <a:ext cx="380164" cy="38016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27508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40" name="Freeform 40"/>
          <p:cNvSpPr/>
          <p:nvPr/>
        </p:nvSpPr>
        <p:spPr>
          <a:xfrm>
            <a:off x="7248478" y="3771467"/>
            <a:ext cx="4766704" cy="1523671"/>
          </a:xfrm>
          <a:custGeom>
            <a:avLst/>
            <a:gdLst/>
            <a:ahLst/>
            <a:cxnLst/>
            <a:rect l="l" t="t" r="r" b="b"/>
            <a:pathLst>
              <a:path w="1573211" h="554319">
                <a:moveTo>
                  <a:pt x="66101" y="0"/>
                </a:moveTo>
                <a:lnTo>
                  <a:pt x="1507111" y="0"/>
                </a:lnTo>
                <a:cubicBezTo>
                  <a:pt x="1524642" y="0"/>
                  <a:pt x="1541455" y="6964"/>
                  <a:pt x="1553851" y="19360"/>
                </a:cubicBezTo>
                <a:cubicBezTo>
                  <a:pt x="1566247" y="31757"/>
                  <a:pt x="1573211" y="48570"/>
                  <a:pt x="1573211" y="66101"/>
                </a:cubicBezTo>
                <a:lnTo>
                  <a:pt x="1573211" y="488218"/>
                </a:lnTo>
                <a:cubicBezTo>
                  <a:pt x="1573211" y="524724"/>
                  <a:pt x="1543617" y="554319"/>
                  <a:pt x="1507111" y="554319"/>
                </a:cubicBezTo>
                <a:lnTo>
                  <a:pt x="66101" y="554319"/>
                </a:lnTo>
                <a:cubicBezTo>
                  <a:pt x="29594" y="554319"/>
                  <a:pt x="0" y="524724"/>
                  <a:pt x="0" y="488218"/>
                </a:cubicBezTo>
                <a:lnTo>
                  <a:pt x="0" y="66101"/>
                </a:lnTo>
                <a:cubicBezTo>
                  <a:pt x="0" y="29594"/>
                  <a:pt x="29594" y="0"/>
                  <a:pt x="66101" y="0"/>
                </a:cubicBezTo>
                <a:close/>
              </a:path>
            </a:pathLst>
          </a:custGeom>
          <a:solidFill>
            <a:srgbClr val="4DD8DB"/>
          </a:solidFill>
        </p:spPr>
      </p:sp>
      <p:sp>
        <p:nvSpPr>
          <p:cNvPr id="41" name="TextBox 41"/>
          <p:cNvSpPr txBox="1"/>
          <p:nvPr/>
        </p:nvSpPr>
        <p:spPr>
          <a:xfrm>
            <a:off x="7426982" y="3747356"/>
            <a:ext cx="4456675" cy="157189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3079"/>
              </a:lnSpc>
            </a:pP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E. </a:t>
            </a:r>
            <a:r>
              <a:rPr lang="en-US" sz="2600" dirty="0" err="1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Trần</a:t>
            </a:r>
            <a:r>
              <a:rPr lang="en-US" sz="26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Phương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lộ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rõ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bộ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mặt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“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Sở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Khanh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”.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Lỡ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làng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đau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khổ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Xúy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Vân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điên</a:t>
            </a:r>
            <a:r>
              <a:rPr lang="en-US" sz="26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6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thật</a:t>
            </a:r>
            <a:endParaRPr lang="en-US" sz="2600" dirty="0"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2220924" y="5361218"/>
            <a:ext cx="8077059" cy="1310210"/>
          </a:xfrm>
          <a:custGeom>
            <a:avLst/>
            <a:gdLst/>
            <a:ahLst/>
            <a:cxnLst/>
            <a:rect l="l" t="t" r="r" b="b"/>
            <a:pathLst>
              <a:path w="2926637" h="536989">
                <a:moveTo>
                  <a:pt x="35532" y="0"/>
                </a:moveTo>
                <a:lnTo>
                  <a:pt x="2891105" y="0"/>
                </a:lnTo>
                <a:cubicBezTo>
                  <a:pt x="2910729" y="0"/>
                  <a:pt x="2926637" y="15908"/>
                  <a:pt x="2926637" y="35532"/>
                </a:cubicBezTo>
                <a:lnTo>
                  <a:pt x="2926637" y="501457"/>
                </a:lnTo>
                <a:cubicBezTo>
                  <a:pt x="2926637" y="510880"/>
                  <a:pt x="2922894" y="519918"/>
                  <a:pt x="2916230" y="526582"/>
                </a:cubicBezTo>
                <a:cubicBezTo>
                  <a:pt x="2909566" y="533246"/>
                  <a:pt x="2900529" y="536989"/>
                  <a:pt x="2891105" y="536989"/>
                </a:cubicBezTo>
                <a:lnTo>
                  <a:pt x="35532" y="536989"/>
                </a:lnTo>
                <a:cubicBezTo>
                  <a:pt x="15908" y="536989"/>
                  <a:pt x="0" y="521081"/>
                  <a:pt x="0" y="501457"/>
                </a:cubicBezTo>
                <a:lnTo>
                  <a:pt x="0" y="35532"/>
                </a:lnTo>
                <a:cubicBezTo>
                  <a:pt x="0" y="26109"/>
                  <a:pt x="3744" y="17071"/>
                  <a:pt x="10407" y="10407"/>
                </a:cubicBezTo>
                <a:cubicBezTo>
                  <a:pt x="17071" y="3744"/>
                  <a:pt x="26109" y="0"/>
                  <a:pt x="35532" y="0"/>
                </a:cubicBezTo>
                <a:close/>
              </a:path>
            </a:pathLst>
          </a:custGeom>
          <a:solidFill>
            <a:srgbClr val="5B9BD5"/>
          </a:solidFill>
        </p:spPr>
      </p:sp>
      <p:sp>
        <p:nvSpPr>
          <p:cNvPr id="44" name="TextBox 44"/>
          <p:cNvSpPr txBox="1"/>
          <p:nvPr/>
        </p:nvSpPr>
        <p:spPr>
          <a:xfrm>
            <a:off x="2220924" y="5191623"/>
            <a:ext cx="7993348" cy="156889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986"/>
              </a:lnSpc>
            </a:pPr>
            <a:r>
              <a:rPr lang="en-US" sz="2500" dirty="0" smtClean="0">
                <a:latin typeface="Playwrite US Modern"/>
                <a:ea typeface="Playwrite US Modern"/>
                <a:cs typeface="Playwrite US Modern"/>
                <a:sym typeface="Playwrite US Modern"/>
              </a:rPr>
              <a:t>A. Kim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Nham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đỗ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đạt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cao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được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bổ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làm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quan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.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Gặp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lại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vợ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cũ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giờ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là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kẻ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ăn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xin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Kim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Nham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giúp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đỡ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.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Xúy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Vân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biết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nàng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xấu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hổ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đau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đớn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,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nhảy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xuống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sông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tự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 </a:t>
            </a:r>
            <a:r>
              <a:rPr lang="en-US" sz="2500" dirty="0" err="1">
                <a:latin typeface="Playwrite US Modern"/>
                <a:ea typeface="Playwrite US Modern"/>
                <a:cs typeface="Playwrite US Modern"/>
                <a:sym typeface="Playwrite US Modern"/>
              </a:rPr>
              <a:t>vẫn</a:t>
            </a:r>
            <a:r>
              <a:rPr lang="en-US" sz="2500" dirty="0">
                <a:latin typeface="Playwrite US Modern"/>
                <a:ea typeface="Playwrite US Modern"/>
                <a:cs typeface="Playwrite US Modern"/>
                <a:sym typeface="Playwrite US Modern"/>
              </a:rPr>
              <a:t>.</a:t>
            </a:r>
            <a:endParaRPr lang="en-US" sz="2500" dirty="0"/>
          </a:p>
        </p:txBody>
      </p:sp>
      <p:sp>
        <p:nvSpPr>
          <p:cNvPr id="46" name="Oval 45"/>
          <p:cNvSpPr/>
          <p:nvPr/>
        </p:nvSpPr>
        <p:spPr>
          <a:xfrm>
            <a:off x="745545" y="442856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835459" y="5049232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075649" y="3700316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5785" y="3534807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81335" y="1854465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996673" y="2251255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759843" y="489404"/>
            <a:ext cx="348588" cy="373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1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8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wind.wav"/>
          </p:stSnd>
        </p:sndAc>
      </p:transition>
    </mc:Choice>
    <mc:Fallback xmlns="">
      <p:transition spd="slow">
        <p:circle/>
        <p:sndAc>
          <p:stSnd>
            <p:snd r:embed="rId1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/>
          <p:cNvSpPr/>
          <p:nvPr/>
        </p:nvSpPr>
        <p:spPr>
          <a:xfrm>
            <a:off x="242480" y="123415"/>
            <a:ext cx="914400" cy="914400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3163" y="251294"/>
            <a:ext cx="5330305" cy="645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“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Xúy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Vân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dại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”</a:t>
            </a:r>
            <a:endParaRPr lang="en-US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49">
            <a:extLst>
              <a:ext uri="{FF2B5EF4-FFF2-40B4-BE49-F238E27FC236}">
                <a16:creationId xmlns:a16="http://schemas.microsoft.com/office/drawing/2014/main" xmlns="" id="{FF863F7E-5009-4055-96E2-7518EA0A1048}"/>
              </a:ext>
            </a:extLst>
          </p:cNvPr>
          <p:cNvSpPr/>
          <p:nvPr/>
        </p:nvSpPr>
        <p:spPr>
          <a:xfrm>
            <a:off x="5718642" y="1558653"/>
            <a:ext cx="5657088" cy="1105835"/>
          </a:xfrm>
          <a:prstGeom prst="roundRect">
            <a:avLst>
              <a:gd name="adj" fmla="val 40550"/>
            </a:avLst>
          </a:prstGeom>
          <a:solidFill>
            <a:srgbClr val="FFE2BC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in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nghiêng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ngoặc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xmlns="" id="{32E49869-9EC0-4CD1-B602-7E259625F1BC}"/>
              </a:ext>
            </a:extLst>
          </p:cNvPr>
          <p:cNvSpPr/>
          <p:nvPr/>
        </p:nvSpPr>
        <p:spPr>
          <a:xfrm>
            <a:off x="5684412" y="4851909"/>
            <a:ext cx="5657088" cy="1105835"/>
          </a:xfrm>
          <a:prstGeom prst="roundRect">
            <a:avLst>
              <a:gd name="adj" fmla="val 40550"/>
            </a:avLst>
          </a:prstGeom>
          <a:solidFill>
            <a:srgbClr val="C4D5E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9DEFE9-3A50-4DF7-818E-D96FD1597CC3}"/>
              </a:ext>
            </a:extLst>
          </p:cNvPr>
          <p:cNvGrpSpPr/>
          <p:nvPr/>
        </p:nvGrpSpPr>
        <p:grpSpPr>
          <a:xfrm>
            <a:off x="1674098" y="1130300"/>
            <a:ext cx="3017900" cy="5520652"/>
            <a:chOff x="6096000" y="1704908"/>
            <a:chExt cx="1773936" cy="344818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xmlns="" id="{542595D4-C879-4542-A16F-B19BF3B4FD66}"/>
                </a:ext>
              </a:extLst>
            </p:cNvPr>
            <p:cNvSpPr/>
            <p:nvPr/>
          </p:nvSpPr>
          <p:spPr>
            <a:xfrm>
              <a:off x="6096000" y="1704908"/>
              <a:ext cx="1773936" cy="1724092"/>
            </a:xfrm>
            <a:custGeom>
              <a:avLst/>
              <a:gdLst>
                <a:gd name="connsiteX0" fmla="*/ 0 w 1773936"/>
                <a:gd name="connsiteY0" fmla="*/ 0 h 1724092"/>
                <a:gd name="connsiteX1" fmla="*/ 1773936 w 1773936"/>
                <a:gd name="connsiteY1" fmla="*/ 1724092 h 1724092"/>
                <a:gd name="connsiteX2" fmla="*/ 0 w 1773936"/>
                <a:gd name="connsiteY2" fmla="*/ 1724092 h 172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3936" h="1724092">
                  <a:moveTo>
                    <a:pt x="0" y="0"/>
                  </a:moveTo>
                  <a:cubicBezTo>
                    <a:pt x="979718" y="0"/>
                    <a:pt x="1773936" y="771902"/>
                    <a:pt x="1773936" y="1724092"/>
                  </a:cubicBezTo>
                  <a:lnTo>
                    <a:pt x="0" y="17240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xmlns="" id="{0E4CF1B5-593C-45B3-AB9D-D80A9528DECA}"/>
                </a:ext>
              </a:extLst>
            </p:cNvPr>
            <p:cNvSpPr/>
            <p:nvPr/>
          </p:nvSpPr>
          <p:spPr>
            <a:xfrm flipV="1">
              <a:off x="6096000" y="3429000"/>
              <a:ext cx="1773936" cy="1724092"/>
            </a:xfrm>
            <a:custGeom>
              <a:avLst/>
              <a:gdLst>
                <a:gd name="connsiteX0" fmla="*/ 0 w 1773936"/>
                <a:gd name="connsiteY0" fmla="*/ 0 h 1724092"/>
                <a:gd name="connsiteX1" fmla="*/ 1773936 w 1773936"/>
                <a:gd name="connsiteY1" fmla="*/ 1724092 h 1724092"/>
                <a:gd name="connsiteX2" fmla="*/ 0 w 1773936"/>
                <a:gd name="connsiteY2" fmla="*/ 1724092 h 172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3936" h="1724092">
                  <a:moveTo>
                    <a:pt x="0" y="0"/>
                  </a:moveTo>
                  <a:cubicBezTo>
                    <a:pt x="979718" y="0"/>
                    <a:pt x="1773936" y="771902"/>
                    <a:pt x="1773936" y="1724092"/>
                  </a:cubicBezTo>
                  <a:lnTo>
                    <a:pt x="0" y="17240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7047DC7A-3CD6-447B-A2D4-A245A371D56C}"/>
              </a:ext>
            </a:extLst>
          </p:cNvPr>
          <p:cNvSpPr/>
          <p:nvPr/>
        </p:nvSpPr>
        <p:spPr>
          <a:xfrm>
            <a:off x="4116494" y="2103387"/>
            <a:ext cx="284480" cy="284480"/>
          </a:xfrm>
          <a:prstGeom prst="flowChartConnector">
            <a:avLst/>
          </a:prstGeom>
          <a:solidFill>
            <a:srgbClr val="FFE2B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4930E0A9-C37C-4D7F-B11D-41843EEE2BB6}"/>
              </a:ext>
            </a:extLst>
          </p:cNvPr>
          <p:cNvSpPr/>
          <p:nvPr/>
        </p:nvSpPr>
        <p:spPr>
          <a:xfrm>
            <a:off x="4162882" y="5218343"/>
            <a:ext cx="284480" cy="284480"/>
          </a:xfrm>
          <a:prstGeom prst="flowChartConnector">
            <a:avLst/>
          </a:prstGeom>
          <a:solidFill>
            <a:srgbClr val="C4D5EB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xmlns="" id="{B94E51BD-8C77-425D-AFE7-C4AEB65366C3}"/>
              </a:ext>
            </a:extLst>
          </p:cNvPr>
          <p:cNvSpPr/>
          <p:nvPr/>
        </p:nvSpPr>
        <p:spPr>
          <a:xfrm>
            <a:off x="5218269" y="1797137"/>
            <a:ext cx="654812" cy="637778"/>
          </a:xfrm>
          <a:prstGeom prst="flowChartConnector">
            <a:avLst/>
          </a:prstGeom>
          <a:solidFill>
            <a:srgbClr val="FFE2BC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89D0AEAA-2832-4439-B611-26EB3C047B05}"/>
              </a:ext>
            </a:extLst>
          </p:cNvPr>
          <p:cNvSpPr/>
          <p:nvPr/>
        </p:nvSpPr>
        <p:spPr>
          <a:xfrm>
            <a:off x="5214063" y="5061545"/>
            <a:ext cx="654812" cy="637778"/>
          </a:xfrm>
          <a:prstGeom prst="flowChartConnector">
            <a:avLst/>
          </a:prstGeom>
          <a:solidFill>
            <a:srgbClr val="C4D5EB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59A2099-E43E-4A45-8297-A5BA95F2D285}"/>
              </a:ext>
            </a:extLst>
          </p:cNvPr>
          <p:cNvCxnSpPr>
            <a:cxnSpLocks/>
          </p:cNvCxnSpPr>
          <p:nvPr/>
        </p:nvCxnSpPr>
        <p:spPr>
          <a:xfrm flipV="1">
            <a:off x="4388108" y="2167889"/>
            <a:ext cx="855979" cy="48479"/>
          </a:xfrm>
          <a:prstGeom prst="line">
            <a:avLst/>
          </a:prstGeom>
          <a:noFill/>
          <a:ln w="38100" cap="flat" cmpd="sng" algn="ctr">
            <a:solidFill>
              <a:srgbClr val="0033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ED22266-9ABC-4879-BC2C-840BB0797705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>
            <a:off x="4447362" y="5360583"/>
            <a:ext cx="766701" cy="19851"/>
          </a:xfrm>
          <a:prstGeom prst="line">
            <a:avLst/>
          </a:prstGeom>
          <a:noFill/>
          <a:ln w="38100" cap="flat" cmpd="sng" algn="ctr">
            <a:solidFill>
              <a:srgbClr val="003300"/>
            </a:solidFill>
            <a:prstDash val="solid"/>
            <a:miter lim="800000"/>
          </a:ln>
          <a:effectLst/>
        </p:spPr>
      </p:cxnSp>
      <p:sp>
        <p:nvSpPr>
          <p:cNvPr id="20" name="Flowchart: Connector 8">
            <a:extLst>
              <a:ext uri="{FF2B5EF4-FFF2-40B4-BE49-F238E27FC236}">
                <a16:creationId xmlns:a16="http://schemas.microsoft.com/office/drawing/2014/main" xmlns="" id="{0CA7C2FD-0750-7E9F-64B8-8E804512EE55}"/>
              </a:ext>
            </a:extLst>
          </p:cNvPr>
          <p:cNvSpPr/>
          <p:nvPr/>
        </p:nvSpPr>
        <p:spPr>
          <a:xfrm>
            <a:off x="132222" y="1718536"/>
            <a:ext cx="4607286" cy="4254256"/>
          </a:xfrm>
          <a:prstGeom prst="flowChartConnecto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Đọc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hiểu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thích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/>
              </a:rPr>
              <a:t>khó</a:t>
            </a:r>
            <a:endParaRPr 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: Rounded Corners 49">
            <a:extLst>
              <a:ext uri="{FF2B5EF4-FFF2-40B4-BE49-F238E27FC236}">
                <a16:creationId xmlns:a16="http://schemas.microsoft.com/office/drawing/2014/main" xmlns="" id="{FF863F7E-5009-4055-96E2-7518EA0A1048}"/>
              </a:ext>
            </a:extLst>
          </p:cNvPr>
          <p:cNvSpPr/>
          <p:nvPr/>
        </p:nvSpPr>
        <p:spPr>
          <a:xfrm>
            <a:off x="5927867" y="3141443"/>
            <a:ext cx="5657088" cy="1105835"/>
          </a:xfrm>
          <a:prstGeom prst="roundRect">
            <a:avLst>
              <a:gd name="adj" fmla="val 40550"/>
            </a:avLst>
          </a:prstGeom>
          <a:solidFill>
            <a:srgbClr val="BFF6C3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: HS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dõi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 panose="02020609040205080304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/>
              </a:rPr>
              <a:t> ở SGK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xmlns="" id="{7047DC7A-3CD6-447B-A2D4-A245A371D56C}"/>
              </a:ext>
            </a:extLst>
          </p:cNvPr>
          <p:cNvSpPr/>
          <p:nvPr/>
        </p:nvSpPr>
        <p:spPr>
          <a:xfrm>
            <a:off x="4660661" y="3598753"/>
            <a:ext cx="284480" cy="284480"/>
          </a:xfrm>
          <a:prstGeom prst="flowChartConnector">
            <a:avLst/>
          </a:prstGeom>
          <a:solidFill>
            <a:srgbClr val="BFF6C3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59A2099-E43E-4A45-8297-A5BA95F2D285}"/>
              </a:ext>
            </a:extLst>
          </p:cNvPr>
          <p:cNvCxnSpPr>
            <a:cxnSpLocks/>
            <a:stCxn id="22" idx="6"/>
            <a:endCxn id="21" idx="1"/>
          </p:cNvCxnSpPr>
          <p:nvPr/>
        </p:nvCxnSpPr>
        <p:spPr>
          <a:xfrm flipV="1">
            <a:off x="4945141" y="3694361"/>
            <a:ext cx="982726" cy="46632"/>
          </a:xfrm>
          <a:prstGeom prst="line">
            <a:avLst/>
          </a:prstGeom>
          <a:noFill/>
          <a:ln w="38100" cap="flat" cmpd="sng" algn="ctr">
            <a:solidFill>
              <a:srgbClr val="003300"/>
            </a:solidFill>
            <a:prstDash val="solid"/>
            <a:miter lim="800000"/>
          </a:ln>
          <a:effectLst/>
        </p:spPr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xmlns="" id="{EFABA322-1BBC-45F9-9AB9-F4BAC5A8F216}"/>
              </a:ext>
            </a:extLst>
          </p:cNvPr>
          <p:cNvSpPr/>
          <p:nvPr/>
        </p:nvSpPr>
        <p:spPr>
          <a:xfrm>
            <a:off x="-913374" y="1083047"/>
            <a:ext cx="5657088" cy="5596128"/>
          </a:xfrm>
          <a:prstGeom prst="arc">
            <a:avLst>
              <a:gd name="adj1" fmla="val 16200000"/>
              <a:gd name="adj2" fmla="val 5416470"/>
            </a:avLst>
          </a:prstGeom>
          <a:noFill/>
          <a:ln w="635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xmlns="" id="{B94E51BD-8C77-425D-AFE7-C4AEB65366C3}"/>
              </a:ext>
            </a:extLst>
          </p:cNvPr>
          <p:cNvSpPr/>
          <p:nvPr/>
        </p:nvSpPr>
        <p:spPr>
          <a:xfrm>
            <a:off x="5461904" y="3375472"/>
            <a:ext cx="654812" cy="637778"/>
          </a:xfrm>
          <a:prstGeom prst="flowChartConnector">
            <a:avLst/>
          </a:prstGeom>
          <a:solidFill>
            <a:srgbClr val="BFF6C3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C05C18-B9ED-2B8C-34BF-38143F7BBCAA}"/>
              </a:ext>
            </a:extLst>
          </p:cNvPr>
          <p:cNvSpPr txBox="1"/>
          <p:nvPr/>
        </p:nvSpPr>
        <p:spPr>
          <a:xfrm>
            <a:off x="376524" y="255497"/>
            <a:ext cx="5446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F48D934-F3A8-7D4F-E8B5-36C2F5F96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738076"/>
              </p:ext>
            </p:extLst>
          </p:nvPr>
        </p:nvGraphicFramePr>
        <p:xfrm>
          <a:off x="376524" y="951292"/>
          <a:ext cx="11601016" cy="59774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110308">
                  <a:extLst>
                    <a:ext uri="{9D8B030D-6E8A-4147-A177-3AD203B41FA5}">
                      <a16:colId xmlns:a16="http://schemas.microsoft.com/office/drawing/2014/main" xmlns="" val="848866076"/>
                    </a:ext>
                  </a:extLst>
                </a:gridCol>
                <a:gridCol w="5490708">
                  <a:extLst>
                    <a:ext uri="{9D8B030D-6E8A-4147-A177-3AD203B41FA5}">
                      <a16:colId xmlns:a16="http://schemas.microsoft.com/office/drawing/2014/main" xmlns="" val="1136995155"/>
                    </a:ext>
                  </a:extLst>
                </a:gridCol>
              </a:tblGrid>
              <a:tr h="44682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HT 01: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Vân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1865361"/>
                  </a:ext>
                </a:extLst>
              </a:tr>
              <a:tr h="446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1768294"/>
                  </a:ext>
                </a:extLst>
              </a:tr>
              <a:tr h="9325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bối cảnh của đoạn trích.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204672"/>
                  </a:ext>
                </a:extLst>
              </a:tr>
              <a:tr h="1034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8953626"/>
                  </a:ext>
                </a:extLst>
              </a:tr>
              <a:tr h="1418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ai?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433800"/>
                  </a:ext>
                </a:extLst>
              </a:tr>
              <a:tr h="1561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Nhan đề đoạn trích và hình ảnh vai diễn gợi cho em ấn tượng thế nào về nhân vật Xúy Vân?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134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79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1" y="665139"/>
            <a:ext cx="3792179" cy="61349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157390" y="101531"/>
            <a:ext cx="5570289" cy="813603"/>
          </a:xfrm>
          <a:custGeom>
            <a:avLst/>
            <a:gdLst>
              <a:gd name="connsiteX0" fmla="*/ 0 w 2958505"/>
              <a:gd name="connsiteY0" fmla="*/ 77391 h 773906"/>
              <a:gd name="connsiteX1" fmla="*/ 77391 w 2958505"/>
              <a:gd name="connsiteY1" fmla="*/ 0 h 773906"/>
              <a:gd name="connsiteX2" fmla="*/ 2881114 w 2958505"/>
              <a:gd name="connsiteY2" fmla="*/ 0 h 773906"/>
              <a:gd name="connsiteX3" fmla="*/ 2958505 w 2958505"/>
              <a:gd name="connsiteY3" fmla="*/ 77391 h 773906"/>
              <a:gd name="connsiteX4" fmla="*/ 2958505 w 2958505"/>
              <a:gd name="connsiteY4" fmla="*/ 696515 h 773906"/>
              <a:gd name="connsiteX5" fmla="*/ 2881114 w 2958505"/>
              <a:gd name="connsiteY5" fmla="*/ 773906 h 773906"/>
              <a:gd name="connsiteX6" fmla="*/ 77391 w 2958505"/>
              <a:gd name="connsiteY6" fmla="*/ 773906 h 773906"/>
              <a:gd name="connsiteX7" fmla="*/ 0 w 2958505"/>
              <a:gd name="connsiteY7" fmla="*/ 696515 h 773906"/>
              <a:gd name="connsiteX8" fmla="*/ 0 w 2958505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505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881114" y="0"/>
                </a:lnTo>
                <a:cubicBezTo>
                  <a:pt x="2923856" y="0"/>
                  <a:pt x="2958505" y="34649"/>
                  <a:pt x="2958505" y="77391"/>
                </a:cubicBezTo>
                <a:lnTo>
                  <a:pt x="2958505" y="696515"/>
                </a:lnTo>
                <a:cubicBezTo>
                  <a:pt x="2958505" y="739257"/>
                  <a:pt x="2923856" y="773906"/>
                  <a:pt x="2881114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07" tIns="76007" rIns="76007" bIns="7600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07789" y="1051276"/>
            <a:ext cx="850145" cy="30510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70735" y="1400621"/>
            <a:ext cx="5943600" cy="903589"/>
          </a:xfrm>
          <a:custGeom>
            <a:avLst/>
            <a:gdLst>
              <a:gd name="connsiteX0" fmla="*/ 0 w 2958505"/>
              <a:gd name="connsiteY0" fmla="*/ 77391 h 773906"/>
              <a:gd name="connsiteX1" fmla="*/ 77391 w 2958505"/>
              <a:gd name="connsiteY1" fmla="*/ 0 h 773906"/>
              <a:gd name="connsiteX2" fmla="*/ 2881114 w 2958505"/>
              <a:gd name="connsiteY2" fmla="*/ 0 h 773906"/>
              <a:gd name="connsiteX3" fmla="*/ 2958505 w 2958505"/>
              <a:gd name="connsiteY3" fmla="*/ 77391 h 773906"/>
              <a:gd name="connsiteX4" fmla="*/ 2958505 w 2958505"/>
              <a:gd name="connsiteY4" fmla="*/ 696515 h 773906"/>
              <a:gd name="connsiteX5" fmla="*/ 2881114 w 2958505"/>
              <a:gd name="connsiteY5" fmla="*/ 773906 h 773906"/>
              <a:gd name="connsiteX6" fmla="*/ 77391 w 2958505"/>
              <a:gd name="connsiteY6" fmla="*/ 773906 h 773906"/>
              <a:gd name="connsiteX7" fmla="*/ 0 w 2958505"/>
              <a:gd name="connsiteY7" fmla="*/ 696515 h 773906"/>
              <a:gd name="connsiteX8" fmla="*/ 0 w 2958505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505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881114" y="0"/>
                </a:lnTo>
                <a:cubicBezTo>
                  <a:pt x="2923856" y="0"/>
                  <a:pt x="2958505" y="34649"/>
                  <a:pt x="2958505" y="77391"/>
                </a:cubicBezTo>
                <a:lnTo>
                  <a:pt x="2958505" y="696515"/>
                </a:lnTo>
                <a:cubicBezTo>
                  <a:pt x="2958505" y="739257"/>
                  <a:pt x="2923856" y="773906"/>
                  <a:pt x="2881114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solidFill>
            <a:srgbClr val="67EF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07" tIns="76007" rIns="76007" bIns="7600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Xuý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507789" y="2410856"/>
            <a:ext cx="850145" cy="30510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  <a:solidFill>
            <a:srgbClr val="67EF2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463138" y="2745453"/>
            <a:ext cx="7222108" cy="903589"/>
          </a:xfrm>
          <a:custGeom>
            <a:avLst/>
            <a:gdLst>
              <a:gd name="connsiteX0" fmla="*/ 0 w 2958505"/>
              <a:gd name="connsiteY0" fmla="*/ 77391 h 773906"/>
              <a:gd name="connsiteX1" fmla="*/ 77391 w 2958505"/>
              <a:gd name="connsiteY1" fmla="*/ 0 h 773906"/>
              <a:gd name="connsiteX2" fmla="*/ 2881114 w 2958505"/>
              <a:gd name="connsiteY2" fmla="*/ 0 h 773906"/>
              <a:gd name="connsiteX3" fmla="*/ 2958505 w 2958505"/>
              <a:gd name="connsiteY3" fmla="*/ 77391 h 773906"/>
              <a:gd name="connsiteX4" fmla="*/ 2958505 w 2958505"/>
              <a:gd name="connsiteY4" fmla="*/ 696515 h 773906"/>
              <a:gd name="connsiteX5" fmla="*/ 2881114 w 2958505"/>
              <a:gd name="connsiteY5" fmla="*/ 773906 h 773906"/>
              <a:gd name="connsiteX6" fmla="*/ 77391 w 2958505"/>
              <a:gd name="connsiteY6" fmla="*/ 773906 h 773906"/>
              <a:gd name="connsiteX7" fmla="*/ 0 w 2958505"/>
              <a:gd name="connsiteY7" fmla="*/ 696515 h 773906"/>
              <a:gd name="connsiteX8" fmla="*/ 0 w 2958505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505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881114" y="0"/>
                </a:lnTo>
                <a:cubicBezTo>
                  <a:pt x="2923856" y="0"/>
                  <a:pt x="2958505" y="34649"/>
                  <a:pt x="2958505" y="77391"/>
                </a:cubicBezTo>
                <a:lnTo>
                  <a:pt x="2958505" y="696515"/>
                </a:lnTo>
                <a:cubicBezTo>
                  <a:pt x="2958505" y="739257"/>
                  <a:pt x="2923856" y="773906"/>
                  <a:pt x="2881114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07" tIns="76007" rIns="76007" bIns="7600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3"/>
          <p:cNvSpPr/>
          <p:nvPr/>
        </p:nvSpPr>
        <p:spPr>
          <a:xfrm>
            <a:off x="7507789" y="3753898"/>
            <a:ext cx="850145" cy="30510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378643" y="4134528"/>
            <a:ext cx="7546571" cy="903589"/>
          </a:xfrm>
          <a:custGeom>
            <a:avLst/>
            <a:gdLst>
              <a:gd name="connsiteX0" fmla="*/ 0 w 2958505"/>
              <a:gd name="connsiteY0" fmla="*/ 77391 h 773906"/>
              <a:gd name="connsiteX1" fmla="*/ 77391 w 2958505"/>
              <a:gd name="connsiteY1" fmla="*/ 0 h 773906"/>
              <a:gd name="connsiteX2" fmla="*/ 2881114 w 2958505"/>
              <a:gd name="connsiteY2" fmla="*/ 0 h 773906"/>
              <a:gd name="connsiteX3" fmla="*/ 2958505 w 2958505"/>
              <a:gd name="connsiteY3" fmla="*/ 77391 h 773906"/>
              <a:gd name="connsiteX4" fmla="*/ 2958505 w 2958505"/>
              <a:gd name="connsiteY4" fmla="*/ 696515 h 773906"/>
              <a:gd name="connsiteX5" fmla="*/ 2881114 w 2958505"/>
              <a:gd name="connsiteY5" fmla="*/ 773906 h 773906"/>
              <a:gd name="connsiteX6" fmla="*/ 77391 w 2958505"/>
              <a:gd name="connsiteY6" fmla="*/ 773906 h 773906"/>
              <a:gd name="connsiteX7" fmla="*/ 0 w 2958505"/>
              <a:gd name="connsiteY7" fmla="*/ 696515 h 773906"/>
              <a:gd name="connsiteX8" fmla="*/ 0 w 2958505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505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881114" y="0"/>
                </a:lnTo>
                <a:cubicBezTo>
                  <a:pt x="2923856" y="0"/>
                  <a:pt x="2958505" y="34649"/>
                  <a:pt x="2958505" y="77391"/>
                </a:cubicBezTo>
                <a:lnTo>
                  <a:pt x="2958505" y="696515"/>
                </a:lnTo>
                <a:cubicBezTo>
                  <a:pt x="2958505" y="739257"/>
                  <a:pt x="2923856" y="773906"/>
                  <a:pt x="2881114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07" tIns="76007" rIns="76007" bIns="7600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Freeform 15"/>
          <p:cNvSpPr/>
          <p:nvPr/>
        </p:nvSpPr>
        <p:spPr>
          <a:xfrm>
            <a:off x="7520238" y="5146564"/>
            <a:ext cx="850145" cy="305101"/>
          </a:xfrm>
          <a:custGeom>
            <a:avLst/>
            <a:gdLst>
              <a:gd name="connsiteX0" fmla="*/ 0 w 290214"/>
              <a:gd name="connsiteY0" fmla="*/ 69651 h 348257"/>
              <a:gd name="connsiteX1" fmla="*/ 145107 w 290214"/>
              <a:gd name="connsiteY1" fmla="*/ 69651 h 348257"/>
              <a:gd name="connsiteX2" fmla="*/ 145107 w 290214"/>
              <a:gd name="connsiteY2" fmla="*/ 0 h 348257"/>
              <a:gd name="connsiteX3" fmla="*/ 290214 w 290214"/>
              <a:gd name="connsiteY3" fmla="*/ 174129 h 348257"/>
              <a:gd name="connsiteX4" fmla="*/ 145107 w 290214"/>
              <a:gd name="connsiteY4" fmla="*/ 348257 h 348257"/>
              <a:gd name="connsiteX5" fmla="*/ 145107 w 290214"/>
              <a:gd name="connsiteY5" fmla="*/ 278606 h 348257"/>
              <a:gd name="connsiteX6" fmla="*/ 0 w 290214"/>
              <a:gd name="connsiteY6" fmla="*/ 278606 h 348257"/>
              <a:gd name="connsiteX7" fmla="*/ 0 w 290214"/>
              <a:gd name="connsiteY7" fmla="*/ 69651 h 34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214" h="348257">
                <a:moveTo>
                  <a:pt x="232171" y="1"/>
                </a:moveTo>
                <a:lnTo>
                  <a:pt x="232171" y="174129"/>
                </a:lnTo>
                <a:lnTo>
                  <a:pt x="290214" y="174129"/>
                </a:lnTo>
                <a:lnTo>
                  <a:pt x="145107" y="348256"/>
                </a:lnTo>
                <a:lnTo>
                  <a:pt x="0" y="174129"/>
                </a:lnTo>
                <a:lnTo>
                  <a:pt x="58043" y="174129"/>
                </a:lnTo>
                <a:lnTo>
                  <a:pt x="58043" y="1"/>
                </a:lnTo>
                <a:lnTo>
                  <a:pt x="232171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652" tIns="0" rIns="69651" bIns="870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297673" y="5523604"/>
            <a:ext cx="7620315" cy="1176586"/>
          </a:xfrm>
          <a:custGeom>
            <a:avLst/>
            <a:gdLst>
              <a:gd name="connsiteX0" fmla="*/ 0 w 2958505"/>
              <a:gd name="connsiteY0" fmla="*/ 77391 h 773906"/>
              <a:gd name="connsiteX1" fmla="*/ 77391 w 2958505"/>
              <a:gd name="connsiteY1" fmla="*/ 0 h 773906"/>
              <a:gd name="connsiteX2" fmla="*/ 2881114 w 2958505"/>
              <a:gd name="connsiteY2" fmla="*/ 0 h 773906"/>
              <a:gd name="connsiteX3" fmla="*/ 2958505 w 2958505"/>
              <a:gd name="connsiteY3" fmla="*/ 77391 h 773906"/>
              <a:gd name="connsiteX4" fmla="*/ 2958505 w 2958505"/>
              <a:gd name="connsiteY4" fmla="*/ 696515 h 773906"/>
              <a:gd name="connsiteX5" fmla="*/ 2881114 w 2958505"/>
              <a:gd name="connsiteY5" fmla="*/ 773906 h 773906"/>
              <a:gd name="connsiteX6" fmla="*/ 77391 w 2958505"/>
              <a:gd name="connsiteY6" fmla="*/ 773906 h 773906"/>
              <a:gd name="connsiteX7" fmla="*/ 0 w 2958505"/>
              <a:gd name="connsiteY7" fmla="*/ 696515 h 773906"/>
              <a:gd name="connsiteX8" fmla="*/ 0 w 2958505"/>
              <a:gd name="connsiteY8" fmla="*/ 77391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505" h="773906">
                <a:moveTo>
                  <a:pt x="0" y="77391"/>
                </a:moveTo>
                <a:cubicBezTo>
                  <a:pt x="0" y="34649"/>
                  <a:pt x="34649" y="0"/>
                  <a:pt x="77391" y="0"/>
                </a:cubicBezTo>
                <a:lnTo>
                  <a:pt x="2881114" y="0"/>
                </a:lnTo>
                <a:cubicBezTo>
                  <a:pt x="2923856" y="0"/>
                  <a:pt x="2958505" y="34649"/>
                  <a:pt x="2958505" y="77391"/>
                </a:cubicBezTo>
                <a:lnTo>
                  <a:pt x="2958505" y="696515"/>
                </a:lnTo>
                <a:cubicBezTo>
                  <a:pt x="2958505" y="739257"/>
                  <a:pt x="2923856" y="773906"/>
                  <a:pt x="2881114" y="773906"/>
                </a:cubicBezTo>
                <a:lnTo>
                  <a:pt x="77391" y="773906"/>
                </a:lnTo>
                <a:cubicBezTo>
                  <a:pt x="34649" y="773906"/>
                  <a:pt x="0" y="739257"/>
                  <a:pt x="0" y="696515"/>
                </a:cubicBezTo>
                <a:lnTo>
                  <a:pt x="0" y="7739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07" tIns="76007" rIns="76007" bIns="7600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FC2B51-E538-D6D1-7EA7-E94F24A7E18F}"/>
              </a:ext>
            </a:extLst>
          </p:cNvPr>
          <p:cNvSpPr txBox="1"/>
          <p:nvPr/>
        </p:nvSpPr>
        <p:spPr>
          <a:xfrm>
            <a:off x="0" y="0"/>
            <a:ext cx="520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010" y="525818"/>
            <a:ext cx="2419823" cy="253999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9486" y="82905"/>
            <a:ext cx="9956963" cy="2499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1520" t="8706" r="6077" b="10799"/>
          <a:stretch/>
        </p:blipFill>
        <p:spPr>
          <a:xfrm flipH="1">
            <a:off x="89941" y="3733005"/>
            <a:ext cx="2925286" cy="30596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25483" y="4044859"/>
            <a:ext cx="389744" cy="974361"/>
          </a:xfrm>
          <a:prstGeom prst="rect">
            <a:avLst/>
          </a:prstGeom>
          <a:solidFill>
            <a:srgbClr val="CDA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896" y="1521961"/>
            <a:ext cx="11989219" cy="41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032" y="53506"/>
            <a:ext cx="4117201" cy="2815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/>
          <p:cNvGrpSpPr/>
          <p:nvPr/>
        </p:nvGrpSpPr>
        <p:grpSpPr>
          <a:xfrm>
            <a:off x="367958" y="2851751"/>
            <a:ext cx="5510883" cy="1581530"/>
            <a:chOff x="226904" y="2851749"/>
            <a:chExt cx="5891780" cy="858049"/>
          </a:xfrm>
        </p:grpSpPr>
        <p:sp>
          <p:nvSpPr>
            <p:cNvPr id="5" name="Rectangle 4"/>
            <p:cNvSpPr/>
            <p:nvPr/>
          </p:nvSpPr>
          <p:spPr>
            <a:xfrm>
              <a:off x="593767" y="2951186"/>
              <a:ext cx="5288969" cy="639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*</a:t>
              </a:r>
              <a:r>
                <a:rPr lang="en-US" sz="3200" b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Nhân</a:t>
              </a: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b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vật</a:t>
              </a: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b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chính</a:t>
              </a: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: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Xúy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Vân</a:t>
              </a:r>
              <a:r>
                <a:rPr lang="vi-VN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, là người đảm đang, khéo léo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6904" y="2851749"/>
              <a:ext cx="5891780" cy="858049"/>
            </a:xfrm>
            <a:prstGeom prst="roundRect">
              <a:avLst>
                <a:gd name="adj" fmla="val 35183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84948" y="2851748"/>
            <a:ext cx="5931254" cy="1604712"/>
            <a:chOff x="6103430" y="2227006"/>
            <a:chExt cx="5931254" cy="1604712"/>
          </a:xfrm>
        </p:grpSpPr>
        <p:sp>
          <p:nvSpPr>
            <p:cNvPr id="9" name="Rounded Rectangle 8"/>
            <p:cNvSpPr/>
            <p:nvPr/>
          </p:nvSpPr>
          <p:spPr>
            <a:xfrm>
              <a:off x="6103430" y="2227006"/>
              <a:ext cx="5931254" cy="1564595"/>
            </a:xfrm>
            <a:prstGeom prst="roundRect">
              <a:avLst>
                <a:gd name="adj" fmla="val 35183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10906" y="2262058"/>
              <a:ext cx="543204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*</a:t>
              </a:r>
              <a:r>
                <a:rPr lang="en-US" sz="3200" b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Sự</a:t>
              </a: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b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việc</a:t>
              </a:r>
              <a:r>
                <a:rPr lang="en-US" sz="3200" b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b="1" dirty="0" err="1" smtClean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chính</a:t>
              </a:r>
              <a:r>
                <a:rPr lang="en-US" sz="3200" dirty="0" smtClean="0"/>
                <a:t>: </a:t>
              </a:r>
              <a:r>
                <a:rPr lang="en-US" sz="3200" dirty="0" err="1" smtClean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Xúy</a:t>
              </a:r>
              <a:r>
                <a:rPr lang="en-US" sz="3200" dirty="0" smtClean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Vân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giả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dại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để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buộc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Kim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Nham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trả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tự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do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để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đi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theo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Trần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Phương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.</a:t>
              </a:r>
              <a:endParaRPr lang="en-US" sz="3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1104" y="5266842"/>
            <a:ext cx="11088177" cy="1433216"/>
            <a:chOff x="592546" y="4672392"/>
            <a:chExt cx="11088177" cy="1433216"/>
          </a:xfrm>
        </p:grpSpPr>
        <p:sp>
          <p:nvSpPr>
            <p:cNvPr id="13" name="Rounded Rectangle 12"/>
            <p:cNvSpPr/>
            <p:nvPr/>
          </p:nvSpPr>
          <p:spPr>
            <a:xfrm>
              <a:off x="592546" y="4672392"/>
              <a:ext cx="11088177" cy="1433216"/>
            </a:xfrm>
            <a:prstGeom prst="roundRect">
              <a:avLst>
                <a:gd name="adj" fmla="val 35183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6916" y="4776179"/>
              <a:ext cx="10751984" cy="1224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“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Xúy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Vân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giả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dại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”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là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lớp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chèo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thuộc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loại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đỉnh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cao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không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chỉ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của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riêng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vở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i="1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Kim </a:t>
              </a:r>
              <a:r>
                <a:rPr lang="en-US" sz="3200" i="1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Nham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mà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còn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của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chung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nền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chèo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cổ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Việt</a:t>
              </a:r>
              <a:r>
                <a:rPr lang="en-US" sz="3200" dirty="0">
                  <a:solidFill>
                    <a:srgbClr val="0D0D0D"/>
                  </a:solidFill>
                  <a:latin typeface="Times New Roman" panose="02020603050405020304" pitchFamily="18" charset="0"/>
                  <a:ea typeface="MS Mincho" panose="02020609040205080304"/>
                </a:rPr>
                <a:t> Nam.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Down Arrow 1"/>
          <p:cNvSpPr/>
          <p:nvPr/>
        </p:nvSpPr>
        <p:spPr>
          <a:xfrm>
            <a:off x="5329238" y="4462742"/>
            <a:ext cx="1304698" cy="757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B404AB9-08C2-77A6-A2B5-142FE1CF96C4}"/>
              </a:ext>
            </a:extLst>
          </p:cNvPr>
          <p:cNvSpPr/>
          <p:nvPr/>
        </p:nvSpPr>
        <p:spPr>
          <a:xfrm>
            <a:off x="461455" y="3450302"/>
            <a:ext cx="5053266" cy="18071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Vân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đảm đang, khéo léo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04F488B-816E-0B8F-8534-C12D943FE934}"/>
              </a:ext>
            </a:extLst>
          </p:cNvPr>
          <p:cNvSpPr/>
          <p:nvPr/>
        </p:nvSpPr>
        <p:spPr>
          <a:xfrm>
            <a:off x="4043363" y="1214438"/>
            <a:ext cx="3886200" cy="13273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đề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F793CA-5C9E-0DE4-9DB4-D39AB064686F}"/>
              </a:ext>
            </a:extLst>
          </p:cNvPr>
          <p:cNvSpPr/>
          <p:nvPr/>
        </p:nvSpPr>
        <p:spPr>
          <a:xfrm>
            <a:off x="6327604" y="3522491"/>
            <a:ext cx="5350039" cy="1734943"/>
          </a:xfrm>
          <a:prstGeom prst="roundRect">
            <a:avLst/>
          </a:prstGeom>
          <a:solidFill>
            <a:srgbClr val="3FE1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Vân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xmlns="" id="{CE109A8C-1770-89A1-9EE1-A1E80EDB758D}"/>
              </a:ext>
            </a:extLst>
          </p:cNvPr>
          <p:cNvCxnSpPr>
            <a:stCxn id="4" idx="2"/>
            <a:endCxn id="8" idx="0"/>
          </p:cNvCxnSpPr>
          <p:nvPr/>
        </p:nvCxnSpPr>
        <p:spPr>
          <a:xfrm rot="10800000" flipV="1">
            <a:off x="2988089" y="1878124"/>
            <a:ext cx="1055275" cy="1572178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xmlns="" id="{A34B9AB8-AC45-0703-58D2-CD0D9FA26571}"/>
              </a:ext>
            </a:extLst>
          </p:cNvPr>
          <p:cNvCxnSpPr>
            <a:cxnSpLocks/>
            <a:stCxn id="4" idx="6"/>
            <a:endCxn id="9" idx="0"/>
          </p:cNvCxnSpPr>
          <p:nvPr/>
        </p:nvCxnSpPr>
        <p:spPr>
          <a:xfrm>
            <a:off x="7929563" y="1878124"/>
            <a:ext cx="1073061" cy="1644367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7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566D10-0025-F8BC-BAB1-4F6F86F2110E}"/>
              </a:ext>
            </a:extLst>
          </p:cNvPr>
          <p:cNvGrpSpPr/>
          <p:nvPr/>
        </p:nvGrpSpPr>
        <p:grpSpPr>
          <a:xfrm>
            <a:off x="85213" y="0"/>
            <a:ext cx="10462805" cy="1477688"/>
            <a:chOff x="85213" y="0"/>
            <a:chExt cx="10462805" cy="1477688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634CD83B-1CA8-119D-66CE-94646425D9CD}"/>
                </a:ext>
              </a:extLst>
            </p:cNvPr>
            <p:cNvSpPr/>
            <p:nvPr/>
          </p:nvSpPr>
          <p:spPr>
            <a:xfrm>
              <a:off x="85213" y="0"/>
              <a:ext cx="1150374" cy="895964"/>
            </a:xfrm>
            <a:prstGeom prst="hexagon">
              <a:avLst>
                <a:gd name="adj" fmla="val 58000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6536BD8-4AF2-F138-A5A7-C666AC204658}"/>
                </a:ext>
              </a:extLst>
            </p:cNvPr>
            <p:cNvSpPr/>
            <p:nvPr/>
          </p:nvSpPr>
          <p:spPr>
            <a:xfrm>
              <a:off x="1378160" y="155594"/>
              <a:ext cx="3724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chi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tiết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1E262218-4854-C346-FCF2-1E45A9BEFA11}"/>
                </a:ext>
              </a:extLst>
            </p:cNvPr>
            <p:cNvSpPr/>
            <p:nvPr/>
          </p:nvSpPr>
          <p:spPr>
            <a:xfrm>
              <a:off x="899654" y="831850"/>
              <a:ext cx="671866" cy="5969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620A661-5BC3-B2E2-BFD1-1A915492ECB1}"/>
                </a:ext>
              </a:extLst>
            </p:cNvPr>
            <p:cNvSpPr/>
            <p:nvPr/>
          </p:nvSpPr>
          <p:spPr>
            <a:xfrm>
              <a:off x="1630512" y="799361"/>
              <a:ext cx="8917506" cy="678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lang="vi-V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/>
                </a:rPr>
                <a:t>Đặc trưng của thể loại chèo trong đoạn trích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494ED3-29DF-B9B3-C2C1-E2EBC314C530}"/>
              </a:ext>
            </a:extLst>
          </p:cNvPr>
          <p:cNvSpPr txBox="1"/>
          <p:nvPr/>
        </p:nvSpPr>
        <p:spPr>
          <a:xfrm>
            <a:off x="274320" y="1428750"/>
            <a:ext cx="121033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giấy nhớ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bảng, sau đó dán kết quả lên bảng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8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489AEC9-7E9C-781A-4893-54685E496286}"/>
              </a:ext>
            </a:extLst>
          </p:cNvPr>
          <p:cNvGrpSpPr/>
          <p:nvPr/>
        </p:nvGrpSpPr>
        <p:grpSpPr>
          <a:xfrm>
            <a:off x="2349795" y="1573620"/>
            <a:ext cx="6597981" cy="4647071"/>
            <a:chOff x="2845210" y="2439958"/>
            <a:chExt cx="6178766" cy="4298001"/>
          </a:xfrm>
        </p:grpSpPr>
        <p:sp>
          <p:nvSpPr>
            <p:cNvPr id="16" name="Freeform 15"/>
            <p:cNvSpPr/>
            <p:nvPr/>
          </p:nvSpPr>
          <p:spPr>
            <a:xfrm>
              <a:off x="5121375" y="5575471"/>
              <a:ext cx="1626436" cy="1162488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134" tIns="239134" rIns="239134" bIns="239134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rầu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28EE9EA-345B-5264-EF79-4208B7694A18}"/>
                </a:ext>
              </a:extLst>
            </p:cNvPr>
            <p:cNvGrpSpPr/>
            <p:nvPr/>
          </p:nvGrpSpPr>
          <p:grpSpPr>
            <a:xfrm>
              <a:off x="4634079" y="2439958"/>
              <a:ext cx="4389897" cy="3023635"/>
              <a:chOff x="4634079" y="2439958"/>
              <a:chExt cx="4389897" cy="3023635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5121375" y="4007714"/>
                <a:ext cx="1626436" cy="1120242"/>
              </a:xfrm>
              <a:custGeom>
                <a:avLst/>
                <a:gdLst>
                  <a:gd name="connsiteX0" fmla="*/ 0 w 1424781"/>
                  <a:gd name="connsiteY0" fmla="*/ 712391 h 1424781"/>
                  <a:gd name="connsiteX1" fmla="*/ 712391 w 1424781"/>
                  <a:gd name="connsiteY1" fmla="*/ 0 h 1424781"/>
                  <a:gd name="connsiteX2" fmla="*/ 1424782 w 1424781"/>
                  <a:gd name="connsiteY2" fmla="*/ 712391 h 1424781"/>
                  <a:gd name="connsiteX3" fmla="*/ 712391 w 1424781"/>
                  <a:gd name="connsiteY3" fmla="*/ 1424782 h 1424781"/>
                  <a:gd name="connsiteX4" fmla="*/ 0 w 1424781"/>
                  <a:gd name="connsiteY4" fmla="*/ 712391 h 142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781" h="1424781">
                    <a:moveTo>
                      <a:pt x="0" y="712391"/>
                    </a:moveTo>
                    <a:cubicBezTo>
                      <a:pt x="0" y="318948"/>
                      <a:pt x="318948" y="0"/>
                      <a:pt x="712391" y="0"/>
                    </a:cubicBezTo>
                    <a:cubicBezTo>
                      <a:pt x="1105834" y="0"/>
                      <a:pt x="1424782" y="318948"/>
                      <a:pt x="1424782" y="712391"/>
                    </a:cubicBezTo>
                    <a:cubicBezTo>
                      <a:pt x="1424782" y="1105834"/>
                      <a:pt x="1105834" y="1424782"/>
                      <a:pt x="712391" y="1424782"/>
                    </a:cubicBezTo>
                    <a:cubicBezTo>
                      <a:pt x="318948" y="1424782"/>
                      <a:pt x="0" y="1105834"/>
                      <a:pt x="0" y="712391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1834" tIns="251834" rIns="251834" bIns="251834" numCol="1" spcCol="1270" anchor="ctr" anchorCtr="0">
                <a:noAutofit/>
              </a:bodyPr>
              <a:lstStyle/>
              <a:p>
                <a:pPr marL="0" marR="0" lvl="0" indent="0" algn="ctr" defTabSz="1511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Lối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5816001" y="3514176"/>
                <a:ext cx="237182" cy="552988"/>
              </a:xfrm>
              <a:custGeom>
                <a:avLst/>
                <a:gdLst>
                  <a:gd name="connsiteX0" fmla="*/ 0 w 301660"/>
                  <a:gd name="connsiteY0" fmla="*/ 96885 h 484425"/>
                  <a:gd name="connsiteX1" fmla="*/ 150830 w 301660"/>
                  <a:gd name="connsiteY1" fmla="*/ 96885 h 484425"/>
                  <a:gd name="connsiteX2" fmla="*/ 150830 w 301660"/>
                  <a:gd name="connsiteY2" fmla="*/ 0 h 484425"/>
                  <a:gd name="connsiteX3" fmla="*/ 301660 w 301660"/>
                  <a:gd name="connsiteY3" fmla="*/ 242213 h 484425"/>
                  <a:gd name="connsiteX4" fmla="*/ 150830 w 301660"/>
                  <a:gd name="connsiteY4" fmla="*/ 484425 h 484425"/>
                  <a:gd name="connsiteX5" fmla="*/ 150830 w 301660"/>
                  <a:gd name="connsiteY5" fmla="*/ 387540 h 484425"/>
                  <a:gd name="connsiteX6" fmla="*/ 0 w 301660"/>
                  <a:gd name="connsiteY6" fmla="*/ 387540 h 484425"/>
                  <a:gd name="connsiteX7" fmla="*/ 0 w 301660"/>
                  <a:gd name="connsiteY7" fmla="*/ 96885 h 48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1660" h="484425">
                    <a:moveTo>
                      <a:pt x="0" y="96885"/>
                    </a:moveTo>
                    <a:lnTo>
                      <a:pt x="150830" y="96885"/>
                    </a:lnTo>
                    <a:lnTo>
                      <a:pt x="150830" y="0"/>
                    </a:lnTo>
                    <a:lnTo>
                      <a:pt x="301660" y="242213"/>
                    </a:lnTo>
                    <a:lnTo>
                      <a:pt x="150830" y="484425"/>
                    </a:lnTo>
                    <a:lnTo>
                      <a:pt x="150830" y="387540"/>
                    </a:lnTo>
                    <a:lnTo>
                      <a:pt x="0" y="387540"/>
                    </a:lnTo>
                    <a:lnTo>
                      <a:pt x="0" y="968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96884" rIns="90498" bIns="9688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121375" y="2439958"/>
                <a:ext cx="1626436" cy="1120242"/>
              </a:xfrm>
              <a:custGeom>
                <a:avLst/>
                <a:gdLst>
                  <a:gd name="connsiteX0" fmla="*/ 0 w 1424781"/>
                  <a:gd name="connsiteY0" fmla="*/ 712391 h 1424781"/>
                  <a:gd name="connsiteX1" fmla="*/ 712391 w 1424781"/>
                  <a:gd name="connsiteY1" fmla="*/ 0 h 1424781"/>
                  <a:gd name="connsiteX2" fmla="*/ 1424782 w 1424781"/>
                  <a:gd name="connsiteY2" fmla="*/ 712391 h 1424781"/>
                  <a:gd name="connsiteX3" fmla="*/ 712391 w 1424781"/>
                  <a:gd name="connsiteY3" fmla="*/ 1424782 h 1424781"/>
                  <a:gd name="connsiteX4" fmla="*/ 0 w 1424781"/>
                  <a:gd name="connsiteY4" fmla="*/ 712391 h 142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781" h="1424781">
                    <a:moveTo>
                      <a:pt x="0" y="712391"/>
                    </a:moveTo>
                    <a:cubicBezTo>
                      <a:pt x="0" y="318948"/>
                      <a:pt x="318948" y="0"/>
                      <a:pt x="712391" y="0"/>
                    </a:cubicBezTo>
                    <a:cubicBezTo>
                      <a:pt x="1105834" y="0"/>
                      <a:pt x="1424782" y="318948"/>
                      <a:pt x="1424782" y="712391"/>
                    </a:cubicBezTo>
                    <a:cubicBezTo>
                      <a:pt x="1424782" y="1105834"/>
                      <a:pt x="1105834" y="1424782"/>
                      <a:pt x="712391" y="1424782"/>
                    </a:cubicBezTo>
                    <a:cubicBezTo>
                      <a:pt x="318948" y="1424782"/>
                      <a:pt x="0" y="1105834"/>
                      <a:pt x="0" y="712391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9134" tIns="239134" rIns="239134" bIns="239134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sz="3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lệch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6890752" y="4377395"/>
                <a:ext cx="344355" cy="380882"/>
              </a:xfrm>
              <a:custGeom>
                <a:avLst/>
                <a:gdLst>
                  <a:gd name="connsiteX0" fmla="*/ 0 w 301660"/>
                  <a:gd name="connsiteY0" fmla="*/ 96885 h 484425"/>
                  <a:gd name="connsiteX1" fmla="*/ 150830 w 301660"/>
                  <a:gd name="connsiteY1" fmla="*/ 96885 h 484425"/>
                  <a:gd name="connsiteX2" fmla="*/ 150830 w 301660"/>
                  <a:gd name="connsiteY2" fmla="*/ 0 h 484425"/>
                  <a:gd name="connsiteX3" fmla="*/ 301660 w 301660"/>
                  <a:gd name="connsiteY3" fmla="*/ 242213 h 484425"/>
                  <a:gd name="connsiteX4" fmla="*/ 150830 w 301660"/>
                  <a:gd name="connsiteY4" fmla="*/ 484425 h 484425"/>
                  <a:gd name="connsiteX5" fmla="*/ 150830 w 301660"/>
                  <a:gd name="connsiteY5" fmla="*/ 387540 h 484425"/>
                  <a:gd name="connsiteX6" fmla="*/ 0 w 301660"/>
                  <a:gd name="connsiteY6" fmla="*/ 387540 h 484425"/>
                  <a:gd name="connsiteX7" fmla="*/ 0 w 301660"/>
                  <a:gd name="connsiteY7" fmla="*/ 96885 h 48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1660" h="484425">
                    <a:moveTo>
                      <a:pt x="0" y="96885"/>
                    </a:moveTo>
                    <a:lnTo>
                      <a:pt x="150830" y="96885"/>
                    </a:lnTo>
                    <a:lnTo>
                      <a:pt x="150830" y="0"/>
                    </a:lnTo>
                    <a:lnTo>
                      <a:pt x="301660" y="242213"/>
                    </a:lnTo>
                    <a:lnTo>
                      <a:pt x="150830" y="484425"/>
                    </a:lnTo>
                    <a:lnTo>
                      <a:pt x="150830" y="387540"/>
                    </a:lnTo>
                    <a:lnTo>
                      <a:pt x="0" y="387540"/>
                    </a:lnTo>
                    <a:lnTo>
                      <a:pt x="0" y="968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3533"/>
                  <a:satOff val="33333"/>
                  <a:lumOff val="-4902"/>
                  <a:alphaOff val="0"/>
                </a:schemeClr>
              </a:fillRef>
              <a:effectRef idx="0">
                <a:schemeClr val="accent3">
                  <a:hueOff val="903533"/>
                  <a:satOff val="33333"/>
                  <a:lumOff val="-490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96885" rIns="90498" bIns="9688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7397540" y="4007714"/>
                <a:ext cx="1626436" cy="1120242"/>
              </a:xfrm>
              <a:custGeom>
                <a:avLst/>
                <a:gdLst>
                  <a:gd name="connsiteX0" fmla="*/ 0 w 1424781"/>
                  <a:gd name="connsiteY0" fmla="*/ 712391 h 1424781"/>
                  <a:gd name="connsiteX1" fmla="*/ 712391 w 1424781"/>
                  <a:gd name="connsiteY1" fmla="*/ 0 h 1424781"/>
                  <a:gd name="connsiteX2" fmla="*/ 1424782 w 1424781"/>
                  <a:gd name="connsiteY2" fmla="*/ 712391 h 1424781"/>
                  <a:gd name="connsiteX3" fmla="*/ 712391 w 1424781"/>
                  <a:gd name="connsiteY3" fmla="*/ 1424782 h 1424781"/>
                  <a:gd name="connsiteX4" fmla="*/ 0 w 1424781"/>
                  <a:gd name="connsiteY4" fmla="*/ 712391 h 1424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4781" h="1424781">
                    <a:moveTo>
                      <a:pt x="0" y="712391"/>
                    </a:moveTo>
                    <a:cubicBezTo>
                      <a:pt x="0" y="318948"/>
                      <a:pt x="318948" y="0"/>
                      <a:pt x="712391" y="0"/>
                    </a:cubicBezTo>
                    <a:cubicBezTo>
                      <a:pt x="1105834" y="0"/>
                      <a:pt x="1424782" y="318948"/>
                      <a:pt x="1424782" y="712391"/>
                    </a:cubicBezTo>
                    <a:cubicBezTo>
                      <a:pt x="1424782" y="1105834"/>
                      <a:pt x="1105834" y="1424782"/>
                      <a:pt x="712391" y="1424782"/>
                    </a:cubicBezTo>
                    <a:cubicBezTo>
                      <a:pt x="318948" y="1424782"/>
                      <a:pt x="0" y="1105834"/>
                      <a:pt x="0" y="712391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3533"/>
                  <a:satOff val="33333"/>
                  <a:lumOff val="-4902"/>
                  <a:alphaOff val="0"/>
                </a:schemeClr>
              </a:fillRef>
              <a:effectRef idx="0">
                <a:schemeClr val="accent3">
                  <a:hueOff val="903533"/>
                  <a:satOff val="33333"/>
                  <a:lumOff val="-490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9134" tIns="239134" rIns="239134" bIns="239134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vỉa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5400000">
                <a:off x="5816001" y="5068508"/>
                <a:ext cx="237182" cy="552988"/>
              </a:xfrm>
              <a:custGeom>
                <a:avLst/>
                <a:gdLst>
                  <a:gd name="connsiteX0" fmla="*/ 0 w 301660"/>
                  <a:gd name="connsiteY0" fmla="*/ 96885 h 484425"/>
                  <a:gd name="connsiteX1" fmla="*/ 150830 w 301660"/>
                  <a:gd name="connsiteY1" fmla="*/ 96885 h 484425"/>
                  <a:gd name="connsiteX2" fmla="*/ 150830 w 301660"/>
                  <a:gd name="connsiteY2" fmla="*/ 0 h 484425"/>
                  <a:gd name="connsiteX3" fmla="*/ 301660 w 301660"/>
                  <a:gd name="connsiteY3" fmla="*/ 242213 h 484425"/>
                  <a:gd name="connsiteX4" fmla="*/ 150830 w 301660"/>
                  <a:gd name="connsiteY4" fmla="*/ 484425 h 484425"/>
                  <a:gd name="connsiteX5" fmla="*/ 150830 w 301660"/>
                  <a:gd name="connsiteY5" fmla="*/ 387540 h 484425"/>
                  <a:gd name="connsiteX6" fmla="*/ 0 w 301660"/>
                  <a:gd name="connsiteY6" fmla="*/ 387540 h 484425"/>
                  <a:gd name="connsiteX7" fmla="*/ 0 w 301660"/>
                  <a:gd name="connsiteY7" fmla="*/ 96885 h 48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1660" h="484425">
                    <a:moveTo>
                      <a:pt x="0" y="96885"/>
                    </a:moveTo>
                    <a:lnTo>
                      <a:pt x="150830" y="96885"/>
                    </a:lnTo>
                    <a:lnTo>
                      <a:pt x="150830" y="0"/>
                    </a:lnTo>
                    <a:lnTo>
                      <a:pt x="301660" y="242213"/>
                    </a:lnTo>
                    <a:lnTo>
                      <a:pt x="150830" y="484425"/>
                    </a:lnTo>
                    <a:lnTo>
                      <a:pt x="150830" y="387540"/>
                    </a:lnTo>
                    <a:lnTo>
                      <a:pt x="0" y="387540"/>
                    </a:lnTo>
                    <a:lnTo>
                      <a:pt x="0" y="96885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807066"/>
                  <a:satOff val="66667"/>
                  <a:lumOff val="-9804"/>
                  <a:alphaOff val="0"/>
                </a:schemeClr>
              </a:fillRef>
              <a:effectRef idx="0">
                <a:schemeClr val="accent3">
                  <a:hueOff val="1807066"/>
                  <a:satOff val="66667"/>
                  <a:lumOff val="-980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96884" rIns="90497" bIns="9688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4634079" y="4377394"/>
                <a:ext cx="344356" cy="380883"/>
              </a:xfrm>
              <a:custGeom>
                <a:avLst/>
                <a:gdLst>
                  <a:gd name="connsiteX0" fmla="*/ 0 w 301660"/>
                  <a:gd name="connsiteY0" fmla="*/ 96885 h 484425"/>
                  <a:gd name="connsiteX1" fmla="*/ 150830 w 301660"/>
                  <a:gd name="connsiteY1" fmla="*/ 96885 h 484425"/>
                  <a:gd name="connsiteX2" fmla="*/ 150830 w 301660"/>
                  <a:gd name="connsiteY2" fmla="*/ 0 h 484425"/>
                  <a:gd name="connsiteX3" fmla="*/ 301660 w 301660"/>
                  <a:gd name="connsiteY3" fmla="*/ 242213 h 484425"/>
                  <a:gd name="connsiteX4" fmla="*/ 150830 w 301660"/>
                  <a:gd name="connsiteY4" fmla="*/ 484425 h 484425"/>
                  <a:gd name="connsiteX5" fmla="*/ 150830 w 301660"/>
                  <a:gd name="connsiteY5" fmla="*/ 387540 h 484425"/>
                  <a:gd name="connsiteX6" fmla="*/ 0 w 301660"/>
                  <a:gd name="connsiteY6" fmla="*/ 387540 h 484425"/>
                  <a:gd name="connsiteX7" fmla="*/ 0 w 301660"/>
                  <a:gd name="connsiteY7" fmla="*/ 96885 h 48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1660" h="484425">
                    <a:moveTo>
                      <a:pt x="301660" y="387540"/>
                    </a:moveTo>
                    <a:lnTo>
                      <a:pt x="150830" y="387540"/>
                    </a:lnTo>
                    <a:lnTo>
                      <a:pt x="150830" y="484425"/>
                    </a:lnTo>
                    <a:lnTo>
                      <a:pt x="0" y="242212"/>
                    </a:lnTo>
                    <a:lnTo>
                      <a:pt x="150830" y="0"/>
                    </a:lnTo>
                    <a:lnTo>
                      <a:pt x="150830" y="96885"/>
                    </a:lnTo>
                    <a:lnTo>
                      <a:pt x="301660" y="96885"/>
                    </a:lnTo>
                    <a:lnTo>
                      <a:pt x="301660" y="38754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2710599"/>
                  <a:satOff val="100000"/>
                  <a:lumOff val="-14706"/>
                  <a:alphaOff val="0"/>
                </a:schemeClr>
              </a:fillRef>
              <a:effectRef idx="0">
                <a:schemeClr val="accent3">
                  <a:hueOff val="2710599"/>
                  <a:satOff val="100000"/>
                  <a:lumOff val="-147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498" tIns="96886" rIns="1" bIns="96885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2845210" y="4007714"/>
              <a:ext cx="1626436" cy="1120242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134" tIns="239134" rIns="239134" bIns="239134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29C4D87-D77F-B601-2AB6-FD4534AD0AD6}"/>
              </a:ext>
            </a:extLst>
          </p:cNvPr>
          <p:cNvGrpSpPr/>
          <p:nvPr/>
        </p:nvGrpSpPr>
        <p:grpSpPr>
          <a:xfrm>
            <a:off x="85213" y="0"/>
            <a:ext cx="10462805" cy="1477688"/>
            <a:chOff x="85213" y="0"/>
            <a:chExt cx="10462805" cy="1477688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1D1EF0E2-5A95-78B0-62FD-BEED5A512BE7}"/>
                </a:ext>
              </a:extLst>
            </p:cNvPr>
            <p:cNvSpPr/>
            <p:nvPr/>
          </p:nvSpPr>
          <p:spPr>
            <a:xfrm>
              <a:off x="85213" y="0"/>
              <a:ext cx="1150374" cy="895964"/>
            </a:xfrm>
            <a:prstGeom prst="hexagon">
              <a:avLst>
                <a:gd name="adj" fmla="val 58000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A054776-7E0B-8C3B-F6FE-79B09CFE0E8B}"/>
                </a:ext>
              </a:extLst>
            </p:cNvPr>
            <p:cNvSpPr/>
            <p:nvPr/>
          </p:nvSpPr>
          <p:spPr>
            <a:xfrm>
              <a:off x="1378160" y="155594"/>
              <a:ext cx="3724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chi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tiết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77830B2-F47C-98BD-026A-718AD2122F71}"/>
                </a:ext>
              </a:extLst>
            </p:cNvPr>
            <p:cNvSpPr/>
            <p:nvPr/>
          </p:nvSpPr>
          <p:spPr>
            <a:xfrm>
              <a:off x="899654" y="831850"/>
              <a:ext cx="671866" cy="5969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09E3ABD-C0EE-E914-959C-3CF398E38B3E}"/>
                </a:ext>
              </a:extLst>
            </p:cNvPr>
            <p:cNvSpPr/>
            <p:nvPr/>
          </p:nvSpPr>
          <p:spPr>
            <a:xfrm>
              <a:off x="1630512" y="799361"/>
              <a:ext cx="8917506" cy="678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lang="vi-V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/>
                </a:rPr>
                <a:t>Đặc trưng của thể loại chèo trong đoạn trích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0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D4FCF23-2227-CD61-5FEE-9B2A0841DCCB}"/>
              </a:ext>
            </a:extLst>
          </p:cNvPr>
          <p:cNvGrpSpPr/>
          <p:nvPr/>
        </p:nvGrpSpPr>
        <p:grpSpPr>
          <a:xfrm>
            <a:off x="1959888" y="2105432"/>
            <a:ext cx="6597921" cy="4335860"/>
            <a:chOff x="2790690" y="2191453"/>
            <a:chExt cx="6597921" cy="4335860"/>
          </a:xfrm>
        </p:grpSpPr>
        <p:sp>
          <p:nvSpPr>
            <p:cNvPr id="21" name="Freeform 20"/>
            <p:cNvSpPr/>
            <p:nvPr/>
          </p:nvSpPr>
          <p:spPr>
            <a:xfrm>
              <a:off x="5218187" y="3880356"/>
              <a:ext cx="1742927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1337" tIns="271337" rIns="271337" bIns="271337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</a:t>
              </a:r>
              <a:r>
                <a:rPr lang="en-US" sz="37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endParaRPr lang="en-US" sz="37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16200000">
              <a:off x="5959496" y="3345850"/>
              <a:ext cx="260310" cy="592595"/>
            </a:xfrm>
            <a:custGeom>
              <a:avLst/>
              <a:gdLst>
                <a:gd name="connsiteX0" fmla="*/ 0 w 324937"/>
                <a:gd name="connsiteY0" fmla="*/ 104172 h 520858"/>
                <a:gd name="connsiteX1" fmla="*/ 162469 w 324937"/>
                <a:gd name="connsiteY1" fmla="*/ 104172 h 520858"/>
                <a:gd name="connsiteX2" fmla="*/ 162469 w 324937"/>
                <a:gd name="connsiteY2" fmla="*/ 0 h 520858"/>
                <a:gd name="connsiteX3" fmla="*/ 324937 w 324937"/>
                <a:gd name="connsiteY3" fmla="*/ 260429 h 520858"/>
                <a:gd name="connsiteX4" fmla="*/ 162469 w 324937"/>
                <a:gd name="connsiteY4" fmla="*/ 520858 h 520858"/>
                <a:gd name="connsiteX5" fmla="*/ 162469 w 324937"/>
                <a:gd name="connsiteY5" fmla="*/ 416686 h 520858"/>
                <a:gd name="connsiteX6" fmla="*/ 0 w 324937"/>
                <a:gd name="connsiteY6" fmla="*/ 416686 h 520858"/>
                <a:gd name="connsiteX7" fmla="*/ 0 w 324937"/>
                <a:gd name="connsiteY7" fmla="*/ 104172 h 5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937" h="520858">
                  <a:moveTo>
                    <a:pt x="0" y="104172"/>
                  </a:moveTo>
                  <a:lnTo>
                    <a:pt x="162469" y="104172"/>
                  </a:lnTo>
                  <a:lnTo>
                    <a:pt x="162469" y="0"/>
                  </a:lnTo>
                  <a:lnTo>
                    <a:pt x="324937" y="260429"/>
                  </a:lnTo>
                  <a:lnTo>
                    <a:pt x="162469" y="520858"/>
                  </a:lnTo>
                  <a:lnTo>
                    <a:pt x="162469" y="416686"/>
                  </a:lnTo>
                  <a:lnTo>
                    <a:pt x="0" y="416686"/>
                  </a:lnTo>
                  <a:lnTo>
                    <a:pt x="0" y="1041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04173" rIns="97481" bIns="1041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111703" y="2191453"/>
              <a:ext cx="1955894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907" tIns="259907" rIns="259907" bIns="25990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20520000">
              <a:off x="7055361" y="4022116"/>
              <a:ext cx="369690" cy="417264"/>
            </a:xfrm>
            <a:custGeom>
              <a:avLst/>
              <a:gdLst>
                <a:gd name="connsiteX0" fmla="*/ 0 w 324937"/>
                <a:gd name="connsiteY0" fmla="*/ 104172 h 520858"/>
                <a:gd name="connsiteX1" fmla="*/ 162469 w 324937"/>
                <a:gd name="connsiteY1" fmla="*/ 104172 h 520858"/>
                <a:gd name="connsiteX2" fmla="*/ 162469 w 324937"/>
                <a:gd name="connsiteY2" fmla="*/ 0 h 520858"/>
                <a:gd name="connsiteX3" fmla="*/ 324937 w 324937"/>
                <a:gd name="connsiteY3" fmla="*/ 260429 h 520858"/>
                <a:gd name="connsiteX4" fmla="*/ 162469 w 324937"/>
                <a:gd name="connsiteY4" fmla="*/ 520858 h 520858"/>
                <a:gd name="connsiteX5" fmla="*/ 162469 w 324937"/>
                <a:gd name="connsiteY5" fmla="*/ 416686 h 520858"/>
                <a:gd name="connsiteX6" fmla="*/ 0 w 324937"/>
                <a:gd name="connsiteY6" fmla="*/ 416686 h 520858"/>
                <a:gd name="connsiteX7" fmla="*/ 0 w 324937"/>
                <a:gd name="connsiteY7" fmla="*/ 104172 h 5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937" h="520858">
                  <a:moveTo>
                    <a:pt x="0" y="104172"/>
                  </a:moveTo>
                  <a:lnTo>
                    <a:pt x="162469" y="104172"/>
                  </a:lnTo>
                  <a:lnTo>
                    <a:pt x="162469" y="0"/>
                  </a:lnTo>
                  <a:lnTo>
                    <a:pt x="324937" y="260429"/>
                  </a:lnTo>
                  <a:lnTo>
                    <a:pt x="162469" y="520858"/>
                  </a:lnTo>
                  <a:lnTo>
                    <a:pt x="162469" y="416686"/>
                  </a:lnTo>
                  <a:lnTo>
                    <a:pt x="0" y="416686"/>
                  </a:lnTo>
                  <a:lnTo>
                    <a:pt x="0" y="1041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7650"/>
                <a:satOff val="25000"/>
                <a:lumOff val="-3676"/>
                <a:alphaOff val="0"/>
              </a:schemeClr>
            </a:fillRef>
            <a:effectRef idx="0">
              <a:schemeClr val="accent3">
                <a:hueOff val="677650"/>
                <a:satOff val="25000"/>
                <a:lumOff val="-36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04172" rIns="97480" bIns="104171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432717" y="3378837"/>
              <a:ext cx="1955894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hueOff val="677650"/>
                <a:satOff val="25000"/>
                <a:lumOff val="-3676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907" tIns="259907" rIns="259907" bIns="25990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3240000">
              <a:off x="6670578" y="4886828"/>
              <a:ext cx="260310" cy="592595"/>
            </a:xfrm>
            <a:custGeom>
              <a:avLst/>
              <a:gdLst>
                <a:gd name="connsiteX0" fmla="*/ 0 w 324937"/>
                <a:gd name="connsiteY0" fmla="*/ 104172 h 520858"/>
                <a:gd name="connsiteX1" fmla="*/ 162469 w 324937"/>
                <a:gd name="connsiteY1" fmla="*/ 104172 h 520858"/>
                <a:gd name="connsiteX2" fmla="*/ 162469 w 324937"/>
                <a:gd name="connsiteY2" fmla="*/ 0 h 520858"/>
                <a:gd name="connsiteX3" fmla="*/ 324937 w 324937"/>
                <a:gd name="connsiteY3" fmla="*/ 260429 h 520858"/>
                <a:gd name="connsiteX4" fmla="*/ 162469 w 324937"/>
                <a:gd name="connsiteY4" fmla="*/ 520858 h 520858"/>
                <a:gd name="connsiteX5" fmla="*/ 162469 w 324937"/>
                <a:gd name="connsiteY5" fmla="*/ 416686 h 520858"/>
                <a:gd name="connsiteX6" fmla="*/ 0 w 324937"/>
                <a:gd name="connsiteY6" fmla="*/ 416686 h 520858"/>
                <a:gd name="connsiteX7" fmla="*/ 0 w 324937"/>
                <a:gd name="connsiteY7" fmla="*/ 104172 h 5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937" h="520858">
                  <a:moveTo>
                    <a:pt x="0" y="104172"/>
                  </a:moveTo>
                  <a:lnTo>
                    <a:pt x="162469" y="104172"/>
                  </a:lnTo>
                  <a:lnTo>
                    <a:pt x="162469" y="0"/>
                  </a:lnTo>
                  <a:lnTo>
                    <a:pt x="324937" y="260429"/>
                  </a:lnTo>
                  <a:lnTo>
                    <a:pt x="162469" y="520858"/>
                  </a:lnTo>
                  <a:lnTo>
                    <a:pt x="162469" y="416686"/>
                  </a:lnTo>
                  <a:lnTo>
                    <a:pt x="0" y="416686"/>
                  </a:lnTo>
                  <a:lnTo>
                    <a:pt x="0" y="1041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04171" rIns="97481" bIns="104172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546168" y="5300066"/>
              <a:ext cx="1955894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907" tIns="259907" rIns="259907" bIns="25990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360000">
              <a:off x="5248413" y="4886827"/>
              <a:ext cx="260310" cy="592596"/>
            </a:xfrm>
            <a:custGeom>
              <a:avLst/>
              <a:gdLst>
                <a:gd name="connsiteX0" fmla="*/ 0 w 324937"/>
                <a:gd name="connsiteY0" fmla="*/ 104172 h 520858"/>
                <a:gd name="connsiteX1" fmla="*/ 162469 w 324937"/>
                <a:gd name="connsiteY1" fmla="*/ 104172 h 520858"/>
                <a:gd name="connsiteX2" fmla="*/ 162469 w 324937"/>
                <a:gd name="connsiteY2" fmla="*/ 0 h 520858"/>
                <a:gd name="connsiteX3" fmla="*/ 324937 w 324937"/>
                <a:gd name="connsiteY3" fmla="*/ 260429 h 520858"/>
                <a:gd name="connsiteX4" fmla="*/ 162469 w 324937"/>
                <a:gd name="connsiteY4" fmla="*/ 520858 h 520858"/>
                <a:gd name="connsiteX5" fmla="*/ 162469 w 324937"/>
                <a:gd name="connsiteY5" fmla="*/ 416686 h 520858"/>
                <a:gd name="connsiteX6" fmla="*/ 0 w 324937"/>
                <a:gd name="connsiteY6" fmla="*/ 416686 h 520858"/>
                <a:gd name="connsiteX7" fmla="*/ 0 w 324937"/>
                <a:gd name="connsiteY7" fmla="*/ 104172 h 5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937" h="520858">
                  <a:moveTo>
                    <a:pt x="324937" y="416686"/>
                  </a:moveTo>
                  <a:lnTo>
                    <a:pt x="162468" y="416686"/>
                  </a:lnTo>
                  <a:lnTo>
                    <a:pt x="162468" y="520858"/>
                  </a:lnTo>
                  <a:lnTo>
                    <a:pt x="0" y="260429"/>
                  </a:lnTo>
                  <a:lnTo>
                    <a:pt x="162468" y="0"/>
                  </a:lnTo>
                  <a:lnTo>
                    <a:pt x="162468" y="104172"/>
                  </a:lnTo>
                  <a:lnTo>
                    <a:pt x="324937" y="104172"/>
                  </a:lnTo>
                  <a:lnTo>
                    <a:pt x="324937" y="41668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032949"/>
                <a:satOff val="75000"/>
                <a:lumOff val="-11029"/>
                <a:alphaOff val="0"/>
              </a:schemeClr>
            </a:fillRef>
            <a:effectRef idx="0">
              <a:schemeClr val="accent3">
                <a:hueOff val="2032949"/>
                <a:satOff val="75000"/>
                <a:lumOff val="-110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80" tIns="104171" rIns="1" bIns="1041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677238" y="5300066"/>
              <a:ext cx="1955894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hueOff val="2032949"/>
                <a:satOff val="75000"/>
                <a:lumOff val="-11029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907" tIns="259907" rIns="259907" bIns="25990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lệch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080000">
              <a:off x="4754250" y="4022116"/>
              <a:ext cx="369691" cy="417264"/>
            </a:xfrm>
            <a:custGeom>
              <a:avLst/>
              <a:gdLst>
                <a:gd name="connsiteX0" fmla="*/ 0 w 324937"/>
                <a:gd name="connsiteY0" fmla="*/ 104172 h 520858"/>
                <a:gd name="connsiteX1" fmla="*/ 162469 w 324937"/>
                <a:gd name="connsiteY1" fmla="*/ 104172 h 520858"/>
                <a:gd name="connsiteX2" fmla="*/ 162469 w 324937"/>
                <a:gd name="connsiteY2" fmla="*/ 0 h 520858"/>
                <a:gd name="connsiteX3" fmla="*/ 324937 w 324937"/>
                <a:gd name="connsiteY3" fmla="*/ 260429 h 520858"/>
                <a:gd name="connsiteX4" fmla="*/ 162469 w 324937"/>
                <a:gd name="connsiteY4" fmla="*/ 520858 h 520858"/>
                <a:gd name="connsiteX5" fmla="*/ 162469 w 324937"/>
                <a:gd name="connsiteY5" fmla="*/ 416686 h 520858"/>
                <a:gd name="connsiteX6" fmla="*/ 0 w 324937"/>
                <a:gd name="connsiteY6" fmla="*/ 416686 h 520858"/>
                <a:gd name="connsiteX7" fmla="*/ 0 w 324937"/>
                <a:gd name="connsiteY7" fmla="*/ 104172 h 52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937" h="520858">
                  <a:moveTo>
                    <a:pt x="324937" y="416686"/>
                  </a:moveTo>
                  <a:lnTo>
                    <a:pt x="162468" y="416686"/>
                  </a:lnTo>
                  <a:lnTo>
                    <a:pt x="162468" y="520858"/>
                  </a:lnTo>
                  <a:lnTo>
                    <a:pt x="0" y="260429"/>
                  </a:lnTo>
                  <a:lnTo>
                    <a:pt x="162468" y="0"/>
                  </a:lnTo>
                  <a:lnTo>
                    <a:pt x="162468" y="104172"/>
                  </a:lnTo>
                  <a:lnTo>
                    <a:pt x="324937" y="104172"/>
                  </a:lnTo>
                  <a:lnTo>
                    <a:pt x="324937" y="41668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80" tIns="104173" rIns="1" bIns="104171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790690" y="3378837"/>
              <a:ext cx="1955894" cy="1227247"/>
            </a:xfrm>
            <a:custGeom>
              <a:avLst/>
              <a:gdLst>
                <a:gd name="connsiteX0" fmla="*/ 0 w 1531937"/>
                <a:gd name="connsiteY0" fmla="*/ 765969 h 1531937"/>
                <a:gd name="connsiteX1" fmla="*/ 765969 w 1531937"/>
                <a:gd name="connsiteY1" fmla="*/ 0 h 1531937"/>
                <a:gd name="connsiteX2" fmla="*/ 1531938 w 1531937"/>
                <a:gd name="connsiteY2" fmla="*/ 765969 h 1531937"/>
                <a:gd name="connsiteX3" fmla="*/ 765969 w 1531937"/>
                <a:gd name="connsiteY3" fmla="*/ 1531938 h 1531937"/>
                <a:gd name="connsiteX4" fmla="*/ 0 w 1531937"/>
                <a:gd name="connsiteY4" fmla="*/ 765969 h 15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1937" h="1531937">
                  <a:moveTo>
                    <a:pt x="0" y="765969"/>
                  </a:moveTo>
                  <a:cubicBezTo>
                    <a:pt x="0" y="342936"/>
                    <a:pt x="342936" y="0"/>
                    <a:pt x="765969" y="0"/>
                  </a:cubicBezTo>
                  <a:cubicBezTo>
                    <a:pt x="1189002" y="0"/>
                    <a:pt x="1531938" y="342936"/>
                    <a:pt x="1531938" y="765969"/>
                  </a:cubicBezTo>
                  <a:cubicBezTo>
                    <a:pt x="1531938" y="1189002"/>
                    <a:pt x="1189002" y="1531938"/>
                    <a:pt x="765969" y="1531938"/>
                  </a:cubicBezTo>
                  <a:cubicBezTo>
                    <a:pt x="342936" y="1531938"/>
                    <a:pt x="0" y="1189002"/>
                    <a:pt x="0" y="765969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9907" tIns="259907" rIns="259907" bIns="25990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8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A808D9-8E35-F29A-1334-BA71C2A23936}"/>
              </a:ext>
            </a:extLst>
          </p:cNvPr>
          <p:cNvGrpSpPr/>
          <p:nvPr/>
        </p:nvGrpSpPr>
        <p:grpSpPr>
          <a:xfrm>
            <a:off x="85213" y="77490"/>
            <a:ext cx="10462805" cy="1477688"/>
            <a:chOff x="85213" y="0"/>
            <a:chExt cx="10462805" cy="1477688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A54CB55B-6892-FE39-213F-5A1FD5B41656}"/>
                </a:ext>
              </a:extLst>
            </p:cNvPr>
            <p:cNvSpPr/>
            <p:nvPr/>
          </p:nvSpPr>
          <p:spPr>
            <a:xfrm>
              <a:off x="85213" y="0"/>
              <a:ext cx="1150374" cy="895964"/>
            </a:xfrm>
            <a:prstGeom prst="hexagon">
              <a:avLst>
                <a:gd name="adj" fmla="val 58000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29D1F7-6A1F-8826-AB40-C68DB0A6E81B}"/>
                </a:ext>
              </a:extLst>
            </p:cNvPr>
            <p:cNvSpPr/>
            <p:nvPr/>
          </p:nvSpPr>
          <p:spPr>
            <a:xfrm>
              <a:off x="1378160" y="155594"/>
              <a:ext cx="3724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chi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tiết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7545A84-CA4B-1707-57EC-592339C3B4F6}"/>
                </a:ext>
              </a:extLst>
            </p:cNvPr>
            <p:cNvSpPr/>
            <p:nvPr/>
          </p:nvSpPr>
          <p:spPr>
            <a:xfrm>
              <a:off x="899654" y="831850"/>
              <a:ext cx="671866" cy="5969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7DD1324-B2F4-66E6-9983-A8F0AA4D3EE1}"/>
                </a:ext>
              </a:extLst>
            </p:cNvPr>
            <p:cNvSpPr/>
            <p:nvPr/>
          </p:nvSpPr>
          <p:spPr>
            <a:xfrm>
              <a:off x="1630512" y="799361"/>
              <a:ext cx="8917506" cy="678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lang="vi-V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/>
                </a:rPr>
                <a:t>Đặc trưng của thể loại chèo trong đoạn trích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12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8E80A1F-B734-3DE9-0273-01F9AE8B48A2}"/>
              </a:ext>
            </a:extLst>
          </p:cNvPr>
          <p:cNvGrpSpPr/>
          <p:nvPr/>
        </p:nvGrpSpPr>
        <p:grpSpPr>
          <a:xfrm>
            <a:off x="1455650" y="1818958"/>
            <a:ext cx="8216800" cy="4556415"/>
            <a:chOff x="1875434" y="2154190"/>
            <a:chExt cx="8216800" cy="4556415"/>
          </a:xfrm>
        </p:grpSpPr>
        <p:sp>
          <p:nvSpPr>
            <p:cNvPr id="12" name="Freeform 11"/>
            <p:cNvSpPr/>
            <p:nvPr/>
          </p:nvSpPr>
          <p:spPr>
            <a:xfrm>
              <a:off x="1875434" y="3817790"/>
              <a:ext cx="2418736" cy="1032388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08" tIns="131908" rIns="131908" bIns="131908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nhện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870721" y="3900368"/>
              <a:ext cx="2221513" cy="949810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448" tIns="134448" rIns="134448" bIns="134448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78893" y="5760795"/>
              <a:ext cx="2221513" cy="949810"/>
            </a:xfrm>
            <a:custGeom>
              <a:avLst/>
              <a:gdLst>
                <a:gd name="connsiteX0" fmla="*/ 0 w 1089152"/>
                <a:gd name="connsiteY0" fmla="*/ 181529 h 1089152"/>
                <a:gd name="connsiteX1" fmla="*/ 181529 w 1089152"/>
                <a:gd name="connsiteY1" fmla="*/ 0 h 1089152"/>
                <a:gd name="connsiteX2" fmla="*/ 907623 w 1089152"/>
                <a:gd name="connsiteY2" fmla="*/ 0 h 1089152"/>
                <a:gd name="connsiteX3" fmla="*/ 1089152 w 1089152"/>
                <a:gd name="connsiteY3" fmla="*/ 181529 h 1089152"/>
                <a:gd name="connsiteX4" fmla="*/ 1089152 w 1089152"/>
                <a:gd name="connsiteY4" fmla="*/ 907623 h 1089152"/>
                <a:gd name="connsiteX5" fmla="*/ 907623 w 1089152"/>
                <a:gd name="connsiteY5" fmla="*/ 1089152 h 1089152"/>
                <a:gd name="connsiteX6" fmla="*/ 181529 w 1089152"/>
                <a:gd name="connsiteY6" fmla="*/ 1089152 h 1089152"/>
                <a:gd name="connsiteX7" fmla="*/ 0 w 1089152"/>
                <a:gd name="connsiteY7" fmla="*/ 907623 h 1089152"/>
                <a:gd name="connsiteX8" fmla="*/ 0 w 1089152"/>
                <a:gd name="connsiteY8" fmla="*/ 181529 h 108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152" h="1089152">
                  <a:moveTo>
                    <a:pt x="0" y="181529"/>
                  </a:moveTo>
                  <a:cubicBezTo>
                    <a:pt x="0" y="81273"/>
                    <a:pt x="81273" y="0"/>
                    <a:pt x="181529" y="0"/>
                  </a:cubicBezTo>
                  <a:lnTo>
                    <a:pt x="907623" y="0"/>
                  </a:lnTo>
                  <a:cubicBezTo>
                    <a:pt x="1007879" y="0"/>
                    <a:pt x="1089152" y="81273"/>
                    <a:pt x="1089152" y="181529"/>
                  </a:cubicBezTo>
                  <a:lnTo>
                    <a:pt x="1089152" y="907623"/>
                  </a:lnTo>
                  <a:cubicBezTo>
                    <a:pt x="1089152" y="1007879"/>
                    <a:pt x="1007879" y="1089152"/>
                    <a:pt x="907623" y="1089152"/>
                  </a:cubicBezTo>
                  <a:lnTo>
                    <a:pt x="181529" y="1089152"/>
                  </a:lnTo>
                  <a:cubicBezTo>
                    <a:pt x="81273" y="1089152"/>
                    <a:pt x="0" y="1007879"/>
                    <a:pt x="0" y="907623"/>
                  </a:cubicBezTo>
                  <a:lnTo>
                    <a:pt x="0" y="181529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08" tIns="131908" rIns="131908" bIns="131908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dệt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cửi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906853" y="2154190"/>
              <a:ext cx="2365594" cy="106813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795" tIns="170795" rIns="170795" bIns="170795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r="17823"/>
            <a:stretch/>
          </p:blipFill>
          <p:spPr>
            <a:xfrm>
              <a:off x="4480683" y="3222325"/>
              <a:ext cx="3161761" cy="25603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Curved Down Arrow 17"/>
            <p:cNvSpPr/>
            <p:nvPr/>
          </p:nvSpPr>
          <p:spPr>
            <a:xfrm rot="2667074">
              <a:off x="7181309" y="2730820"/>
              <a:ext cx="2024815" cy="567088"/>
            </a:xfrm>
            <a:prstGeom prst="curvedDownArrow">
              <a:avLst/>
            </a:prstGeom>
            <a:solidFill>
              <a:srgbClr val="3FFA3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urved Right Arrow 18"/>
            <p:cNvSpPr/>
            <p:nvPr/>
          </p:nvSpPr>
          <p:spPr>
            <a:xfrm rot="2940277">
              <a:off x="3688918" y="2041413"/>
              <a:ext cx="555012" cy="1816620"/>
            </a:xfrm>
            <a:prstGeom prst="curvedRightArrow">
              <a:avLst/>
            </a:prstGeom>
            <a:solidFill>
              <a:srgbClr val="3FFA3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A24DCBB-0163-90A3-C1A6-437633B47945}"/>
              </a:ext>
            </a:extLst>
          </p:cNvPr>
          <p:cNvGrpSpPr/>
          <p:nvPr/>
        </p:nvGrpSpPr>
        <p:grpSpPr>
          <a:xfrm>
            <a:off x="162703" y="77490"/>
            <a:ext cx="10462805" cy="1477688"/>
            <a:chOff x="85213" y="0"/>
            <a:chExt cx="10462805" cy="1477688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xmlns="" id="{EBD680E1-D3BB-B1DD-7EAB-64DD2678ED46}"/>
                </a:ext>
              </a:extLst>
            </p:cNvPr>
            <p:cNvSpPr/>
            <p:nvPr/>
          </p:nvSpPr>
          <p:spPr>
            <a:xfrm>
              <a:off x="85213" y="0"/>
              <a:ext cx="1150374" cy="895964"/>
            </a:xfrm>
            <a:prstGeom prst="hexagon">
              <a:avLst>
                <a:gd name="adj" fmla="val 58000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DEE599D-870A-3B0B-ED6F-6F332876F781}"/>
                </a:ext>
              </a:extLst>
            </p:cNvPr>
            <p:cNvSpPr/>
            <p:nvPr/>
          </p:nvSpPr>
          <p:spPr>
            <a:xfrm>
              <a:off x="1378160" y="155594"/>
              <a:ext cx="3724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chi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tiết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352EC009-C571-8391-2A6E-8F36D5E3C8D8}"/>
                </a:ext>
              </a:extLst>
            </p:cNvPr>
            <p:cNvSpPr/>
            <p:nvPr/>
          </p:nvSpPr>
          <p:spPr>
            <a:xfrm>
              <a:off x="899654" y="831850"/>
              <a:ext cx="671866" cy="5969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33587B3-40E4-4425-3F87-91D80EF519C1}"/>
                </a:ext>
              </a:extLst>
            </p:cNvPr>
            <p:cNvSpPr/>
            <p:nvPr/>
          </p:nvSpPr>
          <p:spPr>
            <a:xfrm>
              <a:off x="1630512" y="799361"/>
              <a:ext cx="8917506" cy="678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lang="vi-V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/>
                </a:rPr>
                <a:t>Đặc trưng của thể loại chèo trong đoạn trích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5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400" y="1942390"/>
            <a:ext cx="758394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Chỉ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dẫn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sân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khấu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khác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+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Đế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+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Tiếng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trống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nhịp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nổi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lên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Xúy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Vân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múa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điệu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bắt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nhện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xe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tơ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dệt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cửi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.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Múa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xong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Xúy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Vân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hát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lên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rồi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cười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và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hát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điệu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sa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lệch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+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Xúy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Vân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vào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vừa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đi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vừa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cười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điên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dại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079" t="9494" r="16844"/>
          <a:stretch/>
        </p:blipFill>
        <p:spPr>
          <a:xfrm>
            <a:off x="8421738" y="2599685"/>
            <a:ext cx="3097162" cy="376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5B8D263-58A7-E7C0-4EA7-1EE1EB80CF13}"/>
              </a:ext>
            </a:extLst>
          </p:cNvPr>
          <p:cNvGrpSpPr/>
          <p:nvPr/>
        </p:nvGrpSpPr>
        <p:grpSpPr>
          <a:xfrm>
            <a:off x="178206" y="216977"/>
            <a:ext cx="10462805" cy="1477688"/>
            <a:chOff x="85213" y="0"/>
            <a:chExt cx="10462805" cy="1477688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xmlns="" id="{F366A742-5AD0-5D85-AC72-6570CA8ED9C0}"/>
                </a:ext>
              </a:extLst>
            </p:cNvPr>
            <p:cNvSpPr/>
            <p:nvPr/>
          </p:nvSpPr>
          <p:spPr>
            <a:xfrm>
              <a:off x="85213" y="0"/>
              <a:ext cx="1150374" cy="895964"/>
            </a:xfrm>
            <a:prstGeom prst="hexagon">
              <a:avLst>
                <a:gd name="adj" fmla="val 58000"/>
                <a:gd name="vf" fmla="val 11547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939629B-6C2B-9A91-B976-4D991C8AB7FF}"/>
                </a:ext>
              </a:extLst>
            </p:cNvPr>
            <p:cNvSpPr/>
            <p:nvPr/>
          </p:nvSpPr>
          <p:spPr>
            <a:xfrm>
              <a:off x="1378160" y="155594"/>
              <a:ext cx="3724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hiểu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 chi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/>
                  <a:cs typeface="+mn-cs"/>
                </a:rPr>
                <a:t>tiết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518366D0-C0A0-3DFD-0F31-99E99E800B3C}"/>
                </a:ext>
              </a:extLst>
            </p:cNvPr>
            <p:cNvSpPr/>
            <p:nvPr/>
          </p:nvSpPr>
          <p:spPr>
            <a:xfrm>
              <a:off x="899654" y="831850"/>
              <a:ext cx="671866" cy="5969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D4A725F-21A2-CE8A-695E-D2B93DA6E4E0}"/>
                </a:ext>
              </a:extLst>
            </p:cNvPr>
            <p:cNvSpPr/>
            <p:nvPr/>
          </p:nvSpPr>
          <p:spPr>
            <a:xfrm>
              <a:off x="1630512" y="799361"/>
              <a:ext cx="8917506" cy="678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86840" algn="l"/>
                </a:tabLst>
                <a:defRPr/>
              </a:pPr>
              <a:r>
                <a:rPr lang="vi-VN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/>
                </a:rPr>
                <a:t>Đặc trưng của thể loại chèo trong đoạn trích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8FDD3D-BB30-56FA-795C-5BEE3EE82FED}"/>
              </a:ext>
            </a:extLst>
          </p:cNvPr>
          <p:cNvSpPr txBox="1"/>
          <p:nvPr/>
        </p:nvSpPr>
        <p:spPr>
          <a:xfrm>
            <a:off x="650847" y="0"/>
            <a:ext cx="10823938" cy="11457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8FDD3D-BB30-56FA-795C-5BEE3EE82FED}"/>
              </a:ext>
            </a:extLst>
          </p:cNvPr>
          <p:cNvSpPr txBox="1"/>
          <p:nvPr/>
        </p:nvSpPr>
        <p:spPr>
          <a:xfrm>
            <a:off x="-111154" y="-167640"/>
            <a:ext cx="12303153" cy="5105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1: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Đoạn trích</a:t>
            </a:r>
            <a:r>
              <a:rPr lang="vi-V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Xúy Vân giả dại </a:t>
            </a:r>
            <a:r>
              <a:rPr lang="vi-V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 loại hình nghệ thuật nào?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2: Tìm các câu nói vỉa, nói đế  được sử dụng trong đoạn trích?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3: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Xúy Vân giả dại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những làn điệu chèo nào?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F48D934-F3A8-7D4F-E8B5-36C2F5F96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77319"/>
              </p:ext>
            </p:extLst>
          </p:nvPr>
        </p:nvGraphicFramePr>
        <p:xfrm>
          <a:off x="301424" y="701731"/>
          <a:ext cx="11890576" cy="640499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262821">
                  <a:extLst>
                    <a:ext uri="{9D8B030D-6E8A-4147-A177-3AD203B41FA5}">
                      <a16:colId xmlns:a16="http://schemas.microsoft.com/office/drawing/2014/main" xmlns="" val="848866076"/>
                    </a:ext>
                  </a:extLst>
                </a:gridCol>
                <a:gridCol w="5627755">
                  <a:extLst>
                    <a:ext uri="{9D8B030D-6E8A-4147-A177-3AD203B41FA5}">
                      <a16:colId xmlns:a16="http://schemas.microsoft.com/office/drawing/2014/main" xmlns="" val="1136995155"/>
                    </a:ext>
                  </a:extLst>
                </a:gridCol>
              </a:tblGrid>
              <a:tr h="4829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HT 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Củng cố kiến thức đã học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Vân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1865361"/>
                  </a:ext>
                </a:extLst>
              </a:tr>
              <a:tr h="482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1768294"/>
                  </a:ext>
                </a:extLst>
              </a:tr>
              <a:tr h="15596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hỏi 1:</a:t>
                      </a:r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Đoạn trích</a:t>
                      </a: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i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Xúy Vân giả dại </a:t>
                      </a: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 loại hình nghệ thuật nào?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204672"/>
                  </a:ext>
                </a:extLst>
              </a:tr>
              <a:tr h="1533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hỏi 2:</a:t>
                      </a:r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 các câu nói vỉa, nói đế  được sử dụng trong đoạn trích?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8953626"/>
                  </a:ext>
                </a:extLst>
              </a:tr>
              <a:tr h="2330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hỏi 3:</a:t>
                      </a:r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Đoạn trích </a:t>
                      </a:r>
                      <a:r>
                        <a:rPr lang="vi-VN" sz="2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Xúy Vân giả dại  </a:t>
                      </a:r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những làn điệu chèo nào?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B0604020202020204" charset="-122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4338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18559" y="0"/>
            <a:ext cx="670560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8FDD3D-BB30-56FA-795C-5BEE3EE82FED}"/>
              </a:ext>
            </a:extLst>
          </p:cNvPr>
          <p:cNvSpPr txBox="1"/>
          <p:nvPr/>
        </p:nvSpPr>
        <p:spPr>
          <a:xfrm>
            <a:off x="650847" y="0"/>
            <a:ext cx="10823938" cy="11457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59997970619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944" y="1072234"/>
            <a:ext cx="10155169" cy="57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5">
            <a:extLst>
              <a:ext uri="{FF2B5EF4-FFF2-40B4-BE49-F238E27FC236}">
                <a16:creationId xmlns:a16="http://schemas.microsoft.com/office/drawing/2014/main" xmlns="" id="{D16FB05F-288C-440A-8D58-DC6424F24254}"/>
              </a:ext>
            </a:extLst>
          </p:cNvPr>
          <p:cNvGrpSpPr/>
          <p:nvPr/>
        </p:nvGrpSpPr>
        <p:grpSpPr bwMode="auto">
          <a:xfrm rot="5400000">
            <a:off x="2606754" y="738934"/>
            <a:ext cx="3262408" cy="7683039"/>
            <a:chOff x="8419388" y="1355113"/>
            <a:chExt cx="2216626" cy="4260953"/>
          </a:xfrm>
          <a:solidFill>
            <a:sysClr val="windowText" lastClr="000000"/>
          </a:solidFill>
          <a:effectLst>
            <a:glow rad="228600">
              <a:schemeClr val="bg1"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grpSpPr>
        <p:sp>
          <p:nvSpPr>
            <p:cNvPr id="8" name="矩形 16">
              <a:extLst>
                <a:ext uri="{FF2B5EF4-FFF2-40B4-BE49-F238E27FC236}">
                  <a16:creationId xmlns:a16="http://schemas.microsoft.com/office/drawing/2014/main" xmlns="" id="{E0589B35-9B7F-4473-93FD-64F73B947879}"/>
                </a:ext>
              </a:extLst>
            </p:cNvPr>
            <p:cNvSpPr/>
            <p:nvPr/>
          </p:nvSpPr>
          <p:spPr>
            <a:xfrm>
              <a:off x="8419388" y="3443574"/>
              <a:ext cx="45719" cy="217090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xmlns="" id="{3CB9790A-0FCD-4B15-B938-F302EE1AFE6C}"/>
                </a:ext>
              </a:extLst>
            </p:cNvPr>
            <p:cNvSpPr/>
            <p:nvPr/>
          </p:nvSpPr>
          <p:spPr>
            <a:xfrm>
              <a:off x="10549133" y="1374449"/>
              <a:ext cx="45719" cy="217090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xmlns="" id="{3B1321AC-3DA8-4C85-B05A-559A8BE5B63F}"/>
                </a:ext>
              </a:extLst>
            </p:cNvPr>
            <p:cNvSpPr/>
            <p:nvPr/>
          </p:nvSpPr>
          <p:spPr>
            <a:xfrm rot="16200000">
              <a:off x="9481982" y="4507753"/>
              <a:ext cx="45719" cy="217090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9">
              <a:extLst>
                <a:ext uri="{FF2B5EF4-FFF2-40B4-BE49-F238E27FC236}">
                  <a16:creationId xmlns:a16="http://schemas.microsoft.com/office/drawing/2014/main" xmlns="" id="{D808EC8D-773D-45BA-A21A-1DB81DA7C6B0}"/>
                </a:ext>
              </a:extLst>
            </p:cNvPr>
            <p:cNvSpPr/>
            <p:nvPr/>
          </p:nvSpPr>
          <p:spPr>
            <a:xfrm rot="16200000">
              <a:off x="9482729" y="292519"/>
              <a:ext cx="45719" cy="217090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20">
              <a:extLst>
                <a:ext uri="{FF2B5EF4-FFF2-40B4-BE49-F238E27FC236}">
                  <a16:creationId xmlns:a16="http://schemas.microsoft.com/office/drawing/2014/main" xmlns="" id="{C8DF4EA0-F116-45B4-B402-D94DF5DF9162}"/>
                </a:ext>
              </a:extLst>
            </p:cNvPr>
            <p:cNvSpPr/>
            <p:nvPr/>
          </p:nvSpPr>
          <p:spPr>
            <a:xfrm>
              <a:off x="8419388" y="1357128"/>
              <a:ext cx="45719" cy="113330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矩形 21">
              <a:extLst>
                <a:ext uri="{FF2B5EF4-FFF2-40B4-BE49-F238E27FC236}">
                  <a16:creationId xmlns:a16="http://schemas.microsoft.com/office/drawing/2014/main" xmlns="" id="{8CC9C904-95CB-4808-BDAF-8DE863BE8948}"/>
                </a:ext>
              </a:extLst>
            </p:cNvPr>
            <p:cNvSpPr/>
            <p:nvPr/>
          </p:nvSpPr>
          <p:spPr>
            <a:xfrm>
              <a:off x="10590295" y="5075585"/>
              <a:ext cx="45719" cy="538837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moothy Cursive" panose="00000500000000000000" pitchFamily="2" charset="0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21420" r="39766"/>
          <a:stretch/>
        </p:blipFill>
        <p:spPr>
          <a:xfrm>
            <a:off x="9153366" y="3428999"/>
            <a:ext cx="289199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24" y="0"/>
            <a:ext cx="3054361" cy="318238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3544728" y="5110264"/>
            <a:ext cx="4452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chèo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Kim </a:t>
            </a:r>
            <a:r>
              <a:rPr lang="en-US" sz="32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Nham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)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9D83F2-1B91-11FC-6D39-E96BD7119B4C}"/>
              </a:ext>
            </a:extLst>
          </p:cNvPr>
          <p:cNvSpPr txBox="1"/>
          <p:nvPr/>
        </p:nvSpPr>
        <p:spPr>
          <a:xfrm>
            <a:off x="1003925" y="1126690"/>
            <a:ext cx="200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23" y="3428999"/>
            <a:ext cx="7706189" cy="18772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25" y="355956"/>
            <a:ext cx="7208409" cy="235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997971049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006" y="1145717"/>
            <a:ext cx="9944630" cy="558914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8FDD3D-BB30-56FA-795C-5BEE3EE82FED}"/>
              </a:ext>
            </a:extLst>
          </p:cNvPr>
          <p:cNvSpPr txBox="1"/>
          <p:nvPr/>
        </p:nvSpPr>
        <p:spPr>
          <a:xfrm>
            <a:off x="650847" y="0"/>
            <a:ext cx="10823938" cy="11457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9997971013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056" y="926460"/>
            <a:ext cx="7743170" cy="580684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8FDD3D-BB30-56FA-795C-5BEE3EE82FED}"/>
              </a:ext>
            </a:extLst>
          </p:cNvPr>
          <p:cNvSpPr txBox="1"/>
          <p:nvPr/>
        </p:nvSpPr>
        <p:spPr>
          <a:xfrm>
            <a:off x="650847" y="1"/>
            <a:ext cx="10823938" cy="9264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634CD83B-1CA8-119D-66CE-94646425D9CD}"/>
              </a:ext>
            </a:extLst>
          </p:cNvPr>
          <p:cNvSpPr/>
          <p:nvPr/>
        </p:nvSpPr>
        <p:spPr>
          <a:xfrm>
            <a:off x="85213" y="0"/>
            <a:ext cx="1150374" cy="895964"/>
          </a:xfrm>
          <a:prstGeom prst="hexagon">
            <a:avLst>
              <a:gd name="adj" fmla="val 58000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536BD8-4AF2-F138-A5A7-C666AC204658}"/>
              </a:ext>
            </a:extLst>
          </p:cNvPr>
          <p:cNvSpPr/>
          <p:nvPr/>
        </p:nvSpPr>
        <p:spPr>
          <a:xfrm>
            <a:off x="1378160" y="155594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E262218-4854-C346-FCF2-1E45A9BEFA11}"/>
              </a:ext>
            </a:extLst>
          </p:cNvPr>
          <p:cNvSpPr/>
          <p:nvPr/>
        </p:nvSpPr>
        <p:spPr>
          <a:xfrm>
            <a:off x="899654" y="762575"/>
            <a:ext cx="671866" cy="596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20A661-5BC3-B2E2-BFD1-1A915492ECB1}"/>
              </a:ext>
            </a:extLst>
          </p:cNvPr>
          <p:cNvSpPr/>
          <p:nvPr/>
        </p:nvSpPr>
        <p:spPr>
          <a:xfrm>
            <a:off x="1630512" y="730086"/>
            <a:ext cx="1762021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Chèo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" y="2557937"/>
            <a:ext cx="3455489" cy="41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4234"/>
            <a:ext cx="12192000" cy="6872233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50289" y="2642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1</a:t>
            </a:r>
            <a:endParaRPr lang="en-US" sz="4800" dirty="0">
              <a:solidFill>
                <a:schemeClr val="bg1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7"/>
            <a:ext cx="1037429" cy="8893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3</a:t>
            </a:r>
            <a:endParaRPr lang="en-US" sz="4800" dirty="0">
              <a:solidFill>
                <a:prstClr val="white"/>
              </a:solidFill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" y="2994810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030" y="4660837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46" y="5709424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44" y="5716105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95" y="566775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881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2</a:t>
            </a:r>
            <a:endParaRPr lang="en-US" sz="4800" dirty="0">
              <a:solidFill>
                <a:prstClr val="white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73912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4</a:t>
            </a:r>
            <a:endParaRPr lang="en-US" sz="4800" dirty="0">
              <a:solidFill>
                <a:prstClr val="white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52" name="Rectangle 151">
            <a:hlinkClick r:id="rId16" action="ppaction://hlinksldjump"/>
          </p:cNvPr>
          <p:cNvSpPr/>
          <p:nvPr/>
        </p:nvSpPr>
        <p:spPr>
          <a:xfrm>
            <a:off x="8877300" y="1718165"/>
            <a:ext cx="1066800" cy="821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5</a:t>
            </a:r>
            <a:endParaRPr lang="en-US" sz="4800" dirty="0">
              <a:solidFill>
                <a:prstClr val="white"/>
              </a:solidFill>
              <a:latin typeface="Arial Rounded MT Bold" pitchFamily="34" charset="0"/>
              <a:cs typeface="Aharoni" pitchFamily="2" charset="-79"/>
            </a:endParaRPr>
          </a:p>
        </p:txBody>
      </p:sp>
      <p:sp>
        <p:nvSpPr>
          <p:cNvPr id="153" name="Rectangle 152">
            <a:hlinkClick r:id="rId17" action="ppaction://hlinksldjump"/>
          </p:cNvPr>
          <p:cNvSpPr/>
          <p:nvPr/>
        </p:nvSpPr>
        <p:spPr>
          <a:xfrm>
            <a:off x="11134166" y="2556364"/>
            <a:ext cx="1057834" cy="8655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 Rounded MT Bold" pitchFamily="34" charset="0"/>
                <a:cs typeface="Aharoni" pitchFamily="2" charset="-79"/>
              </a:rPr>
              <a:t>6</a:t>
            </a:r>
            <a:endParaRPr lang="en-US" sz="4800" dirty="0">
              <a:solidFill>
                <a:prstClr val="white"/>
              </a:solidFill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110" name="Picture 7" descr="C:\Users\HT\Desktop\Untitled-3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54" y="4858991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pic>
        <p:nvPicPr>
          <p:cNvPr id="129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612" y="799861"/>
            <a:ext cx="609600" cy="609600"/>
          </a:xfrm>
          <a:prstGeom prst="rect">
            <a:avLst/>
          </a:prstGeom>
        </p:spPr>
      </p:pic>
      <p:pic>
        <p:nvPicPr>
          <p:cNvPr id="132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38" y="57389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90" y="5687844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6" y="5728462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" y="5657431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72" y="572309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32" y="5727558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88" y="5705329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045" y="5692972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0" y="5687844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73" y="5647666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TextBox 155"/>
          <p:cNvSpPr txBox="1"/>
          <p:nvPr/>
        </p:nvSpPr>
        <p:spPr>
          <a:xfrm>
            <a:off x="3417154" y="10863"/>
            <a:ext cx="8604718" cy="175432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ấu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mật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ề hang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15061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20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41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8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10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222 0.36389 C 0.86299 0.31875 0.90388 0.27361 0.92094 0.33264 C 0.93814 0.39167 0.93123 0.55509 0.92459 0.71875 " pathEditMode="relative" rAng="0" ptsTypes="aaA">
                                      <p:cBhvr>
                                        <p:cTn id="11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6" y="13218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audio>
              <p:cMediaNode vol="80000" showWhenStopped="0">
                <p:cTn id="1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135" grpId="0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  <p:bldP spid="152" grpId="0" build="allAtOnce" animBg="1"/>
      <p:bldP spid="153" grpId="0" animBg="1"/>
      <p:bldP spid="156" grpId="0" animBg="1"/>
      <p:bldP spid="1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3" y="-1750578"/>
            <a:ext cx="11073384" cy="385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10047" y="2514599"/>
            <a:ext cx="985235" cy="76389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68316" y="3534821"/>
            <a:ext cx="886625" cy="808579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4583" y="4598894"/>
            <a:ext cx="890359" cy="807680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72538" y="256574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1642171" y="5665694"/>
            <a:ext cx="890359" cy="807680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9276" y="638596"/>
            <a:ext cx="7883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22418" y="2579212"/>
            <a:ext cx="526004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2417" y="4669439"/>
            <a:ext cx="526004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2417" y="5752202"/>
            <a:ext cx="5260048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2418" y="3641553"/>
            <a:ext cx="526004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350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60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33" grpId="0" animBg="1"/>
      <p:bldP spid="33" grpId="2"/>
      <p:bldP spid="162" grpId="0" animBg="1"/>
      <p:bldP spid="162" grpId="1" animBg="1"/>
      <p:bldP spid="20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5" y="-2344825"/>
            <a:ext cx="11311128" cy="45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3494" y="368584"/>
            <a:ext cx="8453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Câu 2: Điền từ vào dấu (...) trong câu sau:</a:t>
            </a:r>
          </a:p>
          <a:p>
            <a:pPr algn="ctr"/>
            <a:r>
              <a:rPr lang="vi-VN" sz="3200" b="1" dirty="0" smtClean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Chèo cổ (còn gọi là ...) Thuộc thể loại sân khấu </a:t>
            </a:r>
          </a:p>
          <a:p>
            <a:pPr algn="ctr"/>
            <a:r>
              <a:rPr lang="vi-VN" sz="3200" b="1" dirty="0" smtClean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dân gian ra đời từ thời xa xưa.</a:t>
            </a:r>
            <a:endParaRPr lang="en-US" sz="32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28078" y="3458289"/>
            <a:ext cx="865103" cy="793378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1502" y="2519681"/>
            <a:ext cx="941145" cy="73286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9399" y="4437756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7689" y="5467320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05240" y="3574084"/>
            <a:ext cx="683681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Chèo truyền thống, chèo sân đình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05240" y="4550861"/>
            <a:ext cx="683680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Chèo sân đình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05239" y="5580626"/>
            <a:ext cx="683681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Tất cả các đáp trên đều sai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05239" y="2611871"/>
            <a:ext cx="6836810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Chèo truyền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350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8" grpId="0" animBg="1"/>
      <p:bldP spid="1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-2185225"/>
            <a:ext cx="12036552" cy="43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749" y="386862"/>
            <a:ext cx="8691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khấu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92343" y="5509536"/>
            <a:ext cx="929834" cy="909654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27617" y="3402641"/>
            <a:ext cx="992870" cy="89585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55078" y="4390203"/>
            <a:ext cx="954742" cy="928702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6920719" y="6085696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05303" y="6088871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36941" y="2431261"/>
            <a:ext cx="950812" cy="875883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99537" y="3558178"/>
            <a:ext cx="5194142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ằng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vi-V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Bộ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9537" y="4580733"/>
            <a:ext cx="5194141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99538" y="5606198"/>
            <a:ext cx="5194141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vi-V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ộ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9537" y="2533942"/>
            <a:ext cx="5194142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ộ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350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-1950247"/>
            <a:ext cx="11457432" cy="37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2500" y="575652"/>
            <a:ext cx="832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62346" y="4440432"/>
            <a:ext cx="864212" cy="817679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6972538" y="2380387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4666" y="5548119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1251" y="5724799"/>
            <a:ext cx="7444897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 3 đáp án trên đều đúng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01251" y="3133147"/>
            <a:ext cx="7444897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01250" y="4417322"/>
            <a:ext cx="7444897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 hội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1251" y="2260562"/>
            <a:ext cx="7444896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0685" y="74487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1026407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970" y="2141117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0685" y="3362211"/>
            <a:ext cx="609600" cy="6096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770578" y="2216222"/>
            <a:ext cx="958340" cy="768238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84772" y="3218089"/>
            <a:ext cx="876912" cy="78272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600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mph" presetSubtype="2" fill="hold" grpId="1" nodeType="withEffect" nodePh="1">
                                  <p:stCondLst>
                                    <p:cond delay="6050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 nodePh="1">
                                  <p:stCondLst>
                                    <p:cond delay="605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0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33" grpId="0" animBg="1"/>
      <p:bldP spid="33" grpId="1" animBg="1"/>
      <p:bldP spid="33" grpId="2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1844</Words>
  <Application>Microsoft Office PowerPoint</Application>
  <PresentationFormat>Custom</PresentationFormat>
  <Paragraphs>220</Paragraphs>
  <Slides>31</Slides>
  <Notes>0</Notes>
  <HiddenSlides>0</HiddenSlides>
  <MMClips>29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PC</cp:lastModifiedBy>
  <cp:revision>151</cp:revision>
  <dcterms:created xsi:type="dcterms:W3CDTF">2024-10-20T03:13:45Z</dcterms:created>
  <dcterms:modified xsi:type="dcterms:W3CDTF">2024-12-10T08:22:41Z</dcterms:modified>
</cp:coreProperties>
</file>