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0" r:id="rId2"/>
    <p:sldId id="286" r:id="rId3"/>
    <p:sldId id="276" r:id="rId4"/>
    <p:sldId id="289" r:id="rId5"/>
    <p:sldId id="294" r:id="rId6"/>
    <p:sldId id="336" r:id="rId7"/>
    <p:sldId id="337" r:id="rId8"/>
    <p:sldId id="338" r:id="rId9"/>
    <p:sldId id="295" r:id="rId10"/>
    <p:sldId id="291" r:id="rId11"/>
    <p:sldId id="292" r:id="rId12"/>
    <p:sldId id="339" r:id="rId13"/>
    <p:sldId id="340" r:id="rId14"/>
    <p:sldId id="302" r:id="rId15"/>
    <p:sldId id="313" r:id="rId16"/>
    <p:sldId id="341" r:id="rId17"/>
    <p:sldId id="342" r:id="rId18"/>
    <p:sldId id="307" r:id="rId19"/>
    <p:sldId id="296" r:id="rId20"/>
    <p:sldId id="303" r:id="rId21"/>
    <p:sldId id="301" r:id="rId22"/>
    <p:sldId id="304" r:id="rId23"/>
    <p:sldId id="343" r:id="rId24"/>
    <p:sldId id="305" r:id="rId25"/>
    <p:sldId id="344" r:id="rId26"/>
    <p:sldId id="310" r:id="rId27"/>
    <p:sldId id="332" r:id="rId28"/>
    <p:sldId id="333"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1BC"/>
    <a:srgbClr val="DAECEF"/>
    <a:srgbClr val="EBF5EF"/>
    <a:srgbClr val="F2C3C6"/>
    <a:srgbClr val="CAE6D4"/>
    <a:srgbClr val="AD8EC0"/>
    <a:srgbClr val="9FD6D9"/>
    <a:srgbClr val="F3EB45"/>
    <a:srgbClr val="97D5E3"/>
    <a:srgbClr val="E94E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6314" autoAdjust="0"/>
  </p:normalViewPr>
  <p:slideViewPr>
    <p:cSldViewPr snapToGrid="0" showGuides="1">
      <p:cViewPr>
        <p:scale>
          <a:sx n="40" d="100"/>
          <a:sy n="40" d="100"/>
        </p:scale>
        <p:origin x="-1584" y="-636"/>
      </p:cViewPr>
      <p:guideLst>
        <p:guide orient="horz"/>
        <p:guide/>
      </p:guideLst>
    </p:cSldViewPr>
  </p:slideViewPr>
  <p:notesTextViewPr>
    <p:cViewPr>
      <p:scale>
        <a:sx n="1" d="1"/>
        <a:sy n="1" d="1"/>
      </p:scale>
      <p:origin x="0" y="0"/>
    </p:cViewPr>
  </p:notesTextViewPr>
  <p:sorterViewPr>
    <p:cViewPr>
      <p:scale>
        <a:sx n="49" d="100"/>
        <a:sy n="49" d="100"/>
      </p:scale>
      <p:origin x="0" y="-1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t>2024/4/4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t>‹#›</a:t>
            </a:fld>
            <a:endParaRPr lang="zh-CN" altLang="en-US"/>
          </a:p>
        </p:txBody>
      </p:sp>
    </p:spTree>
    <p:extLst>
      <p:ext uri="{BB962C8B-B14F-4D97-AF65-F5344CB8AC3E}">
        <p14:creationId xmlns:p14="http://schemas.microsoft.com/office/powerpoint/2010/main" val="275439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193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16221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01833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01833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0183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5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12268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01833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01833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3535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898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39197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03549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20512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9608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12268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04744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04744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57995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7687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7199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extLst>
      <p:ext uri="{BB962C8B-B14F-4D97-AF65-F5344CB8AC3E}">
        <p14:creationId xmlns:p14="http://schemas.microsoft.com/office/powerpoint/2010/main" val="108344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1022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7231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7231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7231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7231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1859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62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8871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94158"/>
      </p:ext>
    </p:extLst>
  </p:cSld>
  <p:clrMapOvr>
    <a:masterClrMapping/>
  </p:clrMapOvr>
  <p:extLst>
    <p:ext uri="{DCECCB84-F9BA-43D5-87BE-67443E8EF086}">
      <p15:sldGuideLst xmlns="" xmlns:p15="http://schemas.microsoft.com/office/powerpoint/2012/main">
        <p15:guide id="1" orient="horz" pos="3113"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72364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73896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2" name="Picture 1">
            <a:extLst>
              <a:ext uri="{FF2B5EF4-FFF2-40B4-BE49-F238E27FC236}">
                <a16:creationId xmlns="" xmlns:a16="http://schemas.microsoft.com/office/drawing/2014/main" id="{34A1683B-09F4-4B97-BEA1-FBB6416E3D07}"/>
              </a:ext>
            </a:extLst>
          </p:cNvPr>
          <p:cNvPicPr>
            <a:picLocks noChangeAspect="1"/>
          </p:cNvPicPr>
          <p:nvPr userDrawn="1"/>
        </p:nvPicPr>
        <p:blipFill>
          <a:blip r:embed="rId2"/>
          <a:stretch>
            <a:fillRect/>
          </a:stretch>
        </p:blipFill>
        <p:spPr>
          <a:xfrm>
            <a:off x="-6196" y="6199448"/>
            <a:ext cx="12198195" cy="658552"/>
          </a:xfrm>
          <a:prstGeom prst="rect">
            <a:avLst/>
          </a:prstGeom>
        </p:spPr>
      </p:pic>
    </p:spTree>
    <p:extLst>
      <p:ext uri="{BB962C8B-B14F-4D97-AF65-F5344CB8AC3E}">
        <p14:creationId xmlns:p14="http://schemas.microsoft.com/office/powerpoint/2010/main" val="131422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62631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96308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519462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54433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55717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27581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04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17575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1270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71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3647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0493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61306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93204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a:off x="0" y="-15776"/>
            <a:ext cx="12192000" cy="564416"/>
          </a:xfrm>
          <a:prstGeom prst="rect">
            <a:avLst/>
          </a:prstGeom>
        </p:spPr>
      </p:pic>
      <p:pic>
        <p:nvPicPr>
          <p:cNvPr id="10" name="图片 9"/>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Tree>
    <p:extLst>
      <p:ext uri="{BB962C8B-B14F-4D97-AF65-F5344CB8AC3E}">
        <p14:creationId xmlns:p14="http://schemas.microsoft.com/office/powerpoint/2010/main" val="265847304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4" r:id="rId3"/>
    <p:sldLayoutId id="2147483661" r:id="rId4"/>
    <p:sldLayoutId id="2147483667" r:id="rId5"/>
    <p:sldLayoutId id="2147483666" r:id="rId6"/>
    <p:sldLayoutId id="2147483665" r:id="rId7"/>
    <p:sldLayoutId id="2147483664" r:id="rId8"/>
    <p:sldLayoutId id="2147483673" r:id="rId9"/>
    <p:sldLayoutId id="2147483663" r:id="rId10"/>
    <p:sldLayoutId id="2147483662" r:id="rId11"/>
    <p:sldLayoutId id="2147483660" r:id="rId12"/>
    <p:sldLayoutId id="2147483659" r:id="rId13"/>
    <p:sldLayoutId id="2147483658" r:id="rId14"/>
    <p:sldLayoutId id="2147483657" r:id="rId15"/>
    <p:sldLayoutId id="2147483656" r:id="rId16"/>
    <p:sldLayoutId id="2147483672" r:id="rId17"/>
    <p:sldLayoutId id="2147483671" r:id="rId18"/>
    <p:sldLayoutId id="2147483670" r:id="rId19"/>
    <p:sldLayoutId id="214748365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6.sv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39.svg"/><Relationship Id="rId5" Type="http://schemas.openxmlformats.org/officeDocument/2006/relationships/image" Target="../media/image2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41.sv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46.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 xmlns:a16="http://schemas.microsoft.com/office/drawing/2014/main" id="{D1A8F593-2734-48C6-8F9C-40688407BFB7}"/>
              </a:ext>
            </a:extLst>
          </p:cNvPr>
          <p:cNvGrpSpPr/>
          <p:nvPr/>
        </p:nvGrpSpPr>
        <p:grpSpPr>
          <a:xfrm>
            <a:off x="2083394" y="1618287"/>
            <a:ext cx="7973854" cy="3202360"/>
            <a:chOff x="3858269" y="1779549"/>
            <a:chExt cx="10571461" cy="6727902"/>
          </a:xfrm>
        </p:grpSpPr>
        <p:grpSp>
          <p:nvGrpSpPr>
            <p:cNvPr id="35" name="Group 4">
              <a:extLst>
                <a:ext uri="{FF2B5EF4-FFF2-40B4-BE49-F238E27FC236}">
                  <a16:creationId xmlns="" xmlns:a16="http://schemas.microsoft.com/office/drawing/2014/main" id="{BBE3C34C-07B3-4F7B-BD56-8A3816B7893B}"/>
                </a:ext>
              </a:extLst>
            </p:cNvPr>
            <p:cNvGrpSpPr/>
            <p:nvPr/>
          </p:nvGrpSpPr>
          <p:grpSpPr>
            <a:xfrm>
              <a:off x="3858269" y="1779549"/>
              <a:ext cx="10571461" cy="6727902"/>
              <a:chOff x="0" y="0"/>
              <a:chExt cx="3976518" cy="2530741"/>
            </a:xfrm>
          </p:grpSpPr>
          <p:sp>
            <p:nvSpPr>
              <p:cNvPr id="38" name="Freeform 5">
                <a:extLst>
                  <a:ext uri="{FF2B5EF4-FFF2-40B4-BE49-F238E27FC236}">
                    <a16:creationId xmlns="" xmlns:a16="http://schemas.microsoft.com/office/drawing/2014/main" id="{758C2791-0DCF-4248-A010-17530444890B}"/>
                  </a:ext>
                </a:extLst>
              </p:cNvPr>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BDE0FE"/>
              </a:solidFill>
            </p:spPr>
          </p:sp>
        </p:grpSp>
        <p:grpSp>
          <p:nvGrpSpPr>
            <p:cNvPr id="36" name="Group 7">
              <a:extLst>
                <a:ext uri="{FF2B5EF4-FFF2-40B4-BE49-F238E27FC236}">
                  <a16:creationId xmlns="" xmlns:a16="http://schemas.microsoft.com/office/drawing/2014/main" id="{E5D7CE80-ADDA-49F1-8B52-1E3DE8C26252}"/>
                </a:ext>
              </a:extLst>
            </p:cNvPr>
            <p:cNvGrpSpPr/>
            <p:nvPr/>
          </p:nvGrpSpPr>
          <p:grpSpPr>
            <a:xfrm>
              <a:off x="4142867" y="1960673"/>
              <a:ext cx="10002266" cy="6365654"/>
              <a:chOff x="0" y="0"/>
              <a:chExt cx="3976518" cy="2530741"/>
            </a:xfrm>
          </p:grpSpPr>
          <p:sp>
            <p:nvSpPr>
              <p:cNvPr id="37" name="Freeform 8">
                <a:extLst>
                  <a:ext uri="{FF2B5EF4-FFF2-40B4-BE49-F238E27FC236}">
                    <a16:creationId xmlns="" xmlns:a16="http://schemas.microsoft.com/office/drawing/2014/main" id="{C7B01AC8-3A14-4A78-9026-0078E1FDE1FA}"/>
                  </a:ext>
                </a:extLst>
              </p:cNvPr>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FFFFFF"/>
              </a:solidFill>
            </p:spPr>
          </p:sp>
        </p:grpSp>
      </p:grpSp>
      <p:pic>
        <p:nvPicPr>
          <p:cNvPr id="21" name="图片 13">
            <a:extLst>
              <a:ext uri="{FF2B5EF4-FFF2-40B4-BE49-F238E27FC236}">
                <a16:creationId xmlns="" xmlns:a16="http://schemas.microsoft.com/office/drawing/2014/main" id="{19928856-4A93-45C3-B6C7-AA45C1BC84DC}"/>
              </a:ext>
            </a:extLst>
          </p:cNvPr>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p:blipFill>
        <p:spPr>
          <a:xfrm flipH="1">
            <a:off x="-40950" y="283904"/>
            <a:ext cx="3308804" cy="2557922"/>
          </a:xfrm>
          <a:prstGeom prst="rect">
            <a:avLst/>
          </a:prstGeom>
        </p:spPr>
      </p:pic>
      <p:pic>
        <p:nvPicPr>
          <p:cNvPr id="16" name="图片 8">
            <a:extLst>
              <a:ext uri="{FF2B5EF4-FFF2-40B4-BE49-F238E27FC236}">
                <a16:creationId xmlns="" xmlns:a16="http://schemas.microsoft.com/office/drawing/2014/main" id="{5544ACC4-EB5D-471C-BEF1-2385CE4CC7E8}"/>
              </a:ext>
            </a:extLst>
          </p:cNvPr>
          <p:cNvPicPr>
            <a:picLocks noChangeAspect="1"/>
          </p:cNvPicPr>
          <p:nvPr/>
        </p:nvPicPr>
        <p:blipFill rotWithShape="1">
          <a:blip r:embed="rId3">
            <a:extLst>
              <a:ext uri="{28A0092B-C50C-407E-A947-70E740481C1C}">
                <a14:useLocalDpi xmlns:a14="http://schemas.microsoft.com/office/drawing/2010/main" val="0"/>
              </a:ext>
            </a:extLst>
          </a:blip>
          <a:srcRect t="49499" r="78939"/>
          <a:stretch/>
        </p:blipFill>
        <p:spPr>
          <a:xfrm rot="877060" flipH="1">
            <a:off x="7664786" y="3522322"/>
            <a:ext cx="6034314" cy="414497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565" y="-37089"/>
            <a:ext cx="2984702" cy="2984702"/>
          </a:xfrm>
          <a:prstGeom prst="rect">
            <a:avLst/>
          </a:prstGeom>
          <a:effectLst>
            <a:outerShdw blurRad="50800" dist="38100" dir="10800000" algn="r" rotWithShape="0">
              <a:prstClr val="black">
                <a:alpha val="40000"/>
              </a:prstClr>
            </a:outerShdw>
          </a:effectLst>
        </p:spPr>
      </p:pic>
      <p:pic>
        <p:nvPicPr>
          <p:cNvPr id="27" name="图片 26"/>
          <p:cNvPicPr>
            <a:picLocks noChangeAspect="1"/>
          </p:cNvPicPr>
          <p:nvPr/>
        </p:nvPicPr>
        <p:blipFill rotWithShape="1">
          <a:blip r:embed="rId5" cstate="hqprint">
            <a:extLst>
              <a:ext uri="{28A0092B-C50C-407E-A947-70E740481C1C}">
                <a14:useLocalDpi xmlns:a14="http://schemas.microsoft.com/office/drawing/2010/main" val="0"/>
              </a:ext>
            </a:extLst>
          </a:blip>
          <a:srcRect l="79111" t="60444" b="9334"/>
          <a:stretch/>
        </p:blipFill>
        <p:spPr>
          <a:xfrm>
            <a:off x="-267295" y="2676891"/>
            <a:ext cx="3289797" cy="4759706"/>
          </a:xfrm>
          <a:prstGeom prst="rect">
            <a:avLst/>
          </a:prstGeom>
        </p:spPr>
      </p:pic>
      <p:pic>
        <p:nvPicPr>
          <p:cNvPr id="28" name="图片 27"/>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p:blipFill>
        <p:spPr>
          <a:xfrm>
            <a:off x="3584552" y="1347025"/>
            <a:ext cx="1230089" cy="1003629"/>
          </a:xfrm>
          <a:prstGeom prst="rect">
            <a:avLst/>
          </a:prstGeom>
        </p:spPr>
      </p:pic>
      <p:pic>
        <p:nvPicPr>
          <p:cNvPr id="29" name="图片 28"/>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8487333" y="1700609"/>
            <a:ext cx="3051582" cy="2341914"/>
          </a:xfrm>
          <a:prstGeom prst="rect">
            <a:avLst/>
          </a:prstGeom>
        </p:spPr>
      </p:pic>
      <p:pic>
        <p:nvPicPr>
          <p:cNvPr id="30" name="图片 29"/>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7805397" y="372125"/>
            <a:ext cx="1774101" cy="1361521"/>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4540564" y="71706"/>
            <a:ext cx="1555436" cy="1454134"/>
          </a:xfrm>
          <a:prstGeom prst="rect">
            <a:avLst/>
          </a:prstGeom>
        </p:spPr>
      </p:pic>
      <p:pic>
        <p:nvPicPr>
          <p:cNvPr id="32" name="图片 31"/>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10689804" y="2263084"/>
            <a:ext cx="1555436" cy="1454134"/>
          </a:xfrm>
          <a:prstGeom prst="rect">
            <a:avLst/>
          </a:prstGeom>
        </p:spPr>
      </p:pic>
      <p:pic>
        <p:nvPicPr>
          <p:cNvPr id="18" name="图片 26">
            <a:extLst>
              <a:ext uri="{FF2B5EF4-FFF2-40B4-BE49-F238E27FC236}">
                <a16:creationId xmlns="" xmlns:a16="http://schemas.microsoft.com/office/drawing/2014/main" id="{D9AC1142-155E-4D4C-B749-CA1E9A0A567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20" name="图片 4">
            <a:extLst>
              <a:ext uri="{FF2B5EF4-FFF2-40B4-BE49-F238E27FC236}">
                <a16:creationId xmlns="" xmlns:a16="http://schemas.microsoft.com/office/drawing/2014/main" id="{1C1D7E83-E4BF-40CF-BA46-28C4306EE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730" y="-273417"/>
            <a:ext cx="2984702" cy="2984702"/>
          </a:xfrm>
          <a:prstGeom prst="rect">
            <a:avLst/>
          </a:prstGeom>
          <a:effectLst>
            <a:outerShdw blurRad="50800" dist="38100" dir="10800000" algn="r" rotWithShape="0">
              <a:prstClr val="black">
                <a:alpha val="40000"/>
              </a:prstClr>
            </a:outerShdw>
          </a:effectLst>
        </p:spPr>
      </p:pic>
      <p:pic>
        <p:nvPicPr>
          <p:cNvPr id="22" name="图片 30">
            <a:extLst>
              <a:ext uri="{FF2B5EF4-FFF2-40B4-BE49-F238E27FC236}">
                <a16:creationId xmlns="" xmlns:a16="http://schemas.microsoft.com/office/drawing/2014/main" id="{712C944C-D0CE-4DED-9999-0D3C2EC67BAE}"/>
              </a:ext>
            </a:extLst>
          </p:cNvPr>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2499701" y="4403120"/>
            <a:ext cx="1555436" cy="1454134"/>
          </a:xfrm>
          <a:prstGeom prst="rect">
            <a:avLst/>
          </a:prstGeom>
        </p:spPr>
      </p:pic>
      <p:pic>
        <p:nvPicPr>
          <p:cNvPr id="24" name="图片 30">
            <a:extLst>
              <a:ext uri="{FF2B5EF4-FFF2-40B4-BE49-F238E27FC236}">
                <a16:creationId xmlns="" xmlns:a16="http://schemas.microsoft.com/office/drawing/2014/main" id="{37865219-DB85-43C9-AAFE-35C964BE677B}"/>
              </a:ext>
            </a:extLst>
          </p:cNvPr>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6866033" y="683539"/>
            <a:ext cx="1555436" cy="1454134"/>
          </a:xfrm>
          <a:prstGeom prst="rect">
            <a:avLst/>
          </a:prstGeom>
        </p:spPr>
      </p:pic>
      <p:sp>
        <p:nvSpPr>
          <p:cNvPr id="25" name="TextBox 24">
            <a:extLst>
              <a:ext uri="{FF2B5EF4-FFF2-40B4-BE49-F238E27FC236}">
                <a16:creationId xmlns="" xmlns:a16="http://schemas.microsoft.com/office/drawing/2014/main" id="{D8E6E2BE-C00B-46EB-B086-9BA711D9E7AE}"/>
              </a:ext>
            </a:extLst>
          </p:cNvPr>
          <p:cNvSpPr txBox="1"/>
          <p:nvPr/>
        </p:nvSpPr>
        <p:spPr>
          <a:xfrm>
            <a:off x="2164496" y="2124288"/>
            <a:ext cx="7803898" cy="1824923"/>
          </a:xfrm>
          <a:prstGeom prst="rect">
            <a:avLst/>
          </a:prstGeom>
          <a:noFill/>
        </p:spPr>
        <p:txBody>
          <a:bodyPr wrap="square" rtlCol="0">
            <a:spAutoFit/>
          </a:bodyPr>
          <a:lstStyle/>
          <a:p>
            <a:pPr algn="ctr">
              <a:lnSpc>
                <a:spcPct val="150000"/>
              </a:lnSpc>
              <a:buClr>
                <a:srgbClr val="000000"/>
              </a:buClr>
              <a:buFont typeface="Arial"/>
              <a:buNone/>
            </a:pPr>
            <a:r>
              <a:rPr lang="en-US" sz="4000" b="1" kern="0" dirty="0">
                <a:solidFill>
                  <a:srgbClr val="002060"/>
                </a:solidFill>
                <a:latin typeface="Arial" pitchFamily="34" charset="0"/>
                <a:cs typeface="Arial" pitchFamily="34" charset="0"/>
                <a:sym typeface="Arial"/>
              </a:rPr>
              <a:t>CHÀO MỪNG CÁC EM </a:t>
            </a:r>
          </a:p>
          <a:p>
            <a:pPr algn="ctr">
              <a:lnSpc>
                <a:spcPct val="150000"/>
              </a:lnSpc>
              <a:buClr>
                <a:srgbClr val="000000"/>
              </a:buClr>
              <a:buFont typeface="Arial"/>
              <a:buNone/>
            </a:pPr>
            <a:r>
              <a:rPr lang="en-US" sz="4000" b="1" kern="0" dirty="0">
                <a:solidFill>
                  <a:srgbClr val="002060"/>
                </a:solidFill>
                <a:latin typeface="Arial" pitchFamily="34" charset="0"/>
                <a:cs typeface="Arial" pitchFamily="34" charset="0"/>
                <a:sym typeface="Arial"/>
              </a:rPr>
              <a:t>ĐẾN VỚI TIẾT HỌC HÔM NAY!</a:t>
            </a:r>
          </a:p>
        </p:txBody>
      </p:sp>
    </p:spTree>
    <p:extLst>
      <p:ext uri="{BB962C8B-B14F-4D97-AF65-F5344CB8AC3E}">
        <p14:creationId xmlns:p14="http://schemas.microsoft.com/office/powerpoint/2010/main" val="974177080"/>
      </p:ext>
    </p:ext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681663" y="1069264"/>
            <a:ext cx="7507705" cy="4320883"/>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prstClr val="white"/>
                </a:solidFill>
                <a:effectLst/>
                <a:uLnTx/>
                <a:uFillTx/>
                <a:latin typeface="Arial"/>
                <a:ea typeface="义启嘟嘟体" pitchFamily="2" charset="-128"/>
                <a:cs typeface="义启嘟嘟体" pitchFamily="2" charset="-128"/>
              </a:rPr>
              <a:t>â</a:t>
            </a:r>
            <a:endParaRPr kumimoji="0" lang="zh-CN" altLang="en-US" sz="2000" b="0" i="0" u="none" strike="noStrike" kern="1200" cap="none" spc="0" normalizeH="0" baseline="0" noProof="0">
              <a:ln>
                <a:noFill/>
              </a:ln>
              <a:solidFill>
                <a:prstClr val="white"/>
              </a:solidFill>
              <a:effectLst/>
              <a:uLnTx/>
              <a:uFillTx/>
              <a:latin typeface="Arial"/>
              <a:ea typeface="义启嘟嘟体" pitchFamily="2" charset="-128"/>
              <a:cs typeface="义启嘟嘟体" pitchFamily="2" charset="-128"/>
            </a:endParaRPr>
          </a:p>
        </p:txBody>
      </p:sp>
      <p:pic>
        <p:nvPicPr>
          <p:cNvPr id="9" name="图片 8"/>
          <p:cNvPicPr>
            <a:picLocks noChangeAspect="1"/>
          </p:cNvPicPr>
          <p:nvPr/>
        </p:nvPicPr>
        <p:blipFill rotWithShape="1">
          <a:blip r:embed="rId3" cstate="hqprint">
            <a:extLst>
              <a:ext uri="{28A0092B-C50C-407E-A947-70E740481C1C}">
                <a14:useLocalDpi xmlns:a14="http://schemas.microsoft.com/office/drawing/2010/main" val="0"/>
              </a:ext>
            </a:extLst>
          </a:blip>
          <a:srcRect l="79111" t="60444" b="9334"/>
          <a:stretch/>
        </p:blipFill>
        <p:spPr>
          <a:xfrm>
            <a:off x="10166112" y="4075982"/>
            <a:ext cx="2414642" cy="3493524"/>
          </a:xfrm>
          <a:prstGeom prst="rect">
            <a:avLst/>
          </a:prstGeom>
        </p:spPr>
      </p:pic>
      <p:pic>
        <p:nvPicPr>
          <p:cNvPr id="10" name="图片 9"/>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p:blipFill>
        <p:spPr>
          <a:xfrm>
            <a:off x="9874391" y="453209"/>
            <a:ext cx="2191122" cy="152086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39" y="-77177"/>
            <a:ext cx="2984702" cy="2984702"/>
          </a:xfrm>
          <a:prstGeom prst="rect">
            <a:avLst/>
          </a:prstGeom>
          <a:effectLst>
            <a:outerShdw blurRad="50800" dist="38100" dir="10800000" algn="r" rotWithShape="0">
              <a:prstClr val="black">
                <a:alpha val="40000"/>
              </a:prstClr>
            </a:outerShdw>
          </a:effectLst>
        </p:spPr>
      </p:pic>
      <p:pic>
        <p:nvPicPr>
          <p:cNvPr id="23" name="图片 4">
            <a:extLst>
              <a:ext uri="{FF2B5EF4-FFF2-40B4-BE49-F238E27FC236}">
                <a16:creationId xmlns="" xmlns:a16="http://schemas.microsoft.com/office/drawing/2014/main" id="{07067E6C-908F-4604-87A7-35439E3B7E12}"/>
              </a:ext>
            </a:extLst>
          </p:cNvPr>
          <p:cNvPicPr>
            <a:picLocks noChangeAspect="1"/>
          </p:cNvPicPr>
          <p:nvPr/>
        </p:nvPicPr>
        <p:blipFill>
          <a:blip r:embed="rId5"/>
          <a:stretch>
            <a:fillRect/>
          </a:stretch>
        </p:blipFill>
        <p:spPr>
          <a:xfrm>
            <a:off x="3065422" y="565702"/>
            <a:ext cx="804742" cy="658425"/>
          </a:xfrm>
          <a:prstGeom prst="rect">
            <a:avLst/>
          </a:prstGeom>
        </p:spPr>
      </p:pic>
      <p:pic>
        <p:nvPicPr>
          <p:cNvPr id="24" name="图片 7">
            <a:extLst>
              <a:ext uri="{FF2B5EF4-FFF2-40B4-BE49-F238E27FC236}">
                <a16:creationId xmlns="" xmlns:a16="http://schemas.microsoft.com/office/drawing/2014/main" id="{BE19E679-B012-4A9F-A726-60FEA4278893}"/>
              </a:ext>
            </a:extLst>
          </p:cNvPr>
          <p:cNvPicPr>
            <a:picLocks noChangeAspect="1"/>
          </p:cNvPicPr>
          <p:nvPr/>
        </p:nvPicPr>
        <p:blipFill>
          <a:blip r:embed="rId6"/>
          <a:stretch>
            <a:fillRect/>
          </a:stretch>
        </p:blipFill>
        <p:spPr>
          <a:xfrm>
            <a:off x="7512310" y="184064"/>
            <a:ext cx="1368672" cy="1050548"/>
          </a:xfrm>
          <a:prstGeom prst="rect">
            <a:avLst/>
          </a:prstGeom>
        </p:spPr>
      </p:pic>
      <p:pic>
        <p:nvPicPr>
          <p:cNvPr id="25" name="图片 18">
            <a:extLst>
              <a:ext uri="{FF2B5EF4-FFF2-40B4-BE49-F238E27FC236}">
                <a16:creationId xmlns="" xmlns:a16="http://schemas.microsoft.com/office/drawing/2014/main" id="{065B7D30-4FF3-45D0-8B37-E16A1F6793C9}"/>
              </a:ext>
            </a:extLst>
          </p:cNvPr>
          <p:cNvPicPr>
            <a:picLocks noChangeAspect="1"/>
          </p:cNvPicPr>
          <p:nvPr/>
        </p:nvPicPr>
        <p:blipFill>
          <a:blip r:embed="rId7"/>
          <a:stretch>
            <a:fillRect/>
          </a:stretch>
        </p:blipFill>
        <p:spPr>
          <a:xfrm>
            <a:off x="175565" y="5088112"/>
            <a:ext cx="1566808" cy="1469263"/>
          </a:xfrm>
          <a:prstGeom prst="rect">
            <a:avLst/>
          </a:prstGeom>
        </p:spPr>
      </p:pic>
      <p:sp>
        <p:nvSpPr>
          <p:cNvPr id="4" name="Rectangle 3"/>
          <p:cNvSpPr/>
          <p:nvPr/>
        </p:nvSpPr>
        <p:spPr>
          <a:xfrm>
            <a:off x="4181473" y="1714231"/>
            <a:ext cx="6291922" cy="3093154"/>
          </a:xfrm>
          <a:prstGeom prst="rect">
            <a:avLst/>
          </a:prstGeom>
        </p:spPr>
        <p:txBody>
          <a:bodyPr wrap="square">
            <a:spAutoFit/>
          </a:bodyPr>
          <a:lstStyle/>
          <a:p>
            <a:pPr marL="342900" indent="-342900" algn="just">
              <a:lnSpc>
                <a:spcPct val="150000"/>
              </a:lnSpc>
              <a:buFont typeface="Arial" pitchFamily="34" charset="0"/>
              <a:buChar char="•"/>
            </a:pPr>
            <a:r>
              <a:rPr lang="de-DE" sz="2600" dirty="0" smtClean="0"/>
              <a:t>Hàng </a:t>
            </a:r>
            <a:r>
              <a:rPr lang="de-DE" sz="2600" dirty="0"/>
              <a:t>ngày, những người sống quanh em (cha mẹ, người thân, hàng xóm) làm công việc gì để đem lại thu nhập?</a:t>
            </a:r>
            <a:endParaRPr lang="en-US" sz="2600" dirty="0"/>
          </a:p>
          <a:p>
            <a:pPr marL="342900" indent="-342900" algn="just">
              <a:lnSpc>
                <a:spcPct val="150000"/>
              </a:lnSpc>
              <a:buFont typeface="Arial" pitchFamily="34" charset="0"/>
              <a:buChar char="•"/>
            </a:pPr>
            <a:r>
              <a:rPr lang="de-DE" sz="2600" dirty="0" smtClean="0"/>
              <a:t>Trên </a:t>
            </a:r>
            <a:r>
              <a:rPr lang="de-DE" sz="2600" dirty="0"/>
              <a:t>đường từ nhà tới trường, em đã nhìn thấy những công việc/ nghề nào?</a:t>
            </a:r>
            <a:endParaRPr lang="en-US" sz="2600" dirty="0"/>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147" y="2740872"/>
            <a:ext cx="3218948" cy="360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25884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2">
            <a:extLst>
              <a:ext uri="{FF2B5EF4-FFF2-40B4-BE49-F238E27FC236}">
                <a16:creationId xmlns="" xmlns:a16="http://schemas.microsoft.com/office/drawing/2014/main" id="{4F8B57C8-C053-4ED0-9101-FD574494D836}"/>
              </a:ext>
            </a:extLst>
          </p:cNvPr>
          <p:cNvSpPr/>
          <p:nvPr/>
        </p:nvSpPr>
        <p:spPr>
          <a:xfrm>
            <a:off x="1065917" y="288760"/>
            <a:ext cx="10108968" cy="5606485"/>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prstClr val="white"/>
                </a:solidFill>
                <a:effectLst/>
                <a:uLnTx/>
                <a:uFillTx/>
                <a:latin typeface="Arial"/>
                <a:ea typeface="义启嘟嘟体" pitchFamily="2" charset="-128"/>
                <a:cs typeface="义启嘟嘟体" pitchFamily="2" charset="-128"/>
              </a:rPr>
              <a:t>â</a:t>
            </a:r>
            <a:endParaRPr kumimoji="0" lang="zh-CN" altLang="en-US" sz="2000" b="0" i="0" u="none" strike="noStrike" kern="1200" cap="none" spc="0" normalizeH="0" baseline="0" noProof="0">
              <a:ln>
                <a:noFill/>
              </a:ln>
              <a:solidFill>
                <a:prstClr val="white"/>
              </a:solidFill>
              <a:effectLst/>
              <a:uLnTx/>
              <a:uFillTx/>
              <a:latin typeface="Arial"/>
              <a:ea typeface="义启嘟嘟体" pitchFamily="2" charset="-128"/>
              <a:cs typeface="义启嘟嘟体" pitchFamily="2" charset="-128"/>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442" y="147030"/>
            <a:ext cx="1986103" cy="1986103"/>
          </a:xfrm>
          <a:prstGeom prst="rect">
            <a:avLst/>
          </a:prstGeom>
          <a:effectLst>
            <a:outerShdw blurRad="50800" dist="38100" dir="10800000" algn="r" rotWithShape="0">
              <a:prstClr val="black">
                <a:alpha val="40000"/>
              </a:prstClr>
            </a:outerShdw>
          </a:effectLst>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8165825" y="4324061"/>
            <a:ext cx="5468468" cy="3756293"/>
          </a:xfrm>
          <a:prstGeom prst="rect">
            <a:avLst/>
          </a:prstGeom>
        </p:spPr>
      </p:pic>
      <p:pic>
        <p:nvPicPr>
          <p:cNvPr id="18" name="图片 17"/>
          <p:cNvPicPr>
            <a:picLocks noChangeAspect="1"/>
          </p:cNvPicPr>
          <p:nvPr/>
        </p:nvPicPr>
        <p:blipFill rotWithShape="1">
          <a:blip r:embed="rId5" cstate="hqprint">
            <a:extLst>
              <a:ext uri="{28A0092B-C50C-407E-A947-70E740481C1C}">
                <a14:useLocalDpi xmlns:a14="http://schemas.microsoft.com/office/drawing/2010/main" val="0"/>
              </a:ext>
            </a:extLst>
          </a:blip>
          <a:srcRect t="9905" r="71460" b="70286"/>
          <a:stretch/>
        </p:blipFill>
        <p:spPr>
          <a:xfrm>
            <a:off x="-277778" y="73792"/>
            <a:ext cx="2520124" cy="1749230"/>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12987" t="26831" r="75844" b="43247"/>
          <a:stretch/>
        </p:blipFill>
        <p:spPr>
          <a:xfrm>
            <a:off x="-136835" y="3069622"/>
            <a:ext cx="1959499" cy="1503803"/>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p:blipFill>
        <p:spPr>
          <a:xfrm>
            <a:off x="584144" y="5571792"/>
            <a:ext cx="861302" cy="805207"/>
          </a:xfrm>
          <a:prstGeom prst="rect">
            <a:avLst/>
          </a:prstGeom>
        </p:spPr>
      </p:pic>
      <p:pic>
        <p:nvPicPr>
          <p:cNvPr id="26" name="图片 6">
            <a:extLst>
              <a:ext uri="{FF2B5EF4-FFF2-40B4-BE49-F238E27FC236}">
                <a16:creationId xmlns="" xmlns:a16="http://schemas.microsoft.com/office/drawing/2014/main" id="{B1353467-E5CD-4C58-9F51-F57DE5B93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5897" y="463597"/>
            <a:ext cx="1986103" cy="1986103"/>
          </a:xfrm>
          <a:prstGeom prst="rect">
            <a:avLst/>
          </a:prstGeom>
          <a:effectLst>
            <a:outerShdw blurRad="50800" dist="38100" dir="10800000" algn="r" rotWithShape="0">
              <a:prstClr val="black">
                <a:alpha val="40000"/>
              </a:prstClr>
            </a:outerShdw>
          </a:effectLst>
        </p:spPr>
      </p:pic>
      <p:sp>
        <p:nvSpPr>
          <p:cNvPr id="10" name="Rectangle 8">
            <a:extLst>
              <a:ext uri="{FF2B5EF4-FFF2-40B4-BE49-F238E27FC236}">
                <a16:creationId xmlns="" xmlns:a16="http://schemas.microsoft.com/office/drawing/2014/main" id="{82798BAB-62BF-49B3-91FC-AB9A9F80BA6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5" name="图片 18">
            <a:extLst>
              <a:ext uri="{FF2B5EF4-FFF2-40B4-BE49-F238E27FC236}">
                <a16:creationId xmlns="" xmlns:a16="http://schemas.microsoft.com/office/drawing/2014/main" id="{4CAB8485-73E2-4EF5-A654-CDF50C5FF58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83658" t="36888" b="49778"/>
          <a:stretch/>
        </p:blipFill>
        <p:spPr>
          <a:xfrm>
            <a:off x="1845222" y="384651"/>
            <a:ext cx="1120727" cy="914400"/>
          </a:xfrm>
          <a:prstGeom prst="rect">
            <a:avLst/>
          </a:prstGeom>
        </p:spPr>
      </p:pic>
      <p:pic>
        <p:nvPicPr>
          <p:cNvPr id="46" name="图片 19">
            <a:extLst>
              <a:ext uri="{FF2B5EF4-FFF2-40B4-BE49-F238E27FC236}">
                <a16:creationId xmlns="" xmlns:a16="http://schemas.microsoft.com/office/drawing/2014/main" id="{574FD5C3-4B42-40A2-B83F-8419A65A6774}"/>
              </a:ext>
            </a:extLst>
          </p:cNvPr>
          <p:cNvPicPr>
            <a:picLocks noChangeAspect="1"/>
          </p:cNvPicPr>
          <p:nvPr/>
        </p:nvPicPr>
        <p:blipFill rotWithShape="1">
          <a:blip r:embed="rId4">
            <a:extLst>
              <a:ext uri="{28A0092B-C50C-407E-A947-70E740481C1C}">
                <a14:useLocalDpi xmlns:a14="http://schemas.microsoft.com/office/drawing/2010/main" val="0"/>
              </a:ext>
            </a:extLst>
          </a:blip>
          <a:srcRect l="12987" t="26831" r="75844" b="43247"/>
          <a:stretch/>
        </p:blipFill>
        <p:spPr>
          <a:xfrm>
            <a:off x="9920310" y="463597"/>
            <a:ext cx="1959499" cy="1503803"/>
          </a:xfrm>
          <a:prstGeom prst="rect">
            <a:avLst/>
          </a:prstGeom>
        </p:spPr>
      </p:pic>
      <p:sp>
        <p:nvSpPr>
          <p:cNvPr id="2" name="Rectangle 1"/>
          <p:cNvSpPr/>
          <p:nvPr/>
        </p:nvSpPr>
        <p:spPr>
          <a:xfrm>
            <a:off x="1303514" y="663911"/>
            <a:ext cx="9517497" cy="3508653"/>
          </a:xfrm>
          <a:prstGeom prst="rect">
            <a:avLst/>
          </a:prstGeom>
        </p:spPr>
        <p:txBody>
          <a:bodyPr wrap="square">
            <a:spAutoFit/>
          </a:bodyPr>
          <a:lstStyle/>
          <a:p>
            <a:pPr algn="ctr">
              <a:lnSpc>
                <a:spcPct val="150000"/>
              </a:lnSpc>
            </a:pPr>
            <a:r>
              <a:rPr lang="de-DE" sz="2800" b="1" dirty="0"/>
              <a:t>a) Tên một số nghề ở địa phương</a:t>
            </a:r>
            <a:endParaRPr lang="en-US" sz="2800" dirty="0"/>
          </a:p>
          <a:p>
            <a:pPr marL="342900" indent="-342900" algn="just">
              <a:lnSpc>
                <a:spcPct val="150000"/>
              </a:lnSpc>
              <a:buFont typeface="Wingdings" pitchFamily="2" charset="2"/>
              <a:buChar char="v"/>
            </a:pPr>
            <a:r>
              <a:rPr lang="de-DE" sz="2400" dirty="0"/>
              <a:t>Ở địa phương có nhiều nghề khác nhau:</a:t>
            </a:r>
            <a:endParaRPr lang="en-US" sz="2400" dirty="0"/>
          </a:p>
          <a:p>
            <a:pPr marL="342900" indent="-342900" algn="just">
              <a:lnSpc>
                <a:spcPct val="150000"/>
              </a:lnSpc>
              <a:buFont typeface="Arial" pitchFamily="34" charset="0"/>
              <a:buChar char="•"/>
            </a:pPr>
            <a:r>
              <a:rPr lang="de-DE" sz="2400" dirty="0" smtClean="0"/>
              <a:t>Những </a:t>
            </a:r>
            <a:r>
              <a:rPr lang="de-DE" sz="2400" dirty="0"/>
              <a:t>nghề trực tiếp làm ra của cải vật chất như các nghề trồng trọt (trồng lúa, trồng hoa màu, trồng rau, trồng cây ăn quả,...), các nghề chăn nuôi (nuôi trâu, bò, lợn, gà, vịt,...), các nghề thủ công truyền thống (mây tre đan; làm gốm; làm gạch;...). </a:t>
            </a:r>
            <a:endParaRPr lang="en-US" sz="2400" dirty="0"/>
          </a:p>
        </p:txBody>
      </p:sp>
      <p:pic>
        <p:nvPicPr>
          <p:cNvPr id="1097"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9673" y="4249223"/>
            <a:ext cx="3530356" cy="23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31593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97"/>
                                        </p:tgtEl>
                                        <p:attrNameLst>
                                          <p:attrName>style.visibility</p:attrName>
                                        </p:attrNameLst>
                                      </p:cBhvr>
                                      <p:to>
                                        <p:strVal val="visible"/>
                                      </p:to>
                                    </p:set>
                                    <p:animEffect transition="in" filter="wipe(down)">
                                      <p:cBhvr>
                                        <p:cTn id="29" dur="500"/>
                                        <p:tgtEl>
                                          <p:spTgt spid="1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2">
            <a:extLst>
              <a:ext uri="{FF2B5EF4-FFF2-40B4-BE49-F238E27FC236}">
                <a16:creationId xmlns="" xmlns:a16="http://schemas.microsoft.com/office/drawing/2014/main" id="{4F8B57C8-C053-4ED0-9101-FD574494D836}"/>
              </a:ext>
            </a:extLst>
          </p:cNvPr>
          <p:cNvSpPr/>
          <p:nvPr/>
        </p:nvSpPr>
        <p:spPr>
          <a:xfrm>
            <a:off x="1065917" y="673768"/>
            <a:ext cx="10108968" cy="5606485"/>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prstClr val="white"/>
                </a:solidFill>
                <a:effectLst/>
                <a:uLnTx/>
                <a:uFillTx/>
                <a:latin typeface="Arial"/>
                <a:ea typeface="义启嘟嘟体" pitchFamily="2" charset="-128"/>
                <a:cs typeface="义启嘟嘟体" pitchFamily="2" charset="-128"/>
              </a:rPr>
              <a:t>â</a:t>
            </a:r>
            <a:endParaRPr kumimoji="0" lang="zh-CN" altLang="en-US" sz="2000" b="0" i="0" u="none" strike="noStrike" kern="1200" cap="none" spc="0" normalizeH="0" baseline="0" noProof="0">
              <a:ln>
                <a:noFill/>
              </a:ln>
              <a:solidFill>
                <a:prstClr val="white"/>
              </a:solidFill>
              <a:effectLst/>
              <a:uLnTx/>
              <a:uFillTx/>
              <a:latin typeface="Arial"/>
              <a:ea typeface="义启嘟嘟体" pitchFamily="2" charset="-128"/>
              <a:cs typeface="义启嘟嘟体" pitchFamily="2" charset="-128"/>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442" y="147030"/>
            <a:ext cx="1986103" cy="1986103"/>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422157" y="218170"/>
            <a:ext cx="3114461" cy="2161762"/>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136835" y="3069622"/>
            <a:ext cx="1959499" cy="1503803"/>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584144" y="5571792"/>
            <a:ext cx="861302" cy="805207"/>
          </a:xfrm>
          <a:prstGeom prst="rect">
            <a:avLst/>
          </a:prstGeom>
        </p:spPr>
      </p:pic>
      <p:pic>
        <p:nvPicPr>
          <p:cNvPr id="26" name="图片 6">
            <a:extLst>
              <a:ext uri="{FF2B5EF4-FFF2-40B4-BE49-F238E27FC236}">
                <a16:creationId xmlns="" xmlns:a16="http://schemas.microsoft.com/office/drawing/2014/main" id="{B1353467-E5CD-4C58-9F51-F57DE5B93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5897" y="463597"/>
            <a:ext cx="1986103" cy="1986103"/>
          </a:xfrm>
          <a:prstGeom prst="rect">
            <a:avLst/>
          </a:prstGeom>
          <a:effectLst>
            <a:outerShdw blurRad="50800" dist="38100" dir="10800000" algn="r" rotWithShape="0">
              <a:prstClr val="black">
                <a:alpha val="40000"/>
              </a:prstClr>
            </a:outerShdw>
          </a:effectLst>
        </p:spPr>
      </p:pic>
      <p:sp>
        <p:nvSpPr>
          <p:cNvPr id="10" name="Rectangle 8">
            <a:extLst>
              <a:ext uri="{FF2B5EF4-FFF2-40B4-BE49-F238E27FC236}">
                <a16:creationId xmlns="" xmlns:a16="http://schemas.microsoft.com/office/drawing/2014/main" id="{82798BAB-62BF-49B3-91FC-AB9A9F80BA6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5" name="图片 18">
            <a:extLst>
              <a:ext uri="{FF2B5EF4-FFF2-40B4-BE49-F238E27FC236}">
                <a16:creationId xmlns="" xmlns:a16="http://schemas.microsoft.com/office/drawing/2014/main" id="{4CAB8485-73E2-4EF5-A654-CDF50C5FF58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1845222" y="384651"/>
            <a:ext cx="1120727" cy="914400"/>
          </a:xfrm>
          <a:prstGeom prst="rect">
            <a:avLst/>
          </a:prstGeom>
        </p:spPr>
      </p:pic>
      <p:pic>
        <p:nvPicPr>
          <p:cNvPr id="46" name="图片 19">
            <a:extLst>
              <a:ext uri="{FF2B5EF4-FFF2-40B4-BE49-F238E27FC236}">
                <a16:creationId xmlns="" xmlns:a16="http://schemas.microsoft.com/office/drawing/2014/main" id="{574FD5C3-4B42-40A2-B83F-8419A65A6774}"/>
              </a:ext>
            </a:extLst>
          </p:cNvPr>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9920310" y="463597"/>
            <a:ext cx="1959499" cy="1503803"/>
          </a:xfrm>
          <a:prstGeom prst="rect">
            <a:avLst/>
          </a:prstGeom>
        </p:spPr>
      </p:pic>
      <p:sp>
        <p:nvSpPr>
          <p:cNvPr id="3" name="Rectangle 2"/>
          <p:cNvSpPr/>
          <p:nvPr/>
        </p:nvSpPr>
        <p:spPr>
          <a:xfrm>
            <a:off x="1702350" y="1298800"/>
            <a:ext cx="8673828" cy="1754326"/>
          </a:xfrm>
          <a:prstGeom prst="rect">
            <a:avLst/>
          </a:prstGeom>
        </p:spPr>
        <p:txBody>
          <a:bodyPr wrap="square">
            <a:spAutoFit/>
          </a:bodyPr>
          <a:lstStyle/>
          <a:p>
            <a:pPr marL="342900" indent="-342900" algn="just">
              <a:lnSpc>
                <a:spcPct val="150000"/>
              </a:lnSpc>
              <a:buFont typeface="Arial" pitchFamily="34" charset="0"/>
              <a:buChar char="•"/>
            </a:pPr>
            <a:r>
              <a:rPr lang="de-DE" sz="2400" dirty="0" smtClean="0"/>
              <a:t>Những </a:t>
            </a:r>
            <a:r>
              <a:rPr lang="de-DE" sz="2400" dirty="0"/>
              <a:t>nghề được thực hiện nhằm phân phối sản phẩm đến người tiêu dùng và thu lợi nhuận như nghề bán hàng trong cửa hàng, bán hàng ở chợ, bán hàng rong.</a:t>
            </a:r>
            <a:endParaRPr lang="en-US" sz="2400" dirty="0"/>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934" y="3917775"/>
            <a:ext cx="2892992" cy="215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9596" y="3263669"/>
            <a:ext cx="3639335" cy="218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2994" y="3917775"/>
            <a:ext cx="3379648" cy="215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5776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additive="base">
                                        <p:cTn id="19" dur="500" fill="hold"/>
                                        <p:tgtEl>
                                          <p:spTgt spid="7170"/>
                                        </p:tgtEl>
                                        <p:attrNameLst>
                                          <p:attrName>ppt_x</p:attrName>
                                        </p:attrNameLst>
                                      </p:cBhvr>
                                      <p:tavLst>
                                        <p:tav tm="0">
                                          <p:val>
                                            <p:strVal val="#ppt_x"/>
                                          </p:val>
                                        </p:tav>
                                        <p:tav tm="100000">
                                          <p:val>
                                            <p:strVal val="#ppt_x"/>
                                          </p:val>
                                        </p:tav>
                                      </p:tavLst>
                                    </p:anim>
                                    <p:anim calcmode="lin" valueType="num">
                                      <p:cBhvr additive="base">
                                        <p:cTn id="2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171"/>
                                        </p:tgtEl>
                                        <p:attrNameLst>
                                          <p:attrName>style.visibility</p:attrName>
                                        </p:attrNameLst>
                                      </p:cBhvr>
                                      <p:to>
                                        <p:strVal val="visible"/>
                                      </p:to>
                                    </p:set>
                                    <p:animEffect transition="in" filter="barn(inVertical)">
                                      <p:cBhvr>
                                        <p:cTn id="25" dur="500"/>
                                        <p:tgtEl>
                                          <p:spTgt spid="717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172"/>
                                        </p:tgtEl>
                                        <p:attrNameLst>
                                          <p:attrName>style.visibility</p:attrName>
                                        </p:attrNameLst>
                                      </p:cBhvr>
                                      <p:to>
                                        <p:strVal val="visible"/>
                                      </p:to>
                                    </p:set>
                                    <p:anim calcmode="lin" valueType="num">
                                      <p:cBhvr additive="base">
                                        <p:cTn id="30" dur="500" fill="hold"/>
                                        <p:tgtEl>
                                          <p:spTgt spid="7172"/>
                                        </p:tgtEl>
                                        <p:attrNameLst>
                                          <p:attrName>ppt_x</p:attrName>
                                        </p:attrNameLst>
                                      </p:cBhvr>
                                      <p:tavLst>
                                        <p:tav tm="0">
                                          <p:val>
                                            <p:strVal val="#ppt_x"/>
                                          </p:val>
                                        </p:tav>
                                        <p:tav tm="100000">
                                          <p:val>
                                            <p:strVal val="#ppt_x"/>
                                          </p:val>
                                        </p:tav>
                                      </p:tavLst>
                                    </p:anim>
                                    <p:anim calcmode="lin" valueType="num">
                                      <p:cBhvr additive="base">
                                        <p:cTn id="31"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2">
            <a:extLst>
              <a:ext uri="{FF2B5EF4-FFF2-40B4-BE49-F238E27FC236}">
                <a16:creationId xmlns="" xmlns:a16="http://schemas.microsoft.com/office/drawing/2014/main" id="{4F8B57C8-C053-4ED0-9101-FD574494D836}"/>
              </a:ext>
            </a:extLst>
          </p:cNvPr>
          <p:cNvSpPr/>
          <p:nvPr/>
        </p:nvSpPr>
        <p:spPr>
          <a:xfrm>
            <a:off x="1065917" y="505327"/>
            <a:ext cx="10108968" cy="5606485"/>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prstClr val="white"/>
                </a:solidFill>
                <a:effectLst/>
                <a:uLnTx/>
                <a:uFillTx/>
                <a:latin typeface="Arial"/>
                <a:ea typeface="义启嘟嘟体" pitchFamily="2" charset="-128"/>
                <a:cs typeface="义启嘟嘟体" pitchFamily="2" charset="-128"/>
              </a:rPr>
              <a:t>â</a:t>
            </a:r>
            <a:endParaRPr kumimoji="0" lang="zh-CN" altLang="en-US" sz="2000" b="0" i="0" u="none" strike="noStrike" kern="1200" cap="none" spc="0" normalizeH="0" baseline="0" noProof="0">
              <a:ln>
                <a:noFill/>
              </a:ln>
              <a:solidFill>
                <a:prstClr val="white"/>
              </a:solidFill>
              <a:effectLst/>
              <a:uLnTx/>
              <a:uFillTx/>
              <a:latin typeface="Arial"/>
              <a:ea typeface="义启嘟嘟体" pitchFamily="2" charset="-128"/>
              <a:cs typeface="义启嘟嘟体" pitchFamily="2" charset="-128"/>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442" y="147030"/>
            <a:ext cx="1986103" cy="1986103"/>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325905" y="194107"/>
            <a:ext cx="2424445" cy="1682819"/>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136835" y="3069622"/>
            <a:ext cx="1959499" cy="1503803"/>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584144" y="5571792"/>
            <a:ext cx="861302" cy="805207"/>
          </a:xfrm>
          <a:prstGeom prst="rect">
            <a:avLst/>
          </a:prstGeom>
        </p:spPr>
      </p:pic>
      <p:pic>
        <p:nvPicPr>
          <p:cNvPr id="26" name="图片 6">
            <a:extLst>
              <a:ext uri="{FF2B5EF4-FFF2-40B4-BE49-F238E27FC236}">
                <a16:creationId xmlns="" xmlns:a16="http://schemas.microsoft.com/office/drawing/2014/main" id="{B1353467-E5CD-4C58-9F51-F57DE5B93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5897" y="463597"/>
            <a:ext cx="1986103" cy="1986103"/>
          </a:xfrm>
          <a:prstGeom prst="rect">
            <a:avLst/>
          </a:prstGeom>
          <a:effectLst>
            <a:outerShdw blurRad="50800" dist="38100" dir="10800000" algn="r" rotWithShape="0">
              <a:prstClr val="black">
                <a:alpha val="40000"/>
              </a:prstClr>
            </a:outerShdw>
          </a:effectLst>
        </p:spPr>
      </p:pic>
      <p:sp>
        <p:nvSpPr>
          <p:cNvPr id="10" name="Rectangle 8">
            <a:extLst>
              <a:ext uri="{FF2B5EF4-FFF2-40B4-BE49-F238E27FC236}">
                <a16:creationId xmlns="" xmlns:a16="http://schemas.microsoft.com/office/drawing/2014/main" id="{82798BAB-62BF-49B3-91FC-AB9A9F80BA6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5" name="图片 18">
            <a:extLst>
              <a:ext uri="{FF2B5EF4-FFF2-40B4-BE49-F238E27FC236}">
                <a16:creationId xmlns="" xmlns:a16="http://schemas.microsoft.com/office/drawing/2014/main" id="{4CAB8485-73E2-4EF5-A654-CDF50C5FF58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1845222" y="384651"/>
            <a:ext cx="1120727" cy="914400"/>
          </a:xfrm>
          <a:prstGeom prst="rect">
            <a:avLst/>
          </a:prstGeom>
        </p:spPr>
      </p:pic>
      <p:sp>
        <p:nvSpPr>
          <p:cNvPr id="2" name="Rectangle 1"/>
          <p:cNvSpPr/>
          <p:nvPr/>
        </p:nvSpPr>
        <p:spPr>
          <a:xfrm>
            <a:off x="1309484" y="995507"/>
            <a:ext cx="9573031" cy="2308324"/>
          </a:xfrm>
          <a:prstGeom prst="rect">
            <a:avLst/>
          </a:prstGeom>
        </p:spPr>
        <p:txBody>
          <a:bodyPr wrap="square">
            <a:spAutoFit/>
          </a:bodyPr>
          <a:lstStyle/>
          <a:p>
            <a:pPr marL="285750" indent="-285750" algn="just">
              <a:lnSpc>
                <a:spcPct val="150000"/>
              </a:lnSpc>
              <a:buFont typeface="Arial" pitchFamily="34" charset="0"/>
              <a:buChar char="•"/>
            </a:pPr>
            <a:r>
              <a:rPr lang="de-DE" sz="2400" dirty="0"/>
              <a:t>Có những nghề dịch vụ, thực hiện các công việc nhằm phục vụ cho nhu cầu sản xuất, kinh doanh hay sinh hoạt tiêu dùng, như: cung ứng phân bón; thuốc bảo vệ thực vật; đầu bếp; cắt, uốn tóc; sửa chữa ô tô, xe máy, điện thoại, máy tính,... </a:t>
            </a:r>
            <a:endParaRPr lang="en-US" sz="2400" dirty="0"/>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9484" y="4178584"/>
            <a:ext cx="3825798" cy="229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5282" y="3468388"/>
            <a:ext cx="2643424" cy="264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7908" y="4039495"/>
            <a:ext cx="3435963" cy="257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22269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additive="base">
                                        <p:cTn id="19" dur="500" fill="hold"/>
                                        <p:tgtEl>
                                          <p:spTgt spid="8194"/>
                                        </p:tgtEl>
                                        <p:attrNameLst>
                                          <p:attrName>ppt_x</p:attrName>
                                        </p:attrNameLst>
                                      </p:cBhvr>
                                      <p:tavLst>
                                        <p:tav tm="0">
                                          <p:val>
                                            <p:strVal val="#ppt_x"/>
                                          </p:val>
                                        </p:tav>
                                        <p:tav tm="100000">
                                          <p:val>
                                            <p:strVal val="#ppt_x"/>
                                          </p:val>
                                        </p:tav>
                                      </p:tavLst>
                                    </p:anim>
                                    <p:anim calcmode="lin" valueType="num">
                                      <p:cBhvr additive="base">
                                        <p:cTn id="2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wipe(down)">
                                      <p:cBhvr>
                                        <p:cTn id="25" dur="500"/>
                                        <p:tgtEl>
                                          <p:spTgt spid="819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196"/>
                                        </p:tgtEl>
                                        <p:attrNameLst>
                                          <p:attrName>style.visibility</p:attrName>
                                        </p:attrNameLst>
                                      </p:cBhvr>
                                      <p:to>
                                        <p:strVal val="visible"/>
                                      </p:to>
                                    </p:set>
                                    <p:animEffect transition="in" filter="barn(inVertical)">
                                      <p:cBhvr>
                                        <p:cTn id="30"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755715" y="1927993"/>
            <a:ext cx="8661237" cy="3893695"/>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prstClr val="white"/>
                </a:solidFill>
                <a:effectLst/>
                <a:uLnTx/>
                <a:uFillTx/>
                <a:latin typeface="Arial"/>
                <a:ea typeface="义启嘟嘟体" pitchFamily="2" charset="-128"/>
                <a:cs typeface="义启嘟嘟体" pitchFamily="2" charset="-128"/>
              </a:rPr>
              <a:t>â</a:t>
            </a:r>
            <a:endParaRPr kumimoji="0" lang="zh-CN" altLang="en-US" sz="2000" b="0" i="0" u="none" strike="noStrike" kern="1200" cap="none" spc="0" normalizeH="0" baseline="0" noProof="0">
              <a:ln>
                <a:noFill/>
              </a:ln>
              <a:solidFill>
                <a:prstClr val="white"/>
              </a:solidFill>
              <a:effectLst/>
              <a:uLnTx/>
              <a:uFillTx/>
              <a:latin typeface="Arial"/>
              <a:ea typeface="义启嘟嘟体" pitchFamily="2" charset="-128"/>
              <a:cs typeface="义启嘟嘟体" pitchFamily="2" charset="-128"/>
            </a:endParaRPr>
          </a:p>
        </p:txBody>
      </p:sp>
      <p:pic>
        <p:nvPicPr>
          <p:cNvPr id="10" name="图片 9"/>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p:blipFill>
        <p:spPr>
          <a:xfrm>
            <a:off x="9063344" y="396308"/>
            <a:ext cx="3457287" cy="2399719"/>
          </a:xfrm>
          <a:prstGeom prst="rect">
            <a:avLst/>
          </a:prstGeom>
        </p:spPr>
      </p:pic>
      <p:pic>
        <p:nvPicPr>
          <p:cNvPr id="13" name="图片 5">
            <a:extLst>
              <a:ext uri="{FF2B5EF4-FFF2-40B4-BE49-F238E27FC236}">
                <a16:creationId xmlns="" xmlns:a16="http://schemas.microsoft.com/office/drawing/2014/main" id="{00944CDF-F6BC-4006-83D3-251D55DC5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83" y="-314507"/>
            <a:ext cx="4971505" cy="3606199"/>
          </a:xfrm>
          <a:prstGeom prst="rect">
            <a:avLst/>
          </a:prstGeom>
          <a:effectLst>
            <a:outerShdw blurRad="50800" dist="38100" dir="10800000" algn="r" rotWithShape="0">
              <a:prstClr val="black">
                <a:alpha val="40000"/>
              </a:prstClr>
            </a:outerShdw>
          </a:effectLst>
        </p:spPr>
      </p:pic>
      <p:pic>
        <p:nvPicPr>
          <p:cNvPr id="16" name="图片 4">
            <a:extLst>
              <a:ext uri="{FF2B5EF4-FFF2-40B4-BE49-F238E27FC236}">
                <a16:creationId xmlns="" xmlns:a16="http://schemas.microsoft.com/office/drawing/2014/main" id="{AC40E523-9068-4700-A002-BC499A77FAEF}"/>
              </a:ext>
            </a:extLst>
          </p:cNvPr>
          <p:cNvPicPr>
            <a:picLocks noChangeAspect="1"/>
          </p:cNvPicPr>
          <p:nvPr/>
        </p:nvPicPr>
        <p:blipFill>
          <a:blip r:embed="rId5"/>
          <a:stretch>
            <a:fillRect/>
          </a:stretch>
        </p:blipFill>
        <p:spPr>
          <a:xfrm>
            <a:off x="4359147" y="1401236"/>
            <a:ext cx="804742" cy="658425"/>
          </a:xfrm>
          <a:prstGeom prst="rect">
            <a:avLst/>
          </a:prstGeom>
        </p:spPr>
      </p:pic>
      <p:pic>
        <p:nvPicPr>
          <p:cNvPr id="18" name="图片 17">
            <a:extLst>
              <a:ext uri="{FF2B5EF4-FFF2-40B4-BE49-F238E27FC236}">
                <a16:creationId xmlns="" xmlns:a16="http://schemas.microsoft.com/office/drawing/2014/main" id="{F3C5DFBF-7198-401C-9133-0DE97E3E0671}"/>
              </a:ext>
            </a:extLst>
          </p:cNvPr>
          <p:cNvPicPr>
            <a:picLocks noChangeAspect="1"/>
          </p:cNvPicPr>
          <p:nvPr/>
        </p:nvPicPr>
        <p:blipFill>
          <a:blip r:embed="rId6"/>
          <a:stretch>
            <a:fillRect/>
          </a:stretch>
        </p:blipFill>
        <p:spPr>
          <a:xfrm>
            <a:off x="8721948" y="5254711"/>
            <a:ext cx="695004" cy="566977"/>
          </a:xfrm>
          <a:prstGeom prst="rect">
            <a:avLst/>
          </a:prstGeom>
        </p:spPr>
      </p:pic>
      <p:pic>
        <p:nvPicPr>
          <p:cNvPr id="19" name="图片 18">
            <a:extLst>
              <a:ext uri="{FF2B5EF4-FFF2-40B4-BE49-F238E27FC236}">
                <a16:creationId xmlns="" xmlns:a16="http://schemas.microsoft.com/office/drawing/2014/main" id="{BB43EBF7-A54C-4225-8688-E83B906CEA04}"/>
              </a:ext>
            </a:extLst>
          </p:cNvPr>
          <p:cNvPicPr>
            <a:picLocks noChangeAspect="1"/>
          </p:cNvPicPr>
          <p:nvPr/>
        </p:nvPicPr>
        <p:blipFill>
          <a:blip r:embed="rId7"/>
          <a:stretch>
            <a:fillRect/>
          </a:stretch>
        </p:blipFill>
        <p:spPr>
          <a:xfrm>
            <a:off x="2884005" y="5254711"/>
            <a:ext cx="1566808" cy="1469263"/>
          </a:xfrm>
          <a:prstGeom prst="rect">
            <a:avLst/>
          </a:prstGeom>
        </p:spPr>
      </p:pic>
      <p:pic>
        <p:nvPicPr>
          <p:cNvPr id="21" name="图片 27">
            <a:extLst>
              <a:ext uri="{FF2B5EF4-FFF2-40B4-BE49-F238E27FC236}">
                <a16:creationId xmlns="" xmlns:a16="http://schemas.microsoft.com/office/drawing/2014/main" id="{E0E0F835-889B-40C3-BA20-7A512BB78E0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2" name="图片 28">
            <a:extLst>
              <a:ext uri="{FF2B5EF4-FFF2-40B4-BE49-F238E27FC236}">
                <a16:creationId xmlns="" xmlns:a16="http://schemas.microsoft.com/office/drawing/2014/main" id="{B3653FBC-B084-48CF-8976-84B1028BC01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24" name="Picture 12">
            <a:extLst>
              <a:ext uri="{FF2B5EF4-FFF2-40B4-BE49-F238E27FC236}">
                <a16:creationId xmlns="" xmlns:a16="http://schemas.microsoft.com/office/drawing/2014/main" id="{53E6CAB1-59A8-460C-A62C-64E6C3E10F4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5607450" y="5187924"/>
            <a:ext cx="977100" cy="994504"/>
          </a:xfrm>
          <a:prstGeom prst="rect">
            <a:avLst/>
          </a:prstGeom>
        </p:spPr>
      </p:pic>
      <p:sp>
        <p:nvSpPr>
          <p:cNvPr id="2" name="TextBox 1"/>
          <p:cNvSpPr txBox="1"/>
          <p:nvPr/>
        </p:nvSpPr>
        <p:spPr>
          <a:xfrm>
            <a:off x="1299410" y="1108180"/>
            <a:ext cx="2784901" cy="646331"/>
          </a:xfrm>
          <a:prstGeom prst="rect">
            <a:avLst/>
          </a:prstGeom>
          <a:noFill/>
        </p:spPr>
        <p:txBody>
          <a:bodyPr wrap="square" rtlCol="0">
            <a:spAutoFit/>
          </a:bodyPr>
          <a:lstStyle/>
          <a:p>
            <a:pPr algn="ctr"/>
            <a:r>
              <a:rPr lang="en-US" sz="3600" b="1" dirty="0" smtClean="0">
                <a:solidFill>
                  <a:srgbClr val="FF0000"/>
                </a:solidFill>
              </a:rPr>
              <a:t>KẾT LUẬN</a:t>
            </a:r>
            <a:endParaRPr lang="en-US" sz="3600" b="1" dirty="0">
              <a:solidFill>
                <a:srgbClr val="FF0000"/>
              </a:solidFill>
            </a:endParaRPr>
          </a:p>
        </p:txBody>
      </p:sp>
      <p:pic>
        <p:nvPicPr>
          <p:cNvPr id="27" name="Picture 5">
            <a:extLst>
              <a:ext uri="{FF2B5EF4-FFF2-40B4-BE49-F238E27FC236}">
                <a16:creationId xmlns="" xmlns:a16="http://schemas.microsoft.com/office/drawing/2014/main" id="{D37E9C0D-E8F4-4753-B141-268BBC7C49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115942" y="3898903"/>
            <a:ext cx="3073413" cy="2743021"/>
          </a:xfrm>
          <a:prstGeom prst="rect">
            <a:avLst/>
          </a:prstGeom>
        </p:spPr>
      </p:pic>
      <p:sp>
        <p:nvSpPr>
          <p:cNvPr id="4" name="Rectangle 3"/>
          <p:cNvSpPr/>
          <p:nvPr/>
        </p:nvSpPr>
        <p:spPr>
          <a:xfrm>
            <a:off x="1059587" y="2408091"/>
            <a:ext cx="7933248" cy="2862322"/>
          </a:xfrm>
          <a:prstGeom prst="rect">
            <a:avLst/>
          </a:prstGeom>
        </p:spPr>
        <p:txBody>
          <a:bodyPr wrap="square">
            <a:spAutoFit/>
          </a:bodyPr>
          <a:lstStyle/>
          <a:p>
            <a:pPr algn="just">
              <a:lnSpc>
                <a:spcPct val="150000"/>
              </a:lnSpc>
            </a:pPr>
            <a:r>
              <a:rPr lang="de-DE" sz="2400" dirty="0"/>
              <a:t>Mỗi nghề đều có giá trị và đem lại lợi ích cho người dân địa phương, xã hội. Mức độ được đáp ứng các nhu cầu về ăn, mặc, ở, đi lại,... và mức sống của người dân địa phương cao hay thấp phụ thuộc chủ yếu vào hoạt động nghề nghiệp ở chính địa </a:t>
            </a:r>
            <a:r>
              <a:rPr lang="de-DE" sz="2400"/>
              <a:t>phương </a:t>
            </a:r>
            <a:r>
              <a:rPr lang="de-DE" sz="2400" smtClean="0"/>
              <a:t>mình đang </a:t>
            </a:r>
            <a:r>
              <a:rPr lang="de-DE" sz="2400" dirty="0"/>
              <a:t>sống.</a:t>
            </a:r>
            <a:endParaRPr lang="en-US" sz="2400" dirty="0"/>
          </a:p>
        </p:txBody>
      </p:sp>
    </p:spTree>
    <p:extLst>
      <p:ext uri="{BB962C8B-B14F-4D97-AF65-F5344CB8AC3E}">
        <p14:creationId xmlns:p14="http://schemas.microsoft.com/office/powerpoint/2010/main" val="64968667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083600" y="607068"/>
            <a:ext cx="2108399" cy="1630806"/>
          </a:xfrm>
          <a:prstGeom prst="rect">
            <a:avLst/>
          </a:prstGeom>
        </p:spPr>
      </p:pic>
      <p:sp>
        <p:nvSpPr>
          <p:cNvPr id="2" name="Rectangle 1"/>
          <p:cNvSpPr/>
          <p:nvPr/>
        </p:nvSpPr>
        <p:spPr>
          <a:xfrm>
            <a:off x="350597" y="663274"/>
            <a:ext cx="10202780" cy="692497"/>
          </a:xfrm>
          <a:prstGeom prst="rect">
            <a:avLst/>
          </a:prstGeom>
        </p:spPr>
        <p:txBody>
          <a:bodyPr wrap="square">
            <a:spAutoFit/>
          </a:bodyPr>
          <a:lstStyle/>
          <a:p>
            <a:pPr algn="just">
              <a:lnSpc>
                <a:spcPct val="150000"/>
              </a:lnSpc>
            </a:pPr>
            <a:r>
              <a:rPr lang="de-DE" sz="2600" b="1" u="sng" dirty="0">
                <a:solidFill>
                  <a:schemeClr val="accent2">
                    <a:lumMod val="75000"/>
                  </a:schemeClr>
                </a:solidFill>
              </a:rPr>
              <a:t>Nhiệm vụ 2:</a:t>
            </a:r>
            <a:r>
              <a:rPr lang="de-DE" sz="2600" b="1" dirty="0">
                <a:solidFill>
                  <a:schemeClr val="accent2">
                    <a:lumMod val="75000"/>
                  </a:schemeClr>
                </a:solidFill>
              </a:rPr>
              <a:t> Chia sẻ đặc trưng của một số nghề ở địa phương</a:t>
            </a:r>
            <a:endParaRPr lang="en-US" sz="2600" dirty="0">
              <a:solidFill>
                <a:schemeClr val="accent2">
                  <a:lumMod val="75000"/>
                </a:schemeClr>
              </a:solidFill>
            </a:endParaRPr>
          </a:p>
        </p:txBody>
      </p:sp>
      <p:grpSp>
        <p:nvGrpSpPr>
          <p:cNvPr id="18" name="Group 17">
            <a:extLst>
              <a:ext uri="{FF2B5EF4-FFF2-40B4-BE49-F238E27FC236}">
                <a16:creationId xmlns="" xmlns:a16="http://schemas.microsoft.com/office/drawing/2014/main" id="{23F30B9A-ED16-4BF4-AE6E-471B3FA613E2}"/>
              </a:ext>
            </a:extLst>
          </p:cNvPr>
          <p:cNvGrpSpPr/>
          <p:nvPr/>
        </p:nvGrpSpPr>
        <p:grpSpPr>
          <a:xfrm>
            <a:off x="242016" y="2523653"/>
            <a:ext cx="4065291" cy="3200801"/>
            <a:chOff x="1568474" y="5662780"/>
            <a:chExt cx="4827410" cy="3550701"/>
          </a:xfrm>
        </p:grpSpPr>
        <p:pic>
          <p:nvPicPr>
            <p:cNvPr id="19" name="Picture 16">
              <a:extLst>
                <a:ext uri="{FF2B5EF4-FFF2-40B4-BE49-F238E27FC236}">
                  <a16:creationId xmlns="" xmlns:a16="http://schemas.microsoft.com/office/drawing/2014/main" id="{09549E1A-89FD-429A-9496-DCC1E67B6D45}"/>
                </a:ext>
              </a:extLst>
            </p:cNvPr>
            <p:cNvPicPr>
              <a:picLocks noChangeAspect="1"/>
            </p:cNvPicPr>
            <p:nvPr/>
          </p:nvPicPr>
          <p:blipFill>
            <a:blip r:embed="rId4"/>
            <a:srcRect/>
            <a:stretch>
              <a:fillRect/>
            </a:stretch>
          </p:blipFill>
          <p:spPr>
            <a:xfrm>
              <a:off x="2254274" y="5662780"/>
              <a:ext cx="3031719" cy="2872553"/>
            </a:xfrm>
            <a:prstGeom prst="rect">
              <a:avLst/>
            </a:prstGeom>
          </p:spPr>
        </p:pic>
        <p:sp>
          <p:nvSpPr>
            <p:cNvPr id="25" name="TextBox 24">
              <a:extLst>
                <a:ext uri="{FF2B5EF4-FFF2-40B4-BE49-F238E27FC236}">
                  <a16:creationId xmlns="" xmlns:a16="http://schemas.microsoft.com/office/drawing/2014/main" id="{BEBA6DAB-BCCA-4DC1-8DD6-0DB64509C892}"/>
                </a:ext>
              </a:extLst>
            </p:cNvPr>
            <p:cNvSpPr txBox="1"/>
            <p:nvPr/>
          </p:nvSpPr>
          <p:spPr>
            <a:xfrm>
              <a:off x="1568474" y="8751816"/>
              <a:ext cx="48274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Thảo luận nhóm</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đôi</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 name="Rectangle 2"/>
          <p:cNvSpPr/>
          <p:nvPr/>
        </p:nvSpPr>
        <p:spPr>
          <a:xfrm>
            <a:off x="2115229" y="1446534"/>
            <a:ext cx="6673515" cy="577850"/>
          </a:xfrm>
          <a:prstGeom prst="rect">
            <a:avLst/>
          </a:prstGeom>
        </p:spPr>
        <p:txBody>
          <a:bodyPr wrap="square">
            <a:spAutoFit/>
          </a:bodyPr>
          <a:lstStyle/>
          <a:p>
            <a:pPr algn="just">
              <a:lnSpc>
                <a:spcPct val="150000"/>
              </a:lnSpc>
            </a:pPr>
            <a:r>
              <a:rPr lang="de-DE" sz="2400" dirty="0">
                <a:solidFill>
                  <a:srgbClr val="0070C0"/>
                </a:solidFill>
              </a:rPr>
              <a:t>N</a:t>
            </a:r>
            <a:r>
              <a:rPr lang="de-DE" sz="2400" dirty="0" smtClean="0">
                <a:solidFill>
                  <a:srgbClr val="0070C0"/>
                </a:solidFill>
              </a:rPr>
              <a:t>êu </a:t>
            </a:r>
            <a:r>
              <a:rPr lang="de-DE" sz="2400" dirty="0">
                <a:solidFill>
                  <a:srgbClr val="0070C0"/>
                </a:solidFill>
              </a:rPr>
              <a:t>đặc trưng của một số nghề ở địa </a:t>
            </a:r>
            <a:r>
              <a:rPr lang="de-DE" sz="2400" dirty="0" smtClean="0">
                <a:solidFill>
                  <a:srgbClr val="0070C0"/>
                </a:solidFill>
              </a:rPr>
              <a:t>phương.</a:t>
            </a:r>
            <a:endParaRPr lang="en-US" sz="2400" dirty="0">
              <a:solidFill>
                <a:srgbClr val="0070C0"/>
              </a:solidFill>
            </a:endParaRPr>
          </a:p>
        </p:txBody>
      </p:sp>
      <p:sp>
        <p:nvSpPr>
          <p:cNvPr id="4" name="Rectangle 3"/>
          <p:cNvSpPr/>
          <p:nvPr/>
        </p:nvSpPr>
        <p:spPr>
          <a:xfrm>
            <a:off x="4227092" y="2382252"/>
            <a:ext cx="7251034" cy="3416320"/>
          </a:xfrm>
          <a:prstGeom prst="rect">
            <a:avLst/>
          </a:prstGeom>
          <a:ln w="38100">
            <a:solidFill>
              <a:srgbClr val="FF91BC"/>
            </a:solidFill>
            <a:prstDash val="dash"/>
          </a:ln>
        </p:spPr>
        <p:txBody>
          <a:bodyPr wrap="square">
            <a:spAutoFit/>
          </a:bodyPr>
          <a:lstStyle/>
          <a:p>
            <a:pPr marL="342900" indent="-342900" algn="just">
              <a:lnSpc>
                <a:spcPct val="150000"/>
              </a:lnSpc>
              <a:buFont typeface="Arial" pitchFamily="34" charset="0"/>
              <a:buChar char="•"/>
            </a:pPr>
            <a:r>
              <a:rPr lang="de-DE" sz="2400" dirty="0" smtClean="0"/>
              <a:t>Tên </a:t>
            </a:r>
            <a:r>
              <a:rPr lang="de-DE" sz="2400" dirty="0"/>
              <a:t>nghề hiện có ở địa phương. </a:t>
            </a:r>
            <a:endParaRPr lang="en-US" sz="2400" dirty="0"/>
          </a:p>
          <a:p>
            <a:pPr marL="342900" indent="-342900" algn="just">
              <a:lnSpc>
                <a:spcPct val="150000"/>
              </a:lnSpc>
              <a:buFont typeface="Arial" pitchFamily="34" charset="0"/>
              <a:buChar char="•"/>
            </a:pPr>
            <a:r>
              <a:rPr lang="de-DE" sz="2400" dirty="0" smtClean="0"/>
              <a:t>Những </a:t>
            </a:r>
            <a:r>
              <a:rPr lang="de-DE" sz="2400" dirty="0"/>
              <a:t>công việc đặc trưng của nghề. </a:t>
            </a:r>
            <a:endParaRPr lang="en-US" sz="2400" dirty="0"/>
          </a:p>
          <a:p>
            <a:pPr marL="342900" indent="-342900" algn="just">
              <a:lnSpc>
                <a:spcPct val="150000"/>
              </a:lnSpc>
              <a:buFont typeface="Arial" pitchFamily="34" charset="0"/>
              <a:buChar char="•"/>
            </a:pPr>
            <a:r>
              <a:rPr lang="de-DE" sz="2400" dirty="0" smtClean="0"/>
              <a:t>Trang </a:t>
            </a:r>
            <a:r>
              <a:rPr lang="de-DE" sz="2400" dirty="0"/>
              <a:t>thiết bị, dụng cụ cơ bản để làm nghề </a:t>
            </a:r>
            <a:endParaRPr lang="en-US" sz="2400" dirty="0"/>
          </a:p>
          <a:p>
            <a:pPr marL="342900" indent="-342900" algn="just">
              <a:lnSpc>
                <a:spcPct val="150000"/>
              </a:lnSpc>
              <a:buFont typeface="Arial" pitchFamily="34" charset="0"/>
              <a:buChar char="•"/>
            </a:pPr>
            <a:r>
              <a:rPr lang="de-DE" sz="2400" dirty="0" smtClean="0"/>
              <a:t>Những phẩm chất, năng lực của người làm nghề.</a:t>
            </a:r>
            <a:endParaRPr lang="en-US" sz="2400" dirty="0" smtClean="0"/>
          </a:p>
          <a:p>
            <a:pPr marL="342900" indent="-342900" algn="just">
              <a:lnSpc>
                <a:spcPct val="150000"/>
              </a:lnSpc>
              <a:buFont typeface="Arial" pitchFamily="34" charset="0"/>
              <a:buChar char="•"/>
            </a:pPr>
            <a:r>
              <a:rPr lang="de-DE" sz="2400" dirty="0" smtClean="0"/>
              <a:t>Những nguy hiểm có thể xảy ra về cách giữ an toàn khi làm các công việc của nghề. </a:t>
            </a:r>
            <a:endParaRPr lang="en-US" sz="2400" dirty="0"/>
          </a:p>
        </p:txBody>
      </p:sp>
    </p:spTree>
    <p:extLst>
      <p:ext uri="{BB962C8B-B14F-4D97-AF65-F5344CB8AC3E}">
        <p14:creationId xmlns:p14="http://schemas.microsoft.com/office/powerpoint/2010/main" val="197559890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fade">
                                      <p:cBhvr>
                                        <p:cTn id="23" dur="500"/>
                                        <p:tgtEl>
                                          <p:spTgt spid="4">
                                            <p:bg/>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49499" r="78939"/>
          <a:stretch/>
        </p:blipFill>
        <p:spPr>
          <a:xfrm rot="20722940">
            <a:off x="8165825" y="4324061"/>
            <a:ext cx="5468468" cy="3756293"/>
          </a:xfrm>
          <a:prstGeom prst="rect">
            <a:avLst/>
          </a:prstGeom>
        </p:spPr>
      </p:pic>
      <p:pic>
        <p:nvPicPr>
          <p:cNvPr id="18" name="图片 17"/>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9337" y="218170"/>
            <a:ext cx="2008432" cy="1394062"/>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136835" y="3069622"/>
            <a:ext cx="1959499" cy="1503803"/>
          </a:xfrm>
          <a:prstGeom prst="rect">
            <a:avLst/>
          </a:prstGeom>
        </p:spPr>
      </p:pic>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584144" y="5571792"/>
            <a:ext cx="861302" cy="805207"/>
          </a:xfrm>
          <a:prstGeom prst="rect">
            <a:avLst/>
          </a:prstGeom>
        </p:spPr>
      </p:pic>
      <p:sp>
        <p:nvSpPr>
          <p:cNvPr id="10" name="Rectangle 8">
            <a:extLst>
              <a:ext uri="{FF2B5EF4-FFF2-40B4-BE49-F238E27FC236}">
                <a16:creationId xmlns="" xmlns:a16="http://schemas.microsoft.com/office/drawing/2014/main" id="{82798BAB-62BF-49B3-91FC-AB9A9F80BA6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5" name="图片 18">
            <a:extLst>
              <a:ext uri="{FF2B5EF4-FFF2-40B4-BE49-F238E27FC236}">
                <a16:creationId xmlns="" xmlns:a16="http://schemas.microsoft.com/office/drawing/2014/main" id="{4CAB8485-73E2-4EF5-A654-CDF50C5FF58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1845222" y="384651"/>
            <a:ext cx="1120727" cy="914400"/>
          </a:xfrm>
          <a:prstGeom prst="rect">
            <a:avLst/>
          </a:prstGeom>
        </p:spPr>
      </p:pic>
      <p:sp>
        <p:nvSpPr>
          <p:cNvPr id="3" name="Rectangle 2"/>
          <p:cNvSpPr/>
          <p:nvPr/>
        </p:nvSpPr>
        <p:spPr>
          <a:xfrm>
            <a:off x="1014795" y="674552"/>
            <a:ext cx="10201122" cy="2954655"/>
          </a:xfrm>
          <a:prstGeom prst="rect">
            <a:avLst/>
          </a:prstGeom>
        </p:spPr>
        <p:txBody>
          <a:bodyPr wrap="square">
            <a:spAutoFit/>
          </a:bodyPr>
          <a:lstStyle/>
          <a:p>
            <a:pPr algn="ctr">
              <a:lnSpc>
                <a:spcPct val="150000"/>
              </a:lnSpc>
            </a:pPr>
            <a:r>
              <a:rPr lang="de-DE" sz="2800" b="1" dirty="0"/>
              <a:t>b) Đặc trưng của một số nghề ở địa </a:t>
            </a:r>
            <a:r>
              <a:rPr lang="de-DE" sz="2800" b="1" dirty="0" smtClean="0"/>
              <a:t>phương</a:t>
            </a:r>
            <a:endParaRPr lang="en-US" sz="2800" dirty="0" smtClean="0"/>
          </a:p>
          <a:p>
            <a:pPr marL="342900" indent="-342900" algn="just">
              <a:lnSpc>
                <a:spcPct val="150000"/>
              </a:lnSpc>
              <a:buFont typeface="Wingdings" pitchFamily="2" charset="2"/>
              <a:buChar char="v"/>
            </a:pPr>
            <a:r>
              <a:rPr lang="de-DE" sz="2400" dirty="0" smtClean="0"/>
              <a:t>Ở địa phương ta hiện có nhiều nghề khác nhau. Mỗi nghề đều có những công việc đặc trưng; trang thiết bị, dụng cụ lao động cơ bản; yêu cầu về phẩm chất, năng lực đối với người lao động và những nguy hiểm có thể xảy ra trong quá trình thực hiện các công việc của nghề. </a:t>
            </a:r>
            <a:endParaRPr lang="en-US" sz="2400"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7411" y="3773397"/>
            <a:ext cx="4378575" cy="291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9177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p:cTn id="19" dur="500" fill="hold"/>
                                        <p:tgtEl>
                                          <p:spTgt spid="9218"/>
                                        </p:tgtEl>
                                        <p:attrNameLst>
                                          <p:attrName>ppt_w</p:attrName>
                                        </p:attrNameLst>
                                      </p:cBhvr>
                                      <p:tavLst>
                                        <p:tav tm="0">
                                          <p:val>
                                            <p:fltVal val="0"/>
                                          </p:val>
                                        </p:tav>
                                        <p:tav tm="100000">
                                          <p:val>
                                            <p:strVal val="#ppt_w"/>
                                          </p:val>
                                        </p:tav>
                                      </p:tavLst>
                                    </p:anim>
                                    <p:anim calcmode="lin" valueType="num">
                                      <p:cBhvr>
                                        <p:cTn id="20" dur="500" fill="hold"/>
                                        <p:tgtEl>
                                          <p:spTgt spid="9218"/>
                                        </p:tgtEl>
                                        <p:attrNameLst>
                                          <p:attrName>ppt_h</p:attrName>
                                        </p:attrNameLst>
                                      </p:cBhvr>
                                      <p:tavLst>
                                        <p:tav tm="0">
                                          <p:val>
                                            <p:fltVal val="0"/>
                                          </p:val>
                                        </p:tav>
                                        <p:tav tm="100000">
                                          <p:val>
                                            <p:strVal val="#ppt_h"/>
                                          </p:val>
                                        </p:tav>
                                      </p:tavLst>
                                    </p:anim>
                                    <p:animEffect transition="in" filter="fade">
                                      <p:cBhvr>
                                        <p:cTn id="21"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2">
            <a:extLst>
              <a:ext uri="{FF2B5EF4-FFF2-40B4-BE49-F238E27FC236}">
                <a16:creationId xmlns="" xmlns:a16="http://schemas.microsoft.com/office/drawing/2014/main" id="{4F8B57C8-C053-4ED0-9101-FD574494D836}"/>
              </a:ext>
            </a:extLst>
          </p:cNvPr>
          <p:cNvSpPr/>
          <p:nvPr/>
        </p:nvSpPr>
        <p:spPr>
          <a:xfrm>
            <a:off x="1065917" y="288760"/>
            <a:ext cx="10108968" cy="5606485"/>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prstClr val="white"/>
                </a:solidFill>
                <a:effectLst/>
                <a:uLnTx/>
                <a:uFillTx/>
                <a:latin typeface="Arial"/>
                <a:ea typeface="义启嘟嘟体" pitchFamily="2" charset="-128"/>
                <a:cs typeface="义启嘟嘟体" pitchFamily="2" charset="-128"/>
              </a:rPr>
              <a:t>â</a:t>
            </a:r>
            <a:endParaRPr kumimoji="0" lang="zh-CN" altLang="en-US" sz="2000" b="0" i="0" u="none" strike="noStrike" kern="1200" cap="none" spc="0" normalizeH="0" baseline="0" noProof="0">
              <a:ln>
                <a:noFill/>
              </a:ln>
              <a:solidFill>
                <a:prstClr val="white"/>
              </a:solidFill>
              <a:effectLst/>
              <a:uLnTx/>
              <a:uFillTx/>
              <a:latin typeface="Arial"/>
              <a:ea typeface="义启嘟嘟体" pitchFamily="2" charset="-128"/>
              <a:cs typeface="义启嘟嘟体" pitchFamily="2" charset="-128"/>
            </a:endParaRPr>
          </a:p>
        </p:txBody>
      </p:sp>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49499" r="78939"/>
          <a:stretch/>
        </p:blipFill>
        <p:spPr>
          <a:xfrm rot="20722940">
            <a:off x="9072837" y="4451346"/>
            <a:ext cx="4204095" cy="2887795"/>
          </a:xfrm>
          <a:prstGeom prst="rect">
            <a:avLst/>
          </a:prstGeom>
        </p:spPr>
      </p:pic>
      <p:pic>
        <p:nvPicPr>
          <p:cNvPr id="18" name="图片 17"/>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422157" y="1603"/>
            <a:ext cx="2597785" cy="1803135"/>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136835" y="3069622"/>
            <a:ext cx="1959499" cy="1503803"/>
          </a:xfrm>
          <a:prstGeom prst="rect">
            <a:avLst/>
          </a:prstGeom>
        </p:spPr>
      </p:pic>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584144" y="5571792"/>
            <a:ext cx="861302" cy="805207"/>
          </a:xfrm>
          <a:prstGeom prst="rect">
            <a:avLst/>
          </a:prstGeom>
        </p:spPr>
      </p:pic>
      <p:sp>
        <p:nvSpPr>
          <p:cNvPr id="10" name="Rectangle 8">
            <a:extLst>
              <a:ext uri="{FF2B5EF4-FFF2-40B4-BE49-F238E27FC236}">
                <a16:creationId xmlns="" xmlns:a16="http://schemas.microsoft.com/office/drawing/2014/main" id="{82798BAB-62BF-49B3-91FC-AB9A9F80BA6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5" name="图片 18">
            <a:extLst>
              <a:ext uri="{FF2B5EF4-FFF2-40B4-BE49-F238E27FC236}">
                <a16:creationId xmlns="" xmlns:a16="http://schemas.microsoft.com/office/drawing/2014/main" id="{4CAB8485-73E2-4EF5-A654-CDF50C5FF58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1845222" y="384651"/>
            <a:ext cx="1120727" cy="914400"/>
          </a:xfrm>
          <a:prstGeom prst="rect">
            <a:avLst/>
          </a:prstGeom>
        </p:spPr>
      </p:pic>
      <p:sp>
        <p:nvSpPr>
          <p:cNvPr id="2" name="Rectangle 1"/>
          <p:cNvSpPr/>
          <p:nvPr/>
        </p:nvSpPr>
        <p:spPr>
          <a:xfrm>
            <a:off x="1406585" y="841851"/>
            <a:ext cx="9467906" cy="1754326"/>
          </a:xfrm>
          <a:prstGeom prst="rect">
            <a:avLst/>
          </a:prstGeom>
        </p:spPr>
        <p:txBody>
          <a:bodyPr wrap="square">
            <a:spAutoFit/>
          </a:bodyPr>
          <a:lstStyle/>
          <a:p>
            <a:pPr marL="285750" indent="-285750" algn="just">
              <a:lnSpc>
                <a:spcPct val="150000"/>
              </a:lnSpc>
              <a:buFont typeface="Arial" pitchFamily="34" charset="0"/>
              <a:buChar char="•"/>
            </a:pPr>
            <a:r>
              <a:rPr lang="de-DE" sz="2400" dirty="0"/>
              <a:t>Những nghề có đặc trưng nghề gần giống nhau được xếp vào một nhóm nghề như nghề trồng lúa, trồng rau, trồng hoa, cây cảnh, trồng cây ăn quả được xếp chung vào nhóm nghề trồng trọt.</a:t>
            </a:r>
            <a:endParaRPr lang="en-US" sz="2400"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3666" y="2793710"/>
            <a:ext cx="6173744" cy="384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54161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animEffect transition="in" filter="wipe(down)">
                                      <p:cBhvr>
                                        <p:cTn id="1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7" name="图片 6"/>
          <p:cNvPicPr>
            <a:picLocks noChangeAspect="1"/>
          </p:cNvPicPr>
          <p:nvPr/>
        </p:nvPicPr>
        <p:blipFill rotWithShape="1">
          <a:blip r:embed="rId4" cstate="hqprint">
            <a:extLst>
              <a:ext uri="{28A0092B-C50C-407E-A947-70E740481C1C}">
                <a14:useLocalDpi xmlns:a14="http://schemas.microsoft.com/office/drawing/2010/main" val="0"/>
              </a:ext>
            </a:extLst>
          </a:blip>
          <a:srcRect l="5680" t="10694" r="14559" b="12834"/>
          <a:stretch/>
        </p:blipFill>
        <p:spPr>
          <a:xfrm>
            <a:off x="4644189" y="1299830"/>
            <a:ext cx="7625108" cy="5040984"/>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86061" b="62667"/>
          <a:stretch/>
        </p:blipFill>
        <p:spPr>
          <a:xfrm>
            <a:off x="0" y="291817"/>
            <a:ext cx="3108960" cy="2385226"/>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724383" y="2714611"/>
            <a:ext cx="7183215" cy="4934153"/>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p:blipFill>
        <p:spPr>
          <a:xfrm>
            <a:off x="8960493" y="604679"/>
            <a:ext cx="3308804" cy="2557922"/>
          </a:xfrm>
          <a:prstGeom prst="rect">
            <a:avLst/>
          </a:prstGeom>
        </p:spPr>
      </p:pic>
      <p:pic>
        <p:nvPicPr>
          <p:cNvPr id="12" name="图片 11"/>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p:blipFill>
        <p:spPr>
          <a:xfrm>
            <a:off x="3037208" y="439428"/>
            <a:ext cx="2191122" cy="1520868"/>
          </a:xfrm>
          <a:prstGeom prst="rect">
            <a:avLst/>
          </a:prstGeom>
        </p:spPr>
      </p:pic>
      <p:pic>
        <p:nvPicPr>
          <p:cNvPr id="16" name="图片 15"/>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3198273" y="2971800"/>
            <a:ext cx="1120727" cy="914400"/>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1306286" y="2455816"/>
            <a:ext cx="1123405" cy="86214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6008914" y="1682751"/>
            <a:ext cx="966652" cy="903696"/>
          </a:xfrm>
          <a:prstGeom prst="rect">
            <a:avLst/>
          </a:prstGeom>
        </p:spPr>
      </p:pic>
      <p:pic>
        <p:nvPicPr>
          <p:cNvPr id="25" name="图片 24"/>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63117" t="50406" r="27013" b="6978"/>
          <a:stretch/>
        </p:blipFill>
        <p:spPr>
          <a:xfrm>
            <a:off x="7742223" y="4285410"/>
            <a:ext cx="992777" cy="122790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5228330" y="5489372"/>
            <a:ext cx="966652" cy="903696"/>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4352111" y="1887595"/>
            <a:ext cx="1123405" cy="862149"/>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p:blipFill>
        <p:spPr>
          <a:xfrm>
            <a:off x="5572149" y="4768422"/>
            <a:ext cx="691491" cy="564187"/>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545906" y="4273286"/>
            <a:ext cx="1568989" cy="1466804"/>
          </a:xfrm>
          <a:prstGeom prst="rect">
            <a:avLst/>
          </a:prstGeom>
        </p:spPr>
      </p:pic>
      <p:pic>
        <p:nvPicPr>
          <p:cNvPr id="27" name="图片 26"/>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
        <p:nvSpPr>
          <p:cNvPr id="2" name="Rectangle 1"/>
          <p:cNvSpPr/>
          <p:nvPr/>
        </p:nvSpPr>
        <p:spPr>
          <a:xfrm>
            <a:off x="5977016" y="3233617"/>
            <a:ext cx="5004450" cy="1305165"/>
          </a:xfrm>
          <a:prstGeom prst="rect">
            <a:avLst/>
          </a:prstGeom>
        </p:spPr>
        <p:txBody>
          <a:bodyPr wrap="square">
            <a:spAutoFit/>
          </a:bodyPr>
          <a:lstStyle/>
          <a:p>
            <a:pPr algn="ctr">
              <a:lnSpc>
                <a:spcPct val="150000"/>
              </a:lnSpc>
            </a:pPr>
            <a:r>
              <a:rPr lang="de-DE" sz="2800" b="1" dirty="0"/>
              <a:t>2. Tìm hiểu một số nghề đặc trưng hiện có ở địa phương</a:t>
            </a:r>
            <a:endParaRPr lang="en-US" sz="2800" dirty="0"/>
          </a:p>
        </p:txBody>
      </p:sp>
    </p:spTree>
    <p:extLst>
      <p:ext uri="{BB962C8B-B14F-4D97-AF65-F5344CB8AC3E}">
        <p14:creationId xmlns:p14="http://schemas.microsoft.com/office/powerpoint/2010/main" val="1730159446"/>
      </p:ext>
    </p:extLst>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片占位符 2"/>
          <p:cNvSpPr txBox="1">
            <a:spLocks/>
          </p:cNvSpPr>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a:ea typeface="义启嘟嘟体" pitchFamily="2" charset="-128"/>
              <a:cs typeface="义启嘟嘟体" pitchFamily="2" charset="-128"/>
              <a:sym typeface="+mn-lt"/>
            </a:endParaRPr>
          </a:p>
        </p:txBody>
      </p:sp>
      <p:pic>
        <p:nvPicPr>
          <p:cNvPr id="15" name="图片 14"/>
          <p:cNvPicPr>
            <a:picLocks noChangeAspect="1"/>
          </p:cNvPicPr>
          <p:nvPr/>
        </p:nvPicPr>
        <p:blipFill>
          <a:blip r:embed="rId3"/>
          <a:stretch>
            <a:fillRect/>
          </a:stretch>
        </p:blipFill>
        <p:spPr>
          <a:xfrm>
            <a:off x="9339431" y="429914"/>
            <a:ext cx="2977979" cy="2663784"/>
          </a:xfrm>
          <a:prstGeom prst="rect">
            <a:avLst/>
          </a:prstGeom>
        </p:spPr>
      </p:pic>
      <p:pic>
        <p:nvPicPr>
          <p:cNvPr id="16" name="图片 15"/>
          <p:cNvPicPr>
            <a:picLocks noChangeAspect="1"/>
          </p:cNvPicPr>
          <p:nvPr/>
        </p:nvPicPr>
        <p:blipFill>
          <a:blip r:embed="rId4"/>
          <a:stretch>
            <a:fillRect/>
          </a:stretch>
        </p:blipFill>
        <p:spPr>
          <a:xfrm>
            <a:off x="-67685" y="4435697"/>
            <a:ext cx="1864721" cy="2696939"/>
          </a:xfrm>
          <a:prstGeom prst="rect">
            <a:avLst/>
          </a:prstGeom>
        </p:spPr>
      </p:pic>
      <p:sp>
        <p:nvSpPr>
          <p:cNvPr id="2" name="Rectangle 1"/>
          <p:cNvSpPr/>
          <p:nvPr/>
        </p:nvSpPr>
        <p:spPr>
          <a:xfrm>
            <a:off x="947803" y="519019"/>
            <a:ext cx="9963746" cy="1218539"/>
          </a:xfrm>
          <a:prstGeom prst="rect">
            <a:avLst/>
          </a:prstGeom>
        </p:spPr>
        <p:txBody>
          <a:bodyPr wrap="square">
            <a:spAutoFit/>
          </a:bodyPr>
          <a:lstStyle/>
          <a:p>
            <a:pPr algn="ctr">
              <a:lnSpc>
                <a:spcPct val="150000"/>
              </a:lnSpc>
            </a:pPr>
            <a:r>
              <a:rPr lang="en-US" sz="2600" b="1" u="sng" dirty="0">
                <a:solidFill>
                  <a:srgbClr val="0070C0"/>
                </a:solidFill>
              </a:rPr>
              <a:t>Nhiệm vụ 1: </a:t>
            </a:r>
            <a:r>
              <a:rPr lang="en-US" sz="2600" b="1" dirty="0">
                <a:solidFill>
                  <a:srgbClr val="0070C0"/>
                </a:solidFill>
              </a:rPr>
              <a:t>Thảo luận về cách thu thập thông tin khi tìm hiểu đặc trưng của một số nghề ở địa phương</a:t>
            </a:r>
            <a:endParaRPr lang="en-US" sz="2600" dirty="0">
              <a:solidFill>
                <a:srgbClr val="0070C0"/>
              </a:solidFill>
            </a:endParaRPr>
          </a:p>
        </p:txBody>
      </p:sp>
      <p:grpSp>
        <p:nvGrpSpPr>
          <p:cNvPr id="33" name="Group 32"/>
          <p:cNvGrpSpPr/>
          <p:nvPr/>
        </p:nvGrpSpPr>
        <p:grpSpPr>
          <a:xfrm>
            <a:off x="1793213" y="2054428"/>
            <a:ext cx="8051470" cy="3997439"/>
            <a:chOff x="1793213" y="2054428"/>
            <a:chExt cx="8051470" cy="3997439"/>
          </a:xfrm>
        </p:grpSpPr>
        <p:sp>
          <p:nvSpPr>
            <p:cNvPr id="3" name="Rounded Rectangle 2"/>
            <p:cNvSpPr/>
            <p:nvPr/>
          </p:nvSpPr>
          <p:spPr>
            <a:xfrm>
              <a:off x="4504674" y="3317944"/>
              <a:ext cx="2846191" cy="150343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pPr>
              <a:r>
                <a:rPr lang="en-US" sz="1400" b="1" dirty="0" smtClean="0">
                  <a:solidFill>
                    <a:schemeClr val="bg1"/>
                  </a:solidFill>
                </a:rPr>
                <a:t>CÁCH THU THẬP THÔNG TIN DỮ LIỆU KHI TÌM HIỂU ĐẶC TRƯNG CỦA MỘT SỐ NGHỀ</a:t>
              </a:r>
              <a:endParaRPr lang="en-US" sz="1400" b="1" dirty="0">
                <a:solidFill>
                  <a:schemeClr val="bg1"/>
                </a:solidFill>
              </a:endParaRPr>
            </a:p>
          </p:txBody>
        </p:sp>
        <p:cxnSp>
          <p:nvCxnSpPr>
            <p:cNvPr id="7" name="Straight Arrow Connector 6"/>
            <p:cNvCxnSpPr>
              <a:stCxn id="3" idx="0"/>
            </p:cNvCxnSpPr>
            <p:nvPr/>
          </p:nvCxnSpPr>
          <p:spPr>
            <a:xfrm flipH="1" flipV="1">
              <a:off x="5927769" y="2695695"/>
              <a:ext cx="1" cy="62224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H="1" flipV="1">
              <a:off x="4215779" y="3006819"/>
              <a:ext cx="379977" cy="37088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flipV="1">
              <a:off x="7279578" y="3006819"/>
              <a:ext cx="368170" cy="38276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927771" y="4823744"/>
              <a:ext cx="1" cy="61258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flipH="1">
              <a:off x="4215779" y="4727148"/>
              <a:ext cx="379979" cy="4028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a:off x="7279580" y="4727148"/>
              <a:ext cx="463171" cy="4028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Rounded Rectangle 21"/>
            <p:cNvSpPr/>
            <p:nvPr/>
          </p:nvSpPr>
          <p:spPr>
            <a:xfrm>
              <a:off x="5035179" y="2054428"/>
              <a:ext cx="1769423" cy="641267"/>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smtClean="0"/>
                <a:t>Làm một số công việc của nghề.</a:t>
              </a:r>
              <a:endParaRPr lang="en-US" sz="1400" dirty="0"/>
            </a:p>
          </p:txBody>
        </p:sp>
        <p:sp>
          <p:nvSpPr>
            <p:cNvPr id="34" name="Rounded Rectangle 33"/>
            <p:cNvSpPr/>
            <p:nvPr/>
          </p:nvSpPr>
          <p:spPr>
            <a:xfrm>
              <a:off x="5043060" y="5410600"/>
              <a:ext cx="1856543" cy="641267"/>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smtClean="0"/>
                <a:t>Đọc các tài liệu tham khảo về nghề.</a:t>
              </a:r>
              <a:endParaRPr lang="en-US" sz="1400" dirty="0"/>
            </a:p>
          </p:txBody>
        </p:sp>
        <p:sp>
          <p:nvSpPr>
            <p:cNvPr id="35" name="Rounded Rectangle 34"/>
            <p:cNvSpPr/>
            <p:nvPr/>
          </p:nvSpPr>
          <p:spPr>
            <a:xfrm>
              <a:off x="1793213" y="2693716"/>
              <a:ext cx="2422568" cy="641267"/>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smtClean="0"/>
                <a:t>Phỏng vấn người lao động thông qua phiếu hỏi.</a:t>
              </a:r>
              <a:endParaRPr lang="en-US" sz="1400" dirty="0"/>
            </a:p>
          </p:txBody>
        </p:sp>
        <p:sp>
          <p:nvSpPr>
            <p:cNvPr id="36" name="Rounded Rectangle 35"/>
            <p:cNvSpPr/>
            <p:nvPr/>
          </p:nvSpPr>
          <p:spPr>
            <a:xfrm>
              <a:off x="7645872" y="2710714"/>
              <a:ext cx="1769423" cy="641267"/>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smtClean="0"/>
                <a:t>Tìm kiếm thông tin trên mạng internet.</a:t>
              </a:r>
              <a:endParaRPr lang="en-US" sz="1400" dirty="0"/>
            </a:p>
          </p:txBody>
        </p:sp>
        <p:sp>
          <p:nvSpPr>
            <p:cNvPr id="37" name="Rounded Rectangle 36"/>
            <p:cNvSpPr/>
            <p:nvPr/>
          </p:nvSpPr>
          <p:spPr>
            <a:xfrm>
              <a:off x="7742750" y="4799994"/>
              <a:ext cx="2101933" cy="641267"/>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smtClean="0"/>
                <a:t>Quay phim. Chụp ảnh.</a:t>
              </a:r>
              <a:endParaRPr lang="en-US" sz="1400" dirty="0"/>
            </a:p>
          </p:txBody>
        </p:sp>
        <p:sp>
          <p:nvSpPr>
            <p:cNvPr id="38" name="Rounded Rectangle 37"/>
            <p:cNvSpPr/>
            <p:nvPr/>
          </p:nvSpPr>
          <p:spPr>
            <a:xfrm>
              <a:off x="2125722" y="4769333"/>
              <a:ext cx="2090057" cy="641267"/>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smtClean="0"/>
                <a:t>Quan sát thực tế </a:t>
              </a:r>
            </a:p>
            <a:p>
              <a:pPr algn="ctr">
                <a:lnSpc>
                  <a:spcPct val="150000"/>
                </a:lnSpc>
              </a:pPr>
              <a:r>
                <a:rPr lang="en-US" sz="1400" dirty="0" smtClean="0"/>
                <a:t>thông qua tham quan.</a:t>
              </a:r>
              <a:endParaRPr lang="en-US" sz="1400" dirty="0"/>
            </a:p>
          </p:txBody>
        </p:sp>
      </p:grpSp>
      <p:sp>
        <p:nvSpPr>
          <p:cNvPr id="39" name="TextBox 38"/>
          <p:cNvSpPr txBox="1"/>
          <p:nvPr/>
        </p:nvSpPr>
        <p:spPr>
          <a:xfrm>
            <a:off x="1353787" y="1820961"/>
            <a:ext cx="2125683" cy="577850"/>
          </a:xfrm>
          <a:prstGeom prst="rect">
            <a:avLst/>
          </a:prstGeom>
          <a:noFill/>
        </p:spPr>
        <p:txBody>
          <a:bodyPr wrap="square" rtlCol="0">
            <a:spAutoFit/>
          </a:bodyPr>
          <a:lstStyle/>
          <a:p>
            <a:pPr algn="ctr">
              <a:lnSpc>
                <a:spcPct val="150000"/>
              </a:lnSpc>
            </a:pPr>
            <a:r>
              <a:rPr lang="en-US" sz="2400" b="1" dirty="0" smtClean="0">
                <a:solidFill>
                  <a:srgbClr val="FF0000"/>
                </a:solidFill>
              </a:rPr>
              <a:t>Gợi ý:</a:t>
            </a:r>
            <a:endParaRPr lang="en-US" sz="2400" b="1" dirty="0">
              <a:solidFill>
                <a:srgbClr val="FF0000"/>
              </a:solidFill>
            </a:endParaRPr>
          </a:p>
        </p:txBody>
      </p:sp>
    </p:spTree>
    <p:extLst>
      <p:ext uri="{BB962C8B-B14F-4D97-AF65-F5344CB8AC3E}">
        <p14:creationId xmlns:p14="http://schemas.microsoft.com/office/powerpoint/2010/main" val="19234157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randombar(vertical)">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
            <a:extLst>
              <a:ext uri="{FF2B5EF4-FFF2-40B4-BE49-F238E27FC236}">
                <a16:creationId xmlns="" xmlns:a16="http://schemas.microsoft.com/office/drawing/2014/main" id="{6DDA20AB-2B69-4AE8-B918-6CA6740E8DB1}"/>
              </a:ext>
            </a:extLst>
          </p:cNvPr>
          <p:cNvSpPr/>
          <p:nvPr/>
        </p:nvSpPr>
        <p:spPr>
          <a:xfrm>
            <a:off x="1247960" y="1812600"/>
            <a:ext cx="9410208" cy="4446190"/>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mj-lt"/>
                <a:ea typeface="义启嘟嘟体" pitchFamily="2" charset="-128"/>
                <a:cs typeface="义启嘟嘟体" pitchFamily="2" charset="-128"/>
              </a:rPr>
              <a:t>â</a:t>
            </a:r>
            <a:endParaRPr lang="zh-CN" altLang="en-US" sz="2000">
              <a:latin typeface="+mj-lt"/>
              <a:ea typeface="义启嘟嘟体" pitchFamily="2" charset="-128"/>
              <a:cs typeface="义启嘟嘟体" pitchFamily="2" charset="-128"/>
            </a:endParaRPr>
          </a:p>
        </p:txBody>
      </p:sp>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p:blipFill>
        <p:spPr>
          <a:xfrm>
            <a:off x="9359385" y="523675"/>
            <a:ext cx="3308804" cy="2557922"/>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3610429" y="1730447"/>
            <a:ext cx="807677" cy="658983"/>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7558351" y="1958355"/>
            <a:ext cx="1123405" cy="862149"/>
          </a:xfrm>
          <a:prstGeom prst="rect">
            <a:avLst/>
          </a:prstGeom>
        </p:spPr>
      </p:pic>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6664322" y="5495692"/>
            <a:ext cx="1013279" cy="947286"/>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694573" y="5045400"/>
            <a:ext cx="890387" cy="726466"/>
          </a:xfrm>
          <a:prstGeom prst="rect">
            <a:avLst/>
          </a:prstGeom>
        </p:spPr>
      </p:pic>
      <p:sp>
        <p:nvSpPr>
          <p:cNvPr id="22" name="Google Shape;633;p34">
            <a:extLst>
              <a:ext uri="{FF2B5EF4-FFF2-40B4-BE49-F238E27FC236}">
                <a16:creationId xmlns="" xmlns:a16="http://schemas.microsoft.com/office/drawing/2014/main" id="{089A3508-57B3-4378-A175-93521D82CEA7}"/>
              </a:ext>
            </a:extLst>
          </p:cNvPr>
          <p:cNvSpPr txBox="1">
            <a:spLocks/>
          </p:cNvSpPr>
          <p:nvPr/>
        </p:nvSpPr>
        <p:spPr>
          <a:xfrm>
            <a:off x="1584960" y="204310"/>
            <a:ext cx="9073208" cy="2042000"/>
          </a:xfrm>
          <a:prstGeom prst="rect">
            <a:avLst/>
          </a:prstGeom>
        </p:spPr>
        <p:txBody>
          <a:bodyPr spcFirstLastPara="1" wrap="square" lIns="121900" tIns="121900" rIns="121900" bIns="1219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lnSpc>
                <a:spcPct val="150000"/>
              </a:lnSpc>
              <a:spcBef>
                <a:spcPts val="0"/>
              </a:spcBef>
              <a:buClr>
                <a:srgbClr val="000000"/>
              </a:buClr>
            </a:pPr>
            <a:r>
              <a:rPr lang="en-US" sz="3600" b="1" dirty="0">
                <a:solidFill>
                  <a:srgbClr val="F5865B">
                    <a:lumMod val="75000"/>
                  </a:srgbClr>
                </a:solidFill>
                <a:latin typeface="Arial" panose="020B0604020202020204" pitchFamily="34" charset="0"/>
                <a:ea typeface="Aachen" panose="02020500000000000000" pitchFamily="18" charset="0"/>
                <a:cs typeface="Arial" panose="020B0604020202020204" pitchFamily="34" charset="0"/>
                <a:sym typeface="Arial"/>
              </a:rPr>
              <a:t>Trò chơi</a:t>
            </a:r>
          </a:p>
          <a:p>
            <a:pPr defTabSz="1219170">
              <a:lnSpc>
                <a:spcPct val="150000"/>
              </a:lnSpc>
              <a:spcBef>
                <a:spcPts val="0"/>
              </a:spcBef>
              <a:buClr>
                <a:srgbClr val="000000"/>
              </a:buClr>
            </a:pPr>
            <a:r>
              <a:rPr lang="en-US" sz="3600" b="1" dirty="0">
                <a:solidFill>
                  <a:srgbClr val="F5865B">
                    <a:lumMod val="75000"/>
                  </a:srgbClr>
                </a:solidFill>
                <a:latin typeface="Arial" panose="020B0604020202020204" pitchFamily="34" charset="0"/>
                <a:ea typeface="Aachen" panose="02020500000000000000" pitchFamily="18" charset="0"/>
                <a:cs typeface="Arial" panose="020B0604020202020204" pitchFamily="34" charset="0"/>
                <a:sym typeface="Arial"/>
              </a:rPr>
              <a:t> </a:t>
            </a:r>
            <a:r>
              <a:rPr lang="en-US" sz="3600" b="1" dirty="0" smtClean="0">
                <a:solidFill>
                  <a:srgbClr val="00B050"/>
                </a:solidFill>
                <a:latin typeface="Arial" panose="020B0604020202020204" pitchFamily="34" charset="0"/>
                <a:ea typeface="Aachen" panose="02020500000000000000" pitchFamily="18" charset="0"/>
                <a:cs typeface="Arial" panose="020B0604020202020204" pitchFamily="34" charset="0"/>
                <a:sym typeface="Arial"/>
              </a:rPr>
              <a:t>“Nghe bài hát, đoán nghề nghiệp”</a:t>
            </a:r>
            <a:endParaRPr lang="en-US" sz="3600" b="1" dirty="0">
              <a:solidFill>
                <a:srgbClr val="00B050"/>
              </a:solidFill>
              <a:latin typeface="Arial" panose="020B0604020202020204" pitchFamily="34" charset="0"/>
              <a:ea typeface="Aachen" panose="02020500000000000000" pitchFamily="18" charset="0"/>
              <a:cs typeface="Arial" panose="020B0604020202020204" pitchFamily="34" charset="0"/>
              <a:sym typeface="Arial"/>
            </a:endParaRPr>
          </a:p>
        </p:txBody>
      </p:sp>
      <p:sp>
        <p:nvSpPr>
          <p:cNvPr id="2" name="Rectangle 1"/>
          <p:cNvSpPr/>
          <p:nvPr/>
        </p:nvSpPr>
        <p:spPr>
          <a:xfrm>
            <a:off x="1836717" y="2413338"/>
            <a:ext cx="8569693" cy="3647152"/>
          </a:xfrm>
          <a:prstGeom prst="rect">
            <a:avLst/>
          </a:prstGeom>
        </p:spPr>
        <p:txBody>
          <a:bodyPr wrap="square">
            <a:spAutoFit/>
          </a:bodyPr>
          <a:lstStyle/>
          <a:p>
            <a:pPr algn="just">
              <a:lnSpc>
                <a:spcPct val="150000"/>
              </a:lnSpc>
            </a:pPr>
            <a:r>
              <a:rPr lang="de-DE" sz="2200" b="1" i="1" dirty="0" smtClean="0">
                <a:solidFill>
                  <a:srgbClr val="FF0000"/>
                </a:solidFill>
              </a:rPr>
              <a:t>Luật </a:t>
            </a:r>
            <a:r>
              <a:rPr lang="de-DE" sz="2200" b="1" i="1" dirty="0">
                <a:solidFill>
                  <a:srgbClr val="FF0000"/>
                </a:solidFill>
              </a:rPr>
              <a:t>chơi: </a:t>
            </a:r>
            <a:r>
              <a:rPr lang="de-DE" sz="2200" dirty="0"/>
              <a:t>Chia lớp thành 2 đội. </a:t>
            </a:r>
            <a:r>
              <a:rPr lang="de-DE" sz="2200" dirty="0" smtClean="0"/>
              <a:t>Giáo viên </a:t>
            </a:r>
            <a:r>
              <a:rPr lang="de-DE" sz="2200" dirty="0"/>
              <a:t>mở lần lượt một số bài hát có nội dung liên quan đến nghề nghiệp. Mỗi bài hát mở một đoạn hát 1 đến 2 câu bất kì và dừng lại. </a:t>
            </a:r>
            <a:r>
              <a:rPr lang="de-DE" sz="2200" dirty="0" smtClean="0"/>
              <a:t>Học sinh có 15 </a:t>
            </a:r>
            <a:r>
              <a:rPr lang="de-DE" sz="2200" dirty="0"/>
              <a:t>giây suy nghĩ, khi có hiệu lệnh, đội nào giơ tay trước, sẽ giành quyền trả lời. Trả lời đúng được 10 điểm. Trả lời sai không được điểm và nhường quyền trả lời cho đội còn lại. Kết thúc cuộc chơi, đội nào giành nhiều điểm hơn, đội đó thắng cuộc.</a:t>
            </a:r>
            <a:endParaRPr lang="en-US" sz="2200" dirty="0"/>
          </a:p>
        </p:txBody>
      </p:sp>
    </p:spTree>
    <p:extLst>
      <p:ext uri="{BB962C8B-B14F-4D97-AF65-F5344CB8AC3E}">
        <p14:creationId xmlns:p14="http://schemas.microsoft.com/office/powerpoint/2010/main" val="128068512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018" y="539086"/>
            <a:ext cx="1986103" cy="1986103"/>
          </a:xfrm>
          <a:prstGeom prst="rect">
            <a:avLst/>
          </a:prstGeom>
          <a:effectLst>
            <a:outerShdw blurRad="50800" dist="38100" dir="10800000" algn="r" rotWithShape="0">
              <a:prstClr val="black">
                <a:alpha val="40000"/>
              </a:prstClr>
            </a:outerShdw>
          </a:effectLst>
        </p:spPr>
      </p:pic>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685" y="308305"/>
            <a:ext cx="2617775" cy="2617775"/>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9183848" y="2244491"/>
            <a:ext cx="861302" cy="805207"/>
          </a:xfrm>
          <a:prstGeom prst="rect">
            <a:avLst/>
          </a:prstGeom>
        </p:spPr>
      </p:pic>
      <p:pic>
        <p:nvPicPr>
          <p:cNvPr id="26" name="Picture 13">
            <a:extLst>
              <a:ext uri="{FF2B5EF4-FFF2-40B4-BE49-F238E27FC236}">
                <a16:creationId xmlns="" xmlns:a16="http://schemas.microsoft.com/office/drawing/2014/main" id="{E2A0AEF9-E51D-4B30-AC2C-7B1D98DCC60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21509" y="539085"/>
            <a:ext cx="9460418" cy="5342907"/>
          </a:xfrm>
          <a:prstGeom prst="rect">
            <a:avLst/>
          </a:prstGeom>
        </p:spPr>
      </p:pic>
      <p:sp>
        <p:nvSpPr>
          <p:cNvPr id="3" name="Rectangle 2"/>
          <p:cNvSpPr/>
          <p:nvPr/>
        </p:nvSpPr>
        <p:spPr>
          <a:xfrm>
            <a:off x="1392058" y="2012362"/>
            <a:ext cx="5806664" cy="2308324"/>
          </a:xfrm>
          <a:prstGeom prst="rect">
            <a:avLst/>
          </a:prstGeom>
        </p:spPr>
        <p:txBody>
          <a:bodyPr wrap="square">
            <a:spAutoFit/>
          </a:bodyPr>
          <a:lstStyle/>
          <a:p>
            <a:pPr algn="just">
              <a:lnSpc>
                <a:spcPct val="150000"/>
              </a:lnSpc>
            </a:pPr>
            <a:r>
              <a:rPr lang="en-US" sz="2400" dirty="0"/>
              <a:t>Trong sơ đồ gợi ý một số cách thu thập thông tin khi tìm hiểu nghề ở địa phương. Ngoài những cách đó, em có thể đề xuất những cách thu thập thông tin khác. </a:t>
            </a:r>
          </a:p>
        </p:txBody>
      </p:sp>
      <p:pic>
        <p:nvPicPr>
          <p:cNvPr id="20" name="Picture 5">
            <a:extLst>
              <a:ext uri="{FF2B5EF4-FFF2-40B4-BE49-F238E27FC236}">
                <a16:creationId xmlns="" xmlns:a16="http://schemas.microsoft.com/office/drawing/2014/main" id="{D37E9C0D-E8F4-4753-B141-268BBC7C49B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729136" y="3306792"/>
            <a:ext cx="4201969" cy="3750257"/>
          </a:xfrm>
          <a:prstGeom prst="rect">
            <a:avLst/>
          </a:prstGeom>
        </p:spPr>
      </p:pic>
    </p:spTree>
    <p:extLst>
      <p:ext uri="{BB962C8B-B14F-4D97-AF65-F5344CB8AC3E}">
        <p14:creationId xmlns:p14="http://schemas.microsoft.com/office/powerpoint/2010/main" val="120031915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86061" b="62667"/>
          <a:stretch/>
        </p:blipFill>
        <p:spPr>
          <a:xfrm>
            <a:off x="-23933" y="313396"/>
            <a:ext cx="2037942" cy="1563530"/>
          </a:xfrm>
          <a:prstGeom prst="rect">
            <a:avLst/>
          </a:prstGeom>
        </p:spPr>
      </p:pic>
      <p:pic>
        <p:nvPicPr>
          <p:cNvPr id="25" name="图片 24"/>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63117" t="50406" r="27013" b="6978"/>
          <a:stretch/>
        </p:blipFill>
        <p:spPr>
          <a:xfrm>
            <a:off x="10676178" y="4412640"/>
            <a:ext cx="2048432" cy="2533586"/>
          </a:xfrm>
          <a:prstGeom prst="rect">
            <a:avLst/>
          </a:prstGeom>
        </p:spPr>
      </p:pic>
      <p:pic>
        <p:nvPicPr>
          <p:cNvPr id="27" name="图片 26"/>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
        <p:nvSpPr>
          <p:cNvPr id="2" name="Rectangle 1"/>
          <p:cNvSpPr/>
          <p:nvPr/>
        </p:nvSpPr>
        <p:spPr>
          <a:xfrm>
            <a:off x="1644316" y="1155118"/>
            <a:ext cx="8903368" cy="4524315"/>
          </a:xfrm>
          <a:prstGeom prst="rect">
            <a:avLst/>
          </a:prstGeom>
        </p:spPr>
        <p:txBody>
          <a:bodyPr wrap="square">
            <a:spAutoFit/>
          </a:bodyPr>
          <a:lstStyle/>
          <a:p>
            <a:pPr algn="just">
              <a:lnSpc>
                <a:spcPct val="150000"/>
              </a:lnSpc>
            </a:pPr>
            <a:r>
              <a:rPr lang="de-DE" sz="2400" b="1" dirty="0"/>
              <a:t>a) Cách thu thập thông tin khi tìm hiểu đặc trưng của một số nghề ở địa phương</a:t>
            </a:r>
            <a:endParaRPr lang="en-US" sz="2400" dirty="0"/>
          </a:p>
          <a:p>
            <a:pPr algn="just">
              <a:lnSpc>
                <a:spcPct val="150000"/>
              </a:lnSpc>
            </a:pPr>
            <a:r>
              <a:rPr lang="de-DE" sz="2400" dirty="0"/>
              <a:t>- Có nhiều cách để thu thập, tìm kiếm thông tin về đặc trưng của nghề ở địa phương như tra cứu, tìm hiểu trên mạng internet, đọc sách tham khảo về nghề, phỏng vấn người lao động, tham quan, trải nghiệm làm một số công việc của nghề,... </a:t>
            </a:r>
            <a:endParaRPr lang="en-US" sz="2400" dirty="0"/>
          </a:p>
          <a:p>
            <a:pPr algn="just">
              <a:lnSpc>
                <a:spcPct val="150000"/>
              </a:lnSpc>
            </a:pPr>
            <a:r>
              <a:rPr lang="de-DE" sz="2400" dirty="0"/>
              <a:t>- Mỗi cách đều đem lại cho chúng ta những thông tin nhất định, không có cách nào là vạn năng. </a:t>
            </a:r>
            <a:endParaRPr lang="en-US" sz="2400" dirty="0"/>
          </a:p>
        </p:txBody>
      </p:sp>
    </p:spTree>
    <p:extLst>
      <p:ext uri="{BB962C8B-B14F-4D97-AF65-F5344CB8AC3E}">
        <p14:creationId xmlns:p14="http://schemas.microsoft.com/office/powerpoint/2010/main" val="284344970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49499" r="78939"/>
          <a:stretch/>
        </p:blipFill>
        <p:spPr>
          <a:xfrm rot="20722940">
            <a:off x="10050679" y="298103"/>
            <a:ext cx="2253615" cy="1548009"/>
          </a:xfrm>
          <a:prstGeom prst="rect">
            <a:avLst/>
          </a:prstGeom>
        </p:spPr>
      </p:pic>
      <p:sp>
        <p:nvSpPr>
          <p:cNvPr id="3" name="Rectangle 2"/>
          <p:cNvSpPr/>
          <p:nvPr/>
        </p:nvSpPr>
        <p:spPr>
          <a:xfrm>
            <a:off x="1147008" y="732571"/>
            <a:ext cx="9272339" cy="1754326"/>
          </a:xfrm>
          <a:prstGeom prst="rect">
            <a:avLst/>
          </a:prstGeom>
        </p:spPr>
        <p:txBody>
          <a:bodyPr wrap="square">
            <a:spAutoFit/>
          </a:bodyPr>
          <a:lstStyle/>
          <a:p>
            <a:pPr algn="just">
              <a:lnSpc>
                <a:spcPct val="150000"/>
              </a:lnSpc>
            </a:pPr>
            <a:r>
              <a:rPr lang="vi-VN" sz="2400" dirty="0">
                <a:sym typeface="Wingdings"/>
              </a:rPr>
              <a:t></a:t>
            </a:r>
            <a:r>
              <a:rPr lang="vi-VN" sz="2400" dirty="0"/>
              <a:t> </a:t>
            </a:r>
            <a:r>
              <a:rPr lang="de-DE" sz="2400" dirty="0"/>
              <a:t>Vì vậy, cần kết hợp sử dụng nhiều cách thu thập, tìm kiếm thông tin về nghề để giúp chúng ta có được những thông tin đầy đủ, chính xác về các đặc trưng của nghề chúng ta muốn tìm hiểu.</a:t>
            </a:r>
            <a:endParaRPr lang="en-US" sz="2400" dirty="0"/>
          </a:p>
        </p:txBody>
      </p:sp>
      <p:pic>
        <p:nvPicPr>
          <p:cNvPr id="15" name="Picture 11">
            <a:extLst>
              <a:ext uri="{FF2B5EF4-FFF2-40B4-BE49-F238E27FC236}">
                <a16:creationId xmlns="" xmlns:a16="http://schemas.microsoft.com/office/drawing/2014/main" id="{20406151-520E-4B4B-BDAC-5E6DA87C0608}"/>
              </a:ext>
            </a:extLst>
          </p:cNvPr>
          <p:cNvPicPr>
            <a:picLocks noChangeAspect="1"/>
          </p:cNvPicPr>
          <p:nvPr/>
        </p:nvPicPr>
        <p:blipFill>
          <a:blip r:embed="rId4"/>
          <a:srcRect/>
          <a:stretch>
            <a:fillRect/>
          </a:stretch>
        </p:blipFill>
        <p:spPr>
          <a:xfrm>
            <a:off x="2405375" y="2631275"/>
            <a:ext cx="6811924" cy="3584774"/>
          </a:xfrm>
          <a:prstGeom prst="rect">
            <a:avLst/>
          </a:prstGeom>
        </p:spPr>
      </p:pic>
    </p:spTree>
    <p:extLst>
      <p:ext uri="{BB962C8B-B14F-4D97-AF65-F5344CB8AC3E}">
        <p14:creationId xmlns:p14="http://schemas.microsoft.com/office/powerpoint/2010/main" val="37996886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083600" y="607068"/>
            <a:ext cx="2108399" cy="1630806"/>
          </a:xfrm>
          <a:prstGeom prst="rect">
            <a:avLst/>
          </a:prstGeom>
        </p:spPr>
      </p:pic>
      <p:grpSp>
        <p:nvGrpSpPr>
          <p:cNvPr id="18" name="Group 17">
            <a:extLst>
              <a:ext uri="{FF2B5EF4-FFF2-40B4-BE49-F238E27FC236}">
                <a16:creationId xmlns="" xmlns:a16="http://schemas.microsoft.com/office/drawing/2014/main" id="{23F30B9A-ED16-4BF4-AE6E-471B3FA613E2}"/>
              </a:ext>
            </a:extLst>
          </p:cNvPr>
          <p:cNvGrpSpPr/>
          <p:nvPr/>
        </p:nvGrpSpPr>
        <p:grpSpPr>
          <a:xfrm>
            <a:off x="-70803" y="2379275"/>
            <a:ext cx="4065291" cy="3200801"/>
            <a:chOff x="1568474" y="5662780"/>
            <a:chExt cx="4827410" cy="3550701"/>
          </a:xfrm>
        </p:grpSpPr>
        <p:pic>
          <p:nvPicPr>
            <p:cNvPr id="19" name="Picture 16">
              <a:extLst>
                <a:ext uri="{FF2B5EF4-FFF2-40B4-BE49-F238E27FC236}">
                  <a16:creationId xmlns="" xmlns:a16="http://schemas.microsoft.com/office/drawing/2014/main" id="{09549E1A-89FD-429A-9496-DCC1E67B6D45}"/>
                </a:ext>
              </a:extLst>
            </p:cNvPr>
            <p:cNvPicPr>
              <a:picLocks noChangeAspect="1"/>
            </p:cNvPicPr>
            <p:nvPr/>
          </p:nvPicPr>
          <p:blipFill>
            <a:blip r:embed="rId4"/>
            <a:srcRect/>
            <a:stretch>
              <a:fillRect/>
            </a:stretch>
          </p:blipFill>
          <p:spPr>
            <a:xfrm>
              <a:off x="2254274" y="5662780"/>
              <a:ext cx="3031719" cy="2872553"/>
            </a:xfrm>
            <a:prstGeom prst="rect">
              <a:avLst/>
            </a:prstGeom>
          </p:spPr>
        </p:pic>
        <p:sp>
          <p:nvSpPr>
            <p:cNvPr id="25" name="TextBox 24">
              <a:extLst>
                <a:ext uri="{FF2B5EF4-FFF2-40B4-BE49-F238E27FC236}">
                  <a16:creationId xmlns="" xmlns:a16="http://schemas.microsoft.com/office/drawing/2014/main" id="{BEBA6DAB-BCCA-4DC1-8DD6-0DB64509C892}"/>
                </a:ext>
              </a:extLst>
            </p:cNvPr>
            <p:cNvSpPr txBox="1"/>
            <p:nvPr/>
          </p:nvSpPr>
          <p:spPr>
            <a:xfrm>
              <a:off x="1568474" y="8751816"/>
              <a:ext cx="48274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Thảo luận nhóm</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đôi</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 name="Rectangle 4"/>
          <p:cNvSpPr/>
          <p:nvPr/>
        </p:nvSpPr>
        <p:spPr>
          <a:xfrm>
            <a:off x="1098884" y="618676"/>
            <a:ext cx="9296400" cy="1218539"/>
          </a:xfrm>
          <a:prstGeom prst="rect">
            <a:avLst/>
          </a:prstGeom>
        </p:spPr>
        <p:txBody>
          <a:bodyPr wrap="square">
            <a:spAutoFit/>
          </a:bodyPr>
          <a:lstStyle/>
          <a:p>
            <a:pPr algn="ctr">
              <a:lnSpc>
                <a:spcPct val="150000"/>
              </a:lnSpc>
            </a:pPr>
            <a:r>
              <a:rPr lang="de-DE" sz="2600" b="1" u="sng" dirty="0">
                <a:solidFill>
                  <a:srgbClr val="0070C0"/>
                </a:solidFill>
              </a:rPr>
              <a:t>Nhiệm vụ 2:</a:t>
            </a:r>
            <a:r>
              <a:rPr lang="de-DE" sz="2600" b="1" dirty="0">
                <a:solidFill>
                  <a:srgbClr val="0070C0"/>
                </a:solidFill>
              </a:rPr>
              <a:t> Xây dựng kế hoạch dự án tìm hiểu một số nghề hiện có ở địa phương</a:t>
            </a:r>
            <a:endParaRPr lang="en-US" sz="2600" dirty="0">
              <a:solidFill>
                <a:srgbClr val="0070C0"/>
              </a:solidFill>
            </a:endParaRPr>
          </a:p>
        </p:txBody>
      </p:sp>
      <p:sp>
        <p:nvSpPr>
          <p:cNvPr id="6" name="Rectangle 5"/>
          <p:cNvSpPr/>
          <p:nvPr/>
        </p:nvSpPr>
        <p:spPr>
          <a:xfrm>
            <a:off x="3853902" y="2189748"/>
            <a:ext cx="7765159" cy="35843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lnSpc>
                <a:spcPct val="150000"/>
              </a:lnSpc>
              <a:buFont typeface="Arial" pitchFamily="34" charset="0"/>
              <a:buChar char="•"/>
            </a:pPr>
            <a:r>
              <a:rPr lang="de-DE" sz="2200" dirty="0" smtClean="0"/>
              <a:t>Phương </a:t>
            </a:r>
            <a:r>
              <a:rPr lang="de-DE" sz="2200" dirty="0"/>
              <a:t>án 1: </a:t>
            </a:r>
            <a:r>
              <a:rPr lang="de-DE" sz="2200" dirty="0" smtClean="0"/>
              <a:t>Giáo viên </a:t>
            </a:r>
            <a:r>
              <a:rPr lang="de-DE" sz="2200" dirty="0"/>
              <a:t>yêu </a:t>
            </a:r>
            <a:r>
              <a:rPr lang="de-DE" sz="2200" dirty="0" smtClean="0"/>
              <a:t>cầu học sinh </a:t>
            </a:r>
            <a:r>
              <a:rPr lang="de-DE" sz="2200" dirty="0"/>
              <a:t>tìm những bạn cùng quan tâm hoặc cùng yêu thích một nghề hiện có ở địa phương để lập thành các nhóm dự án. </a:t>
            </a:r>
            <a:endParaRPr lang="en-US" sz="2200" dirty="0"/>
          </a:p>
          <a:p>
            <a:pPr marL="342900" indent="-342900" algn="just">
              <a:lnSpc>
                <a:spcPct val="150000"/>
              </a:lnSpc>
              <a:buFont typeface="Arial" pitchFamily="34" charset="0"/>
              <a:buChar char="•"/>
            </a:pPr>
            <a:r>
              <a:rPr lang="de-DE" sz="2200" dirty="0" smtClean="0"/>
              <a:t>Phương </a:t>
            </a:r>
            <a:r>
              <a:rPr lang="de-DE" sz="2200" dirty="0"/>
              <a:t>án 2: </a:t>
            </a:r>
            <a:r>
              <a:rPr lang="de-DE" sz="2200" dirty="0" smtClean="0"/>
              <a:t>Giáo viên </a:t>
            </a:r>
            <a:r>
              <a:rPr lang="de-DE" sz="2200" dirty="0"/>
              <a:t>nêu tên từng nghề hiện có và là nghề chủ yếu ở địa phương, sau đó hỏi: Những em nào muốn tham gia nhóm dự án tìm hiểu nghề này? Dựa vào ý kiến của </a:t>
            </a:r>
            <a:r>
              <a:rPr lang="de-DE" sz="2200" dirty="0" smtClean="0"/>
              <a:t>học sinh, giáo viên </a:t>
            </a:r>
            <a:r>
              <a:rPr lang="de-DE" sz="2200" dirty="0"/>
              <a:t>thành lập các nhóm dự án. </a:t>
            </a:r>
            <a:endParaRPr lang="en-US" sz="2200" dirty="0"/>
          </a:p>
        </p:txBody>
      </p:sp>
    </p:spTree>
    <p:extLst>
      <p:ext uri="{BB962C8B-B14F-4D97-AF65-F5344CB8AC3E}">
        <p14:creationId xmlns:p14="http://schemas.microsoft.com/office/powerpoint/2010/main" val="76255183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893" y="507016"/>
            <a:ext cx="10732167" cy="577850"/>
          </a:xfrm>
          <a:prstGeom prst="rect">
            <a:avLst/>
          </a:prstGeom>
        </p:spPr>
        <p:txBody>
          <a:bodyPr wrap="square">
            <a:spAutoFit/>
          </a:bodyPr>
          <a:lstStyle/>
          <a:p>
            <a:pPr algn="ctr">
              <a:lnSpc>
                <a:spcPct val="150000"/>
              </a:lnSpc>
            </a:pPr>
            <a:r>
              <a:rPr lang="de-DE" sz="2400" b="1" dirty="0"/>
              <a:t>b) Xây dựng kế hoạch dự án tìm hiểu một số nghề hiện có ở địa phương</a:t>
            </a:r>
            <a:endParaRPr lang="en-US" sz="2400" dirty="0"/>
          </a:p>
        </p:txBody>
      </p:sp>
      <p:sp>
        <p:nvSpPr>
          <p:cNvPr id="3" name="Rectangle 2"/>
          <p:cNvSpPr/>
          <p:nvPr/>
        </p:nvSpPr>
        <p:spPr>
          <a:xfrm>
            <a:off x="2113545" y="1132659"/>
            <a:ext cx="7804484" cy="958660"/>
          </a:xfrm>
          <a:prstGeom prst="rect">
            <a:avLst/>
          </a:prstGeom>
        </p:spPr>
        <p:txBody>
          <a:bodyPr wrap="square">
            <a:spAutoFit/>
          </a:bodyPr>
          <a:lstStyle/>
          <a:p>
            <a:pPr algn="ctr">
              <a:lnSpc>
                <a:spcPct val="150000"/>
              </a:lnSpc>
            </a:pPr>
            <a:r>
              <a:rPr lang="vi-VN" sz="2000" b="1" dirty="0">
                <a:solidFill>
                  <a:schemeClr val="accent2">
                    <a:lumMod val="75000"/>
                  </a:schemeClr>
                </a:solidFill>
              </a:rPr>
              <a:t>BẢNG KẾ HOẠCH THỰC HIỆN DỰ ÁN TÌM HIỂU ĐẶC TRƯNG MỘT SỐ NGHỀ Ở ĐỊA PHƯƠNG</a:t>
            </a:r>
            <a:endParaRPr lang="en-US" sz="2000" dirty="0">
              <a:solidFill>
                <a:schemeClr val="accent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10562271"/>
              </p:ext>
            </p:extLst>
          </p:nvPr>
        </p:nvGraphicFramePr>
        <p:xfrm>
          <a:off x="385007" y="2322095"/>
          <a:ext cx="11405937" cy="4191000"/>
        </p:xfrm>
        <a:graphic>
          <a:graphicData uri="http://schemas.openxmlformats.org/drawingml/2006/table">
            <a:tbl>
              <a:tblPr firstRow="1" firstCol="1" bandRow="1">
                <a:tableStyleId>{93296810-A885-4BE3-A3E7-6D5BEEA58F35}</a:tableStyleId>
              </a:tblPr>
              <a:tblGrid>
                <a:gridCol w="3866419"/>
                <a:gridCol w="2609833"/>
                <a:gridCol w="4929685"/>
              </a:tblGrid>
              <a:tr h="262556">
                <a:tc>
                  <a:txBody>
                    <a:bodyPr/>
                    <a:lstStyle/>
                    <a:p>
                      <a:pPr marL="0" marR="0" algn="ctr">
                        <a:lnSpc>
                          <a:spcPct val="150000"/>
                        </a:lnSpc>
                        <a:spcBef>
                          <a:spcPts val="600"/>
                        </a:spcBef>
                        <a:spcAft>
                          <a:spcPts val="0"/>
                        </a:spcAft>
                      </a:pPr>
                      <a:r>
                        <a:rPr lang="en-US" sz="2000" b="0" dirty="0">
                          <a:solidFill>
                            <a:schemeClr val="tx1"/>
                          </a:solidFill>
                          <a:effectLst/>
                        </a:rPr>
                        <a:t>Nhiệm vụ</a:t>
                      </a:r>
                      <a:endParaRPr lang="en-US" sz="2000" b="0" dirty="0">
                        <a:solidFill>
                          <a:schemeClr val="tx1"/>
                        </a:solidFill>
                        <a:effectLst/>
                        <a:latin typeface="Calibri"/>
                        <a:ea typeface="Calibri"/>
                        <a:cs typeface="Times New Roman"/>
                      </a:endParaRPr>
                    </a:p>
                  </a:txBody>
                  <a:tcPr marL="56262" marR="56262" marT="0" marB="0" anchor="ctr"/>
                </a:tc>
                <a:tc>
                  <a:txBody>
                    <a:bodyPr/>
                    <a:lstStyle/>
                    <a:p>
                      <a:pPr marL="0" marR="0" algn="ctr">
                        <a:lnSpc>
                          <a:spcPct val="150000"/>
                        </a:lnSpc>
                        <a:spcBef>
                          <a:spcPts val="600"/>
                        </a:spcBef>
                        <a:spcAft>
                          <a:spcPts val="0"/>
                        </a:spcAft>
                      </a:pPr>
                      <a:r>
                        <a:rPr lang="en-US" sz="2000" b="0" dirty="0">
                          <a:solidFill>
                            <a:schemeClr val="tx1"/>
                          </a:solidFill>
                          <a:effectLst/>
                        </a:rPr>
                        <a:t>Phân công</a:t>
                      </a:r>
                      <a:endParaRPr lang="en-US" sz="2000" b="0" dirty="0">
                        <a:solidFill>
                          <a:schemeClr val="tx1"/>
                        </a:solidFill>
                        <a:effectLst/>
                        <a:latin typeface="Calibri"/>
                        <a:ea typeface="Calibri"/>
                        <a:cs typeface="Times New Roman"/>
                      </a:endParaRPr>
                    </a:p>
                  </a:txBody>
                  <a:tcPr marL="56262" marR="56262" marT="0" marB="0" anchor="ctr"/>
                </a:tc>
                <a:tc>
                  <a:txBody>
                    <a:bodyPr/>
                    <a:lstStyle/>
                    <a:p>
                      <a:pPr marL="0" marR="0" algn="ctr">
                        <a:lnSpc>
                          <a:spcPct val="150000"/>
                        </a:lnSpc>
                        <a:spcBef>
                          <a:spcPts val="600"/>
                        </a:spcBef>
                        <a:spcAft>
                          <a:spcPts val="0"/>
                        </a:spcAft>
                      </a:pPr>
                      <a:r>
                        <a:rPr lang="en-US" sz="2000" b="0" dirty="0">
                          <a:solidFill>
                            <a:schemeClr val="tx1"/>
                          </a:solidFill>
                          <a:effectLst/>
                        </a:rPr>
                        <a:t>Sản phẩm dự kiến</a:t>
                      </a:r>
                      <a:endParaRPr lang="en-US" sz="2000" b="0" dirty="0">
                        <a:solidFill>
                          <a:schemeClr val="tx1"/>
                        </a:solidFill>
                        <a:effectLst/>
                        <a:latin typeface="Calibri"/>
                        <a:ea typeface="Calibri"/>
                        <a:cs typeface="Times New Roman"/>
                      </a:endParaRPr>
                    </a:p>
                  </a:txBody>
                  <a:tcPr marL="56262" marR="56262" marT="0" marB="0" anchor="ctr"/>
                </a:tc>
              </a:tr>
              <a:tr h="1375293">
                <a:tc>
                  <a:txBody>
                    <a:bodyPr/>
                    <a:lstStyle/>
                    <a:p>
                      <a:pPr marL="0" marR="0" algn="just">
                        <a:lnSpc>
                          <a:spcPct val="150000"/>
                        </a:lnSpc>
                        <a:spcBef>
                          <a:spcPts val="600"/>
                        </a:spcBef>
                        <a:spcAft>
                          <a:spcPts val="0"/>
                        </a:spcAft>
                      </a:pPr>
                      <a:r>
                        <a:rPr lang="en-US" sz="2000" b="0" dirty="0">
                          <a:solidFill>
                            <a:schemeClr val="tx1"/>
                          </a:solidFill>
                          <a:effectLst/>
                        </a:rPr>
                        <a:t>1. Tìm hiểu, thu thập thông tin về các công việc đặc trưng của nghề trồng cây ăn quả ở địa phương</a:t>
                      </a:r>
                      <a:endParaRPr lang="en-US" sz="2000" b="0" dirty="0">
                        <a:solidFill>
                          <a:schemeClr val="tx1"/>
                        </a:solidFill>
                        <a:effectLst/>
                        <a:latin typeface="Calibri"/>
                        <a:ea typeface="Calibri"/>
                        <a:cs typeface="Times New Roman"/>
                      </a:endParaRPr>
                    </a:p>
                  </a:txBody>
                  <a:tcPr marL="56262" marR="56262" marT="0" marB="0" anchor="ctr"/>
                </a:tc>
                <a:tc>
                  <a:txBody>
                    <a:bodyPr/>
                    <a:lstStyle/>
                    <a:p>
                      <a:pPr marL="0" marR="0" algn="ctr">
                        <a:lnSpc>
                          <a:spcPct val="150000"/>
                        </a:lnSpc>
                        <a:spcBef>
                          <a:spcPts val="600"/>
                        </a:spcBef>
                        <a:spcAft>
                          <a:spcPts val="0"/>
                        </a:spcAft>
                      </a:pPr>
                      <a:r>
                        <a:rPr lang="en-US" sz="2000" b="0" dirty="0">
                          <a:solidFill>
                            <a:schemeClr val="tx1"/>
                          </a:solidFill>
                          <a:effectLst/>
                        </a:rPr>
                        <a:t>Nguyễn Mai Hoa</a:t>
                      </a:r>
                    </a:p>
                    <a:p>
                      <a:pPr marL="0" marR="0" algn="ctr">
                        <a:lnSpc>
                          <a:spcPct val="150000"/>
                        </a:lnSpc>
                        <a:spcBef>
                          <a:spcPts val="600"/>
                        </a:spcBef>
                        <a:spcAft>
                          <a:spcPts val="0"/>
                        </a:spcAft>
                      </a:pPr>
                      <a:r>
                        <a:rPr lang="en-US" sz="2000" b="0" dirty="0">
                          <a:solidFill>
                            <a:schemeClr val="tx1"/>
                          </a:solidFill>
                          <a:effectLst/>
                        </a:rPr>
                        <a:t>Phạm Văn Hưng</a:t>
                      </a:r>
                      <a:endParaRPr lang="en-US" sz="2000" b="0" dirty="0">
                        <a:solidFill>
                          <a:schemeClr val="tx1"/>
                        </a:solidFill>
                        <a:effectLst/>
                        <a:latin typeface="Calibri"/>
                        <a:ea typeface="Calibri"/>
                        <a:cs typeface="Times New Roman"/>
                      </a:endParaRPr>
                    </a:p>
                  </a:txBody>
                  <a:tcPr marL="56262" marR="56262" marT="0" marB="0" anchor="ctr"/>
                </a:tc>
                <a:tc>
                  <a:txBody>
                    <a:bodyPr/>
                    <a:lstStyle/>
                    <a:p>
                      <a:pPr marL="0" marR="0" algn="just">
                        <a:lnSpc>
                          <a:spcPct val="150000"/>
                        </a:lnSpc>
                        <a:spcBef>
                          <a:spcPts val="600"/>
                        </a:spcBef>
                        <a:spcAft>
                          <a:spcPts val="0"/>
                        </a:spcAft>
                      </a:pPr>
                      <a:r>
                        <a:rPr lang="en-US" sz="2000" b="0">
                          <a:solidFill>
                            <a:schemeClr val="tx1"/>
                          </a:solidFill>
                          <a:effectLst/>
                        </a:rPr>
                        <a:t>- Bản ghi chép các thông tin thu thập được về công việc đặc trưng của nghề. </a:t>
                      </a:r>
                    </a:p>
                    <a:p>
                      <a:pPr marL="0" marR="0" algn="just">
                        <a:lnSpc>
                          <a:spcPct val="150000"/>
                        </a:lnSpc>
                        <a:spcBef>
                          <a:spcPts val="600"/>
                        </a:spcBef>
                        <a:spcAft>
                          <a:spcPts val="0"/>
                        </a:spcAft>
                      </a:pPr>
                      <a:r>
                        <a:rPr lang="en-US" sz="2000" b="0">
                          <a:solidFill>
                            <a:schemeClr val="tx1"/>
                          </a:solidFill>
                          <a:effectLst/>
                        </a:rPr>
                        <a:t>- Hình ảnh các công việc đặc trưng của nghề và sản phẩm của một số công việc đặc trưng. </a:t>
                      </a:r>
                      <a:endParaRPr lang="en-US" sz="2000" b="0">
                        <a:solidFill>
                          <a:schemeClr val="tx1"/>
                        </a:solidFill>
                        <a:effectLst/>
                        <a:latin typeface="Calibri"/>
                        <a:ea typeface="Calibri"/>
                        <a:cs typeface="Times New Roman"/>
                      </a:endParaRPr>
                    </a:p>
                  </a:txBody>
                  <a:tcPr marL="56262" marR="56262" marT="0" marB="0" anchor="ctr"/>
                </a:tc>
              </a:tr>
              <a:tr h="787668">
                <a:tc>
                  <a:txBody>
                    <a:bodyPr/>
                    <a:lstStyle/>
                    <a:p>
                      <a:pPr marL="0" marR="0" algn="just">
                        <a:lnSpc>
                          <a:spcPct val="150000"/>
                        </a:lnSpc>
                        <a:spcBef>
                          <a:spcPts val="600"/>
                        </a:spcBef>
                        <a:spcAft>
                          <a:spcPts val="0"/>
                        </a:spcAft>
                      </a:pPr>
                      <a:r>
                        <a:rPr lang="en-US" sz="2000" b="0">
                          <a:solidFill>
                            <a:schemeClr val="tx1"/>
                          </a:solidFill>
                          <a:effectLst/>
                        </a:rPr>
                        <a:t>2. Tìm hiểu, thu thập thông tin, dữ liệu về trang thiết bị, dụng cụ lao động của nghề</a:t>
                      </a:r>
                      <a:endParaRPr lang="en-US" sz="2000" b="0">
                        <a:solidFill>
                          <a:schemeClr val="tx1"/>
                        </a:solidFill>
                        <a:effectLst/>
                        <a:latin typeface="Calibri"/>
                        <a:ea typeface="Calibri"/>
                        <a:cs typeface="Times New Roman"/>
                      </a:endParaRPr>
                    </a:p>
                  </a:txBody>
                  <a:tcPr marL="56262" marR="56262" marT="0" marB="0" anchor="ctr"/>
                </a:tc>
                <a:tc>
                  <a:txBody>
                    <a:bodyPr/>
                    <a:lstStyle/>
                    <a:p>
                      <a:pPr marL="0" marR="0" algn="ctr">
                        <a:lnSpc>
                          <a:spcPct val="150000"/>
                        </a:lnSpc>
                        <a:spcBef>
                          <a:spcPts val="600"/>
                        </a:spcBef>
                        <a:spcAft>
                          <a:spcPts val="0"/>
                        </a:spcAft>
                      </a:pPr>
                      <a:r>
                        <a:rPr lang="en-US" sz="2000" b="0" dirty="0">
                          <a:solidFill>
                            <a:schemeClr val="tx1"/>
                          </a:solidFill>
                          <a:effectLst/>
                        </a:rPr>
                        <a:t>Hoàng Thị Loan</a:t>
                      </a:r>
                    </a:p>
                    <a:p>
                      <a:pPr marL="0" marR="0" algn="ctr">
                        <a:lnSpc>
                          <a:spcPct val="150000"/>
                        </a:lnSpc>
                        <a:spcBef>
                          <a:spcPts val="600"/>
                        </a:spcBef>
                        <a:spcAft>
                          <a:spcPts val="0"/>
                        </a:spcAft>
                      </a:pPr>
                      <a:r>
                        <a:rPr lang="en-US" sz="2000" b="0" dirty="0">
                          <a:solidFill>
                            <a:schemeClr val="tx1"/>
                          </a:solidFill>
                          <a:effectLst/>
                        </a:rPr>
                        <a:t>Nguyễn Văn Mạnh</a:t>
                      </a:r>
                      <a:endParaRPr lang="en-US" sz="2000" b="0" dirty="0">
                        <a:solidFill>
                          <a:schemeClr val="tx1"/>
                        </a:solidFill>
                        <a:effectLst/>
                        <a:latin typeface="Calibri"/>
                        <a:ea typeface="Calibri"/>
                        <a:cs typeface="Times New Roman"/>
                      </a:endParaRPr>
                    </a:p>
                  </a:txBody>
                  <a:tcPr marL="56262" marR="56262" marT="0" marB="0" anchor="ctr"/>
                </a:tc>
                <a:tc>
                  <a:txBody>
                    <a:bodyPr/>
                    <a:lstStyle/>
                    <a:p>
                      <a:pPr marL="0" marR="0" algn="just">
                        <a:lnSpc>
                          <a:spcPct val="150000"/>
                        </a:lnSpc>
                        <a:spcBef>
                          <a:spcPts val="600"/>
                        </a:spcBef>
                        <a:spcAft>
                          <a:spcPts val="0"/>
                        </a:spcAft>
                      </a:pPr>
                      <a:r>
                        <a:rPr lang="en-US" sz="2000" b="0" dirty="0">
                          <a:solidFill>
                            <a:schemeClr val="tx1"/>
                          </a:solidFill>
                          <a:effectLst/>
                        </a:rPr>
                        <a:t>Bản ghi chép thông tin thu thập được và hình ảnh về trang thiết bị, dụng cụ lao động của nghề. </a:t>
                      </a:r>
                      <a:endParaRPr lang="en-US" sz="2000" b="0" dirty="0">
                        <a:solidFill>
                          <a:schemeClr val="tx1"/>
                        </a:solidFill>
                        <a:effectLst/>
                        <a:latin typeface="Calibri"/>
                        <a:ea typeface="Calibri"/>
                        <a:cs typeface="Times New Roman"/>
                      </a:endParaRPr>
                    </a:p>
                  </a:txBody>
                  <a:tcPr marL="56262" marR="56262" marT="0" marB="0" anchor="ctr"/>
                </a:tc>
              </a:tr>
            </a:tbl>
          </a:graphicData>
        </a:graphic>
      </p:graphicFrame>
    </p:spTree>
    <p:extLst>
      <p:ext uri="{BB962C8B-B14F-4D97-AF65-F5344CB8AC3E}">
        <p14:creationId xmlns:p14="http://schemas.microsoft.com/office/powerpoint/2010/main" val="176984411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98012065"/>
              </p:ext>
            </p:extLst>
          </p:nvPr>
        </p:nvGraphicFramePr>
        <p:xfrm>
          <a:off x="457202" y="1407693"/>
          <a:ext cx="11357810" cy="4023360"/>
        </p:xfrm>
        <a:graphic>
          <a:graphicData uri="http://schemas.openxmlformats.org/drawingml/2006/table">
            <a:tbl>
              <a:tblPr firstRow="1" firstCol="1" bandRow="1">
                <a:tableStyleId>{93296810-A885-4BE3-A3E7-6D5BEEA58F35}</a:tableStyleId>
              </a:tblPr>
              <a:tblGrid>
                <a:gridCol w="4138861"/>
                <a:gridCol w="2189748"/>
                <a:gridCol w="5029201"/>
              </a:tblGrid>
              <a:tr h="262556">
                <a:tc>
                  <a:txBody>
                    <a:bodyPr/>
                    <a:lstStyle/>
                    <a:p>
                      <a:pPr marL="0" marR="0" algn="ctr">
                        <a:lnSpc>
                          <a:spcPct val="150000"/>
                        </a:lnSpc>
                        <a:spcBef>
                          <a:spcPts val="600"/>
                        </a:spcBef>
                        <a:spcAft>
                          <a:spcPts val="0"/>
                        </a:spcAft>
                      </a:pPr>
                      <a:r>
                        <a:rPr lang="en-US" sz="2200" b="0" dirty="0">
                          <a:solidFill>
                            <a:schemeClr val="tx1"/>
                          </a:solidFill>
                          <a:effectLst/>
                        </a:rPr>
                        <a:t>Nhiệm vụ</a:t>
                      </a:r>
                      <a:endParaRPr lang="en-US" sz="2200" b="0" dirty="0">
                        <a:solidFill>
                          <a:schemeClr val="tx1"/>
                        </a:solidFill>
                        <a:effectLst/>
                        <a:latin typeface="Calibri"/>
                        <a:ea typeface="Calibri"/>
                        <a:cs typeface="Times New Roman"/>
                      </a:endParaRPr>
                    </a:p>
                  </a:txBody>
                  <a:tcPr marL="56262" marR="56262" marT="0" marB="0" anchor="ctr"/>
                </a:tc>
                <a:tc>
                  <a:txBody>
                    <a:bodyPr/>
                    <a:lstStyle/>
                    <a:p>
                      <a:pPr marL="0" marR="0" algn="ctr">
                        <a:lnSpc>
                          <a:spcPct val="150000"/>
                        </a:lnSpc>
                        <a:spcBef>
                          <a:spcPts val="600"/>
                        </a:spcBef>
                        <a:spcAft>
                          <a:spcPts val="0"/>
                        </a:spcAft>
                      </a:pPr>
                      <a:r>
                        <a:rPr lang="en-US" sz="2200" b="0" dirty="0">
                          <a:solidFill>
                            <a:schemeClr val="tx1"/>
                          </a:solidFill>
                          <a:effectLst/>
                        </a:rPr>
                        <a:t>Phân công</a:t>
                      </a:r>
                      <a:endParaRPr lang="en-US" sz="2200" b="0" dirty="0">
                        <a:solidFill>
                          <a:schemeClr val="tx1"/>
                        </a:solidFill>
                        <a:effectLst/>
                        <a:latin typeface="Calibri"/>
                        <a:ea typeface="Calibri"/>
                        <a:cs typeface="Times New Roman"/>
                      </a:endParaRPr>
                    </a:p>
                  </a:txBody>
                  <a:tcPr marL="56262" marR="56262" marT="0" marB="0" anchor="ctr"/>
                </a:tc>
                <a:tc>
                  <a:txBody>
                    <a:bodyPr/>
                    <a:lstStyle/>
                    <a:p>
                      <a:pPr marL="0" marR="0" algn="ctr">
                        <a:lnSpc>
                          <a:spcPct val="150000"/>
                        </a:lnSpc>
                        <a:spcBef>
                          <a:spcPts val="600"/>
                        </a:spcBef>
                        <a:spcAft>
                          <a:spcPts val="0"/>
                        </a:spcAft>
                      </a:pPr>
                      <a:r>
                        <a:rPr lang="en-US" sz="2200" b="0" dirty="0">
                          <a:solidFill>
                            <a:schemeClr val="tx1"/>
                          </a:solidFill>
                          <a:effectLst/>
                        </a:rPr>
                        <a:t>Sản phẩm dự kiến</a:t>
                      </a:r>
                      <a:endParaRPr lang="en-US" sz="2200" b="0" dirty="0">
                        <a:solidFill>
                          <a:schemeClr val="tx1"/>
                        </a:solidFill>
                        <a:effectLst/>
                        <a:latin typeface="Calibri"/>
                        <a:ea typeface="Calibri"/>
                        <a:cs typeface="Times New Roman"/>
                      </a:endParaRPr>
                    </a:p>
                  </a:txBody>
                  <a:tcPr marL="56262" marR="56262" marT="0" marB="0" anchor="ctr"/>
                </a:tc>
              </a:tr>
              <a:tr h="1050223">
                <a:tc>
                  <a:txBody>
                    <a:bodyPr/>
                    <a:lstStyle/>
                    <a:p>
                      <a:pPr marL="0" marR="0" algn="just">
                        <a:lnSpc>
                          <a:spcPct val="150000"/>
                        </a:lnSpc>
                        <a:spcBef>
                          <a:spcPts val="600"/>
                        </a:spcBef>
                        <a:spcAft>
                          <a:spcPts val="0"/>
                        </a:spcAft>
                      </a:pPr>
                      <a:r>
                        <a:rPr lang="en-US" sz="2200" b="0" dirty="0">
                          <a:solidFill>
                            <a:schemeClr val="tx1"/>
                          </a:solidFill>
                          <a:effectLst/>
                        </a:rPr>
                        <a:t>3. Tìm hiểu, thu thập thông tin, dữ liệu về phẩm chất, năng lực cần có của người làm nghề</a:t>
                      </a:r>
                      <a:endParaRPr lang="en-US" sz="2200" b="0" dirty="0">
                        <a:solidFill>
                          <a:schemeClr val="tx1"/>
                        </a:solidFill>
                        <a:effectLst/>
                        <a:latin typeface="Calibri"/>
                        <a:ea typeface="Calibri"/>
                        <a:cs typeface="Times New Roman"/>
                      </a:endParaRPr>
                    </a:p>
                  </a:txBody>
                  <a:tcPr marL="56262" marR="56262" marT="0" marB="0" anchor="ctr"/>
                </a:tc>
                <a:tc>
                  <a:txBody>
                    <a:bodyPr/>
                    <a:lstStyle/>
                    <a:p>
                      <a:pPr marL="0" marR="0" algn="ctr">
                        <a:lnSpc>
                          <a:spcPct val="150000"/>
                        </a:lnSpc>
                        <a:spcBef>
                          <a:spcPts val="600"/>
                        </a:spcBef>
                        <a:spcAft>
                          <a:spcPts val="0"/>
                        </a:spcAft>
                      </a:pPr>
                      <a:r>
                        <a:rPr lang="en-US" sz="2200" b="0" dirty="0">
                          <a:solidFill>
                            <a:schemeClr val="tx1"/>
                          </a:solidFill>
                          <a:effectLst/>
                        </a:rPr>
                        <a:t>Lê Văn Ba</a:t>
                      </a:r>
                    </a:p>
                    <a:p>
                      <a:pPr marL="0" marR="0" algn="ctr">
                        <a:lnSpc>
                          <a:spcPct val="150000"/>
                        </a:lnSpc>
                        <a:spcBef>
                          <a:spcPts val="600"/>
                        </a:spcBef>
                        <a:spcAft>
                          <a:spcPts val="0"/>
                        </a:spcAft>
                      </a:pPr>
                      <a:r>
                        <a:rPr lang="en-US" sz="2200" b="0" dirty="0">
                          <a:solidFill>
                            <a:schemeClr val="tx1"/>
                          </a:solidFill>
                          <a:effectLst/>
                        </a:rPr>
                        <a:t>Nguyễn Lê Vy</a:t>
                      </a:r>
                      <a:endParaRPr lang="en-US" sz="2200" b="0" dirty="0">
                        <a:solidFill>
                          <a:schemeClr val="tx1"/>
                        </a:solidFill>
                        <a:effectLst/>
                        <a:latin typeface="Calibri"/>
                        <a:ea typeface="Calibri"/>
                        <a:cs typeface="Times New Roman"/>
                      </a:endParaRPr>
                    </a:p>
                  </a:txBody>
                  <a:tcPr marL="56262" marR="56262" marT="0" marB="0" anchor="ctr"/>
                </a:tc>
                <a:tc>
                  <a:txBody>
                    <a:bodyPr/>
                    <a:lstStyle/>
                    <a:p>
                      <a:pPr marL="0" marR="0" algn="just">
                        <a:lnSpc>
                          <a:spcPct val="150000"/>
                        </a:lnSpc>
                        <a:spcBef>
                          <a:spcPts val="600"/>
                        </a:spcBef>
                        <a:spcAft>
                          <a:spcPts val="0"/>
                        </a:spcAft>
                      </a:pPr>
                      <a:r>
                        <a:rPr lang="en-US" sz="2200" b="0">
                          <a:solidFill>
                            <a:schemeClr val="tx1"/>
                          </a:solidFill>
                          <a:effectLst/>
                        </a:rPr>
                        <a:t>Bản ghi chép về những năng lực, phầm chất cần có của người làm nghề.</a:t>
                      </a:r>
                      <a:endParaRPr lang="en-US" sz="2200" b="0">
                        <a:solidFill>
                          <a:schemeClr val="tx1"/>
                        </a:solidFill>
                        <a:effectLst/>
                        <a:latin typeface="Calibri"/>
                        <a:ea typeface="Calibri"/>
                        <a:cs typeface="Times New Roman"/>
                      </a:endParaRPr>
                    </a:p>
                  </a:txBody>
                  <a:tcPr marL="56262" marR="56262" marT="0" marB="0" anchor="ctr"/>
                </a:tc>
              </a:tr>
              <a:tr h="1050223">
                <a:tc>
                  <a:txBody>
                    <a:bodyPr/>
                    <a:lstStyle/>
                    <a:p>
                      <a:pPr marL="0" marR="0" algn="just">
                        <a:lnSpc>
                          <a:spcPct val="150000"/>
                        </a:lnSpc>
                        <a:spcBef>
                          <a:spcPts val="600"/>
                        </a:spcBef>
                        <a:spcAft>
                          <a:spcPts val="0"/>
                        </a:spcAft>
                      </a:pPr>
                      <a:r>
                        <a:rPr lang="en-US" sz="2200" b="0">
                          <a:solidFill>
                            <a:schemeClr val="tx1"/>
                          </a:solidFill>
                          <a:effectLst/>
                        </a:rPr>
                        <a:t>4. Tìm hiểu, thu thập thông tin, dữ liệu về những nguy hiểm có thể xảy ra và cách giữ an toàn khi làm nghề.</a:t>
                      </a:r>
                      <a:endParaRPr lang="en-US" sz="2200" b="0">
                        <a:solidFill>
                          <a:schemeClr val="tx1"/>
                        </a:solidFill>
                        <a:effectLst/>
                        <a:latin typeface="Calibri"/>
                        <a:ea typeface="Calibri"/>
                        <a:cs typeface="Times New Roman"/>
                      </a:endParaRPr>
                    </a:p>
                  </a:txBody>
                  <a:tcPr marL="56262" marR="56262" marT="0" marB="0" anchor="ctr"/>
                </a:tc>
                <a:tc>
                  <a:txBody>
                    <a:bodyPr/>
                    <a:lstStyle/>
                    <a:p>
                      <a:pPr marL="0" marR="0" algn="ctr">
                        <a:lnSpc>
                          <a:spcPct val="150000"/>
                        </a:lnSpc>
                        <a:spcBef>
                          <a:spcPts val="600"/>
                        </a:spcBef>
                        <a:spcAft>
                          <a:spcPts val="0"/>
                        </a:spcAft>
                      </a:pPr>
                      <a:r>
                        <a:rPr lang="en-US" sz="2200" b="0" dirty="0">
                          <a:solidFill>
                            <a:schemeClr val="tx1"/>
                          </a:solidFill>
                          <a:effectLst/>
                        </a:rPr>
                        <a:t>Trần Thị Hạnh</a:t>
                      </a:r>
                    </a:p>
                    <a:p>
                      <a:pPr marL="0" marR="0" algn="ctr">
                        <a:lnSpc>
                          <a:spcPct val="150000"/>
                        </a:lnSpc>
                        <a:spcBef>
                          <a:spcPts val="600"/>
                        </a:spcBef>
                        <a:spcAft>
                          <a:spcPts val="0"/>
                        </a:spcAft>
                      </a:pPr>
                      <a:r>
                        <a:rPr lang="en-US" sz="2200" b="0" dirty="0">
                          <a:solidFill>
                            <a:schemeClr val="tx1"/>
                          </a:solidFill>
                          <a:effectLst/>
                        </a:rPr>
                        <a:t>Phạm Huy Long</a:t>
                      </a:r>
                    </a:p>
                    <a:p>
                      <a:pPr marL="0" marR="0" algn="ctr">
                        <a:lnSpc>
                          <a:spcPct val="150000"/>
                        </a:lnSpc>
                        <a:spcBef>
                          <a:spcPts val="600"/>
                        </a:spcBef>
                        <a:spcAft>
                          <a:spcPts val="0"/>
                        </a:spcAft>
                      </a:pPr>
                      <a:r>
                        <a:rPr lang="en-US" sz="2200" b="0" dirty="0">
                          <a:solidFill>
                            <a:schemeClr val="tx1"/>
                          </a:solidFill>
                          <a:effectLst/>
                        </a:rPr>
                        <a:t>Vũ Thị Mai</a:t>
                      </a:r>
                      <a:endParaRPr lang="en-US" sz="2200" b="0" dirty="0">
                        <a:solidFill>
                          <a:schemeClr val="tx1"/>
                        </a:solidFill>
                        <a:effectLst/>
                        <a:latin typeface="Calibri"/>
                        <a:ea typeface="Calibri"/>
                        <a:cs typeface="Times New Roman"/>
                      </a:endParaRPr>
                    </a:p>
                  </a:txBody>
                  <a:tcPr marL="56262" marR="56262" marT="0" marB="0" anchor="ctr"/>
                </a:tc>
                <a:tc>
                  <a:txBody>
                    <a:bodyPr/>
                    <a:lstStyle/>
                    <a:p>
                      <a:pPr marL="0" marR="0" algn="just">
                        <a:lnSpc>
                          <a:spcPct val="150000"/>
                        </a:lnSpc>
                        <a:spcBef>
                          <a:spcPts val="600"/>
                        </a:spcBef>
                        <a:spcAft>
                          <a:spcPts val="0"/>
                        </a:spcAft>
                      </a:pPr>
                      <a:r>
                        <a:rPr lang="en-US" sz="2200" b="0" dirty="0">
                          <a:solidFill>
                            <a:schemeClr val="tx1"/>
                          </a:solidFill>
                          <a:effectLst/>
                        </a:rPr>
                        <a:t>Bản ghi chép và hình ảnh về những nguy hiểm có thể xảy ra và cách giữ an toàn khi làm nghề. </a:t>
                      </a:r>
                      <a:endParaRPr lang="en-US" sz="2200" b="0" dirty="0">
                        <a:solidFill>
                          <a:schemeClr val="tx1"/>
                        </a:solidFill>
                        <a:effectLst/>
                        <a:latin typeface="Calibri"/>
                        <a:ea typeface="Calibri"/>
                        <a:cs typeface="Times New Roman"/>
                      </a:endParaRPr>
                    </a:p>
                  </a:txBody>
                  <a:tcPr marL="56262" marR="56262" marT="0" marB="0" anchor="ctr"/>
                </a:tc>
              </a:tr>
            </a:tbl>
          </a:graphicData>
        </a:graphic>
      </p:graphicFrame>
    </p:spTree>
    <p:extLst>
      <p:ext uri="{BB962C8B-B14F-4D97-AF65-F5344CB8AC3E}">
        <p14:creationId xmlns:p14="http://schemas.microsoft.com/office/powerpoint/2010/main" val="416091372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16" name="图片 15"/>
          <p:cNvPicPr>
            <a:picLocks noChangeAspect="1"/>
          </p:cNvPicPr>
          <p:nvPr/>
        </p:nvPicPr>
        <p:blipFill rotWithShape="1">
          <a:blip r:embed="rId3"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7654337" y="3384854"/>
            <a:ext cx="5702109" cy="3916781"/>
          </a:xfrm>
          <a:prstGeom prst="rect">
            <a:avLst/>
          </a:prstGeom>
        </p:spPr>
      </p:pic>
      <p:pic>
        <p:nvPicPr>
          <p:cNvPr id="18" name="图片 17"/>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p:blipFill>
        <p:spPr>
          <a:xfrm>
            <a:off x="9960078" y="85617"/>
            <a:ext cx="2625212" cy="1822172"/>
          </a:xfrm>
          <a:prstGeom prst="rect">
            <a:avLst/>
          </a:prstGeom>
        </p:spPr>
      </p:pic>
      <p:pic>
        <p:nvPicPr>
          <p:cNvPr id="19" name="图片 18"/>
          <p:cNvPicPr>
            <a:picLocks noChangeAspect="1"/>
          </p:cNvPicPr>
          <p:nvPr/>
        </p:nvPicPr>
        <p:blipFill rotWithShape="1">
          <a:blip r:embed="rId3"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p:blipFill>
        <p:spPr>
          <a:xfrm>
            <a:off x="10194494" y="2701688"/>
            <a:ext cx="861302" cy="805207"/>
          </a:xfrm>
          <a:prstGeom prst="rect">
            <a:avLst/>
          </a:prstGeom>
        </p:spPr>
      </p:pic>
      <p:pic>
        <p:nvPicPr>
          <p:cNvPr id="36" name="图片 18">
            <a:extLst>
              <a:ext uri="{FF2B5EF4-FFF2-40B4-BE49-F238E27FC236}">
                <a16:creationId xmlns="" xmlns:a16="http://schemas.microsoft.com/office/drawing/2014/main" id="{A92F199C-8CBB-4BC5-9FCD-DB9F89F4E7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658" t="36888" b="49778"/>
          <a:stretch/>
        </p:blipFill>
        <p:spPr>
          <a:xfrm>
            <a:off x="9309111" y="1818987"/>
            <a:ext cx="749290" cy="611345"/>
          </a:xfrm>
          <a:prstGeom prst="rect">
            <a:avLst/>
          </a:prstGeom>
        </p:spPr>
      </p:pic>
      <p:sp>
        <p:nvSpPr>
          <p:cNvPr id="2" name="Rectangle 1"/>
          <p:cNvSpPr/>
          <p:nvPr/>
        </p:nvSpPr>
        <p:spPr>
          <a:xfrm>
            <a:off x="1048201" y="1908092"/>
            <a:ext cx="6665495" cy="3970318"/>
          </a:xfrm>
          <a:prstGeom prst="rect">
            <a:avLst/>
          </a:prstGeom>
        </p:spPr>
        <p:txBody>
          <a:bodyPr wrap="square">
            <a:spAutoFit/>
          </a:bodyPr>
          <a:lstStyle/>
          <a:p>
            <a:pPr algn="just">
              <a:lnSpc>
                <a:spcPct val="150000"/>
              </a:lnSpc>
            </a:pPr>
            <a:r>
              <a:rPr lang="de-DE" sz="2400" dirty="0"/>
              <a:t>Có nhiều nghề của địa phương được các nhóm lựa chọn để lập dự án, tìm hiểu. Lập dự án tìm hiểu nghề giúp các em biết trước được mục tiêu, nhiệm vụ, các biện pháp và những công việc cần thực hiện khi tìm hiểu nghề. Nhờ đó, các em luôn chủ động, tự tin trong việc tìm hiểu nghề và đạt được mục tiêu đã xác định.</a:t>
            </a:r>
            <a:endParaRPr lang="en-US" sz="2400" dirty="0"/>
          </a:p>
        </p:txBody>
      </p:sp>
      <p:sp>
        <p:nvSpPr>
          <p:cNvPr id="3" name="TextBox 2"/>
          <p:cNvSpPr txBox="1"/>
          <p:nvPr/>
        </p:nvSpPr>
        <p:spPr>
          <a:xfrm>
            <a:off x="1612232" y="924514"/>
            <a:ext cx="5729938" cy="820674"/>
          </a:xfrm>
          <a:prstGeom prst="rect">
            <a:avLst/>
          </a:prstGeom>
          <a:noFill/>
        </p:spPr>
        <p:txBody>
          <a:bodyPr wrap="square" rtlCol="0">
            <a:spAutoFit/>
          </a:bodyPr>
          <a:lstStyle/>
          <a:p>
            <a:pPr algn="ctr">
              <a:lnSpc>
                <a:spcPct val="150000"/>
              </a:lnSpc>
            </a:pPr>
            <a:r>
              <a:rPr lang="en-US" sz="3600" b="1" dirty="0" smtClean="0">
                <a:solidFill>
                  <a:srgbClr val="FF0000"/>
                </a:solidFill>
              </a:rPr>
              <a:t>KẾT LUẬN CHUNG</a:t>
            </a:r>
            <a:endParaRPr lang="en-US" sz="3600" b="1" dirty="0">
              <a:solidFill>
                <a:srgbClr val="FF0000"/>
              </a:solidFill>
            </a:endParaRPr>
          </a:p>
        </p:txBody>
      </p:sp>
    </p:spTree>
    <p:extLst>
      <p:ext uri="{BB962C8B-B14F-4D97-AF65-F5344CB8AC3E}">
        <p14:creationId xmlns:p14="http://schemas.microsoft.com/office/powerpoint/2010/main" val="300686469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片占位符 2"/>
          <p:cNvSpPr txBox="1">
            <a:spLocks/>
          </p:cNvSpPr>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a:ea typeface="义启嘟嘟体" pitchFamily="2" charset="-128"/>
              <a:cs typeface="义启嘟嘟体" pitchFamily="2" charset="-128"/>
              <a:sym typeface="+mn-lt"/>
            </a:endParaRPr>
          </a:p>
        </p:txBody>
      </p:sp>
      <p:pic>
        <p:nvPicPr>
          <p:cNvPr id="15" name="图片 14"/>
          <p:cNvPicPr>
            <a:picLocks noChangeAspect="1"/>
          </p:cNvPicPr>
          <p:nvPr/>
        </p:nvPicPr>
        <p:blipFill>
          <a:blip r:embed="rId3"/>
          <a:stretch>
            <a:fillRect/>
          </a:stretch>
        </p:blipFill>
        <p:spPr>
          <a:xfrm flipH="1">
            <a:off x="-41576" y="601581"/>
            <a:ext cx="2563718" cy="1982986"/>
          </a:xfrm>
          <a:prstGeom prst="rect">
            <a:avLst/>
          </a:prstGeom>
        </p:spPr>
      </p:pic>
      <p:pic>
        <p:nvPicPr>
          <p:cNvPr id="16" name="图片 15"/>
          <p:cNvPicPr>
            <a:picLocks noChangeAspect="1"/>
          </p:cNvPicPr>
          <p:nvPr/>
        </p:nvPicPr>
        <p:blipFill>
          <a:blip r:embed="rId4"/>
          <a:stretch>
            <a:fillRect/>
          </a:stretch>
        </p:blipFill>
        <p:spPr>
          <a:xfrm>
            <a:off x="10455107" y="4310350"/>
            <a:ext cx="1864721" cy="2696939"/>
          </a:xfrm>
          <a:prstGeom prst="rect">
            <a:avLst/>
          </a:prstGeom>
        </p:spPr>
      </p:pic>
      <p:pic>
        <p:nvPicPr>
          <p:cNvPr id="19" name="图片 10"/>
          <p:cNvPicPr>
            <a:picLocks noChangeAspect="1"/>
          </p:cNvPicPr>
          <p:nvPr/>
        </p:nvPicPr>
        <p:blipFill rotWithShape="1">
          <a:blip r:embed="rId5"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21" name="图片 12"/>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9227539" y="831703"/>
            <a:ext cx="1809675" cy="1388822"/>
          </a:xfrm>
          <a:prstGeom prst="rect">
            <a:avLst/>
          </a:prstGeom>
        </p:spPr>
      </p:pic>
      <p:grpSp>
        <p:nvGrpSpPr>
          <p:cNvPr id="66" name="Google Shape;573;p52">
            <a:extLst>
              <a:ext uri="{FF2B5EF4-FFF2-40B4-BE49-F238E27FC236}">
                <a16:creationId xmlns="" xmlns:a16="http://schemas.microsoft.com/office/drawing/2014/main" id="{E526122C-B38C-4E66-AE7E-61F9C950C963}"/>
              </a:ext>
            </a:extLst>
          </p:cNvPr>
          <p:cNvGrpSpPr/>
          <p:nvPr/>
        </p:nvGrpSpPr>
        <p:grpSpPr>
          <a:xfrm>
            <a:off x="-70000" y="2080463"/>
            <a:ext cx="12262000" cy="1558800"/>
            <a:chOff x="-12925" y="1986900"/>
            <a:chExt cx="9196500" cy="1169100"/>
          </a:xfrm>
          <a:solidFill>
            <a:srgbClr val="DAECEF"/>
          </a:solidFill>
        </p:grpSpPr>
        <p:sp>
          <p:nvSpPr>
            <p:cNvPr id="67" name="Google Shape;574;p52">
              <a:extLst>
                <a:ext uri="{FF2B5EF4-FFF2-40B4-BE49-F238E27FC236}">
                  <a16:creationId xmlns="" xmlns:a16="http://schemas.microsoft.com/office/drawing/2014/main" id="{711F7C41-4B4B-49EE-AFD5-B2A21C8E936E}"/>
                </a:ext>
              </a:extLst>
            </p:cNvPr>
            <p:cNvSpPr/>
            <p:nvPr/>
          </p:nvSpPr>
          <p:spPr>
            <a:xfrm>
              <a:off x="6545325" y="1986900"/>
              <a:ext cx="1169100" cy="1169100"/>
            </a:xfrm>
            <a:prstGeom prst="ellips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575;p52">
              <a:extLst>
                <a:ext uri="{FF2B5EF4-FFF2-40B4-BE49-F238E27FC236}">
                  <a16:creationId xmlns="" xmlns:a16="http://schemas.microsoft.com/office/drawing/2014/main" id="{9130F1A6-629A-4187-94BB-BE4BBFA70FFD}"/>
                </a:ext>
              </a:extLst>
            </p:cNvPr>
            <p:cNvSpPr/>
            <p:nvPr/>
          </p:nvSpPr>
          <p:spPr>
            <a:xfrm>
              <a:off x="3987450" y="1986900"/>
              <a:ext cx="1169100" cy="1169100"/>
            </a:xfrm>
            <a:prstGeom prst="ellips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576;p52">
              <a:extLst>
                <a:ext uri="{FF2B5EF4-FFF2-40B4-BE49-F238E27FC236}">
                  <a16:creationId xmlns="" xmlns:a16="http://schemas.microsoft.com/office/drawing/2014/main" id="{B3DE0463-4B8E-4D36-B5CD-E415388B82B0}"/>
                </a:ext>
              </a:extLst>
            </p:cNvPr>
            <p:cNvSpPr/>
            <p:nvPr/>
          </p:nvSpPr>
          <p:spPr>
            <a:xfrm>
              <a:off x="1428500" y="1986900"/>
              <a:ext cx="1169100" cy="1169100"/>
            </a:xfrm>
            <a:prstGeom prst="ellips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577;p52">
              <a:extLst>
                <a:ext uri="{FF2B5EF4-FFF2-40B4-BE49-F238E27FC236}">
                  <a16:creationId xmlns="" xmlns:a16="http://schemas.microsoft.com/office/drawing/2014/main" id="{F676FD24-A091-4DD7-AFB3-9E3138DB880A}"/>
                </a:ext>
              </a:extLst>
            </p:cNvPr>
            <p:cNvSpPr/>
            <p:nvPr/>
          </p:nvSpPr>
          <p:spPr>
            <a:xfrm>
              <a:off x="-12925" y="2243700"/>
              <a:ext cx="9196500" cy="656100"/>
            </a:xfrm>
            <a:prstGeom prst="rect">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71" name="Google Shape;585;p52">
            <a:extLst>
              <a:ext uri="{FF2B5EF4-FFF2-40B4-BE49-F238E27FC236}">
                <a16:creationId xmlns="" xmlns:a16="http://schemas.microsoft.com/office/drawing/2014/main" id="{78697876-F92C-41EA-B102-76703DBDE1FE}"/>
              </a:ext>
            </a:extLst>
          </p:cNvPr>
          <p:cNvGrpSpPr/>
          <p:nvPr/>
        </p:nvGrpSpPr>
        <p:grpSpPr>
          <a:xfrm>
            <a:off x="9070534" y="2506055"/>
            <a:ext cx="722537" cy="709968"/>
            <a:chOff x="-40748275" y="3238700"/>
            <a:chExt cx="322600" cy="316950"/>
          </a:xfrm>
          <a:solidFill>
            <a:schemeClr val="accent5">
              <a:lumMod val="75000"/>
            </a:schemeClr>
          </a:solidFill>
        </p:grpSpPr>
        <p:sp>
          <p:nvSpPr>
            <p:cNvPr id="72" name="Google Shape;586;p52">
              <a:extLst>
                <a:ext uri="{FF2B5EF4-FFF2-40B4-BE49-F238E27FC236}">
                  <a16:creationId xmlns="" xmlns:a16="http://schemas.microsoft.com/office/drawing/2014/main" id="{AC92D6F5-B2D1-4036-A78A-C85695C0C1C1}"/>
                </a:ext>
              </a:extLst>
            </p:cNvPr>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587;p52">
              <a:extLst>
                <a:ext uri="{FF2B5EF4-FFF2-40B4-BE49-F238E27FC236}">
                  <a16:creationId xmlns="" xmlns:a16="http://schemas.microsoft.com/office/drawing/2014/main" id="{2BF772A1-41B7-411C-ADF6-55143BB7CAB9}"/>
                </a:ext>
              </a:extLst>
            </p:cNvPr>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588;p52">
              <a:extLst>
                <a:ext uri="{FF2B5EF4-FFF2-40B4-BE49-F238E27FC236}">
                  <a16:creationId xmlns="" xmlns:a16="http://schemas.microsoft.com/office/drawing/2014/main" id="{290188C3-5A3E-4A7A-A9A8-41055FC9C0B1}"/>
                </a:ext>
              </a:extLst>
            </p:cNvPr>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589;p52">
              <a:extLst>
                <a:ext uri="{FF2B5EF4-FFF2-40B4-BE49-F238E27FC236}">
                  <a16:creationId xmlns="" xmlns:a16="http://schemas.microsoft.com/office/drawing/2014/main" id="{492E2C75-20BC-4303-A610-8B7D29134AFC}"/>
                </a:ext>
              </a:extLst>
            </p:cNvPr>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590;p52">
              <a:extLst>
                <a:ext uri="{FF2B5EF4-FFF2-40B4-BE49-F238E27FC236}">
                  <a16:creationId xmlns="" xmlns:a16="http://schemas.microsoft.com/office/drawing/2014/main" id="{8562548F-C4E0-404B-BF94-0A3A1A91CBEE}"/>
                </a:ext>
              </a:extLst>
            </p:cNvPr>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591;p52">
              <a:extLst>
                <a:ext uri="{FF2B5EF4-FFF2-40B4-BE49-F238E27FC236}">
                  <a16:creationId xmlns="" xmlns:a16="http://schemas.microsoft.com/office/drawing/2014/main" id="{167D7FA0-68F0-4B77-BEF6-C9083412AFF3}"/>
                </a:ext>
              </a:extLst>
            </p:cNvPr>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 name="Google Shape;592;p52">
            <a:extLst>
              <a:ext uri="{FF2B5EF4-FFF2-40B4-BE49-F238E27FC236}">
                <a16:creationId xmlns="" xmlns:a16="http://schemas.microsoft.com/office/drawing/2014/main" id="{1842BDE0-B357-462A-8B40-F522A04B1520}"/>
              </a:ext>
            </a:extLst>
          </p:cNvPr>
          <p:cNvSpPr/>
          <p:nvPr/>
        </p:nvSpPr>
        <p:spPr>
          <a:xfrm>
            <a:off x="2141605" y="2467951"/>
            <a:ext cx="935656" cy="786551"/>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chemeClr val="accent5">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593;p52">
            <a:extLst>
              <a:ext uri="{FF2B5EF4-FFF2-40B4-BE49-F238E27FC236}">
                <a16:creationId xmlns="" xmlns:a16="http://schemas.microsoft.com/office/drawing/2014/main" id="{5460FA9E-3CA1-4A28-9914-D75F3747BFEE}"/>
              </a:ext>
            </a:extLst>
          </p:cNvPr>
          <p:cNvSpPr/>
          <p:nvPr/>
        </p:nvSpPr>
        <p:spPr>
          <a:xfrm>
            <a:off x="5647972" y="2539164"/>
            <a:ext cx="746707" cy="756881"/>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accent5">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TextBox 79">
            <a:extLst>
              <a:ext uri="{FF2B5EF4-FFF2-40B4-BE49-F238E27FC236}">
                <a16:creationId xmlns="" xmlns:a16="http://schemas.microsoft.com/office/drawing/2014/main" id="{34A79D8C-2C4C-4BCC-B60F-92D232DFBE7A}"/>
              </a:ext>
            </a:extLst>
          </p:cNvPr>
          <p:cNvSpPr txBox="1"/>
          <p:nvPr/>
        </p:nvSpPr>
        <p:spPr>
          <a:xfrm>
            <a:off x="1060464" y="3942226"/>
            <a:ext cx="3456659" cy="1323696"/>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667"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Ôn lại các </a:t>
            </a:r>
            <a:r>
              <a:rPr kumimoji="0" lang="en-US" sz="2667"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kiến</a:t>
            </a:r>
            <a:r>
              <a:rPr kumimoji="0" lang="en-US" sz="2667" b="0" i="0" u="none" strike="noStrike" kern="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a:rPr>
              <a:t> thức đã học</a:t>
            </a:r>
            <a:endParaRPr kumimoji="0" lang="en-US" sz="2667"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81" name="TextBox 80">
            <a:extLst>
              <a:ext uri="{FF2B5EF4-FFF2-40B4-BE49-F238E27FC236}">
                <a16:creationId xmlns="" xmlns:a16="http://schemas.microsoft.com/office/drawing/2014/main" id="{8A9349EB-5415-4205-83FC-543EAFA97E22}"/>
              </a:ext>
            </a:extLst>
          </p:cNvPr>
          <p:cNvSpPr txBox="1"/>
          <p:nvPr/>
        </p:nvSpPr>
        <p:spPr>
          <a:xfrm>
            <a:off x="4604195" y="3942227"/>
            <a:ext cx="2743197" cy="1247649"/>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667"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Hoàn thành bài tập trong SBT</a:t>
            </a:r>
          </a:p>
        </p:txBody>
      </p:sp>
      <p:sp>
        <p:nvSpPr>
          <p:cNvPr id="82" name="TextBox 81">
            <a:extLst>
              <a:ext uri="{FF2B5EF4-FFF2-40B4-BE49-F238E27FC236}">
                <a16:creationId xmlns="" xmlns:a16="http://schemas.microsoft.com/office/drawing/2014/main" id="{0807E00E-33EC-465D-AA5F-63CDCF996B0B}"/>
              </a:ext>
            </a:extLst>
          </p:cNvPr>
          <p:cNvSpPr txBox="1"/>
          <p:nvPr/>
        </p:nvSpPr>
        <p:spPr>
          <a:xfrm>
            <a:off x="7764039" y="3925346"/>
            <a:ext cx="3296759" cy="1247649"/>
          </a:xfrm>
          <a:prstGeom prst="rect">
            <a:avLst/>
          </a:prstGeom>
          <a:noFill/>
        </p:spPr>
        <p:txBody>
          <a:bodyPr wrap="square" rtlCol="0">
            <a:spAutoFit/>
          </a:bodyPr>
          <a:lstStyle/>
          <a:p>
            <a:pPr lvl="0" algn="ctr" defTabSz="1219170">
              <a:lnSpc>
                <a:spcPct val="150000"/>
              </a:lnSpc>
              <a:buClr>
                <a:srgbClr val="000000"/>
              </a:buClr>
            </a:pPr>
            <a:r>
              <a:rPr lang="vi-VN" sz="2667" kern="0" dirty="0">
                <a:solidFill>
                  <a:srgbClr val="000000"/>
                </a:solidFill>
                <a:latin typeface="Arial" panose="020B0604020202020204" pitchFamily="34" charset="0"/>
                <a:cs typeface="Arial" panose="020B0604020202020204" pitchFamily="34" charset="0"/>
                <a:sym typeface="Arial"/>
              </a:rPr>
              <a:t>Đọc và xem trước </a:t>
            </a:r>
            <a:r>
              <a:rPr lang="en-US" sz="2667" kern="0" dirty="0" smtClean="0">
                <a:solidFill>
                  <a:srgbClr val="000000"/>
                </a:solidFill>
                <a:latin typeface="Arial" panose="020B0604020202020204" pitchFamily="34" charset="0"/>
                <a:cs typeface="Arial" panose="020B0604020202020204" pitchFamily="34" charset="0"/>
                <a:sym typeface="Arial"/>
              </a:rPr>
              <a:t>bài mới</a:t>
            </a:r>
            <a:endParaRPr lang="vi-VN" sz="2667" kern="0" dirty="0">
              <a:solidFill>
                <a:srgbClr val="000000"/>
              </a:solidFill>
              <a:latin typeface="Arial" panose="020B0604020202020204" pitchFamily="34" charset="0"/>
              <a:cs typeface="Arial" panose="020B0604020202020204" pitchFamily="34" charset="0"/>
              <a:sym typeface="Arial"/>
            </a:endParaRPr>
          </a:p>
        </p:txBody>
      </p:sp>
      <p:sp>
        <p:nvSpPr>
          <p:cNvPr id="84" name="TextBox 83">
            <a:extLst>
              <a:ext uri="{FF2B5EF4-FFF2-40B4-BE49-F238E27FC236}">
                <a16:creationId xmlns="" xmlns:a16="http://schemas.microsoft.com/office/drawing/2014/main" id="{5EB755CA-B776-4E69-B1E2-31FED9D45622}"/>
              </a:ext>
            </a:extLst>
          </p:cNvPr>
          <p:cNvSpPr txBox="1"/>
          <p:nvPr/>
        </p:nvSpPr>
        <p:spPr>
          <a:xfrm>
            <a:off x="3232313" y="847080"/>
            <a:ext cx="59489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HƯỚNG DẪN VỀ NHÀ </a:t>
            </a:r>
            <a:endParaRPr kumimoji="0" lang="en-US" sz="4000" b="1" i="0" u="none" strike="noStrike" kern="1200" cap="none" spc="0" normalizeH="0" baseline="0" noProof="0" dirty="0">
              <a:ln>
                <a:noFill/>
              </a:ln>
              <a:solidFill>
                <a:srgbClr val="4472C4">
                  <a:lumMod val="75000"/>
                </a:srgbClr>
              </a:solidFill>
              <a:effectLst/>
              <a:uLnTx/>
              <a:uFillTx/>
              <a:latin typeface="Arial"/>
              <a:ea typeface="+mn-ea"/>
              <a:cs typeface="+mn-cs"/>
            </a:endParaRPr>
          </a:p>
        </p:txBody>
      </p:sp>
      <p:pic>
        <p:nvPicPr>
          <p:cNvPr id="85" name="图片 18">
            <a:extLst>
              <a:ext uri="{FF2B5EF4-FFF2-40B4-BE49-F238E27FC236}">
                <a16:creationId xmlns="" xmlns:a16="http://schemas.microsoft.com/office/drawing/2014/main" id="{108DE082-13A3-4110-AB8C-B1C0A7161C4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83658" t="36888" b="49778"/>
          <a:stretch/>
        </p:blipFill>
        <p:spPr>
          <a:xfrm>
            <a:off x="11346425" y="597822"/>
            <a:ext cx="1120727" cy="914400"/>
          </a:xfrm>
          <a:prstGeom prst="rect">
            <a:avLst/>
          </a:prstGeom>
        </p:spPr>
      </p:pic>
      <p:pic>
        <p:nvPicPr>
          <p:cNvPr id="86" name="图片 21">
            <a:extLst>
              <a:ext uri="{FF2B5EF4-FFF2-40B4-BE49-F238E27FC236}">
                <a16:creationId xmlns="" xmlns:a16="http://schemas.microsoft.com/office/drawing/2014/main" id="{5F6FA508-C42E-4000-B0B9-93CA823056E9}"/>
              </a:ext>
            </a:extLst>
          </p:cNvPr>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70000" y="4551918"/>
            <a:ext cx="1568989" cy="1466804"/>
          </a:xfrm>
          <a:prstGeom prst="rect">
            <a:avLst/>
          </a:prstGeom>
        </p:spPr>
      </p:pic>
      <p:pic>
        <p:nvPicPr>
          <p:cNvPr id="87" name="图片 18">
            <a:extLst>
              <a:ext uri="{FF2B5EF4-FFF2-40B4-BE49-F238E27FC236}">
                <a16:creationId xmlns="" xmlns:a16="http://schemas.microsoft.com/office/drawing/2014/main" id="{C6393E45-EB05-47F9-BCC9-1975CAC79E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7268846" y="5503158"/>
            <a:ext cx="812065" cy="662563"/>
          </a:xfrm>
          <a:prstGeom prst="rect">
            <a:avLst/>
          </a:prstGeom>
        </p:spPr>
      </p:pic>
      <p:pic>
        <p:nvPicPr>
          <p:cNvPr id="88" name="图片 18">
            <a:extLst>
              <a:ext uri="{FF2B5EF4-FFF2-40B4-BE49-F238E27FC236}">
                <a16:creationId xmlns="" xmlns:a16="http://schemas.microsoft.com/office/drawing/2014/main" id="{0047F8E8-21A5-4AE3-98B3-1994804042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3342562" y="3467385"/>
            <a:ext cx="812065" cy="662563"/>
          </a:xfrm>
          <a:prstGeom prst="rect">
            <a:avLst/>
          </a:prstGeom>
        </p:spPr>
      </p:pic>
    </p:spTree>
    <p:extLst>
      <p:ext uri="{BB962C8B-B14F-4D97-AF65-F5344CB8AC3E}">
        <p14:creationId xmlns:p14="http://schemas.microsoft.com/office/powerpoint/2010/main" val="30561805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strVal val="#ppt_h"/>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strVal val="#ppt_w+.3"/>
                                          </p:val>
                                        </p:tav>
                                        <p:tav tm="100000">
                                          <p:val>
                                            <p:strVal val="#ppt_w"/>
                                          </p:val>
                                        </p:tav>
                                      </p:tavLst>
                                    </p:anim>
                                    <p:anim calcmode="lin" valueType="num">
                                      <p:cBhvr>
                                        <p:cTn id="12" dur="500" fill="hold"/>
                                        <p:tgtEl>
                                          <p:spTgt spid="81"/>
                                        </p:tgtEl>
                                        <p:attrNameLst>
                                          <p:attrName>ppt_h</p:attrName>
                                        </p:attrNameLst>
                                      </p:cBhvr>
                                      <p:tavLst>
                                        <p:tav tm="0">
                                          <p:val>
                                            <p:strVal val="#ppt_h"/>
                                          </p:val>
                                        </p:tav>
                                        <p:tav tm="100000">
                                          <p:val>
                                            <p:strVal val="#ppt_h"/>
                                          </p:val>
                                        </p:tav>
                                      </p:tavLst>
                                    </p:anim>
                                    <p:animEffect transition="in" filter="fade">
                                      <p:cBhvr>
                                        <p:cTn id="13" dur="500"/>
                                        <p:tgtEl>
                                          <p:spTgt spid="81"/>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barn(outVertical)">
                                      <p:cBhvr>
                                        <p:cTn id="1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 xmlns:a16="http://schemas.microsoft.com/office/drawing/2014/main" id="{D1A8F593-2734-48C6-8F9C-40688407BFB7}"/>
              </a:ext>
            </a:extLst>
          </p:cNvPr>
          <p:cNvGrpSpPr/>
          <p:nvPr/>
        </p:nvGrpSpPr>
        <p:grpSpPr>
          <a:xfrm>
            <a:off x="2083394" y="1618287"/>
            <a:ext cx="7973854" cy="3202360"/>
            <a:chOff x="3858269" y="1779549"/>
            <a:chExt cx="10571461" cy="6727902"/>
          </a:xfrm>
        </p:grpSpPr>
        <p:grpSp>
          <p:nvGrpSpPr>
            <p:cNvPr id="35" name="Group 4">
              <a:extLst>
                <a:ext uri="{FF2B5EF4-FFF2-40B4-BE49-F238E27FC236}">
                  <a16:creationId xmlns="" xmlns:a16="http://schemas.microsoft.com/office/drawing/2014/main" id="{BBE3C34C-07B3-4F7B-BD56-8A3816B7893B}"/>
                </a:ext>
              </a:extLst>
            </p:cNvPr>
            <p:cNvGrpSpPr/>
            <p:nvPr/>
          </p:nvGrpSpPr>
          <p:grpSpPr>
            <a:xfrm>
              <a:off x="3858269" y="1779549"/>
              <a:ext cx="10571461" cy="6727902"/>
              <a:chOff x="0" y="0"/>
              <a:chExt cx="3976518" cy="2530741"/>
            </a:xfrm>
          </p:grpSpPr>
          <p:sp>
            <p:nvSpPr>
              <p:cNvPr id="38" name="Freeform 5">
                <a:extLst>
                  <a:ext uri="{FF2B5EF4-FFF2-40B4-BE49-F238E27FC236}">
                    <a16:creationId xmlns="" xmlns:a16="http://schemas.microsoft.com/office/drawing/2014/main" id="{758C2791-0DCF-4248-A010-17530444890B}"/>
                  </a:ext>
                </a:extLst>
              </p:cNvPr>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BDE0FE"/>
              </a:solidFill>
            </p:spPr>
          </p:sp>
        </p:grpSp>
        <p:grpSp>
          <p:nvGrpSpPr>
            <p:cNvPr id="36" name="Group 7">
              <a:extLst>
                <a:ext uri="{FF2B5EF4-FFF2-40B4-BE49-F238E27FC236}">
                  <a16:creationId xmlns="" xmlns:a16="http://schemas.microsoft.com/office/drawing/2014/main" id="{E5D7CE80-ADDA-49F1-8B52-1E3DE8C26252}"/>
                </a:ext>
              </a:extLst>
            </p:cNvPr>
            <p:cNvGrpSpPr/>
            <p:nvPr/>
          </p:nvGrpSpPr>
          <p:grpSpPr>
            <a:xfrm>
              <a:off x="4142867" y="1960673"/>
              <a:ext cx="10002266" cy="6365654"/>
              <a:chOff x="0" y="0"/>
              <a:chExt cx="3976518" cy="2530741"/>
            </a:xfrm>
          </p:grpSpPr>
          <p:sp>
            <p:nvSpPr>
              <p:cNvPr id="37" name="Freeform 8">
                <a:extLst>
                  <a:ext uri="{FF2B5EF4-FFF2-40B4-BE49-F238E27FC236}">
                    <a16:creationId xmlns="" xmlns:a16="http://schemas.microsoft.com/office/drawing/2014/main" id="{C7B01AC8-3A14-4A78-9026-0078E1FDE1FA}"/>
                  </a:ext>
                </a:extLst>
              </p:cNvPr>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FFFFFF"/>
              </a:solidFill>
            </p:spPr>
          </p:sp>
        </p:grpSp>
      </p:grpSp>
      <p:pic>
        <p:nvPicPr>
          <p:cNvPr id="21" name="图片 13">
            <a:extLst>
              <a:ext uri="{FF2B5EF4-FFF2-40B4-BE49-F238E27FC236}">
                <a16:creationId xmlns="" xmlns:a16="http://schemas.microsoft.com/office/drawing/2014/main" id="{19928856-4A93-45C3-B6C7-AA45C1BC84DC}"/>
              </a:ext>
            </a:extLst>
          </p:cNvPr>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p:blipFill>
        <p:spPr>
          <a:xfrm flipH="1">
            <a:off x="-40950" y="283904"/>
            <a:ext cx="3308804" cy="2557922"/>
          </a:xfrm>
          <a:prstGeom prst="rect">
            <a:avLst/>
          </a:prstGeom>
        </p:spPr>
      </p:pic>
      <p:pic>
        <p:nvPicPr>
          <p:cNvPr id="16" name="图片 8">
            <a:extLst>
              <a:ext uri="{FF2B5EF4-FFF2-40B4-BE49-F238E27FC236}">
                <a16:creationId xmlns="" xmlns:a16="http://schemas.microsoft.com/office/drawing/2014/main" id="{5544ACC4-EB5D-471C-BEF1-2385CE4CC7E8}"/>
              </a:ext>
            </a:extLst>
          </p:cNvPr>
          <p:cNvPicPr>
            <a:picLocks noChangeAspect="1"/>
          </p:cNvPicPr>
          <p:nvPr/>
        </p:nvPicPr>
        <p:blipFill rotWithShape="1">
          <a:blip r:embed="rId3">
            <a:extLst>
              <a:ext uri="{28A0092B-C50C-407E-A947-70E740481C1C}">
                <a14:useLocalDpi xmlns:a14="http://schemas.microsoft.com/office/drawing/2010/main" val="0"/>
              </a:ext>
            </a:extLst>
          </a:blip>
          <a:srcRect t="49499" r="78939"/>
          <a:stretch/>
        </p:blipFill>
        <p:spPr>
          <a:xfrm rot="877060" flipH="1">
            <a:off x="7664786" y="3522322"/>
            <a:ext cx="6034314" cy="414497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565" y="-37089"/>
            <a:ext cx="2984702" cy="2984702"/>
          </a:xfrm>
          <a:prstGeom prst="rect">
            <a:avLst/>
          </a:prstGeom>
          <a:effectLst>
            <a:outerShdw blurRad="50800" dist="38100" dir="10800000" algn="r" rotWithShape="0">
              <a:prstClr val="black">
                <a:alpha val="40000"/>
              </a:prstClr>
            </a:outerShdw>
          </a:effectLst>
        </p:spPr>
      </p:pic>
      <p:pic>
        <p:nvPicPr>
          <p:cNvPr id="27" name="图片 26"/>
          <p:cNvPicPr>
            <a:picLocks noChangeAspect="1"/>
          </p:cNvPicPr>
          <p:nvPr/>
        </p:nvPicPr>
        <p:blipFill rotWithShape="1">
          <a:blip r:embed="rId5" cstate="hqprint">
            <a:extLst>
              <a:ext uri="{28A0092B-C50C-407E-A947-70E740481C1C}">
                <a14:useLocalDpi xmlns:a14="http://schemas.microsoft.com/office/drawing/2010/main" val="0"/>
              </a:ext>
            </a:extLst>
          </a:blip>
          <a:srcRect l="79111" t="60444" b="9334"/>
          <a:stretch/>
        </p:blipFill>
        <p:spPr>
          <a:xfrm>
            <a:off x="-267295" y="2676891"/>
            <a:ext cx="3289797" cy="4759706"/>
          </a:xfrm>
          <a:prstGeom prst="rect">
            <a:avLst/>
          </a:prstGeom>
        </p:spPr>
      </p:pic>
      <p:pic>
        <p:nvPicPr>
          <p:cNvPr id="28" name="图片 27"/>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p:blipFill>
        <p:spPr>
          <a:xfrm>
            <a:off x="3584552" y="1347025"/>
            <a:ext cx="1230089" cy="1003629"/>
          </a:xfrm>
          <a:prstGeom prst="rect">
            <a:avLst/>
          </a:prstGeom>
        </p:spPr>
      </p:pic>
      <p:pic>
        <p:nvPicPr>
          <p:cNvPr id="29" name="图片 28"/>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8487333" y="1700609"/>
            <a:ext cx="3051582" cy="2341914"/>
          </a:xfrm>
          <a:prstGeom prst="rect">
            <a:avLst/>
          </a:prstGeom>
        </p:spPr>
      </p:pic>
      <p:pic>
        <p:nvPicPr>
          <p:cNvPr id="30" name="图片 29"/>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7805397" y="372125"/>
            <a:ext cx="1774101" cy="1361521"/>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4540564" y="71706"/>
            <a:ext cx="1555436" cy="1454134"/>
          </a:xfrm>
          <a:prstGeom prst="rect">
            <a:avLst/>
          </a:prstGeom>
        </p:spPr>
      </p:pic>
      <p:pic>
        <p:nvPicPr>
          <p:cNvPr id="32" name="图片 31"/>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10503762" y="4867741"/>
            <a:ext cx="1555436" cy="1454134"/>
          </a:xfrm>
          <a:prstGeom prst="rect">
            <a:avLst/>
          </a:prstGeom>
        </p:spPr>
      </p:pic>
      <p:pic>
        <p:nvPicPr>
          <p:cNvPr id="18" name="图片 26">
            <a:extLst>
              <a:ext uri="{FF2B5EF4-FFF2-40B4-BE49-F238E27FC236}">
                <a16:creationId xmlns="" xmlns:a16="http://schemas.microsoft.com/office/drawing/2014/main" id="{D9AC1142-155E-4D4C-B749-CA1E9A0A567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20" name="图片 4">
            <a:extLst>
              <a:ext uri="{FF2B5EF4-FFF2-40B4-BE49-F238E27FC236}">
                <a16:creationId xmlns="" xmlns:a16="http://schemas.microsoft.com/office/drawing/2014/main" id="{1C1D7E83-E4BF-40CF-BA46-28C4306EE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730" y="-273417"/>
            <a:ext cx="2984702" cy="2984702"/>
          </a:xfrm>
          <a:prstGeom prst="rect">
            <a:avLst/>
          </a:prstGeom>
          <a:effectLst>
            <a:outerShdw blurRad="50800" dist="38100" dir="10800000" algn="r" rotWithShape="0">
              <a:prstClr val="black">
                <a:alpha val="40000"/>
              </a:prstClr>
            </a:outerShdw>
          </a:effectLst>
        </p:spPr>
      </p:pic>
      <p:pic>
        <p:nvPicPr>
          <p:cNvPr id="22" name="图片 30">
            <a:extLst>
              <a:ext uri="{FF2B5EF4-FFF2-40B4-BE49-F238E27FC236}">
                <a16:creationId xmlns="" xmlns:a16="http://schemas.microsoft.com/office/drawing/2014/main" id="{712C944C-D0CE-4DED-9999-0D3C2EC67BAE}"/>
              </a:ext>
            </a:extLst>
          </p:cNvPr>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2499701" y="4403120"/>
            <a:ext cx="1555436" cy="1454134"/>
          </a:xfrm>
          <a:prstGeom prst="rect">
            <a:avLst/>
          </a:prstGeom>
        </p:spPr>
      </p:pic>
      <p:pic>
        <p:nvPicPr>
          <p:cNvPr id="24" name="图片 30">
            <a:extLst>
              <a:ext uri="{FF2B5EF4-FFF2-40B4-BE49-F238E27FC236}">
                <a16:creationId xmlns="" xmlns:a16="http://schemas.microsoft.com/office/drawing/2014/main" id="{37865219-DB85-43C9-AAFE-35C964BE677B}"/>
              </a:ext>
            </a:extLst>
          </p:cNvPr>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6866033" y="683539"/>
            <a:ext cx="1555436" cy="1454134"/>
          </a:xfrm>
          <a:prstGeom prst="rect">
            <a:avLst/>
          </a:prstGeom>
        </p:spPr>
      </p:pic>
      <p:sp>
        <p:nvSpPr>
          <p:cNvPr id="25" name="TextBox 24">
            <a:extLst>
              <a:ext uri="{FF2B5EF4-FFF2-40B4-BE49-F238E27FC236}">
                <a16:creationId xmlns="" xmlns:a16="http://schemas.microsoft.com/office/drawing/2014/main" id="{D8E6E2BE-C00B-46EB-B086-9BA711D9E7AE}"/>
              </a:ext>
            </a:extLst>
          </p:cNvPr>
          <p:cNvSpPr txBox="1"/>
          <p:nvPr/>
        </p:nvSpPr>
        <p:spPr>
          <a:xfrm>
            <a:off x="2783297" y="2260518"/>
            <a:ext cx="6566295" cy="1824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HẸN</a:t>
            </a:r>
            <a:r>
              <a:rPr kumimoji="0" lang="en-US" sz="4000" b="1" i="0" u="none" strike="noStrike" kern="0" cap="none" spc="0" normalizeH="0" noProof="0" dirty="0">
                <a:ln>
                  <a:noFill/>
                </a:ln>
                <a:solidFill>
                  <a:srgbClr val="002060"/>
                </a:solidFill>
                <a:effectLst/>
                <a:uLnTx/>
                <a:uFillTx/>
                <a:latin typeface="Arial" pitchFamily="34" charset="0"/>
                <a:ea typeface="+mn-ea"/>
                <a:cs typeface="Arial" pitchFamily="34" charset="0"/>
                <a:sym typeface="Arial"/>
              </a:rPr>
              <a:t> GẶP LẠI CÁC EM TRONG TIẾT HỌC SAU!</a:t>
            </a:r>
            <a:endParaRPr kumimoji="0" lang="en-US" sz="40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endParaRPr>
          </a:p>
        </p:txBody>
      </p:sp>
    </p:spTree>
    <p:extLst>
      <p:ext uri="{BB962C8B-B14F-4D97-AF65-F5344CB8AC3E}">
        <p14:creationId xmlns:p14="http://schemas.microsoft.com/office/powerpoint/2010/main" val="2585776458"/>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r="86061" b="62667"/>
          <a:stretch/>
        </p:blipFill>
        <p:spPr>
          <a:xfrm>
            <a:off x="-248194" y="270603"/>
            <a:ext cx="2662558" cy="2042742"/>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110637" y="4049168"/>
            <a:ext cx="5793244" cy="3979381"/>
          </a:xfrm>
          <a:prstGeom prst="rect">
            <a:avLst/>
          </a:prstGeom>
        </p:spPr>
      </p:pic>
      <p:pic>
        <p:nvPicPr>
          <p:cNvPr id="16" name="图片 15"/>
          <p:cNvPicPr>
            <a:picLocks noChangeAspect="1"/>
          </p:cNvPicPr>
          <p:nvPr/>
        </p:nvPicPr>
        <p:blipFill rotWithShape="1">
          <a:blip r:embed="rId5" cstate="hqprint">
            <a:extLst>
              <a:ext uri="{28A0092B-C50C-407E-A947-70E740481C1C}">
                <a14:useLocalDpi xmlns:a14="http://schemas.microsoft.com/office/drawing/2010/main" val="0"/>
              </a:ext>
            </a:extLst>
          </a:blip>
          <a:srcRect l="83658" t="36888" b="49778"/>
          <a:stretch/>
        </p:blipFill>
        <p:spPr>
          <a:xfrm>
            <a:off x="10626855" y="3101944"/>
            <a:ext cx="1120727" cy="914400"/>
          </a:xfrm>
          <a:prstGeom prst="rect">
            <a:avLst/>
          </a:prstGeom>
        </p:spPr>
      </p:pic>
      <p:pic>
        <p:nvPicPr>
          <p:cNvPr id="17" name="图片 16"/>
          <p:cNvPicPr>
            <a:picLocks noChangeAspect="1"/>
          </p:cNvPicPr>
          <p:nvPr/>
        </p:nvPicPr>
        <p:blipFill rotWithShape="1">
          <a:blip r:embed="rId5"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12987" t="26831" r="75844" b="43247"/>
          <a:stretch/>
        </p:blipFill>
        <p:spPr>
          <a:xfrm>
            <a:off x="1306286" y="2455816"/>
            <a:ext cx="1123405" cy="862149"/>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p:blipFill>
        <p:spPr>
          <a:xfrm>
            <a:off x="6251638" y="760428"/>
            <a:ext cx="966652" cy="903696"/>
          </a:xfrm>
          <a:prstGeom prst="rect">
            <a:avLst/>
          </a:prstGeom>
        </p:spPr>
      </p:pic>
      <p:pic>
        <p:nvPicPr>
          <p:cNvPr id="25" name="图片 24"/>
          <p:cNvPicPr>
            <a:picLocks noChangeAspect="1"/>
          </p:cNvPicPr>
          <p:nvPr/>
        </p:nvPicPr>
        <p:blipFill rotWithShape="1">
          <a:blip r:embed="rId5"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63117" t="50406" r="27013" b="6978"/>
          <a:stretch/>
        </p:blipFill>
        <p:spPr>
          <a:xfrm>
            <a:off x="10445098" y="4014532"/>
            <a:ext cx="1960249" cy="2424518"/>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p:blipFill>
        <p:spPr>
          <a:xfrm>
            <a:off x="5228330" y="5489372"/>
            <a:ext cx="966652" cy="903696"/>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12987" t="26831" r="75844" b="43247"/>
          <a:stretch/>
        </p:blipFill>
        <p:spPr>
          <a:xfrm>
            <a:off x="4352683" y="962961"/>
            <a:ext cx="1123405" cy="862149"/>
          </a:xfrm>
          <a:prstGeom prst="rect">
            <a:avLst/>
          </a:prstGeom>
        </p:spPr>
      </p:pic>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p:blipFill>
        <p:spPr>
          <a:xfrm>
            <a:off x="5572149" y="4768422"/>
            <a:ext cx="691491" cy="564187"/>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30" name="Picture 10">
            <a:extLst>
              <a:ext uri="{FF2B5EF4-FFF2-40B4-BE49-F238E27FC236}">
                <a16:creationId xmlns="" xmlns:a16="http://schemas.microsoft.com/office/drawing/2014/main" id="{79C66A65-28FE-414E-A223-72E269456F4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342290" y="1514502"/>
            <a:ext cx="7479964" cy="3543848"/>
          </a:xfrm>
          <a:prstGeom prst="rect">
            <a:avLst/>
          </a:prstGeom>
        </p:spPr>
      </p:pic>
      <p:pic>
        <p:nvPicPr>
          <p:cNvPr id="27" name="图片 26"/>
          <p:cNvPicPr>
            <a:picLocks noChangeAspect="1"/>
          </p:cNvPicPr>
          <p:nvPr/>
        </p:nvPicPr>
        <p:blipFill rotWithShape="1">
          <a:blip r:embed="rId5"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
        <p:nvSpPr>
          <p:cNvPr id="29" name="TextBox 28">
            <a:extLst>
              <a:ext uri="{FF2B5EF4-FFF2-40B4-BE49-F238E27FC236}">
                <a16:creationId xmlns="" xmlns:a16="http://schemas.microsoft.com/office/drawing/2014/main" id="{87AA6079-7A30-4FA1-912F-B82A3BFA41CF}"/>
              </a:ext>
            </a:extLst>
          </p:cNvPr>
          <p:cNvSpPr txBox="1"/>
          <p:nvPr/>
        </p:nvSpPr>
        <p:spPr>
          <a:xfrm>
            <a:off x="2429692" y="1797884"/>
            <a:ext cx="7392562" cy="286232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black"/>
                </a:solidFill>
                <a:effectLst/>
                <a:uLnTx/>
                <a:uFillTx/>
                <a:latin typeface="Arial"/>
                <a:ea typeface="Calibri" panose="020F0502020204030204" pitchFamily="34" charset="0"/>
                <a:cs typeface="+mn-cs"/>
              </a:rPr>
              <a:t>TUẦN</a:t>
            </a:r>
            <a:r>
              <a:rPr kumimoji="0" lang="en-US" sz="4000" b="1" i="0" u="none" strike="noStrike" kern="1200" cap="none" spc="0" normalizeH="0" noProof="0" smtClean="0">
                <a:ln>
                  <a:noFill/>
                </a:ln>
                <a:solidFill>
                  <a:prstClr val="black"/>
                </a:solidFill>
                <a:effectLst/>
                <a:uLnTx/>
                <a:uFillTx/>
                <a:latin typeface="Arial"/>
                <a:ea typeface="Calibri" panose="020F0502020204030204" pitchFamily="34" charset="0"/>
                <a:cs typeface="+mn-cs"/>
              </a:rPr>
              <a:t> </a:t>
            </a:r>
            <a:r>
              <a:rPr lang="en-US" sz="4000" b="1" smtClean="0">
                <a:solidFill>
                  <a:prstClr val="black"/>
                </a:solidFill>
                <a:latin typeface="Arial"/>
                <a:ea typeface="Calibri" panose="020F0502020204030204" pitchFamily="34" charset="0"/>
              </a:rPr>
              <a:t>30</a:t>
            </a:r>
            <a:r>
              <a:rPr kumimoji="0" lang="en-US" sz="4000" b="1" i="0" u="none" strike="noStrike" kern="1200" cap="none" spc="0" normalizeH="0" noProof="0" smtClean="0">
                <a:ln>
                  <a:noFill/>
                </a:ln>
                <a:solidFill>
                  <a:prstClr val="black"/>
                </a:solidFill>
                <a:effectLst/>
                <a:uLnTx/>
                <a:uFillTx/>
                <a:latin typeface="Arial"/>
                <a:ea typeface="Calibri" panose="020F0502020204030204" pitchFamily="34" charset="0"/>
                <a:cs typeface="+mn-cs"/>
              </a:rPr>
              <a:t> </a:t>
            </a:r>
            <a:endParaRPr kumimoji="0" lang="en-US" sz="4000" b="1" i="0" u="none" strike="noStrike" kern="1200" cap="none" spc="0" normalizeH="0" noProof="0" smtClean="0">
              <a:ln>
                <a:noFill/>
              </a:ln>
              <a:solidFill>
                <a:prstClr val="black"/>
              </a:solidFill>
              <a:effectLst/>
              <a:uLnTx/>
              <a:uFillTx/>
              <a:latin typeface="Arial"/>
              <a:ea typeface="Calibri" panose="020F0502020204030204" pitchFamily="34"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noProof="0" smtClean="0">
                <a:ln>
                  <a:noFill/>
                </a:ln>
                <a:solidFill>
                  <a:prstClr val="black"/>
                </a:solidFill>
                <a:effectLst/>
                <a:uLnTx/>
                <a:uFillTx/>
                <a:latin typeface="Arial"/>
                <a:ea typeface="Calibri" panose="020F0502020204030204" pitchFamily="34" charset="0"/>
                <a:cs typeface="+mn-cs"/>
              </a:rPr>
              <a:t>TÌM </a:t>
            </a:r>
            <a:r>
              <a:rPr kumimoji="0" lang="en-US" sz="4000" b="1" i="0" u="none" strike="noStrike" kern="1200" cap="none" spc="0" normalizeH="0" noProof="0" dirty="0" smtClean="0">
                <a:ln>
                  <a:noFill/>
                </a:ln>
                <a:solidFill>
                  <a:prstClr val="black"/>
                </a:solidFill>
                <a:effectLst/>
                <a:uLnTx/>
                <a:uFillTx/>
                <a:latin typeface="Arial"/>
                <a:ea typeface="Calibri" panose="020F0502020204030204" pitchFamily="34" charset="0"/>
                <a:cs typeface="+mn-cs"/>
              </a:rPr>
              <a:t>HIỂU MỘT SỐ NGHỀ HIỆN CÓ Ở ĐỊA PHƯƠNG</a:t>
            </a:r>
            <a:endParaRPr kumimoji="0" lang="en-US" sz="4000" b="1" i="0" u="none" strike="noStrike" kern="1200" cap="none" spc="0" normalizeH="0" baseline="0" noProof="0" dirty="0">
              <a:ln>
                <a:noFill/>
              </a:ln>
              <a:solidFill>
                <a:prstClr val="black"/>
              </a:solidFill>
              <a:effectLst/>
              <a:uLnTx/>
              <a:uFillTx/>
              <a:latin typeface="Arial"/>
              <a:ea typeface="Calibri" panose="020F0502020204030204" pitchFamily="34" charset="0"/>
              <a:cs typeface="+mn-cs"/>
            </a:endParaRPr>
          </a:p>
        </p:txBody>
      </p: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68030" r="15000" b="54204"/>
          <a:stretch/>
        </p:blipFill>
        <p:spPr>
          <a:xfrm>
            <a:off x="8960493" y="604679"/>
            <a:ext cx="3308804" cy="2557922"/>
          </a:xfrm>
          <a:prstGeom prst="rect">
            <a:avLst/>
          </a:prstGeom>
        </p:spPr>
      </p:pic>
      <p:pic>
        <p:nvPicPr>
          <p:cNvPr id="12" name="图片 11"/>
          <p:cNvPicPr>
            <a:picLocks noChangeAspect="1"/>
          </p:cNvPicPr>
          <p:nvPr/>
        </p:nvPicPr>
        <p:blipFill rotWithShape="1">
          <a:blip r:embed="rId5" cstate="hqprint">
            <a:extLst>
              <a:ext uri="{28A0092B-C50C-407E-A947-70E740481C1C}">
                <a14:useLocalDpi xmlns:a14="http://schemas.microsoft.com/office/drawing/2010/main" val="0"/>
              </a:ext>
            </a:extLst>
          </a:blip>
          <a:srcRect t="9905" r="71460" b="70286"/>
          <a:stretch/>
        </p:blipFill>
        <p:spPr>
          <a:xfrm>
            <a:off x="3037208" y="295050"/>
            <a:ext cx="2191122" cy="1520868"/>
          </a:xfrm>
          <a:prstGeom prst="rect">
            <a:avLst/>
          </a:prstGeom>
        </p:spPr>
      </p:pic>
    </p:spTree>
    <p:extLst>
      <p:ext uri="{BB962C8B-B14F-4D97-AF65-F5344CB8AC3E}">
        <p14:creationId xmlns:p14="http://schemas.microsoft.com/office/powerpoint/2010/main" val="1464069226"/>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11" name="图片占位符 2"/>
          <p:cNvSpPr txBox="1">
            <a:spLocks/>
          </p:cNvSpPr>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a:ea typeface="义启嘟嘟体" pitchFamily="2" charset="-128"/>
              <a:cs typeface="义启嘟嘟体" pitchFamily="2" charset="-128"/>
              <a:sym typeface="+mn-lt"/>
            </a:endParaRPr>
          </a:p>
        </p:txBody>
      </p:sp>
      <p:pic>
        <p:nvPicPr>
          <p:cNvPr id="15" name="图片 14"/>
          <p:cNvPicPr>
            <a:picLocks noChangeAspect="1"/>
          </p:cNvPicPr>
          <p:nvPr/>
        </p:nvPicPr>
        <p:blipFill>
          <a:blip r:embed="rId4"/>
          <a:stretch>
            <a:fillRect/>
          </a:stretch>
        </p:blipFill>
        <p:spPr>
          <a:xfrm>
            <a:off x="8933285" y="595280"/>
            <a:ext cx="3310415" cy="2560542"/>
          </a:xfrm>
          <a:prstGeom prst="rect">
            <a:avLst/>
          </a:prstGeom>
        </p:spPr>
      </p:pic>
      <p:pic>
        <p:nvPicPr>
          <p:cNvPr id="18" name="图片 7"/>
          <p:cNvPicPr>
            <a:picLocks noChangeAspect="1"/>
          </p:cNvPicPr>
          <p:nvPr/>
        </p:nvPicPr>
        <p:blipFill rotWithShape="1">
          <a:blip r:embed="rId5" cstate="hqprint">
            <a:extLst>
              <a:ext uri="{28A0092B-C50C-407E-A947-70E740481C1C}">
                <a14:useLocalDpi xmlns:a14="http://schemas.microsoft.com/office/drawing/2010/main" val="0"/>
              </a:ext>
            </a:extLst>
          </a:blip>
          <a:srcRect l="79111" t="60444" b="9334"/>
          <a:stretch/>
        </p:blipFill>
        <p:spPr>
          <a:xfrm>
            <a:off x="6515483" y="1359249"/>
            <a:ext cx="3989828" cy="5772517"/>
          </a:xfrm>
          <a:prstGeom prst="rect">
            <a:avLst/>
          </a:prstGeom>
        </p:spPr>
      </p:pic>
      <p:pic>
        <p:nvPicPr>
          <p:cNvPr id="19" name="图片 10"/>
          <p:cNvPicPr>
            <a:picLocks noChangeAspect="1"/>
          </p:cNvPicPr>
          <p:nvPr/>
        </p:nvPicPr>
        <p:blipFill rotWithShape="1">
          <a:blip r:embed="rId5" cstate="hqprint">
            <a:extLst>
              <a:ext uri="{28A0092B-C50C-407E-A947-70E740481C1C}">
                <a14:useLocalDpi xmlns:a14="http://schemas.microsoft.com/office/drawing/2010/main" val="0"/>
              </a:ext>
            </a:extLst>
          </a:blip>
          <a:srcRect l="83658" t="36888" b="49778"/>
          <a:stretch/>
        </p:blipFill>
        <p:spPr>
          <a:xfrm>
            <a:off x="10253778" y="3615588"/>
            <a:ext cx="1120727" cy="914400"/>
          </a:xfrm>
          <a:prstGeom prst="rect">
            <a:avLst/>
          </a:prstGeom>
        </p:spPr>
      </p:pic>
      <p:pic>
        <p:nvPicPr>
          <p:cNvPr id="21" name="图片 12"/>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4659159" y="261171"/>
            <a:ext cx="2402308" cy="1843634"/>
          </a:xfrm>
          <a:prstGeom prst="rect">
            <a:avLst/>
          </a:prstGeom>
        </p:spPr>
      </p:pic>
      <p:pic>
        <p:nvPicPr>
          <p:cNvPr id="12" name="图片 6">
            <a:extLst>
              <a:ext uri="{FF2B5EF4-FFF2-40B4-BE49-F238E27FC236}">
                <a16:creationId xmlns="" xmlns:a16="http://schemas.microsoft.com/office/drawing/2014/main" id="{1427DB4A-4898-4E4F-876D-78470CECB355}"/>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5680" t="10694" r="14559" b="12834"/>
          <a:stretch/>
        </p:blipFill>
        <p:spPr>
          <a:xfrm>
            <a:off x="557741" y="1552296"/>
            <a:ext cx="7286848" cy="5040984"/>
          </a:xfrm>
          <a:prstGeom prst="rect">
            <a:avLst/>
          </a:prstGeom>
        </p:spPr>
      </p:pic>
      <p:pic>
        <p:nvPicPr>
          <p:cNvPr id="13" name="图片 17">
            <a:extLst>
              <a:ext uri="{FF2B5EF4-FFF2-40B4-BE49-F238E27FC236}">
                <a16:creationId xmlns="" xmlns:a16="http://schemas.microsoft.com/office/drawing/2014/main" id="{DA08AC9D-AA6C-437F-A937-04BFC2E58246}"/>
              </a:ext>
            </a:extLst>
          </p:cNvPr>
          <p:cNvPicPr>
            <a:picLocks noChangeAspect="1"/>
          </p:cNvPicPr>
          <p:nvPr/>
        </p:nvPicPr>
        <p:blipFill>
          <a:blip r:embed="rId8"/>
          <a:stretch>
            <a:fillRect/>
          </a:stretch>
        </p:blipFill>
        <p:spPr>
          <a:xfrm>
            <a:off x="7104722" y="2139017"/>
            <a:ext cx="695004" cy="566977"/>
          </a:xfrm>
          <a:prstGeom prst="rect">
            <a:avLst/>
          </a:prstGeom>
        </p:spPr>
      </p:pic>
      <p:pic>
        <p:nvPicPr>
          <p:cNvPr id="14" name="图片 21">
            <a:extLst>
              <a:ext uri="{FF2B5EF4-FFF2-40B4-BE49-F238E27FC236}">
                <a16:creationId xmlns="" xmlns:a16="http://schemas.microsoft.com/office/drawing/2014/main" id="{E0652D37-391D-4F4F-8CE9-FD3CAC964F82}"/>
              </a:ext>
            </a:extLst>
          </p:cNvPr>
          <p:cNvPicPr>
            <a:picLocks noChangeAspect="1"/>
          </p:cNvPicPr>
          <p:nvPr/>
        </p:nvPicPr>
        <p:blipFill>
          <a:blip r:embed="rId9"/>
          <a:stretch>
            <a:fillRect/>
          </a:stretch>
        </p:blipFill>
        <p:spPr>
          <a:xfrm>
            <a:off x="10971655" y="4514225"/>
            <a:ext cx="1018120" cy="951058"/>
          </a:xfrm>
          <a:prstGeom prst="rect">
            <a:avLst/>
          </a:prstGeom>
        </p:spPr>
      </p:pic>
      <p:sp>
        <p:nvSpPr>
          <p:cNvPr id="2" name="Rectangle 1"/>
          <p:cNvSpPr/>
          <p:nvPr/>
        </p:nvSpPr>
        <p:spPr>
          <a:xfrm>
            <a:off x="1790838" y="3396142"/>
            <a:ext cx="4820653" cy="1305165"/>
          </a:xfrm>
          <a:prstGeom prst="rect">
            <a:avLst/>
          </a:prstGeom>
        </p:spPr>
        <p:txBody>
          <a:bodyPr wrap="square">
            <a:spAutoFit/>
          </a:bodyPr>
          <a:lstStyle/>
          <a:p>
            <a:pPr algn="ctr">
              <a:lnSpc>
                <a:spcPct val="150000"/>
              </a:lnSpc>
            </a:pPr>
            <a:r>
              <a:rPr lang="de-DE" sz="2800" b="1" dirty="0"/>
              <a:t>1. Chia sẻ, tìm hiểu một số nghề hiện có ở địa phương</a:t>
            </a:r>
            <a:endParaRPr lang="en-US" sz="2800" dirty="0"/>
          </a:p>
        </p:txBody>
      </p:sp>
    </p:spTree>
    <p:extLst>
      <p:ext uri="{BB962C8B-B14F-4D97-AF65-F5344CB8AC3E}">
        <p14:creationId xmlns:p14="http://schemas.microsoft.com/office/powerpoint/2010/main" val="2683993469"/>
      </p:ext>
    </p:extLst>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p:blipFill>
        <p:spPr>
          <a:xfrm>
            <a:off x="9456821" y="-138098"/>
            <a:ext cx="3593084" cy="2493977"/>
          </a:xfrm>
          <a:prstGeom prst="rect">
            <a:avLst/>
          </a:prstGeom>
        </p:spPr>
      </p:pic>
      <p:pic>
        <p:nvPicPr>
          <p:cNvPr id="23" name="图片 22"/>
          <p:cNvPicPr>
            <a:picLocks noChangeAspect="1"/>
          </p:cNvPicPr>
          <p:nvPr/>
        </p:nvPicPr>
        <p:blipFill>
          <a:blip r:embed="rId4"/>
          <a:stretch>
            <a:fillRect/>
          </a:stretch>
        </p:blipFill>
        <p:spPr>
          <a:xfrm>
            <a:off x="10462315" y="2065901"/>
            <a:ext cx="1566808" cy="1469263"/>
          </a:xfrm>
          <a:prstGeom prst="rect">
            <a:avLst/>
          </a:prstGeom>
        </p:spPr>
      </p:pic>
      <p:sp>
        <p:nvSpPr>
          <p:cNvPr id="3" name="Rectangle 2"/>
          <p:cNvSpPr/>
          <p:nvPr/>
        </p:nvSpPr>
        <p:spPr>
          <a:xfrm>
            <a:off x="168442" y="679389"/>
            <a:ext cx="9668232" cy="618374"/>
          </a:xfrm>
          <a:prstGeom prst="rect">
            <a:avLst/>
          </a:prstGeom>
        </p:spPr>
        <p:txBody>
          <a:bodyPr wrap="square">
            <a:spAutoFit/>
          </a:bodyPr>
          <a:lstStyle/>
          <a:p>
            <a:pPr algn="ctr">
              <a:lnSpc>
                <a:spcPct val="150000"/>
              </a:lnSpc>
            </a:pPr>
            <a:r>
              <a:rPr lang="de-DE" sz="2600" b="1" u="sng" dirty="0">
                <a:solidFill>
                  <a:schemeClr val="accent2">
                    <a:lumMod val="75000"/>
                  </a:schemeClr>
                </a:solidFill>
              </a:rPr>
              <a:t>Nhiệm vụ 1:</a:t>
            </a:r>
            <a:r>
              <a:rPr lang="de-DE" sz="2600" b="1" dirty="0">
                <a:solidFill>
                  <a:schemeClr val="accent2">
                    <a:lumMod val="75000"/>
                  </a:schemeClr>
                </a:solidFill>
              </a:rPr>
              <a:t> Chia sẻ hiểu biết về một số nghề ở </a:t>
            </a:r>
            <a:r>
              <a:rPr lang="de-DE" sz="2600" b="1" dirty="0" smtClean="0">
                <a:solidFill>
                  <a:schemeClr val="accent2">
                    <a:lumMod val="75000"/>
                  </a:schemeClr>
                </a:solidFill>
              </a:rPr>
              <a:t>địa </a:t>
            </a:r>
            <a:r>
              <a:rPr lang="de-DE" sz="2600" b="1" dirty="0">
                <a:solidFill>
                  <a:schemeClr val="accent2">
                    <a:lumMod val="75000"/>
                  </a:schemeClr>
                </a:solidFill>
              </a:rPr>
              <a:t>phương</a:t>
            </a:r>
            <a:endParaRPr lang="en-US" sz="2600" dirty="0">
              <a:solidFill>
                <a:schemeClr val="accent2">
                  <a:lumMod val="75000"/>
                </a:schemeClr>
              </a:solidFill>
            </a:endParaRPr>
          </a:p>
        </p:txBody>
      </p:sp>
      <p:sp>
        <p:nvSpPr>
          <p:cNvPr id="6" name="TextBox 5"/>
          <p:cNvSpPr txBox="1"/>
          <p:nvPr/>
        </p:nvSpPr>
        <p:spPr>
          <a:xfrm>
            <a:off x="2286000" y="1443790"/>
            <a:ext cx="7315201" cy="646331"/>
          </a:xfrm>
          <a:prstGeom prst="rect">
            <a:avLst/>
          </a:prstGeom>
          <a:noFill/>
        </p:spPr>
        <p:txBody>
          <a:bodyPr wrap="square" rtlCol="0">
            <a:spAutoFit/>
          </a:bodyPr>
          <a:lstStyle/>
          <a:p>
            <a:pPr algn="ctr">
              <a:lnSpc>
                <a:spcPct val="150000"/>
              </a:lnSpc>
            </a:pPr>
            <a:r>
              <a:rPr lang="en-US" sz="2400" dirty="0" smtClean="0"/>
              <a:t>Quan sát và nêu tên nghề trong mỗi hình sau:</a:t>
            </a:r>
            <a:endParaRPr lang="en-US" sz="24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270" y="2289713"/>
            <a:ext cx="9762660" cy="316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91916" y="5457114"/>
            <a:ext cx="4211052" cy="577850"/>
          </a:xfrm>
          <a:prstGeom prst="rect">
            <a:avLst/>
          </a:prstGeom>
          <a:noFill/>
        </p:spPr>
        <p:txBody>
          <a:bodyPr wrap="square" rtlCol="0">
            <a:spAutoFit/>
          </a:bodyPr>
          <a:lstStyle/>
          <a:p>
            <a:pPr algn="ctr">
              <a:lnSpc>
                <a:spcPct val="150000"/>
              </a:lnSpc>
            </a:pPr>
            <a:r>
              <a:rPr lang="en-US" sz="2400" b="1" dirty="0" smtClean="0">
                <a:solidFill>
                  <a:srgbClr val="00B050"/>
                </a:solidFill>
              </a:rPr>
              <a:t>Trồng lúa</a:t>
            </a:r>
            <a:endParaRPr lang="en-US" sz="2400" b="1" dirty="0">
              <a:solidFill>
                <a:srgbClr val="00B050"/>
              </a:solidFill>
            </a:endParaRPr>
          </a:p>
        </p:txBody>
      </p:sp>
      <p:sp>
        <p:nvSpPr>
          <p:cNvPr id="25" name="TextBox 24"/>
          <p:cNvSpPr txBox="1"/>
          <p:nvPr/>
        </p:nvSpPr>
        <p:spPr>
          <a:xfrm>
            <a:off x="6469500" y="5433051"/>
            <a:ext cx="4211052" cy="577850"/>
          </a:xfrm>
          <a:prstGeom prst="rect">
            <a:avLst/>
          </a:prstGeom>
          <a:noFill/>
        </p:spPr>
        <p:txBody>
          <a:bodyPr wrap="square" rtlCol="0">
            <a:spAutoFit/>
          </a:bodyPr>
          <a:lstStyle/>
          <a:p>
            <a:pPr algn="ctr">
              <a:lnSpc>
                <a:spcPct val="150000"/>
              </a:lnSpc>
            </a:pPr>
            <a:r>
              <a:rPr lang="en-US" sz="2400" b="1" dirty="0" smtClean="0">
                <a:solidFill>
                  <a:srgbClr val="00B050"/>
                </a:solidFill>
              </a:rPr>
              <a:t>Nuôi lợn</a:t>
            </a:r>
            <a:endParaRPr lang="en-US" sz="2400" b="1" dirty="0">
              <a:solidFill>
                <a:srgbClr val="00B050"/>
              </a:solidFill>
            </a:endParaRPr>
          </a:p>
        </p:txBody>
      </p:sp>
    </p:spTree>
    <p:extLst>
      <p:ext uri="{BB962C8B-B14F-4D97-AF65-F5344CB8AC3E}">
        <p14:creationId xmlns:p14="http://schemas.microsoft.com/office/powerpoint/2010/main" val="311550787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75" y="982557"/>
            <a:ext cx="11524760" cy="392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03158" y="5200479"/>
            <a:ext cx="4211052" cy="577850"/>
          </a:xfrm>
          <a:prstGeom prst="rect">
            <a:avLst/>
          </a:prstGeom>
          <a:noFill/>
        </p:spPr>
        <p:txBody>
          <a:bodyPr wrap="square" rtlCol="0">
            <a:spAutoFit/>
          </a:bodyPr>
          <a:lstStyle/>
          <a:p>
            <a:pPr algn="ctr">
              <a:lnSpc>
                <a:spcPct val="150000"/>
              </a:lnSpc>
            </a:pPr>
            <a:r>
              <a:rPr lang="en-US" sz="2400" b="1" dirty="0" smtClean="0">
                <a:solidFill>
                  <a:srgbClr val="00B050"/>
                </a:solidFill>
              </a:rPr>
              <a:t>Trồng cây ăn quả</a:t>
            </a:r>
            <a:endParaRPr lang="en-US" sz="2400" b="1" dirty="0">
              <a:solidFill>
                <a:srgbClr val="00B050"/>
              </a:solidFill>
            </a:endParaRPr>
          </a:p>
        </p:txBody>
      </p:sp>
      <p:sp>
        <p:nvSpPr>
          <p:cNvPr id="9" name="TextBox 8"/>
          <p:cNvSpPr txBox="1"/>
          <p:nvPr/>
        </p:nvSpPr>
        <p:spPr>
          <a:xfrm>
            <a:off x="6954252" y="5192421"/>
            <a:ext cx="4211052" cy="577850"/>
          </a:xfrm>
          <a:prstGeom prst="rect">
            <a:avLst/>
          </a:prstGeom>
          <a:noFill/>
        </p:spPr>
        <p:txBody>
          <a:bodyPr wrap="square" rtlCol="0">
            <a:spAutoFit/>
          </a:bodyPr>
          <a:lstStyle/>
          <a:p>
            <a:pPr algn="ctr">
              <a:lnSpc>
                <a:spcPct val="150000"/>
              </a:lnSpc>
            </a:pPr>
            <a:r>
              <a:rPr lang="en-US" sz="2400" b="1" dirty="0" smtClean="0">
                <a:solidFill>
                  <a:srgbClr val="00B050"/>
                </a:solidFill>
              </a:rPr>
              <a:t>Nghề cơ khí</a:t>
            </a:r>
            <a:endParaRPr lang="en-US" sz="2400" b="1" dirty="0">
              <a:solidFill>
                <a:srgbClr val="00B050"/>
              </a:solidFill>
            </a:endParaRPr>
          </a:p>
        </p:txBody>
      </p:sp>
    </p:spTree>
    <p:extLst>
      <p:ext uri="{BB962C8B-B14F-4D97-AF65-F5344CB8AC3E}">
        <p14:creationId xmlns:p14="http://schemas.microsoft.com/office/powerpoint/2010/main" val="208310155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81" y="905375"/>
            <a:ext cx="11446254" cy="390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62527" y="5120063"/>
            <a:ext cx="4211052" cy="577850"/>
          </a:xfrm>
          <a:prstGeom prst="rect">
            <a:avLst/>
          </a:prstGeom>
          <a:noFill/>
        </p:spPr>
        <p:txBody>
          <a:bodyPr wrap="square" rtlCol="0">
            <a:spAutoFit/>
          </a:bodyPr>
          <a:lstStyle/>
          <a:p>
            <a:pPr algn="ctr">
              <a:lnSpc>
                <a:spcPct val="150000"/>
              </a:lnSpc>
            </a:pPr>
            <a:r>
              <a:rPr lang="en-US" sz="2400" b="1" dirty="0" smtClean="0">
                <a:solidFill>
                  <a:srgbClr val="00B050"/>
                </a:solidFill>
              </a:rPr>
              <a:t>Nghề xây dựng</a:t>
            </a:r>
            <a:endParaRPr lang="en-US" sz="2400" b="1" dirty="0">
              <a:solidFill>
                <a:srgbClr val="00B050"/>
              </a:solidFill>
            </a:endParaRPr>
          </a:p>
        </p:txBody>
      </p:sp>
      <p:sp>
        <p:nvSpPr>
          <p:cNvPr id="5" name="TextBox 4"/>
          <p:cNvSpPr txBox="1"/>
          <p:nvPr/>
        </p:nvSpPr>
        <p:spPr>
          <a:xfrm>
            <a:off x="6882063" y="5187030"/>
            <a:ext cx="4211052" cy="577850"/>
          </a:xfrm>
          <a:prstGeom prst="rect">
            <a:avLst/>
          </a:prstGeom>
          <a:noFill/>
        </p:spPr>
        <p:txBody>
          <a:bodyPr wrap="square" rtlCol="0">
            <a:spAutoFit/>
          </a:bodyPr>
          <a:lstStyle/>
          <a:p>
            <a:pPr algn="ctr">
              <a:lnSpc>
                <a:spcPct val="150000"/>
              </a:lnSpc>
            </a:pPr>
            <a:r>
              <a:rPr lang="en-US" sz="2400" b="1" dirty="0" smtClean="0">
                <a:solidFill>
                  <a:srgbClr val="00B050"/>
                </a:solidFill>
              </a:rPr>
              <a:t>Nghề may</a:t>
            </a:r>
            <a:endParaRPr lang="en-US" sz="2400" b="1" dirty="0">
              <a:solidFill>
                <a:srgbClr val="00B050"/>
              </a:solidFill>
            </a:endParaRPr>
          </a:p>
        </p:txBody>
      </p:sp>
    </p:spTree>
    <p:extLst>
      <p:ext uri="{BB962C8B-B14F-4D97-AF65-F5344CB8AC3E}">
        <p14:creationId xmlns:p14="http://schemas.microsoft.com/office/powerpoint/2010/main" val="168847918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14" y="939214"/>
            <a:ext cx="11593428" cy="407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34716" y="5168189"/>
            <a:ext cx="4211052" cy="577850"/>
          </a:xfrm>
          <a:prstGeom prst="rect">
            <a:avLst/>
          </a:prstGeom>
          <a:noFill/>
        </p:spPr>
        <p:txBody>
          <a:bodyPr wrap="square" rtlCol="0">
            <a:spAutoFit/>
          </a:bodyPr>
          <a:lstStyle/>
          <a:p>
            <a:pPr algn="ctr">
              <a:lnSpc>
                <a:spcPct val="150000"/>
              </a:lnSpc>
            </a:pPr>
            <a:r>
              <a:rPr lang="en-US" sz="2400" b="1" dirty="0" smtClean="0">
                <a:solidFill>
                  <a:srgbClr val="00B050"/>
                </a:solidFill>
              </a:rPr>
              <a:t>Nghề làm muối</a:t>
            </a:r>
            <a:endParaRPr lang="en-US" sz="2400" b="1" dirty="0">
              <a:solidFill>
                <a:srgbClr val="00B050"/>
              </a:solidFill>
            </a:endParaRPr>
          </a:p>
        </p:txBody>
      </p:sp>
      <p:sp>
        <p:nvSpPr>
          <p:cNvPr id="4" name="TextBox 3"/>
          <p:cNvSpPr txBox="1"/>
          <p:nvPr/>
        </p:nvSpPr>
        <p:spPr>
          <a:xfrm>
            <a:off x="6954251" y="5168189"/>
            <a:ext cx="4211052" cy="577850"/>
          </a:xfrm>
          <a:prstGeom prst="rect">
            <a:avLst/>
          </a:prstGeom>
          <a:noFill/>
        </p:spPr>
        <p:txBody>
          <a:bodyPr wrap="square" rtlCol="0">
            <a:spAutoFit/>
          </a:bodyPr>
          <a:lstStyle/>
          <a:p>
            <a:pPr algn="ctr">
              <a:lnSpc>
                <a:spcPct val="150000"/>
              </a:lnSpc>
            </a:pPr>
            <a:r>
              <a:rPr lang="en-US" sz="2400" b="1" dirty="0" smtClean="0">
                <a:solidFill>
                  <a:srgbClr val="00B050"/>
                </a:solidFill>
              </a:rPr>
              <a:t>Nghề đan lát mây tre lá</a:t>
            </a:r>
            <a:endParaRPr lang="en-US" sz="2400" b="1" dirty="0">
              <a:solidFill>
                <a:srgbClr val="00B050"/>
              </a:solidFill>
            </a:endParaRPr>
          </a:p>
        </p:txBody>
      </p:sp>
    </p:spTree>
    <p:extLst>
      <p:ext uri="{BB962C8B-B14F-4D97-AF65-F5344CB8AC3E}">
        <p14:creationId xmlns:p14="http://schemas.microsoft.com/office/powerpoint/2010/main" val="209558519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 xmlns:a16="http://schemas.microsoft.com/office/drawing/2014/main" id="{49B70056-C5E8-4CB1-81E0-CEA665F06C25}"/>
              </a:ext>
            </a:extLst>
          </p:cNvPr>
          <p:cNvSpPr/>
          <p:nvPr/>
        </p:nvSpPr>
        <p:spPr>
          <a:xfrm>
            <a:off x="1862824" y="1501886"/>
            <a:ext cx="8599491" cy="3629086"/>
          </a:xfrm>
          <a:prstGeom prst="roundRect">
            <a:avLst>
              <a:gd name="adj" fmla="val 11141"/>
            </a:avLst>
          </a:prstGeom>
          <a:solidFill>
            <a:schemeClr val="bg1"/>
          </a:solid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04" y="-234424"/>
            <a:ext cx="2984702" cy="2984702"/>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4"/>
          <a:stretch>
            <a:fillRect/>
          </a:stretch>
        </p:blipFill>
        <p:spPr>
          <a:xfrm>
            <a:off x="4585839" y="4952870"/>
            <a:ext cx="1127858" cy="865707"/>
          </a:xfrm>
          <a:prstGeom prst="rect">
            <a:avLst/>
          </a:prstGeom>
        </p:spPr>
      </p:pic>
      <p:pic>
        <p:nvPicPr>
          <p:cNvPr id="16" name="图片 15"/>
          <p:cNvPicPr>
            <a:picLocks noChangeAspect="1"/>
          </p:cNvPicPr>
          <p:nvPr/>
        </p:nvPicPr>
        <p:blipFill>
          <a:blip r:embed="rId5"/>
          <a:stretch>
            <a:fillRect/>
          </a:stretch>
        </p:blipFill>
        <p:spPr>
          <a:xfrm>
            <a:off x="296016" y="3097520"/>
            <a:ext cx="1566808" cy="1469263"/>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p:blipFill>
        <p:spPr>
          <a:xfrm>
            <a:off x="8844737" y="-350522"/>
            <a:ext cx="4205168" cy="2918827"/>
          </a:xfrm>
          <a:prstGeom prst="rect">
            <a:avLst/>
          </a:prstGeom>
        </p:spPr>
      </p:pic>
      <p:pic>
        <p:nvPicPr>
          <p:cNvPr id="23" name="图片 22"/>
          <p:cNvPicPr>
            <a:picLocks noChangeAspect="1"/>
          </p:cNvPicPr>
          <p:nvPr/>
        </p:nvPicPr>
        <p:blipFill>
          <a:blip r:embed="rId5"/>
          <a:stretch>
            <a:fillRect/>
          </a:stretch>
        </p:blipFill>
        <p:spPr>
          <a:xfrm>
            <a:off x="10462315" y="2065901"/>
            <a:ext cx="1566808" cy="1469263"/>
          </a:xfrm>
          <a:prstGeom prst="rect">
            <a:avLst/>
          </a:prstGeom>
        </p:spPr>
      </p:pic>
      <p:pic>
        <p:nvPicPr>
          <p:cNvPr id="25" name="图片 22">
            <a:extLst>
              <a:ext uri="{FF2B5EF4-FFF2-40B4-BE49-F238E27FC236}">
                <a16:creationId xmlns="" xmlns:a16="http://schemas.microsoft.com/office/drawing/2014/main" id="{D4F58078-1127-4DA3-9988-919995301BD4}"/>
              </a:ext>
            </a:extLst>
          </p:cNvPr>
          <p:cNvPicPr>
            <a:picLocks noChangeAspect="1"/>
          </p:cNvPicPr>
          <p:nvPr/>
        </p:nvPicPr>
        <p:blipFill>
          <a:blip r:embed="rId7"/>
          <a:stretch>
            <a:fillRect/>
          </a:stretch>
        </p:blipFill>
        <p:spPr>
          <a:xfrm flipH="1">
            <a:off x="9301258" y="2750278"/>
            <a:ext cx="3292125" cy="4761389"/>
          </a:xfrm>
          <a:prstGeom prst="rect">
            <a:avLst/>
          </a:prstGeom>
        </p:spPr>
      </p:pic>
      <p:pic>
        <p:nvPicPr>
          <p:cNvPr id="26" name="图片 19">
            <a:extLst>
              <a:ext uri="{FF2B5EF4-FFF2-40B4-BE49-F238E27FC236}">
                <a16:creationId xmlns="" xmlns:a16="http://schemas.microsoft.com/office/drawing/2014/main" id="{985BD245-1DC3-4AA1-A1AE-6EDC8AA91782}"/>
              </a:ext>
            </a:extLst>
          </p:cNvPr>
          <p:cNvPicPr>
            <a:picLocks noChangeAspect="1"/>
          </p:cNvPicPr>
          <p:nvPr/>
        </p:nvPicPr>
        <p:blipFill>
          <a:blip r:embed="rId8"/>
          <a:stretch>
            <a:fillRect/>
          </a:stretch>
        </p:blipFill>
        <p:spPr>
          <a:xfrm>
            <a:off x="941765" y="4663385"/>
            <a:ext cx="1903833" cy="1469263"/>
          </a:xfrm>
          <a:prstGeom prst="rect">
            <a:avLst/>
          </a:prstGeom>
        </p:spPr>
      </p:pic>
      <p:pic>
        <p:nvPicPr>
          <p:cNvPr id="27" name="图片 4">
            <a:extLst>
              <a:ext uri="{FF2B5EF4-FFF2-40B4-BE49-F238E27FC236}">
                <a16:creationId xmlns="" xmlns:a16="http://schemas.microsoft.com/office/drawing/2014/main" id="{0E8A53CF-383A-4AA1-86CD-65DE04A1FBB1}"/>
              </a:ext>
            </a:extLst>
          </p:cNvPr>
          <p:cNvPicPr>
            <a:picLocks noChangeAspect="1"/>
          </p:cNvPicPr>
          <p:nvPr/>
        </p:nvPicPr>
        <p:blipFill>
          <a:blip r:embed="rId9"/>
          <a:stretch>
            <a:fillRect/>
          </a:stretch>
        </p:blipFill>
        <p:spPr>
          <a:xfrm>
            <a:off x="619799" y="2239092"/>
            <a:ext cx="804742" cy="658425"/>
          </a:xfrm>
          <a:prstGeom prst="rect">
            <a:avLst/>
          </a:prstGeom>
        </p:spPr>
      </p:pic>
      <p:pic>
        <p:nvPicPr>
          <p:cNvPr id="28" name="图片 4">
            <a:extLst>
              <a:ext uri="{FF2B5EF4-FFF2-40B4-BE49-F238E27FC236}">
                <a16:creationId xmlns="" xmlns:a16="http://schemas.microsoft.com/office/drawing/2014/main" id="{8D39EB74-A590-478D-980E-A3C5C2B662AF}"/>
              </a:ext>
            </a:extLst>
          </p:cNvPr>
          <p:cNvPicPr>
            <a:picLocks noChangeAspect="1"/>
          </p:cNvPicPr>
          <p:nvPr/>
        </p:nvPicPr>
        <p:blipFill>
          <a:blip r:embed="rId9"/>
          <a:stretch>
            <a:fillRect/>
          </a:stretch>
        </p:blipFill>
        <p:spPr>
          <a:xfrm>
            <a:off x="3281147" y="1501886"/>
            <a:ext cx="804742" cy="658425"/>
          </a:xfrm>
          <a:prstGeom prst="rect">
            <a:avLst/>
          </a:prstGeom>
        </p:spPr>
      </p:pic>
      <p:pic>
        <p:nvPicPr>
          <p:cNvPr id="29" name="图片 4">
            <a:extLst>
              <a:ext uri="{FF2B5EF4-FFF2-40B4-BE49-F238E27FC236}">
                <a16:creationId xmlns="" xmlns:a16="http://schemas.microsoft.com/office/drawing/2014/main" id="{39C991ED-EDF7-4129-BAB9-4B0BA003568D}"/>
              </a:ext>
            </a:extLst>
          </p:cNvPr>
          <p:cNvPicPr>
            <a:picLocks noChangeAspect="1"/>
          </p:cNvPicPr>
          <p:nvPr/>
        </p:nvPicPr>
        <p:blipFill>
          <a:blip r:embed="rId9"/>
          <a:stretch>
            <a:fillRect/>
          </a:stretch>
        </p:blipFill>
        <p:spPr>
          <a:xfrm>
            <a:off x="2917226" y="5869088"/>
            <a:ext cx="804742" cy="658425"/>
          </a:xfrm>
          <a:prstGeom prst="rect">
            <a:avLst/>
          </a:prstGeom>
        </p:spPr>
      </p:pic>
      <p:sp>
        <p:nvSpPr>
          <p:cNvPr id="2" name="Rectangle 1"/>
          <p:cNvSpPr/>
          <p:nvPr/>
        </p:nvSpPr>
        <p:spPr>
          <a:xfrm>
            <a:off x="2014435" y="2019814"/>
            <a:ext cx="8061158" cy="2492990"/>
          </a:xfrm>
          <a:prstGeom prst="rect">
            <a:avLst/>
          </a:prstGeom>
        </p:spPr>
        <p:txBody>
          <a:bodyPr wrap="square">
            <a:spAutoFit/>
          </a:bodyPr>
          <a:lstStyle/>
          <a:p>
            <a:pPr algn="just">
              <a:lnSpc>
                <a:spcPct val="150000"/>
              </a:lnSpc>
            </a:pPr>
            <a:r>
              <a:rPr lang="de-DE" sz="2600" dirty="0" smtClean="0"/>
              <a:t>Tất </a:t>
            </a:r>
            <a:r>
              <a:rPr lang="de-DE" sz="2600" dirty="0"/>
              <a:t>cả những công việc chuyên làm theo sự phân công lao động của xã hội để tạo ra sản phẩm vật chất hoặc tinh thần và đem lại thu nhập cho bản thân, gia đình (bằng tiền hay hiện vật) đều được coi là nghề.</a:t>
            </a:r>
            <a:endParaRPr lang="en-US" sz="2600" dirty="0"/>
          </a:p>
        </p:txBody>
      </p:sp>
    </p:spTree>
    <p:extLst>
      <p:ext uri="{BB962C8B-B14F-4D97-AF65-F5344CB8AC3E}">
        <p14:creationId xmlns:p14="http://schemas.microsoft.com/office/powerpoint/2010/main" val="170329686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3602</TotalTime>
  <Words>1591</Words>
  <Application>Microsoft Office PowerPoint</Application>
  <PresentationFormat>Custom</PresentationFormat>
  <Paragraphs>127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Admin</cp:lastModifiedBy>
  <cp:revision>145</cp:revision>
  <dcterms:created xsi:type="dcterms:W3CDTF">2017-05-23T12:09:32Z</dcterms:created>
  <dcterms:modified xsi:type="dcterms:W3CDTF">2024-04-05T00:31:44Z</dcterms:modified>
</cp:coreProperties>
</file>