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56" r:id="rId3"/>
    <p:sldId id="259" r:id="rId4"/>
    <p:sldId id="257" r:id="rId5"/>
    <p:sldId id="258" r:id="rId6"/>
    <p:sldId id="268" r:id="rId7"/>
    <p:sldId id="269" r:id="rId8"/>
    <p:sldId id="270" r:id="rId9"/>
    <p:sldId id="262" r:id="rId10"/>
    <p:sldId id="272" r:id="rId11"/>
    <p:sldId id="273" r:id="rId12"/>
    <p:sldId id="274" r:id="rId13"/>
    <p:sldId id="275" r:id="rId14"/>
    <p:sldId id="263" r:id="rId15"/>
    <p:sldId id="276" r:id="rId16"/>
    <p:sldId id="264" r:id="rId17"/>
    <p:sldId id="266" r:id="rId18"/>
  </p:sldIdLst>
  <p:sldSz cx="18288000" cy="10287000"/>
  <p:notesSz cx="6858000" cy="9144000"/>
  <p:embeddedFontLs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26.svg"/><Relationship Id="rId18" Type="http://schemas.openxmlformats.org/officeDocument/2006/relationships/image" Target="../media/image8.png"/><Relationship Id="rId3" Type="http://schemas.openxmlformats.org/officeDocument/2006/relationships/image" Target="../media/image65.svg"/><Relationship Id="rId21" Type="http://schemas.openxmlformats.org/officeDocument/2006/relationships/image" Target="../media/image24.svg"/><Relationship Id="rId12" Type="http://schemas.openxmlformats.org/officeDocument/2006/relationships/image" Target="../media/image5.png"/><Relationship Id="rId17"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91.svg"/><Relationship Id="rId15" Type="http://schemas.openxmlformats.org/officeDocument/2006/relationships/image" Target="../media/image8.svg"/><Relationship Id="rId10" Type="http://schemas.openxmlformats.org/officeDocument/2006/relationships/image" Target="../media/image4.png"/><Relationship Id="rId19" Type="http://schemas.openxmlformats.org/officeDocument/2006/relationships/image" Target="../media/image59.svg"/><Relationship Id="rId4" Type="http://schemas.openxmlformats.org/officeDocument/2006/relationships/image" Target="../media/image2.png"/><Relationship Id="rId9" Type="http://schemas.openxmlformats.org/officeDocument/2006/relationships/image" Target="../media/image93.sv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7" Type="http://schemas.openxmlformats.org/officeDocument/2006/relationships/image" Target="../media/image12.svg"/><Relationship Id="rId2" Type="http://schemas.openxmlformats.org/officeDocument/2006/relationships/image" Target="../media/image4.png"/><Relationship Id="rId20"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10.svg"/><Relationship Id="rId19" Type="http://schemas.openxmlformats.org/officeDocument/2006/relationships/image" Target="../media/image14.sv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7" Type="http://schemas.openxmlformats.org/officeDocument/2006/relationships/image" Target="../media/image12.svg"/><Relationship Id="rId17" Type="http://schemas.openxmlformats.org/officeDocument/2006/relationships/image" Target="../media/image35.png"/><Relationship Id="rId2" Type="http://schemas.openxmlformats.org/officeDocument/2006/relationships/image" Target="../media/image4.png"/><Relationship Id="rId16" Type="http://schemas.openxmlformats.org/officeDocument/2006/relationships/image" Target="../media/image51.svg"/><Relationship Id="rId1" Type="http://schemas.openxmlformats.org/officeDocument/2006/relationships/slideLayout" Target="../slideLayouts/slideLayout7.xml"/><Relationship Id="rId5" Type="http://schemas.openxmlformats.org/officeDocument/2006/relationships/image" Target="../media/image61.svg"/><Relationship Id="rId15" Type="http://schemas.openxmlformats.org/officeDocument/2006/relationships/image" Target="../media/image16.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21" Type="http://schemas.openxmlformats.org/officeDocument/2006/relationships/image" Target="../media/image404.svg"/><Relationship Id="rId7" Type="http://schemas.openxmlformats.org/officeDocument/2006/relationships/image" Target="../media/image12.svg"/><Relationship Id="rId17" Type="http://schemas.openxmlformats.org/officeDocument/2006/relationships/image" Target="../media/image36.png"/><Relationship Id="rId2" Type="http://schemas.openxmlformats.org/officeDocument/2006/relationships/image" Target="../media/image4.png"/><Relationship Id="rId16" Type="http://schemas.openxmlformats.org/officeDocument/2006/relationships/image" Target="../media/image51.svg"/><Relationship Id="rId20"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1.svg"/><Relationship Id="rId15" Type="http://schemas.openxmlformats.org/officeDocument/2006/relationships/image" Target="../media/image16.png"/><Relationship Id="rId23" Type="http://schemas.openxmlformats.org/officeDocument/2006/relationships/image" Target="../media/image62.svg"/><Relationship Id="rId19" Type="http://schemas.openxmlformats.org/officeDocument/2006/relationships/image" Target="../media/image406.svg"/><Relationship Id="rId14" Type="http://schemas.openxmlformats.org/officeDocument/2006/relationships/image" Target="../media/image34.png"/><Relationship Id="rId22"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7" Type="http://schemas.openxmlformats.org/officeDocument/2006/relationships/image" Target="../media/image12.svg"/><Relationship Id="rId2" Type="http://schemas.openxmlformats.org/officeDocument/2006/relationships/image" Target="../media/image4.png"/><Relationship Id="rId16" Type="http://schemas.openxmlformats.org/officeDocument/2006/relationships/image" Target="../media/image51.svg"/><Relationship Id="rId1" Type="http://schemas.openxmlformats.org/officeDocument/2006/relationships/slideLayout" Target="../slideLayouts/slideLayout7.xml"/><Relationship Id="rId5" Type="http://schemas.openxmlformats.org/officeDocument/2006/relationships/image" Target="../media/image61.svg"/><Relationship Id="rId15" Type="http://schemas.openxmlformats.org/officeDocument/2006/relationships/image" Target="../media/image16.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9.png"/><Relationship Id="rId10" Type="http://schemas.openxmlformats.org/officeDocument/2006/relationships/image" Target="../media/image20.sv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6.png"/><Relationship Id="rId10" Type="http://schemas.openxmlformats.org/officeDocument/2006/relationships/image" Target="../media/image20.svg"/><Relationship Id="rId19" Type="http://schemas.openxmlformats.org/officeDocument/2006/relationships/image" Target="../media/image406.sv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28.svg"/><Relationship Id="rId21" Type="http://schemas.openxmlformats.org/officeDocument/2006/relationships/image" Target="../media/image42.png"/><Relationship Id="rId12" Type="http://schemas.openxmlformats.org/officeDocument/2006/relationships/image" Target="../media/image40.jpeg"/><Relationship Id="rId17" Type="http://schemas.openxmlformats.org/officeDocument/2006/relationships/image" Target="../media/image25.png"/><Relationship Id="rId2" Type="http://schemas.openxmlformats.org/officeDocument/2006/relationships/image" Target="../media/image14.png"/><Relationship Id="rId16" Type="http://schemas.openxmlformats.org/officeDocument/2006/relationships/image" Target="../media/image4.svg"/><Relationship Id="rId20" Type="http://schemas.openxmlformats.org/officeDocument/2006/relationships/image" Target="../media/image8.svg"/><Relationship Id="rId1" Type="http://schemas.openxmlformats.org/officeDocument/2006/relationships/slideLayout" Target="../slideLayouts/slideLayout7.xml"/><Relationship Id="rId11" Type="http://schemas.openxmlformats.org/officeDocument/2006/relationships/image" Target="../media/image14.svg"/><Relationship Id="rId15" Type="http://schemas.openxmlformats.org/officeDocument/2006/relationships/image" Target="../media/image11.png"/><Relationship Id="rId19" Type="http://schemas.openxmlformats.org/officeDocument/2006/relationships/image" Target="../media/image6.png"/><Relationship Id="rId14" Type="http://schemas.openxmlformats.org/officeDocument/2006/relationships/image" Target="../media/image87.svg"/><Relationship Id="rId22" Type="http://schemas.openxmlformats.org/officeDocument/2006/relationships/image" Target="../media/image89.svg"/></Relationships>
</file>

<file path=ppt/slides/_rels/slide17.xml.rels><?xml version="1.0" encoding="UTF-8" standalone="yes"?>
<Relationships xmlns="http://schemas.openxmlformats.org/package/2006/relationships"><Relationship Id="rId13" Type="http://schemas.openxmlformats.org/officeDocument/2006/relationships/image" Target="../media/image26.svg"/><Relationship Id="rId18" Type="http://schemas.openxmlformats.org/officeDocument/2006/relationships/image" Target="../media/image8.png"/><Relationship Id="rId3" Type="http://schemas.openxmlformats.org/officeDocument/2006/relationships/image" Target="../media/image65.svg"/><Relationship Id="rId21" Type="http://schemas.openxmlformats.org/officeDocument/2006/relationships/image" Target="../media/image24.svg"/><Relationship Id="rId12" Type="http://schemas.openxmlformats.org/officeDocument/2006/relationships/image" Target="../media/image5.png"/><Relationship Id="rId17"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91.svg"/><Relationship Id="rId15" Type="http://schemas.openxmlformats.org/officeDocument/2006/relationships/image" Target="../media/image8.svg"/><Relationship Id="rId10" Type="http://schemas.openxmlformats.org/officeDocument/2006/relationships/image" Target="../media/image4.png"/><Relationship Id="rId19" Type="http://schemas.openxmlformats.org/officeDocument/2006/relationships/image" Target="../media/image59.svg"/><Relationship Id="rId4" Type="http://schemas.openxmlformats.org/officeDocument/2006/relationships/image" Target="../media/image2.png"/><Relationship Id="rId9" Type="http://schemas.openxmlformats.org/officeDocument/2006/relationships/image" Target="../media/image93.svg"/><Relationship Id="rId1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png"/><Relationship Id="rId17" Type="http://schemas.openxmlformats.org/officeDocument/2006/relationships/image" Target="../media/image16.svg"/><Relationship Id="rId2" Type="http://schemas.openxmlformats.org/officeDocument/2006/relationships/image" Target="../media/image10.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8.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18" Type="http://schemas.openxmlformats.org/officeDocument/2006/relationships/image" Target="../media/image17.png"/><Relationship Id="rId26" Type="http://schemas.openxmlformats.org/officeDocument/2006/relationships/image" Target="../media/image8.png"/><Relationship Id="rId3" Type="http://schemas.openxmlformats.org/officeDocument/2006/relationships/slideLayout" Target="../slideLayouts/slideLayout7.xml"/><Relationship Id="rId21" Type="http://schemas.openxmlformats.org/officeDocument/2006/relationships/image" Target="../media/image55.svg"/><Relationship Id="rId17" Type="http://schemas.openxmlformats.org/officeDocument/2006/relationships/image" Target="../media/image51.svg"/><Relationship Id="rId25" Type="http://schemas.openxmlformats.org/officeDocument/2006/relationships/image" Target="../media/image14.svg"/><Relationship Id="rId2" Type="http://schemas.openxmlformats.org/officeDocument/2006/relationships/video" Target="../media/media1.wmv"/><Relationship Id="rId20" Type="http://schemas.openxmlformats.org/officeDocument/2006/relationships/image" Target="../media/image18.png"/><Relationship Id="rId1" Type="http://schemas.microsoft.com/office/2007/relationships/media" Target="../media/media1.wmv"/><Relationship Id="rId24" Type="http://schemas.openxmlformats.org/officeDocument/2006/relationships/image" Target="../media/image14.png"/><Relationship Id="rId23" Type="http://schemas.openxmlformats.org/officeDocument/2006/relationships/image" Target="../media/image57.svg"/><Relationship Id="rId28" Type="http://schemas.openxmlformats.org/officeDocument/2006/relationships/image" Target="../media/image20.png"/><Relationship Id="rId19" Type="http://schemas.openxmlformats.org/officeDocument/2006/relationships/image" Target="../media/image53.svg"/><Relationship Id="rId4" Type="http://schemas.openxmlformats.org/officeDocument/2006/relationships/image" Target="../media/image16.png"/><Relationship Id="rId22" Type="http://schemas.openxmlformats.org/officeDocument/2006/relationships/image" Target="../media/image19.png"/><Relationship Id="rId27"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8" Type="http://schemas.openxmlformats.org/officeDocument/2006/relationships/image" Target="../media/image24.png"/><Relationship Id="rId13" Type="http://schemas.openxmlformats.org/officeDocument/2006/relationships/image" Target="../media/image58.svg"/><Relationship Id="rId3" Type="http://schemas.openxmlformats.org/officeDocument/2006/relationships/image" Target="../media/image14.svg"/><Relationship Id="rId7" Type="http://schemas.openxmlformats.org/officeDocument/2006/relationships/image" Target="../media/image20.svg"/><Relationship Id="rId12" Type="http://schemas.openxmlformats.org/officeDocument/2006/relationships/image" Target="../media/image5.png"/><Relationship Id="rId17" Type="http://schemas.openxmlformats.org/officeDocument/2006/relationships/image" Target="../media/image54.svg"/><Relationship Id="rId2" Type="http://schemas.openxmlformats.org/officeDocument/2006/relationships/image" Target="../media/image14.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2.svg"/><Relationship Id="rId5" Type="http://schemas.openxmlformats.org/officeDocument/2006/relationships/image" Target="../media/image18.svg"/><Relationship Id="rId15" Type="http://schemas.openxmlformats.org/officeDocument/2006/relationships/image" Target="../media/image26.sv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27.png"/><Relationship Id="rId12" Type="http://schemas.openxmlformats.org/officeDocument/2006/relationships/image" Target="../media/image12.svg"/><Relationship Id="rId2" Type="http://schemas.openxmlformats.org/officeDocument/2006/relationships/image" Target="../media/image2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svg"/><Relationship Id="rId15"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4.png"/><Relationship Id="rId14" Type="http://schemas.openxmlformats.org/officeDocument/2006/relationships/image" Target="../media/image63.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27.png"/><Relationship Id="rId12" Type="http://schemas.openxmlformats.org/officeDocument/2006/relationships/image" Target="../media/image12.svg"/><Relationship Id="rId2" Type="http://schemas.openxmlformats.org/officeDocument/2006/relationships/image" Target="../media/image2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svg"/><Relationship Id="rId15"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4.png"/><Relationship Id="rId14" Type="http://schemas.openxmlformats.org/officeDocument/2006/relationships/image" Target="../media/image63.sv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27.png"/><Relationship Id="rId12" Type="http://schemas.openxmlformats.org/officeDocument/2006/relationships/image" Target="../media/image12.svg"/><Relationship Id="rId17" Type="http://schemas.openxmlformats.org/officeDocument/2006/relationships/image" Target="../media/image394.svg"/><Relationship Id="rId2" Type="http://schemas.openxmlformats.org/officeDocument/2006/relationships/image" Target="../media/image25.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svg"/><Relationship Id="rId15"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4.png"/><Relationship Id="rId14" Type="http://schemas.openxmlformats.org/officeDocument/2006/relationships/image" Target="../media/image63.sv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27.png"/><Relationship Id="rId12" Type="http://schemas.openxmlformats.org/officeDocument/2006/relationships/image" Target="../media/image12.svg"/><Relationship Id="rId2" Type="http://schemas.openxmlformats.org/officeDocument/2006/relationships/image" Target="../media/image25.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svg"/><Relationship Id="rId15"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4.png"/><Relationship Id="rId14" Type="http://schemas.openxmlformats.org/officeDocument/2006/relationships/image" Target="../media/image63.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398.sv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42914">
            <a:off x="14599800" y="5979458"/>
            <a:ext cx="8974046" cy="86150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734730">
            <a:off x="-5321245" y="-4469982"/>
            <a:ext cx="9312463" cy="8939964"/>
          </a:xfrm>
          <a:prstGeom prst="rect">
            <a:avLst/>
          </a:prstGeom>
        </p:spPr>
      </p:pic>
      <p:sp>
        <p:nvSpPr>
          <p:cNvPr id="6" name="TextBox 6"/>
          <p:cNvSpPr txBox="1"/>
          <p:nvPr/>
        </p:nvSpPr>
        <p:spPr>
          <a:xfrm>
            <a:off x="2026899" y="3429878"/>
            <a:ext cx="14231081" cy="3118674"/>
          </a:xfrm>
          <a:prstGeom prst="rect">
            <a:avLst/>
          </a:prstGeom>
        </p:spPr>
        <p:txBody>
          <a:bodyPr lIns="0" tIns="0" rIns="0" bIns="0" rtlCol="0" anchor="t">
            <a:spAutoFit/>
          </a:bodyPr>
          <a:lstStyle/>
          <a:p>
            <a:pPr algn="ctr">
              <a:lnSpc>
                <a:spcPct val="150000"/>
              </a:lnSpc>
            </a:pPr>
            <a:r>
              <a:rPr lang="vi-VN" sz="7200" b="1" dirty="0" smtClean="0">
                <a:solidFill>
                  <a:srgbClr val="231F20"/>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231F2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6">
            <a:alphaModFix amt="8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31221"/>
          <a:stretch>
            <a:fillRect/>
          </a:stretch>
        </p:blipFill>
        <p:spPr>
          <a:xfrm rot="-7383210">
            <a:off x="15754145" y="123820"/>
            <a:ext cx="3446899" cy="209485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2278046" y="7755457"/>
            <a:ext cx="5033394" cy="411480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35171" y="2884632"/>
            <a:ext cx="960880" cy="1084209"/>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633561" y="7228039"/>
            <a:ext cx="819753" cy="92496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92694">
            <a:off x="15788255" y="731488"/>
            <a:ext cx="1970958" cy="1970958"/>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29845">
            <a:off x="635390" y="7812363"/>
            <a:ext cx="2404537" cy="168317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40574" y="0"/>
            <a:ext cx="2542499" cy="2542499"/>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232142" y="7987051"/>
            <a:ext cx="2542499" cy="2542499"/>
          </a:xfrm>
          <a:prstGeom prst="rect">
            <a:avLst/>
          </a:prstGeom>
        </p:spPr>
      </p:pic>
      <p:pic>
        <p:nvPicPr>
          <p:cNvPr id="16" name="Picture 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0958">
            <a:off x="15201385" y="4965546"/>
            <a:ext cx="3244249" cy="52984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96586" y="5739691"/>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2. Rèn luyện kĩ năng kiểm soát chi tiêu và tiết kiệm tiền</a:t>
            </a:r>
            <a:endParaRPr lang="vi-VN" sz="4800" b="1" dirty="0"/>
          </a:p>
        </p:txBody>
      </p:sp>
      <p:pic>
        <p:nvPicPr>
          <p:cNvPr id="8"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30833">
            <a:off x="402217" y="2110998"/>
            <a:ext cx="4843058" cy="1207411"/>
          </a:xfrm>
          <a:prstGeom prst="rect">
            <a:avLst/>
          </a:prstGeom>
        </p:spPr>
      </p:pic>
      <p:sp>
        <p:nvSpPr>
          <p:cNvPr id="9" name="TextBox 15"/>
          <p:cNvSpPr txBox="1"/>
          <p:nvPr/>
        </p:nvSpPr>
        <p:spPr>
          <a:xfrm>
            <a:off x="545555" y="2314593"/>
            <a:ext cx="4578544" cy="800219"/>
          </a:xfrm>
          <a:prstGeom prst="rect">
            <a:avLst/>
          </a:prstGeom>
        </p:spPr>
        <p:txBody>
          <a:bodyPr wrap="square" lIns="0" tIns="0" rIns="0" bIns="0" rtlCol="0" anchor="t">
            <a:spAutoFit/>
          </a:bodyPr>
          <a:lstStyle/>
          <a:p>
            <a:pPr algn="ctr"/>
            <a:r>
              <a:rPr lang="vi-VN" sz="5200" b="1" dirty="0" smtClean="0">
                <a:solidFill>
                  <a:srgbClr val="FF0000"/>
                </a:solidFill>
              </a:rPr>
              <a:t>Tình huống 1</a:t>
            </a:r>
            <a:endParaRPr lang="en-US" sz="5200" b="1" dirty="0">
              <a:solidFill>
                <a:srgbClr val="FF0000"/>
              </a:solidFill>
            </a:endParaRPr>
          </a:p>
        </p:txBody>
      </p:sp>
      <p:sp>
        <p:nvSpPr>
          <p:cNvPr id="2" name="Rectangle 1"/>
          <p:cNvSpPr/>
          <p:nvPr/>
        </p:nvSpPr>
        <p:spPr>
          <a:xfrm>
            <a:off x="5562600" y="1343317"/>
            <a:ext cx="11604156" cy="3208571"/>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rPr>
              <a:t>Lan bảo với bác cần phải đi mua rau, mắm và muối như mẹ đã dặn. Hôm sau, gia đình hết đồ ăn sẽ mua ủng hộ bác sau.</a:t>
            </a:r>
            <a:endParaRPr lang="en-US" sz="4500" dirty="0"/>
          </a:p>
        </p:txBody>
      </p:sp>
      <p:pic>
        <p:nvPicPr>
          <p:cNvPr id="11"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30833">
            <a:off x="259824" y="6301999"/>
            <a:ext cx="4843058" cy="1207411"/>
          </a:xfrm>
          <a:prstGeom prst="rect">
            <a:avLst/>
          </a:prstGeom>
        </p:spPr>
      </p:pic>
      <p:sp>
        <p:nvSpPr>
          <p:cNvPr id="12" name="TextBox 15"/>
          <p:cNvSpPr txBox="1"/>
          <p:nvPr/>
        </p:nvSpPr>
        <p:spPr>
          <a:xfrm>
            <a:off x="403162" y="6505594"/>
            <a:ext cx="4578544" cy="800219"/>
          </a:xfrm>
          <a:prstGeom prst="rect">
            <a:avLst/>
          </a:prstGeom>
        </p:spPr>
        <p:txBody>
          <a:bodyPr wrap="square" lIns="0" tIns="0" rIns="0" bIns="0" rtlCol="0" anchor="t">
            <a:spAutoFit/>
          </a:bodyPr>
          <a:lstStyle/>
          <a:p>
            <a:pPr algn="ctr"/>
            <a:r>
              <a:rPr lang="vi-VN" sz="5200" b="1" dirty="0" smtClean="0">
                <a:solidFill>
                  <a:srgbClr val="FF0000"/>
                </a:solidFill>
              </a:rPr>
              <a:t>Tình huống 2</a:t>
            </a:r>
            <a:endParaRPr lang="en-US" sz="5200" b="1" dirty="0">
              <a:solidFill>
                <a:srgbClr val="FF0000"/>
              </a:solidFill>
            </a:endParaRPr>
          </a:p>
        </p:txBody>
      </p:sp>
      <p:sp>
        <p:nvSpPr>
          <p:cNvPr id="13" name="Rectangle 12"/>
          <p:cNvSpPr/>
          <p:nvPr/>
        </p:nvSpPr>
        <p:spPr>
          <a:xfrm>
            <a:off x="5557837" y="5143500"/>
            <a:ext cx="11604156" cy="4135491"/>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rPr>
              <a:t>Hà mặc tạm chiếc áo cũ, đưa tiền mừng tuổi để bố mẹ dùng làm chi phí sinh hoạt gia đình. Đợi khi công việc bố ổn định thì sẽ xin tiền mua sau.</a:t>
            </a:r>
            <a:endParaRPr lang="en-US" sz="4500" dirty="0"/>
          </a:p>
        </p:txBody>
      </p:sp>
      <p:pic>
        <p:nvPicPr>
          <p:cNvPr id="14" name="Picture 2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748045" y="8127218"/>
            <a:ext cx="2857207" cy="2000045"/>
          </a:xfrm>
          <a:prstGeom prst="rect">
            <a:avLst/>
          </a:prstGeom>
        </p:spPr>
      </p:pic>
    </p:spTree>
    <p:extLst>
      <p:ext uri="{BB962C8B-B14F-4D97-AF65-F5344CB8AC3E}">
        <p14:creationId xmlns:p14="http://schemas.microsoft.com/office/powerpoint/2010/main" val="22945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3"/>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ppt_w+.3"/>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Effect transition="in" filter="fade">
                                      <p:cBhvr>
                                        <p:cTn id="31" dur="1000"/>
                                        <p:tgtEl>
                                          <p:spTgt spid="11"/>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strVal val="#ppt_w+.3"/>
                                          </p:val>
                                        </p:tav>
                                        <p:tav tm="100000">
                                          <p:val>
                                            <p:strVal val="#ppt_w"/>
                                          </p:val>
                                        </p:tav>
                                      </p:tavLst>
                                    </p:anim>
                                    <p:anim calcmode="lin" valueType="num">
                                      <p:cBhvr>
                                        <p:cTn id="35" dur="1000" fill="hold"/>
                                        <p:tgtEl>
                                          <p:spTgt spid="13"/>
                                        </p:tgtEl>
                                        <p:attrNameLst>
                                          <p:attrName>ppt_h</p:attrName>
                                        </p:attrNameLst>
                                      </p:cBhvr>
                                      <p:tavLst>
                                        <p:tav tm="0">
                                          <p:val>
                                            <p:strVal val="#ppt_h"/>
                                          </p:val>
                                        </p:tav>
                                        <p:tav tm="100000">
                                          <p:val>
                                            <p:strVal val="#ppt_h"/>
                                          </p:val>
                                        </p:tav>
                                      </p:tavLst>
                                    </p:anim>
                                    <p:animEffect transition="in" filter="fade">
                                      <p:cBhvr>
                                        <p:cTn id="3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96586" y="5739691"/>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3. Lập </a:t>
            </a:r>
            <a:r>
              <a:rPr lang="vi-VN" sz="4800" b="1" dirty="0"/>
              <a:t>kế hoạch chi tiêu cho sự kiện gia đình</a:t>
            </a:r>
          </a:p>
        </p:txBody>
      </p:sp>
      <p:pic>
        <p:nvPicPr>
          <p:cNvPr id="15"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31221"/>
          <a:stretch>
            <a:fillRect/>
          </a:stretch>
        </p:blipFill>
        <p:spPr>
          <a:xfrm rot="-7383210">
            <a:off x="15931041" y="30135"/>
            <a:ext cx="3446899" cy="2094858"/>
          </a:xfrm>
          <a:prstGeom prst="rect">
            <a:avLst/>
          </a:prstGeom>
        </p:spPr>
      </p:pic>
      <p:pic>
        <p:nvPicPr>
          <p:cNvPr id="17"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3491045">
            <a:off x="-1440277" y="-1039874"/>
            <a:ext cx="3764424" cy="3607003"/>
          </a:xfrm>
          <a:prstGeom prst="rect">
            <a:avLst/>
          </a:prstGeom>
        </p:spPr>
      </p:pic>
      <p:sp>
        <p:nvSpPr>
          <p:cNvPr id="18" name="TextBox 17"/>
          <p:cNvSpPr txBox="1"/>
          <p:nvPr/>
        </p:nvSpPr>
        <p:spPr>
          <a:xfrm>
            <a:off x="6498549" y="1547520"/>
            <a:ext cx="5506636" cy="784830"/>
          </a:xfrm>
          <a:prstGeom prst="rect">
            <a:avLst/>
          </a:prstGeom>
          <a:noFill/>
        </p:spPr>
        <p:txBody>
          <a:bodyPr wrap="none" rtlCol="0">
            <a:spAutoFit/>
          </a:bodyPr>
          <a:lstStyle/>
          <a:p>
            <a:r>
              <a:rPr lang="vi-VN" sz="4500" b="1" dirty="0" smtClean="0">
                <a:solidFill>
                  <a:srgbClr val="FF0000"/>
                </a:solidFill>
              </a:rPr>
              <a:t>THẢO LUẬN NHÓM</a:t>
            </a:r>
            <a:endParaRPr lang="en-US" sz="4500" b="1" dirty="0">
              <a:solidFill>
                <a:srgbClr val="FF0000"/>
              </a:solidFill>
            </a:endParaRPr>
          </a:p>
        </p:txBody>
      </p:sp>
      <p:sp>
        <p:nvSpPr>
          <p:cNvPr id="19" name="Rectangle 18"/>
          <p:cNvSpPr/>
          <p:nvPr/>
        </p:nvSpPr>
        <p:spPr>
          <a:xfrm>
            <a:off x="838201" y="2322699"/>
            <a:ext cx="16992600" cy="4657685"/>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Times New Roman" panose="02020603050405020304" pitchFamily="18" charset="0"/>
              </a:rPr>
              <a:t>Gia đình em thường hay tổ chức những sự kiện gì?</a:t>
            </a: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Trong </a:t>
            </a:r>
            <a:r>
              <a:rPr lang="vi-VN" sz="4500" dirty="0">
                <a:solidFill>
                  <a:srgbClr val="000000"/>
                </a:solidFill>
                <a:ea typeface="Calibri" panose="020F0502020204030204" pitchFamily="34" charset="0"/>
                <a:cs typeface="Times New Roman" panose="02020603050405020304" pitchFamily="18" charset="0"/>
              </a:rPr>
              <a:t>mỗi sự kiện đó, gia đình em chi tiêu như thế nào?</a:t>
            </a: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Xác </a:t>
            </a:r>
            <a:r>
              <a:rPr lang="vi-VN" sz="4500" dirty="0">
                <a:solidFill>
                  <a:srgbClr val="000000"/>
                </a:solidFill>
                <a:ea typeface="Calibri" panose="020F0502020204030204" pitchFamily="34" charset="0"/>
                <a:cs typeface="Times New Roman" panose="02020603050405020304" pitchFamily="18" charset="0"/>
              </a:rPr>
              <a:t>định những khoản chi tiêu cần thiết cho mỗi sự kiện gia đình phù hợp với điều kiện cụ thể.</a:t>
            </a:r>
          </a:p>
        </p:txBody>
      </p:sp>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24800" y="6438900"/>
            <a:ext cx="8686800" cy="4265128"/>
          </a:xfrm>
          <a:prstGeom prst="rect">
            <a:avLst/>
          </a:prstGeom>
        </p:spPr>
      </p:pic>
    </p:spTree>
    <p:extLst>
      <p:ext uri="{BB962C8B-B14F-4D97-AF65-F5344CB8AC3E}">
        <p14:creationId xmlns:p14="http://schemas.microsoft.com/office/powerpoint/2010/main" val="2874536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par>
                                <p:cTn id="15" presetID="5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Scale>
                                      <p:cBhvr>
                                        <p:cTn id="1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gtEl>
                                        <p:attrNameLst>
                                          <p:attrName>ppt_x</p:attrName>
                                          <p:attrName>ppt_y</p:attrName>
                                        </p:attrNameLst>
                                      </p:cBhvr>
                                    </p:animMotion>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96586" y="5739691"/>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3. Lập </a:t>
            </a:r>
            <a:r>
              <a:rPr lang="vi-VN" sz="4800" b="1" dirty="0"/>
              <a:t>kế hoạch chi tiêu cho sự kiện gia đình</a:t>
            </a:r>
          </a:p>
        </p:txBody>
      </p:sp>
      <p:pic>
        <p:nvPicPr>
          <p:cNvPr id="15"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31221"/>
          <a:stretch>
            <a:fillRect/>
          </a:stretch>
        </p:blipFill>
        <p:spPr>
          <a:xfrm rot="-7383210">
            <a:off x="15931041" y="30135"/>
            <a:ext cx="3446899" cy="2094858"/>
          </a:xfrm>
          <a:prstGeom prst="rect">
            <a:avLst/>
          </a:prstGeom>
        </p:spPr>
      </p:pic>
      <p:pic>
        <p:nvPicPr>
          <p:cNvPr id="17"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3491045">
            <a:off x="-1440277" y="-1039874"/>
            <a:ext cx="3764424" cy="3607003"/>
          </a:xfrm>
          <a:prstGeom prst="rect">
            <a:avLst/>
          </a:prstGeom>
        </p:spPr>
      </p:pic>
      <p:sp>
        <p:nvSpPr>
          <p:cNvPr id="18" name="TextBox 17"/>
          <p:cNvSpPr txBox="1"/>
          <p:nvPr/>
        </p:nvSpPr>
        <p:spPr>
          <a:xfrm>
            <a:off x="7538940" y="1607826"/>
            <a:ext cx="3366627" cy="830997"/>
          </a:xfrm>
          <a:prstGeom prst="rect">
            <a:avLst/>
          </a:prstGeom>
          <a:noFill/>
        </p:spPr>
        <p:txBody>
          <a:bodyPr wrap="none" rtlCol="0">
            <a:spAutoFit/>
          </a:bodyPr>
          <a:lstStyle/>
          <a:p>
            <a:r>
              <a:rPr lang="vi-VN" sz="4800" b="1" dirty="0" smtClean="0">
                <a:solidFill>
                  <a:srgbClr val="FF0000"/>
                </a:solidFill>
              </a:rPr>
              <a:t>TỔNG KẾT</a:t>
            </a:r>
            <a:endParaRPr lang="en-US" sz="4800" b="1" dirty="0">
              <a:solidFill>
                <a:srgbClr val="FF0000"/>
              </a:solidFill>
            </a:endParaRPr>
          </a:p>
        </p:txBody>
      </p:sp>
      <p:sp>
        <p:nvSpPr>
          <p:cNvPr id="2" name="Rectangle 1"/>
          <p:cNvSpPr/>
          <p:nvPr/>
        </p:nvSpPr>
        <p:spPr>
          <a:xfrm>
            <a:off x="2286526" y="2676275"/>
            <a:ext cx="14544149"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68973" y="2933020"/>
            <a:ext cx="13379253" cy="4939814"/>
          </a:xfrm>
          <a:prstGeom prst="rect">
            <a:avLst/>
          </a:prstGeom>
        </p:spPr>
        <p:txBody>
          <a:bodyPr wrap="square">
            <a:spAutoFit/>
          </a:bodyPr>
          <a:lstStyle/>
          <a:p>
            <a:pPr algn="just">
              <a:lnSpc>
                <a:spcPct val="150000"/>
              </a:lnSpc>
            </a:pPr>
            <a:r>
              <a:rPr lang="vi-VN" sz="4200" dirty="0" smtClean="0">
                <a:solidFill>
                  <a:srgbClr val="000000"/>
                </a:solidFill>
                <a:ea typeface="Calibri" panose="020F0502020204030204" pitchFamily="34" charset="0"/>
              </a:rPr>
              <a:t>	Việc </a:t>
            </a:r>
            <a:r>
              <a:rPr lang="vi-VN" sz="4200" dirty="0">
                <a:solidFill>
                  <a:srgbClr val="000000"/>
                </a:solidFill>
                <a:ea typeface="Calibri" panose="020F0502020204030204" pitchFamily="34" charset="0"/>
              </a:rPr>
              <a:t>tổ chức các sự kiện trong mỗi gia đình là một việc làm có ý nghĩa, mang lại sự gắn kết tình cảm giữa các thành viên trong gia đình. Đ</a:t>
            </a:r>
            <a:r>
              <a:rPr lang="vi-VN" sz="4200" dirty="0" smtClean="0">
                <a:solidFill>
                  <a:srgbClr val="000000"/>
                </a:solidFill>
                <a:ea typeface="Calibri" panose="020F0502020204030204" pitchFamily="34" charset="0"/>
              </a:rPr>
              <a:t>ể </a:t>
            </a:r>
            <a:r>
              <a:rPr lang="vi-VN" sz="4200" dirty="0">
                <a:solidFill>
                  <a:srgbClr val="000000"/>
                </a:solidFill>
                <a:ea typeface="Calibri" panose="020F0502020204030204" pitchFamily="34" charset="0"/>
              </a:rPr>
              <a:t>tổ chức được các sự kiện gia đình vui vẻ, </a:t>
            </a:r>
            <a:r>
              <a:rPr lang="vi-VN" sz="4200" dirty="0" smtClean="0">
                <a:solidFill>
                  <a:srgbClr val="000000"/>
                </a:solidFill>
                <a:ea typeface="Calibri" panose="020F0502020204030204" pitchFamily="34" charset="0"/>
              </a:rPr>
              <a:t>việc </a:t>
            </a:r>
            <a:r>
              <a:rPr lang="vi-VN" sz="4200" dirty="0">
                <a:solidFill>
                  <a:srgbClr val="000000"/>
                </a:solidFill>
                <a:ea typeface="Calibri" panose="020F0502020204030204" pitchFamily="34" charset="0"/>
              </a:rPr>
              <a:t>lập kế hoạch tổ chức sự kiện gia đình là việc làm cần thiết và quan trọng. </a:t>
            </a:r>
            <a:endParaRPr lang="en-US" sz="4200" dirty="0"/>
          </a:p>
        </p:txBody>
      </p:sp>
      <p:pic>
        <p:nvPicPr>
          <p:cNvPr id="12"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6539050" y="1401335"/>
            <a:ext cx="938426" cy="1078651"/>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0905567" y="1425771"/>
            <a:ext cx="938426" cy="1078651"/>
          </a:xfrm>
          <a:prstGeom prst="rect">
            <a:avLst/>
          </a:prstGeom>
        </p:spPr>
      </p:pic>
      <p:pic>
        <p:nvPicPr>
          <p:cNvPr id="14" name="Picture 10"/>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33400" y="6238106"/>
            <a:ext cx="3736325" cy="4210227"/>
          </a:xfrm>
          <a:prstGeom prst="rect">
            <a:avLst/>
          </a:prstGeom>
        </p:spPr>
      </p:pic>
      <p:pic>
        <p:nvPicPr>
          <p:cNvPr id="21" name="Picture 9"/>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4541298" y="7401675"/>
            <a:ext cx="3918252" cy="2669309"/>
          </a:xfrm>
          <a:prstGeom prst="rect">
            <a:avLst/>
          </a:prstGeom>
        </p:spPr>
      </p:pic>
    </p:spTree>
    <p:extLst>
      <p:ext uri="{BB962C8B-B14F-4D97-AF65-F5344CB8AC3E}">
        <p14:creationId xmlns:p14="http://schemas.microsoft.com/office/powerpoint/2010/main" val="219577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edge">
                                      <p:cBhvr>
                                        <p:cTn id="10" dur="500"/>
                                        <p:tgtEl>
                                          <p:spTgt spid="18"/>
                                        </p:tgtEl>
                                      </p:cBhvr>
                                    </p:animEffect>
                                  </p:childTnLst>
                                </p:cTn>
                              </p:par>
                              <p:par>
                                <p:cTn id="11" presetID="2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edge">
                                      <p:cBhvr>
                                        <p:cTn id="13" dur="500"/>
                                        <p:tgtEl>
                                          <p:spTgt spid="13"/>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edge">
                                      <p:cBhvr>
                                        <p:cTn id="16" dur="500"/>
                                        <p:tgtEl>
                                          <p:spTgt spid="4"/>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89670" y="6301269"/>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3. Lập </a:t>
            </a:r>
            <a:r>
              <a:rPr lang="vi-VN" sz="4800" b="1" dirty="0"/>
              <a:t>kế hoạch chi tiêu cho sự kiện gia đình</a:t>
            </a:r>
          </a:p>
        </p:txBody>
      </p:sp>
      <p:pic>
        <p:nvPicPr>
          <p:cNvPr id="15"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31221"/>
          <a:stretch>
            <a:fillRect/>
          </a:stretch>
        </p:blipFill>
        <p:spPr>
          <a:xfrm rot="-7383210">
            <a:off x="15931041" y="30135"/>
            <a:ext cx="3446899" cy="2094858"/>
          </a:xfrm>
          <a:prstGeom prst="rect">
            <a:avLst/>
          </a:prstGeom>
        </p:spPr>
      </p:pic>
      <p:pic>
        <p:nvPicPr>
          <p:cNvPr id="17"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3491045">
            <a:off x="-1440277" y="-1039874"/>
            <a:ext cx="3764424" cy="3607003"/>
          </a:xfrm>
          <a:prstGeom prst="rect">
            <a:avLst/>
          </a:prstGeom>
        </p:spPr>
      </p:pic>
      <p:sp>
        <p:nvSpPr>
          <p:cNvPr id="19" name="Rectangle 18"/>
          <p:cNvSpPr/>
          <p:nvPr/>
        </p:nvSpPr>
        <p:spPr>
          <a:xfrm>
            <a:off x="2466891" y="1289118"/>
            <a:ext cx="13869527" cy="2057999"/>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vi-VN" sz="4500" i="1" dirty="0" smtClean="0">
                <a:ea typeface="Calibri" panose="020F0502020204030204" pitchFamily="34" charset="0"/>
                <a:cs typeface="Times New Roman" panose="02020603050405020304" pitchFamily="18" charset="0"/>
              </a:rPr>
              <a:t>Lựa chọn một sự kiện mà em yêu thích và lập kế hoạch chi tiêu cho sự kiện đó.</a:t>
            </a:r>
            <a:endParaRPr lang="en-US" sz="4500" i="1" dirty="0">
              <a:effectLst/>
              <a:ea typeface="Calibri" panose="020F0502020204030204" pitchFamily="34" charset="0"/>
              <a:cs typeface="Times New Roman" panose="02020603050405020304" pitchFamily="18" charset="0"/>
            </a:endParaRPr>
          </a:p>
        </p:txBody>
      </p:sp>
      <p:sp>
        <p:nvSpPr>
          <p:cNvPr id="3" name="TextBox 2"/>
          <p:cNvSpPr txBox="1"/>
          <p:nvPr/>
        </p:nvSpPr>
        <p:spPr>
          <a:xfrm>
            <a:off x="1357332" y="3466017"/>
            <a:ext cx="1877437" cy="784830"/>
          </a:xfrm>
          <a:prstGeom prst="rect">
            <a:avLst/>
          </a:prstGeom>
          <a:noFill/>
        </p:spPr>
        <p:txBody>
          <a:bodyPr wrap="none" rtlCol="0">
            <a:spAutoFit/>
          </a:bodyPr>
          <a:lstStyle/>
          <a:p>
            <a:r>
              <a:rPr lang="vi-VN" sz="4500" b="1" u="sng" dirty="0" smtClean="0">
                <a:solidFill>
                  <a:srgbClr val="FF0000"/>
                </a:solidFill>
              </a:rPr>
              <a:t>Gợi ý:</a:t>
            </a:r>
            <a:endParaRPr lang="en-US" sz="4500" b="1" u="sng"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938625791"/>
              </p:ext>
            </p:extLst>
          </p:nvPr>
        </p:nvGraphicFramePr>
        <p:xfrm>
          <a:off x="1526056" y="4554796"/>
          <a:ext cx="15392402" cy="4246969"/>
        </p:xfrm>
        <a:graphic>
          <a:graphicData uri="http://schemas.openxmlformats.org/drawingml/2006/table">
            <a:tbl>
              <a:tblPr firstRow="1" bandRow="1">
                <a:tableStyleId>{5940675A-B579-460E-94D1-54222C63F5DA}</a:tableStyleId>
              </a:tblPr>
              <a:tblGrid>
                <a:gridCol w="2819400">
                  <a:extLst>
                    <a:ext uri="{9D8B030D-6E8A-4147-A177-3AD203B41FA5}">
                      <a16:colId xmlns:a16="http://schemas.microsoft.com/office/drawing/2014/main" val="3503384044"/>
                    </a:ext>
                  </a:extLst>
                </a:gridCol>
                <a:gridCol w="2286000">
                  <a:extLst>
                    <a:ext uri="{9D8B030D-6E8A-4147-A177-3AD203B41FA5}">
                      <a16:colId xmlns:a16="http://schemas.microsoft.com/office/drawing/2014/main" val="1547554220"/>
                    </a:ext>
                  </a:extLst>
                </a:gridCol>
                <a:gridCol w="5334001">
                  <a:extLst>
                    <a:ext uri="{9D8B030D-6E8A-4147-A177-3AD203B41FA5}">
                      <a16:colId xmlns:a16="http://schemas.microsoft.com/office/drawing/2014/main" val="231445360"/>
                    </a:ext>
                  </a:extLst>
                </a:gridCol>
                <a:gridCol w="2667001">
                  <a:extLst>
                    <a:ext uri="{9D8B030D-6E8A-4147-A177-3AD203B41FA5}">
                      <a16:colId xmlns:a16="http://schemas.microsoft.com/office/drawing/2014/main" val="754630775"/>
                    </a:ext>
                  </a:extLst>
                </a:gridCol>
                <a:gridCol w="2286000">
                  <a:extLst>
                    <a:ext uri="{9D8B030D-6E8A-4147-A177-3AD203B41FA5}">
                      <a16:colId xmlns:a16="http://schemas.microsoft.com/office/drawing/2014/main" val="92169097"/>
                    </a:ext>
                  </a:extLst>
                </a:gridCol>
              </a:tblGrid>
              <a:tr h="1755229">
                <a:tc>
                  <a:txBody>
                    <a:bodyPr/>
                    <a:lstStyle/>
                    <a:p>
                      <a:pPr algn="ctr">
                        <a:lnSpc>
                          <a:spcPct val="150000"/>
                        </a:lnSpc>
                      </a:pPr>
                      <a:r>
                        <a:rPr lang="vi-VN" sz="3500" b="1" dirty="0" smtClean="0"/>
                        <a:t>Tên</a:t>
                      </a:r>
                      <a:r>
                        <a:rPr lang="vi-VN" sz="3500" b="1" baseline="0" dirty="0" smtClean="0"/>
                        <a:t> sự kiện</a:t>
                      </a:r>
                      <a:endParaRPr lang="en-US" sz="3500" b="1" dirty="0"/>
                    </a:p>
                  </a:txBody>
                  <a:tcPr anchor="ctr">
                    <a:solidFill>
                      <a:schemeClr val="accent6">
                        <a:lumMod val="40000"/>
                        <a:lumOff val="60000"/>
                      </a:schemeClr>
                    </a:solidFill>
                  </a:tcPr>
                </a:tc>
                <a:tc>
                  <a:txBody>
                    <a:bodyPr/>
                    <a:lstStyle/>
                    <a:p>
                      <a:pPr algn="ctr">
                        <a:lnSpc>
                          <a:spcPct val="150000"/>
                        </a:lnSpc>
                      </a:pPr>
                      <a:r>
                        <a:rPr lang="vi-VN" sz="3500" b="1" dirty="0" smtClean="0"/>
                        <a:t>Số</a:t>
                      </a:r>
                      <a:r>
                        <a:rPr lang="vi-VN" sz="3500" b="1" baseline="0" dirty="0" smtClean="0"/>
                        <a:t> tiền</a:t>
                      </a:r>
                      <a:endParaRPr lang="en-US" sz="3500" b="1" dirty="0"/>
                    </a:p>
                  </a:txBody>
                  <a:tcPr anchor="ctr">
                    <a:solidFill>
                      <a:schemeClr val="accent6">
                        <a:lumMod val="40000"/>
                        <a:lumOff val="60000"/>
                      </a:schemeClr>
                    </a:solidFill>
                  </a:tcPr>
                </a:tc>
                <a:tc>
                  <a:txBody>
                    <a:bodyPr/>
                    <a:lstStyle/>
                    <a:p>
                      <a:pPr algn="ctr">
                        <a:lnSpc>
                          <a:spcPct val="150000"/>
                        </a:lnSpc>
                      </a:pPr>
                      <a:r>
                        <a:rPr lang="vi-VN" sz="3500" b="1" dirty="0" smtClean="0"/>
                        <a:t>Các</a:t>
                      </a:r>
                      <a:r>
                        <a:rPr lang="vi-VN" sz="3500" b="1" baseline="0" dirty="0" smtClean="0"/>
                        <a:t> khoản chi</a:t>
                      </a:r>
                      <a:endParaRPr lang="en-US" sz="3500" b="1" dirty="0"/>
                    </a:p>
                  </a:txBody>
                  <a:tcPr anchor="ctr">
                    <a:solidFill>
                      <a:schemeClr val="accent6">
                        <a:lumMod val="40000"/>
                        <a:lumOff val="60000"/>
                      </a:schemeClr>
                    </a:solidFill>
                  </a:tcPr>
                </a:tc>
                <a:tc>
                  <a:txBody>
                    <a:bodyPr/>
                    <a:lstStyle/>
                    <a:p>
                      <a:pPr algn="ctr">
                        <a:lnSpc>
                          <a:spcPct val="150000"/>
                        </a:lnSpc>
                      </a:pPr>
                      <a:r>
                        <a:rPr lang="vi-VN" sz="3500" b="1" dirty="0" smtClean="0"/>
                        <a:t>Địa</a:t>
                      </a:r>
                      <a:r>
                        <a:rPr lang="vi-VN" sz="3500" b="1" baseline="0" dirty="0" smtClean="0"/>
                        <a:t> điểm tổ chức</a:t>
                      </a:r>
                      <a:endParaRPr lang="en-US" sz="3500" b="1" dirty="0"/>
                    </a:p>
                  </a:txBody>
                  <a:tcPr anchor="ctr">
                    <a:solidFill>
                      <a:schemeClr val="accent6">
                        <a:lumMod val="40000"/>
                        <a:lumOff val="60000"/>
                      </a:schemeClr>
                    </a:solidFill>
                  </a:tcPr>
                </a:tc>
                <a:tc>
                  <a:txBody>
                    <a:bodyPr/>
                    <a:lstStyle/>
                    <a:p>
                      <a:pPr algn="ctr">
                        <a:lnSpc>
                          <a:spcPct val="150000"/>
                        </a:lnSpc>
                      </a:pPr>
                      <a:r>
                        <a:rPr lang="vi-VN" sz="3500" b="1" dirty="0" smtClean="0"/>
                        <a:t>Số</a:t>
                      </a:r>
                      <a:r>
                        <a:rPr lang="vi-VN" sz="3500" b="1" baseline="0" dirty="0" smtClean="0"/>
                        <a:t> lượng người</a:t>
                      </a:r>
                      <a:endParaRPr lang="en-US" sz="3500" b="1" dirty="0"/>
                    </a:p>
                  </a:txBody>
                  <a:tcPr anchor="ctr">
                    <a:solidFill>
                      <a:schemeClr val="accent6">
                        <a:lumMod val="40000"/>
                        <a:lumOff val="60000"/>
                      </a:schemeClr>
                    </a:solidFill>
                  </a:tcPr>
                </a:tc>
                <a:extLst>
                  <a:ext uri="{0D108BD9-81ED-4DB2-BD59-A6C34878D82A}">
                    <a16:rowId xmlns:a16="http://schemas.microsoft.com/office/drawing/2014/main" val="1119871591"/>
                  </a:ext>
                </a:extLst>
              </a:tr>
              <a:tr h="1755229">
                <a:tc>
                  <a:txBody>
                    <a:bodyPr/>
                    <a:lstStyle/>
                    <a:p>
                      <a:pPr algn="ctr">
                        <a:lnSpc>
                          <a:spcPct val="150000"/>
                        </a:lnSpc>
                      </a:pPr>
                      <a:r>
                        <a:rPr lang="vi-VN" sz="3500" dirty="0" smtClean="0"/>
                        <a:t>Sinh nhật</a:t>
                      </a:r>
                      <a:r>
                        <a:rPr lang="vi-VN" sz="3500" baseline="0" dirty="0" smtClean="0"/>
                        <a:t> mẹ</a:t>
                      </a:r>
                      <a:endParaRPr lang="en-US" sz="3500" dirty="0"/>
                    </a:p>
                  </a:txBody>
                  <a:tcPr anchor="ctr">
                    <a:solidFill>
                      <a:schemeClr val="accent6">
                        <a:lumMod val="20000"/>
                        <a:lumOff val="80000"/>
                      </a:schemeClr>
                    </a:solidFill>
                  </a:tcPr>
                </a:tc>
                <a:tc>
                  <a:txBody>
                    <a:bodyPr/>
                    <a:lstStyle/>
                    <a:p>
                      <a:pPr algn="ctr">
                        <a:lnSpc>
                          <a:spcPct val="150000"/>
                        </a:lnSpc>
                      </a:pPr>
                      <a:r>
                        <a:rPr lang="vi-VN" sz="3500" dirty="0" smtClean="0"/>
                        <a:t>200 000 đồng</a:t>
                      </a:r>
                      <a:endParaRPr lang="en-US" sz="3500" dirty="0"/>
                    </a:p>
                  </a:txBody>
                  <a:tcPr anchor="ctr">
                    <a:solidFill>
                      <a:schemeClr val="accent6">
                        <a:lumMod val="20000"/>
                        <a:lumOff val="80000"/>
                      </a:schemeClr>
                    </a:solidFill>
                  </a:tcPr>
                </a:tc>
                <a:tc>
                  <a:txBody>
                    <a:bodyPr/>
                    <a:lstStyle/>
                    <a:p>
                      <a:pPr marL="285750" indent="-285750" algn="l">
                        <a:lnSpc>
                          <a:spcPct val="150000"/>
                        </a:lnSpc>
                        <a:buFontTx/>
                        <a:buChar char="-"/>
                      </a:pPr>
                      <a:r>
                        <a:rPr lang="vi-VN" sz="3500" dirty="0" smtClean="0"/>
                        <a:t>Bánh</a:t>
                      </a:r>
                      <a:r>
                        <a:rPr lang="vi-VN" sz="3500" baseline="0" dirty="0" smtClean="0"/>
                        <a:t> kẹo: 100 000 đồng</a:t>
                      </a:r>
                    </a:p>
                    <a:p>
                      <a:pPr marL="285750" indent="-285750" algn="l">
                        <a:lnSpc>
                          <a:spcPct val="150000"/>
                        </a:lnSpc>
                        <a:buFontTx/>
                        <a:buChar char="-"/>
                      </a:pPr>
                      <a:r>
                        <a:rPr lang="vi-VN" sz="3500" baseline="0" dirty="0" smtClean="0"/>
                        <a:t>Hoa: 50 000 đồng</a:t>
                      </a:r>
                    </a:p>
                    <a:p>
                      <a:pPr marL="285750" indent="-285750" algn="l">
                        <a:lnSpc>
                          <a:spcPct val="150000"/>
                        </a:lnSpc>
                        <a:buFontTx/>
                        <a:buChar char="-"/>
                      </a:pPr>
                      <a:r>
                        <a:rPr lang="vi-VN" sz="3500" baseline="0" dirty="0" smtClean="0"/>
                        <a:t>Quả: 50 000 đồng</a:t>
                      </a:r>
                      <a:endParaRPr lang="en-US" sz="3500" dirty="0"/>
                    </a:p>
                  </a:txBody>
                  <a:tcPr anchor="ctr">
                    <a:solidFill>
                      <a:schemeClr val="accent6">
                        <a:lumMod val="20000"/>
                        <a:lumOff val="80000"/>
                      </a:schemeClr>
                    </a:solidFill>
                  </a:tcPr>
                </a:tc>
                <a:tc>
                  <a:txBody>
                    <a:bodyPr/>
                    <a:lstStyle/>
                    <a:p>
                      <a:pPr algn="ctr">
                        <a:lnSpc>
                          <a:spcPct val="150000"/>
                        </a:lnSpc>
                      </a:pPr>
                      <a:r>
                        <a:rPr lang="vi-VN" sz="3500" dirty="0" smtClean="0"/>
                        <a:t>Tại</a:t>
                      </a:r>
                      <a:r>
                        <a:rPr lang="vi-VN" sz="3500" baseline="0" dirty="0" smtClean="0"/>
                        <a:t> nhà riêng</a:t>
                      </a:r>
                      <a:endParaRPr lang="en-US" sz="3500" dirty="0"/>
                    </a:p>
                  </a:txBody>
                  <a:tcPr anchor="ctr">
                    <a:solidFill>
                      <a:schemeClr val="accent6">
                        <a:lumMod val="20000"/>
                        <a:lumOff val="80000"/>
                      </a:schemeClr>
                    </a:solidFill>
                  </a:tcPr>
                </a:tc>
                <a:tc>
                  <a:txBody>
                    <a:bodyPr/>
                    <a:lstStyle/>
                    <a:p>
                      <a:pPr algn="ctr">
                        <a:lnSpc>
                          <a:spcPct val="150000"/>
                        </a:lnSpc>
                      </a:pPr>
                      <a:r>
                        <a:rPr lang="vi-VN" sz="3500" dirty="0" smtClean="0"/>
                        <a:t>6 người</a:t>
                      </a:r>
                      <a:endParaRPr lang="en-US" sz="3500" dirty="0"/>
                    </a:p>
                  </a:txBody>
                  <a:tcPr anchor="ctr">
                    <a:solidFill>
                      <a:schemeClr val="accent6">
                        <a:lumMod val="20000"/>
                        <a:lumOff val="80000"/>
                      </a:schemeClr>
                    </a:solidFill>
                  </a:tcPr>
                </a:tc>
                <a:extLst>
                  <a:ext uri="{0D108BD9-81ED-4DB2-BD59-A6C34878D82A}">
                    <a16:rowId xmlns:a16="http://schemas.microsoft.com/office/drawing/2014/main" val="3930947689"/>
                  </a:ext>
                </a:extLst>
              </a:tr>
            </a:tbl>
          </a:graphicData>
        </a:graphic>
      </p:graphicFrame>
    </p:spTree>
    <p:extLst>
      <p:ext uri="{BB962C8B-B14F-4D97-AF65-F5344CB8AC3E}">
        <p14:creationId xmlns:p14="http://schemas.microsoft.com/office/powerpoint/2010/main" val="49265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842122">
            <a:off x="-2147192" y="-1160326"/>
            <a:ext cx="4294383" cy="4114800"/>
          </a:xfrm>
          <a:prstGeom prst="rect">
            <a:avLst/>
          </a:prstGeom>
        </p:spPr>
      </p:pic>
      <p:sp>
        <p:nvSpPr>
          <p:cNvPr id="20" name="Rectangle 19"/>
          <p:cNvSpPr/>
          <p:nvPr/>
        </p:nvSpPr>
        <p:spPr>
          <a:xfrm>
            <a:off x="3905331" y="450041"/>
            <a:ext cx="10094443" cy="1052596"/>
          </a:xfrm>
          <a:prstGeom prst="rect">
            <a:avLst/>
          </a:prstGeom>
        </p:spPr>
        <p:txBody>
          <a:bodyPr wrap="square">
            <a:spAutoFit/>
          </a:bodyPr>
          <a:lstStyle/>
          <a:p>
            <a:pPr algn="ctr">
              <a:lnSpc>
                <a:spcPct val="130000"/>
              </a:lnSpc>
            </a:pPr>
            <a:r>
              <a:rPr lang="vi-VN" sz="4800" b="1" dirty="0" smtClean="0"/>
              <a:t>4. Tổ chức sự kiện của gia đình</a:t>
            </a:r>
            <a:endParaRPr lang="vi-VN" sz="4800" b="1" dirty="0"/>
          </a:p>
        </p:txBody>
      </p:sp>
      <p:sp>
        <p:nvSpPr>
          <p:cNvPr id="21" name="Rectangle 20"/>
          <p:cNvSpPr/>
          <p:nvPr/>
        </p:nvSpPr>
        <p:spPr>
          <a:xfrm>
            <a:off x="1408753" y="1638300"/>
            <a:ext cx="7543800" cy="5286062"/>
          </a:xfrm>
          <a:prstGeom prst="rect">
            <a:avLst/>
          </a:prstGeom>
        </p:spPr>
        <p:txBody>
          <a:bodyPr wrap="square">
            <a:spAutoFit/>
          </a:bodyPr>
          <a:lstStyle/>
          <a:p>
            <a:pPr algn="just">
              <a:lnSpc>
                <a:spcPct val="150000"/>
              </a:lnSpc>
              <a:spcBef>
                <a:spcPts val="600"/>
              </a:spcBef>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			Vận dụng kế hoạch chi tiêu đã xây dựng để tổ chức một sự kiện của gia đình như: mừng sinh nhật người thân, mừng thọ ông bà,...</a:t>
            </a:r>
            <a:endParaRPr lang="en-US" sz="4500" dirty="0">
              <a:effectLst/>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96400" y="1866900"/>
            <a:ext cx="8473850"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2)">
                                      <p:cBhvr>
                                        <p:cTn id="7" dur="500"/>
                                        <p:tgtEl>
                                          <p:spTgt spid="21"/>
                                        </p:tgtEl>
                                      </p:cBhvr>
                                    </p:animEffect>
                                  </p:childTnLst>
                                </p:cTn>
                              </p:par>
                              <p:par>
                                <p:cTn id="8" presetID="21" presetClass="entr" presetSubtype="2"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2)">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842122">
            <a:off x="-2147192" y="-1160326"/>
            <a:ext cx="4294383" cy="4114800"/>
          </a:xfrm>
          <a:prstGeom prst="rect">
            <a:avLst/>
          </a:prstGeom>
        </p:spPr>
      </p:pic>
      <p:sp>
        <p:nvSpPr>
          <p:cNvPr id="20" name="Rectangle 19"/>
          <p:cNvSpPr/>
          <p:nvPr/>
        </p:nvSpPr>
        <p:spPr>
          <a:xfrm>
            <a:off x="3905331" y="450041"/>
            <a:ext cx="10094443" cy="1052596"/>
          </a:xfrm>
          <a:prstGeom prst="rect">
            <a:avLst/>
          </a:prstGeom>
        </p:spPr>
        <p:txBody>
          <a:bodyPr wrap="square">
            <a:spAutoFit/>
          </a:bodyPr>
          <a:lstStyle/>
          <a:p>
            <a:pPr algn="ctr">
              <a:lnSpc>
                <a:spcPct val="130000"/>
              </a:lnSpc>
            </a:pPr>
            <a:r>
              <a:rPr lang="vi-VN" sz="4800" b="1" dirty="0" smtClean="0"/>
              <a:t>4. Tổ chức sự kiện của gia đình</a:t>
            </a:r>
            <a:endParaRPr lang="vi-VN" sz="4800" b="1" dirty="0"/>
          </a:p>
        </p:txBody>
      </p:sp>
      <p:sp>
        <p:nvSpPr>
          <p:cNvPr id="9" name="TextBox 8"/>
          <p:cNvSpPr txBox="1"/>
          <p:nvPr/>
        </p:nvSpPr>
        <p:spPr>
          <a:xfrm>
            <a:off x="7453773" y="1725855"/>
            <a:ext cx="3366627" cy="830997"/>
          </a:xfrm>
          <a:prstGeom prst="rect">
            <a:avLst/>
          </a:prstGeom>
          <a:noFill/>
        </p:spPr>
        <p:txBody>
          <a:bodyPr wrap="none" rtlCol="0">
            <a:spAutoFit/>
          </a:bodyPr>
          <a:lstStyle/>
          <a:p>
            <a:r>
              <a:rPr lang="vi-VN" sz="4800" b="1" dirty="0" smtClean="0">
                <a:solidFill>
                  <a:srgbClr val="FF0000"/>
                </a:solidFill>
              </a:rPr>
              <a:t>TỔNG KẾT</a:t>
            </a:r>
            <a:endParaRPr lang="en-US" sz="4800" b="1" dirty="0">
              <a:solidFill>
                <a:srgbClr val="FF0000"/>
              </a:solidFill>
            </a:endParaRPr>
          </a:p>
        </p:txBody>
      </p:sp>
      <p:sp>
        <p:nvSpPr>
          <p:cNvPr id="10" name="Rectangle 9"/>
          <p:cNvSpPr/>
          <p:nvPr/>
        </p:nvSpPr>
        <p:spPr>
          <a:xfrm>
            <a:off x="738883" y="2829621"/>
            <a:ext cx="16535400" cy="6746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19883" y="3086100"/>
            <a:ext cx="15773400" cy="5909310"/>
          </a:xfrm>
          <a:prstGeom prst="rect">
            <a:avLst/>
          </a:prstGeom>
        </p:spPr>
        <p:txBody>
          <a:bodyPr wrap="square">
            <a:spAutoFit/>
          </a:bodyPr>
          <a:lstStyle/>
          <a:p>
            <a:pPr algn="just">
              <a:lnSpc>
                <a:spcPct val="150000"/>
              </a:lnSpc>
            </a:pPr>
            <a:r>
              <a:rPr lang="vi-VN" sz="4200" dirty="0">
                <a:solidFill>
                  <a:srgbClr val="000000"/>
                </a:solidFill>
                <a:ea typeface="Calibri" panose="020F0502020204030204" pitchFamily="34" charset="0"/>
              </a:rPr>
              <a:t>	Chi tiêu hiệu quả có vai trò quan trọng trong đời sống của mỗi chúng ta, giúp chúng ta có thể tự chủ về tài chính, phát triển bản thân, phát triển các mối quan hệ, thực hiện được những mục tiêu, ước mơ của mình. Vì vậy, mỗi chúng ta phải biết cách kiểm soát các khoản chi tiêu và biết tiết kiệm tiền, </a:t>
            </a:r>
            <a:r>
              <a:rPr lang="vi-VN" sz="4200" dirty="0" smtClean="0">
                <a:solidFill>
                  <a:srgbClr val="000000"/>
                </a:solidFill>
                <a:ea typeface="Calibri" panose="020F0502020204030204" pitchFamily="34" charset="0"/>
              </a:rPr>
              <a:t>biết </a:t>
            </a:r>
            <a:r>
              <a:rPr lang="vi-VN" sz="4200" dirty="0">
                <a:solidFill>
                  <a:srgbClr val="000000"/>
                </a:solidFill>
                <a:ea typeface="Calibri" panose="020F0502020204030204" pitchFamily="34" charset="0"/>
              </a:rPr>
              <a:t>lập kế hoạch chi tiêu cho bản thân và một số sự kiện trong gia đình phù </a:t>
            </a:r>
            <a:r>
              <a:rPr lang="vi-VN" sz="4200" dirty="0" smtClean="0">
                <a:solidFill>
                  <a:srgbClr val="000000"/>
                </a:solidFill>
                <a:ea typeface="Calibri" panose="020F0502020204030204" pitchFamily="34" charset="0"/>
              </a:rPr>
              <a:t>hợp.</a:t>
            </a:r>
            <a:endParaRPr lang="en-US" sz="4200" dirty="0"/>
          </a:p>
        </p:txBody>
      </p:sp>
      <p:pic>
        <p:nvPicPr>
          <p:cNvPr id="12"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6453883" y="1519364"/>
            <a:ext cx="938426" cy="1078651"/>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0820400" y="1543800"/>
            <a:ext cx="938426" cy="1078651"/>
          </a:xfrm>
          <a:prstGeom prst="rect">
            <a:avLst/>
          </a:prstGeom>
        </p:spPr>
      </p:pic>
    </p:spTree>
    <p:extLst>
      <p:ext uri="{BB962C8B-B14F-4D97-AF65-F5344CB8AC3E}">
        <p14:creationId xmlns:p14="http://schemas.microsoft.com/office/powerpoint/2010/main" val="338662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Scale>
                                      <p:cBhvr>
                                        <p:cTn id="1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3"/>
                                        </p:tgtEl>
                                        <p:attrNameLst>
                                          <p:attrName>ppt_x</p:attrName>
                                          <p:attrName>ppt_y</p:attrName>
                                        </p:attrNameLst>
                                      </p:cBhvr>
                                    </p:animMotion>
                                    <p:animEffect transition="in" filter="fade">
                                      <p:cBhvr>
                                        <p:cTn id="19" dur="1000"/>
                                        <p:tgtEl>
                                          <p:spTgt spid="13"/>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Scale>
                                      <p:cBhvr>
                                        <p:cTn id="2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0"/>
                                        </p:tgtEl>
                                        <p:attrNameLst>
                                          <p:attrName>ppt_x</p:attrName>
                                          <p:attrName>ppt_y</p:attrName>
                                        </p:attrNameLst>
                                      </p:cBhvr>
                                    </p:animMotion>
                                    <p:animEffect transition="in" filter="fade">
                                      <p:cBhvr>
                                        <p:cTn id="24" dur="1000"/>
                                        <p:tgtEl>
                                          <p:spTgt spid="10"/>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Scale>
                                      <p:cBhvr>
                                        <p:cTn id="2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1"/>
                                        </p:tgtEl>
                                        <p:attrNameLst>
                                          <p:attrName>ppt_x</p:attrName>
                                          <p:attrName>ppt_y</p:attrName>
                                        </p:attrNameLst>
                                      </p:cBhvr>
                                    </p:animMotion>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30833">
            <a:off x="6912274" y="2131021"/>
            <a:ext cx="9233017" cy="1442298"/>
          </a:xfrm>
          <a:prstGeom prst="rect">
            <a:avLst/>
          </a:prstGeom>
        </p:spPr>
      </p:pic>
      <p:sp>
        <p:nvSpPr>
          <p:cNvPr id="10" name="TextBox 10"/>
          <p:cNvSpPr txBox="1"/>
          <p:nvPr/>
        </p:nvSpPr>
        <p:spPr>
          <a:xfrm>
            <a:off x="6973928" y="2051141"/>
            <a:ext cx="8886699" cy="1341008"/>
          </a:xfrm>
          <a:prstGeom prst="rect">
            <a:avLst/>
          </a:prstGeom>
        </p:spPr>
        <p:txBody>
          <a:bodyPr lIns="0" tIns="0" rIns="0" bIns="0" rtlCol="0" anchor="t">
            <a:spAutoFit/>
          </a:bodyPr>
          <a:lstStyle/>
          <a:p>
            <a:pPr algn="ctr">
              <a:lnSpc>
                <a:spcPts val="12049"/>
              </a:lnSpc>
            </a:pPr>
            <a:r>
              <a:rPr lang="vi-VN" sz="6400" b="1" dirty="0" smtClean="0">
                <a:solidFill>
                  <a:srgbClr val="000000"/>
                </a:solidFill>
                <a:latin typeface="Arial" panose="020B0604020202020204" pitchFamily="34" charset="0"/>
                <a:cs typeface="Arial" panose="020B0604020202020204" pitchFamily="34" charset="0"/>
              </a:rPr>
              <a:t>HƯỚNG DẪN VỀ NHÀ</a:t>
            </a:r>
            <a:endParaRPr lang="en-US" sz="6400" b="1" dirty="0">
              <a:solidFill>
                <a:srgbClr val="000000"/>
              </a:solidFill>
              <a:latin typeface="Arial" panose="020B0604020202020204" pitchFamily="34" charset="0"/>
              <a:cs typeface="Arial" panose="020B0604020202020204" pitchFamily="34" charset="0"/>
            </a:endParaRPr>
          </a:p>
        </p:txBody>
      </p:sp>
      <p:grpSp>
        <p:nvGrpSpPr>
          <p:cNvPr id="16" name="Group 16"/>
          <p:cNvGrpSpPr>
            <a:grpSpLocks noChangeAspect="1"/>
          </p:cNvGrpSpPr>
          <p:nvPr/>
        </p:nvGrpSpPr>
        <p:grpSpPr>
          <a:xfrm>
            <a:off x="804578" y="2171700"/>
            <a:ext cx="6083600" cy="6766949"/>
            <a:chOff x="687070" y="247650"/>
            <a:chExt cx="11148060" cy="12400280"/>
          </a:xfrm>
        </p:grpSpPr>
        <p:sp>
          <p:nvSpPr>
            <p:cNvPr id="17" name="Freeform 17"/>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12"/>
              <a:stretch>
                <a:fillRect l="-6649" t="-16069" r="6649" b="-11979"/>
              </a:stretch>
            </a:blipFill>
          </p:spPr>
        </p:sp>
      </p:grpSp>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0" y="9258300"/>
            <a:ext cx="19877011" cy="12649007"/>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l="2821" r="56483" b="56933"/>
          <a:stretch>
            <a:fillRect/>
          </a:stretch>
        </p:blipFill>
        <p:spPr>
          <a:xfrm rot="-6427984">
            <a:off x="12805392" y="193332"/>
            <a:ext cx="7631642" cy="4581473"/>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l="51025" t="73237"/>
          <a:stretch>
            <a:fillRect/>
          </a:stretch>
        </p:blipFill>
        <p:spPr>
          <a:xfrm rot="-1602916">
            <a:off x="-1437522" y="-515839"/>
            <a:ext cx="5488788" cy="2999340"/>
          </a:xfrm>
          <a:prstGeom prst="rect">
            <a:avLst/>
          </a:prstGeom>
        </p:spPr>
      </p:pic>
      <p:pic>
        <p:nvPicPr>
          <p:cNvPr id="21" name="Picture 2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777353" y="719047"/>
            <a:ext cx="1765021" cy="1765021"/>
          </a:xfrm>
          <a:prstGeom prst="rect">
            <a:avLst/>
          </a:prstGeom>
        </p:spPr>
      </p:pic>
      <p:pic>
        <p:nvPicPr>
          <p:cNvPr id="22" name="Picture 22"/>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29845">
            <a:off x="263256" y="871025"/>
            <a:ext cx="2087234" cy="1461064"/>
          </a:xfrm>
          <a:prstGeom prst="rect">
            <a:avLst/>
          </a:prstGeom>
        </p:spPr>
      </p:pic>
      <p:sp>
        <p:nvSpPr>
          <p:cNvPr id="23" name="Rectangle 22"/>
          <p:cNvSpPr/>
          <p:nvPr/>
        </p:nvSpPr>
        <p:spPr>
          <a:xfrm>
            <a:off x="6835840" y="3949970"/>
            <a:ext cx="9766323" cy="3978012"/>
          </a:xfrm>
          <a:prstGeom prst="rect">
            <a:avLst/>
          </a:prstGeom>
        </p:spPr>
        <p:txBody>
          <a:bodyPr wrap="square">
            <a:spAutoFit/>
          </a:bodyPr>
          <a:lstStyle/>
          <a:p>
            <a:pPr marL="685800" marR="0" lvl="0" indent="-685800" algn="just">
              <a:lnSpc>
                <a:spcPct val="150000"/>
              </a:lnSpc>
              <a:spcBef>
                <a:spcPts val="600"/>
              </a:spcBef>
              <a:spcAft>
                <a:spcPts val="0"/>
              </a:spcAft>
              <a:buFont typeface="Wingdings" panose="05000000000000000000" pitchFamily="2" charset="2"/>
              <a:buChar char="ü"/>
            </a:pPr>
            <a:r>
              <a:rPr lang="vi-VN" sz="5500" dirty="0">
                <a:ea typeface="Calibri" panose="020F0502020204030204" pitchFamily="34" charset="0"/>
                <a:cs typeface="Times New Roman" panose="02020603050405020304" pitchFamily="18" charset="0"/>
              </a:rPr>
              <a:t>Ôn lại kiến thức đã </a:t>
            </a:r>
            <a:r>
              <a:rPr lang="vi-VN" sz="5500" dirty="0" smtClean="0">
                <a:ea typeface="Calibri" panose="020F0502020204030204" pitchFamily="34" charset="0"/>
                <a:cs typeface="Times New Roman" panose="02020603050405020304" pitchFamily="18" charset="0"/>
              </a:rPr>
              <a:t>học.</a:t>
            </a:r>
            <a:endParaRPr lang="en-US" sz="5500" dirty="0">
              <a:ea typeface="Calibri" panose="020F0502020204030204" pitchFamily="34" charset="0"/>
              <a:cs typeface="Times New Roman" panose="02020603050405020304" pitchFamily="18" charset="0"/>
            </a:endParaRPr>
          </a:p>
          <a:p>
            <a:pPr marL="685800" marR="0" lvl="0" indent="-685800" algn="just">
              <a:lnSpc>
                <a:spcPct val="150000"/>
              </a:lnSpc>
              <a:spcBef>
                <a:spcPts val="600"/>
              </a:spcBef>
              <a:spcAft>
                <a:spcPts val="0"/>
              </a:spcAft>
              <a:buFont typeface="Wingdings" panose="05000000000000000000" pitchFamily="2" charset="2"/>
              <a:buChar char="ü"/>
            </a:pPr>
            <a:r>
              <a:rPr lang="vi-VN" sz="5500" dirty="0">
                <a:ea typeface="Calibri" panose="020F0502020204030204" pitchFamily="34" charset="0"/>
                <a:cs typeface="Times New Roman" panose="02020603050405020304" pitchFamily="18" charset="0"/>
              </a:rPr>
              <a:t>Chuẩn bị nội dung để kiểm tra học kì I.</a:t>
            </a:r>
            <a:endParaRPr lang="en-US" sz="5500" dirty="0">
              <a:effectLs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42914">
            <a:off x="14599800" y="5979458"/>
            <a:ext cx="8974046" cy="86150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734730">
            <a:off x="-5321245" y="-4469982"/>
            <a:ext cx="9312463" cy="8939964"/>
          </a:xfrm>
          <a:prstGeom prst="rect">
            <a:avLst/>
          </a:prstGeom>
        </p:spPr>
      </p:pic>
      <p:sp>
        <p:nvSpPr>
          <p:cNvPr id="6" name="TextBox 6"/>
          <p:cNvSpPr txBox="1"/>
          <p:nvPr/>
        </p:nvSpPr>
        <p:spPr>
          <a:xfrm>
            <a:off x="2026899" y="3429878"/>
            <a:ext cx="14231081" cy="3118674"/>
          </a:xfrm>
          <a:prstGeom prst="rect">
            <a:avLst/>
          </a:prstGeom>
        </p:spPr>
        <p:txBody>
          <a:bodyPr lIns="0" tIns="0" rIns="0" bIns="0" rtlCol="0" anchor="t">
            <a:spAutoFit/>
          </a:bodyPr>
          <a:lstStyle/>
          <a:p>
            <a:pPr algn="ctr">
              <a:lnSpc>
                <a:spcPct val="150000"/>
              </a:lnSpc>
            </a:pPr>
            <a:r>
              <a:rPr lang="vi-VN" sz="7200" b="1" dirty="0" smtClean="0">
                <a:solidFill>
                  <a:srgbClr val="231F20"/>
                </a:solidFill>
                <a:latin typeface="Arial" panose="020B0604020202020204" pitchFamily="34" charset="0"/>
                <a:cs typeface="Arial" panose="020B0604020202020204" pitchFamily="34" charset="0"/>
              </a:rPr>
              <a:t>CẢM ƠN CÁC EM ĐÃ </a:t>
            </a:r>
          </a:p>
          <a:p>
            <a:pPr algn="ctr">
              <a:lnSpc>
                <a:spcPct val="150000"/>
              </a:lnSpc>
            </a:pPr>
            <a:r>
              <a:rPr lang="vi-VN" sz="7200" b="1" dirty="0" smtClean="0">
                <a:solidFill>
                  <a:srgbClr val="231F20"/>
                </a:solidFill>
                <a:latin typeface="Arial" panose="020B0604020202020204" pitchFamily="34" charset="0"/>
                <a:cs typeface="Arial" panose="020B0604020202020204" pitchFamily="34" charset="0"/>
              </a:rPr>
              <a:t>LẮNG NGHE BÀI GIẢNG!</a:t>
            </a:r>
            <a:endParaRPr lang="en-US" sz="7200" b="1" dirty="0">
              <a:solidFill>
                <a:srgbClr val="231F2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6">
            <a:alphaModFix amt="8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31221"/>
          <a:stretch>
            <a:fillRect/>
          </a:stretch>
        </p:blipFill>
        <p:spPr>
          <a:xfrm rot="-7383210">
            <a:off x="15754145" y="123820"/>
            <a:ext cx="3446899" cy="209485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2278046" y="7755457"/>
            <a:ext cx="5033394" cy="411480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815611" y="2946885"/>
            <a:ext cx="960880" cy="1084209"/>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674660" y="7493846"/>
            <a:ext cx="819753" cy="92496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92694">
            <a:off x="15788255" y="731488"/>
            <a:ext cx="1970958" cy="1970958"/>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29845">
            <a:off x="635390" y="7812363"/>
            <a:ext cx="2404537" cy="168317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40574" y="0"/>
            <a:ext cx="2542499" cy="2542499"/>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232142" y="7987051"/>
            <a:ext cx="2542499" cy="2542499"/>
          </a:xfrm>
          <a:prstGeom prst="rect">
            <a:avLst/>
          </a:prstGeom>
        </p:spPr>
      </p:pic>
      <p:pic>
        <p:nvPicPr>
          <p:cNvPr id="16" name="Picture 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0958">
            <a:off x="15199142" y="5218501"/>
            <a:ext cx="3088505" cy="5044054"/>
          </a:xfrm>
          <a:prstGeom prst="rect">
            <a:avLst/>
          </a:prstGeom>
        </p:spPr>
      </p:pic>
    </p:spTree>
    <p:extLst>
      <p:ext uri="{BB962C8B-B14F-4D97-AF65-F5344CB8AC3E}">
        <p14:creationId xmlns:p14="http://schemas.microsoft.com/office/powerpoint/2010/main" val="733885509"/>
      </p:ext>
    </p:extLst>
  </p:cSld>
  <p:clrMapOvr>
    <a:masterClrMapping/>
  </p:clrMapOvr>
  <mc:AlternateContent xmlns:mc="http://schemas.openxmlformats.org/markup-compatibility/2006">
    <mc:Choice xmlns:p14="http://schemas.microsoft.com/office/powerpoint/2010/main" Requires="p14">
      <p:transition spd="slow" p14:dur="900">
        <p14:flythrough hasBounce="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21113" b="34661"/>
          <a:stretch>
            <a:fillRect/>
          </a:stretch>
        </p:blipFill>
        <p:spPr>
          <a:xfrm rot="5400000">
            <a:off x="-3318269" y="3175022"/>
            <a:ext cx="10390189" cy="383376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821" r="56483" b="56933"/>
          <a:stretch>
            <a:fillRect/>
          </a:stretch>
        </p:blipFill>
        <p:spPr>
          <a:xfrm rot="-5400000">
            <a:off x="12503632" y="1303331"/>
            <a:ext cx="7228987" cy="4339748"/>
          </a:xfrm>
          <a:prstGeom prst="rect">
            <a:avLst/>
          </a:prstGeom>
        </p:spPr>
      </p:pic>
      <p:sp>
        <p:nvSpPr>
          <p:cNvPr id="4" name="TextBox 4"/>
          <p:cNvSpPr txBox="1"/>
          <p:nvPr/>
        </p:nvSpPr>
        <p:spPr>
          <a:xfrm>
            <a:off x="4552898" y="3498189"/>
            <a:ext cx="9650660" cy="4713021"/>
          </a:xfrm>
          <a:prstGeom prst="rect">
            <a:avLst/>
          </a:prstGeom>
        </p:spPr>
        <p:txBody>
          <a:bodyPr wrap="square" lIns="0" tIns="0" rIns="0" bIns="0" rtlCol="0" anchor="t">
            <a:spAutoFit/>
          </a:bodyPr>
          <a:lstStyle/>
          <a:p>
            <a:pPr algn="ctr">
              <a:lnSpc>
                <a:spcPct val="135000"/>
              </a:lnSpc>
            </a:pPr>
            <a:r>
              <a:rPr lang="vi-VN" sz="12000" b="1" spc="166" dirty="0" smtClean="0">
                <a:solidFill>
                  <a:srgbClr val="231F20"/>
                </a:solidFill>
                <a:latin typeface="Arial" panose="020B0604020202020204" pitchFamily="34" charset="0"/>
                <a:cs typeface="Arial" panose="020B0604020202020204" pitchFamily="34" charset="0"/>
              </a:rPr>
              <a:t>QUẢN LÍ </a:t>
            </a:r>
          </a:p>
          <a:p>
            <a:pPr algn="ctr">
              <a:lnSpc>
                <a:spcPct val="135000"/>
              </a:lnSpc>
            </a:pPr>
            <a:r>
              <a:rPr lang="vi-VN" sz="12000" b="1" spc="166" dirty="0" smtClean="0">
                <a:solidFill>
                  <a:srgbClr val="231F20"/>
                </a:solidFill>
                <a:latin typeface="Arial" panose="020B0604020202020204" pitchFamily="34" charset="0"/>
                <a:cs typeface="Arial" panose="020B0604020202020204" pitchFamily="34" charset="0"/>
              </a:rPr>
              <a:t>CHI TIÊU</a:t>
            </a:r>
            <a:endParaRPr lang="en-US" sz="12000" b="1" spc="21" dirty="0">
              <a:solidFill>
                <a:srgbClr val="231F2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17947" flipH="1">
            <a:off x="15406711" y="599143"/>
            <a:ext cx="2061147" cy="177258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16323" y="590552"/>
            <a:ext cx="1789768" cy="178976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45326" y="7236415"/>
            <a:ext cx="3531762" cy="247223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321561">
            <a:off x="15046834" y="7674835"/>
            <a:ext cx="5033394"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364131" y="1769214"/>
            <a:ext cx="10130160" cy="1577298"/>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3195219" y="5446460"/>
            <a:ext cx="5061401" cy="4840540"/>
          </a:xfrm>
          <a:prstGeom prst="rect">
            <a:avLst/>
          </a:prstGeom>
        </p:spPr>
      </p:pic>
      <p:sp>
        <p:nvSpPr>
          <p:cNvPr id="12" name="TextBox 4"/>
          <p:cNvSpPr txBox="1"/>
          <p:nvPr/>
        </p:nvSpPr>
        <p:spPr>
          <a:xfrm>
            <a:off x="4027938" y="2057431"/>
            <a:ext cx="10700581" cy="1107996"/>
          </a:xfrm>
          <a:prstGeom prst="rect">
            <a:avLst/>
          </a:prstGeom>
        </p:spPr>
        <p:txBody>
          <a:bodyPr lIns="0" tIns="0" rIns="0" bIns="0" rtlCol="0" anchor="t">
            <a:spAutoFit/>
          </a:bodyPr>
          <a:lstStyle/>
          <a:p>
            <a:pPr algn="ctr"/>
            <a:r>
              <a:rPr lang="vi-VN" sz="7200" b="1" spc="166" dirty="0" smtClean="0">
                <a:solidFill>
                  <a:srgbClr val="FF0000"/>
                </a:solidFill>
                <a:latin typeface="Arial" panose="020B0604020202020204" pitchFamily="34" charset="0"/>
                <a:cs typeface="Arial" panose="020B0604020202020204" pitchFamily="34" charset="0"/>
              </a:rPr>
              <a:t>Chủ đề 4 – Tuần 16</a:t>
            </a:r>
            <a:endParaRPr lang="en-US" sz="7200" b="1" spc="2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6059669">
            <a:off x="16557031" y="6980309"/>
            <a:ext cx="4294383" cy="411480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5400000">
            <a:off x="-2278046" y="7755457"/>
            <a:ext cx="5033394" cy="4114800"/>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628208">
            <a:off x="-2387161" y="-1330375"/>
            <a:ext cx="4355708" cy="2771814"/>
          </a:xfrm>
          <a:prstGeom prst="rect">
            <a:avLst/>
          </a:prstGeom>
        </p:spPr>
      </p:pic>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6275084" y="-2057400"/>
            <a:ext cx="4160184" cy="4114800"/>
          </a:xfrm>
          <a:prstGeom prst="rect">
            <a:avLst/>
          </a:prstGeom>
        </p:spPr>
      </p:pic>
      <p:pic>
        <p:nvPicPr>
          <p:cNvPr id="18"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30833">
            <a:off x="4736638" y="162828"/>
            <a:ext cx="8591034" cy="1685990"/>
          </a:xfrm>
          <a:prstGeom prst="rect">
            <a:avLst/>
          </a:prstGeom>
        </p:spPr>
      </p:pic>
      <p:sp>
        <p:nvSpPr>
          <p:cNvPr id="19" name="TextBox 19"/>
          <p:cNvSpPr txBox="1"/>
          <p:nvPr/>
        </p:nvSpPr>
        <p:spPr>
          <a:xfrm>
            <a:off x="6706800" y="498825"/>
            <a:ext cx="5545652" cy="1013996"/>
          </a:xfrm>
          <a:prstGeom prst="rect">
            <a:avLst/>
          </a:prstGeom>
        </p:spPr>
        <p:txBody>
          <a:bodyPr wrap="square" lIns="0" tIns="0" rIns="0" bIns="0" rtlCol="0" anchor="t">
            <a:spAutoFit/>
          </a:bodyPr>
          <a:lstStyle/>
          <a:p>
            <a:pPr algn="ctr">
              <a:lnSpc>
                <a:spcPts val="8611"/>
              </a:lnSpc>
            </a:pPr>
            <a:r>
              <a:rPr lang="vi-VN" sz="6400" b="1" dirty="0" smtClean="0">
                <a:latin typeface="Arial" panose="020B0604020202020204" pitchFamily="34" charset="0"/>
                <a:cs typeface="Arial" panose="020B0604020202020204" pitchFamily="34" charset="0"/>
              </a:rPr>
              <a:t>KHỞI ĐỘNG</a:t>
            </a:r>
            <a:endParaRPr lang="en-US" sz="6400" b="1" dirty="0">
              <a:latin typeface="Arial" panose="020B0604020202020204" pitchFamily="34" charset="0"/>
              <a:cs typeface="Arial" panose="020B0604020202020204" pitchFamily="34" charset="0"/>
            </a:endParaRPr>
          </a:p>
        </p:txBody>
      </p:sp>
      <p:pic>
        <p:nvPicPr>
          <p:cNvPr id="26" name="Picture 26"/>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390163" y="-1215717"/>
            <a:ext cx="2542499" cy="2542499"/>
          </a:xfrm>
          <a:prstGeom prst="rect">
            <a:avLst/>
          </a:prstGeom>
        </p:spPr>
      </p:pic>
      <p:pic>
        <p:nvPicPr>
          <p:cNvPr id="27" name="Picture 27"/>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5605581" y="9143336"/>
            <a:ext cx="2542499" cy="2542499"/>
          </a:xfrm>
          <a:prstGeom prst="rect">
            <a:avLst/>
          </a:prstGeom>
        </p:spPr>
      </p:pic>
      <p:sp>
        <p:nvSpPr>
          <p:cNvPr id="28" name="Rectangle 27"/>
          <p:cNvSpPr/>
          <p:nvPr/>
        </p:nvSpPr>
        <p:spPr>
          <a:xfrm>
            <a:off x="905804" y="2006560"/>
            <a:ext cx="17147643" cy="830997"/>
          </a:xfrm>
          <a:prstGeom prst="rect">
            <a:avLst/>
          </a:prstGeom>
        </p:spPr>
        <p:txBody>
          <a:bodyPr wrap="none">
            <a:spAutoFit/>
          </a:bodyPr>
          <a:lstStyle/>
          <a:p>
            <a:r>
              <a:rPr lang="vi-VN" sz="4800" dirty="0">
                <a:solidFill>
                  <a:srgbClr val="000000"/>
                </a:solidFill>
                <a:ea typeface="Calibri" panose="020F0502020204030204" pitchFamily="34" charset="0"/>
              </a:rPr>
              <a:t>Hãy chia sẻ cách chi tiêu của em trong cuộc sống hằng ngày?</a:t>
            </a:r>
            <a:endParaRPr lang="en-US" sz="4800" dirty="0"/>
          </a:p>
        </p:txBody>
      </p:sp>
      <p:pic>
        <p:nvPicPr>
          <p:cNvPr id="29" name="Cha-Ching 07_ Hãy chi tiêu một cách khôn ngoan nhé bạn tôi (Tiếng Việt)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8"/>
          <a:stretch>
            <a:fillRect/>
          </a:stretch>
        </p:blipFill>
        <p:spPr>
          <a:xfrm>
            <a:off x="2980384" y="3122292"/>
            <a:ext cx="12998484" cy="65170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9"/>
                                        </p:tgtEl>
                                      </p:cBhvr>
                                    </p:cmd>
                                  </p:childTnLst>
                                </p:cTn>
                              </p:par>
                            </p:childTnLst>
                          </p:cTn>
                        </p:par>
                      </p:childTnLst>
                    </p:cTn>
                  </p:par>
                </p:childTnLst>
              </p:cTn>
              <p:nextCondLst>
                <p:cond evt="onClick" delay="0">
                  <p:tgtEl>
                    <p:spTgt spid="29"/>
                  </p:tgtEl>
                </p:cond>
              </p:nextCondLst>
            </p:seq>
            <p:video>
              <p:cMediaNode vol="80000">
                <p:cTn id="7" fill="hold" display="0">
                  <p:stCondLst>
                    <p:cond delay="indefinite"/>
                  </p:stCondLst>
                </p:cTn>
                <p:tgtEl>
                  <p:spTgt spid="2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0" y="8695994"/>
            <a:ext cx="18288000" cy="3507346"/>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73C4D4">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0833">
            <a:off x="4901463" y="1097798"/>
            <a:ext cx="8591034" cy="168599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31221"/>
          <a:stretch>
            <a:fillRect/>
          </a:stretch>
        </p:blipFill>
        <p:spPr>
          <a:xfrm rot="-6640818">
            <a:off x="15585460" y="277223"/>
            <a:ext cx="4201873" cy="255369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48860">
            <a:off x="-1251847" y="-1276961"/>
            <a:ext cx="4294383" cy="41148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92615" y="666701"/>
            <a:ext cx="2037001" cy="203700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29845">
            <a:off x="502919" y="7913804"/>
            <a:ext cx="2914096" cy="2039867"/>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653115" y="398344"/>
            <a:ext cx="1092920" cy="123319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3730464" y="667469"/>
            <a:ext cx="928675" cy="1047871"/>
          </a:xfrm>
          <a:prstGeom prst="rect">
            <a:avLst/>
          </a:prstGeom>
        </p:spPr>
      </p:pic>
      <p:sp>
        <p:nvSpPr>
          <p:cNvPr id="13" name="TextBox 13"/>
          <p:cNvSpPr txBox="1"/>
          <p:nvPr/>
        </p:nvSpPr>
        <p:spPr>
          <a:xfrm>
            <a:off x="4535828" y="1337741"/>
            <a:ext cx="9322304" cy="1191352"/>
          </a:xfrm>
          <a:prstGeom prst="rect">
            <a:avLst/>
          </a:prstGeom>
        </p:spPr>
        <p:txBody>
          <a:bodyPr lIns="0" tIns="0" rIns="0" bIns="0" rtlCol="0" anchor="t">
            <a:spAutoFit/>
          </a:bodyPr>
          <a:lstStyle/>
          <a:p>
            <a:pPr algn="ctr">
              <a:lnSpc>
                <a:spcPts val="10183"/>
              </a:lnSpc>
            </a:pPr>
            <a:r>
              <a:rPr lang="vi-VN" sz="6400" b="1" dirty="0" smtClean="0">
                <a:solidFill>
                  <a:srgbClr val="FF0000"/>
                </a:solidFill>
              </a:rPr>
              <a:t>NỘI DUNG BÀI HỌC</a:t>
            </a:r>
            <a:endParaRPr lang="en-US" sz="6400" b="1" dirty="0">
              <a:solidFill>
                <a:srgbClr val="FF0000"/>
              </a:solidFill>
            </a:endParaRPr>
          </a:p>
        </p:txBody>
      </p:sp>
      <p:sp>
        <p:nvSpPr>
          <p:cNvPr id="15" name="TextBox 14"/>
          <p:cNvSpPr txBox="1"/>
          <p:nvPr/>
        </p:nvSpPr>
        <p:spPr>
          <a:xfrm>
            <a:off x="1146904" y="2880280"/>
            <a:ext cx="16448285" cy="4524315"/>
          </a:xfrm>
          <a:prstGeom prst="rect">
            <a:avLst/>
          </a:prstGeom>
          <a:noFill/>
        </p:spPr>
        <p:txBody>
          <a:bodyPr wrap="square" rtlCol="0">
            <a:spAutoFit/>
          </a:bodyPr>
          <a:lstStyle/>
          <a:p>
            <a:pPr marL="914400" indent="-914400">
              <a:lnSpc>
                <a:spcPct val="150000"/>
              </a:lnSpc>
              <a:buAutoNum type="arabicPeriod"/>
            </a:pPr>
            <a:r>
              <a:rPr lang="vi-VN" sz="4800" b="1" dirty="0" smtClean="0"/>
              <a:t>Tìm hiểu về việc kiểm soát chi tiêu và tiết kiệm tiền</a:t>
            </a:r>
          </a:p>
          <a:p>
            <a:pPr marL="914400" indent="-914400">
              <a:lnSpc>
                <a:spcPct val="150000"/>
              </a:lnSpc>
              <a:buAutoNum type="arabicPeriod"/>
            </a:pPr>
            <a:r>
              <a:rPr lang="vi-VN" sz="4800" b="1" dirty="0" smtClean="0"/>
              <a:t>Rèn luyện kĩ năng kiểm soát chi tiêu và tiết kiệm tiền</a:t>
            </a:r>
          </a:p>
          <a:p>
            <a:pPr marL="914400" indent="-914400">
              <a:lnSpc>
                <a:spcPct val="150000"/>
              </a:lnSpc>
              <a:buAutoNum type="arabicPeriod"/>
            </a:pPr>
            <a:r>
              <a:rPr lang="vi-VN" sz="4800" b="1" dirty="0" smtClean="0"/>
              <a:t>Lập kế hoạch chi tiêu cho sự kiện gia đình</a:t>
            </a:r>
          </a:p>
          <a:p>
            <a:pPr marL="914400" indent="-914400">
              <a:lnSpc>
                <a:spcPct val="150000"/>
              </a:lnSpc>
              <a:buAutoNum type="arabicPeriod"/>
            </a:pPr>
            <a:r>
              <a:rPr lang="vi-VN" sz="4800" b="1" dirty="0" smtClean="0"/>
              <a:t>Tổ chức sự kiện của gia đình</a:t>
            </a:r>
            <a:endParaRPr lang="en-US" sz="4800" b="1" dirty="0"/>
          </a:p>
        </p:txBody>
      </p:sp>
      <p:pic>
        <p:nvPicPr>
          <p:cNvPr id="16"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960391" y="6612630"/>
            <a:ext cx="1234410" cy="1388395"/>
          </a:xfrm>
          <a:prstGeom prst="rect">
            <a:avLst/>
          </a:prstGeom>
        </p:spPr>
      </p:pic>
      <p:pic>
        <p:nvPicPr>
          <p:cNvPr id="17" name="Picture 7"/>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745480" y="5646894"/>
            <a:ext cx="4533421" cy="4708263"/>
          </a:xfrm>
          <a:prstGeom prst="rect">
            <a:avLst/>
          </a:prstGeom>
        </p:spPr>
      </p:pic>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1025" t="73237"/>
          <a:stretch>
            <a:fillRect/>
          </a:stretch>
        </p:blipFill>
        <p:spPr>
          <a:xfrm rot="-1602916">
            <a:off x="-1470860" y="-1177001"/>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1484" b="13215"/>
          <a:stretch>
            <a:fillRect/>
          </a:stretch>
        </p:blipFill>
        <p:spPr>
          <a:xfrm>
            <a:off x="13029431" y="6096006"/>
            <a:ext cx="5504339" cy="539670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819155" y="-422461"/>
            <a:ext cx="4201873" cy="255369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2278046" y="7755457"/>
            <a:ext cx="5033394" cy="4114800"/>
          </a:xfrm>
          <a:prstGeom prst="rect">
            <a:avLst/>
          </a:prstGeom>
        </p:spPr>
      </p:pic>
      <p:pic>
        <p:nvPicPr>
          <p:cNvPr id="11"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931800" flipH="1">
            <a:off x="317345" y="7835026"/>
            <a:ext cx="2183352" cy="1877683"/>
          </a:xfrm>
          <a:prstGeom prst="rect">
            <a:avLst/>
          </a:prstGeom>
        </p:spPr>
      </p:pic>
      <p:pic>
        <p:nvPicPr>
          <p:cNvPr id="12"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14909327" y="7443139"/>
            <a:ext cx="2857207" cy="2000045"/>
          </a:xfrm>
          <a:prstGeom prst="rect">
            <a:avLst/>
          </a:prstGeom>
        </p:spPr>
      </p:pic>
      <p:sp>
        <p:nvSpPr>
          <p:cNvPr id="13" name="Rectangle 12"/>
          <p:cNvSpPr/>
          <p:nvPr/>
        </p:nvSpPr>
        <p:spPr>
          <a:xfrm>
            <a:off x="1600200" y="322669"/>
            <a:ext cx="15778678" cy="1063433"/>
          </a:xfrm>
          <a:prstGeom prst="rect">
            <a:avLst/>
          </a:prstGeom>
        </p:spPr>
        <p:txBody>
          <a:bodyPr wrap="none">
            <a:spAutoFit/>
          </a:bodyPr>
          <a:lstStyle/>
          <a:p>
            <a:pPr>
              <a:lnSpc>
                <a:spcPct val="150000"/>
              </a:lnSpc>
            </a:pPr>
            <a:r>
              <a:rPr lang="vi-VN" sz="4800" b="1" dirty="0" smtClean="0"/>
              <a:t>1. Tìm </a:t>
            </a:r>
            <a:r>
              <a:rPr lang="vi-VN" sz="4800" b="1" dirty="0"/>
              <a:t>hiểu về việc kiểm soát chi tiêu và tiết kiệm tiền</a:t>
            </a:r>
          </a:p>
        </p:txBody>
      </p:sp>
      <p:sp>
        <p:nvSpPr>
          <p:cNvPr id="14" name="TextBox 13"/>
          <p:cNvSpPr txBox="1"/>
          <p:nvPr/>
        </p:nvSpPr>
        <p:spPr>
          <a:xfrm>
            <a:off x="6498549" y="1547520"/>
            <a:ext cx="5506636" cy="784830"/>
          </a:xfrm>
          <a:prstGeom prst="rect">
            <a:avLst/>
          </a:prstGeom>
          <a:noFill/>
        </p:spPr>
        <p:txBody>
          <a:bodyPr wrap="none" rtlCol="0">
            <a:spAutoFit/>
          </a:bodyPr>
          <a:lstStyle/>
          <a:p>
            <a:r>
              <a:rPr lang="vi-VN" sz="4500" b="1" dirty="0" smtClean="0">
                <a:solidFill>
                  <a:srgbClr val="FF0000"/>
                </a:solidFill>
              </a:rPr>
              <a:t>THẢO LUẬN NHÓM</a:t>
            </a:r>
            <a:endParaRPr lang="en-US" sz="4500" b="1" dirty="0">
              <a:solidFill>
                <a:srgbClr val="FF0000"/>
              </a:solidFill>
            </a:endParaRPr>
          </a:p>
        </p:txBody>
      </p:sp>
      <p:sp>
        <p:nvSpPr>
          <p:cNvPr id="15" name="Rectangle 14"/>
          <p:cNvSpPr/>
          <p:nvPr/>
        </p:nvSpPr>
        <p:spPr>
          <a:xfrm>
            <a:off x="838200" y="2322699"/>
            <a:ext cx="16827335" cy="1019253"/>
          </a:xfrm>
          <a:prstGeom prst="rect">
            <a:avLst/>
          </a:prstGeom>
        </p:spPr>
        <p:txBody>
          <a:bodyPr wrap="square">
            <a:spAutoFit/>
          </a:bodyPr>
          <a:lstStyle/>
          <a:p>
            <a:pPr algn="ctr">
              <a:lnSpc>
                <a:spcPct val="150000"/>
              </a:lnSpc>
              <a:spcBef>
                <a:spcPts val="600"/>
              </a:spcBef>
              <a:spcAft>
                <a:spcPts val="1000"/>
              </a:spcAft>
              <a:tabLst>
                <a:tab pos="90170" algn="l"/>
                <a:tab pos="180340" algn="l"/>
              </a:tabLst>
            </a:pPr>
            <a:r>
              <a:rPr lang="vi-VN" sz="4500" i="1" dirty="0">
                <a:solidFill>
                  <a:srgbClr val="000000"/>
                </a:solidFill>
                <a:ea typeface="Calibri" panose="020F0502020204030204" pitchFamily="34" charset="0"/>
                <a:cs typeface="Times New Roman" panose="02020603050405020304" pitchFamily="18" charset="0"/>
              </a:rPr>
              <a:t>Đ</a:t>
            </a:r>
            <a:r>
              <a:rPr lang="vi-VN" sz="4500" i="1" dirty="0" smtClean="0">
                <a:solidFill>
                  <a:srgbClr val="000000"/>
                </a:solidFill>
                <a:ea typeface="Calibri" panose="020F0502020204030204" pitchFamily="34" charset="0"/>
                <a:cs typeface="Times New Roman" panose="02020603050405020304" pitchFamily="18" charset="0"/>
              </a:rPr>
              <a:t>ọc </a:t>
            </a:r>
            <a:r>
              <a:rPr lang="vi-VN" sz="4500" i="1" dirty="0">
                <a:solidFill>
                  <a:srgbClr val="000000"/>
                </a:solidFill>
                <a:ea typeface="Calibri" panose="020F0502020204030204" pitchFamily="34" charset="0"/>
                <a:cs typeface="Times New Roman" panose="02020603050405020304" pitchFamily="18" charset="0"/>
              </a:rPr>
              <a:t>trường hợp </a:t>
            </a:r>
            <a:r>
              <a:rPr lang="vi-VN" sz="4500" i="1" dirty="0" smtClean="0">
                <a:solidFill>
                  <a:srgbClr val="000000"/>
                </a:solidFill>
                <a:ea typeface="Calibri" panose="020F0502020204030204" pitchFamily="34" charset="0"/>
                <a:cs typeface="Times New Roman" panose="02020603050405020304" pitchFamily="18" charset="0"/>
              </a:rPr>
              <a:t>SGK/tr29</a:t>
            </a:r>
            <a:r>
              <a:rPr lang="vi-VN" sz="4500" i="1" dirty="0">
                <a:solidFill>
                  <a:srgbClr val="000000"/>
                </a:solidFill>
                <a:ea typeface="Calibri" panose="020F0502020204030204" pitchFamily="34" charset="0"/>
                <a:cs typeface="Times New Roman" panose="02020603050405020304" pitchFamily="18" charset="0"/>
              </a:rPr>
              <a:t>, </a:t>
            </a:r>
            <a:r>
              <a:rPr lang="vi-VN" sz="4500" i="1" dirty="0" smtClean="0">
                <a:solidFill>
                  <a:srgbClr val="000000"/>
                </a:solidFill>
                <a:ea typeface="Calibri" panose="020F0502020204030204" pitchFamily="34" charset="0"/>
                <a:cs typeface="Times New Roman" panose="02020603050405020304" pitchFamily="18" charset="0"/>
              </a:rPr>
              <a:t>thảo </a:t>
            </a:r>
            <a:r>
              <a:rPr lang="vi-VN" sz="4500" i="1" dirty="0">
                <a:solidFill>
                  <a:srgbClr val="000000"/>
                </a:solidFill>
                <a:ea typeface="Calibri" panose="020F0502020204030204" pitchFamily="34" charset="0"/>
                <a:cs typeface="Times New Roman" panose="02020603050405020304" pitchFamily="18" charset="0"/>
              </a:rPr>
              <a:t>luận nhóm theo các câu </a:t>
            </a:r>
            <a:r>
              <a:rPr lang="vi-VN" sz="4500" i="1" dirty="0" smtClean="0">
                <a:solidFill>
                  <a:srgbClr val="000000"/>
                </a:solidFill>
                <a:ea typeface="Calibri" panose="020F0502020204030204" pitchFamily="34" charset="0"/>
                <a:cs typeface="Times New Roman" panose="02020603050405020304" pitchFamily="18" charset="0"/>
              </a:rPr>
              <a:t>hỏi sau:</a:t>
            </a:r>
            <a:endParaRPr lang="en-US" sz="4500" i="1" dirty="0">
              <a:effectLst/>
              <a:ea typeface="Calibri" panose="020F0502020204030204" pitchFamily="34" charset="0"/>
              <a:cs typeface="Times New Roman" panose="02020603050405020304" pitchFamily="18" charset="0"/>
            </a:endParaRPr>
          </a:p>
        </p:txBody>
      </p:sp>
      <p:sp>
        <p:nvSpPr>
          <p:cNvPr id="16" name="Rectangle 15"/>
          <p:cNvSpPr/>
          <p:nvPr/>
        </p:nvSpPr>
        <p:spPr>
          <a:xfrm>
            <a:off x="900737" y="3345933"/>
            <a:ext cx="16478141" cy="3301930"/>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Những </a:t>
            </a:r>
            <a:r>
              <a:rPr lang="vi-VN" sz="4500" dirty="0">
                <a:solidFill>
                  <a:srgbClr val="000000"/>
                </a:solidFill>
                <a:ea typeface="Calibri" panose="020F0502020204030204" pitchFamily="34" charset="0"/>
                <a:cs typeface="Times New Roman" panose="02020603050405020304" pitchFamily="18" charset="0"/>
              </a:rPr>
              <a:t>thứ Hằng đã chi trong sinh nhật là gì?</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Những </a:t>
            </a:r>
            <a:r>
              <a:rPr lang="vi-VN" sz="4500" dirty="0">
                <a:solidFill>
                  <a:srgbClr val="000000"/>
                </a:solidFill>
                <a:ea typeface="Calibri" panose="020F0502020204030204" pitchFamily="34" charset="0"/>
                <a:cs typeface="Times New Roman" panose="02020603050405020304" pitchFamily="18" charset="0"/>
              </a:rPr>
              <a:t>thứ nào cần thiết chi và không cần thiết chi cho buổi sinh nhật của Hằng</a:t>
            </a:r>
            <a:r>
              <a:rPr lang="vi-VN" sz="4500" dirty="0" smtClean="0">
                <a:solidFill>
                  <a:srgbClr val="000000"/>
                </a:solidFill>
                <a:ea typeface="Calibri" panose="020F0502020204030204" pitchFamily="34" charset="0"/>
                <a:cs typeface="Times New Roman" panose="02020603050405020304" pitchFamily="18" charset="0"/>
              </a:rPr>
              <a:t>?</a:t>
            </a:r>
            <a:endParaRPr lang="en-US" sz="4500" dirty="0">
              <a:ea typeface="Calibri" panose="020F0502020204030204" pitchFamily="34" charset="0"/>
              <a:cs typeface="Times New Roman" panose="02020603050405020304" pitchFamily="18" charset="0"/>
            </a:endParaRPr>
          </a:p>
        </p:txBody>
      </p:sp>
      <p:pic>
        <p:nvPicPr>
          <p:cNvPr id="18" name="Picture 12"/>
          <p:cNvPicPr>
            <a:picLocks noChangeAspect="1"/>
          </p:cNvPicPr>
          <p:nvPr/>
        </p:nvPicPr>
        <p:blipFill>
          <a:blip r:embed="rId16"/>
          <a:srcRect/>
          <a:stretch>
            <a:fillRect/>
          </a:stretch>
        </p:blipFill>
        <p:spPr>
          <a:xfrm>
            <a:off x="5979742" y="6515100"/>
            <a:ext cx="5257800" cy="4133946"/>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3"/>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3"/>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1025" t="73237"/>
          <a:stretch>
            <a:fillRect/>
          </a:stretch>
        </p:blipFill>
        <p:spPr>
          <a:xfrm rot="-1602916">
            <a:off x="-1470860" y="-1177001"/>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1484" b="13215"/>
          <a:stretch>
            <a:fillRect/>
          </a:stretch>
        </p:blipFill>
        <p:spPr>
          <a:xfrm>
            <a:off x="13029431" y="6096006"/>
            <a:ext cx="5504339" cy="539670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819155" y="-422461"/>
            <a:ext cx="4201873" cy="255369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2278046" y="7755457"/>
            <a:ext cx="5033394" cy="4114800"/>
          </a:xfrm>
          <a:prstGeom prst="rect">
            <a:avLst/>
          </a:prstGeom>
        </p:spPr>
      </p:pic>
      <p:pic>
        <p:nvPicPr>
          <p:cNvPr id="11"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931800" flipH="1">
            <a:off x="317345" y="7835026"/>
            <a:ext cx="2183352" cy="1877683"/>
          </a:xfrm>
          <a:prstGeom prst="rect">
            <a:avLst/>
          </a:prstGeom>
        </p:spPr>
      </p:pic>
      <p:pic>
        <p:nvPicPr>
          <p:cNvPr id="12"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14909327" y="7443139"/>
            <a:ext cx="2857207" cy="2000045"/>
          </a:xfrm>
          <a:prstGeom prst="rect">
            <a:avLst/>
          </a:prstGeom>
        </p:spPr>
      </p:pic>
      <p:sp>
        <p:nvSpPr>
          <p:cNvPr id="13" name="Rectangle 12"/>
          <p:cNvSpPr/>
          <p:nvPr/>
        </p:nvSpPr>
        <p:spPr>
          <a:xfrm>
            <a:off x="1600200" y="322669"/>
            <a:ext cx="15778678" cy="1063433"/>
          </a:xfrm>
          <a:prstGeom prst="rect">
            <a:avLst/>
          </a:prstGeom>
        </p:spPr>
        <p:txBody>
          <a:bodyPr wrap="none">
            <a:spAutoFit/>
          </a:bodyPr>
          <a:lstStyle/>
          <a:p>
            <a:pPr>
              <a:lnSpc>
                <a:spcPct val="150000"/>
              </a:lnSpc>
            </a:pPr>
            <a:r>
              <a:rPr lang="vi-VN" sz="4800" b="1" dirty="0" smtClean="0"/>
              <a:t>1. Tìm </a:t>
            </a:r>
            <a:r>
              <a:rPr lang="vi-VN" sz="4800" b="1" dirty="0"/>
              <a:t>hiểu về việc kiểm soát chi tiêu và tiết kiệm tiền</a:t>
            </a:r>
          </a:p>
        </p:txBody>
      </p:sp>
      <p:sp>
        <p:nvSpPr>
          <p:cNvPr id="14" name="TextBox 13"/>
          <p:cNvSpPr txBox="1"/>
          <p:nvPr/>
        </p:nvSpPr>
        <p:spPr>
          <a:xfrm>
            <a:off x="6498549" y="1547520"/>
            <a:ext cx="5506636" cy="784830"/>
          </a:xfrm>
          <a:prstGeom prst="rect">
            <a:avLst/>
          </a:prstGeom>
          <a:noFill/>
        </p:spPr>
        <p:txBody>
          <a:bodyPr wrap="none" rtlCol="0">
            <a:spAutoFit/>
          </a:bodyPr>
          <a:lstStyle/>
          <a:p>
            <a:r>
              <a:rPr lang="vi-VN" sz="4500" b="1" dirty="0" smtClean="0">
                <a:solidFill>
                  <a:srgbClr val="FF0000"/>
                </a:solidFill>
              </a:rPr>
              <a:t>THẢO LUẬN NHÓM</a:t>
            </a:r>
            <a:endParaRPr lang="en-US" sz="4500" b="1" dirty="0">
              <a:solidFill>
                <a:srgbClr val="FF0000"/>
              </a:solidFill>
            </a:endParaRPr>
          </a:p>
        </p:txBody>
      </p:sp>
      <p:sp>
        <p:nvSpPr>
          <p:cNvPr id="15" name="Rectangle 14"/>
          <p:cNvSpPr/>
          <p:nvPr/>
        </p:nvSpPr>
        <p:spPr>
          <a:xfrm>
            <a:off x="838200" y="2322699"/>
            <a:ext cx="16827335" cy="1019253"/>
          </a:xfrm>
          <a:prstGeom prst="rect">
            <a:avLst/>
          </a:prstGeom>
        </p:spPr>
        <p:txBody>
          <a:bodyPr wrap="square">
            <a:spAutoFit/>
          </a:bodyPr>
          <a:lstStyle/>
          <a:p>
            <a:pPr algn="ctr">
              <a:lnSpc>
                <a:spcPct val="150000"/>
              </a:lnSpc>
              <a:spcBef>
                <a:spcPts val="600"/>
              </a:spcBef>
              <a:spcAft>
                <a:spcPts val="1000"/>
              </a:spcAft>
              <a:tabLst>
                <a:tab pos="90170" algn="l"/>
                <a:tab pos="180340" algn="l"/>
              </a:tabLst>
            </a:pPr>
            <a:r>
              <a:rPr lang="vi-VN" sz="4500" i="1" dirty="0">
                <a:solidFill>
                  <a:srgbClr val="000000"/>
                </a:solidFill>
                <a:ea typeface="Calibri" panose="020F0502020204030204" pitchFamily="34" charset="0"/>
                <a:cs typeface="Times New Roman" panose="02020603050405020304" pitchFamily="18" charset="0"/>
              </a:rPr>
              <a:t>Đ</a:t>
            </a:r>
            <a:r>
              <a:rPr lang="vi-VN" sz="4500" i="1" dirty="0" smtClean="0">
                <a:solidFill>
                  <a:srgbClr val="000000"/>
                </a:solidFill>
                <a:ea typeface="Calibri" panose="020F0502020204030204" pitchFamily="34" charset="0"/>
                <a:cs typeface="Times New Roman" panose="02020603050405020304" pitchFamily="18" charset="0"/>
              </a:rPr>
              <a:t>ọc </a:t>
            </a:r>
            <a:r>
              <a:rPr lang="vi-VN" sz="4500" i="1" dirty="0">
                <a:solidFill>
                  <a:srgbClr val="000000"/>
                </a:solidFill>
                <a:ea typeface="Calibri" panose="020F0502020204030204" pitchFamily="34" charset="0"/>
                <a:cs typeface="Times New Roman" panose="02020603050405020304" pitchFamily="18" charset="0"/>
              </a:rPr>
              <a:t>trường hợp </a:t>
            </a:r>
            <a:r>
              <a:rPr lang="vi-VN" sz="4500" i="1" dirty="0" smtClean="0">
                <a:solidFill>
                  <a:srgbClr val="000000"/>
                </a:solidFill>
                <a:ea typeface="Calibri" panose="020F0502020204030204" pitchFamily="34" charset="0"/>
                <a:cs typeface="Times New Roman" panose="02020603050405020304" pitchFamily="18" charset="0"/>
              </a:rPr>
              <a:t>SGK/tr29</a:t>
            </a:r>
            <a:r>
              <a:rPr lang="vi-VN" sz="4500" i="1" dirty="0">
                <a:solidFill>
                  <a:srgbClr val="000000"/>
                </a:solidFill>
                <a:ea typeface="Calibri" panose="020F0502020204030204" pitchFamily="34" charset="0"/>
                <a:cs typeface="Times New Roman" panose="02020603050405020304" pitchFamily="18" charset="0"/>
              </a:rPr>
              <a:t>, </a:t>
            </a:r>
            <a:r>
              <a:rPr lang="vi-VN" sz="4500" i="1" dirty="0" smtClean="0">
                <a:solidFill>
                  <a:srgbClr val="000000"/>
                </a:solidFill>
                <a:ea typeface="Calibri" panose="020F0502020204030204" pitchFamily="34" charset="0"/>
                <a:cs typeface="Times New Roman" panose="02020603050405020304" pitchFamily="18" charset="0"/>
              </a:rPr>
              <a:t>thảo </a:t>
            </a:r>
            <a:r>
              <a:rPr lang="vi-VN" sz="4500" i="1" dirty="0">
                <a:solidFill>
                  <a:srgbClr val="000000"/>
                </a:solidFill>
                <a:ea typeface="Calibri" panose="020F0502020204030204" pitchFamily="34" charset="0"/>
                <a:cs typeface="Times New Roman" panose="02020603050405020304" pitchFamily="18" charset="0"/>
              </a:rPr>
              <a:t>luận nhóm theo các câu </a:t>
            </a:r>
            <a:r>
              <a:rPr lang="vi-VN" sz="4500" i="1" dirty="0" smtClean="0">
                <a:solidFill>
                  <a:srgbClr val="000000"/>
                </a:solidFill>
                <a:ea typeface="Calibri" panose="020F0502020204030204" pitchFamily="34" charset="0"/>
                <a:cs typeface="Times New Roman" panose="02020603050405020304" pitchFamily="18" charset="0"/>
              </a:rPr>
              <a:t>hỏi sau:</a:t>
            </a:r>
            <a:endParaRPr lang="en-US" sz="4500" i="1" dirty="0">
              <a:effectLst/>
              <a:ea typeface="Calibri" panose="020F0502020204030204" pitchFamily="34" charset="0"/>
              <a:cs typeface="Times New Roman" panose="02020603050405020304" pitchFamily="18" charset="0"/>
            </a:endParaRPr>
          </a:p>
        </p:txBody>
      </p:sp>
      <p:sp>
        <p:nvSpPr>
          <p:cNvPr id="16" name="Rectangle 15"/>
          <p:cNvSpPr/>
          <p:nvPr/>
        </p:nvSpPr>
        <p:spPr>
          <a:xfrm>
            <a:off x="838200" y="3288866"/>
            <a:ext cx="16478141" cy="4324132"/>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Times New Roman" panose="02020603050405020304" pitchFamily="18" charset="0"/>
              </a:rPr>
              <a:t>Vì sao Hằng lại không kiểm soát được các khoản chi tiêu của mình? Điều này dẫn đến hậu quả gì?</a:t>
            </a: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Kinh </a:t>
            </a:r>
            <a:r>
              <a:rPr lang="vi-VN" sz="4500" dirty="0">
                <a:solidFill>
                  <a:srgbClr val="000000"/>
                </a:solidFill>
                <a:ea typeface="Calibri" panose="020F0502020204030204" pitchFamily="34" charset="0"/>
                <a:cs typeface="Times New Roman" panose="02020603050405020304" pitchFamily="18" charset="0"/>
              </a:rPr>
              <a:t>nghiệm của em trong việc xử lí những trường hợp mất kiểm soát chi tiêu.</a:t>
            </a:r>
          </a:p>
        </p:txBody>
      </p:sp>
      <p:pic>
        <p:nvPicPr>
          <p:cNvPr id="18" name="Picture 12"/>
          <p:cNvPicPr>
            <a:picLocks noChangeAspect="1"/>
          </p:cNvPicPr>
          <p:nvPr/>
        </p:nvPicPr>
        <p:blipFill>
          <a:blip r:embed="rId16"/>
          <a:srcRect/>
          <a:stretch>
            <a:fillRect/>
          </a:stretch>
        </p:blipFill>
        <p:spPr>
          <a:xfrm>
            <a:off x="6510907" y="6905725"/>
            <a:ext cx="5257800" cy="4133946"/>
          </a:xfrm>
          <a:prstGeom prst="rect">
            <a:avLst/>
          </a:prstGeom>
        </p:spPr>
      </p:pic>
    </p:spTree>
    <p:extLst>
      <p:ext uri="{BB962C8B-B14F-4D97-AF65-F5344CB8AC3E}">
        <p14:creationId xmlns:p14="http://schemas.microsoft.com/office/powerpoint/2010/main" val="273361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barn(inVertical)">
                                      <p:cBhvr>
                                        <p:cTn id="1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1025" t="73237"/>
          <a:stretch>
            <a:fillRect/>
          </a:stretch>
        </p:blipFill>
        <p:spPr>
          <a:xfrm rot="-1602916">
            <a:off x="-1470860" y="-1177001"/>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1484" b="13215"/>
          <a:stretch>
            <a:fillRect/>
          </a:stretch>
        </p:blipFill>
        <p:spPr>
          <a:xfrm>
            <a:off x="13029431" y="6096006"/>
            <a:ext cx="5504339" cy="539670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819155" y="-422461"/>
            <a:ext cx="4201873" cy="255369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2278046" y="7755457"/>
            <a:ext cx="5033394" cy="4114800"/>
          </a:xfrm>
          <a:prstGeom prst="rect">
            <a:avLst/>
          </a:prstGeom>
        </p:spPr>
      </p:pic>
      <p:pic>
        <p:nvPicPr>
          <p:cNvPr id="11"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931800" flipH="1">
            <a:off x="181856" y="8072373"/>
            <a:ext cx="2183352" cy="1877683"/>
          </a:xfrm>
          <a:prstGeom prst="rect">
            <a:avLst/>
          </a:prstGeom>
        </p:spPr>
      </p:pic>
      <p:pic>
        <p:nvPicPr>
          <p:cNvPr id="12"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14600021" y="8235306"/>
            <a:ext cx="2857207" cy="2000045"/>
          </a:xfrm>
          <a:prstGeom prst="rect">
            <a:avLst/>
          </a:prstGeom>
        </p:spPr>
      </p:pic>
      <p:sp>
        <p:nvSpPr>
          <p:cNvPr id="13" name="Rectangle 12"/>
          <p:cNvSpPr/>
          <p:nvPr/>
        </p:nvSpPr>
        <p:spPr>
          <a:xfrm>
            <a:off x="1600200" y="322669"/>
            <a:ext cx="15778678" cy="1063433"/>
          </a:xfrm>
          <a:prstGeom prst="rect">
            <a:avLst/>
          </a:prstGeom>
        </p:spPr>
        <p:txBody>
          <a:bodyPr wrap="none">
            <a:spAutoFit/>
          </a:bodyPr>
          <a:lstStyle/>
          <a:p>
            <a:pPr>
              <a:lnSpc>
                <a:spcPct val="150000"/>
              </a:lnSpc>
            </a:pPr>
            <a:r>
              <a:rPr lang="vi-VN" sz="4800" b="1" dirty="0" smtClean="0"/>
              <a:t>1. Tìm </a:t>
            </a:r>
            <a:r>
              <a:rPr lang="vi-VN" sz="4800" b="1" dirty="0"/>
              <a:t>hiểu về việc kiểm soát chi tiêu và tiết kiệm tiền</a:t>
            </a:r>
          </a:p>
        </p:txBody>
      </p:sp>
      <p:pic>
        <p:nvPicPr>
          <p:cNvPr id="19"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91119" y="1684097"/>
            <a:ext cx="5138308" cy="7014755"/>
          </a:xfrm>
          <a:prstGeom prst="rect">
            <a:avLst/>
          </a:prstGeom>
        </p:spPr>
      </p:pic>
      <p:sp>
        <p:nvSpPr>
          <p:cNvPr id="3" name="Rectangle 2"/>
          <p:cNvSpPr/>
          <p:nvPr/>
        </p:nvSpPr>
        <p:spPr>
          <a:xfrm>
            <a:off x="5553546" y="1684097"/>
            <a:ext cx="11049000" cy="7363554"/>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Muốn quản lí ch</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i</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 tiêu tố</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 trước hết phải xác định được những khoản nào cần chỉ, chưa c</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ầ</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n ch</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i</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 và không cần ch</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i</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4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buFont typeface="Wingdings" panose="05000000000000000000" pitchFamily="2" charset="2"/>
              <a:buChar char="§"/>
            </a:pPr>
            <a:r>
              <a:rPr lang="vi-VN" sz="4500" dirty="0" smtClean="0">
                <a:solidFill>
                  <a:srgbClr val="000000"/>
                </a:solidFill>
                <a:ea typeface="Calibri" panose="020F0502020204030204" pitchFamily="34" charset="0"/>
                <a:cs typeface="Arial" panose="020B0604020202020204" pitchFamily="34" charset="0"/>
              </a:rPr>
              <a:t>Trong cuộc sống, ta cần nhận </a:t>
            </a:r>
            <a:r>
              <a:rPr lang="vi-VN" sz="4500" dirty="0">
                <a:solidFill>
                  <a:srgbClr val="000000"/>
                </a:solidFill>
                <a:ea typeface="Calibri" panose="020F0502020204030204" pitchFamily="34" charset="0"/>
                <a:cs typeface="Arial" panose="020B0604020202020204" pitchFamily="34" charset="0"/>
              </a:rPr>
              <a:t>diện rõ những tình huống mất kiểm soát chi tiêu đó để có phương án khắc phục chúng một cách hiệu quả.</a:t>
            </a:r>
            <a:endParaRPr lang="vi-VN" sz="4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541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1025" t="73237"/>
          <a:stretch>
            <a:fillRect/>
          </a:stretch>
        </p:blipFill>
        <p:spPr>
          <a:xfrm rot="-1602916">
            <a:off x="-1470860" y="-1177001"/>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1484" b="13215"/>
          <a:stretch>
            <a:fillRect/>
          </a:stretch>
        </p:blipFill>
        <p:spPr>
          <a:xfrm>
            <a:off x="13029431" y="6096006"/>
            <a:ext cx="5504339" cy="539670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819155" y="-422461"/>
            <a:ext cx="4201873" cy="255369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2278046" y="7755457"/>
            <a:ext cx="5033394" cy="4114800"/>
          </a:xfrm>
          <a:prstGeom prst="rect">
            <a:avLst/>
          </a:prstGeom>
        </p:spPr>
      </p:pic>
      <p:pic>
        <p:nvPicPr>
          <p:cNvPr id="11"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931800" flipH="1">
            <a:off x="181856" y="8072373"/>
            <a:ext cx="2183352" cy="1877683"/>
          </a:xfrm>
          <a:prstGeom prst="rect">
            <a:avLst/>
          </a:prstGeom>
        </p:spPr>
      </p:pic>
      <p:pic>
        <p:nvPicPr>
          <p:cNvPr id="12"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14909327" y="7443139"/>
            <a:ext cx="2857207" cy="2000045"/>
          </a:xfrm>
          <a:prstGeom prst="rect">
            <a:avLst/>
          </a:prstGeom>
        </p:spPr>
      </p:pic>
      <p:sp>
        <p:nvSpPr>
          <p:cNvPr id="13" name="Rectangle 12"/>
          <p:cNvSpPr/>
          <p:nvPr/>
        </p:nvSpPr>
        <p:spPr>
          <a:xfrm>
            <a:off x="1600200" y="322669"/>
            <a:ext cx="15778678" cy="1063433"/>
          </a:xfrm>
          <a:prstGeom prst="rect">
            <a:avLst/>
          </a:prstGeom>
        </p:spPr>
        <p:txBody>
          <a:bodyPr wrap="none">
            <a:spAutoFit/>
          </a:bodyPr>
          <a:lstStyle/>
          <a:p>
            <a:pPr>
              <a:lnSpc>
                <a:spcPct val="150000"/>
              </a:lnSpc>
            </a:pPr>
            <a:r>
              <a:rPr lang="vi-VN" sz="4800" b="1" dirty="0" smtClean="0"/>
              <a:t>1. Tìm </a:t>
            </a:r>
            <a:r>
              <a:rPr lang="vi-VN" sz="4800" b="1" dirty="0"/>
              <a:t>hiểu về việc kiểm soát chi tiêu và tiết kiệm tiền</a:t>
            </a:r>
          </a:p>
        </p:txBody>
      </p:sp>
      <p:sp>
        <p:nvSpPr>
          <p:cNvPr id="3" name="Rectangle 2"/>
          <p:cNvSpPr/>
          <p:nvPr/>
        </p:nvSpPr>
        <p:spPr>
          <a:xfrm>
            <a:off x="1600199" y="1552176"/>
            <a:ext cx="8840337" cy="4247317"/>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vi-VN" sz="4500" dirty="0" smtClean="0">
                <a:solidFill>
                  <a:srgbClr val="000000"/>
                </a:solidFill>
                <a:ea typeface="Calibri" panose="020F0502020204030204" pitchFamily="34" charset="0"/>
                <a:cs typeface="Arial" panose="020B0604020202020204" pitchFamily="34" charset="0"/>
              </a:rPr>
              <a:t>Tiết </a:t>
            </a:r>
            <a:r>
              <a:rPr lang="vi-VN" sz="4500" dirty="0">
                <a:solidFill>
                  <a:srgbClr val="000000"/>
                </a:solidFill>
                <a:ea typeface="Calibri" panose="020F0502020204030204" pitchFamily="34" charset="0"/>
                <a:cs typeface="Arial" panose="020B0604020202020204" pitchFamily="34" charset="0"/>
              </a:rPr>
              <a:t>kiệm tiền được hiểu là chi tiêu cho những điều thiết thực và có ý nghĩa, đồng thời loại bỏ những thứ không cần thiết. </a:t>
            </a:r>
          </a:p>
        </p:txBody>
      </p:sp>
      <p:pic>
        <p:nvPicPr>
          <p:cNvPr id="6" name="Picture 5"/>
          <p:cNvPicPr>
            <a:picLocks noChangeAspect="1"/>
          </p:cNvPicPr>
          <p:nvPr/>
        </p:nvPicPr>
        <p:blipFill rotWithShape="1">
          <a:blip r:embed="rId16">
            <a:extLst>
              <a:ext uri="{28A0092B-C50C-407E-A947-70E740481C1C}">
                <a14:useLocalDpi xmlns:a14="http://schemas.microsoft.com/office/drawing/2010/main" val="0"/>
              </a:ext>
            </a:extLst>
          </a:blip>
          <a:srcRect l="8216" b="11796"/>
          <a:stretch/>
        </p:blipFill>
        <p:spPr>
          <a:xfrm>
            <a:off x="9942183" y="856091"/>
            <a:ext cx="7391400" cy="6956115"/>
          </a:xfrm>
          <a:prstGeom prst="rect">
            <a:avLst/>
          </a:prstGeom>
        </p:spPr>
      </p:pic>
    </p:spTree>
    <p:extLst>
      <p:ext uri="{BB962C8B-B14F-4D97-AF65-F5344CB8AC3E}">
        <p14:creationId xmlns:p14="http://schemas.microsoft.com/office/powerpoint/2010/main" val="382571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96586" y="5739691"/>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2. Rèn luyện kĩ năng kiểm soát chi tiêu và tiết kiệm tiền</a:t>
            </a:r>
            <a:endParaRPr lang="vi-VN" sz="4800" b="1" dirty="0"/>
          </a:p>
        </p:txBody>
      </p:sp>
      <p:sp>
        <p:nvSpPr>
          <p:cNvPr id="24" name="Rectangle 23"/>
          <p:cNvSpPr/>
          <p:nvPr/>
        </p:nvSpPr>
        <p:spPr>
          <a:xfrm>
            <a:off x="815129" y="1219333"/>
            <a:ext cx="16846278" cy="1131079"/>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vi-VN" sz="4500" b="1" dirty="0">
                <a:solidFill>
                  <a:srgbClr val="FF0000"/>
                </a:solidFill>
                <a:ea typeface="Calibri" panose="020F0502020204030204" pitchFamily="34" charset="0"/>
                <a:cs typeface="Times New Roman" panose="02020603050405020304" pitchFamily="18" charset="0"/>
              </a:rPr>
              <a:t>Đ</a:t>
            </a:r>
            <a:r>
              <a:rPr lang="vi-VN" sz="4500" b="1" dirty="0" smtClean="0">
                <a:solidFill>
                  <a:srgbClr val="FF0000"/>
                </a:solidFill>
                <a:ea typeface="Calibri" panose="020F0502020204030204" pitchFamily="34" charset="0"/>
                <a:cs typeface="Times New Roman" panose="02020603050405020304" pitchFamily="18" charset="0"/>
              </a:rPr>
              <a:t>óng </a:t>
            </a:r>
            <a:r>
              <a:rPr lang="vi-VN" sz="4500" b="1" dirty="0">
                <a:solidFill>
                  <a:srgbClr val="FF0000"/>
                </a:solidFill>
                <a:ea typeface="Calibri" panose="020F0502020204030204" pitchFamily="34" charset="0"/>
                <a:cs typeface="Times New Roman" panose="02020603050405020304" pitchFamily="18" charset="0"/>
              </a:rPr>
              <a:t>vai </a:t>
            </a:r>
            <a:r>
              <a:rPr lang="vi-VN" sz="4500" b="1" dirty="0" smtClean="0">
                <a:solidFill>
                  <a:srgbClr val="FF0000"/>
                </a:solidFill>
                <a:ea typeface="Calibri" panose="020F0502020204030204" pitchFamily="34" charset="0"/>
                <a:cs typeface="Times New Roman" panose="02020603050405020304" pitchFamily="18" charset="0"/>
              </a:rPr>
              <a:t>xử </a:t>
            </a:r>
            <a:r>
              <a:rPr lang="vi-VN" sz="4500" b="1" dirty="0">
                <a:solidFill>
                  <a:srgbClr val="FF0000"/>
                </a:solidFill>
                <a:ea typeface="Calibri" panose="020F0502020204030204" pitchFamily="34" charset="0"/>
                <a:cs typeface="Times New Roman" panose="02020603050405020304" pitchFamily="18" charset="0"/>
              </a:rPr>
              <a:t>lí tình </a:t>
            </a:r>
            <a:r>
              <a:rPr lang="vi-VN" sz="4500" b="1" dirty="0" smtClean="0">
                <a:solidFill>
                  <a:srgbClr val="FF0000"/>
                </a:solidFill>
                <a:ea typeface="Calibri" panose="020F0502020204030204" pitchFamily="34" charset="0"/>
                <a:cs typeface="Times New Roman" panose="02020603050405020304" pitchFamily="18" charset="0"/>
              </a:rPr>
              <a:t>huống </a:t>
            </a:r>
            <a:r>
              <a:rPr lang="vi-VN" sz="4500" b="1" dirty="0">
                <a:solidFill>
                  <a:srgbClr val="FF0000"/>
                </a:solidFill>
                <a:ea typeface="Calibri" panose="020F0502020204030204" pitchFamily="34" charset="0"/>
                <a:cs typeface="Times New Roman" panose="02020603050405020304" pitchFamily="18" charset="0"/>
              </a:rPr>
              <a:t>SGK theo nhóm với các bước sau:</a:t>
            </a:r>
            <a:endParaRPr lang="en-US" sz="4500" b="1" dirty="0">
              <a:solidFill>
                <a:srgbClr val="FF0000"/>
              </a:solidFill>
              <a:effectLst/>
              <a:ea typeface="Calibri" panose="020F0502020204030204" pitchFamily="34" charset="0"/>
              <a:cs typeface="Times New Roman" panose="02020603050405020304" pitchFamily="18" charset="0"/>
            </a:endParaRPr>
          </a:p>
        </p:txBody>
      </p:sp>
      <p:pic>
        <p:nvPicPr>
          <p:cNvPr id="25"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19050" y="2705101"/>
            <a:ext cx="3342750" cy="7581899"/>
          </a:xfrm>
          <a:prstGeom prst="rect">
            <a:avLst/>
          </a:prstGeom>
        </p:spPr>
      </p:pic>
      <p:sp>
        <p:nvSpPr>
          <p:cNvPr id="26" name="Rectangle 25"/>
          <p:cNvSpPr/>
          <p:nvPr/>
        </p:nvSpPr>
        <p:spPr>
          <a:xfrm>
            <a:off x="3429000" y="2350412"/>
            <a:ext cx="13182600" cy="6940361"/>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
              <a:tabLst>
                <a:tab pos="90170" algn="l"/>
                <a:tab pos="180340" algn="l"/>
              </a:tabLst>
            </a:pPr>
            <a:r>
              <a:rPr lang="vi-VN" sz="4500" b="1" dirty="0">
                <a:solidFill>
                  <a:srgbClr val="000000"/>
                </a:solidFill>
                <a:ea typeface="Calibri" panose="020F0502020204030204" pitchFamily="34" charset="0"/>
                <a:cs typeface="Times New Roman" panose="02020603050405020304" pitchFamily="18" charset="0"/>
              </a:rPr>
              <a:t>Bước 1. </a:t>
            </a:r>
            <a:r>
              <a:rPr lang="vi-VN" sz="4500" dirty="0">
                <a:solidFill>
                  <a:srgbClr val="000000"/>
                </a:solidFill>
                <a:ea typeface="Calibri" panose="020F0502020204030204" pitchFamily="34" charset="0"/>
                <a:cs typeface="Times New Roman" panose="02020603050405020304" pitchFamily="18" charset="0"/>
              </a:rPr>
              <a:t>Đọc và phân tích tình huống</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
              <a:tabLst>
                <a:tab pos="90170" algn="l"/>
                <a:tab pos="180340" algn="l"/>
              </a:tabLst>
            </a:pPr>
            <a:r>
              <a:rPr lang="vi-VN" sz="4500" b="1" dirty="0" smtClean="0">
                <a:solidFill>
                  <a:srgbClr val="000000"/>
                </a:solidFill>
                <a:ea typeface="Calibri" panose="020F0502020204030204" pitchFamily="34" charset="0"/>
                <a:cs typeface="Times New Roman" panose="02020603050405020304" pitchFamily="18" charset="0"/>
              </a:rPr>
              <a:t>Bước </a:t>
            </a:r>
            <a:r>
              <a:rPr lang="vi-VN" sz="4500" b="1" dirty="0">
                <a:solidFill>
                  <a:srgbClr val="000000"/>
                </a:solidFill>
                <a:ea typeface="Calibri" panose="020F0502020204030204" pitchFamily="34" charset="0"/>
                <a:cs typeface="Times New Roman" panose="02020603050405020304" pitchFamily="18" charset="0"/>
              </a:rPr>
              <a:t>2. </a:t>
            </a:r>
            <a:r>
              <a:rPr lang="vi-VN" sz="4500" dirty="0">
                <a:solidFill>
                  <a:srgbClr val="000000"/>
                </a:solidFill>
                <a:ea typeface="Calibri" panose="020F0502020204030204" pitchFamily="34" charset="0"/>
                <a:cs typeface="Times New Roman" panose="02020603050405020304" pitchFamily="18" charset="0"/>
              </a:rPr>
              <a:t>Đưa ra các phương án xử lí tình huống</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
              <a:tabLst>
                <a:tab pos="90170" algn="l"/>
                <a:tab pos="180340" algn="l"/>
              </a:tabLst>
            </a:pPr>
            <a:r>
              <a:rPr lang="vi-VN" sz="4500" b="1" dirty="0" smtClean="0">
                <a:solidFill>
                  <a:srgbClr val="000000"/>
                </a:solidFill>
                <a:ea typeface="Calibri" panose="020F0502020204030204" pitchFamily="34" charset="0"/>
                <a:cs typeface="Times New Roman" panose="02020603050405020304" pitchFamily="18" charset="0"/>
              </a:rPr>
              <a:t>Bước </a:t>
            </a:r>
            <a:r>
              <a:rPr lang="vi-VN" sz="4500" b="1" dirty="0">
                <a:solidFill>
                  <a:srgbClr val="000000"/>
                </a:solidFill>
                <a:ea typeface="Calibri" panose="020F0502020204030204" pitchFamily="34" charset="0"/>
                <a:cs typeface="Times New Roman" panose="02020603050405020304" pitchFamily="18" charset="0"/>
              </a:rPr>
              <a:t>3. </a:t>
            </a:r>
            <a:r>
              <a:rPr lang="vi-VN" sz="4500" dirty="0">
                <a:solidFill>
                  <a:srgbClr val="000000"/>
                </a:solidFill>
                <a:ea typeface="Calibri" panose="020F0502020204030204" pitchFamily="34" charset="0"/>
                <a:cs typeface="Times New Roman" panose="02020603050405020304" pitchFamily="18" charset="0"/>
              </a:rPr>
              <a:t>Thảo luận về các phương án xử lí tình huống trong nhóm.</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
              <a:tabLst>
                <a:tab pos="90170" algn="l"/>
                <a:tab pos="180340" algn="l"/>
              </a:tabLst>
            </a:pPr>
            <a:r>
              <a:rPr lang="vi-VN" sz="4500" b="1" dirty="0" smtClean="0">
                <a:solidFill>
                  <a:srgbClr val="000000"/>
                </a:solidFill>
                <a:ea typeface="Calibri" panose="020F0502020204030204" pitchFamily="34" charset="0"/>
                <a:cs typeface="Times New Roman" panose="02020603050405020304" pitchFamily="18" charset="0"/>
              </a:rPr>
              <a:t>Bước </a:t>
            </a:r>
            <a:r>
              <a:rPr lang="vi-VN" sz="4500" b="1" dirty="0">
                <a:solidFill>
                  <a:srgbClr val="000000"/>
                </a:solidFill>
                <a:ea typeface="Calibri" panose="020F0502020204030204" pitchFamily="34" charset="0"/>
                <a:cs typeface="Times New Roman" panose="02020603050405020304" pitchFamily="18" charset="0"/>
              </a:rPr>
              <a:t>4. </a:t>
            </a:r>
            <a:r>
              <a:rPr lang="vi-VN" sz="4500" dirty="0">
                <a:solidFill>
                  <a:srgbClr val="000000"/>
                </a:solidFill>
                <a:ea typeface="Calibri" panose="020F0502020204030204" pitchFamily="34" charset="0"/>
                <a:cs typeface="Times New Roman" panose="02020603050405020304" pitchFamily="18" charset="0"/>
              </a:rPr>
              <a:t>Lựa chọn phương án xử lí tình huống phù hợp, lí do lựa chọn phương án đó.</a:t>
            </a:r>
            <a:endParaRPr lang="en-US" sz="4500" dirty="0">
              <a:effectLs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barn(inVertical)">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barn(outVertical)">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barn(inVertical)">
                                      <p:cBhvr>
                                        <p:cTn id="25" dur="500"/>
                                        <p:tgtEl>
                                          <p:spTgt spid="2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26">
                                            <p:txEl>
                                              <p:pRg st="3" end="3"/>
                                            </p:txEl>
                                          </p:spTgt>
                                        </p:tgtEl>
                                        <p:attrNameLst>
                                          <p:attrName>style.visibility</p:attrName>
                                        </p:attrNameLst>
                                      </p:cBhvr>
                                      <p:to>
                                        <p:strVal val="visible"/>
                                      </p:to>
                                    </p:set>
                                    <p:animEffect transition="in" filter="barn(outVertical)">
                                      <p:cBhvr>
                                        <p:cTn id="30"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717</Words>
  <Application>Microsoft Office PowerPoint</Application>
  <PresentationFormat>Custom</PresentationFormat>
  <Paragraphs>70</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Ha_PC</cp:lastModifiedBy>
  <cp:revision>13</cp:revision>
  <dcterms:created xsi:type="dcterms:W3CDTF">2006-08-16T00:00:00Z</dcterms:created>
  <dcterms:modified xsi:type="dcterms:W3CDTF">2022-06-15T00:44:16Z</dcterms:modified>
  <dc:identifier>DAEswOIwa4E</dc:identifier>
</cp:coreProperties>
</file>