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9" r:id="rId2"/>
    <p:sldId id="256" r:id="rId3"/>
    <p:sldId id="260" r:id="rId4"/>
    <p:sldId id="272" r:id="rId5"/>
    <p:sldId id="273" r:id="rId6"/>
    <p:sldId id="258" r:id="rId7"/>
    <p:sldId id="259" r:id="rId8"/>
    <p:sldId id="275" r:id="rId9"/>
    <p:sldId id="276" r:id="rId10"/>
    <p:sldId id="277" r:id="rId11"/>
    <p:sldId id="278" r:id="rId12"/>
    <p:sldId id="268" r:id="rId13"/>
    <p:sldId id="270" r:id="rId14"/>
  </p:sldIdLst>
  <p:sldSz cx="18288000" cy="10287000"/>
  <p:notesSz cx="6858000" cy="9144000"/>
  <p:embeddedFontLst>
    <p:embeddedFont>
      <p:font typeface="Calibri" panose="020F0502020204030204" pitchFamily="34" charset="0"/>
      <p:regular r:id="rId15"/>
      <p:bold r:id="rId16"/>
      <p:italic r:id="rId17"/>
      <p:bold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8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6/14/2022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10.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80.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3.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520.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 Id="rId14"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image" Target="../media/image134.svg"/><Relationship Id="rId13" Type="http://schemas.openxmlformats.org/officeDocument/2006/relationships/image" Target="../media/image50.png"/><Relationship Id="rId18" Type="http://schemas.openxmlformats.org/officeDocument/2006/relationships/image" Target="../media/image58.svg"/><Relationship Id="rId7" Type="http://schemas.openxmlformats.org/officeDocument/2006/relationships/image" Target="../media/image47.png"/><Relationship Id="rId12" Type="http://schemas.openxmlformats.org/officeDocument/2006/relationships/image" Target="../media/image138.svg"/><Relationship Id="rId17" Type="http://schemas.openxmlformats.org/officeDocument/2006/relationships/image" Target="../media/image37.png"/><Relationship Id="rId2" Type="http://schemas.openxmlformats.org/officeDocument/2006/relationships/image" Target="../media/image45.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image" Target="../media/image132.svg"/><Relationship Id="rId11" Type="http://schemas.openxmlformats.org/officeDocument/2006/relationships/image" Target="../media/image49.png"/><Relationship Id="rId5" Type="http://schemas.openxmlformats.org/officeDocument/2006/relationships/image" Target="../media/image46.png"/><Relationship Id="rId15" Type="http://schemas.openxmlformats.org/officeDocument/2006/relationships/image" Target="../media/image4.png"/><Relationship Id="rId10" Type="http://schemas.openxmlformats.org/officeDocument/2006/relationships/image" Target="../media/image136.svg"/><Relationship Id="rId19" Type="http://schemas.openxmlformats.org/officeDocument/2006/relationships/image" Target="../media/image38.png"/><Relationship Id="rId4" Type="http://schemas.openxmlformats.org/officeDocument/2006/relationships/image" Target="../media/image130.svg"/><Relationship Id="rId9" Type="http://schemas.openxmlformats.org/officeDocument/2006/relationships/image" Target="../media/image48.png"/><Relationship Id="rId14" Type="http://schemas.openxmlformats.org/officeDocument/2006/relationships/image" Target="../media/image140.sv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4.svg"/><Relationship Id="rId18" Type="http://schemas.openxmlformats.org/officeDocument/2006/relationships/image" Target="../media/image9.png"/><Relationship Id="rId3" Type="http://schemas.openxmlformats.org/officeDocument/2006/relationships/image" Target="../media/image142.svg"/><Relationship Id="rId7" Type="http://schemas.openxmlformats.org/officeDocument/2006/relationships/image" Target="../media/image146.svg"/><Relationship Id="rId12" Type="http://schemas.openxmlformats.org/officeDocument/2006/relationships/image" Target="../media/image6.png"/><Relationship Id="rId17" Type="http://schemas.openxmlformats.org/officeDocument/2006/relationships/image" Target="../media/image150.svg"/><Relationship Id="rId2" Type="http://schemas.openxmlformats.org/officeDocument/2006/relationships/image" Target="../media/image1.png"/><Relationship Id="rId16" Type="http://schemas.openxmlformats.org/officeDocument/2006/relationships/image" Target="../media/image8.png"/><Relationship Id="rId20"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32.svg"/><Relationship Id="rId5" Type="http://schemas.openxmlformats.org/officeDocument/2006/relationships/image" Target="../media/image144.svg"/><Relationship Id="rId15" Type="http://schemas.openxmlformats.org/officeDocument/2006/relationships/image" Target="../media/image148.svg"/><Relationship Id="rId10" Type="http://schemas.openxmlformats.org/officeDocument/2006/relationships/image" Target="../media/image5.png"/><Relationship Id="rId19" Type="http://schemas.openxmlformats.org/officeDocument/2006/relationships/image" Target="../media/image81.svg"/><Relationship Id="rId4" Type="http://schemas.openxmlformats.org/officeDocument/2006/relationships/image" Target="../media/image2.png"/><Relationship Id="rId9" Type="http://schemas.openxmlformats.org/officeDocument/2006/relationships/image" Target="../media/image71.sv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2.svg"/><Relationship Id="rId18" Type="http://schemas.openxmlformats.org/officeDocument/2006/relationships/image" Target="../media/image19.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6.png"/><Relationship Id="rId17" Type="http://schemas.openxmlformats.org/officeDocument/2006/relationships/image" Target="../media/image16.svg"/><Relationship Id="rId2" Type="http://schemas.openxmlformats.org/officeDocument/2006/relationships/image" Target="../media/image11.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15.png"/><Relationship Id="rId19" Type="http://schemas.openxmlformats.org/officeDocument/2006/relationships/image" Target="../media/image18.svg"/><Relationship Id="rId4" Type="http://schemas.openxmlformats.org/officeDocument/2006/relationships/image" Target="../media/image12.png"/><Relationship Id="rId9" Type="http://schemas.openxmlformats.org/officeDocument/2006/relationships/image" Target="../media/image8.sv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18" Type="http://schemas.openxmlformats.org/officeDocument/2006/relationships/image" Target="../media/image26.png"/><Relationship Id="rId3" Type="http://schemas.openxmlformats.org/officeDocument/2006/relationships/image" Target="../media/image123.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69.svg"/><Relationship Id="rId7" Type="http://schemas.openxmlformats.org/officeDocument/2006/relationships/image" Target="../media/image65.svg"/><Relationship Id="rId12" Type="http://schemas.openxmlformats.org/officeDocument/2006/relationships/image" Target="../media/image25.png"/><Relationship Id="rId17" Type="http://schemas.openxmlformats.org/officeDocument/2006/relationships/image" Target="../media/image8.svg"/><Relationship Id="rId2" Type="http://schemas.openxmlformats.org/officeDocument/2006/relationships/image" Target="../media/image20.png"/><Relationship Id="rId16"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6.svg"/><Relationship Id="rId5" Type="http://schemas.openxmlformats.org/officeDocument/2006/relationships/image" Target="../media/image21.png"/><Relationship Id="rId15" Type="http://schemas.openxmlformats.org/officeDocument/2006/relationships/image" Target="../media/image71.svg"/><Relationship Id="rId10" Type="http://schemas.openxmlformats.org/officeDocument/2006/relationships/image" Target="../media/image24.png"/><Relationship Id="rId4" Type="http://schemas.openxmlformats.org/officeDocument/2006/relationships/image" Target="../media/image63.svg"/><Relationship Id="rId9" Type="http://schemas.openxmlformats.org/officeDocument/2006/relationships/image" Target="../media/image67.svg"/><Relationship Id="rId1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16.svg"/><Relationship Id="rId18" Type="http://schemas.openxmlformats.org/officeDocument/2006/relationships/image" Target="../media/image14.png"/><Relationship Id="rId3" Type="http://schemas.openxmlformats.org/officeDocument/2006/relationships/image" Target="../media/image38.svg"/><Relationship Id="rId21" Type="http://schemas.openxmlformats.org/officeDocument/2006/relationships/image" Target="../media/image52.svg"/><Relationship Id="rId7" Type="http://schemas.openxmlformats.org/officeDocument/2006/relationships/image" Target="../media/image42.svg"/><Relationship Id="rId12" Type="http://schemas.openxmlformats.org/officeDocument/2006/relationships/image" Target="../media/image18.png"/><Relationship Id="rId17" Type="http://schemas.openxmlformats.org/officeDocument/2006/relationships/image" Target="../media/image50.svg"/><Relationship Id="rId2" Type="http://schemas.openxmlformats.org/officeDocument/2006/relationships/image" Target="../media/image27.png"/><Relationship Id="rId16" Type="http://schemas.openxmlformats.org/officeDocument/2006/relationships/image" Target="../media/image33.png"/><Relationship Id="rId20"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46.svg"/><Relationship Id="rId5" Type="http://schemas.openxmlformats.org/officeDocument/2006/relationships/image" Target="../media/image40.svg"/><Relationship Id="rId15" Type="http://schemas.openxmlformats.org/officeDocument/2006/relationships/image" Target="../media/image48.svg"/><Relationship Id="rId10" Type="http://schemas.openxmlformats.org/officeDocument/2006/relationships/image" Target="../media/image31.png"/><Relationship Id="rId19" Type="http://schemas.openxmlformats.org/officeDocument/2006/relationships/image" Target="../media/image8.svg"/><Relationship Id="rId4" Type="http://schemas.openxmlformats.org/officeDocument/2006/relationships/image" Target="../media/image28.png"/><Relationship Id="rId9" Type="http://schemas.openxmlformats.org/officeDocument/2006/relationships/image" Target="../media/image44.svg"/><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sv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12.png"/><Relationship Id="rId5" Type="http://schemas.openxmlformats.org/officeDocument/2006/relationships/image" Target="../media/image56.svg"/><Relationship Id="rId10" Type="http://schemas.openxmlformats.org/officeDocument/2006/relationships/image" Target="../media/image60.svg"/><Relationship Id="rId4" Type="http://schemas.openxmlformats.org/officeDocument/2006/relationships/image" Target="../media/image36.png"/><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104.sv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0.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4.svg"/><Relationship Id="rId7" Type="http://schemas.openxmlformats.org/officeDocument/2006/relationships/image" Target="../media/image58.svg"/><Relationship Id="rId12" Type="http://schemas.openxmlformats.org/officeDocument/2006/relationships/image" Target="../media/image41.png"/><Relationship Id="rId2" Type="http://schemas.openxmlformats.org/officeDocument/2006/relationships/image" Target="../media/image35.png"/><Relationship Id="rId1" Type="http://schemas.openxmlformats.org/officeDocument/2006/relationships/slideLayout" Target="../slideLayouts/slideLayout7.xml"/><Relationship Id="rId11" Type="http://schemas.openxmlformats.org/officeDocument/2006/relationships/image" Target="../media/image4.svg"/><Relationship Id="rId15" Type="http://schemas.openxmlformats.org/officeDocument/2006/relationships/image" Target="../media/image600.svg"/><Relationship Id="rId10" Type="http://schemas.openxmlformats.org/officeDocument/2006/relationships/image" Target="../media/image12.png"/><Relationship Id="rId4" Type="http://schemas.openxmlformats.org/officeDocument/2006/relationships/image" Target="../media/image38.png"/><Relationship Id="rId9" Type="http://schemas.openxmlformats.org/officeDocument/2006/relationships/image" Target="../media/image60.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323987"/>
          </a:xfrm>
          <a:prstGeom prst="rect">
            <a:avLst/>
          </a:prstGeom>
        </p:spPr>
        <p:txBody>
          <a:bodyPr wrap="square" lIns="0" tIns="0" rIns="0" bIns="0" rtlCol="0" anchor="t">
            <a:spAutoFit/>
          </a:bodyPr>
          <a:lstStyle/>
          <a:p>
            <a:pPr algn="ctr">
              <a:lnSpc>
                <a:spcPct val="150000"/>
              </a:lnSpc>
            </a:pPr>
            <a:r>
              <a:rPr lang="en-US" sz="7200" b="1" dirty="0" smtClean="0">
                <a:latin typeface="Arial" panose="020B0604020202020204" pitchFamily="34" charset="0"/>
                <a:cs typeface="Arial" panose="020B0604020202020204" pitchFamily="34" charset="0"/>
              </a:rPr>
              <a:t>CHÀO MỪNG CÁC EM ĐẾN VỚI BÀI HỌC NGÀY HÔM NAY!</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226163" flipH="1" flipV="1">
            <a:off x="11573727" y="7716449"/>
            <a:ext cx="560208" cy="54470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11040960" cy="6740307"/>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Biểu hiện trong lao động: </a:t>
            </a:r>
            <a:r>
              <a:rPr lang="vi-VN" sz="4800" dirty="0">
                <a:ea typeface="Calibri" panose="020F0502020204030204" pitchFamily="34" charset="0"/>
                <a:cs typeface="Times New Roman" panose="02020603050405020304" pitchFamily="18" charset="0"/>
              </a:rPr>
              <a:t>thường xuyên làm việc nhà, không ngại khi làm việc, nỗ lực tìm ra giải pháp khi gặp tình huống khó khăn, không ngững cố gắng để hoàn thành mục tiêu trong công việc.</a:t>
            </a:r>
            <a:endParaRPr lang="en-US" sz="4800" dirty="0">
              <a:effectLst/>
              <a:ea typeface="Calibri" panose="020F0502020204030204" pitchFamily="34" charset="0"/>
              <a:cs typeface="Times New Roman" panose="02020603050405020304" pitchFamily="18" charset="0"/>
            </a:endParaRPr>
          </a:p>
        </p:txBody>
      </p:sp>
      <p:pic>
        <p:nvPicPr>
          <p:cNvPr id="11" name="Picture 6"/>
          <p:cNvPicPr>
            <a:picLocks noChangeAspect="1"/>
          </p:cNvPicPr>
          <p:nvPr/>
        </p:nvPicPr>
        <p:blipFill>
          <a:blip r:embed="rId12"/>
          <a:srcRect/>
          <a:stretch>
            <a:fillRect/>
          </a:stretch>
        </p:blipFill>
        <p:spPr>
          <a:xfrm>
            <a:off x="12801600" y="3509480"/>
            <a:ext cx="5392687" cy="6796570"/>
          </a:xfrm>
          <a:prstGeom prst="rect">
            <a:avLst/>
          </a:prstGeom>
        </p:spPr>
      </p:pic>
    </p:spTree>
    <p:extLst>
      <p:ext uri="{BB962C8B-B14F-4D97-AF65-F5344CB8AC3E}">
        <p14:creationId xmlns:p14="http://schemas.microsoft.com/office/powerpoint/2010/main" val="17225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par>
                                <p:cTn id="15" presetID="25"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819682" y="6802454"/>
            <a:ext cx="952665"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882505" y="6942297"/>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595436" y="5859520"/>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644475" y="2007086"/>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grpSp>
        <p:nvGrpSpPr>
          <p:cNvPr id="12" name="Group 2"/>
          <p:cNvGrpSpPr/>
          <p:nvPr/>
        </p:nvGrpSpPr>
        <p:grpSpPr>
          <a:xfrm>
            <a:off x="1717257" y="1841844"/>
            <a:ext cx="14554200" cy="6629309"/>
            <a:chOff x="0" y="0"/>
            <a:chExt cx="4580538" cy="2367979"/>
          </a:xfrm>
        </p:grpSpPr>
        <p:sp>
          <p:nvSpPr>
            <p:cNvPr id="14" name="Freeform 3"/>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6D8EBB"/>
            </a:solidFill>
          </p:spPr>
        </p:sp>
      </p:grpSp>
      <p:grpSp>
        <p:nvGrpSpPr>
          <p:cNvPr id="19" name="Group 4"/>
          <p:cNvGrpSpPr/>
          <p:nvPr/>
        </p:nvGrpSpPr>
        <p:grpSpPr>
          <a:xfrm>
            <a:off x="1984344" y="1724313"/>
            <a:ext cx="14311446" cy="6746840"/>
            <a:chOff x="0" y="0"/>
            <a:chExt cx="4580538" cy="2367979"/>
          </a:xfrm>
        </p:grpSpPr>
        <p:sp>
          <p:nvSpPr>
            <p:cNvPr id="21" name="Freeform 5"/>
            <p:cNvSpPr/>
            <p:nvPr/>
          </p:nvSpPr>
          <p:spPr>
            <a:xfrm>
              <a:off x="-1" y="0"/>
              <a:ext cx="4588197" cy="2367979"/>
            </a:xfrm>
            <a:custGeom>
              <a:avLst/>
              <a:gdLst/>
              <a:ahLst/>
              <a:cxnLst/>
              <a:rect l="l" t="t" r="r" b="b"/>
              <a:pathLst>
                <a:path w="4588197" h="2367979">
                  <a:moveTo>
                    <a:pt x="4081758" y="2351060"/>
                  </a:moveTo>
                  <a:cubicBezTo>
                    <a:pt x="4081758" y="2351060"/>
                    <a:pt x="3844762" y="2341091"/>
                    <a:pt x="3482623" y="2354535"/>
                  </a:cubicBezTo>
                  <a:cubicBezTo>
                    <a:pt x="3120484" y="2367979"/>
                    <a:pt x="490924" y="2367979"/>
                    <a:pt x="490924" y="2367979"/>
                  </a:cubicBezTo>
                  <a:cubicBezTo>
                    <a:pt x="245502" y="2367979"/>
                    <a:pt x="32509" y="2270711"/>
                    <a:pt x="31032" y="2110597"/>
                  </a:cubicBezTo>
                  <a:cubicBezTo>
                    <a:pt x="31032" y="2110597"/>
                    <a:pt x="0" y="1065563"/>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4035209" y="0"/>
                    <a:pt x="4035209" y="0"/>
                  </a:cubicBezTo>
                  <a:cubicBezTo>
                    <a:pt x="4347110" y="0"/>
                    <a:pt x="4580538" y="101069"/>
                    <a:pt x="4572681" y="303616"/>
                  </a:cubicBezTo>
                  <a:cubicBezTo>
                    <a:pt x="4572681" y="303616"/>
                    <a:pt x="4570686" y="1024831"/>
                    <a:pt x="4579441" y="1411010"/>
                  </a:cubicBezTo>
                  <a:cubicBezTo>
                    <a:pt x="4588197" y="1704311"/>
                    <a:pt x="4541649" y="2037383"/>
                    <a:pt x="4541649" y="2037383"/>
                  </a:cubicBezTo>
                  <a:cubicBezTo>
                    <a:pt x="4538683" y="2217408"/>
                    <a:pt x="4327180" y="2351060"/>
                    <a:pt x="4081758" y="2351060"/>
                  </a:cubicBezTo>
                  <a:close/>
                </a:path>
              </a:pathLst>
            </a:custGeom>
            <a:solidFill>
              <a:srgbClr val="D0E7E8"/>
            </a:solidFill>
          </p:spPr>
        </p:sp>
      </p:grpSp>
      <p:sp>
        <p:nvSpPr>
          <p:cNvPr id="2" name="Rectangle 1"/>
          <p:cNvSpPr/>
          <p:nvPr/>
        </p:nvSpPr>
        <p:spPr>
          <a:xfrm>
            <a:off x="2408329" y="1841844"/>
            <a:ext cx="13487399" cy="6324808"/>
          </a:xfrm>
          <a:prstGeom prst="rect">
            <a:avLst/>
          </a:prstGeom>
        </p:spPr>
        <p:txBody>
          <a:bodyPr wrap="square">
            <a:spAutoFit/>
          </a:bodyPr>
          <a:lstStyle/>
          <a:p>
            <a:pPr algn="just">
              <a:lnSpc>
                <a:spcPct val="150000"/>
              </a:lnSpc>
            </a:pPr>
            <a:r>
              <a:rPr lang="vi-VN" sz="4500" dirty="0" smtClean="0">
                <a:solidFill>
                  <a:srgbClr val="000000"/>
                </a:solidFill>
                <a:ea typeface="Calibri" panose="020F0502020204030204" pitchFamily="34" charset="0"/>
              </a:rPr>
              <a:t>	Tính </a:t>
            </a:r>
            <a:r>
              <a:rPr lang="vi-VN" sz="4500" dirty="0">
                <a:solidFill>
                  <a:srgbClr val="000000"/>
                </a:solidFill>
                <a:ea typeface="Calibri" panose="020F0502020204030204" pitchFamily="34" charset="0"/>
              </a:rPr>
              <a:t>kiên trì, chăm chỉ có ảnh hưởng đến cuộc đời của con người, đặc biệt là sự thành công của mỗi người trong cuộc sống. Chính vì vậy, HS cần rèn luyện bản thân để trở thành người kiên trì, chăm chỉ trong học tập và công việc hằng ngày, đây chính là chìa khóa của mọi thành công sau này.</a:t>
            </a:r>
            <a:endParaRPr lang="en-US" sz="4500" dirty="0"/>
          </a:p>
        </p:txBody>
      </p:sp>
      <p:pic>
        <p:nvPicPr>
          <p:cNvPr id="22" name="Picture 2"/>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2347676" y="1841844"/>
            <a:ext cx="973161" cy="1064093"/>
          </a:xfrm>
          <a:prstGeom prst="rect">
            <a:avLst/>
          </a:prstGeom>
        </p:spPr>
      </p:pic>
      <p:pic>
        <p:nvPicPr>
          <p:cNvPr id="23" name="Picture 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5095814" y="6242453"/>
            <a:ext cx="3097322" cy="4114800"/>
          </a:xfrm>
          <a:prstGeom prst="rect">
            <a:avLst/>
          </a:prstGeom>
        </p:spPr>
      </p:pic>
    </p:spTree>
    <p:extLst>
      <p:ext uri="{BB962C8B-B14F-4D97-AF65-F5344CB8AC3E}">
        <p14:creationId xmlns:p14="http://schemas.microsoft.com/office/powerpoint/2010/main" val="97974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edge">
                                      <p:cBhvr>
                                        <p:cTn id="7" dur="500"/>
                                        <p:tgtEl>
                                          <p:spTgt spid="22"/>
                                        </p:tgtEl>
                                      </p:cBhvr>
                                    </p:animEffect>
                                  </p:childTnLst>
                                </p:cTn>
                              </p:par>
                              <p:par>
                                <p:cTn id="8" presetID="2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edge">
                                      <p:cBhvr>
                                        <p:cTn id="10" dur="500"/>
                                        <p:tgtEl>
                                          <p:spTgt spid="19"/>
                                        </p:tgtEl>
                                      </p:cBhvr>
                                    </p:animEffect>
                                  </p:childTnLst>
                                </p:cTn>
                              </p:par>
                              <p:par>
                                <p:cTn id="11" presetID="20"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edge">
                                      <p:cBhvr>
                                        <p:cTn id="13" dur="500"/>
                                        <p:tgtEl>
                                          <p:spTgt spid="12"/>
                                        </p:tgtEl>
                                      </p:cBhvr>
                                    </p:animEffect>
                                  </p:childTnLst>
                                </p:cTn>
                              </p:par>
                              <p:par>
                                <p:cTn id="14" presetID="20"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edg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rot="-10800000">
            <a:off x="5703272" y="3670366"/>
            <a:ext cx="10915309" cy="5587934"/>
            <a:chOff x="0" y="0"/>
            <a:chExt cx="3812945" cy="3581511"/>
          </a:xfrm>
        </p:grpSpPr>
        <p:sp>
          <p:nvSpPr>
            <p:cNvPr id="3" name="Freeform 3"/>
            <p:cNvSpPr/>
            <p:nvPr/>
          </p:nvSpPr>
          <p:spPr>
            <a:xfrm>
              <a:off x="-1" y="0"/>
              <a:ext cx="3820604" cy="3581511"/>
            </a:xfrm>
            <a:custGeom>
              <a:avLst/>
              <a:gdLst/>
              <a:ahLst/>
              <a:cxnLst/>
              <a:rect l="l" t="t" r="r" b="b"/>
              <a:pathLst>
                <a:path w="3820604" h="3581511">
                  <a:moveTo>
                    <a:pt x="3314165" y="3564592"/>
                  </a:moveTo>
                  <a:cubicBezTo>
                    <a:pt x="3314165" y="3564592"/>
                    <a:pt x="3077169" y="3554622"/>
                    <a:pt x="2715030" y="3568067"/>
                  </a:cubicBezTo>
                  <a:cubicBezTo>
                    <a:pt x="2352892" y="3581511"/>
                    <a:pt x="490924" y="3581511"/>
                    <a:pt x="490924" y="3581511"/>
                  </a:cubicBezTo>
                  <a:cubicBezTo>
                    <a:pt x="245502" y="3581511"/>
                    <a:pt x="32509" y="3484243"/>
                    <a:pt x="31032" y="3324129"/>
                  </a:cubicBezTo>
                  <a:cubicBezTo>
                    <a:pt x="31032" y="3324129"/>
                    <a:pt x="0" y="2005560"/>
                    <a:pt x="0" y="606979"/>
                  </a:cubicBezTo>
                  <a:cubicBezTo>
                    <a:pt x="0" y="392820"/>
                    <a:pt x="15517" y="249246"/>
                    <a:pt x="15517" y="249246"/>
                  </a:cubicBezTo>
                  <a:cubicBezTo>
                    <a:pt x="15518" y="120578"/>
                    <a:pt x="1" y="0"/>
                    <a:pt x="459892" y="8134"/>
                  </a:cubicBezTo>
                  <a:cubicBezTo>
                    <a:pt x="459892" y="8134"/>
                    <a:pt x="1144663" y="28433"/>
                    <a:pt x="1627778" y="20834"/>
                  </a:cubicBezTo>
                  <a:cubicBezTo>
                    <a:pt x="2144992" y="12700"/>
                    <a:pt x="3267617" y="0"/>
                    <a:pt x="3267617" y="0"/>
                  </a:cubicBezTo>
                  <a:cubicBezTo>
                    <a:pt x="3579518" y="0"/>
                    <a:pt x="3812946" y="101069"/>
                    <a:pt x="3805089" y="303616"/>
                  </a:cubicBezTo>
                  <a:cubicBezTo>
                    <a:pt x="3805089" y="303616"/>
                    <a:pt x="3803094" y="1881177"/>
                    <a:pt x="3811849" y="2624542"/>
                  </a:cubicBezTo>
                  <a:cubicBezTo>
                    <a:pt x="3820604" y="2917843"/>
                    <a:pt x="3774056" y="3250915"/>
                    <a:pt x="3774056" y="3250915"/>
                  </a:cubicBezTo>
                  <a:cubicBezTo>
                    <a:pt x="3771091" y="3430939"/>
                    <a:pt x="3559588" y="3564592"/>
                    <a:pt x="3314165" y="3564592"/>
                  </a:cubicBezTo>
                  <a:close/>
                </a:path>
              </a:pathLst>
            </a:custGeom>
            <a:solidFill>
              <a:srgbClr val="F6C496"/>
            </a:solidFill>
          </p:spPr>
        </p:sp>
      </p:grpSp>
      <p:grpSp>
        <p:nvGrpSpPr>
          <p:cNvPr id="4" name="Group 4"/>
          <p:cNvGrpSpPr/>
          <p:nvPr/>
        </p:nvGrpSpPr>
        <p:grpSpPr>
          <a:xfrm>
            <a:off x="5867400" y="1208854"/>
            <a:ext cx="8884361" cy="1872492"/>
            <a:chOff x="0" y="0"/>
            <a:chExt cx="8943693" cy="2361702"/>
          </a:xfrm>
        </p:grpSpPr>
        <p:sp>
          <p:nvSpPr>
            <p:cNvPr id="5" name="Freeform 5"/>
            <p:cNvSpPr/>
            <p:nvPr/>
          </p:nvSpPr>
          <p:spPr>
            <a:xfrm>
              <a:off x="0" y="-4073"/>
              <a:ext cx="8950084" cy="2368305"/>
            </a:xfrm>
            <a:custGeom>
              <a:avLst/>
              <a:gdLst/>
              <a:ahLst/>
              <a:cxnLst/>
              <a:rect l="l" t="t" r="r" b="b"/>
              <a:pathLst>
                <a:path w="8950084" h="2368305">
                  <a:moveTo>
                    <a:pt x="8322306" y="2313827"/>
                  </a:moveTo>
                  <a:cubicBezTo>
                    <a:pt x="8322306" y="2313827"/>
                    <a:pt x="7591431" y="2368305"/>
                    <a:pt x="6406198" y="2365683"/>
                  </a:cubicBezTo>
                  <a:cubicBezTo>
                    <a:pt x="3404966" y="2363520"/>
                    <a:pt x="1057074" y="2355696"/>
                    <a:pt x="1057074" y="2355696"/>
                  </a:cubicBezTo>
                  <a:cubicBezTo>
                    <a:pt x="812932" y="2346862"/>
                    <a:pt x="449110" y="2325631"/>
                    <a:pt x="282371" y="2267454"/>
                  </a:cubicBezTo>
                  <a:cubicBezTo>
                    <a:pt x="4469" y="2170491"/>
                    <a:pt x="0" y="1997212"/>
                    <a:pt x="0" y="1593501"/>
                  </a:cubicBezTo>
                  <a:lnTo>
                    <a:pt x="0" y="1593488"/>
                  </a:lnTo>
                  <a:cubicBezTo>
                    <a:pt x="8536" y="491230"/>
                    <a:pt x="0" y="345608"/>
                    <a:pt x="77597" y="223930"/>
                  </a:cubicBezTo>
                  <a:cubicBezTo>
                    <a:pt x="217372" y="4759"/>
                    <a:pt x="519255" y="4073"/>
                    <a:pt x="937909" y="4073"/>
                  </a:cubicBezTo>
                  <a:cubicBezTo>
                    <a:pt x="937909" y="4073"/>
                    <a:pt x="2145679" y="15681"/>
                    <a:pt x="5299543" y="7673"/>
                  </a:cubicBezTo>
                  <a:cubicBezTo>
                    <a:pt x="7372503" y="0"/>
                    <a:pt x="8089237" y="6979"/>
                    <a:pt x="8089237" y="6979"/>
                  </a:cubicBezTo>
                  <a:cubicBezTo>
                    <a:pt x="8457544" y="14458"/>
                    <a:pt x="8595804" y="42638"/>
                    <a:pt x="8793545" y="165219"/>
                  </a:cubicBezTo>
                  <a:cubicBezTo>
                    <a:pt x="8944562" y="258836"/>
                    <a:pt x="8950084" y="476157"/>
                    <a:pt x="8940943" y="1593488"/>
                  </a:cubicBezTo>
                  <a:lnTo>
                    <a:pt x="8940943" y="1593501"/>
                  </a:lnTo>
                  <a:cubicBezTo>
                    <a:pt x="8940943" y="2115177"/>
                    <a:pt x="8898158" y="2263765"/>
                    <a:pt x="8322306" y="2313827"/>
                  </a:cubicBezTo>
                  <a:close/>
                </a:path>
              </a:pathLst>
            </a:custGeom>
            <a:solidFill>
              <a:srgbClr val="EB8198"/>
            </a:solidFill>
          </p:spPr>
        </p:sp>
      </p:grpSp>
      <p:grpSp>
        <p:nvGrpSpPr>
          <p:cNvPr id="6" name="Group 6"/>
          <p:cNvGrpSpPr/>
          <p:nvPr/>
        </p:nvGrpSpPr>
        <p:grpSpPr>
          <a:xfrm rot="5400000">
            <a:off x="7266265" y="160055"/>
            <a:ext cx="5648172" cy="12548318"/>
            <a:chOff x="0" y="0"/>
            <a:chExt cx="3080402" cy="4043118"/>
          </a:xfrm>
        </p:grpSpPr>
        <p:sp>
          <p:nvSpPr>
            <p:cNvPr id="7" name="Freeform 7"/>
            <p:cNvSpPr/>
            <p:nvPr/>
          </p:nvSpPr>
          <p:spPr>
            <a:xfrm>
              <a:off x="-5580" y="-3142"/>
              <a:ext cx="3086424" cy="4052713"/>
            </a:xfrm>
            <a:custGeom>
              <a:avLst/>
              <a:gdLst/>
              <a:ahLst/>
              <a:cxnLst/>
              <a:rect l="l" t="t" r="r" b="b"/>
              <a:pathLst>
                <a:path w="3086424" h="4052713">
                  <a:moveTo>
                    <a:pt x="3085975" y="3375713"/>
                  </a:moveTo>
                  <a:cubicBezTo>
                    <a:pt x="3085528" y="3593874"/>
                    <a:pt x="3072989" y="3715967"/>
                    <a:pt x="3072989" y="3715967"/>
                  </a:cubicBezTo>
                  <a:cubicBezTo>
                    <a:pt x="3072720" y="3825412"/>
                    <a:pt x="3084705" y="3928005"/>
                    <a:pt x="2722002" y="3920193"/>
                  </a:cubicBezTo>
                  <a:cubicBezTo>
                    <a:pt x="2722002" y="3920193"/>
                    <a:pt x="2181957" y="3901601"/>
                    <a:pt x="1800905" y="3907128"/>
                  </a:cubicBezTo>
                  <a:cubicBezTo>
                    <a:pt x="1758971" y="3907736"/>
                    <a:pt x="1711137" y="3908371"/>
                    <a:pt x="1659185" y="3909020"/>
                  </a:cubicBezTo>
                  <a:cubicBezTo>
                    <a:pt x="1633611" y="3944968"/>
                    <a:pt x="1603561" y="3986217"/>
                    <a:pt x="1595244" y="3993522"/>
                  </a:cubicBezTo>
                  <a:cubicBezTo>
                    <a:pt x="1589217" y="3998816"/>
                    <a:pt x="1578738" y="4012621"/>
                    <a:pt x="1568277" y="4027371"/>
                  </a:cubicBezTo>
                  <a:cubicBezTo>
                    <a:pt x="1551308" y="4051294"/>
                    <a:pt x="1516305" y="4052713"/>
                    <a:pt x="1497318" y="4030359"/>
                  </a:cubicBezTo>
                  <a:cubicBezTo>
                    <a:pt x="1478257" y="4007918"/>
                    <a:pt x="1457170" y="3981619"/>
                    <a:pt x="1446450" y="3963345"/>
                  </a:cubicBezTo>
                  <a:cubicBezTo>
                    <a:pt x="1436312" y="3946065"/>
                    <a:pt x="1427269" y="3928137"/>
                    <a:pt x="1419656" y="3911817"/>
                  </a:cubicBezTo>
                  <a:cubicBezTo>
                    <a:pt x="976795" y="3916705"/>
                    <a:pt x="433245" y="3921487"/>
                    <a:pt x="433245" y="3921487"/>
                  </a:cubicBezTo>
                  <a:cubicBezTo>
                    <a:pt x="187246" y="3920883"/>
                    <a:pt x="3350" y="3834462"/>
                    <a:pt x="9970" y="3662193"/>
                  </a:cubicBezTo>
                  <a:cubicBezTo>
                    <a:pt x="9970" y="3662193"/>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3375713"/>
                  </a:cubicBezTo>
                  <a:close/>
                </a:path>
              </a:pathLst>
            </a:custGeom>
            <a:solidFill>
              <a:srgbClr val="FDE5A4"/>
            </a:solidFill>
          </p:spPr>
        </p:sp>
      </p:gr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397072" y="3083352"/>
            <a:ext cx="4075921" cy="8272165"/>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rot="555377">
            <a:off x="11872561" y="8652330"/>
            <a:ext cx="1291497" cy="1540832"/>
          </a:xfrm>
          <a:prstGeom prst="rect">
            <a:avLst/>
          </a:prstGeom>
        </p:spPr>
      </p:pic>
      <p:pic>
        <p:nvPicPr>
          <p:cNvPr id="12" name="Picture 12"/>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82399">
            <a:off x="16383888" y="3501747"/>
            <a:ext cx="1039933" cy="1629525"/>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2485464">
            <a:off x="-212478" y="-2980738"/>
            <a:ext cx="2633125" cy="5214110"/>
          </a:xfrm>
          <a:prstGeom prst="rect">
            <a:avLst/>
          </a:prstGeom>
        </p:spPr>
      </p:pic>
      <p:pic>
        <p:nvPicPr>
          <p:cNvPr id="14" name="Picture 14"/>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8325803">
            <a:off x="16520839" y="9102788"/>
            <a:ext cx="2800294" cy="2916973"/>
          </a:xfrm>
          <a:prstGeom prst="rect">
            <a:avLst/>
          </a:prstGeom>
        </p:spPr>
      </p:pic>
      <p:pic>
        <p:nvPicPr>
          <p:cNvPr id="15" name="Picture 1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1541832">
            <a:off x="-1741132" y="-114971"/>
            <a:ext cx="4150895" cy="3298074"/>
          </a:xfrm>
          <a:prstGeom prst="rect">
            <a:avLst/>
          </a:prstGeom>
        </p:spPr>
      </p:pic>
      <p:pic>
        <p:nvPicPr>
          <p:cNvPr id="16" name="Picture 16"/>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a:off x="15160919" y="9258300"/>
            <a:ext cx="4564560" cy="2605949"/>
          </a:xfrm>
          <a:prstGeom prst="rect">
            <a:avLst/>
          </a:prstGeom>
        </p:spPr>
      </p:pic>
      <p:sp>
        <p:nvSpPr>
          <p:cNvPr id="17" name="TextBox 17"/>
          <p:cNvSpPr txBox="1"/>
          <p:nvPr/>
        </p:nvSpPr>
        <p:spPr>
          <a:xfrm>
            <a:off x="5601138" y="1477639"/>
            <a:ext cx="9423234" cy="1187120"/>
          </a:xfrm>
          <a:prstGeom prst="rect">
            <a:avLst/>
          </a:prstGeom>
        </p:spPr>
        <p:txBody>
          <a:bodyPr wrap="square" lIns="0" tIns="0" rIns="0" bIns="0" rtlCol="0" anchor="t">
            <a:spAutoFit/>
          </a:bodyPr>
          <a:lstStyle/>
          <a:p>
            <a:pPr algn="ctr">
              <a:lnSpc>
                <a:spcPts val="10440"/>
              </a:lnSpc>
            </a:pPr>
            <a:r>
              <a:rPr lang="vi-VN" sz="6400" b="1" dirty="0" smtClean="0">
                <a:solidFill>
                  <a:srgbClr val="F9FFFF"/>
                </a:solidFill>
                <a:latin typeface="Arial" panose="020B0604020202020204" pitchFamily="34" charset="0"/>
                <a:cs typeface="Arial" panose="020B0604020202020204" pitchFamily="34" charset="0"/>
              </a:rPr>
              <a:t>HƯỚNG DẪN VỀ NHÀ</a:t>
            </a:r>
            <a:endParaRPr lang="en-US" sz="6400" b="1" dirty="0">
              <a:solidFill>
                <a:srgbClr val="F9FFFF"/>
              </a:solidFill>
              <a:latin typeface="Arial" panose="020B0604020202020204" pitchFamily="34" charset="0"/>
              <a:cs typeface="Arial" panose="020B0604020202020204" pitchFamily="34" charset="0"/>
            </a:endParaRPr>
          </a:p>
        </p:txBody>
      </p:sp>
      <p:sp>
        <p:nvSpPr>
          <p:cNvPr id="18" name="TextBox 18"/>
          <p:cNvSpPr txBox="1"/>
          <p:nvPr/>
        </p:nvSpPr>
        <p:spPr>
          <a:xfrm>
            <a:off x="4533702" y="4587474"/>
            <a:ext cx="11558105" cy="3452676"/>
          </a:xfrm>
          <a:prstGeom prst="rect">
            <a:avLst/>
          </a:prstGeom>
        </p:spPr>
        <p:txBody>
          <a:bodyPr wrap="square" lIns="0" tIns="0" rIns="0" bIns="0" rtlCol="0" anchor="t">
            <a:spAutoFit/>
          </a:bodyPr>
          <a:lstStyle/>
          <a:p>
            <a:pPr marL="685800" indent="-685800" algn="just">
              <a:lnSpc>
                <a:spcPct val="150000"/>
              </a:lnSpc>
              <a:buFont typeface="Wingdings" panose="05000000000000000000" pitchFamily="2" charset="2"/>
              <a:buChar char="ü"/>
            </a:pPr>
            <a:r>
              <a:rPr lang="en-US" sz="5200" dirty="0" err="1" smtClean="0">
                <a:solidFill>
                  <a:srgbClr val="494D4D"/>
                </a:solidFill>
                <a:latin typeface="Arial" panose="020B0604020202020204" pitchFamily="34" charset="0"/>
                <a:cs typeface="Arial" panose="020B0604020202020204" pitchFamily="34" charset="0"/>
              </a:rPr>
              <a:t>Ôn</a:t>
            </a:r>
            <a:r>
              <a:rPr lang="en-US" sz="5200" dirty="0" smtClean="0">
                <a:solidFill>
                  <a:srgbClr val="494D4D"/>
                </a:solidFill>
                <a:latin typeface="Arial" panose="020B0604020202020204" pitchFamily="34" charset="0"/>
                <a:cs typeface="Arial" panose="020B0604020202020204" pitchFamily="34" charset="0"/>
              </a:rPr>
              <a:t> </a:t>
            </a:r>
            <a:r>
              <a:rPr lang="en-US" sz="5200" dirty="0">
                <a:solidFill>
                  <a:srgbClr val="494D4D"/>
                </a:solidFill>
                <a:latin typeface="Arial" panose="020B0604020202020204" pitchFamily="34" charset="0"/>
                <a:cs typeface="Arial" panose="020B0604020202020204" pitchFamily="34" charset="0"/>
              </a:rPr>
              <a:t>lại </a:t>
            </a:r>
            <a:r>
              <a:rPr lang="en-US" sz="5200" dirty="0" err="1">
                <a:solidFill>
                  <a:srgbClr val="494D4D"/>
                </a:solidFill>
                <a:latin typeface="Arial" panose="020B0604020202020204" pitchFamily="34" charset="0"/>
                <a:cs typeface="Arial" panose="020B0604020202020204" pitchFamily="34" charset="0"/>
              </a:rPr>
              <a:t>kiến</a:t>
            </a:r>
            <a:r>
              <a:rPr lang="en-US" sz="5200" dirty="0">
                <a:solidFill>
                  <a:srgbClr val="494D4D"/>
                </a:solidFill>
                <a:latin typeface="Arial" panose="020B0604020202020204" pitchFamily="34" charset="0"/>
                <a:cs typeface="Arial" panose="020B0604020202020204" pitchFamily="34" charset="0"/>
              </a:rPr>
              <a:t> </a:t>
            </a:r>
            <a:r>
              <a:rPr lang="en-US" sz="5200" dirty="0" err="1">
                <a:solidFill>
                  <a:srgbClr val="494D4D"/>
                </a:solidFill>
                <a:latin typeface="Arial" panose="020B0604020202020204" pitchFamily="34" charset="0"/>
                <a:cs typeface="Arial" panose="020B0604020202020204" pitchFamily="34" charset="0"/>
              </a:rPr>
              <a:t>thức</a:t>
            </a:r>
            <a:r>
              <a:rPr lang="en-US" sz="5200" dirty="0">
                <a:solidFill>
                  <a:srgbClr val="494D4D"/>
                </a:solidFill>
                <a:latin typeface="Arial" panose="020B0604020202020204" pitchFamily="34" charset="0"/>
                <a:cs typeface="Arial" panose="020B0604020202020204" pitchFamily="34" charset="0"/>
              </a:rPr>
              <a:t> đã học</a:t>
            </a:r>
          </a:p>
          <a:p>
            <a:pPr marL="685800" indent="-685800" algn="just">
              <a:lnSpc>
                <a:spcPct val="150000"/>
              </a:lnSpc>
              <a:buFont typeface="Wingdings" panose="05000000000000000000" pitchFamily="2" charset="2"/>
              <a:buChar char="ü"/>
            </a:pPr>
            <a:r>
              <a:rPr lang="en-US" sz="5200" dirty="0" err="1" smtClean="0">
                <a:solidFill>
                  <a:srgbClr val="494D4D"/>
                </a:solidFill>
                <a:latin typeface="Arial" panose="020B0604020202020204" pitchFamily="34" charset="0"/>
                <a:cs typeface="Arial" panose="020B0604020202020204" pitchFamily="34" charset="0"/>
              </a:rPr>
              <a:t>Tìm</a:t>
            </a:r>
            <a:r>
              <a:rPr lang="en-US" sz="5200" dirty="0" smtClean="0">
                <a:solidFill>
                  <a:srgbClr val="494D4D"/>
                </a:solidFill>
                <a:latin typeface="Arial" panose="020B0604020202020204" pitchFamily="34" charset="0"/>
                <a:cs typeface="Arial" panose="020B0604020202020204" pitchFamily="34" charset="0"/>
              </a:rPr>
              <a:t> </a:t>
            </a:r>
            <a:r>
              <a:rPr lang="en-US" sz="5200" dirty="0">
                <a:solidFill>
                  <a:srgbClr val="494D4D"/>
                </a:solidFill>
                <a:latin typeface="Arial" panose="020B0604020202020204" pitchFamily="34" charset="0"/>
                <a:cs typeface="Arial" panose="020B0604020202020204" pitchFamily="34" charset="0"/>
              </a:rPr>
              <a:t>hiểu nội dung </a:t>
            </a:r>
            <a:r>
              <a:rPr lang="en-US" sz="5200" b="1" dirty="0">
                <a:solidFill>
                  <a:srgbClr val="494D4D"/>
                </a:solidFill>
                <a:latin typeface="Arial" panose="020B0604020202020204" pitchFamily="34" charset="0"/>
                <a:cs typeface="Arial" panose="020B0604020202020204" pitchFamily="34" charset="0"/>
              </a:rPr>
              <a:t>tuần </a:t>
            </a:r>
            <a:r>
              <a:rPr lang="en-US" sz="5200" b="1" dirty="0" smtClean="0">
                <a:solidFill>
                  <a:srgbClr val="494D4D"/>
                </a:solidFill>
                <a:latin typeface="Arial" panose="020B0604020202020204" pitchFamily="34" charset="0"/>
                <a:cs typeface="Arial" panose="020B0604020202020204" pitchFamily="34" charset="0"/>
              </a:rPr>
              <a:t>15</a:t>
            </a:r>
            <a:r>
              <a:rPr lang="vi-VN" sz="5200" b="1" dirty="0" smtClean="0">
                <a:solidFill>
                  <a:srgbClr val="494D4D"/>
                </a:solidFill>
                <a:latin typeface="Arial" panose="020B0604020202020204" pitchFamily="34" charset="0"/>
                <a:cs typeface="Arial" panose="020B0604020202020204" pitchFamily="34" charset="0"/>
              </a:rPr>
              <a:t> </a:t>
            </a:r>
            <a:r>
              <a:rPr lang="vi-VN" sz="5200" b="1" i="1" dirty="0" smtClean="0">
                <a:solidFill>
                  <a:srgbClr val="494D4D"/>
                </a:solidFill>
                <a:latin typeface="Arial" panose="020B0604020202020204" pitchFamily="34" charset="0"/>
                <a:cs typeface="Arial" panose="020B0604020202020204" pitchFamily="34" charset="0"/>
              </a:rPr>
              <a:t>- </a:t>
            </a:r>
            <a:r>
              <a:rPr lang="en-US" sz="5200" b="1" i="1" dirty="0" err="1" smtClean="0">
                <a:solidFill>
                  <a:srgbClr val="494D4D"/>
                </a:solidFill>
                <a:latin typeface="Arial" panose="020B0604020202020204" pitchFamily="34" charset="0"/>
                <a:cs typeface="Arial" panose="020B0604020202020204" pitchFamily="34" charset="0"/>
              </a:rPr>
              <a:t>Rèn</a:t>
            </a:r>
            <a:r>
              <a:rPr lang="en-US" sz="5200" b="1" i="1" dirty="0" smtClean="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luyện</a:t>
            </a:r>
            <a:r>
              <a:rPr lang="en-US" sz="5200" b="1" i="1" dirty="0">
                <a:solidFill>
                  <a:srgbClr val="494D4D"/>
                </a:solidFill>
                <a:latin typeface="Arial" panose="020B0604020202020204" pitchFamily="34" charset="0"/>
                <a:cs typeface="Arial" panose="020B0604020202020204" pitchFamily="34" charset="0"/>
              </a:rPr>
              <a:t> tính </a:t>
            </a:r>
            <a:r>
              <a:rPr lang="en-US" sz="5200" b="1" i="1" dirty="0" err="1">
                <a:solidFill>
                  <a:srgbClr val="494D4D"/>
                </a:solidFill>
                <a:latin typeface="Arial" panose="020B0604020202020204" pitchFamily="34" charset="0"/>
                <a:cs typeface="Arial" panose="020B0604020202020204" pitchFamily="34" charset="0"/>
              </a:rPr>
              <a:t>kiên</a:t>
            </a:r>
            <a:r>
              <a:rPr lang="en-US" sz="5200" b="1" i="1" dirty="0">
                <a:solidFill>
                  <a:srgbClr val="494D4D"/>
                </a:solidFill>
                <a:latin typeface="Arial" panose="020B0604020202020204" pitchFamily="34" charset="0"/>
                <a:cs typeface="Arial" panose="020B0604020202020204" pitchFamily="34" charset="0"/>
              </a:rPr>
              <a:t> </a:t>
            </a:r>
            <a:r>
              <a:rPr lang="en-US" sz="5200" b="1" i="1" dirty="0" err="1">
                <a:solidFill>
                  <a:srgbClr val="494D4D"/>
                </a:solidFill>
                <a:latin typeface="Arial" panose="020B0604020202020204" pitchFamily="34" charset="0"/>
                <a:cs typeface="Arial" panose="020B0604020202020204" pitchFamily="34" charset="0"/>
              </a:rPr>
              <a:t>trì</a:t>
            </a:r>
            <a:r>
              <a:rPr lang="en-US" sz="5200" b="1" i="1" dirty="0">
                <a:solidFill>
                  <a:srgbClr val="494D4D"/>
                </a:solidFill>
                <a:latin typeface="Arial" panose="020B0604020202020204" pitchFamily="34" charset="0"/>
                <a:cs typeface="Arial" panose="020B0604020202020204" pitchFamily="34" charset="0"/>
              </a:rPr>
              <a:t>, chăm chỉ (</a:t>
            </a:r>
            <a:r>
              <a:rPr lang="en-US" sz="5200" b="1" i="1" dirty="0" smtClean="0">
                <a:solidFill>
                  <a:srgbClr val="494D4D"/>
                </a:solidFill>
                <a:latin typeface="Arial" panose="020B0604020202020204" pitchFamily="34" charset="0"/>
                <a:cs typeface="Arial" panose="020B0604020202020204" pitchFamily="34" charset="0"/>
              </a:rPr>
              <a:t>t</a:t>
            </a:r>
            <a:r>
              <a:rPr lang="vi-VN" sz="5200" b="1" i="1" dirty="0" smtClean="0">
                <a:solidFill>
                  <a:srgbClr val="494D4D"/>
                </a:solidFill>
                <a:latin typeface="Arial" panose="020B0604020202020204" pitchFamily="34" charset="0"/>
                <a:cs typeface="Arial" panose="020B0604020202020204" pitchFamily="34" charset="0"/>
              </a:rPr>
              <a:t>iết </a:t>
            </a:r>
            <a:r>
              <a:rPr lang="en-US" sz="5200" b="1" i="1" dirty="0" smtClean="0">
                <a:solidFill>
                  <a:srgbClr val="494D4D"/>
                </a:solidFill>
                <a:latin typeface="Arial" panose="020B0604020202020204" pitchFamily="34" charset="0"/>
                <a:cs typeface="Arial" panose="020B0604020202020204" pitchFamily="34" charset="0"/>
              </a:rPr>
              <a:t>2</a:t>
            </a:r>
            <a:r>
              <a:rPr lang="en-US" sz="5200" b="1" i="1" dirty="0">
                <a:solidFill>
                  <a:srgbClr val="494D4D"/>
                </a:solidFill>
                <a:latin typeface="Arial" panose="020B0604020202020204" pitchFamily="34" charset="0"/>
                <a:cs typeface="Arial" panose="020B0604020202020204" pitchFamily="34" charset="0"/>
              </a:rPr>
              <a:t>)</a:t>
            </a:r>
          </a:p>
        </p:txBody>
      </p:sp>
      <p:pic>
        <p:nvPicPr>
          <p:cNvPr id="19" name="Picture 19"/>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4348718" y="1841729"/>
            <a:ext cx="654083" cy="1002426"/>
          </a:xfrm>
          <a:prstGeom prst="rect">
            <a:avLst/>
          </a:prstGeom>
        </p:spPr>
      </p:pic>
      <p:pic>
        <p:nvPicPr>
          <p:cNvPr id="20" name="Picture 20"/>
          <p:cNvPicPr>
            <a:picLocks noChangeAspect="1"/>
          </p:cNvPicPr>
          <p:nvPr/>
        </p:nvPicPr>
        <p:blipFill>
          <a:blip r:embed="rId19" cstate="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flipH="1">
            <a:off x="16118541" y="798344"/>
            <a:ext cx="760489" cy="11655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138544" y="5873251"/>
            <a:ext cx="6120935" cy="4231096"/>
          </a:xfrm>
          <a:prstGeom prst="rect">
            <a:avLst/>
          </a:prstGeom>
        </p:spPr>
      </p:pic>
      <p:sp>
        <p:nvSpPr>
          <p:cNvPr id="5" name="TextBox 5"/>
          <p:cNvSpPr txBox="1"/>
          <p:nvPr/>
        </p:nvSpPr>
        <p:spPr>
          <a:xfrm>
            <a:off x="2528964" y="2079295"/>
            <a:ext cx="13592336" cy="3118674"/>
          </a:xfrm>
          <a:prstGeom prst="rect">
            <a:avLst/>
          </a:prstGeom>
        </p:spPr>
        <p:txBody>
          <a:bodyPr wrap="square" lIns="0" tIns="0" rIns="0" bIns="0" rtlCol="0" anchor="t">
            <a:spAutoFit/>
          </a:bodyPr>
          <a:lstStyle/>
          <a:p>
            <a:pPr algn="ctr">
              <a:lnSpc>
                <a:spcPct val="150000"/>
              </a:lnSpc>
            </a:pPr>
            <a:r>
              <a:rPr lang="en-US" sz="7200" b="1" dirty="0" smtClean="0">
                <a:latin typeface="Arial" panose="020B0604020202020204" pitchFamily="34" charset="0"/>
                <a:cs typeface="Arial" panose="020B0604020202020204" pitchFamily="34" charset="0"/>
              </a:rPr>
              <a:t>CẢM ƠN CÁC EM ĐÃ</a:t>
            </a:r>
          </a:p>
          <a:p>
            <a:pPr algn="ctr">
              <a:lnSpc>
                <a:spcPct val="150000"/>
              </a:lnSpc>
            </a:pPr>
            <a:r>
              <a:rPr lang="en-US" sz="7200" b="1" dirty="0" smtClean="0">
                <a:latin typeface="Arial" panose="020B0604020202020204" pitchFamily="34" charset="0"/>
                <a:cs typeface="Arial" panose="020B0604020202020204" pitchFamily="34" charset="0"/>
              </a:rPr>
              <a:t> LẮNG NGHE BÀI GIẢNG!</a:t>
            </a:r>
            <a:endParaRPr lang="en-US" sz="7200" b="1" dirty="0">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523292">
            <a:off x="-4494850" y="4634668"/>
            <a:ext cx="9345291" cy="6319753"/>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4878941">
            <a:off x="13058584" y="-1661048"/>
            <a:ext cx="9672915" cy="6541308"/>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a:off x="13835536" y="-760689"/>
            <a:ext cx="7362679" cy="4203420"/>
          </a:xfrm>
          <a:prstGeom prst="rect">
            <a:avLst/>
          </a:prstGeom>
        </p:spPr>
      </p:pic>
      <p:pic>
        <p:nvPicPr>
          <p:cNvPr id="11" name="Picture 11"/>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5854453" flipH="1" flipV="1">
            <a:off x="-3317203" y="5622474"/>
            <a:ext cx="7362679" cy="4203420"/>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3695158">
            <a:off x="1451625" y="2900129"/>
            <a:ext cx="777406" cy="75337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4960316" y="8919673"/>
            <a:ext cx="327164" cy="317052"/>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5780729">
            <a:off x="13737105" y="1113946"/>
            <a:ext cx="750172" cy="726986"/>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714461">
            <a:off x="3597433" y="1075963"/>
            <a:ext cx="629313" cy="609861"/>
          </a:xfrm>
          <a:prstGeom prst="rect">
            <a:avLst/>
          </a:prstGeom>
        </p:spPr>
      </p:pic>
      <p:pic>
        <p:nvPicPr>
          <p:cNvPr id="17" name="Picture 17"/>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820620">
            <a:off x="13056856" y="6205024"/>
            <a:ext cx="856666" cy="83018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154097">
            <a:off x="3252651" y="8535117"/>
            <a:ext cx="501069" cy="485581"/>
          </a:xfrm>
          <a:prstGeom prst="rect">
            <a:avLst/>
          </a:prstGeom>
        </p:spPr>
      </p:pic>
      <p:pic>
        <p:nvPicPr>
          <p:cNvPr id="19" name="Picture 19"/>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108428">
            <a:off x="8559597" y="683086"/>
            <a:ext cx="775601" cy="253833"/>
          </a:xfrm>
          <a:prstGeom prst="rect">
            <a:avLst/>
          </a:prstGeom>
        </p:spPr>
      </p:pic>
      <p:pic>
        <p:nvPicPr>
          <p:cNvPr id="20" name="Picture 20"/>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2700000">
            <a:off x="3342885" y="5903009"/>
            <a:ext cx="794850" cy="794850"/>
          </a:xfrm>
          <a:prstGeom prst="rect">
            <a:avLst/>
          </a:prstGeom>
        </p:spPr>
      </p:pic>
      <p:grpSp>
        <p:nvGrpSpPr>
          <p:cNvPr id="21" name="Group 21"/>
          <p:cNvGrpSpPr>
            <a:grpSpLocks noChangeAspect="1"/>
          </p:cNvGrpSpPr>
          <p:nvPr/>
        </p:nvGrpSpPr>
        <p:grpSpPr>
          <a:xfrm rot="-3244736">
            <a:off x="16426058" y="5155847"/>
            <a:ext cx="498604" cy="431791"/>
            <a:chOff x="0" y="0"/>
            <a:chExt cx="6350000" cy="5499100"/>
          </a:xfrm>
        </p:grpSpPr>
        <p:sp>
          <p:nvSpPr>
            <p:cNvPr id="22" name="Freeform 22"/>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F6C496"/>
            </a:solidFill>
          </p:spPr>
        </p:sp>
      </p:grpSp>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919327">
            <a:off x="6140090" y="6311225"/>
            <a:ext cx="529225" cy="514574"/>
          </a:xfrm>
          <a:prstGeom prst="rect">
            <a:avLst/>
          </a:prstGeom>
        </p:spPr>
      </p:pic>
      <p:pic>
        <p:nvPicPr>
          <p:cNvPr id="24" name="Picture 24"/>
          <p:cNvPicPr>
            <a:picLocks noChangeAspect="1"/>
          </p:cNvPicPr>
          <p:nvPr/>
        </p:nvPicPr>
        <p:blipFill>
          <a:blip r:embed="rId20"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l="33272" t="32416"/>
          <a:stretch>
            <a:fillRect/>
          </a:stretch>
        </p:blipFill>
        <p:spPr>
          <a:xfrm rot="9226163" flipH="1" flipV="1">
            <a:off x="11573727" y="7716449"/>
            <a:ext cx="560208" cy="544700"/>
          </a:xfrm>
          <a:prstGeom prst="rect">
            <a:avLst/>
          </a:prstGeom>
        </p:spPr>
      </p:pic>
    </p:spTree>
    <p:extLst>
      <p:ext uri="{BB962C8B-B14F-4D97-AF65-F5344CB8AC3E}">
        <p14:creationId xmlns:p14="http://schemas.microsoft.com/office/powerpoint/2010/main" val="1691146506"/>
      </p:ext>
    </p:extLst>
  </p:cSld>
  <p:clrMapOvr>
    <a:masterClrMapping/>
  </p:clrMapOvr>
  <mc:AlternateContent xmlns:mc="http://schemas.openxmlformats.org/markup-compatibility/2006">
    <mc:Choice xmlns:p14="http://schemas.microsoft.com/office/powerpoint/2010/main" Requires="p14">
      <p:transition spd="slow" p14:dur="800">
        <p14:flythrough dir="ou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grpSp>
        <p:nvGrpSpPr>
          <p:cNvPr id="2" name="Group 2"/>
          <p:cNvGrpSpPr/>
          <p:nvPr/>
        </p:nvGrpSpPr>
        <p:grpSpPr>
          <a:xfrm>
            <a:off x="2316162" y="1714500"/>
            <a:ext cx="13913728" cy="7039174"/>
            <a:chOff x="0" y="0"/>
            <a:chExt cx="12878303" cy="11193310"/>
          </a:xfrm>
        </p:grpSpPr>
        <p:sp>
          <p:nvSpPr>
            <p:cNvPr id="3" name="Freeform 3"/>
            <p:cNvSpPr/>
            <p:nvPr/>
          </p:nvSpPr>
          <p:spPr>
            <a:xfrm>
              <a:off x="-4213" y="0"/>
              <a:ext cx="12882516" cy="11193311"/>
            </a:xfrm>
            <a:custGeom>
              <a:avLst/>
              <a:gdLst/>
              <a:ahLst/>
              <a:cxnLst/>
              <a:rect l="l" t="t" r="r" b="b"/>
              <a:pathLst>
                <a:path w="12882516" h="11193311">
                  <a:moveTo>
                    <a:pt x="278431" y="16918"/>
                  </a:moveTo>
                  <a:cubicBezTo>
                    <a:pt x="278431" y="16918"/>
                    <a:pt x="604014" y="12258"/>
                    <a:pt x="1099460" y="12454"/>
                  </a:cubicBezTo>
                  <a:cubicBezTo>
                    <a:pt x="10614712" y="12671"/>
                    <a:pt x="12608448" y="0"/>
                    <a:pt x="12608448" y="0"/>
                  </a:cubicBezTo>
                  <a:cubicBezTo>
                    <a:pt x="12675912" y="0"/>
                    <a:pt x="12751849" y="0"/>
                    <a:pt x="12830622" y="85073"/>
                  </a:cubicBezTo>
                  <a:cubicBezTo>
                    <a:pt x="12873600" y="131488"/>
                    <a:pt x="12874668" y="240224"/>
                    <a:pt x="12875073" y="320281"/>
                  </a:cubicBezTo>
                  <a:cubicBezTo>
                    <a:pt x="12875073" y="320281"/>
                    <a:pt x="12873369" y="8638673"/>
                    <a:pt x="12873369" y="10430726"/>
                  </a:cubicBezTo>
                  <a:cubicBezTo>
                    <a:pt x="12873369" y="10644885"/>
                    <a:pt x="12882516" y="10944064"/>
                    <a:pt x="12882516" y="10944064"/>
                  </a:cubicBezTo>
                  <a:cubicBezTo>
                    <a:pt x="12882516" y="11072733"/>
                    <a:pt x="12878347" y="11193311"/>
                    <a:pt x="12625509" y="11185176"/>
                  </a:cubicBezTo>
                  <a:cubicBezTo>
                    <a:pt x="12625509" y="11185176"/>
                    <a:pt x="12249037" y="11164877"/>
                    <a:pt x="10955480" y="11172476"/>
                  </a:cubicBezTo>
                  <a:cubicBezTo>
                    <a:pt x="2921538" y="11180611"/>
                    <a:pt x="304023" y="11193311"/>
                    <a:pt x="304023" y="11193311"/>
                  </a:cubicBezTo>
                  <a:cubicBezTo>
                    <a:pt x="132548" y="11193311"/>
                    <a:pt x="4213" y="11092242"/>
                    <a:pt x="8532" y="10889694"/>
                  </a:cubicBezTo>
                  <a:cubicBezTo>
                    <a:pt x="8532" y="10889694"/>
                    <a:pt x="9630" y="10391153"/>
                    <a:pt x="4815" y="2244843"/>
                  </a:cubicBezTo>
                  <a:cubicBezTo>
                    <a:pt x="0" y="663668"/>
                    <a:pt x="25592" y="330596"/>
                    <a:pt x="25592" y="330596"/>
                  </a:cubicBezTo>
                  <a:cubicBezTo>
                    <a:pt x="27224" y="150571"/>
                    <a:pt x="143504" y="16918"/>
                    <a:pt x="278431" y="16918"/>
                  </a:cubicBezTo>
                  <a:close/>
                </a:path>
              </a:pathLst>
            </a:custGeom>
            <a:solidFill>
              <a:srgbClr val="EB8198"/>
            </a:solidFill>
          </p:spPr>
        </p:sp>
      </p:grpSp>
      <p:grpSp>
        <p:nvGrpSpPr>
          <p:cNvPr id="4" name="Group 4"/>
          <p:cNvGrpSpPr/>
          <p:nvPr/>
        </p:nvGrpSpPr>
        <p:grpSpPr>
          <a:xfrm>
            <a:off x="2320620" y="1943099"/>
            <a:ext cx="13725373" cy="6574539"/>
            <a:chOff x="0" y="0"/>
            <a:chExt cx="12970164" cy="11142730"/>
          </a:xfrm>
        </p:grpSpPr>
        <p:sp>
          <p:nvSpPr>
            <p:cNvPr id="5" name="Freeform 5"/>
            <p:cNvSpPr/>
            <p:nvPr/>
          </p:nvSpPr>
          <p:spPr>
            <a:xfrm>
              <a:off x="-4213" y="0"/>
              <a:ext cx="12974377" cy="11142730"/>
            </a:xfrm>
            <a:custGeom>
              <a:avLst/>
              <a:gdLst/>
              <a:ahLst/>
              <a:cxnLst/>
              <a:rect l="l" t="t" r="r" b="b"/>
              <a:pathLst>
                <a:path w="12974377" h="11142730">
                  <a:moveTo>
                    <a:pt x="278431" y="16918"/>
                  </a:moveTo>
                  <a:cubicBezTo>
                    <a:pt x="278431" y="16918"/>
                    <a:pt x="604014" y="12258"/>
                    <a:pt x="1101096" y="12454"/>
                  </a:cubicBezTo>
                  <a:cubicBezTo>
                    <a:pt x="10694954" y="12671"/>
                    <a:pt x="12700309" y="0"/>
                    <a:pt x="12700309" y="0"/>
                  </a:cubicBezTo>
                  <a:cubicBezTo>
                    <a:pt x="12767773" y="0"/>
                    <a:pt x="12843710" y="0"/>
                    <a:pt x="12922483" y="85073"/>
                  </a:cubicBezTo>
                  <a:cubicBezTo>
                    <a:pt x="12965461" y="131488"/>
                    <a:pt x="12966529" y="240224"/>
                    <a:pt x="12966934" y="320281"/>
                  </a:cubicBezTo>
                  <a:cubicBezTo>
                    <a:pt x="12966934" y="320281"/>
                    <a:pt x="12965230" y="8596824"/>
                    <a:pt x="12965230" y="10380146"/>
                  </a:cubicBezTo>
                  <a:cubicBezTo>
                    <a:pt x="12965230" y="10594304"/>
                    <a:pt x="12974377" y="10893484"/>
                    <a:pt x="12974377" y="10893484"/>
                  </a:cubicBezTo>
                  <a:cubicBezTo>
                    <a:pt x="12974377" y="11022153"/>
                    <a:pt x="12970208" y="11142730"/>
                    <a:pt x="12717370" y="11134596"/>
                  </a:cubicBezTo>
                  <a:cubicBezTo>
                    <a:pt x="12717370" y="11134596"/>
                    <a:pt x="12340897" y="11114298"/>
                    <a:pt x="11038538" y="11121896"/>
                  </a:cubicBezTo>
                  <a:cubicBezTo>
                    <a:pt x="2938226" y="11130030"/>
                    <a:pt x="304023" y="11142730"/>
                    <a:pt x="304023" y="11142730"/>
                  </a:cubicBezTo>
                  <a:cubicBezTo>
                    <a:pt x="132548" y="11142730"/>
                    <a:pt x="4213" y="11041661"/>
                    <a:pt x="8532" y="10839114"/>
                  </a:cubicBezTo>
                  <a:cubicBezTo>
                    <a:pt x="8532" y="10839114"/>
                    <a:pt x="9630" y="10340573"/>
                    <a:pt x="4815" y="2237717"/>
                  </a:cubicBezTo>
                  <a:cubicBezTo>
                    <a:pt x="0" y="663668"/>
                    <a:pt x="25592" y="330596"/>
                    <a:pt x="25592" y="330596"/>
                  </a:cubicBezTo>
                  <a:cubicBezTo>
                    <a:pt x="27224" y="150571"/>
                    <a:pt x="143504" y="16918"/>
                    <a:pt x="278431" y="16918"/>
                  </a:cubicBezTo>
                  <a:close/>
                </a:path>
              </a:pathLst>
            </a:custGeom>
            <a:solidFill>
              <a:srgbClr val="FFE4E8"/>
            </a:solidFill>
          </p:spPr>
        </p:sp>
      </p:grpSp>
      <p:pic>
        <p:nvPicPr>
          <p:cNvPr id="6"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5087710">
            <a:off x="-1259220" y="6131771"/>
            <a:ext cx="7473662" cy="6617588"/>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6436889">
            <a:off x="-888863" y="6693472"/>
            <a:ext cx="4314579" cy="6838670"/>
          </a:xfrm>
          <a:prstGeom prst="rect">
            <a:avLst/>
          </a:prstGeom>
        </p:spPr>
      </p:pic>
      <p:pic>
        <p:nvPicPr>
          <p:cNvPr id="8" name="Picture 8"/>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3339509" y="-2286354"/>
            <a:ext cx="5780970" cy="4588645"/>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7683233">
            <a:off x="14668340" y="-3831125"/>
            <a:ext cx="7336497" cy="4588645"/>
          </a:xfrm>
          <a:prstGeom prst="rect">
            <a:avLst/>
          </a:prstGeom>
        </p:spPr>
      </p:pic>
      <p:pic>
        <p:nvPicPr>
          <p:cNvPr id="10"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70131"/>
          <a:stretch/>
        </p:blipFill>
        <p:spPr>
          <a:xfrm>
            <a:off x="153863" y="4150067"/>
            <a:ext cx="3000498" cy="7031798"/>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3276600" y="736244"/>
            <a:ext cx="690670" cy="690670"/>
          </a:xfrm>
          <a:prstGeom prst="rect">
            <a:avLst/>
          </a:prstGeom>
        </p:spPr>
      </p:pic>
      <p:pic>
        <p:nvPicPr>
          <p:cNvPr id="12" name="Picture 12"/>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515945">
            <a:off x="16681728" y="2741375"/>
            <a:ext cx="587210" cy="587210"/>
          </a:xfrm>
          <a:prstGeom prst="rect">
            <a:avLst/>
          </a:prstGeom>
        </p:spPr>
      </p:pic>
      <p:pic>
        <p:nvPicPr>
          <p:cNvPr id="13" name="Picture 13"/>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598910">
            <a:off x="9124953" y="832164"/>
            <a:ext cx="1377364" cy="450774"/>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8607354">
            <a:off x="5666921" y="9322642"/>
            <a:ext cx="1112015" cy="363932"/>
          </a:xfrm>
          <a:prstGeom prst="rect">
            <a:avLst/>
          </a:prstGeom>
        </p:spPr>
      </p:pic>
      <p:grpSp>
        <p:nvGrpSpPr>
          <p:cNvPr id="15" name="Group 15"/>
          <p:cNvGrpSpPr>
            <a:grpSpLocks noChangeAspect="1"/>
          </p:cNvGrpSpPr>
          <p:nvPr/>
        </p:nvGrpSpPr>
        <p:grpSpPr>
          <a:xfrm rot="-1214619">
            <a:off x="863168" y="2686116"/>
            <a:ext cx="706870" cy="612149"/>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1214619">
            <a:off x="10317184" y="8663313"/>
            <a:ext cx="995993" cy="862531"/>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6D8EBB"/>
            </a:solidFill>
          </p:spPr>
        </p:sp>
      </p:grpSp>
      <p:sp>
        <p:nvSpPr>
          <p:cNvPr id="19" name="TextBox 19"/>
          <p:cNvSpPr txBox="1"/>
          <p:nvPr/>
        </p:nvSpPr>
        <p:spPr>
          <a:xfrm>
            <a:off x="3144679" y="3530802"/>
            <a:ext cx="12192000" cy="3641190"/>
          </a:xfrm>
          <a:prstGeom prst="rect">
            <a:avLst/>
          </a:prstGeom>
        </p:spPr>
        <p:txBody>
          <a:bodyPr wrap="square" lIns="0" tIns="0" rIns="0" bIns="0" rtlCol="0" anchor="t">
            <a:spAutoFit/>
          </a:bodyPr>
          <a:lstStyle/>
          <a:p>
            <a:pPr algn="ctr">
              <a:lnSpc>
                <a:spcPct val="130000"/>
              </a:lnSpc>
            </a:pPr>
            <a:r>
              <a:rPr lang="en-US" sz="9600" b="1" dirty="0" smtClean="0">
                <a:solidFill>
                  <a:srgbClr val="494D4D"/>
                </a:solidFill>
                <a:latin typeface="Arial" panose="020B0604020202020204" pitchFamily="34" charset="0"/>
                <a:cs typeface="Arial" panose="020B0604020202020204" pitchFamily="34" charset="0"/>
              </a:rPr>
              <a:t>RÈN LUYỆN TÍNH KIÊN TRÌ, CHĂM CHỈ</a:t>
            </a:r>
            <a:endParaRPr lang="en-US" sz="9600" b="1" dirty="0">
              <a:solidFill>
                <a:srgbClr val="494D4D"/>
              </a:solidFill>
              <a:latin typeface="Arial" panose="020B0604020202020204" pitchFamily="34" charset="0"/>
              <a:cs typeface="Arial" panose="020B0604020202020204" pitchFamily="34" charset="0"/>
            </a:endParaRPr>
          </a:p>
        </p:txBody>
      </p:sp>
      <p:sp>
        <p:nvSpPr>
          <p:cNvPr id="20" name="TextBox 20"/>
          <p:cNvSpPr txBox="1"/>
          <p:nvPr/>
        </p:nvSpPr>
        <p:spPr>
          <a:xfrm>
            <a:off x="4929065" y="2382720"/>
            <a:ext cx="8504024" cy="1107996"/>
          </a:xfrm>
          <a:prstGeom prst="rect">
            <a:avLst/>
          </a:prstGeom>
        </p:spPr>
        <p:txBody>
          <a:bodyPr wrap="square" lIns="0" tIns="0" rIns="0" bIns="0" rtlCol="0" anchor="t">
            <a:spAutoFit/>
          </a:bodyPr>
          <a:lstStyle/>
          <a:p>
            <a:pPr algn="ctr">
              <a:spcBef>
                <a:spcPct val="0"/>
              </a:spcBef>
            </a:pPr>
            <a:r>
              <a:rPr lang="en-US" sz="7200" b="1" dirty="0" err="1" smtClean="0">
                <a:solidFill>
                  <a:srgbClr val="FF0000"/>
                </a:solidFill>
                <a:latin typeface="Arial" panose="020B0604020202020204" pitchFamily="34" charset="0"/>
                <a:cs typeface="Arial" panose="020B0604020202020204" pitchFamily="34" charset="0"/>
              </a:rPr>
              <a:t>Chủ</a:t>
            </a:r>
            <a:r>
              <a:rPr lang="en-US" sz="7200" b="1" dirty="0" smtClean="0">
                <a:solidFill>
                  <a:srgbClr val="FF0000"/>
                </a:solidFill>
                <a:latin typeface="Arial" panose="020B0604020202020204" pitchFamily="34" charset="0"/>
                <a:cs typeface="Arial" panose="020B0604020202020204" pitchFamily="34" charset="0"/>
              </a:rPr>
              <a:t> </a:t>
            </a:r>
            <a:r>
              <a:rPr lang="en-US" sz="7200" b="1" dirty="0" err="1" smtClean="0">
                <a:solidFill>
                  <a:srgbClr val="FF0000"/>
                </a:solidFill>
                <a:latin typeface="Arial" panose="020B0604020202020204" pitchFamily="34" charset="0"/>
                <a:cs typeface="Arial" panose="020B0604020202020204" pitchFamily="34" charset="0"/>
              </a:rPr>
              <a:t>đề</a:t>
            </a:r>
            <a:r>
              <a:rPr lang="en-US" sz="7200" b="1" dirty="0" smtClean="0">
                <a:solidFill>
                  <a:srgbClr val="FF0000"/>
                </a:solidFill>
                <a:latin typeface="Arial" panose="020B0604020202020204" pitchFamily="34" charset="0"/>
                <a:cs typeface="Arial" panose="020B0604020202020204" pitchFamily="34" charset="0"/>
              </a:rPr>
              <a:t> 4 – Tuần 14</a:t>
            </a:r>
            <a:endParaRPr lang="en-US" sz="7200" b="1" dirty="0">
              <a:solidFill>
                <a:srgbClr val="FF0000"/>
              </a:solidFill>
              <a:latin typeface="Arial" panose="020B0604020202020204" pitchFamily="34" charset="0"/>
              <a:cs typeface="Arial" panose="020B0604020202020204" pitchFamily="34" charset="0"/>
            </a:endParaRPr>
          </a:p>
        </p:txBody>
      </p:sp>
      <p:pic>
        <p:nvPicPr>
          <p:cNvPr id="22" name="Picture 10"/>
          <p:cNvPicPr>
            <a:picLocks noChangeAspect="1"/>
          </p:cNvPicPr>
          <p:nvPr/>
        </p:nvPicPr>
        <p:blipFill rotWithShape="1">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l="68346" t="-3251" r="-887" b="305"/>
          <a:stretch/>
        </p:blipFill>
        <p:spPr>
          <a:xfrm flipH="1">
            <a:off x="14424974" y="4143645"/>
            <a:ext cx="3331392" cy="7239000"/>
          </a:xfrm>
          <a:prstGeom prst="rect">
            <a:avLst/>
          </a:prstGeom>
        </p:spPr>
      </p:pic>
      <p:sp>
        <p:nvSpPr>
          <p:cNvPr id="23" name="TextBox 22"/>
          <p:cNvSpPr txBox="1"/>
          <p:nvPr/>
        </p:nvSpPr>
        <p:spPr>
          <a:xfrm>
            <a:off x="12369603" y="7137849"/>
            <a:ext cx="2512226" cy="1077218"/>
          </a:xfrm>
          <a:prstGeom prst="rect">
            <a:avLst/>
          </a:prstGeom>
          <a:noFill/>
        </p:spPr>
        <p:txBody>
          <a:bodyPr wrap="none" rtlCol="0">
            <a:spAutoFit/>
          </a:bodyPr>
          <a:lstStyle/>
          <a:p>
            <a:r>
              <a:rPr lang="en-US" sz="6400" i="1" dirty="0" smtClean="0">
                <a:latin typeface="Arial" panose="020B0604020202020204" pitchFamily="34" charset="0"/>
                <a:cs typeface="Arial" panose="020B0604020202020204" pitchFamily="34" charset="0"/>
              </a:rPr>
              <a:t>(</a:t>
            </a:r>
            <a:r>
              <a:rPr lang="en-US" sz="6400" i="1" dirty="0" err="1" smtClean="0">
                <a:latin typeface="Arial" panose="020B0604020202020204" pitchFamily="34" charset="0"/>
                <a:cs typeface="Arial" panose="020B0604020202020204" pitchFamily="34" charset="0"/>
              </a:rPr>
              <a:t>tiết</a:t>
            </a:r>
            <a:r>
              <a:rPr lang="en-US" sz="6400" i="1" dirty="0" smtClean="0">
                <a:latin typeface="Arial" panose="020B0604020202020204" pitchFamily="34" charset="0"/>
                <a:cs typeface="Arial" panose="020B0604020202020204" pitchFamily="34" charset="0"/>
              </a:rPr>
              <a:t> 1)</a:t>
            </a:r>
            <a:endParaRPr lang="en-US" sz="6400" i="1" dirty="0">
              <a:latin typeface="Arial" panose="020B0604020202020204" pitchFamily="34" charset="0"/>
              <a:cs typeface="Arial" panose="020B0604020202020204" pitchFamily="34" charset="0"/>
            </a:endParaRPr>
          </a:p>
        </p:txBody>
      </p:sp>
    </p:spTree>
  </p:cSld>
  <p:clrMapOvr>
    <a:masterClrMapping/>
  </p:clrMapOvr>
  <p:transition spd="slow">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7382018" y="5744627"/>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2162220" y="1112349"/>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6" name="Rectangle 25"/>
          <p:cNvSpPr/>
          <p:nvPr/>
        </p:nvSpPr>
        <p:spPr>
          <a:xfrm>
            <a:off x="2263488" y="1862336"/>
            <a:ext cx="13792200" cy="2492990"/>
          </a:xfrm>
          <a:prstGeom prst="rect">
            <a:avLst/>
          </a:prstGeom>
        </p:spPr>
        <p:txBody>
          <a:bodyPr wrap="square">
            <a:spAutoFit/>
          </a:bodyPr>
          <a:lstStyle/>
          <a:p>
            <a:pPr algn="just">
              <a:lnSpc>
                <a:spcPct val="150000"/>
              </a:lnSpc>
            </a:pPr>
            <a:r>
              <a:rPr lang="en-US" sz="5200" b="1" dirty="0" smtClean="0">
                <a:ea typeface="Calibri" panose="020F0502020204030204" pitchFamily="34" charset="0"/>
              </a:rPr>
              <a:t>	</a:t>
            </a:r>
            <a:r>
              <a:rPr lang="vi-VN" sz="5200" b="1" dirty="0" smtClean="0">
                <a:ea typeface="Calibri" panose="020F0502020204030204" pitchFamily="34" charset="0"/>
              </a:rPr>
              <a:t>Tìm </a:t>
            </a:r>
            <a:r>
              <a:rPr lang="vi-VN" sz="5200" b="1" dirty="0">
                <a:ea typeface="Calibri" panose="020F0502020204030204" pitchFamily="34" charset="0"/>
              </a:rPr>
              <a:t>những câu ca dao, tục ngữ, thành ngữ nói về tính kiên trì, sự chăm </a:t>
            </a:r>
            <a:r>
              <a:rPr lang="vi-VN" sz="5200" b="1" dirty="0" smtClean="0">
                <a:ea typeface="Calibri" panose="020F0502020204030204" pitchFamily="34" charset="0"/>
              </a:rPr>
              <a:t>chỉ</a:t>
            </a:r>
            <a:r>
              <a:rPr lang="en-US" sz="5200" b="1" dirty="0" smtClean="0">
                <a:ea typeface="Calibri" panose="020F0502020204030204" pitchFamily="34" charset="0"/>
              </a:rPr>
              <a:t>.</a:t>
            </a:r>
            <a:endParaRPr lang="en-US" sz="5200" b="1" dirty="0"/>
          </a:p>
        </p:txBody>
      </p:sp>
      <p:pic>
        <p:nvPicPr>
          <p:cNvPr id="27" name="Picture 10"/>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988582" y="4838700"/>
            <a:ext cx="11431803" cy="5861396"/>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split orient="vert" dir="in"/>
      </p:transition>
    </mc:Choice>
    <mc:Fallback>
      <p:transition spd="slow">
        <p:split orient="vert" dir="in"/>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487233" y="3081376"/>
            <a:ext cx="11506200" cy="6453049"/>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chí thì </a:t>
            </a:r>
            <a:r>
              <a:rPr lang="vi-VN" sz="4800" dirty="0" smtClean="0">
                <a:solidFill>
                  <a:srgbClr val="000000"/>
                </a:solidFill>
                <a:ea typeface="Calibri" panose="020F0502020204030204" pitchFamily="34" charset="0"/>
                <a:cs typeface="Times New Roman" panose="02020603050405020304" pitchFamily="18" charset="0"/>
              </a:rPr>
              <a:t>nên</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chí làm quan, có gan làm </a:t>
            </a:r>
            <a:r>
              <a:rPr lang="vi-VN" sz="4800" dirty="0" smtClean="0">
                <a:solidFill>
                  <a:srgbClr val="000000"/>
                </a:solidFill>
                <a:ea typeface="Calibri" panose="020F0502020204030204" pitchFamily="34" charset="0"/>
                <a:cs typeface="Times New Roman" panose="02020603050405020304" pitchFamily="18" charset="0"/>
              </a:rPr>
              <a:t>giàu</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Chớ </a:t>
            </a:r>
            <a:r>
              <a:rPr lang="vi-VN" sz="4800" dirty="0">
                <a:solidFill>
                  <a:srgbClr val="000000"/>
                </a:solidFill>
                <a:ea typeface="Calibri" panose="020F0502020204030204" pitchFamily="34" charset="0"/>
                <a:cs typeface="Times New Roman" panose="02020603050405020304" pitchFamily="18" charset="0"/>
              </a:rPr>
              <a:t>thấy sóng cả mà ngã tay </a:t>
            </a:r>
            <a:r>
              <a:rPr lang="vi-VN" sz="4800" dirty="0" smtClean="0">
                <a:solidFill>
                  <a:srgbClr val="000000"/>
                </a:solidFill>
                <a:ea typeface="Calibri" panose="020F0502020204030204" pitchFamily="34" charset="0"/>
                <a:cs typeface="Times New Roman" panose="02020603050405020304" pitchFamily="18" charset="0"/>
              </a:rPr>
              <a:t>chèo</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Kiến </a:t>
            </a:r>
            <a:r>
              <a:rPr lang="vi-VN" sz="4800" dirty="0">
                <a:solidFill>
                  <a:srgbClr val="000000"/>
                </a:solidFill>
                <a:ea typeface="Calibri" panose="020F0502020204030204" pitchFamily="34" charset="0"/>
                <a:cs typeface="Times New Roman" panose="02020603050405020304" pitchFamily="18" charset="0"/>
              </a:rPr>
              <a:t>tha lâu ngày cũng đầy </a:t>
            </a:r>
            <a:r>
              <a:rPr lang="vi-VN" sz="4800" dirty="0" smtClean="0">
                <a:solidFill>
                  <a:srgbClr val="000000"/>
                </a:solidFill>
                <a:ea typeface="Calibri" panose="020F0502020204030204" pitchFamily="34" charset="0"/>
                <a:cs typeface="Times New Roman" panose="02020603050405020304" pitchFamily="18" charset="0"/>
              </a:rPr>
              <a:t>tổ</a:t>
            </a:r>
            <a:endParaRPr lang="en-US"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Có </a:t>
            </a:r>
            <a:r>
              <a:rPr lang="vi-VN" sz="4800" dirty="0">
                <a:solidFill>
                  <a:srgbClr val="000000"/>
                </a:solidFill>
                <a:ea typeface="Calibri" panose="020F0502020204030204" pitchFamily="34" charset="0"/>
                <a:cs typeface="Times New Roman" panose="02020603050405020304" pitchFamily="18" charset="0"/>
              </a:rPr>
              <a:t>công mài sắt có ngày nên </a:t>
            </a:r>
            <a:r>
              <a:rPr lang="vi-VN" sz="4800" dirty="0" smtClean="0">
                <a:solidFill>
                  <a:srgbClr val="000000"/>
                </a:solidFill>
                <a:ea typeface="Calibri" panose="020F0502020204030204" pitchFamily="34" charset="0"/>
                <a:cs typeface="Times New Roman" panose="02020603050405020304" pitchFamily="18" charset="0"/>
              </a:rPr>
              <a:t>kim</a:t>
            </a:r>
            <a:r>
              <a:rPr lang="en-US" sz="4800" dirty="0" smtClean="0">
                <a:solidFill>
                  <a:srgbClr val="000000"/>
                </a:solidFill>
                <a:ea typeface="Calibri" panose="020F0502020204030204" pitchFamily="34" charset="0"/>
                <a:cs typeface="Times New Roman" panose="02020603050405020304" pitchFamily="18" charset="0"/>
              </a:rPr>
              <a:t>…</a:t>
            </a:r>
            <a:endParaRPr lang="en-US" sz="4800" dirty="0">
              <a:effectLst/>
              <a:ea typeface="Calibri" panose="020F0502020204030204" pitchFamily="34" charset="0"/>
              <a:cs typeface="Times New Roman" panose="02020603050405020304" pitchFamily="18" charset="0"/>
            </a:endParaRPr>
          </a:p>
        </p:txBody>
      </p:sp>
      <p:sp>
        <p:nvSpPr>
          <p:cNvPr id="3" name="TextBox 2"/>
          <p:cNvSpPr txBox="1"/>
          <p:nvPr/>
        </p:nvSpPr>
        <p:spPr>
          <a:xfrm>
            <a:off x="1851741" y="2125617"/>
            <a:ext cx="7213834"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err="1" smtClean="0">
                <a:solidFill>
                  <a:schemeClr val="accent5">
                    <a:lumMod val="75000"/>
                  </a:schemeClr>
                </a:solidFill>
                <a:latin typeface="Arial" panose="020B0604020202020204" pitchFamily="34" charset="0"/>
                <a:cs typeface="Arial" panose="020B0604020202020204" pitchFamily="34" charset="0"/>
              </a:rPr>
              <a:t>Tục</a:t>
            </a:r>
            <a:r>
              <a:rPr lang="en-US" sz="5200" b="1" dirty="0" smtClean="0">
                <a:solidFill>
                  <a:schemeClr val="accent5">
                    <a:lumMod val="75000"/>
                  </a:schemeClr>
                </a:solidFill>
                <a:latin typeface="Arial" panose="020B0604020202020204" pitchFamily="34" charset="0"/>
                <a:cs typeface="Arial" panose="020B0604020202020204" pitchFamily="34" charset="0"/>
              </a:rPr>
              <a:t> </a:t>
            </a:r>
            <a:r>
              <a:rPr lang="en-US" sz="5200" b="1" dirty="0" err="1" smtClean="0">
                <a:solidFill>
                  <a:schemeClr val="accent5">
                    <a:lumMod val="75000"/>
                  </a:schemeClr>
                </a:solidFill>
                <a:latin typeface="Arial" panose="020B0604020202020204" pitchFamily="34" charset="0"/>
                <a:cs typeface="Arial" panose="020B0604020202020204" pitchFamily="34" charset="0"/>
              </a:rPr>
              <a:t>ngữ</a:t>
            </a:r>
            <a:r>
              <a:rPr lang="en-US" sz="5200" b="1" dirty="0" smtClean="0">
                <a:solidFill>
                  <a:schemeClr val="accent5">
                    <a:lumMod val="75000"/>
                  </a:schemeClr>
                </a:solidFill>
                <a:latin typeface="Arial" panose="020B0604020202020204" pitchFamily="34" charset="0"/>
                <a:cs typeface="Arial" panose="020B0604020202020204" pitchFamily="34" charset="0"/>
              </a:rPr>
              <a:t>, thành </a:t>
            </a:r>
            <a:r>
              <a:rPr lang="en-US" sz="5200" b="1" dirty="0" err="1" smtClean="0">
                <a:solidFill>
                  <a:schemeClr val="accent5">
                    <a:lumMod val="75000"/>
                  </a:schemeClr>
                </a:solidFill>
                <a:latin typeface="Arial" panose="020B0604020202020204" pitchFamily="34" charset="0"/>
                <a:cs typeface="Arial" panose="020B0604020202020204" pitchFamily="34" charset="0"/>
              </a:rPr>
              <a:t>ngữ</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50880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barn(inVertical)">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37" fill="hold" nodeType="click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barn(outVertical)">
                                      <p:cBhvr>
                                        <p:cTn id="18" dur="500"/>
                                        <p:tgtEl>
                                          <p:spTgt spid="2">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2" end="2"/>
                                            </p:txEl>
                                          </p:spTgt>
                                        </p:tgtEl>
                                        <p:attrNameLst>
                                          <p:attrName>style.visibility</p:attrName>
                                        </p:attrNameLst>
                                      </p:cBhvr>
                                      <p:to>
                                        <p:strVal val="visible"/>
                                      </p:to>
                                    </p:set>
                                    <p:animEffect transition="in" filter="barn(inVertical)">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nodeType="clickEffect">
                                  <p:stCondLst>
                                    <p:cond delay="0"/>
                                  </p:stCondLst>
                                  <p:childTnLst>
                                    <p:set>
                                      <p:cBhvr>
                                        <p:cTn id="27" dur="1" fill="hold">
                                          <p:stCondLst>
                                            <p:cond delay="0"/>
                                          </p:stCondLst>
                                        </p:cTn>
                                        <p:tgtEl>
                                          <p:spTgt spid="2">
                                            <p:txEl>
                                              <p:pRg st="3" end="3"/>
                                            </p:txEl>
                                          </p:spTgt>
                                        </p:tgtEl>
                                        <p:attrNameLst>
                                          <p:attrName>style.visibility</p:attrName>
                                        </p:attrNameLst>
                                      </p:cBhvr>
                                      <p:to>
                                        <p:strVal val="visible"/>
                                      </p:to>
                                    </p:set>
                                    <p:animEffect transition="in" filter="barn(outVertical)">
                                      <p:cBhvr>
                                        <p:cTn id="28" dur="500"/>
                                        <p:tgtEl>
                                          <p:spTgt spid="2">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4" end="4"/>
                                            </p:txEl>
                                          </p:spTgt>
                                        </p:tgtEl>
                                        <p:attrNameLst>
                                          <p:attrName>style.visibility</p:attrName>
                                        </p:attrNameLst>
                                      </p:cBhvr>
                                      <p:to>
                                        <p:strVal val="visible"/>
                                      </p:to>
                                    </p:set>
                                    <p:animEffect transition="in" filter="barn(inVertical)">
                                      <p:cBhvr>
                                        <p:cTn id="33"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8371968">
            <a:off x="4923538" y="598891"/>
            <a:ext cx="1070241" cy="1040613"/>
          </a:xfrm>
          <a:prstGeom prst="rect">
            <a:avLst/>
          </a:prstGeom>
        </p:spPr>
      </p:pic>
      <p:pic>
        <p:nvPicPr>
          <p:cNvPr id="11" name="Picture 11"/>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3272" t="32416"/>
          <a:stretch>
            <a:fillRect/>
          </a:stretch>
        </p:blipFill>
        <p:spPr>
          <a:xfrm rot="7966122" flipH="1" flipV="1">
            <a:off x="12198692" y="636903"/>
            <a:ext cx="1197966" cy="1164802"/>
          </a:xfrm>
          <a:prstGeom prst="rect">
            <a:avLst/>
          </a:prstGeom>
        </p:spPr>
      </p:pic>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987892" y="485884"/>
            <a:ext cx="542816" cy="542816"/>
          </a:xfrm>
          <a:prstGeom prst="rect">
            <a:avLst/>
          </a:prstGeom>
        </p:spPr>
      </p:pic>
      <p:pic>
        <p:nvPicPr>
          <p:cNvPr id="13" name="Picture 13"/>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2542395">
            <a:off x="1009493" y="4950459"/>
            <a:ext cx="594666" cy="594666"/>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837927">
            <a:off x="15646547" y="8579831"/>
            <a:ext cx="1033787" cy="338330"/>
          </a:xfrm>
          <a:prstGeom prst="rect">
            <a:avLst/>
          </a:prstGeom>
        </p:spPr>
      </p:pic>
      <p:grpSp>
        <p:nvGrpSpPr>
          <p:cNvPr id="15" name="Group 15"/>
          <p:cNvGrpSpPr>
            <a:grpSpLocks noChangeAspect="1"/>
          </p:cNvGrpSpPr>
          <p:nvPr/>
        </p:nvGrpSpPr>
        <p:grpSpPr>
          <a:xfrm rot="-2141075">
            <a:off x="17179058" y="5751492"/>
            <a:ext cx="488201" cy="422782"/>
            <a:chOff x="0" y="0"/>
            <a:chExt cx="6350000" cy="5499100"/>
          </a:xfrm>
        </p:grpSpPr>
        <p:sp>
          <p:nvSpPr>
            <p:cNvPr id="16" name="Freeform 16"/>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grpSp>
        <p:nvGrpSpPr>
          <p:cNvPr id="17" name="Group 17"/>
          <p:cNvGrpSpPr>
            <a:grpSpLocks noChangeAspect="1"/>
          </p:cNvGrpSpPr>
          <p:nvPr/>
        </p:nvGrpSpPr>
        <p:grpSpPr>
          <a:xfrm rot="-5541634">
            <a:off x="803909" y="8810880"/>
            <a:ext cx="733140" cy="634899"/>
            <a:chOff x="0" y="0"/>
            <a:chExt cx="6350000" cy="5499100"/>
          </a:xfrm>
        </p:grpSpPr>
        <p:sp>
          <p:nvSpPr>
            <p:cNvPr id="18" name="Freeform 18"/>
            <p:cNvSpPr/>
            <p:nvPr/>
          </p:nvSpPr>
          <p:spPr>
            <a:xfrm>
              <a:off x="0" y="0"/>
              <a:ext cx="6350000" cy="5499100"/>
            </a:xfrm>
            <a:custGeom>
              <a:avLst/>
              <a:gdLst/>
              <a:ahLst/>
              <a:cxnLst/>
              <a:rect l="l" t="t" r="r" b="b"/>
              <a:pathLst>
                <a:path w="6350000" h="5499100">
                  <a:moveTo>
                    <a:pt x="0" y="5499100"/>
                  </a:moveTo>
                  <a:lnTo>
                    <a:pt x="3175000" y="0"/>
                  </a:lnTo>
                  <a:lnTo>
                    <a:pt x="6350000" y="5499100"/>
                  </a:lnTo>
                  <a:lnTo>
                    <a:pt x="0" y="5499100"/>
                  </a:lnTo>
                  <a:close/>
                </a:path>
              </a:pathLst>
            </a:custGeom>
            <a:solidFill>
              <a:srgbClr val="EB8198"/>
            </a:solidFill>
          </p:spPr>
        </p:sp>
      </p:grpSp>
      <p:pic>
        <p:nvPicPr>
          <p:cNvPr id="19" name="Picture 19"/>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1250845">
            <a:off x="15589927" y="7401177"/>
            <a:ext cx="3687890" cy="4114800"/>
          </a:xfrm>
          <a:prstGeom prst="rect">
            <a:avLst/>
          </a:prstGeom>
        </p:spPr>
      </p:pic>
      <p:pic>
        <p:nvPicPr>
          <p:cNvPr id="20" name="Picture 2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672878">
            <a:off x="-1630060" y="-3350898"/>
            <a:ext cx="4202769" cy="4689282"/>
          </a:xfrm>
          <a:prstGeom prst="rect">
            <a:avLst/>
          </a:prstGeom>
        </p:spPr>
      </p:pic>
      <p:pic>
        <p:nvPicPr>
          <p:cNvPr id="21" name="Picture 21"/>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2756473">
            <a:off x="15268618" y="9190637"/>
            <a:ext cx="4564560" cy="2605949"/>
          </a:xfrm>
          <a:prstGeom prst="rect">
            <a:avLst/>
          </a:prstGeom>
        </p:spPr>
      </p:pic>
      <p:pic>
        <p:nvPicPr>
          <p:cNvPr id="22" name="Picture 22"/>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1439228">
            <a:off x="-2702506" y="-1444451"/>
            <a:ext cx="4316815" cy="2699971"/>
          </a:xfrm>
          <a:prstGeom prst="rect">
            <a:avLst/>
          </a:prstGeom>
        </p:spPr>
      </p:pic>
      <p:sp>
        <p:nvSpPr>
          <p:cNvPr id="25" name="TextBox 24"/>
          <p:cNvSpPr txBox="1"/>
          <p:nvPr/>
        </p:nvSpPr>
        <p:spPr>
          <a:xfrm>
            <a:off x="6822326" y="680695"/>
            <a:ext cx="4947188" cy="1077218"/>
          </a:xfrm>
          <a:prstGeom prst="rect">
            <a:avLst/>
          </a:prstGeom>
          <a:noFill/>
        </p:spPr>
        <p:txBody>
          <a:bodyPr wrap="none" rtlCol="0">
            <a:spAutoFit/>
          </a:bodyPr>
          <a:lstStyle/>
          <a:p>
            <a:r>
              <a:rPr lang="en-US" sz="6400" b="1" dirty="0" smtClean="0">
                <a:solidFill>
                  <a:srgbClr val="FF0000"/>
                </a:solidFill>
                <a:latin typeface="Arial" panose="020B0604020202020204" pitchFamily="34" charset="0"/>
                <a:cs typeface="Arial" panose="020B0604020202020204" pitchFamily="34" charset="0"/>
              </a:rPr>
              <a:t>KHỞI ĐỘNG</a:t>
            </a:r>
            <a:endParaRPr lang="en-US" sz="6400" b="1" dirty="0">
              <a:solidFill>
                <a:srgbClr val="FF0000"/>
              </a:solidFill>
              <a:latin typeface="Arial" panose="020B0604020202020204" pitchFamily="34" charset="0"/>
              <a:cs typeface="Arial" panose="020B0604020202020204" pitchFamily="34" charset="0"/>
            </a:endParaRPr>
          </a:p>
        </p:txBody>
      </p:sp>
      <p:sp>
        <p:nvSpPr>
          <p:cNvPr id="2" name="Rectangle 1"/>
          <p:cNvSpPr/>
          <p:nvPr/>
        </p:nvSpPr>
        <p:spPr>
          <a:xfrm>
            <a:off x="3496758" y="3018169"/>
            <a:ext cx="11506200" cy="6453049"/>
          </a:xfrm>
          <a:prstGeom prst="rect">
            <a:avLst/>
          </a:prstGeom>
        </p:spPr>
        <p:txBody>
          <a:bodyPr wrap="square">
            <a:spAutoFit/>
          </a:bodyPr>
          <a:lstStyle/>
          <a:p>
            <a:pPr marL="685800" indent="-685800" algn="ctr">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Ngọc </a:t>
            </a:r>
            <a:r>
              <a:rPr lang="vi-VN" sz="4800" dirty="0">
                <a:solidFill>
                  <a:srgbClr val="000000"/>
                </a:solidFill>
                <a:ea typeface="Calibri" panose="020F0502020204030204" pitchFamily="34" charset="0"/>
                <a:cs typeface="Times New Roman" panose="02020603050405020304" pitchFamily="18" charset="0"/>
              </a:rPr>
              <a:t>kia chuốt mãi cũng trong</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Sắt kia mài mãi cùng còn nên kim</a:t>
            </a:r>
          </a:p>
          <a:p>
            <a:pPr marL="685800" indent="-685800" algn="ctr">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Ai </a:t>
            </a:r>
            <a:r>
              <a:rPr lang="vi-VN" sz="4800" dirty="0">
                <a:solidFill>
                  <a:srgbClr val="000000"/>
                </a:solidFill>
                <a:ea typeface="Calibri" panose="020F0502020204030204" pitchFamily="34" charset="0"/>
                <a:cs typeface="Times New Roman" panose="02020603050405020304" pitchFamily="18" charset="0"/>
              </a:rPr>
              <a:t>ơi giữ chí cho bền</a:t>
            </a:r>
          </a:p>
          <a:p>
            <a:pPr algn="ctr">
              <a:lnSpc>
                <a:spcPct val="150000"/>
              </a:lnSpc>
              <a:spcBef>
                <a:spcPts val="600"/>
              </a:spcBef>
              <a:spcAft>
                <a:spcPts val="1000"/>
              </a:spcAft>
              <a:tabLst>
                <a:tab pos="90170" algn="l"/>
                <a:tab pos="180340" algn="l"/>
              </a:tabLst>
            </a:pPr>
            <a:r>
              <a:rPr lang="vi-VN" sz="4800" dirty="0">
                <a:solidFill>
                  <a:srgbClr val="000000"/>
                </a:solidFill>
                <a:ea typeface="Calibri" panose="020F0502020204030204" pitchFamily="34" charset="0"/>
                <a:cs typeface="Times New Roman" panose="02020603050405020304" pitchFamily="18" charset="0"/>
              </a:rPr>
              <a:t>Dù ai xoay hướng đổi nền mặc </a:t>
            </a:r>
            <a:r>
              <a:rPr lang="vi-VN" sz="4800" dirty="0" smtClean="0">
                <a:solidFill>
                  <a:srgbClr val="000000"/>
                </a:solidFill>
                <a:ea typeface="Calibri" panose="020F0502020204030204" pitchFamily="34" charset="0"/>
                <a:cs typeface="Times New Roman" panose="02020603050405020304" pitchFamily="18" charset="0"/>
              </a:rPr>
              <a:t>ai</a:t>
            </a:r>
            <a:endParaRPr lang="en-US" sz="4800" dirty="0" smtClean="0">
              <a:solidFill>
                <a:srgbClr val="000000"/>
              </a:solidFill>
              <a:ea typeface="Calibri" panose="020F0502020204030204" pitchFamily="34" charset="0"/>
              <a:cs typeface="Times New Roman" panose="02020603050405020304" pitchFamily="18" charset="0"/>
            </a:endParaRPr>
          </a:p>
          <a:p>
            <a:pPr algn="ctr">
              <a:lnSpc>
                <a:spcPct val="150000"/>
              </a:lnSpc>
              <a:spcBef>
                <a:spcPts val="600"/>
              </a:spcBef>
              <a:spcAft>
                <a:spcPts val="1000"/>
              </a:spcAft>
              <a:tabLst>
                <a:tab pos="90170" algn="l"/>
                <a:tab pos="180340" algn="l"/>
              </a:tabLst>
            </a:pPr>
            <a:r>
              <a:rPr lang="en-US" sz="4800" dirty="0" smtClean="0">
                <a:solidFill>
                  <a:srgbClr val="000000"/>
                </a:solidFill>
                <a:ea typeface="Calibri" panose="020F0502020204030204" pitchFamily="34" charset="0"/>
                <a:cs typeface="Times New Roman" panose="02020603050405020304" pitchFamily="18" charset="0"/>
              </a:rPr>
              <a:t>....</a:t>
            </a:r>
          </a:p>
        </p:txBody>
      </p:sp>
      <p:sp>
        <p:nvSpPr>
          <p:cNvPr id="3" name="TextBox 2"/>
          <p:cNvSpPr txBox="1"/>
          <p:nvPr/>
        </p:nvSpPr>
        <p:spPr>
          <a:xfrm>
            <a:off x="1851741" y="2125617"/>
            <a:ext cx="3098925" cy="892552"/>
          </a:xfrm>
          <a:prstGeom prst="rect">
            <a:avLst/>
          </a:prstGeom>
          <a:noFill/>
        </p:spPr>
        <p:txBody>
          <a:bodyPr wrap="none" rtlCol="0">
            <a:spAutoFit/>
          </a:bodyPr>
          <a:lstStyle/>
          <a:p>
            <a:pPr marL="685800" indent="-685800">
              <a:buFont typeface="Wingdings" panose="05000000000000000000" pitchFamily="2" charset="2"/>
              <a:buChar char="Ø"/>
            </a:pPr>
            <a:r>
              <a:rPr lang="en-US" sz="5200" b="1" dirty="0" smtClean="0">
                <a:solidFill>
                  <a:schemeClr val="accent5">
                    <a:lumMod val="75000"/>
                  </a:schemeClr>
                </a:solidFill>
                <a:latin typeface="Arial" panose="020B0604020202020204" pitchFamily="34" charset="0"/>
                <a:cs typeface="Arial" panose="020B0604020202020204" pitchFamily="34" charset="0"/>
              </a:rPr>
              <a:t>Ca </a:t>
            </a:r>
            <a:r>
              <a:rPr lang="en-US" sz="5200" b="1" dirty="0" err="1" smtClean="0">
                <a:solidFill>
                  <a:schemeClr val="accent5">
                    <a:lumMod val="75000"/>
                  </a:schemeClr>
                </a:solidFill>
                <a:latin typeface="Arial" panose="020B0604020202020204" pitchFamily="34" charset="0"/>
                <a:cs typeface="Arial" panose="020B0604020202020204" pitchFamily="34" charset="0"/>
              </a:rPr>
              <a:t>dao</a:t>
            </a:r>
            <a:endParaRPr lang="en-US" sz="5200" b="1"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703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randombar(horizontal)">
                                      <p:cBhvr>
                                        <p:cTn id="13" dur="500"/>
                                        <p:tgtEl>
                                          <p:spTgt spid="2">
                                            <p:txEl>
                                              <p:pRg st="0" end="0"/>
                                            </p:txEl>
                                          </p:spTgt>
                                        </p:tgtEl>
                                      </p:cBhvr>
                                    </p:animEffect>
                                  </p:childTnLst>
                                </p:cTn>
                              </p:par>
                              <p:par>
                                <p:cTn id="14" presetID="14" presetClass="entr" presetSubtype="1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randombar(horizontal)">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1" dur="500"/>
                                        <p:tgtEl>
                                          <p:spTgt spid="2">
                                            <p:txEl>
                                              <p:pRg st="2" end="2"/>
                                            </p:txEl>
                                          </p:spTgt>
                                        </p:tgtEl>
                                      </p:cBhvr>
                                    </p:animEffect>
                                  </p:childTnLst>
                                </p:cTn>
                              </p:par>
                              <p:par>
                                <p:cTn id="22" presetID="14" presetClass="entr" presetSubtype="1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randombar(horizontal)">
                                      <p:cBhvr>
                                        <p:cTn id="24" dur="500"/>
                                        <p:tgtEl>
                                          <p:spTgt spid="2">
                                            <p:txEl>
                                              <p:pRg st="3" end="3"/>
                                            </p:txEl>
                                          </p:spTgt>
                                        </p:tgtEl>
                                      </p:cBhvr>
                                    </p:animEffect>
                                  </p:childTnLst>
                                </p:cTn>
                              </p:par>
                              <p:par>
                                <p:cTn id="25" presetID="14" presetClass="entr" presetSubtype="10"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randombar(horizont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FFF"/>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1970325" y="3595500"/>
            <a:ext cx="7310385" cy="7515349"/>
          </a:xfrm>
          <a:prstGeom prst="rect">
            <a:avLst/>
          </a:prstGeom>
        </p:spPr>
      </p:pic>
      <p:grpSp>
        <p:nvGrpSpPr>
          <p:cNvPr id="3" name="Group 3"/>
          <p:cNvGrpSpPr/>
          <p:nvPr/>
        </p:nvGrpSpPr>
        <p:grpSpPr>
          <a:xfrm>
            <a:off x="1063974" y="2895017"/>
            <a:ext cx="11088508" cy="4976940"/>
            <a:chOff x="0" y="0"/>
            <a:chExt cx="15105754" cy="6780031"/>
          </a:xfrm>
        </p:grpSpPr>
        <p:sp>
          <p:nvSpPr>
            <p:cNvPr id="4" name="Freeform 4"/>
            <p:cNvSpPr/>
            <p:nvPr/>
          </p:nvSpPr>
          <p:spPr>
            <a:xfrm>
              <a:off x="0" y="-4073"/>
              <a:ext cx="15112144" cy="6786633"/>
            </a:xfrm>
            <a:custGeom>
              <a:avLst/>
              <a:gdLst/>
              <a:ahLst/>
              <a:cxnLst/>
              <a:rect l="l" t="t" r="r" b="b"/>
              <a:pathLst>
                <a:path w="15112144" h="6786633">
                  <a:moveTo>
                    <a:pt x="14484367" y="6732155"/>
                  </a:moveTo>
                  <a:cubicBezTo>
                    <a:pt x="14484367" y="6732155"/>
                    <a:pt x="13753492" y="6786633"/>
                    <a:pt x="11683891" y="6784013"/>
                  </a:cubicBezTo>
                  <a:cubicBezTo>
                    <a:pt x="5476942" y="6781849"/>
                    <a:pt x="1057074" y="6774025"/>
                    <a:pt x="1057074" y="6774025"/>
                  </a:cubicBezTo>
                  <a:cubicBezTo>
                    <a:pt x="812932" y="6765191"/>
                    <a:pt x="449110" y="6743960"/>
                    <a:pt x="282371" y="6685783"/>
                  </a:cubicBezTo>
                  <a:cubicBezTo>
                    <a:pt x="4469" y="6588820"/>
                    <a:pt x="0" y="6415541"/>
                    <a:pt x="0" y="5231438"/>
                  </a:cubicBezTo>
                  <a:lnTo>
                    <a:pt x="0" y="5231380"/>
                  </a:lnTo>
                  <a:cubicBezTo>
                    <a:pt x="8536" y="491230"/>
                    <a:pt x="0" y="345608"/>
                    <a:pt x="77597" y="223930"/>
                  </a:cubicBezTo>
                  <a:cubicBezTo>
                    <a:pt x="217372" y="4759"/>
                    <a:pt x="519255" y="4073"/>
                    <a:pt x="937909" y="4073"/>
                  </a:cubicBezTo>
                  <a:cubicBezTo>
                    <a:pt x="937909" y="4073"/>
                    <a:pt x="2872568" y="15681"/>
                    <a:pt x="9395180" y="7673"/>
                  </a:cubicBezTo>
                  <a:cubicBezTo>
                    <a:pt x="13534565" y="0"/>
                    <a:pt x="14251298" y="6979"/>
                    <a:pt x="14251298" y="6979"/>
                  </a:cubicBezTo>
                  <a:cubicBezTo>
                    <a:pt x="14619605" y="14458"/>
                    <a:pt x="14757865" y="42638"/>
                    <a:pt x="14955605" y="165219"/>
                  </a:cubicBezTo>
                  <a:cubicBezTo>
                    <a:pt x="15106622" y="258836"/>
                    <a:pt x="15112144" y="476157"/>
                    <a:pt x="15103004" y="5231380"/>
                  </a:cubicBezTo>
                  <a:lnTo>
                    <a:pt x="15103004" y="5231437"/>
                  </a:lnTo>
                  <a:cubicBezTo>
                    <a:pt x="15103004" y="6533506"/>
                    <a:pt x="15060219" y="6682093"/>
                    <a:pt x="14484367" y="6732155"/>
                  </a:cubicBezTo>
                  <a:close/>
                </a:path>
              </a:pathLst>
            </a:custGeom>
            <a:solidFill>
              <a:srgbClr val="F6C496"/>
            </a:solidFill>
          </p:spPr>
        </p:sp>
      </p:grpSp>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1960711">
            <a:off x="-2012917" y="7593830"/>
            <a:ext cx="6672196" cy="5546263"/>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5335111">
            <a:off x="-846165" y="7844368"/>
            <a:ext cx="4953372" cy="4885263"/>
          </a:xfrm>
          <a:prstGeom prst="rect">
            <a:avLst/>
          </a:prstGeom>
        </p:spPr>
      </p:pic>
      <p:grpSp>
        <p:nvGrpSpPr>
          <p:cNvPr id="7" name="Group 7"/>
          <p:cNvGrpSpPr/>
          <p:nvPr/>
        </p:nvGrpSpPr>
        <p:grpSpPr>
          <a:xfrm>
            <a:off x="2204570" y="1411098"/>
            <a:ext cx="9743297" cy="1932575"/>
            <a:chOff x="0" y="0"/>
            <a:chExt cx="13273188" cy="2632727"/>
          </a:xfrm>
        </p:grpSpPr>
        <p:sp>
          <p:nvSpPr>
            <p:cNvPr id="8" name="Freeform 8"/>
            <p:cNvSpPr/>
            <p:nvPr/>
          </p:nvSpPr>
          <p:spPr>
            <a:xfrm>
              <a:off x="0" y="-4073"/>
              <a:ext cx="13279579" cy="2639329"/>
            </a:xfrm>
            <a:custGeom>
              <a:avLst/>
              <a:gdLst/>
              <a:ahLst/>
              <a:cxnLst/>
              <a:rect l="l" t="t" r="r" b="b"/>
              <a:pathLst>
                <a:path w="13279579" h="2639329">
                  <a:moveTo>
                    <a:pt x="12651801" y="2584851"/>
                  </a:moveTo>
                  <a:cubicBezTo>
                    <a:pt x="12651801" y="2584851"/>
                    <a:pt x="11920926" y="2639329"/>
                    <a:pt x="10114331" y="2636708"/>
                  </a:cubicBezTo>
                  <a:cubicBezTo>
                    <a:pt x="4860747" y="2634545"/>
                    <a:pt x="1057074" y="2626721"/>
                    <a:pt x="1057074" y="2626721"/>
                  </a:cubicBezTo>
                  <a:cubicBezTo>
                    <a:pt x="812932" y="2617887"/>
                    <a:pt x="449110" y="2596656"/>
                    <a:pt x="282371" y="2538479"/>
                  </a:cubicBezTo>
                  <a:cubicBezTo>
                    <a:pt x="4469" y="2441515"/>
                    <a:pt x="0" y="2268237"/>
                    <a:pt x="0" y="1816656"/>
                  </a:cubicBezTo>
                  <a:lnTo>
                    <a:pt x="0" y="1816640"/>
                  </a:lnTo>
                  <a:cubicBezTo>
                    <a:pt x="8536" y="491230"/>
                    <a:pt x="0" y="345608"/>
                    <a:pt x="77597" y="223930"/>
                  </a:cubicBezTo>
                  <a:cubicBezTo>
                    <a:pt x="217372" y="4759"/>
                    <a:pt x="519255" y="4073"/>
                    <a:pt x="937909" y="4073"/>
                  </a:cubicBezTo>
                  <a:cubicBezTo>
                    <a:pt x="937909" y="4073"/>
                    <a:pt x="2656395" y="15681"/>
                    <a:pt x="8177158" y="7673"/>
                  </a:cubicBezTo>
                  <a:cubicBezTo>
                    <a:pt x="11701998" y="0"/>
                    <a:pt x="12418732" y="6979"/>
                    <a:pt x="12418732" y="6979"/>
                  </a:cubicBezTo>
                  <a:cubicBezTo>
                    <a:pt x="12787040" y="14458"/>
                    <a:pt x="12925299" y="42638"/>
                    <a:pt x="13123039" y="165219"/>
                  </a:cubicBezTo>
                  <a:cubicBezTo>
                    <a:pt x="13274056" y="258836"/>
                    <a:pt x="13279579" y="476157"/>
                    <a:pt x="13270438" y="1816640"/>
                  </a:cubicBezTo>
                  <a:lnTo>
                    <a:pt x="13270438" y="1816656"/>
                  </a:lnTo>
                  <a:cubicBezTo>
                    <a:pt x="13270436" y="2386202"/>
                    <a:pt x="13227653" y="2534789"/>
                    <a:pt x="12651801" y="2584851"/>
                  </a:cubicBezTo>
                  <a:close/>
                </a:path>
              </a:pathLst>
            </a:custGeom>
            <a:solidFill>
              <a:srgbClr val="EB8198"/>
            </a:solidFill>
          </p:spPr>
        </p:sp>
      </p:grpSp>
      <p:grpSp>
        <p:nvGrpSpPr>
          <p:cNvPr id="9" name="Group 9"/>
          <p:cNvGrpSpPr/>
          <p:nvPr/>
        </p:nvGrpSpPr>
        <p:grpSpPr>
          <a:xfrm>
            <a:off x="1374932" y="1289501"/>
            <a:ext cx="10232909" cy="2054172"/>
            <a:chOff x="0" y="0"/>
            <a:chExt cx="13940180" cy="2798377"/>
          </a:xfrm>
        </p:grpSpPr>
        <p:sp>
          <p:nvSpPr>
            <p:cNvPr id="10" name="Freeform 10"/>
            <p:cNvSpPr/>
            <p:nvPr/>
          </p:nvSpPr>
          <p:spPr>
            <a:xfrm>
              <a:off x="0" y="-4073"/>
              <a:ext cx="13946570" cy="2804979"/>
            </a:xfrm>
            <a:custGeom>
              <a:avLst/>
              <a:gdLst/>
              <a:ahLst/>
              <a:cxnLst/>
              <a:rect l="l" t="t" r="r" b="b"/>
              <a:pathLst>
                <a:path w="13946570" h="2804979">
                  <a:moveTo>
                    <a:pt x="13318793" y="2750502"/>
                  </a:moveTo>
                  <a:cubicBezTo>
                    <a:pt x="13318793" y="2750502"/>
                    <a:pt x="12587918" y="2804980"/>
                    <a:pt x="10685598" y="2802358"/>
                  </a:cubicBezTo>
                  <a:cubicBezTo>
                    <a:pt x="5085021" y="2800196"/>
                    <a:pt x="1057074" y="2792371"/>
                    <a:pt x="1057074" y="2792371"/>
                  </a:cubicBezTo>
                  <a:cubicBezTo>
                    <a:pt x="812932" y="2783537"/>
                    <a:pt x="449110" y="2762306"/>
                    <a:pt x="282371" y="2704129"/>
                  </a:cubicBezTo>
                  <a:cubicBezTo>
                    <a:pt x="4469" y="2607166"/>
                    <a:pt x="0" y="2433887"/>
                    <a:pt x="0" y="1953048"/>
                  </a:cubicBezTo>
                  <a:lnTo>
                    <a:pt x="0" y="1953031"/>
                  </a:lnTo>
                  <a:cubicBezTo>
                    <a:pt x="8536" y="491230"/>
                    <a:pt x="0" y="345608"/>
                    <a:pt x="77597" y="223930"/>
                  </a:cubicBezTo>
                  <a:cubicBezTo>
                    <a:pt x="217372" y="4759"/>
                    <a:pt x="519255" y="4073"/>
                    <a:pt x="937909" y="4073"/>
                  </a:cubicBezTo>
                  <a:cubicBezTo>
                    <a:pt x="937909" y="4073"/>
                    <a:pt x="2735075" y="15681"/>
                    <a:pt x="8620477" y="7673"/>
                  </a:cubicBezTo>
                  <a:cubicBezTo>
                    <a:pt x="12368991" y="0"/>
                    <a:pt x="13085724" y="6979"/>
                    <a:pt x="13085724" y="6979"/>
                  </a:cubicBezTo>
                  <a:cubicBezTo>
                    <a:pt x="13454031" y="14458"/>
                    <a:pt x="13592291" y="42638"/>
                    <a:pt x="13790033" y="165219"/>
                  </a:cubicBezTo>
                  <a:cubicBezTo>
                    <a:pt x="13941048" y="258836"/>
                    <a:pt x="13946570" y="476157"/>
                    <a:pt x="13937431" y="1953031"/>
                  </a:cubicBezTo>
                  <a:lnTo>
                    <a:pt x="13937431" y="1953048"/>
                  </a:lnTo>
                  <a:cubicBezTo>
                    <a:pt x="13937430" y="2551852"/>
                    <a:pt x="13894646" y="2700440"/>
                    <a:pt x="13318793" y="2750502"/>
                  </a:cubicBezTo>
                  <a:close/>
                </a:path>
              </a:pathLst>
            </a:custGeom>
            <a:solidFill>
              <a:srgbClr val="FFD5DB"/>
            </a:solidFill>
          </p:spPr>
        </p:sp>
      </p:grpSp>
      <p:grpSp>
        <p:nvGrpSpPr>
          <p:cNvPr id="11" name="Group 11"/>
          <p:cNvGrpSpPr/>
          <p:nvPr/>
        </p:nvGrpSpPr>
        <p:grpSpPr>
          <a:xfrm>
            <a:off x="1028700" y="2724939"/>
            <a:ext cx="10941625" cy="5039713"/>
            <a:chOff x="0" y="0"/>
            <a:chExt cx="14905657" cy="6865546"/>
          </a:xfrm>
        </p:grpSpPr>
        <p:sp>
          <p:nvSpPr>
            <p:cNvPr id="12" name="Freeform 12"/>
            <p:cNvSpPr/>
            <p:nvPr/>
          </p:nvSpPr>
          <p:spPr>
            <a:xfrm>
              <a:off x="0" y="-4073"/>
              <a:ext cx="14912048" cy="6872149"/>
            </a:xfrm>
            <a:custGeom>
              <a:avLst/>
              <a:gdLst/>
              <a:ahLst/>
              <a:cxnLst/>
              <a:rect l="l" t="t" r="r" b="b"/>
              <a:pathLst>
                <a:path w="14912048" h="6872149">
                  <a:moveTo>
                    <a:pt x="14284271" y="6817671"/>
                  </a:moveTo>
                  <a:cubicBezTo>
                    <a:pt x="14284271" y="6817671"/>
                    <a:pt x="13553396" y="6872149"/>
                    <a:pt x="11512511" y="6869528"/>
                  </a:cubicBezTo>
                  <a:cubicBezTo>
                    <a:pt x="5409660" y="6867365"/>
                    <a:pt x="1057074" y="6859541"/>
                    <a:pt x="1057074" y="6859541"/>
                  </a:cubicBezTo>
                  <a:cubicBezTo>
                    <a:pt x="812932" y="6850706"/>
                    <a:pt x="449110" y="6829476"/>
                    <a:pt x="282371" y="6771299"/>
                  </a:cubicBezTo>
                  <a:cubicBezTo>
                    <a:pt x="4469" y="6674336"/>
                    <a:pt x="0" y="6501057"/>
                    <a:pt x="0" y="5301849"/>
                  </a:cubicBezTo>
                  <a:lnTo>
                    <a:pt x="0" y="5301791"/>
                  </a:lnTo>
                  <a:cubicBezTo>
                    <a:pt x="8536" y="491230"/>
                    <a:pt x="0" y="345608"/>
                    <a:pt x="77597" y="223930"/>
                  </a:cubicBezTo>
                  <a:cubicBezTo>
                    <a:pt x="217372" y="4759"/>
                    <a:pt x="519255" y="4073"/>
                    <a:pt x="937909" y="4073"/>
                  </a:cubicBezTo>
                  <a:cubicBezTo>
                    <a:pt x="937909" y="4073"/>
                    <a:pt x="2848964" y="15681"/>
                    <a:pt x="9262185" y="7673"/>
                  </a:cubicBezTo>
                  <a:cubicBezTo>
                    <a:pt x="13334468" y="0"/>
                    <a:pt x="14051201" y="6979"/>
                    <a:pt x="14051201" y="6979"/>
                  </a:cubicBezTo>
                  <a:cubicBezTo>
                    <a:pt x="14419509" y="14458"/>
                    <a:pt x="14557769" y="42638"/>
                    <a:pt x="14755509" y="165219"/>
                  </a:cubicBezTo>
                  <a:cubicBezTo>
                    <a:pt x="14906526" y="258836"/>
                    <a:pt x="14912048" y="476157"/>
                    <a:pt x="14902907" y="5301790"/>
                  </a:cubicBezTo>
                  <a:lnTo>
                    <a:pt x="14902907" y="5301848"/>
                  </a:lnTo>
                  <a:cubicBezTo>
                    <a:pt x="14902906" y="6619022"/>
                    <a:pt x="14860122" y="6767609"/>
                    <a:pt x="14284271" y="6817671"/>
                  </a:cubicBezTo>
                  <a:close/>
                </a:path>
              </a:pathLst>
            </a:custGeom>
            <a:solidFill>
              <a:srgbClr val="FFF8E5"/>
            </a:solidFill>
          </p:spPr>
        </p:sp>
      </p:grpSp>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17680">
            <a:off x="-1024946" y="2658004"/>
            <a:ext cx="1769670" cy="672475"/>
          </a:xfrm>
          <a:prstGeom prst="rect">
            <a:avLst/>
          </a:prstGeom>
        </p:spPr>
      </p:pic>
      <p:pic>
        <p:nvPicPr>
          <p:cNvPr id="14" name="Picture 14"/>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539667">
            <a:off x="6869389" y="297168"/>
            <a:ext cx="579019" cy="664845"/>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969421">
            <a:off x="4489227" y="8890875"/>
            <a:ext cx="1378433" cy="451123"/>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3524389">
            <a:off x="13189833" y="2358476"/>
            <a:ext cx="432320" cy="1271531"/>
          </a:xfrm>
          <a:prstGeom prst="rect">
            <a:avLst/>
          </a:prstGeom>
        </p:spPr>
      </p:pic>
      <p:pic>
        <p:nvPicPr>
          <p:cNvPr id="17" name="Picture 17"/>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rot="4729218">
            <a:off x="14047498" y="-2627277"/>
            <a:ext cx="5311565" cy="5052626"/>
          </a:xfrm>
          <a:prstGeom prst="rect">
            <a:avLst/>
          </a:prstGeom>
        </p:spPr>
      </p:pic>
      <p:pic>
        <p:nvPicPr>
          <p:cNvPr id="18" name="Picture 18"/>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rot="-10238573">
            <a:off x="14215406" y="-1897308"/>
            <a:ext cx="6578895" cy="4114800"/>
          </a:xfrm>
          <a:prstGeom prst="rect">
            <a:avLst/>
          </a:prstGeom>
        </p:spPr>
      </p:pic>
      <p:pic>
        <p:nvPicPr>
          <p:cNvPr id="19" name="Picture 19"/>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936403">
            <a:off x="9407259" y="6560680"/>
            <a:ext cx="1826062" cy="2207327"/>
          </a:xfrm>
          <a:prstGeom prst="rect">
            <a:avLst/>
          </a:prstGeom>
        </p:spPr>
      </p:pic>
      <p:sp>
        <p:nvSpPr>
          <p:cNvPr id="20" name="TextBox 20"/>
          <p:cNvSpPr txBox="1"/>
          <p:nvPr/>
        </p:nvSpPr>
        <p:spPr>
          <a:xfrm>
            <a:off x="1630520" y="3822959"/>
            <a:ext cx="9564463" cy="2400657"/>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21" name="TextBox 21"/>
          <p:cNvSpPr txBox="1"/>
          <p:nvPr/>
        </p:nvSpPr>
        <p:spPr>
          <a:xfrm>
            <a:off x="1902380" y="1581685"/>
            <a:ext cx="9705461" cy="927433"/>
          </a:xfrm>
          <a:prstGeom prst="rect">
            <a:avLst/>
          </a:prstGeom>
        </p:spPr>
        <p:txBody>
          <a:bodyPr lIns="0" tIns="0" rIns="0" bIns="0" rtlCol="0" anchor="t">
            <a:spAutoFit/>
          </a:bodyPr>
          <a:lstStyle/>
          <a:p>
            <a:pPr algn="ctr">
              <a:lnSpc>
                <a:spcPts val="7699"/>
              </a:lnSpc>
              <a:spcBef>
                <a:spcPct val="0"/>
              </a:spcBef>
            </a:pPr>
            <a:r>
              <a:rPr lang="en-US" sz="6400" b="1" dirty="0" smtClean="0">
                <a:solidFill>
                  <a:srgbClr val="FF0000"/>
                </a:solidFill>
                <a:latin typeface="Arial" panose="020B0604020202020204" pitchFamily="34" charset="0"/>
                <a:cs typeface="Arial" panose="020B0604020202020204" pitchFamily="34" charset="0"/>
              </a:rPr>
              <a:t>NỘI DUNG BÀI HỌC</a:t>
            </a:r>
            <a:endParaRPr lang="en-US" sz="6400" b="1" dirty="0">
              <a:solidFill>
                <a:srgbClr val="FF000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dir="d"/>
      </p:transition>
    </mc:Choice>
    <mc:Fallback>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grpSp>
        <p:nvGrpSpPr>
          <p:cNvPr id="2" name="Group 2"/>
          <p:cNvGrpSpPr/>
          <p:nvPr/>
        </p:nvGrpSpPr>
        <p:grpSpPr>
          <a:xfrm>
            <a:off x="235722" y="943553"/>
            <a:ext cx="5960339" cy="3393525"/>
            <a:chOff x="0" y="0"/>
            <a:chExt cx="3080402" cy="1753830"/>
          </a:xfrm>
        </p:grpSpPr>
        <p:sp>
          <p:nvSpPr>
            <p:cNvPr id="3" name="Freeform 3"/>
            <p:cNvSpPr/>
            <p:nvPr/>
          </p:nvSpPr>
          <p:spPr>
            <a:xfrm>
              <a:off x="-5580" y="-3142"/>
              <a:ext cx="3086424" cy="1763425"/>
            </a:xfrm>
            <a:custGeom>
              <a:avLst/>
              <a:gdLst/>
              <a:ahLst/>
              <a:cxnLst/>
              <a:rect l="l" t="t" r="r" b="b"/>
              <a:pathLst>
                <a:path w="3086424" h="1763425">
                  <a:moveTo>
                    <a:pt x="3085975" y="1124274"/>
                  </a:moveTo>
                  <a:cubicBezTo>
                    <a:pt x="3085528" y="1304586"/>
                    <a:pt x="3072989" y="1426679"/>
                    <a:pt x="3072989" y="1426679"/>
                  </a:cubicBezTo>
                  <a:cubicBezTo>
                    <a:pt x="3072720" y="1536124"/>
                    <a:pt x="3084705" y="1638717"/>
                    <a:pt x="2722002" y="1630905"/>
                  </a:cubicBezTo>
                  <a:cubicBezTo>
                    <a:pt x="2722002" y="1630905"/>
                    <a:pt x="2181957" y="1612312"/>
                    <a:pt x="1800905" y="1617839"/>
                  </a:cubicBezTo>
                  <a:cubicBezTo>
                    <a:pt x="1758971" y="1618448"/>
                    <a:pt x="1711137" y="1619083"/>
                    <a:pt x="1659185" y="1619732"/>
                  </a:cubicBezTo>
                  <a:cubicBezTo>
                    <a:pt x="1633611" y="1655680"/>
                    <a:pt x="1603561" y="1696929"/>
                    <a:pt x="1595244" y="1704234"/>
                  </a:cubicBezTo>
                  <a:cubicBezTo>
                    <a:pt x="1589217" y="1709528"/>
                    <a:pt x="1578738" y="1723333"/>
                    <a:pt x="1568277" y="1738083"/>
                  </a:cubicBezTo>
                  <a:cubicBezTo>
                    <a:pt x="1551308" y="1762006"/>
                    <a:pt x="1516305" y="1763425"/>
                    <a:pt x="1497318" y="1741071"/>
                  </a:cubicBezTo>
                  <a:cubicBezTo>
                    <a:pt x="1478257" y="1718631"/>
                    <a:pt x="1457170" y="1692331"/>
                    <a:pt x="1446450" y="1674057"/>
                  </a:cubicBezTo>
                  <a:cubicBezTo>
                    <a:pt x="1436312" y="1656776"/>
                    <a:pt x="1427269" y="1638849"/>
                    <a:pt x="1419656" y="1622528"/>
                  </a:cubicBezTo>
                  <a:cubicBezTo>
                    <a:pt x="976795" y="1627416"/>
                    <a:pt x="433245" y="1632199"/>
                    <a:pt x="433245" y="1632199"/>
                  </a:cubicBezTo>
                  <a:cubicBezTo>
                    <a:pt x="187246" y="1631595"/>
                    <a:pt x="3350" y="1545174"/>
                    <a:pt x="9970" y="1372905"/>
                  </a:cubicBezTo>
                  <a:cubicBezTo>
                    <a:pt x="9970" y="1372905"/>
                    <a:pt x="12587" y="1060658"/>
                    <a:pt x="6292" y="811162"/>
                  </a:cubicBezTo>
                  <a:cubicBezTo>
                    <a:pt x="0" y="561665"/>
                    <a:pt x="37410" y="278447"/>
                    <a:pt x="37410" y="278447"/>
                  </a:cubicBezTo>
                  <a:cubicBezTo>
                    <a:pt x="40125" y="125326"/>
                    <a:pt x="207220" y="12052"/>
                    <a:pt x="400787" y="12527"/>
                  </a:cubicBezTo>
                  <a:cubicBezTo>
                    <a:pt x="400787" y="12527"/>
                    <a:pt x="587688" y="21467"/>
                    <a:pt x="873338" y="10733"/>
                  </a:cubicBezTo>
                  <a:cubicBezTo>
                    <a:pt x="1158989" y="0"/>
                    <a:pt x="2701800" y="3791"/>
                    <a:pt x="2701800" y="3791"/>
                  </a:cubicBezTo>
                  <a:cubicBezTo>
                    <a:pt x="2895367" y="4266"/>
                    <a:pt x="3063152" y="87415"/>
                    <a:pt x="3063983" y="223609"/>
                  </a:cubicBezTo>
                  <a:cubicBezTo>
                    <a:pt x="3063983" y="223609"/>
                    <a:pt x="3086424" y="1052068"/>
                    <a:pt x="3085975" y="1124274"/>
                  </a:cubicBezTo>
                  <a:close/>
                </a:path>
              </a:pathLst>
            </a:custGeom>
            <a:solidFill>
              <a:srgbClr val="D0E7E8"/>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464053" y="4322791"/>
            <a:ext cx="4836431" cy="5964209"/>
          </a:xfrm>
          <a:prstGeom prst="rect">
            <a:avLst/>
          </a:prstGeom>
        </p:spPr>
      </p:pic>
      <p:pic>
        <p:nvPicPr>
          <p:cNvPr id="14" name="Picture 1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5266977" y="5193652"/>
            <a:ext cx="853989" cy="1002426"/>
          </a:xfrm>
          <a:prstGeom prst="rect">
            <a:avLst/>
          </a:prstGeom>
        </p:spPr>
      </p:pic>
      <p:pic>
        <p:nvPicPr>
          <p:cNvPr id="15" name="Picture 1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9894" y="5599041"/>
            <a:ext cx="760489" cy="1165501"/>
          </a:xfrm>
          <a:prstGeom prst="rect">
            <a:avLst/>
          </a:prstGeom>
        </p:spPr>
      </p:pic>
      <p:pic>
        <p:nvPicPr>
          <p:cNvPr id="16" name="Picture 1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1100292">
            <a:off x="-1801996" y="7658005"/>
            <a:ext cx="4348534" cy="4114800"/>
          </a:xfrm>
          <a:prstGeom prst="rect">
            <a:avLst/>
          </a:prstGeom>
        </p:spPr>
      </p:pic>
      <p:pic>
        <p:nvPicPr>
          <p:cNvPr id="17" name="Picture 17"/>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6194">
            <a:off x="-1738975" y="7219886"/>
            <a:ext cx="3477951" cy="5512602"/>
          </a:xfrm>
          <a:prstGeom prst="rect">
            <a:avLst/>
          </a:prstGeom>
        </p:spPr>
      </p:pic>
      <p:pic>
        <p:nvPicPr>
          <p:cNvPr id="18" name="Picture 18"/>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76194">
            <a:off x="17412734" y="-1481356"/>
            <a:ext cx="2416684" cy="3830479"/>
          </a:xfrm>
          <a:prstGeom prst="rect">
            <a:avLst/>
          </a:prstGeom>
        </p:spPr>
      </p:pic>
      <p:sp>
        <p:nvSpPr>
          <p:cNvPr id="19" name="TextBox 19"/>
          <p:cNvSpPr txBox="1"/>
          <p:nvPr/>
        </p:nvSpPr>
        <p:spPr>
          <a:xfrm>
            <a:off x="440744" y="1085073"/>
            <a:ext cx="5540351" cy="2772169"/>
          </a:xfrm>
          <a:prstGeom prst="rect">
            <a:avLst/>
          </a:prstGeom>
        </p:spPr>
        <p:txBody>
          <a:bodyPr lIns="0" tIns="0" rIns="0" bIns="0" rtlCol="0" anchor="t">
            <a:spAutoFit/>
          </a:bodyPr>
          <a:lstStyle/>
          <a:p>
            <a:pPr algn="ctr">
              <a:lnSpc>
                <a:spcPct val="150000"/>
              </a:lnSpc>
            </a:pPr>
            <a:r>
              <a:rPr lang="en-US" sz="6400" b="1" dirty="0" smtClean="0">
                <a:solidFill>
                  <a:schemeClr val="accent5">
                    <a:lumMod val="75000"/>
                  </a:schemeClr>
                </a:solidFill>
                <a:latin typeface="Arial" panose="020B0604020202020204" pitchFamily="34" charset="0"/>
                <a:cs typeface="Arial" panose="020B0604020202020204" pitchFamily="34" charset="0"/>
              </a:rPr>
              <a:t>THẢO LUẬN</a:t>
            </a:r>
          </a:p>
          <a:p>
            <a:pPr algn="ctr">
              <a:lnSpc>
                <a:spcPct val="150000"/>
              </a:lnSpc>
            </a:pPr>
            <a:r>
              <a:rPr lang="en-US" sz="6400" b="1" dirty="0" smtClean="0">
                <a:solidFill>
                  <a:schemeClr val="accent5">
                    <a:lumMod val="75000"/>
                  </a:schemeClr>
                </a:solidFill>
                <a:latin typeface="Arial" panose="020B0604020202020204" pitchFamily="34" charset="0"/>
                <a:cs typeface="Arial" panose="020B0604020202020204" pitchFamily="34" charset="0"/>
              </a:rPr>
              <a:t>NHÓM</a:t>
            </a:r>
            <a:endParaRPr lang="en-US" sz="6400" b="1" dirty="0">
              <a:solidFill>
                <a:schemeClr val="accent5">
                  <a:lumMod val="75000"/>
                </a:schemeClr>
              </a:solidFill>
              <a:latin typeface="Arial" panose="020B0604020202020204" pitchFamily="34" charset="0"/>
              <a:cs typeface="Arial" panose="020B0604020202020204" pitchFamily="34" charset="0"/>
            </a:endParaRPr>
          </a:p>
        </p:txBody>
      </p:sp>
      <p:sp>
        <p:nvSpPr>
          <p:cNvPr id="22" name="Rectangle 21"/>
          <p:cNvSpPr/>
          <p:nvPr/>
        </p:nvSpPr>
        <p:spPr>
          <a:xfrm>
            <a:off x="6412735" y="932710"/>
            <a:ext cx="11494265" cy="9017853"/>
          </a:xfrm>
          <a:prstGeom prst="rect">
            <a:avLst/>
          </a:prstGeom>
        </p:spPr>
        <p:txBody>
          <a:bodyPr wrap="square">
            <a:spAutoFit/>
          </a:bodyPr>
          <a:lstStyle/>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Biểu hiện </a:t>
            </a:r>
            <a:r>
              <a:rPr lang="vi-VN" sz="4500" dirty="0">
                <a:solidFill>
                  <a:srgbClr val="000000"/>
                </a:solidFill>
                <a:ea typeface="Calibri" panose="020F0502020204030204" pitchFamily="34" charset="0"/>
                <a:cs typeface="Times New Roman" panose="02020603050405020304" pitchFamily="18" charset="0"/>
              </a:rPr>
              <a:t>của tính kiên trì, chăm chỉ trong học tập và trong </a:t>
            </a:r>
            <a:r>
              <a:rPr lang="vi-VN" sz="4500" dirty="0" smtClean="0">
                <a:solidFill>
                  <a:srgbClr val="000000"/>
                </a:solidFill>
                <a:ea typeface="Calibri" panose="020F0502020204030204" pitchFamily="34" charset="0"/>
                <a:cs typeface="Times New Roman" panose="02020603050405020304" pitchFamily="18" charset="0"/>
              </a:rPr>
              <a:t>công </a:t>
            </a:r>
            <a:r>
              <a:rPr lang="vi-VN" sz="4500" dirty="0">
                <a:solidFill>
                  <a:srgbClr val="000000"/>
                </a:solidFill>
                <a:ea typeface="Calibri" panose="020F0502020204030204" pitchFamily="34" charset="0"/>
                <a:cs typeface="Times New Roman" panose="02020603050405020304" pitchFamily="18" charset="0"/>
              </a:rPr>
              <a:t>việc thường ngày.</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Tác động </a:t>
            </a:r>
            <a:r>
              <a:rPr lang="vi-VN" sz="4500" dirty="0">
                <a:solidFill>
                  <a:srgbClr val="000000"/>
                </a:solidFill>
                <a:ea typeface="Calibri" panose="020F0502020204030204" pitchFamily="34" charset="0"/>
                <a:cs typeface="Times New Roman" panose="02020603050405020304" pitchFamily="18" charset="0"/>
              </a:rPr>
              <a:t>của tính kiên trì, chăm chỉ đến hiệu quả </a:t>
            </a:r>
            <a:r>
              <a:rPr lang="vi-VN" sz="4500" dirty="0" smtClean="0">
                <a:solidFill>
                  <a:srgbClr val="000000"/>
                </a:solidFill>
                <a:ea typeface="Calibri" panose="020F0502020204030204" pitchFamily="34" charset="0"/>
                <a:cs typeface="Times New Roman" panose="02020603050405020304" pitchFamily="18" charset="0"/>
              </a:rPr>
              <a:t>học tập và công việc.</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Ví </a:t>
            </a:r>
            <a:r>
              <a:rPr lang="vi-VN" sz="4500" dirty="0">
                <a:solidFill>
                  <a:srgbClr val="000000"/>
                </a:solidFill>
                <a:ea typeface="Calibri" panose="020F0502020204030204" pitchFamily="34" charset="0"/>
                <a:cs typeface="Times New Roman" panose="02020603050405020304" pitchFamily="18" charset="0"/>
              </a:rPr>
              <a:t>dụ về một số người </a:t>
            </a:r>
            <a:r>
              <a:rPr lang="vi-VN" sz="4500" dirty="0" smtClean="0">
                <a:solidFill>
                  <a:srgbClr val="000000"/>
                </a:solidFill>
                <a:ea typeface="Calibri" panose="020F0502020204030204" pitchFamily="34" charset="0"/>
                <a:cs typeface="Times New Roman" panose="02020603050405020304" pitchFamily="18" charset="0"/>
              </a:rPr>
              <a:t>nhờ </a:t>
            </a:r>
            <a:r>
              <a:rPr lang="vi-VN" sz="4500" dirty="0">
                <a:solidFill>
                  <a:srgbClr val="000000"/>
                </a:solidFill>
                <a:ea typeface="Calibri" panose="020F0502020204030204" pitchFamily="34" charset="0"/>
                <a:cs typeface="Times New Roman" panose="02020603050405020304" pitchFamily="18" charset="0"/>
              </a:rPr>
              <a:t>có tính kiên trì, chăm chỉ đã thành công trong cuộc sống.</a:t>
            </a:r>
            <a:endParaRPr lang="en-US" sz="4500" dirty="0">
              <a:ea typeface="Calibri" panose="020F0502020204030204" pitchFamily="34" charset="0"/>
              <a:cs typeface="Times New Roman" panose="02020603050405020304" pitchFamily="18" charset="0"/>
            </a:endParaRPr>
          </a:p>
          <a:p>
            <a:pPr marL="571500" indent="-571500" algn="just">
              <a:lnSpc>
                <a:spcPct val="150000"/>
              </a:lnSpc>
              <a:spcBef>
                <a:spcPts val="600"/>
              </a:spcBef>
              <a:spcAft>
                <a:spcPts val="1000"/>
              </a:spcAft>
              <a:buFont typeface="Wingdings" panose="05000000000000000000" pitchFamily="2" charset="2"/>
              <a:buChar char="v"/>
              <a:tabLst>
                <a:tab pos="90170" algn="l"/>
                <a:tab pos="180340" algn="l"/>
              </a:tabLst>
            </a:pPr>
            <a:r>
              <a:rPr lang="vi-VN" sz="4500" dirty="0" smtClean="0">
                <a:solidFill>
                  <a:srgbClr val="000000"/>
                </a:solidFill>
                <a:ea typeface="Calibri" panose="020F0502020204030204" pitchFamily="34" charset="0"/>
                <a:cs typeface="Times New Roman" panose="02020603050405020304" pitchFamily="18" charset="0"/>
              </a:rPr>
              <a:t>Cách </a:t>
            </a:r>
            <a:r>
              <a:rPr lang="vi-VN" sz="4500" dirty="0">
                <a:solidFill>
                  <a:srgbClr val="000000"/>
                </a:solidFill>
                <a:ea typeface="Calibri" panose="020F0502020204030204" pitchFamily="34" charset="0"/>
                <a:cs typeface="Times New Roman" panose="02020603050405020304" pitchFamily="18" charset="0"/>
              </a:rPr>
              <a:t>thức để rèn luyện tính kiên </a:t>
            </a:r>
            <a:r>
              <a:rPr lang="vi-VN" sz="4500" dirty="0" smtClean="0">
                <a:solidFill>
                  <a:srgbClr val="000000"/>
                </a:solidFill>
                <a:ea typeface="Calibri" panose="020F0502020204030204" pitchFamily="34" charset="0"/>
                <a:cs typeface="Times New Roman" panose="02020603050405020304" pitchFamily="18" charset="0"/>
              </a:rPr>
              <a:t>trì và </a:t>
            </a:r>
            <a:r>
              <a:rPr lang="vi-VN" sz="4500" dirty="0">
                <a:solidFill>
                  <a:srgbClr val="000000"/>
                </a:solidFill>
                <a:ea typeface="Calibri" panose="020F0502020204030204" pitchFamily="34" charset="0"/>
                <a:cs typeface="Times New Roman" panose="02020603050405020304" pitchFamily="18" charset="0"/>
              </a:rPr>
              <a:t>chăm chỉ.</a:t>
            </a:r>
            <a:endParaRPr lang="en-US" sz="4500" dirty="0">
              <a:effectLst/>
              <a:ea typeface="Calibri" panose="020F0502020204030204" pitchFamily="34" charset="0"/>
              <a:cs typeface="Times New Roman" panose="02020603050405020304" pitchFamily="18" charset="0"/>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fade">
                                      <p:cBhvr>
                                        <p:cTn id="7" dur="1000"/>
                                        <p:tgtEl>
                                          <p:spTgt spid="22">
                                            <p:txEl>
                                              <p:pRg st="0" end="0"/>
                                            </p:txEl>
                                          </p:spTgt>
                                        </p:tgtEl>
                                      </p:cBhvr>
                                    </p:animEffect>
                                    <p:anim calcmode="lin" valueType="num">
                                      <p:cBhvr>
                                        <p:cTn id="8"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2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2">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2">
                                            <p:txEl>
                                              <p:pRg st="1" end="1"/>
                                            </p:txEl>
                                          </p:spTgt>
                                        </p:tgtEl>
                                        <p:attrNameLst>
                                          <p:attrName>style.visibility</p:attrName>
                                        </p:attrNameLst>
                                      </p:cBhvr>
                                      <p:to>
                                        <p:strVal val="visible"/>
                                      </p:to>
                                    </p:set>
                                    <p:animEffect transition="in" filter="fade">
                                      <p:cBhvr>
                                        <p:cTn id="15" dur="1000"/>
                                        <p:tgtEl>
                                          <p:spTgt spid="22">
                                            <p:txEl>
                                              <p:pRg st="1" end="1"/>
                                            </p:txEl>
                                          </p:spTgt>
                                        </p:tgtEl>
                                      </p:cBhvr>
                                    </p:animEffect>
                                    <p:anim calcmode="lin" valueType="num">
                                      <p:cBhvr>
                                        <p:cTn id="1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7" dur="900" decel="100000" fill="hold"/>
                                        <p:tgtEl>
                                          <p:spTgt spid="22">
                                            <p:txEl>
                                              <p:pRg st="1" end="1"/>
                                            </p:txEl>
                                          </p:spTgt>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2">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2">
                                            <p:txEl>
                                              <p:pRg st="2" end="2"/>
                                            </p:txEl>
                                          </p:spTgt>
                                        </p:tgtEl>
                                        <p:attrNameLst>
                                          <p:attrName>style.visibility</p:attrName>
                                        </p:attrNameLst>
                                      </p:cBhvr>
                                      <p:to>
                                        <p:strVal val="visible"/>
                                      </p:to>
                                    </p:set>
                                    <p:animEffect transition="in" filter="fade">
                                      <p:cBhvr>
                                        <p:cTn id="23" dur="1000"/>
                                        <p:tgtEl>
                                          <p:spTgt spid="22">
                                            <p:txEl>
                                              <p:pRg st="2" end="2"/>
                                            </p:txEl>
                                          </p:spTgt>
                                        </p:tgtEl>
                                      </p:cBhvr>
                                    </p:animEffect>
                                    <p:anim calcmode="lin" valueType="num">
                                      <p:cBhvr>
                                        <p:cTn id="24"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25" dur="900" decel="100000" fill="hold"/>
                                        <p:tgtEl>
                                          <p:spTgt spid="22">
                                            <p:txEl>
                                              <p:pRg st="2" end="2"/>
                                            </p:txEl>
                                          </p:spTgt>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2">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22">
                                            <p:txEl>
                                              <p:pRg st="3" end="3"/>
                                            </p:txEl>
                                          </p:spTgt>
                                        </p:tgtEl>
                                        <p:attrNameLst>
                                          <p:attrName>style.visibility</p:attrName>
                                        </p:attrNameLst>
                                      </p:cBhvr>
                                      <p:to>
                                        <p:strVal val="visible"/>
                                      </p:to>
                                    </p:set>
                                    <p:animEffect transition="in" filter="fade">
                                      <p:cBhvr>
                                        <p:cTn id="31" dur="1000"/>
                                        <p:tgtEl>
                                          <p:spTgt spid="22">
                                            <p:txEl>
                                              <p:pRg st="3" end="3"/>
                                            </p:txEl>
                                          </p:spTgt>
                                        </p:tgtEl>
                                      </p:cBhvr>
                                    </p:animEffect>
                                    <p:anim calcmode="lin" valueType="num">
                                      <p:cBhvr>
                                        <p:cTn id="32"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33" dur="900" decel="100000" fill="hold"/>
                                        <p:tgtEl>
                                          <p:spTgt spid="22">
                                            <p:txEl>
                                              <p:pRg st="3" end="3"/>
                                            </p:txEl>
                                          </p:spTgt>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2">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15087600" cy="5837495"/>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Kiên </a:t>
            </a:r>
            <a:r>
              <a:rPr lang="vi-VN" sz="4800" dirty="0">
                <a:solidFill>
                  <a:srgbClr val="000000"/>
                </a:solidFill>
                <a:ea typeface="Calibri" panose="020F0502020204030204" pitchFamily="34" charset="0"/>
                <a:cs typeface="Times New Roman" panose="02020603050405020304" pitchFamily="18" charset="0"/>
              </a:rPr>
              <a:t>trì, chăm chỉ là những đức tính tốt, cần thiết của mỗi con </a:t>
            </a:r>
            <a:r>
              <a:rPr lang="vi-VN" sz="4800" dirty="0" smtClean="0">
                <a:solidFill>
                  <a:srgbClr val="000000"/>
                </a:solidFill>
                <a:ea typeface="Calibri" panose="020F0502020204030204" pitchFamily="34" charset="0"/>
                <a:cs typeface="Times New Roman" panose="02020603050405020304" pitchFamily="18" charset="0"/>
              </a:rPr>
              <a:t>người.</a:t>
            </a:r>
            <a:endParaRPr lang="vi-VN" sz="4800" dirty="0" smtClean="0">
              <a:ea typeface="Calibri" panose="020F0502020204030204" pitchFamily="34" charset="0"/>
              <a:cs typeface="Times New Roman" panose="02020603050405020304" pitchFamily="18" charset="0"/>
            </a:endParaRPr>
          </a:p>
          <a:p>
            <a:pPr marL="685800" indent="-685800" algn="just">
              <a:lnSpc>
                <a:spcPct val="150000"/>
              </a:lnSpc>
              <a:spcBef>
                <a:spcPts val="600"/>
              </a:spcBef>
              <a:spcAft>
                <a:spcPts val="1000"/>
              </a:spcAft>
              <a:buFontTx/>
              <a:buChar char="-"/>
              <a:tabLst>
                <a:tab pos="90170" algn="l"/>
                <a:tab pos="180340" algn="l"/>
              </a:tabLst>
            </a:pPr>
            <a:r>
              <a:rPr lang="vi-VN" sz="4800" dirty="0" smtClean="0">
                <a:solidFill>
                  <a:srgbClr val="000000"/>
                </a:solidFill>
                <a:ea typeface="Calibri" panose="020F0502020204030204" pitchFamily="34" charset="0"/>
                <a:cs typeface="Times New Roman" panose="02020603050405020304" pitchFamily="18" charset="0"/>
              </a:rPr>
              <a:t>Tính </a:t>
            </a:r>
            <a:r>
              <a:rPr lang="vi-VN" sz="4800" dirty="0">
                <a:solidFill>
                  <a:srgbClr val="000000"/>
                </a:solidFill>
                <a:ea typeface="Calibri" panose="020F0502020204030204" pitchFamily="34" charset="0"/>
                <a:cs typeface="Times New Roman" panose="02020603050405020304" pitchFamily="18" charset="0"/>
              </a:rPr>
              <a:t>kiên trì, chăm chỉ được biểu hiện thông qua những hành động, việc làm của con người trong học tập và công việc.</a:t>
            </a:r>
            <a:endParaRPr lang="en-US" sz="4800" dirty="0">
              <a:effectLst/>
              <a:ea typeface="Calibri" panose="020F0502020204030204" pitchFamily="34" charset="0"/>
              <a:cs typeface="Times New Roman" panose="02020603050405020304" pitchFamily="18" charset="0"/>
            </a:endParaRPr>
          </a:p>
        </p:txBody>
      </p:sp>
      <p:pic>
        <p:nvPicPr>
          <p:cNvPr id="21" name="Picture 6"/>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9198064" y="6354663"/>
            <a:ext cx="9089936" cy="4056385"/>
          </a:xfrm>
          <a:prstGeom prst="rect">
            <a:avLst/>
          </a:prstGeom>
        </p:spPr>
      </p:pic>
    </p:spTree>
    <p:extLst>
      <p:ext uri="{BB962C8B-B14F-4D97-AF65-F5344CB8AC3E}">
        <p14:creationId xmlns:p14="http://schemas.microsoft.com/office/powerpoint/2010/main" val="361038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circle(out)">
                                      <p:cBhvr>
                                        <p:cTn id="1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9FA"/>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6905005">
            <a:off x="14596019" y="-1544805"/>
            <a:ext cx="6282137" cy="4114800"/>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219200" y="7734300"/>
            <a:ext cx="760489" cy="1165501"/>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rot="1100292">
            <a:off x="-1901507" y="7628096"/>
            <a:ext cx="4348534" cy="4114800"/>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2147841" y="6633975"/>
            <a:ext cx="3477951" cy="5512602"/>
          </a:xfrm>
          <a:prstGeom prst="rect">
            <a:avLst/>
          </a:prstGeom>
        </p:spPr>
      </p:pic>
      <p:pic>
        <p:nvPicPr>
          <p:cNvPr id="18" name="Picture 18"/>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1176194">
            <a:off x="17412734" y="-1481356"/>
            <a:ext cx="2416684" cy="3830479"/>
          </a:xfrm>
          <a:prstGeom prst="rect">
            <a:avLst/>
          </a:prstGeom>
        </p:spPr>
      </p:pic>
      <p:pic>
        <p:nvPicPr>
          <p:cNvPr id="13"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6976598" y="1306650"/>
            <a:ext cx="760489" cy="1165501"/>
          </a:xfrm>
          <a:prstGeom prst="rect">
            <a:avLst/>
          </a:prstGeom>
        </p:spPr>
      </p:pic>
      <p:sp>
        <p:nvSpPr>
          <p:cNvPr id="20" name="TextBox 20"/>
          <p:cNvSpPr txBox="1"/>
          <p:nvPr/>
        </p:nvSpPr>
        <p:spPr>
          <a:xfrm>
            <a:off x="685800" y="266700"/>
            <a:ext cx="16154399" cy="1200329"/>
          </a:xfrm>
          <a:prstGeom prst="rect">
            <a:avLst/>
          </a:prstGeom>
        </p:spPr>
        <p:txBody>
          <a:bodyPr wrap="square" lIns="0" tIns="0" rIns="0" bIns="0" rtlCol="0" anchor="t">
            <a:spAutoFit/>
          </a:bodyPr>
          <a:lstStyle/>
          <a:p>
            <a:pPr marL="0" lvl="0" indent="0" algn="just">
              <a:lnSpc>
                <a:spcPct val="150000"/>
              </a:lnSpc>
            </a:pPr>
            <a:r>
              <a:rPr lang="en-US" sz="5200" b="1" dirty="0" smtClean="0">
                <a:latin typeface="Arial" panose="020B0604020202020204" pitchFamily="34" charset="0"/>
                <a:cs typeface="Arial" panose="020B0604020202020204" pitchFamily="34" charset="0"/>
              </a:rPr>
              <a:t>1. </a:t>
            </a:r>
            <a:r>
              <a:rPr lang="en-US" sz="5200" b="1" dirty="0" err="1" smtClean="0">
                <a:latin typeface="Arial" panose="020B0604020202020204" pitchFamily="34" charset="0"/>
                <a:cs typeface="Arial" panose="020B0604020202020204" pitchFamily="34" charset="0"/>
              </a:rPr>
              <a:t>Tìm</a:t>
            </a:r>
            <a:r>
              <a:rPr lang="en-US" sz="5200" b="1" dirty="0" smtClean="0">
                <a:latin typeface="Arial" panose="020B0604020202020204" pitchFamily="34" charset="0"/>
                <a:cs typeface="Arial" panose="020B0604020202020204" pitchFamily="34" charset="0"/>
              </a:rPr>
              <a:t> hiểu về cách </a:t>
            </a:r>
            <a:r>
              <a:rPr lang="en-US" sz="5200" b="1" dirty="0" err="1" smtClean="0">
                <a:latin typeface="Arial" panose="020B0604020202020204" pitchFamily="34" charset="0"/>
                <a:cs typeface="Arial" panose="020B0604020202020204" pitchFamily="34" charset="0"/>
              </a:rPr>
              <a:t>rèn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luyện</a:t>
            </a:r>
            <a:r>
              <a:rPr lang="en-US" sz="5200" b="1" dirty="0" smtClean="0">
                <a:latin typeface="Arial" panose="020B0604020202020204" pitchFamily="34" charset="0"/>
                <a:cs typeface="Arial" panose="020B0604020202020204" pitchFamily="34" charset="0"/>
              </a:rPr>
              <a:t> tính </a:t>
            </a:r>
            <a:r>
              <a:rPr lang="en-US" sz="5200" b="1" dirty="0" err="1" smtClean="0">
                <a:latin typeface="Arial" panose="020B0604020202020204" pitchFamily="34" charset="0"/>
                <a:cs typeface="Arial" panose="020B0604020202020204" pitchFamily="34" charset="0"/>
              </a:rPr>
              <a:t>kiên</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trì</a:t>
            </a:r>
            <a:r>
              <a:rPr lang="en-US" sz="5200" b="1" dirty="0" smtClean="0">
                <a:latin typeface="Arial" panose="020B0604020202020204" pitchFamily="34" charset="0"/>
                <a:cs typeface="Arial" panose="020B0604020202020204" pitchFamily="34" charset="0"/>
              </a:rPr>
              <a:t>, chăm chỉ</a:t>
            </a:r>
            <a:endParaRPr lang="en-US" sz="5200" b="1" dirty="0">
              <a:latin typeface="Arial" panose="020B0604020202020204" pitchFamily="34" charset="0"/>
              <a:cs typeface="Arial" panose="020B0604020202020204" pitchFamily="34" charset="0"/>
            </a:endParaRPr>
          </a:p>
        </p:txBody>
      </p:sp>
      <p:sp>
        <p:nvSpPr>
          <p:cNvPr id="5" name="Rectangle 4"/>
          <p:cNvSpPr/>
          <p:nvPr/>
        </p:nvSpPr>
        <p:spPr>
          <a:xfrm>
            <a:off x="1227240" y="1506103"/>
            <a:ext cx="8452515" cy="5632311"/>
          </a:xfrm>
          <a:prstGeom prst="rect">
            <a:avLst/>
          </a:prstGeom>
        </p:spPr>
        <p:txBody>
          <a:bodyPr wrap="square">
            <a:spAutoFit/>
          </a:bodyPr>
          <a:lstStyle/>
          <a:p>
            <a:pPr marL="685800" indent="-685800" algn="just">
              <a:lnSpc>
                <a:spcPct val="150000"/>
              </a:lnSpc>
              <a:spcBef>
                <a:spcPts val="600"/>
              </a:spcBef>
              <a:spcAft>
                <a:spcPts val="1000"/>
              </a:spcAft>
              <a:buFontTx/>
              <a:buChar char="-"/>
              <a:tabLst>
                <a:tab pos="90170" algn="l"/>
                <a:tab pos="180340" algn="l"/>
              </a:tabLst>
            </a:pPr>
            <a:r>
              <a:rPr lang="vi-VN" sz="4800" b="1" dirty="0" smtClean="0">
                <a:solidFill>
                  <a:srgbClr val="FF0000"/>
                </a:solidFill>
                <a:ea typeface="Calibri" panose="020F0502020204030204" pitchFamily="34" charset="0"/>
                <a:cs typeface="Times New Roman" panose="02020603050405020304" pitchFamily="18" charset="0"/>
              </a:rPr>
              <a:t>Biểu hiện trong học tập: </a:t>
            </a:r>
            <a:r>
              <a:rPr lang="vi-VN" sz="4800" dirty="0" smtClean="0">
                <a:solidFill>
                  <a:srgbClr val="000000"/>
                </a:solidFill>
                <a:ea typeface="Calibri" panose="020F0502020204030204" pitchFamily="34" charset="0"/>
                <a:cs typeface="Times New Roman" panose="02020603050405020304" pitchFamily="18" charset="0"/>
              </a:rPr>
              <a:t>đi </a:t>
            </a:r>
            <a:r>
              <a:rPr lang="vi-VN" sz="4800" dirty="0">
                <a:solidFill>
                  <a:srgbClr val="000000"/>
                </a:solidFill>
                <a:ea typeface="Calibri" panose="020F0502020204030204" pitchFamily="34" charset="0"/>
                <a:cs typeface="Times New Roman" panose="02020603050405020304" pitchFamily="18" charset="0"/>
              </a:rPr>
              <a:t>học chuyên cần, chăm chỉ học bài trên lớp, làm bài tập đầy đủ, không bỏ cuộc khi gặp bài tập khó,...</a:t>
            </a:r>
            <a:endParaRPr lang="en-US" sz="4800" dirty="0">
              <a:effectLst/>
              <a:ea typeface="Calibri" panose="020F0502020204030204" pitchFamily="34" charset="0"/>
              <a:cs typeface="Times New Roman" panose="02020603050405020304" pitchFamily="18" charset="0"/>
            </a:endParaRPr>
          </a:p>
        </p:txBody>
      </p:sp>
      <p:pic>
        <p:nvPicPr>
          <p:cNvPr id="12"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0473603" y="2316300"/>
            <a:ext cx="6366596" cy="7970700"/>
          </a:xfrm>
          <a:prstGeom prst="rect">
            <a:avLst/>
          </a:prstGeom>
        </p:spPr>
      </p:pic>
    </p:spTree>
    <p:extLst>
      <p:ext uri="{BB962C8B-B14F-4D97-AF65-F5344CB8AC3E}">
        <p14:creationId xmlns:p14="http://schemas.microsoft.com/office/powerpoint/2010/main" val="165181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Scale>
                                      <p:cBhvr>
                                        <p:cTn id="7" dur="10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5"/>
                                        </p:tgtEl>
                                        <p:attrNameLst>
                                          <p:attrName>ppt_x</p:attrName>
                                          <p:attrName>ppt_y</p:attrName>
                                        </p:attrNameLst>
                                      </p:cBhvr>
                                    </p:animMotion>
                                    <p:animEffect transition="in" filter="fade">
                                      <p:cBhvr>
                                        <p:cTn id="9" dur="1000"/>
                                        <p:tgtEl>
                                          <p:spTgt spid="5"/>
                                        </p:tgtEl>
                                      </p:cBhvr>
                                    </p:animEffect>
                                  </p:childTnLst>
                                </p:cTn>
                              </p:par>
                              <p:par>
                                <p:cTn id="10" presetID="5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Scale>
                                      <p:cBhvr>
                                        <p:cTn id="12"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3" dur="1000" decel="50000" fill="hold">
                                          <p:stCondLst>
                                            <p:cond delay="0"/>
                                          </p:stCondLst>
                                        </p:cTn>
                                        <p:tgtEl>
                                          <p:spTgt spid="12"/>
                                        </p:tgtEl>
                                        <p:attrNameLst>
                                          <p:attrName>ppt_x</p:attrName>
                                          <p:attrName>ppt_y</p:attrName>
                                        </p:attrNameLst>
                                      </p:cBhvr>
                                    </p:animMotion>
                                    <p:animEffect transition="in" filter="fade">
                                      <p:cBhvr>
                                        <p:cTn id="14"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419</Words>
  <Application>Microsoft Office PowerPoint</Application>
  <PresentationFormat>Custom</PresentationFormat>
  <Paragraphs>42</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7</cp:revision>
  <dcterms:created xsi:type="dcterms:W3CDTF">2006-08-16T00:00:00Z</dcterms:created>
  <dcterms:modified xsi:type="dcterms:W3CDTF">2022-06-14T07:03:18Z</dcterms:modified>
  <dc:identifier>DAEswOIwa4E</dc:identifier>
</cp:coreProperties>
</file>