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75" r:id="rId2"/>
    <p:sldId id="256" r:id="rId3"/>
    <p:sldId id="265" r:id="rId4"/>
    <p:sldId id="257" r:id="rId5"/>
    <p:sldId id="278" r:id="rId6"/>
    <p:sldId id="277" r:id="rId7"/>
    <p:sldId id="279" r:id="rId8"/>
    <p:sldId id="280" r:id="rId9"/>
    <p:sldId id="260"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76" r:id="rId23"/>
  </p:sldIdLst>
  <p:sldSz cx="18288000" cy="10287000"/>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6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C2395-CAE6-474B-8986-81F0A04CC0B1}" type="datetimeFigureOut">
              <a:rPr lang="en-US" smtClean="0"/>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D123E-4F22-48CD-8775-93D898129959}" type="slidenum">
              <a:rPr lang="en-US" smtClean="0"/>
              <a:t>‹#›</a:t>
            </a:fld>
            <a:endParaRPr lang="en-US"/>
          </a:p>
        </p:txBody>
      </p:sp>
    </p:spTree>
    <p:extLst>
      <p:ext uri="{BB962C8B-B14F-4D97-AF65-F5344CB8AC3E}">
        <p14:creationId xmlns:p14="http://schemas.microsoft.com/office/powerpoint/2010/main" val="197648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D123E-4F22-48CD-8775-93D898129959}" type="slidenum">
              <a:rPr lang="en-US" smtClean="0"/>
              <a:t>4</a:t>
            </a:fld>
            <a:endParaRPr lang="en-US"/>
          </a:p>
        </p:txBody>
      </p:sp>
    </p:spTree>
    <p:extLst>
      <p:ext uri="{BB962C8B-B14F-4D97-AF65-F5344CB8AC3E}">
        <p14:creationId xmlns:p14="http://schemas.microsoft.com/office/powerpoint/2010/main" val="353982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11.svg"/><Relationship Id="rId3" Type="http://schemas.openxmlformats.org/officeDocument/2006/relationships/image" Target="../media/image341.svg"/><Relationship Id="rId7" Type="http://schemas.openxmlformats.org/officeDocument/2006/relationships/image" Target="../media/image4.png"/><Relationship Id="rId2" Type="http://schemas.openxmlformats.org/officeDocument/2006/relationships/image" Target="../media/image2.png"/><Relationship Id="rId16" Type="http://schemas.openxmlformats.org/officeDocument/2006/relationships/image" Target="../media/image8.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3.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image" Target="../media/image155.svg"/><Relationship Id="rId19" Type="http://schemas.openxmlformats.org/officeDocument/2006/relationships/image" Target="../media/image149.svg"/><Relationship Id="rId4" Type="http://schemas.openxmlformats.org/officeDocument/2006/relationships/image" Target="../media/image151.svg"/><Relationship Id="rId9" Type="http://schemas.openxmlformats.org/officeDocument/2006/relationships/image" Target="../media/image5.png"/><Relationship Id="rId14" Type="http://schemas.openxmlformats.org/officeDocument/2006/relationships/image" Target="../media/image133.svg"/></Relationships>
</file>

<file path=ppt/slides/_rels/slide10.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40.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6.svg"/><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11.xml.rels><?xml version="1.0" encoding="UTF-8" standalone="yes"?>
<Relationships xmlns="http://schemas.openxmlformats.org/package/2006/relationships"><Relationship Id="rId26" Type="http://schemas.openxmlformats.org/officeDocument/2006/relationships/image" Target="../media/image44.png"/><Relationship Id="rId8" Type="http://schemas.openxmlformats.org/officeDocument/2006/relationships/image" Target="../media/image71.svg"/><Relationship Id="rId21"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2.png"/><Relationship Id="rId6" Type="http://schemas.openxmlformats.org/officeDocument/2006/relationships/image" Target="../media/image77.svg"/><Relationship Id="rId15" Type="http://schemas.openxmlformats.org/officeDocument/2006/relationships/image" Target="../media/image114.svg"/><Relationship Id="rId23" Type="http://schemas.openxmlformats.org/officeDocument/2006/relationships/image" Target="../media/image75.svg"/><Relationship Id="rId19" Type="http://schemas.openxmlformats.org/officeDocument/2006/relationships/image" Target="../media/image19.svg"/><Relationship Id="rId10" Type="http://schemas.openxmlformats.org/officeDocument/2006/relationships/image" Target="../media/image48.svg"/><Relationship Id="rId4" Type="http://schemas.openxmlformats.org/officeDocument/2006/relationships/image" Target="../media/image151.svg"/><Relationship Id="rId22" Type="http://schemas.openxmlformats.org/officeDocument/2006/relationships/image" Target="../media/image41.png"/><Relationship Id="rId9" Type="http://schemas.openxmlformats.org/officeDocument/2006/relationships/image" Target="../media/image54.svg"/></Relationships>
</file>

<file path=ppt/slides/_rels/slide12.xml.rels><?xml version="1.0" encoding="UTF-8" standalone="yes"?>
<Relationships xmlns="http://schemas.openxmlformats.org/package/2006/relationships"><Relationship Id="rId26" Type="http://schemas.openxmlformats.org/officeDocument/2006/relationships/image" Target="../media/image44.png"/><Relationship Id="rId8" Type="http://schemas.openxmlformats.org/officeDocument/2006/relationships/image" Target="../media/image71.svg"/><Relationship Id="rId21"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2.png"/><Relationship Id="rId6" Type="http://schemas.openxmlformats.org/officeDocument/2006/relationships/image" Target="../media/image77.svg"/><Relationship Id="rId15" Type="http://schemas.openxmlformats.org/officeDocument/2006/relationships/image" Target="../media/image114.svg"/><Relationship Id="rId23" Type="http://schemas.openxmlformats.org/officeDocument/2006/relationships/image" Target="../media/image75.svg"/><Relationship Id="rId19" Type="http://schemas.openxmlformats.org/officeDocument/2006/relationships/image" Target="../media/image19.svg"/><Relationship Id="rId10" Type="http://schemas.openxmlformats.org/officeDocument/2006/relationships/image" Target="../media/image48.svg"/><Relationship Id="rId4" Type="http://schemas.openxmlformats.org/officeDocument/2006/relationships/image" Target="../media/image151.svg"/><Relationship Id="rId22" Type="http://schemas.openxmlformats.org/officeDocument/2006/relationships/image" Target="../media/image41.png"/><Relationship Id="rId9" Type="http://schemas.openxmlformats.org/officeDocument/2006/relationships/image" Target="../media/image54.svg"/></Relationships>
</file>

<file path=ppt/slides/_rels/slide13.xml.rels><?xml version="1.0" encoding="UTF-8" standalone="yes"?>
<Relationships xmlns="http://schemas.openxmlformats.org/package/2006/relationships"><Relationship Id="rId26" Type="http://schemas.openxmlformats.org/officeDocument/2006/relationships/image" Target="../media/image44.png"/><Relationship Id="rId8" Type="http://schemas.openxmlformats.org/officeDocument/2006/relationships/image" Target="../media/image71.svg"/><Relationship Id="rId21"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2.png"/><Relationship Id="rId6" Type="http://schemas.openxmlformats.org/officeDocument/2006/relationships/image" Target="../media/image77.svg"/><Relationship Id="rId15" Type="http://schemas.openxmlformats.org/officeDocument/2006/relationships/image" Target="../media/image114.svg"/><Relationship Id="rId23" Type="http://schemas.openxmlformats.org/officeDocument/2006/relationships/image" Target="../media/image75.svg"/><Relationship Id="rId19" Type="http://schemas.openxmlformats.org/officeDocument/2006/relationships/image" Target="../media/image19.svg"/><Relationship Id="rId10" Type="http://schemas.openxmlformats.org/officeDocument/2006/relationships/image" Target="../media/image48.svg"/><Relationship Id="rId4" Type="http://schemas.openxmlformats.org/officeDocument/2006/relationships/image" Target="../media/image151.svg"/><Relationship Id="rId22" Type="http://schemas.openxmlformats.org/officeDocument/2006/relationships/image" Target="../media/image41.png"/><Relationship Id="rId9" Type="http://schemas.openxmlformats.org/officeDocument/2006/relationships/image" Target="../media/image54.svg"/></Relationships>
</file>

<file path=ppt/slides/_rels/slide14.xml.rels><?xml version="1.0" encoding="UTF-8" standalone="yes"?>
<Relationships xmlns="http://schemas.openxmlformats.org/package/2006/relationships"><Relationship Id="rId26" Type="http://schemas.openxmlformats.org/officeDocument/2006/relationships/image" Target="../media/image44.png"/><Relationship Id="rId8" Type="http://schemas.openxmlformats.org/officeDocument/2006/relationships/image" Target="../media/image71.svg"/><Relationship Id="rId21"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2.png"/><Relationship Id="rId6" Type="http://schemas.openxmlformats.org/officeDocument/2006/relationships/image" Target="../media/image77.svg"/><Relationship Id="rId15" Type="http://schemas.openxmlformats.org/officeDocument/2006/relationships/image" Target="../media/image114.svg"/><Relationship Id="rId23" Type="http://schemas.openxmlformats.org/officeDocument/2006/relationships/image" Target="../media/image75.svg"/><Relationship Id="rId19" Type="http://schemas.openxmlformats.org/officeDocument/2006/relationships/image" Target="../media/image19.svg"/><Relationship Id="rId10" Type="http://schemas.openxmlformats.org/officeDocument/2006/relationships/image" Target="../media/image48.svg"/><Relationship Id="rId4" Type="http://schemas.openxmlformats.org/officeDocument/2006/relationships/image" Target="../media/image151.svg"/><Relationship Id="rId22" Type="http://schemas.openxmlformats.org/officeDocument/2006/relationships/image" Target="../media/image41.png"/><Relationship Id="rId9" Type="http://schemas.openxmlformats.org/officeDocument/2006/relationships/image" Target="../media/image54.svg"/></Relationships>
</file>

<file path=ppt/slides/_rels/slide15.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45.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16.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17.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47.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 Id="rId22" Type="http://schemas.openxmlformats.org/officeDocument/2006/relationships/image" Target="../media/image48.png"/></Relationships>
</file>

<file path=ppt/slides/_rels/slide18.xml.rels><?xml version="1.0" encoding="UTF-8" standalone="yes"?>
<Relationships xmlns="http://schemas.openxmlformats.org/package/2006/relationships"><Relationship Id="rId13" Type="http://schemas.openxmlformats.org/officeDocument/2006/relationships/image" Target="../media/image112.sv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19.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29.svg"/><Relationship Id="rId7" Type="http://schemas.openxmlformats.org/officeDocument/2006/relationships/image" Target="../media/image36.png"/><Relationship Id="rId12" Type="http://schemas.openxmlformats.org/officeDocument/2006/relationships/image" Target="../media/image50.svg"/><Relationship Id="rId17" Type="http://schemas.openxmlformats.org/officeDocument/2006/relationships/image" Target="../media/image39.png"/><Relationship Id="rId2" Type="http://schemas.openxmlformats.org/officeDocument/2006/relationships/image" Target="../media/image7.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1.svg"/><Relationship Id="rId15" Type="http://schemas.openxmlformats.org/officeDocument/2006/relationships/image" Target="../media/image52.svg"/><Relationship Id="rId10" Type="http://schemas.openxmlformats.org/officeDocument/2006/relationships/image" Target="../media/image48.svg"/><Relationship Id="rId14" Type="http://schemas.openxmlformats.org/officeDocument/2006/relationships/image" Target="../media/image20.png"/><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18" Type="http://schemas.openxmlformats.org/officeDocument/2006/relationships/image" Target="../media/image17.svg"/><Relationship Id="rId7" Type="http://schemas.openxmlformats.org/officeDocument/2006/relationships/image" Target="../media/image12.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0.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7.png"/><Relationship Id="rId5" Type="http://schemas.openxmlformats.org/officeDocument/2006/relationships/image" Target="../media/image11.png"/><Relationship Id="rId15" Type="http://schemas.openxmlformats.org/officeDocument/2006/relationships/image" Target="../media/image15.png"/><Relationship Id="rId10" Type="http://schemas.openxmlformats.org/officeDocument/2006/relationships/image" Target="../media/image9.svg"/><Relationship Id="rId19" Type="http://schemas.openxmlformats.org/officeDocument/2006/relationships/image" Target="../media/image17.png"/><Relationship Id="rId4" Type="http://schemas.openxmlformats.org/officeDocument/2006/relationships/image" Target="../media/image3.svg"/><Relationship Id="rId9" Type="http://schemas.openxmlformats.org/officeDocument/2006/relationships/image" Target="../media/image13.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29.svg"/><Relationship Id="rId7" Type="http://schemas.openxmlformats.org/officeDocument/2006/relationships/image" Target="../media/image36.png"/><Relationship Id="rId12" Type="http://schemas.openxmlformats.org/officeDocument/2006/relationships/image" Target="../media/image50.svg"/><Relationship Id="rId17" Type="http://schemas.openxmlformats.org/officeDocument/2006/relationships/image" Target="../media/image39.png"/><Relationship Id="rId2" Type="http://schemas.openxmlformats.org/officeDocument/2006/relationships/image" Target="../media/image7.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1.svg"/><Relationship Id="rId15" Type="http://schemas.openxmlformats.org/officeDocument/2006/relationships/image" Target="../media/image52.svg"/><Relationship Id="rId10" Type="http://schemas.openxmlformats.org/officeDocument/2006/relationships/image" Target="../media/image48.svg"/><Relationship Id="rId14" Type="http://schemas.openxmlformats.org/officeDocument/2006/relationships/image" Target="../media/image20.png"/><Relationship Id="rId9" Type="http://schemas.openxmlformats.org/officeDocument/2006/relationships/image" Target="../media/image31.svg"/></Relationships>
</file>

<file path=ppt/slides/_rels/slide21.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4.png"/><Relationship Id="rId18" Type="http://schemas.openxmlformats.org/officeDocument/2006/relationships/image" Target="../media/image91.svg"/><Relationship Id="rId7" Type="http://schemas.openxmlformats.org/officeDocument/2006/relationships/image" Target="../media/image18.png"/><Relationship Id="rId12" Type="http://schemas.openxmlformats.org/officeDocument/2006/relationships/image" Target="../media/image87.svg"/><Relationship Id="rId17" Type="http://schemas.openxmlformats.org/officeDocument/2006/relationships/image" Target="../media/image21.png"/><Relationship Id="rId2" Type="http://schemas.openxmlformats.org/officeDocument/2006/relationships/image" Target="../media/image49.png"/><Relationship Id="rId16"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19.png"/><Relationship Id="rId15" Type="http://schemas.openxmlformats.org/officeDocument/2006/relationships/image" Target="../media/image20.png"/><Relationship Id="rId10" Type="http://schemas.openxmlformats.org/officeDocument/2006/relationships/image" Target="../media/image85.svg"/><Relationship Id="rId9" Type="http://schemas.openxmlformats.org/officeDocument/2006/relationships/image" Target="../media/image29.png"/><Relationship Id="rId14" Type="http://schemas.openxmlformats.org/officeDocument/2006/relationships/image" Target="../media/image89.svg"/></Relationships>
</file>

<file path=ppt/slides/_rels/slide22.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11.svg"/><Relationship Id="rId7" Type="http://schemas.openxmlformats.org/officeDocument/2006/relationships/image" Target="../media/image4.png"/><Relationship Id="rId2" Type="http://schemas.openxmlformats.org/officeDocument/2006/relationships/image" Target="../media/image2.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3.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image" Target="../media/image155.svg"/><Relationship Id="rId19" Type="http://schemas.openxmlformats.org/officeDocument/2006/relationships/image" Target="../media/image149.svg"/><Relationship Id="rId4" Type="http://schemas.openxmlformats.org/officeDocument/2006/relationships/image" Target="../media/image151.svg"/><Relationship Id="rId9" Type="http://schemas.openxmlformats.org/officeDocument/2006/relationships/image" Target="../media/image5.png"/><Relationship Id="rId14" Type="http://schemas.openxmlformats.org/officeDocument/2006/relationships/image" Target="../media/image133.svg"/></Relationships>
</file>

<file path=ppt/slides/_rels/slide3.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4.png"/><Relationship Id="rId18" Type="http://schemas.openxmlformats.org/officeDocument/2006/relationships/image" Target="../media/image91.svg"/><Relationship Id="rId21" Type="http://schemas.openxmlformats.org/officeDocument/2006/relationships/image" Target="../media/image39.svg"/><Relationship Id="rId12" Type="http://schemas.openxmlformats.org/officeDocument/2006/relationships/image" Target="../media/image87.svg"/><Relationship Id="rId17" Type="http://schemas.openxmlformats.org/officeDocument/2006/relationships/image" Target="../media/image21.png"/><Relationship Id="rId2" Type="http://schemas.openxmlformats.org/officeDocument/2006/relationships/image" Target="../media/image18.png"/><Relationship Id="rId16" Type="http://schemas.openxmlformats.org/officeDocument/2006/relationships/image" Target="../media/image52.svg"/><Relationship Id="rId20"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33.svg"/><Relationship Id="rId15" Type="http://schemas.openxmlformats.org/officeDocument/2006/relationships/image" Target="../media/image20.png"/><Relationship Id="rId19" Type="http://schemas.openxmlformats.org/officeDocument/2006/relationships/image" Target="../media/image22.png"/><Relationship Id="rId9" Type="http://schemas.openxmlformats.org/officeDocument/2006/relationships/image" Target="../media/image19.png"/><Relationship Id="rId14" Type="http://schemas.openxmlformats.org/officeDocument/2006/relationships/image" Target="../media/image89.sv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7.png"/><Relationship Id="rId18" Type="http://schemas.openxmlformats.org/officeDocument/2006/relationships/image" Target="../media/image4.png"/><Relationship Id="rId3" Type="http://schemas.openxmlformats.org/officeDocument/2006/relationships/image" Target="../media/image24.png"/><Relationship Id="rId21" Type="http://schemas.openxmlformats.org/officeDocument/2006/relationships/image" Target="../media/image114.svg"/><Relationship Id="rId12" Type="http://schemas.openxmlformats.org/officeDocument/2006/relationships/image" Target="../media/image28.svg"/><Relationship Id="rId17" Type="http://schemas.openxmlformats.org/officeDocument/2006/relationships/image" Target="../media/image85.svg"/><Relationship Id="rId2" Type="http://schemas.openxmlformats.org/officeDocument/2006/relationships/notesSlide" Target="../notesSlides/notesSlide1.xml"/><Relationship Id="rId16" Type="http://schemas.openxmlformats.org/officeDocument/2006/relationships/image" Target="../media/image29.png"/><Relationship Id="rId20"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26.png"/><Relationship Id="rId6" Type="http://schemas.openxmlformats.org/officeDocument/2006/relationships/image" Target="../media/image24.svg"/><Relationship Id="rId5" Type="http://schemas.openxmlformats.org/officeDocument/2006/relationships/image" Target="../media/image25.png"/><Relationship Id="rId15" Type="http://schemas.openxmlformats.org/officeDocument/2006/relationships/image" Target="../media/image30.svg"/><Relationship Id="rId10" Type="http://schemas.openxmlformats.org/officeDocument/2006/relationships/image" Target="../media/image7.svg"/><Relationship Id="rId19" Type="http://schemas.openxmlformats.org/officeDocument/2006/relationships/image" Target="../media/image89.svg"/><Relationship Id="rId4" Type="http://schemas.openxmlformats.org/officeDocument/2006/relationships/image" Target="../media/image22.svg"/><Relationship Id="rId9" Type="http://schemas.openxmlformats.org/officeDocument/2006/relationships/image" Target="../media/image12.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32.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 Id="rId22" Type="http://schemas.openxmlformats.org/officeDocument/2006/relationships/image" Target="../media/image21.svg"/></Relationships>
</file>

<file path=ppt/slides/_rels/slide6.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33.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7.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33.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8.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34.png"/><Relationship Id="rId3" Type="http://schemas.openxmlformats.org/officeDocument/2006/relationships/image" Target="../media/image25.sv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5" Type="http://schemas.openxmlformats.org/officeDocument/2006/relationships/image" Target="../media/image27.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 Id="rId22" Type="http://schemas.openxmlformats.org/officeDocument/2006/relationships/image" Target="../media/image35.png"/></Relationships>
</file>

<file path=ppt/slides/_rels/slide9.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29.svg"/><Relationship Id="rId7" Type="http://schemas.openxmlformats.org/officeDocument/2006/relationships/image" Target="../media/image36.png"/><Relationship Id="rId12" Type="http://schemas.openxmlformats.org/officeDocument/2006/relationships/image" Target="../media/image50.svg"/><Relationship Id="rId17" Type="http://schemas.openxmlformats.org/officeDocument/2006/relationships/image" Target="../media/image39.png"/><Relationship Id="rId2" Type="http://schemas.openxmlformats.org/officeDocument/2006/relationships/image" Target="../media/image7.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1.svg"/><Relationship Id="rId15" Type="http://schemas.openxmlformats.org/officeDocument/2006/relationships/image" Target="../media/image52.svg"/><Relationship Id="rId10" Type="http://schemas.openxmlformats.org/officeDocument/2006/relationships/image" Target="../media/image48.svg"/><Relationship Id="rId14" Type="http://schemas.openxmlformats.org/officeDocument/2006/relationships/image" Target="../media/image20.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125569" y="5067514"/>
            <a:ext cx="2633231" cy="151769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392400" y="6810312"/>
            <a:ext cx="3203512" cy="3530925"/>
          </a:xfrm>
          <a:prstGeom prst="rect">
            <a:avLst/>
          </a:prstGeom>
        </p:spPr>
      </p:pic>
      <p:sp>
        <p:nvSpPr>
          <p:cNvPr id="6" name="TextBox 6"/>
          <p:cNvSpPr txBox="1"/>
          <p:nvPr/>
        </p:nvSpPr>
        <p:spPr>
          <a:xfrm>
            <a:off x="2744816" y="2560966"/>
            <a:ext cx="13818646" cy="3118674"/>
          </a:xfrm>
          <a:prstGeom prst="rect">
            <a:avLst/>
          </a:prstGeom>
        </p:spPr>
        <p:txBody>
          <a:bodyPr wrap="square" lIns="0" tIns="0" rIns="0" bIns="0" rtlCol="0" anchor="t">
            <a:spAutoFit/>
          </a:bodyPr>
          <a:lstStyle/>
          <a:p>
            <a:pPr algn="ctr">
              <a:lnSpc>
                <a:spcPct val="150000"/>
              </a:lnSpc>
            </a:pPr>
            <a:r>
              <a:rPr lang="vi-VN" sz="7200" b="1" spc="-102" dirty="0" smtClean="0">
                <a:solidFill>
                  <a:srgbClr val="3485D7"/>
                </a:solidFill>
                <a:latin typeface="Arial" panose="020B0604020202020204" pitchFamily="34" charset="0"/>
                <a:cs typeface="Arial" panose="020B0604020202020204" pitchFamily="34" charset="0"/>
              </a:rPr>
              <a:t>CHÀO MỪNG CÁC EM ĐẾN VỚI BÀI HỌC NGÀY HÔM NAY!</a:t>
            </a:r>
            <a:endParaRPr lang="en-US" sz="7200" b="1" spc="-102" dirty="0">
              <a:solidFill>
                <a:srgbClr val="3485D7"/>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04800" y="190500"/>
            <a:ext cx="1595186" cy="1954014"/>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435671" y="2403115"/>
            <a:ext cx="7060629" cy="218238"/>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386977" y="6067083"/>
            <a:ext cx="7060629" cy="218238"/>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73709"/>
          <a:stretch>
            <a:fillRect/>
          </a:stretch>
        </p:blipFill>
        <p:spPr>
          <a:xfrm rot="-10800000">
            <a:off x="8458200" y="2460265"/>
            <a:ext cx="1856306" cy="218238"/>
          </a:xfrm>
          <a:prstGeom prst="rect">
            <a:avLst/>
          </a:prstGeom>
        </p:spPr>
      </p:pic>
      <p:pic>
        <p:nvPicPr>
          <p:cNvPr id="12"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73709"/>
          <a:stretch>
            <a:fillRect/>
          </a:stretch>
        </p:blipFill>
        <p:spPr>
          <a:xfrm rot="-10800000">
            <a:off x="8437370" y="6097927"/>
            <a:ext cx="1856306" cy="218238"/>
          </a:xfrm>
          <a:prstGeom prst="rect">
            <a:avLst/>
          </a:prstGeom>
        </p:spPr>
      </p:pic>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0084371" y="2469229"/>
            <a:ext cx="7060629" cy="218238"/>
          </a:xfrm>
          <a:prstGeom prst="rect">
            <a:avLst/>
          </a:prstGeom>
        </p:spPr>
      </p:pic>
      <p:pic>
        <p:nvPicPr>
          <p:cNvPr id="14"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0024829" y="6075015"/>
            <a:ext cx="7060629" cy="218238"/>
          </a:xfrm>
          <a:prstGeom prst="rect">
            <a:avLst/>
          </a:prstGeom>
        </p:spPr>
      </p:pic>
      <p:pic>
        <p:nvPicPr>
          <p:cNvPr id="15"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flipH="1">
            <a:off x="-123477" y="6537795"/>
            <a:ext cx="3217500" cy="3749205"/>
          </a:xfrm>
          <a:prstGeom prst="rect">
            <a:avLst/>
          </a:prstGeom>
        </p:spPr>
      </p:pic>
      <p:pic>
        <p:nvPicPr>
          <p:cNvPr id="16"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488415" y="-385396"/>
            <a:ext cx="2825743" cy="2676749"/>
          </a:xfrm>
          <a:prstGeom prst="rect">
            <a:avLst/>
          </a:prstGeom>
        </p:spPr>
      </p:pic>
      <p:pic>
        <p:nvPicPr>
          <p:cNvPr id="17"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18521">
            <a:off x="8554495" y="676566"/>
            <a:ext cx="1612086" cy="1346414"/>
          </a:xfrm>
          <a:prstGeom prst="rect">
            <a:avLst/>
          </a:prstGeom>
        </p:spPr>
      </p:pic>
      <p:pic>
        <p:nvPicPr>
          <p:cNvPr id="19"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736618" y="6341919"/>
            <a:ext cx="5299470" cy="4345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045202" y="7181888"/>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058075" y="4190252"/>
            <a:ext cx="2633231" cy="1517698"/>
          </a:xfrm>
          <a:prstGeom prst="rect">
            <a:avLst/>
          </a:prstGeom>
        </p:spPr>
      </p:pic>
      <p:sp>
        <p:nvSpPr>
          <p:cNvPr id="10" name="TextBox 9"/>
          <p:cNvSpPr txBox="1"/>
          <p:nvPr/>
        </p:nvSpPr>
        <p:spPr>
          <a:xfrm>
            <a:off x="1744242" y="2751634"/>
            <a:ext cx="8064952" cy="4135491"/>
          </a:xfrm>
          <a:prstGeom prst="rect">
            <a:avLst/>
          </a:prstGeom>
          <a:noFill/>
        </p:spPr>
        <p:txBody>
          <a:bodyPr wrap="square" rtlCol="0">
            <a:spAutoFit/>
          </a:bodyPr>
          <a:lstStyle/>
          <a:p>
            <a:pPr algn="ctr">
              <a:lnSpc>
                <a:spcPct val="150000"/>
              </a:lnSpc>
            </a:pPr>
            <a:r>
              <a:rPr lang="vi-VN" sz="4500" b="1" dirty="0" smtClean="0">
                <a:solidFill>
                  <a:srgbClr val="FF0000"/>
                </a:solidFill>
              </a:rPr>
              <a:t>THẢO LUẬN NHÓM</a:t>
            </a:r>
          </a:p>
          <a:p>
            <a:pPr algn="just">
              <a:lnSpc>
                <a:spcPct val="150000"/>
              </a:lnSpc>
            </a:pPr>
            <a:r>
              <a:rPr lang="vi-VN" sz="4500" dirty="0" smtClean="0"/>
              <a:t>Thảo luận nhóm 4, đưa ra các cách tự bảo vệ trong một số tình huống nguy hiểm.</a:t>
            </a:r>
            <a:endParaRPr lang="en-US" sz="4500" dirty="0"/>
          </a:p>
        </p:txBody>
      </p:sp>
      <p:pic>
        <p:nvPicPr>
          <p:cNvPr id="11"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10363200" y="2857500"/>
            <a:ext cx="6934200" cy="4631139"/>
          </a:xfrm>
          <a:prstGeom prst="rect">
            <a:avLst/>
          </a:prstGeom>
        </p:spPr>
      </p:pic>
    </p:spTree>
    <p:extLst>
      <p:ext uri="{BB962C8B-B14F-4D97-AF65-F5344CB8AC3E}">
        <p14:creationId xmlns:p14="http://schemas.microsoft.com/office/powerpoint/2010/main" val="3839732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2)">
                                      <p:cBhvr>
                                        <p:cTn id="7" dur="500"/>
                                        <p:tgtEl>
                                          <p:spTgt spid="10"/>
                                        </p:tgtEl>
                                      </p:cBhvr>
                                    </p:animEffect>
                                  </p:childTnLst>
                                </p:cTn>
                              </p:par>
                              <p:par>
                                <p:cTn id="8" presetID="21"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2)">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289691" y="397268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905675" y="2416438"/>
            <a:ext cx="2633231" cy="1517698"/>
          </a:xfrm>
          <a:prstGeom prst="rect">
            <a:avLst/>
          </a:prstGeom>
        </p:spPr>
      </p:pic>
      <p:grpSp>
        <p:nvGrpSpPr>
          <p:cNvPr id="9" name="Group 7"/>
          <p:cNvGrpSpPr/>
          <p:nvPr/>
        </p:nvGrpSpPr>
        <p:grpSpPr>
          <a:xfrm>
            <a:off x="2057400" y="816616"/>
            <a:ext cx="14001273" cy="3031484"/>
            <a:chOff x="-36948" y="234059"/>
            <a:chExt cx="3394510" cy="1093028"/>
          </a:xfrm>
          <a:solidFill>
            <a:schemeClr val="accent5">
              <a:lumMod val="20000"/>
              <a:lumOff val="80000"/>
            </a:schemeClr>
          </a:solidFill>
        </p:grpSpPr>
        <p:sp>
          <p:nvSpPr>
            <p:cNvPr id="12"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13" name="Group 6"/>
          <p:cNvGrpSpPr/>
          <p:nvPr/>
        </p:nvGrpSpPr>
        <p:grpSpPr>
          <a:xfrm>
            <a:off x="3276818" y="-1528698"/>
            <a:ext cx="11562436" cy="3057395"/>
            <a:chOff x="0" y="0"/>
            <a:chExt cx="15416581" cy="4076527"/>
          </a:xfrm>
        </p:grpSpPr>
        <p:pic>
          <p:nvPicPr>
            <p:cNvPr id="14" name="Picture 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15"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17" name="Group 9"/>
            <p:cNvGrpSpPr/>
            <p:nvPr/>
          </p:nvGrpSpPr>
          <p:grpSpPr>
            <a:xfrm rot="-5400000">
              <a:off x="13161762" y="1740074"/>
              <a:ext cx="3772491" cy="292343"/>
              <a:chOff x="0" y="0"/>
              <a:chExt cx="1884680" cy="146050"/>
            </a:xfrm>
          </p:grpSpPr>
          <p:sp>
            <p:nvSpPr>
              <p:cNvPr id="24"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2" name="Group 11"/>
            <p:cNvGrpSpPr/>
            <p:nvPr/>
          </p:nvGrpSpPr>
          <p:grpSpPr>
            <a:xfrm rot="-5400000">
              <a:off x="-1593872" y="1740074"/>
              <a:ext cx="3772491" cy="292343"/>
              <a:chOff x="0" y="0"/>
              <a:chExt cx="1884680" cy="146050"/>
            </a:xfrm>
          </p:grpSpPr>
          <p:sp>
            <p:nvSpPr>
              <p:cNvPr id="23"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 name="Rectangle 1"/>
          <p:cNvSpPr/>
          <p:nvPr/>
        </p:nvSpPr>
        <p:spPr>
          <a:xfrm>
            <a:off x="3941247" y="1362205"/>
            <a:ext cx="11647856" cy="2308324"/>
          </a:xfrm>
          <a:prstGeom prst="rect">
            <a:avLst/>
          </a:prstGeom>
        </p:spPr>
        <p:txBody>
          <a:bodyPr wrap="square">
            <a:spAutoFit/>
          </a:bodyPr>
          <a:lstStyle/>
          <a:p>
            <a:pPr algn="just">
              <a:lnSpc>
                <a:spcPct val="150000"/>
              </a:lnSpc>
            </a:pPr>
            <a:r>
              <a:rPr lang="de-DE" sz="4800" b="1" dirty="0">
                <a:solidFill>
                  <a:srgbClr val="FF0000"/>
                </a:solidFill>
                <a:latin typeface="Arial" panose="020B0604020202020204" pitchFamily="34" charset="0"/>
                <a:ea typeface="Calibri" panose="020F0502020204030204" pitchFamily="34" charset="0"/>
                <a:cs typeface="Arial" panose="020B0604020202020204" pitchFamily="34" charset="0"/>
              </a:rPr>
              <a:t>Nhóm </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Xác </a:t>
            </a:r>
            <a:r>
              <a:rPr lang="de-DE" sz="4800" b="1" dirty="0">
                <a:solidFill>
                  <a:srgbClr val="000000"/>
                </a:solidFill>
                <a:latin typeface="Arial" panose="020B0604020202020204" pitchFamily="34" charset="0"/>
                <a:ea typeface="Calibri" panose="020F0502020204030204" pitchFamily="34" charset="0"/>
                <a:cs typeface="Arial" panose="020B0604020202020204" pitchFamily="34" charset="0"/>
              </a:rPr>
              <a:t>định cách tự bảo vệ trong tình huống bị xâm hại tình </a:t>
            </a:r>
            <a:r>
              <a:rPr lang="de-DE"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dục</a:t>
            </a:r>
            <a:r>
              <a:rPr lang="vi-VN"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sp>
        <p:nvSpPr>
          <p:cNvPr id="3" name="Rectangle 2"/>
          <p:cNvSpPr/>
          <p:nvPr/>
        </p:nvSpPr>
        <p:spPr>
          <a:xfrm>
            <a:off x="1722787" y="4104323"/>
            <a:ext cx="15303833" cy="5439951"/>
          </a:xfrm>
          <a:prstGeom prst="rect">
            <a:avLst/>
          </a:prstGeom>
        </p:spPr>
        <p:txBody>
          <a:bodyPr wrap="square">
            <a:spAutoFit/>
          </a:bodyPr>
          <a:lstStyle/>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Theo em, làm thế nào để phòng tránh xâm hại tình dục?</a:t>
            </a:r>
            <a:endParaRPr lang="en-US" sz="4500" dirty="0">
              <a:latin typeface="Arial" panose="020B0604020202020204" pitchFamily="34" charset="0"/>
              <a:ea typeface="Calibri" panose="020F0502020204030204" pitchFamily="34" charset="0"/>
              <a:cs typeface="Arial" panose="020B0604020202020204" pitchFamily="34" charset="0"/>
            </a:endParaRP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Khi rơi vào tình huống bị xâm hại tình dục thì cần ứng phó như thế nào?</a:t>
            </a:r>
            <a:endParaRPr lang="en-US" sz="4500" dirty="0">
              <a:latin typeface="Arial" panose="020B0604020202020204" pitchFamily="34" charset="0"/>
              <a:ea typeface="Calibri" panose="020F0502020204030204" pitchFamily="34" charset="0"/>
              <a:cs typeface="Arial" panose="020B0604020202020204" pitchFamily="34" charset="0"/>
            </a:endParaRPr>
          </a:p>
          <a:p>
            <a:pPr marL="571500" marR="0" lvl="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Nếu đã tìm mọi cách ứng phó, nhưng vẫn bị xâm hại tình dục thì cần làm gì sau khi sự việc xảy ra?</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6" name="Picture 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026620" y="7886700"/>
            <a:ext cx="1142876" cy="2156370"/>
          </a:xfrm>
          <a:prstGeom prst="rect">
            <a:avLst/>
          </a:prstGeom>
        </p:spPr>
      </p:pic>
      <p:pic>
        <p:nvPicPr>
          <p:cNvPr id="27"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47660" b="10068"/>
          <a:stretch>
            <a:fillRect/>
          </a:stretch>
        </p:blipFill>
        <p:spPr>
          <a:xfrm rot="-10800000">
            <a:off x="14696796" y="9881400"/>
            <a:ext cx="3044139" cy="161670"/>
          </a:xfrm>
          <a:prstGeom prst="rect">
            <a:avLst/>
          </a:prstGeom>
        </p:spPr>
      </p:pic>
      <p:pic>
        <p:nvPicPr>
          <p:cNvPr id="28"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72041" y="1784725"/>
            <a:ext cx="1454565" cy="1636013"/>
          </a:xfrm>
          <a:prstGeom prst="rect">
            <a:avLst/>
          </a:prstGeom>
        </p:spPr>
      </p:pic>
      <p:pic>
        <p:nvPicPr>
          <p:cNvPr id="29" name="Picture 6"/>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135883">
            <a:off x="-797136" y="8831201"/>
            <a:ext cx="2144095" cy="1840023"/>
          </a:xfrm>
          <a:prstGeom prst="rect">
            <a:avLst/>
          </a:prstGeom>
        </p:spPr>
      </p:pic>
    </p:spTree>
    <p:extLst>
      <p:ext uri="{BB962C8B-B14F-4D97-AF65-F5344CB8AC3E}">
        <p14:creationId xmlns:p14="http://schemas.microsoft.com/office/powerpoint/2010/main" val="300424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289691" y="397268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905675" y="2416438"/>
            <a:ext cx="2633231" cy="1517698"/>
          </a:xfrm>
          <a:prstGeom prst="rect">
            <a:avLst/>
          </a:prstGeom>
        </p:spPr>
      </p:pic>
      <p:grpSp>
        <p:nvGrpSpPr>
          <p:cNvPr id="9" name="Group 7"/>
          <p:cNvGrpSpPr/>
          <p:nvPr/>
        </p:nvGrpSpPr>
        <p:grpSpPr>
          <a:xfrm>
            <a:off x="2057400" y="816616"/>
            <a:ext cx="14001273" cy="3031484"/>
            <a:chOff x="-36948" y="234059"/>
            <a:chExt cx="3394510" cy="1093028"/>
          </a:xfrm>
          <a:solidFill>
            <a:schemeClr val="accent5">
              <a:lumMod val="20000"/>
              <a:lumOff val="80000"/>
            </a:schemeClr>
          </a:solidFill>
        </p:grpSpPr>
        <p:sp>
          <p:nvSpPr>
            <p:cNvPr id="12"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13" name="Group 6"/>
          <p:cNvGrpSpPr/>
          <p:nvPr/>
        </p:nvGrpSpPr>
        <p:grpSpPr>
          <a:xfrm>
            <a:off x="3276818" y="-1528698"/>
            <a:ext cx="11562436" cy="3057395"/>
            <a:chOff x="0" y="0"/>
            <a:chExt cx="15416581" cy="4076527"/>
          </a:xfrm>
        </p:grpSpPr>
        <p:pic>
          <p:nvPicPr>
            <p:cNvPr id="14" name="Picture 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15"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17" name="Group 9"/>
            <p:cNvGrpSpPr/>
            <p:nvPr/>
          </p:nvGrpSpPr>
          <p:grpSpPr>
            <a:xfrm rot="-5400000">
              <a:off x="13161762" y="1740074"/>
              <a:ext cx="3772491" cy="292343"/>
              <a:chOff x="0" y="0"/>
              <a:chExt cx="1884680" cy="146050"/>
            </a:xfrm>
          </p:grpSpPr>
          <p:sp>
            <p:nvSpPr>
              <p:cNvPr id="24"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2" name="Group 11"/>
            <p:cNvGrpSpPr/>
            <p:nvPr/>
          </p:nvGrpSpPr>
          <p:grpSpPr>
            <a:xfrm rot="-5400000">
              <a:off x="-1593872" y="1740074"/>
              <a:ext cx="3772491" cy="292343"/>
              <a:chOff x="0" y="0"/>
              <a:chExt cx="1884680" cy="146050"/>
            </a:xfrm>
          </p:grpSpPr>
          <p:sp>
            <p:nvSpPr>
              <p:cNvPr id="23"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 name="Rectangle 1"/>
          <p:cNvSpPr/>
          <p:nvPr/>
        </p:nvSpPr>
        <p:spPr>
          <a:xfrm>
            <a:off x="3941247" y="1362205"/>
            <a:ext cx="11647856" cy="2308324"/>
          </a:xfrm>
          <a:prstGeom prst="rect">
            <a:avLst/>
          </a:prstGeom>
        </p:spPr>
        <p:txBody>
          <a:bodyPr wrap="square">
            <a:spAutoFit/>
          </a:bodyPr>
          <a:lstStyle/>
          <a:p>
            <a:pPr algn="just">
              <a:lnSpc>
                <a:spcPct val="150000"/>
              </a:lnSpc>
            </a:pPr>
            <a:r>
              <a:rPr lang="de-DE" sz="4800" b="1" dirty="0">
                <a:solidFill>
                  <a:srgbClr val="FF0000"/>
                </a:solidFill>
                <a:latin typeface="Arial" panose="020B0604020202020204" pitchFamily="34" charset="0"/>
                <a:ea typeface="Calibri" panose="020F0502020204030204" pitchFamily="34" charset="0"/>
                <a:cs typeface="Arial" panose="020B0604020202020204" pitchFamily="34" charset="0"/>
              </a:rPr>
              <a:t>Nhóm </a:t>
            </a:r>
            <a:r>
              <a:rPr lang="vi-VN" sz="48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800" b="1" dirty="0">
                <a:solidFill>
                  <a:srgbClr val="000000"/>
                </a:solidFill>
                <a:ea typeface="Calibri" panose="020F0502020204030204" pitchFamily="34" charset="0"/>
                <a:cs typeface="Arial" panose="020B0604020202020204" pitchFamily="34" charset="0"/>
              </a:rPr>
              <a:t>Xác định cách tự bảo vệ trong tình huống bị bạo lực học đường.</a:t>
            </a:r>
            <a:endParaRPr lang="en-US" sz="4800" b="1" dirty="0">
              <a:latin typeface="Arial" panose="020B0604020202020204" pitchFamily="34" charset="0"/>
              <a:cs typeface="Arial" panose="020B0604020202020204" pitchFamily="34" charset="0"/>
            </a:endParaRPr>
          </a:p>
        </p:txBody>
      </p:sp>
      <p:sp>
        <p:nvSpPr>
          <p:cNvPr id="3" name="Rectangle 2"/>
          <p:cNvSpPr/>
          <p:nvPr/>
        </p:nvSpPr>
        <p:spPr>
          <a:xfrm>
            <a:off x="1722787" y="4104323"/>
            <a:ext cx="15303833" cy="5439951"/>
          </a:xfrm>
          <a:prstGeom prst="rect">
            <a:avLst/>
          </a:prstGeom>
        </p:spPr>
        <p:txBody>
          <a:bodyPr wrap="square">
            <a:spAutoFit/>
          </a:bodyPr>
          <a:lstStyle/>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Theo </a:t>
            </a:r>
            <a:r>
              <a:rPr lang="vi-VN" sz="4500" dirty="0">
                <a:solidFill>
                  <a:srgbClr val="000000"/>
                </a:solidFill>
                <a:ea typeface="Calibri" panose="020F0502020204030204" pitchFamily="34" charset="0"/>
                <a:cs typeface="Arial" panose="020B0604020202020204" pitchFamily="34" charset="0"/>
              </a:rPr>
              <a:t>em, làm thế nào để tránh bị bạo lực học đường?</a:t>
            </a: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Khi </a:t>
            </a:r>
            <a:r>
              <a:rPr lang="vi-VN" sz="4500" dirty="0">
                <a:solidFill>
                  <a:srgbClr val="000000"/>
                </a:solidFill>
                <a:ea typeface="Calibri" panose="020F0502020204030204" pitchFamily="34" charset="0"/>
                <a:cs typeface="Arial" panose="020B0604020202020204" pitchFamily="34" charset="0"/>
              </a:rPr>
              <a:t>rơi vào tình huống bị bạo lực học đường thì cần ứng phó như thế nào?</a:t>
            </a: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Nếu </a:t>
            </a:r>
            <a:r>
              <a:rPr lang="vi-VN" sz="4500" dirty="0">
                <a:solidFill>
                  <a:srgbClr val="000000"/>
                </a:solidFill>
                <a:ea typeface="Calibri" panose="020F0502020204030204" pitchFamily="34" charset="0"/>
                <a:cs typeface="Arial" panose="020B0604020202020204" pitchFamily="34" charset="0"/>
              </a:rPr>
              <a:t>đã bị bạo lực học đường, em cần làm gì sau khi sự việc xảy ra?</a:t>
            </a:r>
          </a:p>
        </p:txBody>
      </p:sp>
      <p:pic>
        <p:nvPicPr>
          <p:cNvPr id="26" name="Picture 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026620" y="7886700"/>
            <a:ext cx="1142876" cy="2156370"/>
          </a:xfrm>
          <a:prstGeom prst="rect">
            <a:avLst/>
          </a:prstGeom>
        </p:spPr>
      </p:pic>
      <p:pic>
        <p:nvPicPr>
          <p:cNvPr id="27"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47660" b="10068"/>
          <a:stretch>
            <a:fillRect/>
          </a:stretch>
        </p:blipFill>
        <p:spPr>
          <a:xfrm rot="-10800000">
            <a:off x="14696796" y="9881400"/>
            <a:ext cx="3044139" cy="161670"/>
          </a:xfrm>
          <a:prstGeom prst="rect">
            <a:avLst/>
          </a:prstGeom>
        </p:spPr>
      </p:pic>
      <p:pic>
        <p:nvPicPr>
          <p:cNvPr id="28"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72041" y="1784725"/>
            <a:ext cx="1454565" cy="1636013"/>
          </a:xfrm>
          <a:prstGeom prst="rect">
            <a:avLst/>
          </a:prstGeom>
        </p:spPr>
      </p:pic>
      <p:pic>
        <p:nvPicPr>
          <p:cNvPr id="29" name="Picture 6"/>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135883">
            <a:off x="-797136" y="8831201"/>
            <a:ext cx="2144095" cy="1840023"/>
          </a:xfrm>
          <a:prstGeom prst="rect">
            <a:avLst/>
          </a:prstGeom>
        </p:spPr>
      </p:pic>
    </p:spTree>
    <p:extLst>
      <p:ext uri="{BB962C8B-B14F-4D97-AF65-F5344CB8AC3E}">
        <p14:creationId xmlns:p14="http://schemas.microsoft.com/office/powerpoint/2010/main" val="344127543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289691" y="397268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905675" y="2416438"/>
            <a:ext cx="2633231" cy="1517698"/>
          </a:xfrm>
          <a:prstGeom prst="rect">
            <a:avLst/>
          </a:prstGeom>
        </p:spPr>
      </p:pic>
      <p:grpSp>
        <p:nvGrpSpPr>
          <p:cNvPr id="9" name="Group 7"/>
          <p:cNvGrpSpPr/>
          <p:nvPr/>
        </p:nvGrpSpPr>
        <p:grpSpPr>
          <a:xfrm>
            <a:off x="2057400" y="816616"/>
            <a:ext cx="14001273" cy="3031484"/>
            <a:chOff x="-36948" y="234059"/>
            <a:chExt cx="3394510" cy="1093028"/>
          </a:xfrm>
          <a:solidFill>
            <a:schemeClr val="accent5">
              <a:lumMod val="20000"/>
              <a:lumOff val="80000"/>
            </a:schemeClr>
          </a:solidFill>
        </p:grpSpPr>
        <p:sp>
          <p:nvSpPr>
            <p:cNvPr id="12"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13" name="Group 6"/>
          <p:cNvGrpSpPr/>
          <p:nvPr/>
        </p:nvGrpSpPr>
        <p:grpSpPr>
          <a:xfrm>
            <a:off x="3276818" y="-1528698"/>
            <a:ext cx="11562436" cy="3057395"/>
            <a:chOff x="0" y="0"/>
            <a:chExt cx="15416581" cy="4076527"/>
          </a:xfrm>
        </p:grpSpPr>
        <p:pic>
          <p:nvPicPr>
            <p:cNvPr id="14" name="Picture 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15"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17" name="Group 9"/>
            <p:cNvGrpSpPr/>
            <p:nvPr/>
          </p:nvGrpSpPr>
          <p:grpSpPr>
            <a:xfrm rot="-5400000">
              <a:off x="13161762" y="1740074"/>
              <a:ext cx="3772491" cy="292343"/>
              <a:chOff x="0" y="0"/>
              <a:chExt cx="1884680" cy="146050"/>
            </a:xfrm>
          </p:grpSpPr>
          <p:sp>
            <p:nvSpPr>
              <p:cNvPr id="24"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2" name="Group 11"/>
            <p:cNvGrpSpPr/>
            <p:nvPr/>
          </p:nvGrpSpPr>
          <p:grpSpPr>
            <a:xfrm rot="-5400000">
              <a:off x="-1593872" y="1740074"/>
              <a:ext cx="3772491" cy="292343"/>
              <a:chOff x="0" y="0"/>
              <a:chExt cx="1884680" cy="146050"/>
            </a:xfrm>
          </p:grpSpPr>
          <p:sp>
            <p:nvSpPr>
              <p:cNvPr id="23"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 name="Rectangle 1"/>
          <p:cNvSpPr/>
          <p:nvPr/>
        </p:nvSpPr>
        <p:spPr>
          <a:xfrm>
            <a:off x="3449417" y="1268189"/>
            <a:ext cx="12594154" cy="2308324"/>
          </a:xfrm>
          <a:prstGeom prst="rect">
            <a:avLst/>
          </a:prstGeom>
        </p:spPr>
        <p:txBody>
          <a:bodyPr wrap="square">
            <a:spAutoFit/>
          </a:bodyPr>
          <a:lstStyle/>
          <a:p>
            <a:pPr algn="just">
              <a:lnSpc>
                <a:spcPct val="150000"/>
              </a:lnSpc>
            </a:pP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Nhóm </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800" b="1" dirty="0">
                <a:solidFill>
                  <a:srgbClr val="000000"/>
                </a:solidFill>
                <a:ea typeface="Calibri" panose="020F0502020204030204" pitchFamily="34" charset="0"/>
                <a:cs typeface="Arial" panose="020B0604020202020204" pitchFamily="34" charset="0"/>
              </a:rPr>
              <a:t>Xác định cách tự bảo vệ trong tình huống bị lôi kéo chơi trò chơi điện tử.</a:t>
            </a:r>
            <a:endParaRPr lang="en-US" sz="4800" b="1" dirty="0">
              <a:latin typeface="Arial" panose="020B0604020202020204" pitchFamily="34" charset="0"/>
              <a:cs typeface="Arial" panose="020B0604020202020204" pitchFamily="34" charset="0"/>
            </a:endParaRPr>
          </a:p>
        </p:txBody>
      </p:sp>
      <p:sp>
        <p:nvSpPr>
          <p:cNvPr id="3" name="Rectangle 2"/>
          <p:cNvSpPr/>
          <p:nvPr/>
        </p:nvSpPr>
        <p:spPr>
          <a:xfrm>
            <a:off x="1722787" y="4104323"/>
            <a:ext cx="15303833" cy="4195892"/>
          </a:xfrm>
          <a:prstGeom prst="rect">
            <a:avLst/>
          </a:prstGeom>
        </p:spPr>
        <p:txBody>
          <a:bodyPr wrap="square">
            <a:spAutoFit/>
          </a:bodyPr>
          <a:lstStyle/>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Làm </a:t>
            </a:r>
            <a:r>
              <a:rPr lang="vi-VN" sz="4500" dirty="0">
                <a:solidFill>
                  <a:srgbClr val="000000"/>
                </a:solidFill>
                <a:ea typeface="Calibri" panose="020F0502020204030204" pitchFamily="34" charset="0"/>
                <a:cs typeface="Arial" panose="020B0604020202020204" pitchFamily="34" charset="0"/>
              </a:rPr>
              <a:t>thế nào để phòng tránh việc bị các bạn xấu lôi kéo chơi trò chơi điện tử?</a:t>
            </a: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Khi </a:t>
            </a:r>
            <a:r>
              <a:rPr lang="vi-VN" sz="4500" dirty="0">
                <a:solidFill>
                  <a:srgbClr val="000000"/>
                </a:solidFill>
                <a:ea typeface="Calibri" panose="020F0502020204030204" pitchFamily="34" charset="0"/>
                <a:cs typeface="Arial" panose="020B0604020202020204" pitchFamily="34" charset="0"/>
              </a:rPr>
              <a:t>đã tham gia chơi trò chơi điện tử cùng nhóm bạn xấu rồi, thì làm thế nào thoát ra được?</a:t>
            </a:r>
          </a:p>
        </p:txBody>
      </p:sp>
      <p:pic>
        <p:nvPicPr>
          <p:cNvPr id="26" name="Picture 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026620" y="7886700"/>
            <a:ext cx="1142876" cy="2156370"/>
          </a:xfrm>
          <a:prstGeom prst="rect">
            <a:avLst/>
          </a:prstGeom>
        </p:spPr>
      </p:pic>
      <p:pic>
        <p:nvPicPr>
          <p:cNvPr id="27"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47660" b="10068"/>
          <a:stretch>
            <a:fillRect/>
          </a:stretch>
        </p:blipFill>
        <p:spPr>
          <a:xfrm rot="-10800000">
            <a:off x="14696796" y="9881400"/>
            <a:ext cx="3044139" cy="161670"/>
          </a:xfrm>
          <a:prstGeom prst="rect">
            <a:avLst/>
          </a:prstGeom>
        </p:spPr>
      </p:pic>
      <p:pic>
        <p:nvPicPr>
          <p:cNvPr id="28"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43439" y="1717997"/>
            <a:ext cx="1454565" cy="1636013"/>
          </a:xfrm>
          <a:prstGeom prst="rect">
            <a:avLst/>
          </a:prstGeom>
        </p:spPr>
      </p:pic>
      <p:pic>
        <p:nvPicPr>
          <p:cNvPr id="29" name="Picture 6"/>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135883">
            <a:off x="-797136" y="8831201"/>
            <a:ext cx="2144095" cy="1840023"/>
          </a:xfrm>
          <a:prstGeom prst="rect">
            <a:avLst/>
          </a:prstGeom>
        </p:spPr>
      </p:pic>
    </p:spTree>
    <p:extLst>
      <p:ext uri="{BB962C8B-B14F-4D97-AF65-F5344CB8AC3E}">
        <p14:creationId xmlns:p14="http://schemas.microsoft.com/office/powerpoint/2010/main" val="3939606960"/>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289691" y="397268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905675" y="2416438"/>
            <a:ext cx="2633231" cy="1517698"/>
          </a:xfrm>
          <a:prstGeom prst="rect">
            <a:avLst/>
          </a:prstGeom>
        </p:spPr>
      </p:pic>
      <p:grpSp>
        <p:nvGrpSpPr>
          <p:cNvPr id="9" name="Group 7"/>
          <p:cNvGrpSpPr/>
          <p:nvPr/>
        </p:nvGrpSpPr>
        <p:grpSpPr>
          <a:xfrm>
            <a:off x="2057400" y="816616"/>
            <a:ext cx="14001273" cy="3031484"/>
            <a:chOff x="-36948" y="234059"/>
            <a:chExt cx="3394510" cy="1093028"/>
          </a:xfrm>
          <a:solidFill>
            <a:schemeClr val="accent5">
              <a:lumMod val="20000"/>
              <a:lumOff val="80000"/>
            </a:schemeClr>
          </a:solidFill>
        </p:grpSpPr>
        <p:sp>
          <p:nvSpPr>
            <p:cNvPr id="12"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13" name="Group 6"/>
          <p:cNvGrpSpPr/>
          <p:nvPr/>
        </p:nvGrpSpPr>
        <p:grpSpPr>
          <a:xfrm>
            <a:off x="3276818" y="-1528698"/>
            <a:ext cx="11562436" cy="3057395"/>
            <a:chOff x="0" y="0"/>
            <a:chExt cx="15416581" cy="4076527"/>
          </a:xfrm>
        </p:grpSpPr>
        <p:pic>
          <p:nvPicPr>
            <p:cNvPr id="14" name="Picture 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15"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17" name="Group 9"/>
            <p:cNvGrpSpPr/>
            <p:nvPr/>
          </p:nvGrpSpPr>
          <p:grpSpPr>
            <a:xfrm rot="-5400000">
              <a:off x="13161762" y="1740074"/>
              <a:ext cx="3772491" cy="292343"/>
              <a:chOff x="0" y="0"/>
              <a:chExt cx="1884680" cy="146050"/>
            </a:xfrm>
          </p:grpSpPr>
          <p:sp>
            <p:nvSpPr>
              <p:cNvPr id="24"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2" name="Group 11"/>
            <p:cNvGrpSpPr/>
            <p:nvPr/>
          </p:nvGrpSpPr>
          <p:grpSpPr>
            <a:xfrm rot="-5400000">
              <a:off x="-1593872" y="1740074"/>
              <a:ext cx="3772491" cy="292343"/>
              <a:chOff x="0" y="0"/>
              <a:chExt cx="1884680" cy="146050"/>
            </a:xfrm>
          </p:grpSpPr>
          <p:sp>
            <p:nvSpPr>
              <p:cNvPr id="23"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 name="Rectangle 1"/>
          <p:cNvSpPr/>
          <p:nvPr/>
        </p:nvSpPr>
        <p:spPr>
          <a:xfrm>
            <a:off x="3723941" y="1270313"/>
            <a:ext cx="11866783" cy="2308324"/>
          </a:xfrm>
          <a:prstGeom prst="rect">
            <a:avLst/>
          </a:prstGeom>
        </p:spPr>
        <p:txBody>
          <a:bodyPr wrap="square">
            <a:spAutoFit/>
          </a:bodyPr>
          <a:lstStyle/>
          <a:p>
            <a:pPr algn="just">
              <a:lnSpc>
                <a:spcPct val="150000"/>
              </a:lnSpc>
            </a:pP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Nhóm </a:t>
            </a:r>
            <a:r>
              <a:rPr lang="vi-VN" sz="4800" b="1" dirty="0">
                <a:solidFill>
                  <a:srgbClr val="FF0000"/>
                </a:solidFill>
                <a:latin typeface="Arial" panose="020B0604020202020204" pitchFamily="34" charset="0"/>
                <a:ea typeface="Calibri" panose="020F0502020204030204" pitchFamily="34" charset="0"/>
                <a:cs typeface="Arial" panose="020B0604020202020204" pitchFamily="34" charset="0"/>
              </a:rPr>
              <a:t>4</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800" b="1" dirty="0">
                <a:solidFill>
                  <a:srgbClr val="000000"/>
                </a:solidFill>
                <a:ea typeface="Calibri" panose="020F0502020204030204" pitchFamily="34" charset="0"/>
                <a:cs typeface="Arial" panose="020B0604020202020204" pitchFamily="34" charset="0"/>
              </a:rPr>
              <a:t>Xác định cách tự bảo vệ trong tình huống bị bắt cóc</a:t>
            </a:r>
            <a:endParaRPr lang="en-US" sz="4800" b="1" dirty="0">
              <a:latin typeface="Arial" panose="020B0604020202020204" pitchFamily="34" charset="0"/>
              <a:cs typeface="Arial" panose="020B0604020202020204" pitchFamily="34" charset="0"/>
            </a:endParaRPr>
          </a:p>
        </p:txBody>
      </p:sp>
      <p:sp>
        <p:nvSpPr>
          <p:cNvPr id="3" name="Rectangle 2"/>
          <p:cNvSpPr/>
          <p:nvPr/>
        </p:nvSpPr>
        <p:spPr>
          <a:xfrm>
            <a:off x="2341468" y="4015072"/>
            <a:ext cx="13433135" cy="2246769"/>
          </a:xfrm>
          <a:prstGeom prst="rect">
            <a:avLst/>
          </a:prstGeom>
        </p:spPr>
        <p:txBody>
          <a:bodyPr wrap="square">
            <a:spAutoFit/>
          </a:bodyPr>
          <a:lstStyle/>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Làm </a:t>
            </a:r>
            <a:r>
              <a:rPr lang="vi-VN" sz="4500" dirty="0">
                <a:solidFill>
                  <a:srgbClr val="000000"/>
                </a:solidFill>
                <a:ea typeface="Calibri" panose="020F0502020204030204" pitchFamily="34" charset="0"/>
                <a:cs typeface="Arial" panose="020B0604020202020204" pitchFamily="34" charset="0"/>
              </a:rPr>
              <a:t>thế nào để phòng tránh việc bị bắt cóc?</a:t>
            </a: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Khi </a:t>
            </a:r>
            <a:r>
              <a:rPr lang="vi-VN" sz="4500" dirty="0">
                <a:solidFill>
                  <a:srgbClr val="000000"/>
                </a:solidFill>
                <a:ea typeface="Calibri" panose="020F0502020204030204" pitchFamily="34" charset="0"/>
                <a:cs typeface="Arial" panose="020B0604020202020204" pitchFamily="34" charset="0"/>
              </a:rPr>
              <a:t>đã bị bắt cóc, làm thế nào để thoát ra được?</a:t>
            </a:r>
          </a:p>
        </p:txBody>
      </p:sp>
      <p:pic>
        <p:nvPicPr>
          <p:cNvPr id="26" name="Picture 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7026620" y="7886700"/>
            <a:ext cx="1142876" cy="2156370"/>
          </a:xfrm>
          <a:prstGeom prst="rect">
            <a:avLst/>
          </a:prstGeom>
        </p:spPr>
      </p:pic>
      <p:pic>
        <p:nvPicPr>
          <p:cNvPr id="27"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47660" b="10068"/>
          <a:stretch>
            <a:fillRect/>
          </a:stretch>
        </p:blipFill>
        <p:spPr>
          <a:xfrm rot="-10800000">
            <a:off x="14696796" y="9881400"/>
            <a:ext cx="3044139" cy="161670"/>
          </a:xfrm>
          <a:prstGeom prst="rect">
            <a:avLst/>
          </a:prstGeom>
        </p:spPr>
      </p:pic>
      <p:pic>
        <p:nvPicPr>
          <p:cNvPr id="28"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317963" y="1720121"/>
            <a:ext cx="1454565" cy="1636013"/>
          </a:xfrm>
          <a:prstGeom prst="rect">
            <a:avLst/>
          </a:prstGeom>
        </p:spPr>
      </p:pic>
      <p:pic>
        <p:nvPicPr>
          <p:cNvPr id="29" name="Picture 6"/>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135883">
            <a:off x="-797136" y="8831201"/>
            <a:ext cx="2144095" cy="1840023"/>
          </a:xfrm>
          <a:prstGeom prst="rect">
            <a:avLst/>
          </a:prstGeom>
        </p:spPr>
      </p:pic>
    </p:spTree>
    <p:extLst>
      <p:ext uri="{BB962C8B-B14F-4D97-AF65-F5344CB8AC3E}">
        <p14:creationId xmlns:p14="http://schemas.microsoft.com/office/powerpoint/2010/main" val="238623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175377" y="6819847"/>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667675" y="4417590"/>
            <a:ext cx="2633231" cy="1517698"/>
          </a:xfrm>
          <a:prstGeom prst="rect">
            <a:avLst/>
          </a:prstGeom>
        </p:spPr>
      </p:pic>
      <p:sp>
        <p:nvSpPr>
          <p:cNvPr id="10" name="TextBox 9"/>
          <p:cNvSpPr txBox="1"/>
          <p:nvPr/>
        </p:nvSpPr>
        <p:spPr>
          <a:xfrm>
            <a:off x="1015620" y="2542271"/>
            <a:ext cx="16434180" cy="5286062"/>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vi-VN" sz="4500" b="1" dirty="0">
                <a:solidFill>
                  <a:srgbClr val="FF0000"/>
                </a:solidFill>
              </a:rPr>
              <a:t>Bảo vệ mình khi bị xâm hại tình </a:t>
            </a:r>
            <a:r>
              <a:rPr lang="vi-VN" sz="4500" b="1" dirty="0" smtClean="0">
                <a:solidFill>
                  <a:srgbClr val="FF0000"/>
                </a:solidFill>
              </a:rPr>
              <a:t>dục:</a:t>
            </a:r>
          </a:p>
          <a:p>
            <a:pPr marL="1828800" lvl="2" indent="-914400" algn="just">
              <a:lnSpc>
                <a:spcPct val="150000"/>
              </a:lnSpc>
              <a:buFont typeface="Wingdings" panose="05000000000000000000" pitchFamily="2" charset="2"/>
              <a:buChar char="Ø"/>
            </a:pPr>
            <a:r>
              <a:rPr lang="vi-VN" sz="4500" dirty="0" smtClean="0"/>
              <a:t>Chạy đến chỗ đông người</a:t>
            </a:r>
          </a:p>
          <a:p>
            <a:pPr marL="1828800" lvl="2" indent="-914400" algn="just">
              <a:lnSpc>
                <a:spcPct val="150000"/>
              </a:lnSpc>
              <a:buFont typeface="Wingdings" panose="05000000000000000000" pitchFamily="2" charset="2"/>
              <a:buChar char="Ø"/>
            </a:pPr>
            <a:r>
              <a:rPr lang="vi-VN" sz="4500" dirty="0" smtClean="0"/>
              <a:t>Báo </a:t>
            </a:r>
            <a:r>
              <a:rPr lang="vi-VN" sz="4500" dirty="0"/>
              <a:t>ngay sự việc với người thân, người có trách nhiệm hoặc gọi cho số điện thoại 111.</a:t>
            </a:r>
          </a:p>
          <a:p>
            <a:pPr marL="685800" indent="-685800" algn="just">
              <a:lnSpc>
                <a:spcPct val="150000"/>
              </a:lnSpc>
              <a:buFont typeface="Wingdings" panose="05000000000000000000" pitchFamily="2" charset="2"/>
              <a:buChar char="§"/>
            </a:pPr>
            <a:endParaRPr lang="en-US" sz="4500" dirty="0"/>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795103" y="6020833"/>
            <a:ext cx="7047476" cy="4299015"/>
          </a:xfrm>
          <a:prstGeom prst="rect">
            <a:avLst/>
          </a:prstGeom>
        </p:spPr>
      </p:pic>
    </p:spTree>
    <p:extLst>
      <p:ext uri="{BB962C8B-B14F-4D97-AF65-F5344CB8AC3E}">
        <p14:creationId xmlns:p14="http://schemas.microsoft.com/office/powerpoint/2010/main" val="79281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500"/>
                                        <p:tgtEl>
                                          <p:spTgt spid="10"/>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6724082" y="3159657"/>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667675" y="4417590"/>
            <a:ext cx="2633231" cy="1517698"/>
          </a:xfrm>
          <a:prstGeom prst="rect">
            <a:avLst/>
          </a:prstGeom>
        </p:spPr>
      </p:pic>
      <p:sp>
        <p:nvSpPr>
          <p:cNvPr id="10" name="TextBox 9"/>
          <p:cNvSpPr txBox="1"/>
          <p:nvPr/>
        </p:nvSpPr>
        <p:spPr>
          <a:xfrm>
            <a:off x="829560" y="2542271"/>
            <a:ext cx="12471780" cy="6324808"/>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vi-VN" sz="4500" b="1" dirty="0">
                <a:solidFill>
                  <a:srgbClr val="FF0000"/>
                </a:solidFill>
              </a:rPr>
              <a:t>Bảo vệ mình khi bị bạo lực học </a:t>
            </a:r>
            <a:r>
              <a:rPr lang="vi-VN" sz="4500" b="1" dirty="0" smtClean="0">
                <a:solidFill>
                  <a:srgbClr val="FF0000"/>
                </a:solidFill>
              </a:rPr>
              <a:t>đường</a:t>
            </a:r>
          </a:p>
          <a:p>
            <a:pPr marL="1600200" lvl="2" indent="-685800" algn="just">
              <a:lnSpc>
                <a:spcPct val="150000"/>
              </a:lnSpc>
              <a:buFont typeface="Wingdings" panose="05000000000000000000" pitchFamily="2" charset="2"/>
              <a:buChar char="Ø"/>
            </a:pPr>
            <a:r>
              <a:rPr lang="vi-VN" sz="4500" dirty="0" smtClean="0"/>
              <a:t>Tìm </a:t>
            </a:r>
            <a:r>
              <a:rPr lang="vi-VN" sz="4500" dirty="0"/>
              <a:t>cách chạy thoát hoặc chạy đến nhờ sự </a:t>
            </a:r>
            <a:r>
              <a:rPr lang="vi-VN" sz="4500" dirty="0" smtClean="0"/>
              <a:t>giúp </a:t>
            </a:r>
            <a:r>
              <a:rPr lang="vi-VN" sz="4500" dirty="0"/>
              <a:t>đỡ của những người xung </a:t>
            </a:r>
            <a:r>
              <a:rPr lang="vi-VN" sz="4500" dirty="0" smtClean="0"/>
              <a:t>quanh</a:t>
            </a:r>
          </a:p>
          <a:p>
            <a:pPr marL="1600200" lvl="2" indent="-685800" algn="just">
              <a:lnSpc>
                <a:spcPct val="150000"/>
              </a:lnSpc>
              <a:buFont typeface="Wingdings" panose="05000000000000000000" pitchFamily="2" charset="2"/>
              <a:buChar char="Ø"/>
            </a:pPr>
            <a:r>
              <a:rPr lang="vi-VN" sz="4500" dirty="0" smtClean="0"/>
              <a:t>Báo </a:t>
            </a:r>
            <a:r>
              <a:rPr lang="vi-VN" sz="4500" dirty="0"/>
              <a:t>với phụ huynh, thầy cô giáo nhờ sự giúp </a:t>
            </a:r>
            <a:r>
              <a:rPr lang="vi-VN" sz="4500" dirty="0" smtClean="0"/>
              <a:t>đỡ</a:t>
            </a:r>
            <a:r>
              <a:rPr lang="vi-VN" sz="4500" dirty="0"/>
              <a:t>.</a:t>
            </a:r>
          </a:p>
          <a:p>
            <a:pPr marL="685800" indent="-685800" algn="just">
              <a:lnSpc>
                <a:spcPct val="150000"/>
              </a:lnSpc>
              <a:buFont typeface="Wingdings" panose="05000000000000000000" pitchFamily="2" charset="2"/>
              <a:buChar char="§"/>
            </a:pPr>
            <a:endParaRPr lang="en-US" sz="4500" dirty="0"/>
          </a:p>
        </p:txBody>
      </p:sp>
      <p:pic>
        <p:nvPicPr>
          <p:cNvPr id="2" name="Picture 1"/>
          <p:cNvPicPr>
            <a:picLocks noChangeAspect="1"/>
          </p:cNvPicPr>
          <p:nvPr/>
        </p:nvPicPr>
        <p:blipFill rotWithShape="1">
          <a:blip r:embed="rId21">
            <a:extLst>
              <a:ext uri="{28A0092B-C50C-407E-A947-70E740481C1C}">
                <a14:useLocalDpi xmlns:a14="http://schemas.microsoft.com/office/drawing/2010/main" val="0"/>
              </a:ext>
            </a:extLst>
          </a:blip>
          <a:srcRect l="21569"/>
          <a:stretch/>
        </p:blipFill>
        <p:spPr>
          <a:xfrm>
            <a:off x="13258800" y="3543300"/>
            <a:ext cx="5029200" cy="6743700"/>
          </a:xfrm>
          <a:prstGeom prst="rect">
            <a:avLst/>
          </a:prstGeom>
        </p:spPr>
      </p:pic>
    </p:spTree>
    <p:extLst>
      <p:ext uri="{BB962C8B-B14F-4D97-AF65-F5344CB8AC3E}">
        <p14:creationId xmlns:p14="http://schemas.microsoft.com/office/powerpoint/2010/main" val="107568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outVertic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045202" y="7181888"/>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667675" y="4417590"/>
            <a:ext cx="2633231" cy="1517698"/>
          </a:xfrm>
          <a:prstGeom prst="rect">
            <a:avLst/>
          </a:prstGeom>
        </p:spPr>
      </p:pic>
      <p:sp>
        <p:nvSpPr>
          <p:cNvPr id="10" name="TextBox 9"/>
          <p:cNvSpPr txBox="1"/>
          <p:nvPr/>
        </p:nvSpPr>
        <p:spPr>
          <a:xfrm>
            <a:off x="1015619" y="2542271"/>
            <a:ext cx="14529181" cy="3080202"/>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vi-VN" sz="4500" b="1" dirty="0">
                <a:solidFill>
                  <a:srgbClr val="FF0000"/>
                </a:solidFill>
              </a:rPr>
              <a:t>Bảo vệ mình khi bị lôi kéo chơi trò chơi điện </a:t>
            </a:r>
            <a:r>
              <a:rPr lang="vi-VN" sz="4500" b="1" dirty="0" smtClean="0">
                <a:solidFill>
                  <a:srgbClr val="FF0000"/>
                </a:solidFill>
              </a:rPr>
              <a:t>tử</a:t>
            </a:r>
          </a:p>
          <a:p>
            <a:pPr marL="1600200" lvl="2" indent="-685800" algn="just">
              <a:lnSpc>
                <a:spcPct val="150000"/>
              </a:lnSpc>
              <a:buFont typeface="Wingdings" panose="05000000000000000000" pitchFamily="2" charset="2"/>
              <a:buChar char="Ø"/>
            </a:pPr>
            <a:r>
              <a:rPr lang="vi-VN" sz="4500" dirty="0" smtClean="0"/>
              <a:t>Từ chối tham gia khi bạn rủ rê</a:t>
            </a:r>
          </a:p>
          <a:p>
            <a:pPr marL="1600200" lvl="2" indent="-685800" algn="just">
              <a:lnSpc>
                <a:spcPct val="150000"/>
              </a:lnSpc>
              <a:buFont typeface="Wingdings" panose="05000000000000000000" pitchFamily="2" charset="2"/>
              <a:buChar char="Ø"/>
            </a:pPr>
            <a:r>
              <a:rPr lang="vi-VN" sz="4500" dirty="0" smtClean="0"/>
              <a:t>Tham </a:t>
            </a:r>
            <a:r>
              <a:rPr lang="vi-VN" sz="4500" dirty="0"/>
              <a:t>gia các hoạt động thể thao lành </a:t>
            </a:r>
            <a:r>
              <a:rPr lang="vi-VN" sz="4500" dirty="0" smtClean="0"/>
              <a:t>mạnh</a:t>
            </a:r>
            <a:endParaRPr lang="vi-VN" sz="4500" dirty="0"/>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751624" y="5298841"/>
            <a:ext cx="5263911" cy="5263911"/>
          </a:xfrm>
          <a:prstGeom prst="rect">
            <a:avLst/>
          </a:prstGeom>
        </p:spPr>
      </p:pic>
      <p:pic>
        <p:nvPicPr>
          <p:cNvPr id="3" name="Picture 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820400" y="5959010"/>
            <a:ext cx="5132836" cy="4267204"/>
          </a:xfrm>
          <a:prstGeom prst="rect">
            <a:avLst/>
          </a:prstGeom>
        </p:spPr>
      </p:pic>
    </p:spTree>
    <p:extLst>
      <p:ext uri="{BB962C8B-B14F-4D97-AF65-F5344CB8AC3E}">
        <p14:creationId xmlns:p14="http://schemas.microsoft.com/office/powerpoint/2010/main" val="52937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5" dur="500"/>
                                        <p:tgtEl>
                                          <p:spTgt spid="10">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045202" y="7181888"/>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667675" y="4417590"/>
            <a:ext cx="2633231" cy="1517698"/>
          </a:xfrm>
          <a:prstGeom prst="rect">
            <a:avLst/>
          </a:prstGeom>
        </p:spPr>
      </p:pic>
      <p:sp>
        <p:nvSpPr>
          <p:cNvPr id="10" name="TextBox 9"/>
          <p:cNvSpPr txBox="1"/>
          <p:nvPr/>
        </p:nvSpPr>
        <p:spPr>
          <a:xfrm>
            <a:off x="1015619" y="2542271"/>
            <a:ext cx="16001476" cy="4247317"/>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vi-VN" sz="4500" b="1" dirty="0">
                <a:solidFill>
                  <a:srgbClr val="FF0000"/>
                </a:solidFill>
              </a:rPr>
              <a:t>Bảo vệ mình khi bị bắt </a:t>
            </a:r>
            <a:r>
              <a:rPr lang="vi-VN" sz="4500" b="1" dirty="0" smtClean="0">
                <a:solidFill>
                  <a:srgbClr val="FF0000"/>
                </a:solidFill>
              </a:rPr>
              <a:t>cóc:</a:t>
            </a:r>
            <a:endParaRPr lang="vi-VN" sz="4500" b="1" dirty="0">
              <a:solidFill>
                <a:srgbClr val="FF0000"/>
              </a:solidFill>
            </a:endParaRPr>
          </a:p>
          <a:p>
            <a:pPr marL="1600200" lvl="2" indent="-685800" algn="just">
              <a:lnSpc>
                <a:spcPct val="150000"/>
              </a:lnSpc>
              <a:buFont typeface="Wingdings" panose="05000000000000000000" pitchFamily="2" charset="2"/>
              <a:buChar char="Ø"/>
            </a:pPr>
            <a:r>
              <a:rPr lang="vi-VN" sz="4500" dirty="0" smtClean="0"/>
              <a:t>Không </a:t>
            </a:r>
            <a:r>
              <a:rPr lang="vi-VN" sz="4500" dirty="0"/>
              <a:t>đi một mình ngoài đường vắng, đêm khuya</a:t>
            </a:r>
          </a:p>
          <a:p>
            <a:pPr marL="1600200" lvl="2" indent="-685800" algn="just">
              <a:lnSpc>
                <a:spcPct val="150000"/>
              </a:lnSpc>
              <a:buFont typeface="Wingdings" panose="05000000000000000000" pitchFamily="2" charset="2"/>
              <a:buChar char="Ø"/>
            </a:pPr>
            <a:r>
              <a:rPr lang="vi-VN" sz="4500" dirty="0" smtClean="0"/>
              <a:t>Khi </a:t>
            </a:r>
            <a:r>
              <a:rPr lang="vi-VN" sz="4500" dirty="0"/>
              <a:t>bị bắt cóc cần quan sát, tìm cách liên lạc tìm sự giúp đỡ từ người thân và cảnh sát...</a:t>
            </a:r>
          </a:p>
        </p:txBody>
      </p:sp>
    </p:spTree>
    <p:extLst>
      <p:ext uri="{BB962C8B-B14F-4D97-AF65-F5344CB8AC3E}">
        <p14:creationId xmlns:p14="http://schemas.microsoft.com/office/powerpoint/2010/main" val="140136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4" dur="500"/>
                                        <p:tgtEl>
                                          <p:spTgt spid="1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134873" y="-737790"/>
            <a:ext cx="2825743" cy="267674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476287">
            <a:off x="16483456" y="8465417"/>
            <a:ext cx="2128575" cy="1865407"/>
          </a:xfrm>
          <a:prstGeom prst="rect">
            <a:avLst/>
          </a:prstGeom>
        </p:spPr>
      </p:pic>
      <p:grpSp>
        <p:nvGrpSpPr>
          <p:cNvPr id="20" name="Group 7"/>
          <p:cNvGrpSpPr/>
          <p:nvPr/>
        </p:nvGrpSpPr>
        <p:grpSpPr>
          <a:xfrm>
            <a:off x="2138764" y="1350016"/>
            <a:ext cx="14001273" cy="7315200"/>
            <a:chOff x="-36948" y="234059"/>
            <a:chExt cx="3394510" cy="1093028"/>
          </a:xfrm>
          <a:solidFill>
            <a:srgbClr val="FDDDC3"/>
          </a:solidFill>
        </p:grpSpPr>
        <p:sp>
          <p:nvSpPr>
            <p:cNvPr id="21"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22" name="Group 6"/>
          <p:cNvGrpSpPr/>
          <p:nvPr/>
        </p:nvGrpSpPr>
        <p:grpSpPr>
          <a:xfrm>
            <a:off x="3355601" y="-534407"/>
            <a:ext cx="11562436" cy="3057395"/>
            <a:chOff x="0" y="0"/>
            <a:chExt cx="15416581" cy="4076527"/>
          </a:xfrm>
        </p:grpSpPr>
        <p:pic>
          <p:nvPicPr>
            <p:cNvPr id="23"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24"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25" name="Group 9"/>
            <p:cNvGrpSpPr/>
            <p:nvPr/>
          </p:nvGrpSpPr>
          <p:grpSpPr>
            <a:xfrm rot="-5400000">
              <a:off x="13161762" y="1740074"/>
              <a:ext cx="3772491" cy="292343"/>
              <a:chOff x="0" y="0"/>
              <a:chExt cx="1884680" cy="146050"/>
            </a:xfrm>
          </p:grpSpPr>
          <p:sp>
            <p:nvSpPr>
              <p:cNvPr id="28"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6" name="Group 11"/>
            <p:cNvGrpSpPr/>
            <p:nvPr/>
          </p:nvGrpSpPr>
          <p:grpSpPr>
            <a:xfrm rot="-5400000">
              <a:off x="-1593872" y="1740074"/>
              <a:ext cx="3772491" cy="292343"/>
              <a:chOff x="0" y="0"/>
              <a:chExt cx="1884680" cy="146050"/>
            </a:xfrm>
          </p:grpSpPr>
          <p:sp>
            <p:nvSpPr>
              <p:cNvPr id="27"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9" name="TextBox 28"/>
          <p:cNvSpPr txBox="1"/>
          <p:nvPr/>
        </p:nvSpPr>
        <p:spPr>
          <a:xfrm>
            <a:off x="6976305" y="1768223"/>
            <a:ext cx="4336444" cy="1077218"/>
          </a:xfrm>
          <a:prstGeom prst="rect">
            <a:avLst/>
          </a:prstGeom>
          <a:noFill/>
        </p:spPr>
        <p:txBody>
          <a:bodyPr wrap="none" rtlCol="0">
            <a:spAutoFit/>
          </a:bodyPr>
          <a:lstStyle/>
          <a:p>
            <a:r>
              <a:rPr lang="vi-VN" sz="6400" b="1" dirty="0" smtClean="0">
                <a:solidFill>
                  <a:srgbClr val="FF0000"/>
                </a:solidFill>
              </a:rPr>
              <a:t>KẾT LUẬN</a:t>
            </a:r>
            <a:endParaRPr lang="en-US" sz="6400" b="1" dirty="0">
              <a:solidFill>
                <a:srgbClr val="FF0000"/>
              </a:solidFill>
            </a:endParaRPr>
          </a:p>
        </p:txBody>
      </p:sp>
      <p:sp>
        <p:nvSpPr>
          <p:cNvPr id="30" name="Rectangle 29"/>
          <p:cNvSpPr/>
          <p:nvPr/>
        </p:nvSpPr>
        <p:spPr>
          <a:xfrm>
            <a:off x="2624300" y="3037469"/>
            <a:ext cx="13030200" cy="4118948"/>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Để tự bảo vệ trước những tình huống nguy hiểm, điều đầu tiền và quan trọng cần thực </a:t>
            </a:r>
            <a:r>
              <a:rPr lang="vi-VN" sz="4500" dirty="0" smtClean="0">
                <a:solidFill>
                  <a:srgbClr val="000000"/>
                </a:solidFill>
                <a:ea typeface="Calibri" panose="020F0502020204030204" pitchFamily="34" charset="0"/>
                <a:cs typeface="Arial" panose="020B0604020202020204" pitchFamily="34" charset="0"/>
              </a:rPr>
              <a:t>hiện </a:t>
            </a:r>
            <a:r>
              <a:rPr lang="vi-VN" sz="4500" dirty="0">
                <a:solidFill>
                  <a:srgbClr val="000000"/>
                </a:solidFill>
                <a:ea typeface="Calibri" panose="020F0502020204030204" pitchFamily="34" charset="0"/>
                <a:cs typeface="Arial" panose="020B0604020202020204" pitchFamily="34" charset="0"/>
              </a:rPr>
              <a:t>là phải đề phòng từ xa, tránh bị lôi kéo hoặc rời vào tình huống nguy hiểm. </a:t>
            </a:r>
            <a:endParaRPr lang="en-US" sz="4500" dirty="0">
              <a:latin typeface="Arial" panose="020B0604020202020204" pitchFamily="34" charset="0"/>
              <a:cs typeface="Arial" panose="020B0604020202020204" pitchFamily="34" charset="0"/>
            </a:endParaRPr>
          </a:p>
        </p:txBody>
      </p:sp>
      <p:pic>
        <p:nvPicPr>
          <p:cNvPr id="31"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92795">
            <a:off x="-698344" y="8905146"/>
            <a:ext cx="3845920" cy="985953"/>
          </a:xfrm>
          <a:prstGeom prst="rect">
            <a:avLst/>
          </a:prstGeom>
        </p:spPr>
      </p:pic>
      <p:pic>
        <p:nvPicPr>
          <p:cNvPr id="32"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3884" y="4457700"/>
            <a:ext cx="2596467" cy="5829300"/>
          </a:xfrm>
          <a:prstGeom prst="rect">
            <a:avLst/>
          </a:prstGeom>
        </p:spPr>
      </p:pic>
      <p:pic>
        <p:nvPicPr>
          <p:cNvPr id="33"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706217" y="4193711"/>
            <a:ext cx="2561120" cy="6138368"/>
          </a:xfrm>
          <a:prstGeom prst="rect">
            <a:avLst/>
          </a:prstGeom>
        </p:spPr>
      </p:pic>
    </p:spTree>
    <p:extLst>
      <p:ext uri="{BB962C8B-B14F-4D97-AF65-F5344CB8AC3E}">
        <p14:creationId xmlns:p14="http://schemas.microsoft.com/office/powerpoint/2010/main" val="9785493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76287">
            <a:off x="594589" y="5576054"/>
            <a:ext cx="1636855" cy="143448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626401" y="-486273"/>
            <a:ext cx="2059574" cy="234527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455682" y="6944173"/>
            <a:ext cx="3954095" cy="401987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62576">
            <a:off x="13065680" y="6337347"/>
            <a:ext cx="6888671" cy="7095073"/>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462257" y="-486273"/>
            <a:ext cx="2825743" cy="2676749"/>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809287">
            <a:off x="-1413073" y="-1285572"/>
            <a:ext cx="5088259" cy="4653444"/>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5117660" y="431201"/>
            <a:ext cx="1403852" cy="1719640"/>
          </a:xfrm>
          <a:prstGeom prst="rect">
            <a:avLst/>
          </a:prstGeom>
        </p:spPr>
      </p:pic>
      <p:pic>
        <p:nvPicPr>
          <p:cNvPr id="10" name="Picture 10"/>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1192795">
            <a:off x="5855565" y="9550498"/>
            <a:ext cx="2608683" cy="668771"/>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1172088">
            <a:off x="16840036" y="4891183"/>
            <a:ext cx="1996615" cy="1099954"/>
          </a:xfrm>
          <a:prstGeom prst="rect">
            <a:avLst/>
          </a:prstGeom>
        </p:spPr>
      </p:pic>
      <p:sp>
        <p:nvSpPr>
          <p:cNvPr id="12" name="TextBox 12"/>
          <p:cNvSpPr txBox="1"/>
          <p:nvPr/>
        </p:nvSpPr>
        <p:spPr>
          <a:xfrm>
            <a:off x="1676057" y="3834229"/>
            <a:ext cx="14856503" cy="4962897"/>
          </a:xfrm>
          <a:prstGeom prst="rect">
            <a:avLst/>
          </a:prstGeom>
        </p:spPr>
        <p:txBody>
          <a:bodyPr wrap="square" lIns="0" tIns="0" rIns="0" bIns="0" rtlCol="0" anchor="t">
            <a:spAutoFit/>
          </a:bodyPr>
          <a:lstStyle/>
          <a:p>
            <a:pPr algn="ctr">
              <a:lnSpc>
                <a:spcPts val="12901"/>
              </a:lnSpc>
            </a:pPr>
            <a:r>
              <a:rPr lang="vi-VN" sz="9600" b="1" dirty="0" smtClean="0">
                <a:solidFill>
                  <a:srgbClr val="EB4634"/>
                </a:solidFill>
              </a:rPr>
              <a:t>TỰ BẢO VỆ TRONG TÌNH HUỐNG NGUY HIỂM </a:t>
            </a:r>
          </a:p>
          <a:p>
            <a:pPr algn="ctr">
              <a:lnSpc>
                <a:spcPts val="12901"/>
              </a:lnSpc>
            </a:pPr>
            <a:r>
              <a:rPr lang="vi-VN" sz="9600" i="1" dirty="0" smtClean="0">
                <a:solidFill>
                  <a:srgbClr val="EB4634"/>
                </a:solidFill>
              </a:rPr>
              <a:t>(tiết 1)</a:t>
            </a:r>
            <a:endParaRPr lang="en-US" sz="9600" i="1" dirty="0">
              <a:solidFill>
                <a:srgbClr val="EB4634"/>
              </a:solidFill>
            </a:endParaRPr>
          </a:p>
        </p:txBody>
      </p:sp>
      <p:sp>
        <p:nvSpPr>
          <p:cNvPr id="13" name="TextBox 13"/>
          <p:cNvSpPr txBox="1"/>
          <p:nvPr/>
        </p:nvSpPr>
        <p:spPr>
          <a:xfrm>
            <a:off x="4800600" y="2356934"/>
            <a:ext cx="8607419" cy="1095043"/>
          </a:xfrm>
          <a:prstGeom prst="rect">
            <a:avLst/>
          </a:prstGeom>
        </p:spPr>
        <p:txBody>
          <a:bodyPr lIns="0" tIns="0" rIns="0" bIns="0" rtlCol="0" anchor="t">
            <a:spAutoFit/>
          </a:bodyPr>
          <a:lstStyle/>
          <a:p>
            <a:pPr algn="ctr">
              <a:lnSpc>
                <a:spcPts val="9169"/>
              </a:lnSpc>
            </a:pPr>
            <a:r>
              <a:rPr lang="vi-VN" sz="7200" b="1" dirty="0" smtClean="0">
                <a:solidFill>
                  <a:srgbClr val="5186CD"/>
                </a:solidFill>
                <a:latin typeface="Arial" panose="020B0604020202020204" pitchFamily="34" charset="0"/>
                <a:cs typeface="Arial" panose="020B0604020202020204" pitchFamily="34" charset="0"/>
              </a:rPr>
              <a:t>Chủ đề 3 – Tuần 10</a:t>
            </a:r>
            <a:endParaRPr lang="en-US" sz="7200" b="1" dirty="0">
              <a:solidFill>
                <a:srgbClr val="5186C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134873" y="-737790"/>
            <a:ext cx="2825743" cy="267674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476287">
            <a:off x="16483456" y="8465417"/>
            <a:ext cx="2128575" cy="1865407"/>
          </a:xfrm>
          <a:prstGeom prst="rect">
            <a:avLst/>
          </a:prstGeom>
        </p:spPr>
      </p:pic>
      <p:grpSp>
        <p:nvGrpSpPr>
          <p:cNvPr id="20" name="Group 7"/>
          <p:cNvGrpSpPr/>
          <p:nvPr/>
        </p:nvGrpSpPr>
        <p:grpSpPr>
          <a:xfrm>
            <a:off x="2138764" y="1350016"/>
            <a:ext cx="14001273" cy="7315200"/>
            <a:chOff x="-36948" y="234059"/>
            <a:chExt cx="3394510" cy="1093028"/>
          </a:xfrm>
          <a:solidFill>
            <a:srgbClr val="FDDDC3"/>
          </a:solidFill>
        </p:grpSpPr>
        <p:sp>
          <p:nvSpPr>
            <p:cNvPr id="21"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22" name="Group 6"/>
          <p:cNvGrpSpPr/>
          <p:nvPr/>
        </p:nvGrpSpPr>
        <p:grpSpPr>
          <a:xfrm>
            <a:off x="3355601" y="-534407"/>
            <a:ext cx="11562436" cy="3057395"/>
            <a:chOff x="0" y="0"/>
            <a:chExt cx="15416581" cy="4076527"/>
          </a:xfrm>
        </p:grpSpPr>
        <p:pic>
          <p:nvPicPr>
            <p:cNvPr id="23"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24"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25" name="Group 9"/>
            <p:cNvGrpSpPr/>
            <p:nvPr/>
          </p:nvGrpSpPr>
          <p:grpSpPr>
            <a:xfrm rot="-5400000">
              <a:off x="13161762" y="1740074"/>
              <a:ext cx="3772491" cy="292343"/>
              <a:chOff x="0" y="0"/>
              <a:chExt cx="1884680" cy="146050"/>
            </a:xfrm>
          </p:grpSpPr>
          <p:sp>
            <p:nvSpPr>
              <p:cNvPr id="28"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6" name="Group 11"/>
            <p:cNvGrpSpPr/>
            <p:nvPr/>
          </p:nvGrpSpPr>
          <p:grpSpPr>
            <a:xfrm rot="-5400000">
              <a:off x="-1593872" y="1740074"/>
              <a:ext cx="3772491" cy="292343"/>
              <a:chOff x="0" y="0"/>
              <a:chExt cx="1884680" cy="146050"/>
            </a:xfrm>
          </p:grpSpPr>
          <p:sp>
            <p:nvSpPr>
              <p:cNvPr id="27"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9" name="TextBox 28"/>
          <p:cNvSpPr txBox="1"/>
          <p:nvPr/>
        </p:nvSpPr>
        <p:spPr>
          <a:xfrm>
            <a:off x="6976305" y="1768223"/>
            <a:ext cx="4336444" cy="1077218"/>
          </a:xfrm>
          <a:prstGeom prst="rect">
            <a:avLst/>
          </a:prstGeom>
          <a:noFill/>
        </p:spPr>
        <p:txBody>
          <a:bodyPr wrap="none" rtlCol="0">
            <a:spAutoFit/>
          </a:bodyPr>
          <a:lstStyle/>
          <a:p>
            <a:r>
              <a:rPr lang="vi-VN" sz="6400" b="1" dirty="0" smtClean="0">
                <a:solidFill>
                  <a:srgbClr val="FF0000"/>
                </a:solidFill>
              </a:rPr>
              <a:t>KẾT LUẬN</a:t>
            </a:r>
            <a:endParaRPr lang="en-US" sz="6400" b="1" dirty="0">
              <a:solidFill>
                <a:srgbClr val="FF0000"/>
              </a:solidFill>
            </a:endParaRPr>
          </a:p>
        </p:txBody>
      </p:sp>
      <p:sp>
        <p:nvSpPr>
          <p:cNvPr id="30" name="Rectangle 29"/>
          <p:cNvSpPr/>
          <p:nvPr/>
        </p:nvSpPr>
        <p:spPr>
          <a:xfrm>
            <a:off x="2624300" y="3037469"/>
            <a:ext cx="13030200" cy="4118948"/>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Khi rơi vào tình huống nguy hiểm, cần phải bình tĩnh tìm kiếm sự hỗ trợ từ những người xung quanh hoặc gọi cứu trợ khẩn cấp (111, 112, 113, 114, 115...)</a:t>
            </a:r>
            <a:endParaRPr lang="en-US" sz="4500" dirty="0">
              <a:latin typeface="Arial" panose="020B0604020202020204" pitchFamily="34" charset="0"/>
              <a:cs typeface="Arial" panose="020B0604020202020204" pitchFamily="34" charset="0"/>
            </a:endParaRPr>
          </a:p>
        </p:txBody>
      </p:sp>
      <p:pic>
        <p:nvPicPr>
          <p:cNvPr id="31"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92795">
            <a:off x="-698344" y="8905146"/>
            <a:ext cx="3845920" cy="985953"/>
          </a:xfrm>
          <a:prstGeom prst="rect">
            <a:avLst/>
          </a:prstGeom>
        </p:spPr>
      </p:pic>
      <p:pic>
        <p:nvPicPr>
          <p:cNvPr id="32"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3884" y="4457700"/>
            <a:ext cx="2596467" cy="5829300"/>
          </a:xfrm>
          <a:prstGeom prst="rect">
            <a:avLst/>
          </a:prstGeom>
        </p:spPr>
      </p:pic>
      <p:pic>
        <p:nvPicPr>
          <p:cNvPr id="33"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706217" y="4193711"/>
            <a:ext cx="2561120" cy="6138368"/>
          </a:xfrm>
          <a:prstGeom prst="rect">
            <a:avLst/>
          </a:prstGeom>
        </p:spPr>
      </p:pic>
    </p:spTree>
    <p:extLst>
      <p:ext uri="{BB962C8B-B14F-4D97-AF65-F5344CB8AC3E}">
        <p14:creationId xmlns:p14="http://schemas.microsoft.com/office/powerpoint/2010/main" val="22004421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5821248" y="2976112"/>
            <a:ext cx="11586440" cy="5881787"/>
            <a:chOff x="0" y="0"/>
            <a:chExt cx="3394510" cy="1093028"/>
          </a:xfrm>
          <a:solidFill>
            <a:schemeClr val="accent3">
              <a:lumMod val="20000"/>
              <a:lumOff val="80000"/>
            </a:schemeClr>
          </a:solidFill>
        </p:grpSpPr>
        <p:sp>
          <p:nvSpPr>
            <p:cNvPr id="8"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sp>
        <p:nvSpPr>
          <p:cNvPr id="9" name="TextBox 9"/>
          <p:cNvSpPr txBox="1"/>
          <p:nvPr/>
        </p:nvSpPr>
        <p:spPr>
          <a:xfrm>
            <a:off x="6367472" y="3564718"/>
            <a:ext cx="10354415" cy="4801314"/>
          </a:xfrm>
          <a:prstGeom prst="rect">
            <a:avLst/>
          </a:prstGeom>
        </p:spPr>
        <p:txBody>
          <a:bodyPr wrap="square" lIns="0" tIns="0" rIns="0" bIns="0" rtlCol="0" anchor="t">
            <a:spAutoFit/>
          </a:bodyPr>
          <a:lstStyle/>
          <a:p>
            <a:pPr marL="457200" indent="-457200" algn="just">
              <a:lnSpc>
                <a:spcPct val="150000"/>
              </a:lnSpc>
              <a:spcBef>
                <a:spcPct val="0"/>
              </a:spcBef>
              <a:buFont typeface="Wingdings" panose="05000000000000000000" pitchFamily="2" charset="2"/>
              <a:buChar char="ü"/>
            </a:pPr>
            <a:r>
              <a:rPr lang="vi-VN" sz="5200" dirty="0" smtClean="0">
                <a:solidFill>
                  <a:srgbClr val="32856A"/>
                </a:solidFill>
              </a:rPr>
              <a:t>Ôn </a:t>
            </a:r>
            <a:r>
              <a:rPr lang="vi-VN" sz="5200" dirty="0">
                <a:solidFill>
                  <a:srgbClr val="32856A"/>
                </a:solidFill>
              </a:rPr>
              <a:t>lại kiến thức đã học</a:t>
            </a:r>
          </a:p>
          <a:p>
            <a:pPr marL="457200" indent="-457200" algn="just">
              <a:lnSpc>
                <a:spcPct val="150000"/>
              </a:lnSpc>
              <a:spcBef>
                <a:spcPct val="0"/>
              </a:spcBef>
              <a:buFont typeface="Wingdings" panose="05000000000000000000" pitchFamily="2" charset="2"/>
              <a:buChar char="ü"/>
            </a:pPr>
            <a:r>
              <a:rPr lang="vi-VN" sz="5200" dirty="0" smtClean="0">
                <a:solidFill>
                  <a:srgbClr val="32856A"/>
                </a:solidFill>
              </a:rPr>
              <a:t>Chuẩn </a:t>
            </a:r>
            <a:r>
              <a:rPr lang="vi-VN" sz="5200" dirty="0">
                <a:solidFill>
                  <a:srgbClr val="32856A"/>
                </a:solidFill>
              </a:rPr>
              <a:t>bị trước kiến thức </a:t>
            </a:r>
            <a:r>
              <a:rPr lang="vi-VN" sz="5200" b="1" dirty="0">
                <a:solidFill>
                  <a:srgbClr val="32856A"/>
                </a:solidFill>
              </a:rPr>
              <a:t>tuần </a:t>
            </a:r>
            <a:r>
              <a:rPr lang="vi-VN" sz="5200" b="1" dirty="0" smtClean="0">
                <a:solidFill>
                  <a:srgbClr val="32856A"/>
                </a:solidFill>
              </a:rPr>
              <a:t>10 </a:t>
            </a:r>
            <a:r>
              <a:rPr lang="vi-VN" sz="5200" b="1" i="1" dirty="0" smtClean="0">
                <a:solidFill>
                  <a:srgbClr val="32856A"/>
                </a:solidFill>
              </a:rPr>
              <a:t>- Tự </a:t>
            </a:r>
            <a:r>
              <a:rPr lang="vi-VN" sz="5200" b="1" i="1" dirty="0">
                <a:solidFill>
                  <a:srgbClr val="32856A"/>
                </a:solidFill>
              </a:rPr>
              <a:t>bảo vệ trong tình huống nguy hiểm (</a:t>
            </a:r>
            <a:r>
              <a:rPr lang="vi-VN" sz="5200" b="1" i="1" dirty="0" smtClean="0">
                <a:solidFill>
                  <a:srgbClr val="32856A"/>
                </a:solidFill>
              </a:rPr>
              <a:t>tiết 2</a:t>
            </a:r>
            <a:r>
              <a:rPr lang="vi-VN" sz="5200" b="1" i="1" dirty="0">
                <a:solidFill>
                  <a:srgbClr val="32856A"/>
                </a:solidFill>
              </a:rPr>
              <a:t>)</a:t>
            </a:r>
          </a:p>
        </p:txBody>
      </p:sp>
      <p:pic>
        <p:nvPicPr>
          <p:cNvPr id="13" name="Picture 13"/>
          <p:cNvPicPr>
            <a:picLocks noChangeAspect="1"/>
          </p:cNvPicPr>
          <p:nvPr/>
        </p:nvPicPr>
        <p:blipFill>
          <a:blip r:embed="rId2" cstate="print">
            <a:alphaModFix amt="73000"/>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789470" y="2684567"/>
            <a:ext cx="1399374" cy="468790"/>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r="47660" b="10068"/>
          <a:stretch>
            <a:fillRect/>
          </a:stretch>
        </p:blipFill>
        <p:spPr>
          <a:xfrm rot="-10800000">
            <a:off x="4076183" y="9510550"/>
            <a:ext cx="3565192" cy="18934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65330" y="6301794"/>
            <a:ext cx="6613651" cy="3186577"/>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647428">
            <a:off x="3469237" y="3812251"/>
            <a:ext cx="2022580" cy="1114258"/>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94377" y="2612824"/>
            <a:ext cx="1713371" cy="2098784"/>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192795">
            <a:off x="16722138" y="8607507"/>
            <a:ext cx="2608683" cy="668771"/>
          </a:xfrm>
          <a:prstGeom prst="rect">
            <a:avLst/>
          </a:prstGeom>
        </p:spPr>
      </p:pic>
      <p:pic>
        <p:nvPicPr>
          <p:cNvPr id="19"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7119501">
            <a:off x="2580633" y="-570241"/>
            <a:ext cx="2825743" cy="2676749"/>
          </a:xfrm>
          <a:prstGeom prst="rect">
            <a:avLst/>
          </a:prstGeom>
        </p:spPr>
      </p:pic>
      <p:sp>
        <p:nvSpPr>
          <p:cNvPr id="20" name="TextBox 20"/>
          <p:cNvSpPr txBox="1"/>
          <p:nvPr/>
        </p:nvSpPr>
        <p:spPr>
          <a:xfrm>
            <a:off x="7042659" y="1288321"/>
            <a:ext cx="8892996" cy="984885"/>
          </a:xfrm>
          <a:prstGeom prst="rect">
            <a:avLst/>
          </a:prstGeom>
        </p:spPr>
        <p:txBody>
          <a:bodyPr lIns="0" tIns="0" rIns="0" bIns="0" rtlCol="0" anchor="t">
            <a:spAutoFit/>
          </a:bodyPr>
          <a:lstStyle/>
          <a:p>
            <a:pPr algn="ctr">
              <a:spcBef>
                <a:spcPct val="0"/>
              </a:spcBef>
            </a:pPr>
            <a:r>
              <a:rPr lang="vi-VN" sz="6400" b="1" spc="119" dirty="0" smtClean="0">
                <a:solidFill>
                  <a:srgbClr val="FF0000"/>
                </a:solidFill>
                <a:latin typeface="Arial" panose="020B0604020202020204" pitchFamily="34" charset="0"/>
                <a:cs typeface="Arial" panose="020B0604020202020204" pitchFamily="34" charset="0"/>
              </a:rPr>
              <a:t>HƯỚNG DẪN VỀ NHÀ</a:t>
            </a:r>
            <a:endParaRPr lang="en-US" sz="6400" b="1" spc="119"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06433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125569" y="5067514"/>
            <a:ext cx="2633231" cy="151769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392400" y="6810312"/>
            <a:ext cx="3203512" cy="3530925"/>
          </a:xfrm>
          <a:prstGeom prst="rect">
            <a:avLst/>
          </a:prstGeom>
        </p:spPr>
      </p:pic>
      <p:sp>
        <p:nvSpPr>
          <p:cNvPr id="6" name="TextBox 6"/>
          <p:cNvSpPr txBox="1"/>
          <p:nvPr/>
        </p:nvSpPr>
        <p:spPr>
          <a:xfrm>
            <a:off x="2744816" y="3195076"/>
            <a:ext cx="13818646" cy="3118674"/>
          </a:xfrm>
          <a:prstGeom prst="rect">
            <a:avLst/>
          </a:prstGeom>
        </p:spPr>
        <p:txBody>
          <a:bodyPr wrap="square" lIns="0" tIns="0" rIns="0" bIns="0" rtlCol="0" anchor="t">
            <a:spAutoFit/>
          </a:bodyPr>
          <a:lstStyle/>
          <a:p>
            <a:pPr algn="ctr">
              <a:lnSpc>
                <a:spcPct val="150000"/>
              </a:lnSpc>
            </a:pPr>
            <a:r>
              <a:rPr lang="vi-VN" sz="7200" b="1" spc="-102" dirty="0" smtClean="0">
                <a:solidFill>
                  <a:srgbClr val="3485D7"/>
                </a:solidFill>
                <a:latin typeface="Arial" panose="020B0604020202020204" pitchFamily="34" charset="0"/>
                <a:cs typeface="Arial" panose="020B0604020202020204" pitchFamily="34" charset="0"/>
              </a:rPr>
              <a:t>CẢM ƠN CÁC EM ĐÃ </a:t>
            </a:r>
          </a:p>
          <a:p>
            <a:pPr algn="ctr">
              <a:lnSpc>
                <a:spcPct val="150000"/>
              </a:lnSpc>
            </a:pPr>
            <a:r>
              <a:rPr lang="vi-VN" sz="7200" b="1" spc="-102" dirty="0" smtClean="0">
                <a:solidFill>
                  <a:srgbClr val="3485D7"/>
                </a:solidFill>
                <a:latin typeface="Arial" panose="020B0604020202020204" pitchFamily="34" charset="0"/>
                <a:cs typeface="Arial" panose="020B0604020202020204" pitchFamily="34" charset="0"/>
              </a:rPr>
              <a:t>LẮNG NGHE BÀI GIẢNG!</a:t>
            </a:r>
            <a:endParaRPr lang="en-US" sz="7200" b="1" spc="-102" dirty="0">
              <a:solidFill>
                <a:srgbClr val="3485D7"/>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04800" y="190500"/>
            <a:ext cx="1595186" cy="1954014"/>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435671" y="3037225"/>
            <a:ext cx="7060629" cy="218238"/>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386977" y="6701193"/>
            <a:ext cx="7060629" cy="218238"/>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73709"/>
          <a:stretch>
            <a:fillRect/>
          </a:stretch>
        </p:blipFill>
        <p:spPr>
          <a:xfrm rot="-10800000">
            <a:off x="8458200" y="3094375"/>
            <a:ext cx="1856306" cy="218238"/>
          </a:xfrm>
          <a:prstGeom prst="rect">
            <a:avLst/>
          </a:prstGeom>
        </p:spPr>
      </p:pic>
      <p:pic>
        <p:nvPicPr>
          <p:cNvPr id="12"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73709"/>
          <a:stretch>
            <a:fillRect/>
          </a:stretch>
        </p:blipFill>
        <p:spPr>
          <a:xfrm rot="-10800000">
            <a:off x="8428556" y="6701193"/>
            <a:ext cx="1856306" cy="218238"/>
          </a:xfrm>
          <a:prstGeom prst="rect">
            <a:avLst/>
          </a:prstGeom>
        </p:spPr>
      </p:pic>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0084371" y="3103339"/>
            <a:ext cx="7060629" cy="218238"/>
          </a:xfrm>
          <a:prstGeom prst="rect">
            <a:avLst/>
          </a:prstGeom>
        </p:spPr>
      </p:pic>
      <p:pic>
        <p:nvPicPr>
          <p:cNvPr id="14"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800000">
            <a:off x="10024829" y="6709125"/>
            <a:ext cx="7060629" cy="218238"/>
          </a:xfrm>
          <a:prstGeom prst="rect">
            <a:avLst/>
          </a:prstGeom>
        </p:spPr>
      </p:pic>
      <p:pic>
        <p:nvPicPr>
          <p:cNvPr id="15"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flipH="1">
            <a:off x="-123477" y="6537795"/>
            <a:ext cx="3217500" cy="3749205"/>
          </a:xfrm>
          <a:prstGeom prst="rect">
            <a:avLst/>
          </a:prstGeom>
        </p:spPr>
      </p:pic>
      <p:pic>
        <p:nvPicPr>
          <p:cNvPr id="16"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488415" y="-385396"/>
            <a:ext cx="2825743" cy="2676749"/>
          </a:xfrm>
          <a:prstGeom prst="rect">
            <a:avLst/>
          </a:prstGeom>
        </p:spPr>
      </p:pic>
      <p:pic>
        <p:nvPicPr>
          <p:cNvPr id="17"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18521">
            <a:off x="8848096" y="1217350"/>
            <a:ext cx="1612086" cy="1346414"/>
          </a:xfrm>
          <a:prstGeom prst="rect">
            <a:avLst/>
          </a:prstGeom>
        </p:spPr>
      </p:pic>
    </p:spTree>
    <p:extLst>
      <p:ext uri="{BB962C8B-B14F-4D97-AF65-F5344CB8AC3E}">
        <p14:creationId xmlns:p14="http://schemas.microsoft.com/office/powerpoint/2010/main" val="1996168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r="47660" b="10068"/>
          <a:stretch>
            <a:fillRect/>
          </a:stretch>
        </p:blipFill>
        <p:spPr>
          <a:xfrm rot="-10800000">
            <a:off x="7891706" y="1918913"/>
            <a:ext cx="3565192" cy="189343"/>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647428">
            <a:off x="-514486" y="7395100"/>
            <a:ext cx="2022580" cy="1114258"/>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7431314" y="2108256"/>
            <a:ext cx="1713371" cy="2098784"/>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192795">
            <a:off x="16722138" y="8607507"/>
            <a:ext cx="2608683" cy="668771"/>
          </a:xfrm>
          <a:prstGeom prst="rect">
            <a:avLst/>
          </a:prstGeom>
        </p:spPr>
      </p:pic>
      <p:pic>
        <p:nvPicPr>
          <p:cNvPr id="19"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7119501">
            <a:off x="743939" y="-409222"/>
            <a:ext cx="2825743" cy="2676749"/>
          </a:xfrm>
          <a:prstGeom prst="rect">
            <a:avLst/>
          </a:prstGeom>
        </p:spPr>
      </p:pic>
      <p:sp>
        <p:nvSpPr>
          <p:cNvPr id="20" name="TextBox 20"/>
          <p:cNvSpPr txBox="1"/>
          <p:nvPr/>
        </p:nvSpPr>
        <p:spPr>
          <a:xfrm>
            <a:off x="6778702" y="722641"/>
            <a:ext cx="5791200" cy="984885"/>
          </a:xfrm>
          <a:prstGeom prst="rect">
            <a:avLst/>
          </a:prstGeom>
        </p:spPr>
        <p:txBody>
          <a:bodyPr wrap="square" lIns="0" tIns="0" rIns="0" bIns="0" rtlCol="0" anchor="t">
            <a:spAutoFit/>
          </a:bodyPr>
          <a:lstStyle/>
          <a:p>
            <a:pPr algn="ctr">
              <a:spcBef>
                <a:spcPct val="0"/>
              </a:spcBef>
            </a:pPr>
            <a:r>
              <a:rPr lang="vi-VN" sz="6400" b="1" spc="119" dirty="0" smtClean="0">
                <a:solidFill>
                  <a:srgbClr val="FF0000"/>
                </a:solidFill>
                <a:latin typeface="Arial" panose="020B0604020202020204" pitchFamily="34" charset="0"/>
                <a:cs typeface="Arial" panose="020B0604020202020204" pitchFamily="34" charset="0"/>
              </a:rPr>
              <a:t>KHỞI ĐỘNG</a:t>
            </a:r>
            <a:endParaRPr lang="en-US" sz="6400" b="1" spc="119"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1651063" y="2258860"/>
            <a:ext cx="15589524" cy="1103892"/>
          </a:xfrm>
          <a:prstGeom prst="rect">
            <a:avLst/>
          </a:prstGeom>
        </p:spPr>
        <p:txBody>
          <a:bodyPr wrap="none">
            <a:spAutoFit/>
          </a:bodyPr>
          <a:lstStyle/>
          <a:p>
            <a:pPr>
              <a:lnSpc>
                <a:spcPct val="150000"/>
              </a:lnSpc>
              <a:spcBef>
                <a:spcPts val="600"/>
              </a:spcBef>
            </a:pPr>
            <a:r>
              <a:rPr lang="vi-VN" sz="5000" b="1" dirty="0" err="1">
                <a:latin typeface="Arial" panose="020B0604020202020204" pitchFamily="34" charset="0"/>
                <a:ea typeface="Calibri" panose="020F0502020204030204" pitchFamily="34" charset="0"/>
                <a:cs typeface="Arial" panose="020B0604020202020204" pitchFamily="34" charset="0"/>
              </a:rPr>
              <a:t>Đ</a:t>
            </a:r>
            <a:r>
              <a:rPr lang="en-US" sz="5000" b="1" dirty="0" err="1" smtClean="0">
                <a:latin typeface="Arial" panose="020B0604020202020204" pitchFamily="34" charset="0"/>
                <a:ea typeface="Calibri" panose="020F0502020204030204" pitchFamily="34" charset="0"/>
                <a:cs typeface="Arial" panose="020B0604020202020204" pitchFamily="34" charset="0"/>
              </a:rPr>
              <a:t>oán</a:t>
            </a:r>
            <a:r>
              <a:rPr lang="en-US" sz="5000" b="1" dirty="0" smtClean="0">
                <a:latin typeface="Arial" panose="020B0604020202020204" pitchFamily="34" charset="0"/>
                <a:ea typeface="Calibri" panose="020F0502020204030204" pitchFamily="34" charset="0"/>
                <a:cs typeface="Arial" panose="020B0604020202020204" pitchFamily="34" charset="0"/>
              </a:rPr>
              <a:t> </a:t>
            </a:r>
            <a:r>
              <a:rPr lang="en-US" sz="5000" b="1" dirty="0" err="1" smtClean="0">
                <a:latin typeface="Arial" panose="020B0604020202020204" pitchFamily="34" charset="0"/>
                <a:ea typeface="Calibri" panose="020F0502020204030204" pitchFamily="34" charset="0"/>
                <a:cs typeface="Arial" panose="020B0604020202020204" pitchFamily="34" charset="0"/>
              </a:rPr>
              <a:t>tên</a:t>
            </a:r>
            <a:r>
              <a:rPr lang="en-US" sz="5000" b="1" dirty="0" smtClean="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tình</a:t>
            </a:r>
            <a:r>
              <a:rPr lang="en-US" sz="5000" b="1" dirty="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huống</a:t>
            </a:r>
            <a:r>
              <a:rPr lang="en-US" sz="5000" b="1" dirty="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nguy</a:t>
            </a:r>
            <a:r>
              <a:rPr lang="en-US" sz="5000" b="1" dirty="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hiểm</a:t>
            </a:r>
            <a:r>
              <a:rPr lang="en-US" sz="5000" b="1" dirty="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thông</a:t>
            </a:r>
            <a:r>
              <a:rPr lang="en-US" sz="5000" b="1" dirty="0">
                <a:latin typeface="Arial" panose="020B0604020202020204" pitchFamily="34" charset="0"/>
                <a:ea typeface="Calibri" panose="020F0502020204030204" pitchFamily="34" charset="0"/>
                <a:cs typeface="Arial" panose="020B0604020202020204" pitchFamily="34" charset="0"/>
              </a:rPr>
              <a:t> qua từ </a:t>
            </a:r>
            <a:r>
              <a:rPr lang="en-US" sz="5000" b="1" dirty="0" smtClean="0">
                <a:latin typeface="Arial" panose="020B0604020202020204" pitchFamily="34" charset="0"/>
                <a:ea typeface="Calibri" panose="020F0502020204030204" pitchFamily="34" charset="0"/>
                <a:cs typeface="Arial" panose="020B0604020202020204" pitchFamily="34" charset="0"/>
              </a:rPr>
              <a:t>khóa</a:t>
            </a:r>
            <a:endParaRPr lang="en-US" sz="5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377837" y="3585112"/>
            <a:ext cx="4491714" cy="6265493"/>
          </a:xfrm>
          <a:prstGeom prst="rect">
            <a:avLst/>
          </a:prstGeom>
        </p:spPr>
      </p:pic>
      <p:pic>
        <p:nvPicPr>
          <p:cNvPr id="22"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9268546" y="3585112"/>
            <a:ext cx="4655557" cy="5673188"/>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409027" y="4154436"/>
            <a:ext cx="1546321" cy="90248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130993" y="1129835"/>
            <a:ext cx="2280633" cy="2657517"/>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52859">
            <a:off x="3396206" y="3114663"/>
            <a:ext cx="2644955" cy="2688956"/>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400000">
            <a:off x="3288033" y="4698528"/>
            <a:ext cx="7776820" cy="240374"/>
          </a:xfrm>
          <a:prstGeom prst="rect">
            <a:avLst/>
          </a:prstGeom>
        </p:spPr>
      </p:pic>
      <p:grpSp>
        <p:nvGrpSpPr>
          <p:cNvPr id="22" name="Group 21"/>
          <p:cNvGrpSpPr/>
          <p:nvPr/>
        </p:nvGrpSpPr>
        <p:grpSpPr>
          <a:xfrm>
            <a:off x="304800" y="6111003"/>
            <a:ext cx="6290316" cy="2875467"/>
            <a:chOff x="492151" y="6232388"/>
            <a:chExt cx="6290316" cy="2875467"/>
          </a:xfrm>
        </p:grpSpPr>
        <p:pic>
          <p:nvPicPr>
            <p:cNvPr id="4"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92151" y="6232388"/>
              <a:ext cx="6290316" cy="2875467"/>
            </a:xfrm>
            <a:prstGeom prst="rect">
              <a:avLst/>
            </a:prstGeom>
          </p:spPr>
        </p:pic>
        <p:sp>
          <p:nvSpPr>
            <p:cNvPr id="15" name="TextBox 15"/>
            <p:cNvSpPr txBox="1"/>
            <p:nvPr/>
          </p:nvSpPr>
          <p:spPr>
            <a:xfrm>
              <a:off x="1430955" y="6401051"/>
              <a:ext cx="4412708" cy="2427459"/>
            </a:xfrm>
            <a:prstGeom prst="rect">
              <a:avLst/>
            </a:prstGeom>
          </p:spPr>
          <p:txBody>
            <a:bodyPr wrap="square" lIns="0" tIns="0" rIns="0" bIns="0" rtlCol="0" anchor="t">
              <a:spAutoFit/>
            </a:bodyPr>
            <a:lstStyle/>
            <a:p>
              <a:pPr algn="ctr">
                <a:lnSpc>
                  <a:spcPct val="130000"/>
                </a:lnSpc>
              </a:pPr>
              <a:r>
                <a:rPr lang="vi-VN" sz="6400" b="1" spc="160" dirty="0" smtClean="0">
                  <a:solidFill>
                    <a:schemeClr val="bg1"/>
                  </a:solidFill>
                  <a:latin typeface="Arial" panose="020B0604020202020204" pitchFamily="34" charset="0"/>
                  <a:cs typeface="Arial" panose="020B0604020202020204" pitchFamily="34" charset="0"/>
                </a:rPr>
                <a:t>NỘI DUNG BÀI HỌC</a:t>
              </a:r>
              <a:endParaRPr lang="en-US" sz="6400" b="1" spc="160" dirty="0">
                <a:solidFill>
                  <a:schemeClr val="bg1"/>
                </a:solidFill>
                <a:latin typeface="Arial" panose="020B0604020202020204" pitchFamily="34" charset="0"/>
                <a:cs typeface="Arial" panose="020B0604020202020204" pitchFamily="34" charset="0"/>
              </a:endParaRPr>
            </a:p>
          </p:txBody>
        </p:sp>
      </p:grpSp>
      <p:grpSp>
        <p:nvGrpSpPr>
          <p:cNvPr id="20" name="Group 19"/>
          <p:cNvGrpSpPr/>
          <p:nvPr/>
        </p:nvGrpSpPr>
        <p:grpSpPr>
          <a:xfrm>
            <a:off x="7660473" y="1873771"/>
            <a:ext cx="1212321" cy="1040391"/>
            <a:chOff x="8726164" y="1790699"/>
            <a:chExt cx="1212321" cy="1040391"/>
          </a:xfrm>
        </p:grpSpPr>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726164" y="1790699"/>
              <a:ext cx="1212321" cy="1040391"/>
            </a:xfrm>
            <a:prstGeom prst="rect">
              <a:avLst/>
            </a:prstGeom>
          </p:spPr>
        </p:pic>
        <p:sp>
          <p:nvSpPr>
            <p:cNvPr id="16" name="TextBox 16"/>
            <p:cNvSpPr txBox="1"/>
            <p:nvPr/>
          </p:nvSpPr>
          <p:spPr>
            <a:xfrm>
              <a:off x="9150324" y="2175919"/>
              <a:ext cx="520567" cy="565348"/>
            </a:xfrm>
            <a:prstGeom prst="rect">
              <a:avLst/>
            </a:prstGeom>
          </p:spPr>
          <p:txBody>
            <a:bodyPr lIns="0" tIns="0" rIns="0" bIns="0" rtlCol="0" anchor="t">
              <a:spAutoFit/>
            </a:bodyPr>
            <a:lstStyle/>
            <a:p>
              <a:pPr algn="ctr">
                <a:lnSpc>
                  <a:spcPts val="4333"/>
                </a:lnSpc>
              </a:pPr>
              <a:r>
                <a:rPr lang="en-US" sz="5200" b="1" dirty="0">
                  <a:solidFill>
                    <a:srgbClr val="355FB5"/>
                  </a:solidFill>
                  <a:latin typeface="Arial" panose="020B0604020202020204" pitchFamily="34" charset="0"/>
                  <a:cs typeface="Arial" panose="020B0604020202020204" pitchFamily="34" charset="0"/>
                </a:rPr>
                <a:t>1</a:t>
              </a:r>
            </a:p>
          </p:txBody>
        </p:sp>
      </p:grpSp>
      <p:sp>
        <p:nvSpPr>
          <p:cNvPr id="21" name="TextBox 20"/>
          <p:cNvSpPr txBox="1"/>
          <p:nvPr/>
        </p:nvSpPr>
        <p:spPr>
          <a:xfrm>
            <a:off x="9062697" y="1609136"/>
            <a:ext cx="8308714" cy="2308324"/>
          </a:xfrm>
          <a:prstGeom prst="rect">
            <a:avLst/>
          </a:prstGeom>
          <a:noFill/>
        </p:spPr>
        <p:txBody>
          <a:bodyPr wrap="square" rtlCol="0">
            <a:spAutoFit/>
          </a:bodyPr>
          <a:lstStyle/>
          <a:p>
            <a:pPr algn="just">
              <a:lnSpc>
                <a:spcPct val="150000"/>
              </a:lnSpc>
            </a:pPr>
            <a:r>
              <a:rPr lang="vi-VN" sz="4800" b="1" dirty="0" smtClean="0"/>
              <a:t>Chia sẻ những tình huống nguy hiểm trong cuộc sống </a:t>
            </a:r>
            <a:endParaRPr lang="en-US" sz="4800" b="1" dirty="0"/>
          </a:p>
        </p:txBody>
      </p:sp>
      <p:grpSp>
        <p:nvGrpSpPr>
          <p:cNvPr id="23" name="Group 22"/>
          <p:cNvGrpSpPr/>
          <p:nvPr/>
        </p:nvGrpSpPr>
        <p:grpSpPr>
          <a:xfrm>
            <a:off x="7660473" y="4723776"/>
            <a:ext cx="1212321" cy="1040391"/>
            <a:chOff x="8726164" y="1790699"/>
            <a:chExt cx="1212321" cy="1040391"/>
          </a:xfrm>
        </p:grpSpPr>
        <p:pic>
          <p:nvPicPr>
            <p:cNvPr id="24"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726164" y="1790699"/>
              <a:ext cx="1212321" cy="1040391"/>
            </a:xfrm>
            <a:prstGeom prst="rect">
              <a:avLst/>
            </a:prstGeom>
          </p:spPr>
        </p:pic>
        <p:sp>
          <p:nvSpPr>
            <p:cNvPr id="25" name="TextBox 16"/>
            <p:cNvSpPr txBox="1"/>
            <p:nvPr/>
          </p:nvSpPr>
          <p:spPr>
            <a:xfrm>
              <a:off x="9150324" y="2175919"/>
              <a:ext cx="520567" cy="565348"/>
            </a:xfrm>
            <a:prstGeom prst="rect">
              <a:avLst/>
            </a:prstGeom>
          </p:spPr>
          <p:txBody>
            <a:bodyPr lIns="0" tIns="0" rIns="0" bIns="0" rtlCol="0" anchor="t">
              <a:spAutoFit/>
            </a:bodyPr>
            <a:lstStyle/>
            <a:p>
              <a:pPr algn="ctr">
                <a:lnSpc>
                  <a:spcPts val="4333"/>
                </a:lnSpc>
              </a:pPr>
              <a:r>
                <a:rPr lang="vi-VN" sz="5200" b="1" dirty="0">
                  <a:solidFill>
                    <a:srgbClr val="355FB5"/>
                  </a:solidFill>
                  <a:latin typeface="Arial" panose="020B0604020202020204" pitchFamily="34" charset="0"/>
                  <a:cs typeface="Arial" panose="020B0604020202020204" pitchFamily="34" charset="0"/>
                </a:rPr>
                <a:t>2</a:t>
              </a:r>
              <a:endParaRPr lang="en-US" sz="5200" b="1" dirty="0">
                <a:solidFill>
                  <a:srgbClr val="355FB5"/>
                </a:solidFill>
                <a:latin typeface="Arial" panose="020B0604020202020204" pitchFamily="34" charset="0"/>
                <a:cs typeface="Arial" panose="020B0604020202020204" pitchFamily="34" charset="0"/>
              </a:endParaRPr>
            </a:p>
          </p:txBody>
        </p:sp>
      </p:grpSp>
      <p:sp>
        <p:nvSpPr>
          <p:cNvPr id="26" name="TextBox 25"/>
          <p:cNvSpPr txBox="1"/>
          <p:nvPr/>
        </p:nvSpPr>
        <p:spPr>
          <a:xfrm>
            <a:off x="9062697" y="4459141"/>
            <a:ext cx="8308714" cy="3416320"/>
          </a:xfrm>
          <a:prstGeom prst="rect">
            <a:avLst/>
          </a:prstGeom>
          <a:noFill/>
        </p:spPr>
        <p:txBody>
          <a:bodyPr wrap="square" rtlCol="0">
            <a:spAutoFit/>
          </a:bodyPr>
          <a:lstStyle/>
          <a:p>
            <a:pPr algn="just">
              <a:lnSpc>
                <a:spcPct val="150000"/>
              </a:lnSpc>
            </a:pPr>
            <a:r>
              <a:rPr lang="vi-VN" sz="4800" b="1" dirty="0" smtClean="0"/>
              <a:t>Xác định cách thức tự bảo vệ trong một số tình huống nguy hiểm</a:t>
            </a:r>
            <a:endParaRPr lang="en-US" sz="4800" b="1" dirty="0"/>
          </a:p>
        </p:txBody>
      </p:sp>
      <p:pic>
        <p:nvPicPr>
          <p:cNvPr id="27"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011400" y="8031892"/>
            <a:ext cx="3962400" cy="1909156"/>
          </a:xfrm>
          <a:prstGeom prst="rect">
            <a:avLst/>
          </a:prstGeom>
        </p:spPr>
      </p:pic>
      <p:pic>
        <p:nvPicPr>
          <p:cNvPr id="28" name="Picture 17"/>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8496745" y="8029049"/>
            <a:ext cx="1537675" cy="1883566"/>
          </a:xfrm>
          <a:prstGeom prst="rect">
            <a:avLst/>
          </a:prstGeom>
        </p:spPr>
      </p:pic>
      <p:pic>
        <p:nvPicPr>
          <p:cNvPr id="29" name="Picture 7"/>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6324024" y="-326907"/>
            <a:ext cx="2001507" cy="18959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342900"/>
            <a:ext cx="16535400" cy="1200329"/>
          </a:xfrm>
          <a:prstGeom prst="rect">
            <a:avLst/>
          </a:prstGeom>
          <a:noFill/>
        </p:spPr>
        <p:txBody>
          <a:bodyPr wrap="square" rtlCol="0">
            <a:spAutoFit/>
          </a:bodyPr>
          <a:lstStyle/>
          <a:p>
            <a:pPr algn="just">
              <a:lnSpc>
                <a:spcPct val="150000"/>
              </a:lnSpc>
            </a:pPr>
            <a:r>
              <a:rPr lang="vi-VN" sz="4800" b="1" dirty="0" smtClean="0"/>
              <a:t>1.Chia sẻ những tình huống nguy hiểm trong cuộc sống </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409575" y="6779531"/>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143531" y="590285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316616" y="4841850"/>
            <a:ext cx="2633231" cy="1517698"/>
          </a:xfrm>
          <a:prstGeom prst="rect">
            <a:avLst/>
          </a:prstGeom>
        </p:spPr>
      </p:pic>
      <p:sp>
        <p:nvSpPr>
          <p:cNvPr id="2" name="TextBox 1"/>
          <p:cNvSpPr txBox="1"/>
          <p:nvPr/>
        </p:nvSpPr>
        <p:spPr>
          <a:xfrm>
            <a:off x="990600" y="1672196"/>
            <a:ext cx="16383000" cy="3901068"/>
          </a:xfrm>
          <a:prstGeom prst="rect">
            <a:avLst/>
          </a:prstGeom>
          <a:noFill/>
        </p:spPr>
        <p:txBody>
          <a:bodyPr wrap="square" rtlCol="0">
            <a:spAutoFit/>
          </a:bodyPr>
          <a:lstStyle/>
          <a:p>
            <a:pPr algn="ctr"/>
            <a:r>
              <a:rPr lang="vi-VN" sz="4500" b="1" dirty="0" smtClean="0">
                <a:solidFill>
                  <a:srgbClr val="FF0000"/>
                </a:solidFill>
              </a:rPr>
              <a:t>THẢO LUẬN NHÓM</a:t>
            </a:r>
          </a:p>
          <a:p>
            <a:pPr algn="just">
              <a:lnSpc>
                <a:spcPct val="150000"/>
              </a:lnSpc>
            </a:pPr>
            <a:r>
              <a:rPr lang="vi-VN" sz="4500" dirty="0" smtClean="0"/>
              <a:t>Chia sẻ về </a:t>
            </a:r>
            <a:r>
              <a:rPr lang="vi-VN" sz="4500" dirty="0"/>
              <a:t>những tình huống nguy hiểm mà mình hay người thân, người quen của mình gặp phải, hoặc mình biết đến qua việc đọc hay nghe kể lại.</a:t>
            </a:r>
            <a:endParaRPr lang="en-US" sz="4500" dirty="0"/>
          </a:p>
        </p:txBody>
      </p:sp>
      <p:pic>
        <p:nvPicPr>
          <p:cNvPr id="9" name="Picture 12"/>
          <p:cNvPicPr>
            <a:picLocks noChangeAspect="1"/>
          </p:cNvPicPr>
          <p:nvPr/>
        </p:nvPicPr>
        <p:blipFill rotWithShape="1">
          <a:blip r:embed="rId2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b="21228"/>
          <a:stretch/>
        </p:blipFill>
        <p:spPr>
          <a:xfrm>
            <a:off x="3753405" y="5295900"/>
            <a:ext cx="10988024" cy="4953000"/>
          </a:xfrm>
          <a:prstGeom prst="rect">
            <a:avLst/>
          </a:prstGeom>
        </p:spPr>
      </p:pic>
    </p:spTree>
    <p:extLst>
      <p:ext uri="{BB962C8B-B14F-4D97-AF65-F5344CB8AC3E}">
        <p14:creationId xmlns:p14="http://schemas.microsoft.com/office/powerpoint/2010/main" val="1134857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342900"/>
            <a:ext cx="16535400" cy="1200329"/>
          </a:xfrm>
          <a:prstGeom prst="rect">
            <a:avLst/>
          </a:prstGeom>
          <a:noFill/>
        </p:spPr>
        <p:txBody>
          <a:bodyPr wrap="square" rtlCol="0">
            <a:spAutoFit/>
          </a:bodyPr>
          <a:lstStyle/>
          <a:p>
            <a:pPr algn="just">
              <a:lnSpc>
                <a:spcPct val="150000"/>
              </a:lnSpc>
            </a:pPr>
            <a:r>
              <a:rPr lang="vi-VN" sz="4800" b="1" dirty="0" smtClean="0"/>
              <a:t>1.Chia sẻ những tình huống nguy hiểm trong cuộc sống </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143531" y="590285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058075" y="4190252"/>
            <a:ext cx="2633231" cy="1517698"/>
          </a:xfrm>
          <a:prstGeom prst="rect">
            <a:avLst/>
          </a:prstGeom>
        </p:spPr>
      </p:pic>
      <p:sp>
        <p:nvSpPr>
          <p:cNvPr id="2" name="Rectangle 1"/>
          <p:cNvSpPr/>
          <p:nvPr/>
        </p:nvSpPr>
        <p:spPr>
          <a:xfrm>
            <a:off x="1295400" y="1388109"/>
            <a:ext cx="15468600" cy="2169825"/>
          </a:xfrm>
          <a:prstGeom prst="rect">
            <a:avLst/>
          </a:prstGeom>
        </p:spPr>
        <p:txBody>
          <a:bodyPr wrap="square">
            <a:spAutoFit/>
          </a:bodyPr>
          <a:lstStyle/>
          <a:p>
            <a:pPr marL="685800" indent="-685800" algn="just">
              <a:lnSpc>
                <a:spcPct val="150000"/>
              </a:lnSpc>
              <a:spcBef>
                <a:spcPts val="600"/>
              </a:spcBef>
              <a:spcAft>
                <a:spcPts val="1000"/>
              </a:spcAft>
              <a:buFont typeface="Wingdings" panose="05000000000000000000" pitchFamily="2" charset="2"/>
              <a:buChar char="Ø"/>
              <a:tabLst>
                <a:tab pos="90170" algn="l"/>
                <a:tab pos="180340" algn="l"/>
              </a:tabLst>
            </a:pP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Quan sát tranh 1, 2 tr23, </a:t>
            </a:r>
            <a:r>
              <a:rPr lang="de-DE"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nêu </a:t>
            </a:r>
            <a:r>
              <a:rPr lang="de-DE" sz="4500" b="1" dirty="0">
                <a:solidFill>
                  <a:srgbClr val="FF0000"/>
                </a:solidFill>
                <a:latin typeface="Arial" panose="020B0604020202020204" pitchFamily="34" charset="0"/>
                <a:ea typeface="Calibri" panose="020F0502020204030204" pitchFamily="34" charset="0"/>
                <a:cs typeface="Arial" panose="020B0604020202020204" pitchFamily="34" charset="0"/>
              </a:rPr>
              <a:t>tình huống nguy hiểm và cách xử lí những tình huống </a:t>
            </a:r>
            <a:r>
              <a:rPr lang="de-DE"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đó</a:t>
            </a: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5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2" name="Picture 21"/>
          <p:cNvPicPr>
            <a:picLocks noChangeAspect="1"/>
          </p:cNvPicPr>
          <p:nvPr/>
        </p:nvPicPr>
        <p:blipFill rotWithShape="1">
          <a:blip r:embed="rId21">
            <a:extLst>
              <a:ext uri="{28A0092B-C50C-407E-A947-70E740481C1C}">
                <a14:useLocalDpi xmlns:a14="http://schemas.microsoft.com/office/drawing/2010/main" val="0"/>
              </a:ext>
            </a:extLst>
          </a:blip>
          <a:srcRect r="49256"/>
          <a:stretch/>
        </p:blipFill>
        <p:spPr>
          <a:xfrm>
            <a:off x="2590800" y="3663679"/>
            <a:ext cx="6216032" cy="5353177"/>
          </a:xfrm>
          <a:prstGeom prst="rect">
            <a:avLst/>
          </a:prstGeom>
        </p:spPr>
      </p:pic>
      <p:pic>
        <p:nvPicPr>
          <p:cNvPr id="23" name="Picture 22"/>
          <p:cNvPicPr>
            <a:picLocks noChangeAspect="1"/>
          </p:cNvPicPr>
          <p:nvPr/>
        </p:nvPicPr>
        <p:blipFill rotWithShape="1">
          <a:blip r:embed="rId21">
            <a:extLst>
              <a:ext uri="{28A0092B-C50C-407E-A947-70E740481C1C}">
                <a14:useLocalDpi xmlns:a14="http://schemas.microsoft.com/office/drawing/2010/main" val="0"/>
              </a:ext>
            </a:extLst>
          </a:blip>
          <a:srcRect l="49142" t="-598" r="114" b="598"/>
          <a:stretch/>
        </p:blipFill>
        <p:spPr>
          <a:xfrm>
            <a:off x="10179905" y="3663679"/>
            <a:ext cx="6216032" cy="5353177"/>
          </a:xfrm>
          <a:prstGeom prst="rect">
            <a:avLst/>
          </a:prstGeom>
        </p:spPr>
      </p:pic>
    </p:spTree>
    <p:extLst>
      <p:ext uri="{BB962C8B-B14F-4D97-AF65-F5344CB8AC3E}">
        <p14:creationId xmlns:p14="http://schemas.microsoft.com/office/powerpoint/2010/main" val="2155276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par>
                                <p:cTn id="13" presetID="1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342900"/>
            <a:ext cx="16535400" cy="1200329"/>
          </a:xfrm>
          <a:prstGeom prst="rect">
            <a:avLst/>
          </a:prstGeom>
          <a:noFill/>
        </p:spPr>
        <p:txBody>
          <a:bodyPr wrap="square" rtlCol="0">
            <a:spAutoFit/>
          </a:bodyPr>
          <a:lstStyle/>
          <a:p>
            <a:pPr algn="just">
              <a:lnSpc>
                <a:spcPct val="150000"/>
              </a:lnSpc>
            </a:pPr>
            <a:r>
              <a:rPr lang="vi-VN" sz="4800" b="1" dirty="0" smtClean="0"/>
              <a:t>1.Chia sẻ những tình huống nguy hiểm trong cuộc sống </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123059" y="5050723"/>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058075" y="4190252"/>
            <a:ext cx="2633231" cy="1517698"/>
          </a:xfrm>
          <a:prstGeom prst="rect">
            <a:avLst/>
          </a:prstGeom>
        </p:spPr>
      </p:pic>
      <p:pic>
        <p:nvPicPr>
          <p:cNvPr id="10" name="Picture 9"/>
          <p:cNvPicPr>
            <a:picLocks noChangeAspect="1"/>
          </p:cNvPicPr>
          <p:nvPr/>
        </p:nvPicPr>
        <p:blipFill rotWithShape="1">
          <a:blip r:embed="rId21">
            <a:extLst>
              <a:ext uri="{28A0092B-C50C-407E-A947-70E740481C1C}">
                <a14:useLocalDpi xmlns:a14="http://schemas.microsoft.com/office/drawing/2010/main" val="0"/>
              </a:ext>
            </a:extLst>
          </a:blip>
          <a:srcRect r="49256"/>
          <a:stretch/>
        </p:blipFill>
        <p:spPr>
          <a:xfrm>
            <a:off x="1199029" y="1479084"/>
            <a:ext cx="5089524" cy="4383041"/>
          </a:xfrm>
          <a:prstGeom prst="ellipse">
            <a:avLst/>
          </a:prstGeom>
          <a:ln>
            <a:noFill/>
          </a:ln>
          <a:effectLst>
            <a:softEdge rad="112500"/>
          </a:effectLst>
        </p:spPr>
      </p:pic>
      <p:pic>
        <p:nvPicPr>
          <p:cNvPr id="11" name="Picture 10"/>
          <p:cNvPicPr>
            <a:picLocks noChangeAspect="1"/>
          </p:cNvPicPr>
          <p:nvPr/>
        </p:nvPicPr>
        <p:blipFill rotWithShape="1">
          <a:blip r:embed="rId21">
            <a:extLst>
              <a:ext uri="{28A0092B-C50C-407E-A947-70E740481C1C}">
                <a14:useLocalDpi xmlns:a14="http://schemas.microsoft.com/office/drawing/2010/main" val="0"/>
              </a:ext>
            </a:extLst>
          </a:blip>
          <a:srcRect l="49142" t="-598" r="114" b="598"/>
          <a:stretch/>
        </p:blipFill>
        <p:spPr>
          <a:xfrm>
            <a:off x="3200400" y="5524500"/>
            <a:ext cx="5257800" cy="4527958"/>
          </a:xfrm>
          <a:prstGeom prst="ellipse">
            <a:avLst/>
          </a:prstGeom>
          <a:ln>
            <a:noFill/>
          </a:ln>
          <a:effectLst>
            <a:softEdge rad="112500"/>
          </a:effectLst>
        </p:spPr>
      </p:pic>
      <p:sp>
        <p:nvSpPr>
          <p:cNvPr id="3" name="Rectangle 2"/>
          <p:cNvSpPr/>
          <p:nvPr/>
        </p:nvSpPr>
        <p:spPr>
          <a:xfrm>
            <a:off x="6781800" y="2349016"/>
            <a:ext cx="9666429" cy="2169825"/>
          </a:xfrm>
          <a:prstGeom prst="rect">
            <a:avLst/>
          </a:prstGeom>
        </p:spPr>
        <p:txBody>
          <a:bodyPr wrap="none">
            <a:spAutoFit/>
          </a:bodyPr>
          <a:lstStyle/>
          <a:p>
            <a:pPr>
              <a:lnSpc>
                <a:spcPct val="150000"/>
              </a:lnSpc>
            </a:pPr>
            <a:r>
              <a:rPr lang="de-DE" sz="45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Bạn gái bị các bạn bắt </a:t>
            </a:r>
            <a:r>
              <a:rPr lang="de-DE" sz="4500" b="1"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nạt</a:t>
            </a:r>
            <a:r>
              <a:rPr lang="vi-VN" sz="4500" b="1"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a:t>
            </a:r>
            <a:endParaRPr lang="vi-VN" sz="45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Báo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và nhờ sự giúp đỡ từ thầy cô.</a:t>
            </a:r>
            <a:endParaRPr lang="en-US" sz="4500" dirty="0">
              <a:latin typeface="Arial" panose="020B0604020202020204" pitchFamily="34" charset="0"/>
              <a:cs typeface="Arial" panose="020B0604020202020204" pitchFamily="34" charset="0"/>
            </a:endParaRPr>
          </a:p>
        </p:txBody>
      </p:sp>
      <p:sp>
        <p:nvSpPr>
          <p:cNvPr id="13" name="Rectangle 12"/>
          <p:cNvSpPr/>
          <p:nvPr/>
        </p:nvSpPr>
        <p:spPr>
          <a:xfrm>
            <a:off x="8686800" y="6275013"/>
            <a:ext cx="8853590" cy="3208571"/>
          </a:xfrm>
          <a:prstGeom prst="rect">
            <a:avLst/>
          </a:prstGeom>
        </p:spPr>
        <p:txBody>
          <a:bodyPr wrap="square">
            <a:spAutoFit/>
          </a:bodyPr>
          <a:lstStyle/>
          <a:p>
            <a:pPr>
              <a:lnSpc>
                <a:spcPct val="150000"/>
              </a:lnSpc>
            </a:pPr>
            <a:r>
              <a:rPr lang="vi-VN" sz="4500" b="1" dirty="0">
                <a:solidFill>
                  <a:schemeClr val="accent5">
                    <a:lumMod val="75000"/>
                  </a:schemeClr>
                </a:solidFill>
                <a:ea typeface="Calibri" panose="020F0502020204030204" pitchFamily="34" charset="0"/>
                <a:cs typeface="Arial" panose="020B0604020202020204" pitchFamily="34" charset="0"/>
              </a:rPr>
              <a:t>Bạn gái bị người lạ đi </a:t>
            </a:r>
            <a:r>
              <a:rPr lang="vi-VN" sz="4500" b="1" dirty="0" smtClean="0">
                <a:solidFill>
                  <a:schemeClr val="accent5">
                    <a:lumMod val="75000"/>
                  </a:schemeClr>
                </a:solidFill>
                <a:ea typeface="Calibri" panose="020F0502020204030204" pitchFamily="34" charset="0"/>
                <a:cs typeface="Arial" panose="020B0604020202020204" pitchFamily="34" charset="0"/>
              </a:rPr>
              <a:t>theo.</a:t>
            </a:r>
          </a:p>
          <a:p>
            <a:pPr>
              <a:lnSpc>
                <a:spcPct val="150000"/>
              </a:lnSpc>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4500" dirty="0" smtClean="0">
                <a:latin typeface="Arial" panose="020B0604020202020204" pitchFamily="34" charset="0"/>
                <a:cs typeface="Arial" panose="020B0604020202020204" pitchFamily="34" charset="0"/>
                <a:sym typeface="Wingdings" panose="05000000000000000000" pitchFamily="2" charset="2"/>
              </a:rPr>
              <a:t> </a:t>
            </a:r>
            <a:r>
              <a:rPr lang="vi-VN" sz="4500" dirty="0" smtClean="0">
                <a:solidFill>
                  <a:srgbClr val="000000"/>
                </a:solidFill>
                <a:ea typeface="Calibri" panose="020F0502020204030204" pitchFamily="34" charset="0"/>
                <a:cs typeface="Arial" panose="020B0604020202020204" pitchFamily="34" charset="0"/>
              </a:rPr>
              <a:t>Đi </a:t>
            </a:r>
            <a:r>
              <a:rPr lang="vi-VN" sz="4500" dirty="0">
                <a:solidFill>
                  <a:srgbClr val="000000"/>
                </a:solidFill>
                <a:ea typeface="Calibri" panose="020F0502020204030204" pitchFamily="34" charset="0"/>
                <a:cs typeface="Arial" panose="020B0604020202020204" pitchFamily="34" charset="0"/>
              </a:rPr>
              <a:t>nhanh đến chỗ đông người, nhờ sự giúp đỡ của người </a:t>
            </a:r>
            <a:r>
              <a:rPr lang="vi-VN" sz="4500" dirty="0" smtClean="0">
                <a:solidFill>
                  <a:srgbClr val="000000"/>
                </a:solidFill>
                <a:ea typeface="Calibri" panose="020F0502020204030204" pitchFamily="34" charset="0"/>
                <a:cs typeface="Arial" panose="020B0604020202020204" pitchFamily="34" charset="0"/>
              </a:rPr>
              <a:t>lớn.</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07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out)">
                                      <p:cBhvr>
                                        <p:cTn id="15" dur="500"/>
                                        <p:tgtEl>
                                          <p:spTgt spid="11"/>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ou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342900"/>
            <a:ext cx="16535400" cy="1200329"/>
          </a:xfrm>
          <a:prstGeom prst="rect">
            <a:avLst/>
          </a:prstGeom>
          <a:noFill/>
        </p:spPr>
        <p:txBody>
          <a:bodyPr wrap="square" rtlCol="0">
            <a:spAutoFit/>
          </a:bodyPr>
          <a:lstStyle/>
          <a:p>
            <a:pPr algn="just">
              <a:lnSpc>
                <a:spcPct val="150000"/>
              </a:lnSpc>
            </a:pPr>
            <a:r>
              <a:rPr lang="vi-VN" sz="4800" b="1" dirty="0" smtClean="0"/>
              <a:t>1.Chia sẻ những tình huống nguy hiểm trong cuộc sống </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72088">
            <a:off x="17123059" y="5050723"/>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88235">
            <a:off x="-1058075" y="4190252"/>
            <a:ext cx="2633231" cy="1517698"/>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374718" y="1542660"/>
            <a:ext cx="3212281" cy="5962471"/>
          </a:xfrm>
          <a:prstGeom prst="rect">
            <a:avLst/>
          </a:prstGeom>
        </p:spPr>
      </p:pic>
      <p:pic>
        <p:nvPicPr>
          <p:cNvPr id="14"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367317" y="3848101"/>
            <a:ext cx="3768281" cy="6438900"/>
          </a:xfrm>
          <a:prstGeom prst="rect">
            <a:avLst/>
          </a:prstGeom>
        </p:spPr>
      </p:pic>
      <p:sp>
        <p:nvSpPr>
          <p:cNvPr id="2" name="Rectangle 1"/>
          <p:cNvSpPr/>
          <p:nvPr/>
        </p:nvSpPr>
        <p:spPr>
          <a:xfrm>
            <a:off x="1736281" y="1544935"/>
            <a:ext cx="10297840" cy="7773923"/>
          </a:xfrm>
          <a:prstGeom prst="rect">
            <a:avLst/>
          </a:prstGeom>
        </p:spPr>
        <p:txBody>
          <a:bodyPr wrap="square">
            <a:spAutoFit/>
          </a:bodyPr>
          <a:lstStyle/>
          <a:p>
            <a:pPr marL="914400" indent="-9144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Theo em, tình huống như thế nào được coi là nguy hiểm?</a:t>
            </a:r>
            <a:endParaRPr lang="en-US" sz="4500" dirty="0">
              <a:latin typeface="Arial" panose="020B0604020202020204" pitchFamily="34" charset="0"/>
              <a:ea typeface="Calibri" panose="020F0502020204030204" pitchFamily="34" charset="0"/>
              <a:cs typeface="Arial" panose="020B0604020202020204" pitchFamily="34" charset="0"/>
            </a:endParaRPr>
          </a:p>
          <a:p>
            <a:pPr marL="914400" indent="-9144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từng gặp hoặc từng biết đến những tình huống nguy hiểm nào?</a:t>
            </a:r>
            <a:endParaRPr lang="en-US" sz="4500" dirty="0">
              <a:latin typeface="Arial" panose="020B0604020202020204" pitchFamily="34" charset="0"/>
              <a:ea typeface="Calibri" panose="020F0502020204030204" pitchFamily="34" charset="0"/>
              <a:cs typeface="Arial" panose="020B0604020202020204" pitchFamily="34" charset="0"/>
            </a:endParaRPr>
          </a:p>
          <a:p>
            <a:pPr marL="914400" indent="-9144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hoặc người thân trong tình huống đó đã xử lí như thế nào để tự bảo vệ?</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004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3"/>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134873" y="-737790"/>
            <a:ext cx="2825743" cy="267674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476287">
            <a:off x="16483456" y="8465417"/>
            <a:ext cx="2128575" cy="1865407"/>
          </a:xfrm>
          <a:prstGeom prst="rect">
            <a:avLst/>
          </a:prstGeom>
        </p:spPr>
      </p:pic>
      <p:grpSp>
        <p:nvGrpSpPr>
          <p:cNvPr id="20" name="Group 7"/>
          <p:cNvGrpSpPr/>
          <p:nvPr/>
        </p:nvGrpSpPr>
        <p:grpSpPr>
          <a:xfrm>
            <a:off x="2138764" y="1350016"/>
            <a:ext cx="14001273" cy="7315200"/>
            <a:chOff x="-36948" y="234059"/>
            <a:chExt cx="3394510" cy="1093028"/>
          </a:xfrm>
          <a:solidFill>
            <a:srgbClr val="FDDDC3"/>
          </a:solidFill>
        </p:grpSpPr>
        <p:sp>
          <p:nvSpPr>
            <p:cNvPr id="21"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22" name="Group 6"/>
          <p:cNvGrpSpPr/>
          <p:nvPr/>
        </p:nvGrpSpPr>
        <p:grpSpPr>
          <a:xfrm>
            <a:off x="3355601" y="-534407"/>
            <a:ext cx="11562436" cy="3057395"/>
            <a:chOff x="0" y="0"/>
            <a:chExt cx="15416581" cy="4076527"/>
          </a:xfrm>
        </p:grpSpPr>
        <p:pic>
          <p:nvPicPr>
            <p:cNvPr id="23"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755634" y="3468456"/>
              <a:ext cx="660947" cy="608071"/>
            </a:xfrm>
            <a:prstGeom prst="rect">
              <a:avLst/>
            </a:prstGeom>
          </p:spPr>
        </p:pic>
        <p:pic>
          <p:nvPicPr>
            <p:cNvPr id="24"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0" y="3468456"/>
              <a:ext cx="660947" cy="608071"/>
            </a:xfrm>
            <a:prstGeom prst="rect">
              <a:avLst/>
            </a:prstGeom>
          </p:spPr>
        </p:pic>
        <p:grpSp>
          <p:nvGrpSpPr>
            <p:cNvPr id="25" name="Group 9"/>
            <p:cNvGrpSpPr/>
            <p:nvPr/>
          </p:nvGrpSpPr>
          <p:grpSpPr>
            <a:xfrm rot="-5400000">
              <a:off x="13161762" y="1740074"/>
              <a:ext cx="3772491" cy="292343"/>
              <a:chOff x="0" y="0"/>
              <a:chExt cx="1884680" cy="146050"/>
            </a:xfrm>
          </p:grpSpPr>
          <p:sp>
            <p:nvSpPr>
              <p:cNvPr id="28"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6" name="Group 11"/>
            <p:cNvGrpSpPr/>
            <p:nvPr/>
          </p:nvGrpSpPr>
          <p:grpSpPr>
            <a:xfrm rot="-5400000">
              <a:off x="-1593872" y="1740074"/>
              <a:ext cx="3772491" cy="292343"/>
              <a:chOff x="0" y="0"/>
              <a:chExt cx="1884680" cy="146050"/>
            </a:xfrm>
          </p:grpSpPr>
          <p:sp>
            <p:nvSpPr>
              <p:cNvPr id="27"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9" name="TextBox 28"/>
          <p:cNvSpPr txBox="1"/>
          <p:nvPr/>
        </p:nvSpPr>
        <p:spPr>
          <a:xfrm>
            <a:off x="6976305" y="1768223"/>
            <a:ext cx="4336444" cy="1077218"/>
          </a:xfrm>
          <a:prstGeom prst="rect">
            <a:avLst/>
          </a:prstGeom>
          <a:noFill/>
        </p:spPr>
        <p:txBody>
          <a:bodyPr wrap="none" rtlCol="0">
            <a:spAutoFit/>
          </a:bodyPr>
          <a:lstStyle/>
          <a:p>
            <a:r>
              <a:rPr lang="vi-VN" sz="6400" b="1" dirty="0" smtClean="0">
                <a:solidFill>
                  <a:srgbClr val="FF0000"/>
                </a:solidFill>
              </a:rPr>
              <a:t>KẾT LUẬN</a:t>
            </a:r>
            <a:endParaRPr lang="en-US" sz="6400" b="1" dirty="0">
              <a:solidFill>
                <a:srgbClr val="FF0000"/>
              </a:solidFill>
            </a:endParaRPr>
          </a:p>
        </p:txBody>
      </p:sp>
      <p:sp>
        <p:nvSpPr>
          <p:cNvPr id="30" name="Rectangle 29"/>
          <p:cNvSpPr/>
          <p:nvPr/>
        </p:nvSpPr>
        <p:spPr>
          <a:xfrm>
            <a:off x="2624300" y="2844699"/>
            <a:ext cx="13030200" cy="5286062"/>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Tình huống được coi là nguy hiểm là tình huống có thể gây hại đến tính mạng con người</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buFont typeface="Wingdings" panose="05000000000000000000" pitchFamily="2" charset="2"/>
              <a:buChar char="§"/>
            </a:pPr>
            <a:r>
              <a:rPr lang="vi-VN" sz="4500" b="1" dirty="0">
                <a:cs typeface="Arial" panose="020B0604020202020204" pitchFamily="34" charset="0"/>
              </a:rPr>
              <a:t>Một số tình huống nguy hiểm: </a:t>
            </a:r>
            <a:r>
              <a:rPr lang="vi-VN" sz="4500" dirty="0">
                <a:cs typeface="Arial" panose="020B0604020202020204" pitchFamily="34" charset="0"/>
              </a:rPr>
              <a:t>hỏa hoạn, điện giật, đuối nước, bạo lực, xâm hại cơ thể, nghiện trò chơi điện tử...</a:t>
            </a:r>
            <a:endParaRPr lang="en-US" sz="4500" dirty="0">
              <a:latin typeface="Arial" panose="020B0604020202020204" pitchFamily="34" charset="0"/>
              <a:cs typeface="Arial" panose="020B0604020202020204" pitchFamily="34" charset="0"/>
            </a:endParaRPr>
          </a:p>
        </p:txBody>
      </p:sp>
      <p:pic>
        <p:nvPicPr>
          <p:cNvPr id="31"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92795">
            <a:off x="-698344" y="8905146"/>
            <a:ext cx="3845920" cy="985953"/>
          </a:xfrm>
          <a:prstGeom prst="rect">
            <a:avLst/>
          </a:prstGeom>
        </p:spPr>
      </p:pic>
      <p:pic>
        <p:nvPicPr>
          <p:cNvPr id="32"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3884" y="4457700"/>
            <a:ext cx="2596467" cy="5829300"/>
          </a:xfrm>
          <a:prstGeom prst="rect">
            <a:avLst/>
          </a:prstGeom>
        </p:spPr>
      </p:pic>
      <p:pic>
        <p:nvPicPr>
          <p:cNvPr id="33"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706217" y="4193711"/>
            <a:ext cx="2561120" cy="61383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930</Words>
  <Application>Microsoft Office PowerPoint</Application>
  <PresentationFormat>Custom</PresentationFormat>
  <Paragraphs>71</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Nguyễn</dc:creator>
  <cp:lastModifiedBy>Ha_PC</cp:lastModifiedBy>
  <cp:revision>11</cp:revision>
  <dcterms:created xsi:type="dcterms:W3CDTF">2006-08-16T00:00:00Z</dcterms:created>
  <dcterms:modified xsi:type="dcterms:W3CDTF">2022-06-14T03:15:34Z</dcterms:modified>
  <dc:identifier>DAEswOIwa4E</dc:identifier>
</cp:coreProperties>
</file>