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0" r:id="rId3"/>
  </p:sldMasterIdLst>
  <p:notesMasterIdLst>
    <p:notesMasterId r:id="rId27"/>
  </p:notesMasterIdLst>
  <p:sldIdLst>
    <p:sldId id="358" r:id="rId4"/>
    <p:sldId id="352" r:id="rId5"/>
    <p:sldId id="354" r:id="rId6"/>
    <p:sldId id="316" r:id="rId7"/>
    <p:sldId id="331" r:id="rId8"/>
    <p:sldId id="332" r:id="rId9"/>
    <p:sldId id="333" r:id="rId10"/>
    <p:sldId id="334" r:id="rId11"/>
    <p:sldId id="335" r:id="rId12"/>
    <p:sldId id="283" r:id="rId13"/>
    <p:sldId id="355" r:id="rId14"/>
    <p:sldId id="276" r:id="rId15"/>
    <p:sldId id="298" r:id="rId16"/>
    <p:sldId id="357" r:id="rId17"/>
    <p:sldId id="327" r:id="rId18"/>
    <p:sldId id="325" r:id="rId19"/>
    <p:sldId id="346" r:id="rId20"/>
    <p:sldId id="347" r:id="rId21"/>
    <p:sldId id="348" r:id="rId22"/>
    <p:sldId id="349" r:id="rId23"/>
    <p:sldId id="350" r:id="rId24"/>
    <p:sldId id="361" r:id="rId25"/>
    <p:sldId id="36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00CC99"/>
    <a:srgbClr val="FBCDCD"/>
    <a:srgbClr val="EF4B66"/>
    <a:srgbClr val="F3F6F6"/>
    <a:srgbClr val="D8E5E5"/>
    <a:srgbClr val="F7A5A5"/>
    <a:srgbClr val="F37D91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1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71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71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10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95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30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40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46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76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582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799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17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9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114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87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20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45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608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215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652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75067" y="726433"/>
            <a:ext cx="4023600" cy="763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3200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7739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 ">
  <p:cSld name="Title and four columns 1 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3396567" y="726433"/>
            <a:ext cx="5406000" cy="761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228600" tIns="91425" rIns="22860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3218051" y="2463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1"/>
          </p:nvPr>
        </p:nvSpPr>
        <p:spPr>
          <a:xfrm>
            <a:off x="3217333" y="3060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 idx="3"/>
          </p:nvPr>
        </p:nvSpPr>
        <p:spPr>
          <a:xfrm>
            <a:off x="6774051" y="2463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4"/>
          </p:nvPr>
        </p:nvSpPr>
        <p:spPr>
          <a:xfrm>
            <a:off x="6773333" y="3060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5"/>
          </p:nvPr>
        </p:nvSpPr>
        <p:spPr>
          <a:xfrm>
            <a:off x="3218051" y="4495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6"/>
          </p:nvPr>
        </p:nvSpPr>
        <p:spPr>
          <a:xfrm>
            <a:off x="3217333" y="5092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7"/>
          </p:nvPr>
        </p:nvSpPr>
        <p:spPr>
          <a:xfrm>
            <a:off x="6774051" y="4495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8"/>
          </p:nvPr>
        </p:nvSpPr>
        <p:spPr>
          <a:xfrm>
            <a:off x="6773333" y="5092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4274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774549" y="697551"/>
            <a:ext cx="9138400" cy="7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333567" y="1560747"/>
            <a:ext cx="9530000" cy="42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698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43600" y="2871400"/>
            <a:ext cx="3644000" cy="1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1"/>
          </p:nvPr>
        </p:nvSpPr>
        <p:spPr>
          <a:xfrm>
            <a:off x="7578033" y="2880200"/>
            <a:ext cx="3644000" cy="1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ubTitle" idx="2"/>
          </p:nvPr>
        </p:nvSpPr>
        <p:spPr>
          <a:xfrm>
            <a:off x="3547533" y="4662733"/>
            <a:ext cx="2810000" cy="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Black"/>
              <a:buNone/>
              <a:defRPr sz="1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ubTitle" idx="3"/>
          </p:nvPr>
        </p:nvSpPr>
        <p:spPr>
          <a:xfrm>
            <a:off x="8008333" y="4662733"/>
            <a:ext cx="2810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Black"/>
              <a:buNone/>
              <a:defRPr sz="1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 idx="4"/>
          </p:nvPr>
        </p:nvSpPr>
        <p:spPr>
          <a:xfrm>
            <a:off x="939700" y="726433"/>
            <a:ext cx="5349600" cy="768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30175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038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012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053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08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413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969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377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502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260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66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491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355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75067" y="726433"/>
            <a:ext cx="4023600" cy="763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3200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574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 ">
  <p:cSld name="Title and four columns 1 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3396567" y="726433"/>
            <a:ext cx="5406000" cy="761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228600" tIns="91425" rIns="22860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3218051" y="2463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1"/>
          </p:nvPr>
        </p:nvSpPr>
        <p:spPr>
          <a:xfrm>
            <a:off x="3217333" y="3060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 idx="3"/>
          </p:nvPr>
        </p:nvSpPr>
        <p:spPr>
          <a:xfrm>
            <a:off x="6774051" y="2463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4"/>
          </p:nvPr>
        </p:nvSpPr>
        <p:spPr>
          <a:xfrm>
            <a:off x="6773333" y="3060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5"/>
          </p:nvPr>
        </p:nvSpPr>
        <p:spPr>
          <a:xfrm>
            <a:off x="3218051" y="4495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6"/>
          </p:nvPr>
        </p:nvSpPr>
        <p:spPr>
          <a:xfrm>
            <a:off x="3217333" y="5092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7"/>
          </p:nvPr>
        </p:nvSpPr>
        <p:spPr>
          <a:xfrm>
            <a:off x="6774051" y="4495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8"/>
          </p:nvPr>
        </p:nvSpPr>
        <p:spPr>
          <a:xfrm>
            <a:off x="6773333" y="5092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22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774549" y="697551"/>
            <a:ext cx="9138400" cy="7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333567" y="1560747"/>
            <a:ext cx="9530000" cy="42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282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43600" y="2871400"/>
            <a:ext cx="3644000" cy="1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1"/>
          </p:nvPr>
        </p:nvSpPr>
        <p:spPr>
          <a:xfrm>
            <a:off x="7578033" y="2880200"/>
            <a:ext cx="3644000" cy="1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ubTitle" idx="2"/>
          </p:nvPr>
        </p:nvSpPr>
        <p:spPr>
          <a:xfrm>
            <a:off x="3547533" y="4662733"/>
            <a:ext cx="2810000" cy="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Black"/>
              <a:buNone/>
              <a:defRPr sz="1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ubTitle" idx="3"/>
          </p:nvPr>
        </p:nvSpPr>
        <p:spPr>
          <a:xfrm>
            <a:off x="8008333" y="4662733"/>
            <a:ext cx="2810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Black"/>
              <a:buNone/>
              <a:defRPr sz="1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 idx="4"/>
          </p:nvPr>
        </p:nvSpPr>
        <p:spPr>
          <a:xfrm>
            <a:off x="939700" y="726433"/>
            <a:ext cx="5349600" cy="768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30175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633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10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38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2.xml"/><Relationship Id="rId5" Type="http://schemas.microsoft.com/office/2007/relationships/media" Target="../media/media5.mp3"/><Relationship Id="rId10" Type="http://schemas.openxmlformats.org/officeDocument/2006/relationships/audio" Target="../media/media6.mp3"/><Relationship Id="rId4" Type="http://schemas.openxmlformats.org/officeDocument/2006/relationships/audio" Target="../media/media2.mp3"/><Relationship Id="rId9" Type="http://schemas.microsoft.com/office/2007/relationships/media" Target="../media/media6.mp3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Digitalization-%20People,%20technology%20and%20services.mp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Lovely_illustration_of_Happy_family_with_love_wallc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1828800" y="5214939"/>
            <a:ext cx="8972550" cy="14001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563C1"/>
                  </a:solidFill>
                  <a:round/>
                  <a:headEnd/>
                  <a:tailEnd/>
                </a:ln>
                <a:solidFill>
                  <a:srgbClr val="0563C1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Welcome to class </a:t>
            </a:r>
            <a:r>
              <a:rPr lang="en-US" sz="3600" kern="10" dirty="0" smtClean="0">
                <a:ln w="9525">
                  <a:solidFill>
                    <a:srgbClr val="0563C1"/>
                  </a:solidFill>
                  <a:round/>
                  <a:headEnd/>
                  <a:tailEnd/>
                </a:ln>
                <a:solidFill>
                  <a:srgbClr val="0563C1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8</a:t>
            </a:r>
            <a:r>
              <a:rPr kumimoji="0" lang="en-US" sz="3600" b="0" i="0" u="none" strike="noStrike" kern="10" cap="none" spc="0" normalizeH="0" baseline="0" noProof="0" dirty="0" smtClean="0">
                <a:ln w="9525">
                  <a:solidFill>
                    <a:srgbClr val="0563C1"/>
                  </a:solidFill>
                  <a:round/>
                  <a:headEnd/>
                  <a:tailEnd/>
                </a:ln>
                <a:solidFill>
                  <a:srgbClr val="0563C1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A2!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563C1"/>
                </a:solidFill>
                <a:round/>
                <a:headEnd/>
                <a:tailEnd/>
              </a:ln>
              <a:solidFill>
                <a:srgbClr val="0563C1">
                  <a:alpha val="98822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45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101590"/>
              </p:ext>
            </p:extLst>
          </p:nvPr>
        </p:nvGraphicFramePr>
        <p:xfrm>
          <a:off x="1318374" y="1467316"/>
          <a:ext cx="10587876" cy="46971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technology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tekˈnɒlədʒi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nghệ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face-to-face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feɪs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tə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feɪs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trực tiếp,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mặt đối mặt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epidemic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epɪˈdemɪk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đại dịch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563952006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breakout room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breɪkaʊt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ruːm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học chia nhỏ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23396592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contact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lens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(v)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kɒntækt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lenz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kính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áp tròng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0323101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invention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ɪnˈvenʃn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minh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3673622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" name="technolo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7" y="2242069"/>
            <a:ext cx="487363" cy="487363"/>
          </a:xfrm>
          <a:prstGeom prst="rect">
            <a:avLst/>
          </a:prstGeom>
        </p:spPr>
      </p:pic>
      <p:pic>
        <p:nvPicPr>
          <p:cNvPr id="3" name="face to fa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6" y="2904357"/>
            <a:ext cx="487363" cy="487363"/>
          </a:xfrm>
          <a:prstGeom prst="rect">
            <a:avLst/>
          </a:prstGeom>
        </p:spPr>
      </p:pic>
      <p:pic>
        <p:nvPicPr>
          <p:cNvPr id="4" name="contact len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5" y="3566645"/>
            <a:ext cx="487363" cy="487363"/>
          </a:xfrm>
          <a:prstGeom prst="rect">
            <a:avLst/>
          </a:prstGeom>
        </p:spPr>
      </p:pic>
      <p:pic>
        <p:nvPicPr>
          <p:cNvPr id="5" name="breakout ro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7463" y="4228933"/>
            <a:ext cx="487363" cy="487363"/>
          </a:xfrm>
          <a:prstGeom prst="rect">
            <a:avLst/>
          </a:prstGeom>
        </p:spPr>
      </p:pic>
      <p:pic>
        <p:nvPicPr>
          <p:cNvPr id="7" name="contact len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0027" y="4891221"/>
            <a:ext cx="487363" cy="487363"/>
          </a:xfrm>
          <a:prstGeom prst="rect">
            <a:avLst/>
          </a:prstGeom>
        </p:spPr>
      </p:pic>
      <p:pic>
        <p:nvPicPr>
          <p:cNvPr id="8" name="invent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3980" y="55951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7378"/>
            <a:ext cx="11519716" cy="66183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THE WORDS OR PHRASES WITH THEIR MEANING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174189"/>
              </p:ext>
            </p:extLst>
          </p:nvPr>
        </p:nvGraphicFramePr>
        <p:xfrm>
          <a:off x="499764" y="2295330"/>
          <a:ext cx="11060864" cy="4273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3877">
                  <a:extLst>
                    <a:ext uri="{9D8B030D-6E8A-4147-A177-3AD203B41FA5}">
                      <a16:colId xmlns:a16="http://schemas.microsoft.com/office/drawing/2014/main" val="1344186615"/>
                    </a:ext>
                  </a:extLst>
                </a:gridCol>
                <a:gridCol w="5756987">
                  <a:extLst>
                    <a:ext uri="{9D8B030D-6E8A-4147-A177-3AD203B41FA5}">
                      <a16:colId xmlns:a16="http://schemas.microsoft.com/office/drawing/2014/main" val="2209812101"/>
                    </a:ext>
                  </a:extLst>
                </a:gridCol>
              </a:tblGrid>
              <a:tr h="61048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NEW WORDS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MEANING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786700"/>
                  </a:ext>
                </a:extLst>
              </a:tr>
              <a:tr h="6104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 technology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A. </a:t>
                      </a:r>
                      <a:r>
                        <a:rPr lang="en-US" sz="3200" dirty="0" err="1" smtClean="0"/>
                        <a:t>phòng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học</a:t>
                      </a:r>
                      <a:r>
                        <a:rPr lang="en-US" sz="3200" baseline="0" dirty="0" smtClean="0"/>
                        <a:t> chia </a:t>
                      </a:r>
                      <a:r>
                        <a:rPr lang="en-US" sz="3200" baseline="0" dirty="0" err="1" smtClean="0"/>
                        <a:t>nhỏ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022081"/>
                  </a:ext>
                </a:extLst>
              </a:tr>
              <a:tr h="6104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 face-to-face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B. </a:t>
                      </a:r>
                      <a:r>
                        <a:rPr lang="en-US" sz="3200" dirty="0" err="1" smtClean="0"/>
                        <a:t>phát</a:t>
                      </a:r>
                      <a:r>
                        <a:rPr lang="en-US" sz="3200" baseline="0" dirty="0" smtClean="0"/>
                        <a:t> minh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332987"/>
                  </a:ext>
                </a:extLst>
              </a:tr>
              <a:tr h="6104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 epidemic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C. </a:t>
                      </a:r>
                      <a:r>
                        <a:rPr lang="en-US" sz="3200" dirty="0" err="1" smtClean="0"/>
                        <a:t>trực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tiếp</a:t>
                      </a:r>
                      <a:r>
                        <a:rPr lang="en-US" sz="3200" baseline="0" dirty="0" smtClean="0"/>
                        <a:t>, </a:t>
                      </a:r>
                      <a:r>
                        <a:rPr lang="en-US" sz="3200" baseline="0" dirty="0" err="1" smtClean="0"/>
                        <a:t>mặt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đối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mặt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515650"/>
                  </a:ext>
                </a:extLst>
              </a:tr>
              <a:tr h="6104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 breakout</a:t>
                      </a:r>
                      <a:r>
                        <a:rPr lang="en-US" sz="3200" baseline="0" dirty="0" smtClean="0"/>
                        <a:t> room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D. </a:t>
                      </a:r>
                      <a:r>
                        <a:rPr lang="en-US" sz="3200" dirty="0" err="1" smtClean="0"/>
                        <a:t>công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nghệ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22717"/>
                  </a:ext>
                </a:extLst>
              </a:tr>
              <a:tr h="6104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5. contact lens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E.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dịch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bệnh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760473"/>
                  </a:ext>
                </a:extLst>
              </a:tr>
              <a:tr h="6104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6. invention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F. </a:t>
                      </a:r>
                      <a:r>
                        <a:rPr lang="en-US" sz="3200" dirty="0" err="1" smtClean="0"/>
                        <a:t>kính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áp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tròng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052570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1780" y="3275045"/>
            <a:ext cx="2771191" cy="1707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75992" y="3798341"/>
            <a:ext cx="2811624" cy="6739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89380" y="4432041"/>
            <a:ext cx="2923591" cy="12087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513584" y="3186403"/>
            <a:ext cx="2299387" cy="19127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94180" y="5744547"/>
            <a:ext cx="2534816" cy="4906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234004" y="3884645"/>
            <a:ext cx="2578967" cy="2443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0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4" y="1173554"/>
            <a:ext cx="2434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414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388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95564" y="1661982"/>
            <a:ext cx="11716731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:	Ann, do you like yesterday’s lesson? I really enjoy learning online.</a:t>
            </a:r>
            <a:endParaRPr lang="en-US" sz="2000" dirty="0">
              <a:solidFill>
                <a:srgbClr val="242021"/>
              </a:solidFill>
              <a:latin typeface="ChronicaProMediumIt"/>
            </a:endParaRPr>
          </a:p>
          <a:p>
            <a:pPr>
              <a:lnSpc>
                <a:spcPts val="3000"/>
              </a:lnSpc>
            </a:pP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prefer having face-to-face classes. I like to interact with my classmates during the lessons.</a:t>
            </a: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think online classes are convenient during bad weather or epidemics. Also, students can still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	interact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when they are in breakout rooms.</a:t>
            </a:r>
          </a:p>
          <a:p>
            <a:pPr>
              <a:lnSpc>
                <a:spcPts val="3000"/>
              </a:lnSpc>
            </a:pP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:	But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the Internet connection doesn’t always work well enough to learn online. And my eyes get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	tired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when I work in front of the computer screen for a long time.</a:t>
            </a: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know what you mean. But there’s some great news for us. 3D contact lenses will soon be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	available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. With them, our eyes won’t get tired when looking at a computer screen all day long.</a:t>
            </a:r>
          </a:p>
          <a:p>
            <a:pPr>
              <a:lnSpc>
                <a:spcPts val="3000"/>
              </a:lnSpc>
            </a:pP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:	Wow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, that’s brilliant!</a:t>
            </a: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:	Another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helpful invention is robot teachers. They will teach us when our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human teachers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are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	not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available or get ill. My uncle said the robots would be able to mark our work and give us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	feedback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too.</a:t>
            </a:r>
          </a:p>
          <a:p>
            <a:pPr>
              <a:lnSpc>
                <a:spcPts val="3000"/>
              </a:lnSpc>
            </a:pP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:	Fantastic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! I can’t wait.</a:t>
            </a:r>
          </a:p>
        </p:txBody>
      </p:sp>
      <p:pic>
        <p:nvPicPr>
          <p:cNvPr id="2" name="Track 6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2825" y="1137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76117" y="11874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8723" y="1159404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tick T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(True) or F (False).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03" y="10847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962011"/>
              </p:ext>
            </p:extLst>
          </p:nvPr>
        </p:nvGraphicFramePr>
        <p:xfrm>
          <a:off x="590359" y="1894834"/>
          <a:ext cx="1092492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0397">
                  <a:extLst>
                    <a:ext uri="{9D8B030D-6E8A-4147-A177-3AD203B41FA5}">
                      <a16:colId xmlns:a16="http://schemas.microsoft.com/office/drawing/2014/main" val="605699159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3118911899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3778230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07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Ann and Minh had a face-to-face</a:t>
                      </a:r>
                      <a:r>
                        <a:rPr lang="en-US" sz="2800" baseline="0" dirty="0" smtClean="0"/>
                        <a:t> class yesterday.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08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 Ann likes face-to-face classes because she can interact with</a:t>
                      </a:r>
                      <a:r>
                        <a:rPr lang="en-US" sz="2800" baseline="0" dirty="0" smtClean="0"/>
                        <a:t> her classmates.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1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 Minh finds online</a:t>
                      </a:r>
                      <a:r>
                        <a:rPr lang="en-US" sz="2800" baseline="0" dirty="0" smtClean="0"/>
                        <a:t> classes inconvenient.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3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</a:t>
                      </a:r>
                      <a:r>
                        <a:rPr lang="en-US" sz="2800" baseline="0" dirty="0" smtClean="0"/>
                        <a:t> When students use 3D contact lenses, their eyes will not get tired.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74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 Robot teachers will</a:t>
                      </a:r>
                      <a:r>
                        <a:rPr lang="en-US" sz="2800" baseline="0" dirty="0" smtClean="0"/>
                        <a:t> be able to mark papers and comment on students’ work.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45995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455" y="2306658"/>
            <a:ext cx="609295" cy="6092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5" y="3049608"/>
            <a:ext cx="609295" cy="6092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455" y="3784746"/>
            <a:ext cx="609295" cy="6092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5" y="4509029"/>
            <a:ext cx="609295" cy="6092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4" y="5499629"/>
            <a:ext cx="609295" cy="609295"/>
          </a:xfrm>
          <a:prstGeom prst="rect">
            <a:avLst/>
          </a:prstGeom>
        </p:spPr>
      </p:pic>
      <p:sp>
        <p:nvSpPr>
          <p:cNvPr id="4" name="Down Arrow 3">
            <a:hlinkClick r:id="rId4" action="ppaction://hlinksldjump"/>
          </p:cNvPr>
          <p:cNvSpPr/>
          <p:nvPr/>
        </p:nvSpPr>
        <p:spPr>
          <a:xfrm>
            <a:off x="11644604" y="6283954"/>
            <a:ext cx="462941" cy="490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4" y="1173554"/>
            <a:ext cx="2434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414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388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95564" y="1661982"/>
            <a:ext cx="11716731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:	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Ann, do you like yesterday’s lesson? I really enjoy learning online.</a:t>
            </a:r>
          </a:p>
          <a:p>
            <a:pPr>
              <a:lnSpc>
                <a:spcPts val="3000"/>
              </a:lnSpc>
            </a:pP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prefer having face-to-face classes. I like to interact with my classmates during the lessons.</a:t>
            </a: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think online classes are convenient during bad weather or epidemics. Also, students can still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	interact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when they are in breakout rooms.</a:t>
            </a:r>
          </a:p>
          <a:p>
            <a:pPr>
              <a:lnSpc>
                <a:spcPts val="3000"/>
              </a:lnSpc>
            </a:pP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:	But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the Internet connection doesn’t always work well enough to learn online. And my eyes get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	tired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when I work in front of the computer screen for a long time.</a:t>
            </a: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know what you mean. But there’s some great news for us. 3D contact lenses will soon be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	available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. With them, our eyes won’t get tired when looking at a computer screen all day long.</a:t>
            </a:r>
          </a:p>
          <a:p>
            <a:pPr>
              <a:lnSpc>
                <a:spcPts val="3000"/>
              </a:lnSpc>
            </a:pP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:	Wow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, that’s brilliant!</a:t>
            </a: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:	Another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helpful invention is robot teachers. They will teach us when our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human teachers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are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	not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available or get ill. My uncle said the robots would be able to mark our work and give us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	feedback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too.</a:t>
            </a:r>
          </a:p>
          <a:p>
            <a:pPr>
              <a:lnSpc>
                <a:spcPts val="3000"/>
              </a:lnSpc>
            </a:pP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:	Fantastic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! I can’t wait.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315616" y="2071396"/>
            <a:ext cx="7455160" cy="933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15616" y="2479678"/>
            <a:ext cx="10170368" cy="1046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315616" y="2808514"/>
            <a:ext cx="4105470" cy="84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72612" y="4711959"/>
            <a:ext cx="3834882" cy="1866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9525" y="5848350"/>
            <a:ext cx="7666459" cy="381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15616" y="6268050"/>
            <a:ext cx="1474237" cy="1046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>
            <a:hlinkClick r:id="rId3" action="ppaction://hlinksldjump"/>
          </p:cNvPr>
          <p:cNvSpPr/>
          <p:nvPr/>
        </p:nvSpPr>
        <p:spPr>
          <a:xfrm>
            <a:off x="11271380" y="6503437"/>
            <a:ext cx="675601" cy="252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8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6"/>
            <a:ext cx="12192000" cy="999020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16540" y="965233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381" y="97376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8981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6"/>
            <a:ext cx="398384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3899"/>
          <a:stretch/>
        </p:blipFill>
        <p:spPr>
          <a:xfrm>
            <a:off x="-1905" y="2077262"/>
            <a:ext cx="3514491" cy="20493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47601"/>
          <a:stretch/>
        </p:blipFill>
        <p:spPr>
          <a:xfrm>
            <a:off x="3697811" y="2244124"/>
            <a:ext cx="3763547" cy="17342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5100" y="4006938"/>
            <a:ext cx="232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computer screen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78209" y="4015209"/>
            <a:ext cx="2416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3D contact lenses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r="53991"/>
          <a:stretch/>
        </p:blipFill>
        <p:spPr>
          <a:xfrm>
            <a:off x="8003481" y="2200168"/>
            <a:ext cx="3524993" cy="17782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47501"/>
          <a:stretch/>
        </p:blipFill>
        <p:spPr>
          <a:xfrm>
            <a:off x="177239" y="4467203"/>
            <a:ext cx="3436554" cy="16087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4016" t="11517" r="58663" b="6098"/>
          <a:stretch/>
        </p:blipFill>
        <p:spPr>
          <a:xfrm>
            <a:off x="3870583" y="4513698"/>
            <a:ext cx="3418001" cy="15622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53659" t="11517" r="12681" b="6098"/>
          <a:stretch/>
        </p:blipFill>
        <p:spPr>
          <a:xfrm>
            <a:off x="8500188" y="4636809"/>
            <a:ext cx="2844464" cy="12228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848247" y="401520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online class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5167" y="6164785"/>
            <a:ext cx="193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robot teacher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70914" y="6164785"/>
            <a:ext cx="2217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breakout rooms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67241" y="6137493"/>
            <a:ext cx="271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Internet connection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067" y="1603017"/>
            <a:ext cx="11041407" cy="400110"/>
          </a:xfrm>
          <a:prstGeom prst="rect">
            <a:avLst/>
          </a:prstGeom>
          <a:noFill/>
          <a:ln w="41275" cmpd="sng">
            <a:solidFill>
              <a:schemeClr val="tx1">
                <a:alpha val="1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r</a:t>
            </a:r>
            <a:r>
              <a:rPr lang="en-US" sz="2000" b="1" dirty="0" smtClean="0">
                <a:solidFill>
                  <a:srgbClr val="7030A0"/>
                </a:solidFill>
              </a:rPr>
              <a:t>obot teacher, online class, 3D contact lenses, computer screen, breakout rooms, Internet connection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508" y="4036418"/>
            <a:ext cx="51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848786" y="4015208"/>
            <a:ext cx="51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8519472" y="4006937"/>
            <a:ext cx="51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81641" y="6164784"/>
            <a:ext cx="51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178209" y="6175046"/>
            <a:ext cx="51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8262880" y="6137492"/>
            <a:ext cx="51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8264" y="1251431"/>
            <a:ext cx="74790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using the phrases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800" b="1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5658" y="12390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393" y="11364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62311" y="1943559"/>
            <a:ext cx="11358214" cy="43143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I </a:t>
            </a:r>
            <a:r>
              <a:rPr lang="en-US" sz="3200" dirty="0" smtClean="0"/>
              <a:t>can’t see the documents on the computer very clearly. I need a larger 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2. </a:t>
            </a:r>
            <a:r>
              <a:rPr lang="en-US" sz="3200" smtClean="0"/>
              <a:t>During </a:t>
            </a:r>
            <a:r>
              <a:rPr lang="en-US" sz="3200" dirty="0" smtClean="0"/>
              <a:t>our lessons, our teacher puts us into ______________ for group discussions.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3. </a:t>
            </a:r>
            <a:r>
              <a:rPr lang="en-US" sz="3200" smtClean="0"/>
              <a:t>A ____________ </a:t>
            </a:r>
            <a:r>
              <a:rPr lang="en-US" sz="3200" dirty="0" smtClean="0"/>
              <a:t>in Korea teaches English to primary students.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4. </a:t>
            </a:r>
            <a:r>
              <a:rPr lang="en-US" sz="3200" smtClean="0"/>
              <a:t>We </a:t>
            </a:r>
            <a:r>
              <a:rPr lang="en-US" sz="3200" dirty="0" smtClean="0"/>
              <a:t>had </a:t>
            </a:r>
            <a:r>
              <a:rPr lang="en-US" sz="3200" smtClean="0"/>
              <a:t>a(n) ____________ </a:t>
            </a:r>
            <a:r>
              <a:rPr lang="en-US" sz="3200" dirty="0" smtClean="0"/>
              <a:t>yesterday with a teacher in the US.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5. </a:t>
            </a:r>
            <a:r>
              <a:rPr lang="en-US" sz="3200" smtClean="0"/>
              <a:t>Can </a:t>
            </a:r>
            <a:r>
              <a:rPr lang="en-US" sz="3200" dirty="0" smtClean="0"/>
              <a:t>I wear ________________ and watch a movie </a:t>
            </a:r>
            <a:r>
              <a:rPr lang="en-US" sz="3200" smtClean="0"/>
              <a:t>too?</a:t>
            </a:r>
            <a:endParaRPr lang="en-US" sz="3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507811" y="2459000"/>
            <a:ext cx="3040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computer screen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56261" y="3067638"/>
            <a:ext cx="2896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breakout rooms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5641" y="4163041"/>
            <a:ext cx="251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robot teacher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71102" y="4785061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online class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45547" y="5407081"/>
            <a:ext cx="315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3D contact lenses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31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96217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smtClean="0">
                <a:solidFill>
                  <a:srgbClr val="F26649"/>
                </a:solidFill>
              </a:rPr>
              <a:t>1. </a:t>
            </a:r>
            <a:r>
              <a:rPr lang="en-US" sz="3600" b="1" smtClean="0">
                <a:solidFill>
                  <a:srgbClr val="7030A0"/>
                </a:solidFill>
              </a:rPr>
              <a:t>1822</a:t>
            </a:r>
            <a:r>
              <a:rPr lang="en-US" sz="3600" b="1" dirty="0" smtClean="0">
                <a:solidFill>
                  <a:srgbClr val="7030A0"/>
                </a:solidFill>
              </a:rPr>
              <a:t>:</a:t>
            </a:r>
            <a:r>
              <a:rPr lang="en-US" sz="3600" dirty="0" smtClean="0"/>
              <a:t> Charles Babbage invented it. Students use it to type essays and to learn online</a:t>
            </a:r>
            <a:r>
              <a:rPr lang="en-US" sz="3600" smtClean="0"/>
              <a:t>. </a:t>
            </a: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703497" y="2586557"/>
            <a:ext cx="548977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</a:t>
            </a:r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first computer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173" y="3509887"/>
            <a:ext cx="1497528" cy="49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96217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2.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1876: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Alexander Graham Bell invented it. We use it to communicate with our friends and families.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0171" y="2564996"/>
            <a:ext cx="5260671" cy="1443619"/>
            <a:chOff x="6964079" y="2800703"/>
            <a:chExt cx="6160276" cy="1644493"/>
          </a:xfrm>
        </p:grpSpPr>
        <p:sp>
          <p:nvSpPr>
            <p:cNvPr id="2" name="Rectangle 1"/>
            <p:cNvSpPr/>
            <p:nvPr/>
          </p:nvSpPr>
          <p:spPr>
            <a:xfrm>
              <a:off x="6964079" y="2800703"/>
              <a:ext cx="6160276" cy="12621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The </a:t>
              </a:r>
              <a:r>
                <a:rPr lang="en-US" sz="6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telephone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4079" y="387707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7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8743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3.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1928: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Sir Alexander Fleming discovered it. It was the world’s first antibiotic.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9695" y="2679171"/>
            <a:ext cx="4018537" cy="3129668"/>
            <a:chOff x="6975233" y="2930766"/>
            <a:chExt cx="4705731" cy="3565150"/>
          </a:xfrm>
        </p:grpSpPr>
        <p:sp>
          <p:nvSpPr>
            <p:cNvPr id="2" name="Rectangle 1"/>
            <p:cNvSpPr/>
            <p:nvPr/>
          </p:nvSpPr>
          <p:spPr>
            <a:xfrm>
              <a:off x="6975233" y="2930766"/>
              <a:ext cx="4705731" cy="15075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Penicillin</a:t>
              </a:r>
              <a:endPara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5615" y="592779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6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012" y="1443070"/>
            <a:ext cx="996664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WATCH A VIDEO.</a:t>
            </a:r>
          </a:p>
          <a:p>
            <a:pPr marL="0" indent="0">
              <a:buNone/>
            </a:pPr>
            <a:r>
              <a:rPr lang="en-US" sz="3600" b="1" dirty="0" smtClean="0"/>
              <a:t> CAN YOU GUESS THE TOPIC WE LEARN TODAY?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11355" y="3429000"/>
            <a:ext cx="8182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xplosion 1 3">
            <a:hlinkClick r:id="rId3" action="ppaction://hlinkfile"/>
          </p:cNvPr>
          <p:cNvSpPr/>
          <p:nvPr/>
        </p:nvSpPr>
        <p:spPr>
          <a:xfrm>
            <a:off x="10394303" y="5999584"/>
            <a:ext cx="1604864" cy="746449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1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656880" y="2140896"/>
            <a:ext cx="4314098" cy="436358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181222" y="2013611"/>
            <a:ext cx="4731432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4.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1989: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Tim Berner-Lee invented it. It links information sources so everyone can access them.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15204" y="2167565"/>
            <a:ext cx="5651098" cy="3641275"/>
            <a:chOff x="6899714" y="2347971"/>
            <a:chExt cx="6617470" cy="4147945"/>
          </a:xfrm>
        </p:grpSpPr>
        <p:sp>
          <p:nvSpPr>
            <p:cNvPr id="2" name="Rectangle 1"/>
            <p:cNvSpPr/>
            <p:nvPr/>
          </p:nvSpPr>
          <p:spPr>
            <a:xfrm>
              <a:off x="6899714" y="2347971"/>
              <a:ext cx="6617470" cy="22087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The WWW -</a:t>
              </a:r>
              <a:br>
                <a:rPr lang="en-US" sz="6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</a:br>
              <a:r>
                <a:rPr lang="en-US" sz="6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World </a:t>
              </a:r>
              <a:r>
                <a:rPr lang="en-US" sz="6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Wide Web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5615" y="592779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7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90648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5.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2000: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Honda developed it. It can run, jump, and work as a bartender.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5084" y="2596824"/>
            <a:ext cx="5416916" cy="1527268"/>
            <a:chOff x="7015100" y="2347971"/>
            <a:chExt cx="6343243" cy="1739782"/>
          </a:xfrm>
        </p:grpSpPr>
        <p:sp>
          <p:nvSpPr>
            <p:cNvPr id="2" name="Rectangle 1"/>
            <p:cNvSpPr/>
            <p:nvPr/>
          </p:nvSpPr>
          <p:spPr>
            <a:xfrm>
              <a:off x="7058556" y="2347971"/>
              <a:ext cx="6299787" cy="13673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Robot </a:t>
              </a:r>
              <a:r>
                <a:rPr lang="en-US" sz="72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ASIMO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5100" y="3519629"/>
              <a:ext cx="1753615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5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" y="913738"/>
            <a:ext cx="12080033" cy="594426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613042" y="2055511"/>
            <a:ext cx="97604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 new words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exercises in the workbook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 for the next lesson: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closer look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3655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76"/>
            <a:ext cx="12191999" cy="6774024"/>
          </a:xfrm>
        </p:spPr>
      </p:pic>
    </p:spTree>
    <p:extLst>
      <p:ext uri="{BB962C8B-B14F-4D97-AF65-F5344CB8AC3E}">
        <p14:creationId xmlns:p14="http://schemas.microsoft.com/office/powerpoint/2010/main" val="32032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08047" y="1586602"/>
            <a:ext cx="591217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51" y="144117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08753" y="1642996"/>
            <a:ext cx="506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7813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SCIENCE AND TECHNOLOGY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508047" y="2357667"/>
            <a:ext cx="5370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Great news for students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2664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4655" y="109060"/>
            <a:ext cx="82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11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378" y="3269416"/>
            <a:ext cx="7535714" cy="34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455" y="993607"/>
            <a:ext cx="720280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</a:t>
            </a:r>
            <a:r>
              <a:rPr lang="en-US" sz="8000" b="1" dirty="0" smtClean="0">
                <a:solidFill>
                  <a:srgbClr val="AD4F0F"/>
                </a:solidFill>
              </a:rPr>
              <a:t>echnology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2176" y="441617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</a:t>
            </a:r>
            <a:r>
              <a:rPr lang="en-US" sz="4800" dirty="0" err="1" smtClean="0"/>
              <a:t>ông</a:t>
            </a:r>
            <a:r>
              <a:rPr lang="en-US" sz="4800" dirty="0" smtClean="0"/>
              <a:t> </a:t>
            </a:r>
            <a:r>
              <a:rPr lang="en-US" sz="4800" dirty="0" err="1" smtClean="0"/>
              <a:t>nghệ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65047" y="3019342"/>
            <a:ext cx="3585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tekˈnɒlədʒi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491" r="5720"/>
          <a:stretch/>
        </p:blipFill>
        <p:spPr>
          <a:xfrm>
            <a:off x="5568314" y="2355158"/>
            <a:ext cx="6524626" cy="4122030"/>
          </a:xfrm>
          <a:prstGeom prst="rect">
            <a:avLst/>
          </a:prstGeom>
        </p:spPr>
      </p:pic>
      <p:pic>
        <p:nvPicPr>
          <p:cNvPr id="3" name="technolo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577" y="3044033"/>
            <a:ext cx="806306" cy="8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46910" y="1217504"/>
            <a:ext cx="732069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</a:t>
            </a:r>
            <a:r>
              <a:rPr lang="en-US" sz="8000" b="1" dirty="0" smtClean="0">
                <a:solidFill>
                  <a:srgbClr val="AD4F0F"/>
                </a:solidFill>
              </a:rPr>
              <a:t>ace to face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6600" b="1" dirty="0" err="1" smtClean="0">
                <a:solidFill>
                  <a:srgbClr val="AD4F0F"/>
                </a:solidFill>
                <a:cs typeface="Calibri" panose="020F0502020204030204" pitchFamily="34" charset="0"/>
              </a:rPr>
              <a:t>adj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2199" y="4597816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trực tiếp, </a:t>
            </a:r>
          </a:p>
          <a:p>
            <a:pPr lvl="0" algn="ctr"/>
            <a:r>
              <a:rPr lang="en-US" sz="4800" smtClean="0"/>
              <a:t>mặt đối mặt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92716" y="3165991"/>
            <a:ext cx="3753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/ˌfeɪs tə ˈfeɪs/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744" y="2350839"/>
            <a:ext cx="6232525" cy="4256855"/>
          </a:xfrm>
          <a:prstGeom prst="rect">
            <a:avLst/>
          </a:prstGeom>
        </p:spPr>
      </p:pic>
      <p:pic>
        <p:nvPicPr>
          <p:cNvPr id="5" name="face to fa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484" y="3239220"/>
            <a:ext cx="684537" cy="6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44215" y="116566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epidemic</a:t>
            </a:r>
            <a:r>
              <a:rPr lang="en-US" sz="4000" b="1" smtClean="0">
                <a:solidFill>
                  <a:srgbClr val="AD4F0F"/>
                </a:solidFill>
              </a:rPr>
              <a:t>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4409" y="44263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</a:t>
            </a:r>
            <a:r>
              <a:rPr lang="en-US" sz="4800" dirty="0" err="1" smtClean="0"/>
              <a:t>ịch</a:t>
            </a:r>
            <a:r>
              <a:rPr lang="en-US" sz="4800" dirty="0" smtClean="0"/>
              <a:t> </a:t>
            </a:r>
            <a:r>
              <a:rPr lang="en-US" sz="4800" dirty="0" err="1" smtClean="0"/>
              <a:t>bệnh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95972" y="3129443"/>
            <a:ext cx="35477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epɪˈdemɪk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799" y="2404111"/>
            <a:ext cx="6373495" cy="4247934"/>
          </a:xfrm>
          <a:prstGeom prst="rect">
            <a:avLst/>
          </a:prstGeom>
        </p:spPr>
      </p:pic>
      <p:pic>
        <p:nvPicPr>
          <p:cNvPr id="3" name="epidemi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0911" y="3213332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2661" y="1178768"/>
            <a:ext cx="854848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b</a:t>
            </a:r>
            <a:r>
              <a:rPr lang="en-US" sz="8000" b="1" smtClean="0">
                <a:solidFill>
                  <a:srgbClr val="AD4F0F"/>
                </a:solidFill>
              </a:rPr>
              <a:t>reakout room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364" y="4853768"/>
            <a:ext cx="5274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phòng học chia nhỏ, chia nhóm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46285" y="3179248"/>
            <a:ext cx="4467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/ˈbreɪkaʊt rʊm 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163" t="13228" r="5456" b="4531"/>
          <a:stretch/>
        </p:blipFill>
        <p:spPr>
          <a:xfrm>
            <a:off x="5459095" y="2746096"/>
            <a:ext cx="6648450" cy="4010025"/>
          </a:xfrm>
          <a:prstGeom prst="rect">
            <a:avLst/>
          </a:prstGeom>
        </p:spPr>
      </p:pic>
      <p:pic>
        <p:nvPicPr>
          <p:cNvPr id="3" name="breakout 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497" y="3223629"/>
            <a:ext cx="693868" cy="6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455" y="982590"/>
            <a:ext cx="723183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</a:t>
            </a:r>
            <a:r>
              <a:rPr lang="en-US" sz="8000" b="1" dirty="0" smtClean="0">
                <a:solidFill>
                  <a:srgbClr val="AD4F0F"/>
                </a:solidFill>
              </a:rPr>
              <a:t>ontact lens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656" y="464067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kính áp tròng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83655" y="3221649"/>
            <a:ext cx="4206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/ˈkɒntækt lenz/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321" y="2347586"/>
            <a:ext cx="6240789" cy="3895460"/>
          </a:xfrm>
          <a:prstGeom prst="rect">
            <a:avLst/>
          </a:prstGeom>
        </p:spPr>
      </p:pic>
      <p:pic>
        <p:nvPicPr>
          <p:cNvPr id="3" name="contact le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756" y="3299544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28151" y="1207888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</a:t>
            </a:r>
            <a:r>
              <a:rPr lang="en-US" sz="8000" b="1" dirty="0" smtClean="0">
                <a:solidFill>
                  <a:srgbClr val="AD4F0F"/>
                </a:solidFill>
              </a:rPr>
              <a:t>nvention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8389" y="4541659"/>
            <a:ext cx="4050892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4800" dirty="0" err="1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ự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minh</a:t>
            </a:r>
            <a:endParaRPr lang="en-US" sz="4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9473" y="3156158"/>
            <a:ext cx="2828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/ɪnˈvenʃn/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168273"/>
            <a:ext cx="6392545" cy="4203099"/>
          </a:xfrm>
          <a:prstGeom prst="rect">
            <a:avLst/>
          </a:prstGeom>
        </p:spPr>
      </p:pic>
      <p:pic>
        <p:nvPicPr>
          <p:cNvPr id="5" name="inven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6778" y="3240045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5508</TotalTime>
  <Words>737</Words>
  <Application>Microsoft Office PowerPoint</Application>
  <PresentationFormat>Widescreen</PresentationFormat>
  <Paragraphs>181</Paragraphs>
  <Slides>23</Slides>
  <Notes>17</Notes>
  <HiddenSlides>0</HiddenSlides>
  <MMClips>13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Calibri</vt:lpstr>
      <vt:lpstr>Calibri Light</vt:lpstr>
      <vt:lpstr>ChronicaProMediumIt</vt:lpstr>
      <vt:lpstr>Lato</vt:lpstr>
      <vt:lpstr>Montserrat</vt:lpstr>
      <vt:lpstr>Montserrat Black</vt:lpstr>
      <vt:lpstr>Montserrat Medium</vt:lpstr>
      <vt:lpstr>Myriad Pro</vt:lpstr>
      <vt:lpstr>Times New Roman</vt:lpstr>
      <vt:lpstr>UTM Facebook K&amp;T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MATCH THE WORDS OR PHRASES WITH THEIR MEANING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FPTSHOP</cp:lastModifiedBy>
  <cp:revision>308</cp:revision>
  <dcterms:created xsi:type="dcterms:W3CDTF">2020-12-09T02:04:09Z</dcterms:created>
  <dcterms:modified xsi:type="dcterms:W3CDTF">2024-03-31T15:14:31Z</dcterms:modified>
</cp:coreProperties>
</file>