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8"/>
  </p:notesMasterIdLst>
  <p:sldIdLst>
    <p:sldId id="270" r:id="rId2"/>
    <p:sldId id="281" r:id="rId3"/>
    <p:sldId id="257" r:id="rId4"/>
    <p:sldId id="418" r:id="rId5"/>
    <p:sldId id="287" r:id="rId6"/>
    <p:sldId id="408" r:id="rId7"/>
    <p:sldId id="409" r:id="rId8"/>
    <p:sldId id="410" r:id="rId9"/>
    <p:sldId id="278" r:id="rId10"/>
    <p:sldId id="290" r:id="rId11"/>
    <p:sldId id="411" r:id="rId12"/>
    <p:sldId id="412" r:id="rId13"/>
    <p:sldId id="372" r:id="rId14"/>
    <p:sldId id="413" r:id="rId15"/>
    <p:sldId id="414" r:id="rId16"/>
    <p:sldId id="316" r:id="rId17"/>
    <p:sldId id="415" r:id="rId18"/>
    <p:sldId id="416" r:id="rId19"/>
    <p:sldId id="297" r:id="rId20"/>
    <p:sldId id="280" r:id="rId21"/>
    <p:sldId id="419" r:id="rId22"/>
    <p:sldId id="273" r:id="rId23"/>
    <p:sldId id="420" r:id="rId24"/>
    <p:sldId id="292" r:id="rId25"/>
    <p:sldId id="423" r:id="rId26"/>
    <p:sldId id="275" r:id="rId27"/>
    <p:sldId id="382" r:id="rId28"/>
    <p:sldId id="293" r:id="rId29"/>
    <p:sldId id="279" r:id="rId30"/>
    <p:sldId id="437" r:id="rId31"/>
    <p:sldId id="375" r:id="rId32"/>
    <p:sldId id="430" r:id="rId33"/>
    <p:sldId id="385" r:id="rId34"/>
    <p:sldId id="384" r:id="rId35"/>
    <p:sldId id="436" r:id="rId36"/>
    <p:sldId id="438" r:id="rId37"/>
    <p:sldId id="440" r:id="rId38"/>
    <p:sldId id="441" r:id="rId39"/>
    <p:sldId id="387" r:id="rId40"/>
    <p:sldId id="443" r:id="rId41"/>
    <p:sldId id="444" r:id="rId42"/>
    <p:sldId id="446" r:id="rId43"/>
    <p:sldId id="449" r:id="rId44"/>
    <p:sldId id="452" r:id="rId45"/>
    <p:sldId id="453" r:id="rId46"/>
    <p:sldId id="455" r:id="rId47"/>
    <p:sldId id="456" r:id="rId48"/>
    <p:sldId id="457" r:id="rId49"/>
    <p:sldId id="458" r:id="rId50"/>
    <p:sldId id="459" r:id="rId51"/>
    <p:sldId id="461" r:id="rId52"/>
    <p:sldId id="460" r:id="rId53"/>
    <p:sldId id="394" r:id="rId54"/>
    <p:sldId id="391" r:id="rId55"/>
    <p:sldId id="392" r:id="rId56"/>
    <p:sldId id="389" r:id="rId57"/>
    <p:sldId id="462" r:id="rId58"/>
    <p:sldId id="393" r:id="rId59"/>
    <p:sldId id="345" r:id="rId60"/>
    <p:sldId id="463" r:id="rId61"/>
    <p:sldId id="398" r:id="rId62"/>
    <p:sldId id="305" r:id="rId63"/>
    <p:sldId id="465" r:id="rId64"/>
    <p:sldId id="307" r:id="rId65"/>
    <p:sldId id="401" r:id="rId66"/>
    <p:sldId id="258" r:id="rId67"/>
  </p:sldIdLst>
  <p:sldSz cx="18288000" cy="10287000"/>
  <p:notesSz cx="6858000" cy="9144000"/>
  <p:embeddedFontLst>
    <p:embeddedFont>
      <p:font typeface="Calibri" panose="020F0502020204030204" pitchFamily="34" charset="0"/>
      <p:regular r:id="rId69"/>
      <p:bold r:id="rId70"/>
      <p:italic r:id="rId71"/>
      <p:boldItalic r:id="rId72"/>
    </p:embeddedFont>
    <p:embeddedFont>
      <p:font typeface="Calibri Light" panose="020F0302020204030204" pitchFamily="34" charset="0"/>
      <p:regular r:id="rId73"/>
      <p:italic r:id="rId74"/>
    </p:embeddedFont>
    <p:embeddedFont>
      <p:font typeface="Cambria Math" panose="02040503050406030204" pitchFamily="18" charset="0"/>
      <p:regular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A6AB"/>
    <a:srgbClr val="FFFFB3"/>
    <a:srgbClr val="FFFFA7"/>
    <a:srgbClr val="F6F6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1" d="100"/>
          <a:sy n="51" d="100"/>
        </p:scale>
        <p:origin x="33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6.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5.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1.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2.fntdata"/><Relationship Id="rId75"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FA3419-BDCD-46C7-837C-84EBC2C1BD70}" type="datetimeFigureOut">
              <a:rPr lang="en-US" smtClean="0"/>
              <a:t>10/23/2023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6D796A-198F-4B98-9B98-878DC4C51E9B}" type="slidenum">
              <a:rPr lang="en-US" smtClean="0"/>
              <a:t>‹#›</a:t>
            </a:fld>
            <a:endParaRPr lang="en-US"/>
          </a:p>
        </p:txBody>
      </p:sp>
    </p:spTree>
    <p:extLst>
      <p:ext uri="{BB962C8B-B14F-4D97-AF65-F5344CB8AC3E}">
        <p14:creationId xmlns:p14="http://schemas.microsoft.com/office/powerpoint/2010/main" val="2219299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D796A-198F-4B98-9B98-878DC4C51E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738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D796A-198F-4B98-9B98-878DC4C51E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0599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6D796A-198F-4B98-9B98-878DC4C51E9B}" type="slidenum">
              <a:rPr lang="en-US" smtClean="0"/>
              <a:t>13</a:t>
            </a:fld>
            <a:endParaRPr lang="en-US"/>
          </a:p>
        </p:txBody>
      </p:sp>
    </p:spTree>
    <p:extLst>
      <p:ext uri="{BB962C8B-B14F-4D97-AF65-F5344CB8AC3E}">
        <p14:creationId xmlns:p14="http://schemas.microsoft.com/office/powerpoint/2010/main" val="3668055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7.png"/><Relationship Id="rId4" Type="http://schemas.openxmlformats.org/officeDocument/2006/relationships/image" Target="../media/image8.svg"/></Relationships>
</file>

<file path=ppt/slides/_rels/slide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0.png"/><Relationship Id="rId7"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9.png"/><Relationship Id="rId4" Type="http://schemas.openxmlformats.org/officeDocument/2006/relationships/image" Target="../media/image31.svg"/></Relationships>
</file>

<file path=ppt/slides/_rels/slide1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7" Type="http://schemas.microsoft.com/office/2007/relationships/hdphoto" Target="../media/hdphoto4.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22.sv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7" Type="http://schemas.microsoft.com/office/2007/relationships/hdphoto" Target="../media/hdphoto4.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22.sv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11" Type="http://schemas.openxmlformats.org/officeDocument/2006/relationships/image" Target="../media/image55.png"/><Relationship Id="rId10" Type="http://schemas.openxmlformats.org/officeDocument/2006/relationships/image" Target="../media/image530.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svg"/><Relationship Id="rId7"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11" Type="http://schemas.openxmlformats.org/officeDocument/2006/relationships/image" Target="../media/image55.png"/><Relationship Id="rId10" Type="http://schemas.openxmlformats.org/officeDocument/2006/relationships/image" Target="../media/image62.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61.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gif"/><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2.svg"/><Relationship Id="rId7" Type="http://schemas.microsoft.com/office/2007/relationships/hdphoto" Target="../media/hdphoto8.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11" Type="http://schemas.openxmlformats.org/officeDocument/2006/relationships/image" Target="../media/image71.png"/><Relationship Id="rId10" Type="http://schemas.openxmlformats.org/officeDocument/2006/relationships/image" Target="../media/image65.png"/><Relationship Id="rId9"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64.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33.sv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7" Type="http://schemas.microsoft.com/office/2007/relationships/hdphoto" Target="../media/hdphoto9.wdp"/><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31.sv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gif"/><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740.png"/></Relationships>
</file>

<file path=ppt/slides/_rels/slide41.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74.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33.sv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5" Type="http://schemas.microsoft.com/office/2007/relationships/hdphoto" Target="../media/hdphoto10.wdp"/><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14.png"/></Relationships>
</file>

<file path=ppt/slides/_rels/slide4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image" Target="../media/image8.svg"/><Relationship Id="rId7" Type="http://schemas.microsoft.com/office/2007/relationships/hdphoto" Target="../media/hdphoto11.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image" Target="../media/image8.svg"/><Relationship Id="rId7" Type="http://schemas.microsoft.com/office/2007/relationships/hdphoto" Target="../media/hdphoto11.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3" Type="http://schemas.openxmlformats.org/officeDocument/2006/relationships/image" Target="../media/image8.svg"/><Relationship Id="rId7" Type="http://schemas.microsoft.com/office/2007/relationships/hdphoto" Target="../media/hdphoto11.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8.svg"/><Relationship Id="rId7" Type="http://schemas.microsoft.com/office/2007/relationships/hdphoto" Target="../media/hdphoto11.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8.svg"/><Relationship Id="rId7" Type="http://schemas.microsoft.com/office/2007/relationships/hdphoto" Target="../media/hdphoto11.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8.svg"/><Relationship Id="rId7" Type="http://schemas.microsoft.com/office/2007/relationships/hdphoto" Target="../media/hdphoto11.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3" Type="http://schemas.openxmlformats.org/officeDocument/2006/relationships/image" Target="../media/image8.svg"/><Relationship Id="rId7" Type="http://schemas.microsoft.com/office/2007/relationships/hdphoto" Target="../media/hdphoto11.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3" Type="http://schemas.openxmlformats.org/officeDocument/2006/relationships/image" Target="../media/image8.svg"/><Relationship Id="rId7" Type="http://schemas.microsoft.com/office/2007/relationships/hdphoto" Target="../media/hdphoto11.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54.xml.rels><?xml version="1.0" encoding="UTF-8" standalone="yes"?>
<Relationships xmlns="http://schemas.openxmlformats.org/package/2006/relationships"><Relationship Id="rId8" Type="http://schemas.openxmlformats.org/officeDocument/2006/relationships/image" Target="../media/image84.png"/><Relationship Id="rId3" Type="http://schemas.microsoft.com/office/2007/relationships/media" Target="../media/media2.mp3"/><Relationship Id="rId7" Type="http://schemas.openxmlformats.org/officeDocument/2006/relationships/image" Target="../media/image8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2.png"/><Relationship Id="rId5" Type="http://schemas.openxmlformats.org/officeDocument/2006/relationships/slideLayout" Target="../slideLayouts/slideLayout7.xml"/><Relationship Id="rId10" Type="http://schemas.openxmlformats.org/officeDocument/2006/relationships/image" Target="../media/image17.svg"/><Relationship Id="rId4" Type="http://schemas.openxmlformats.org/officeDocument/2006/relationships/audio" Target="../media/media2.mp3"/><Relationship Id="rId9" Type="http://schemas.openxmlformats.org/officeDocument/2006/relationships/image" Target="../media/image16.png"/></Relationships>
</file>

<file path=ppt/slides/_rels/slide55.xml.rels><?xml version="1.0" encoding="UTF-8" standalone="yes"?>
<Relationships xmlns="http://schemas.openxmlformats.org/package/2006/relationships"><Relationship Id="rId8" Type="http://schemas.openxmlformats.org/officeDocument/2006/relationships/image" Target="../media/image82.png"/><Relationship Id="rId3" Type="http://schemas.microsoft.com/office/2007/relationships/media" Target="../media/media2.mp3"/><Relationship Id="rId7" Type="http://schemas.openxmlformats.org/officeDocument/2006/relationships/image" Target="../media/image1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slideLayout" Target="../slideLayouts/slideLayout7.xml"/><Relationship Id="rId10" Type="http://schemas.openxmlformats.org/officeDocument/2006/relationships/image" Target="../media/image84.png"/><Relationship Id="rId4" Type="http://schemas.openxmlformats.org/officeDocument/2006/relationships/audio" Target="../media/media2.mp3"/><Relationship Id="rId9" Type="http://schemas.openxmlformats.org/officeDocument/2006/relationships/image" Target="../media/image83.png"/></Relationships>
</file>

<file path=ppt/slides/_rels/slide56.xml.rels><?xml version="1.0" encoding="UTF-8" standalone="yes"?>
<Relationships xmlns="http://schemas.openxmlformats.org/package/2006/relationships"><Relationship Id="rId8" Type="http://schemas.openxmlformats.org/officeDocument/2006/relationships/image" Target="../media/image82.png"/><Relationship Id="rId3" Type="http://schemas.microsoft.com/office/2007/relationships/media" Target="../media/media2.mp3"/><Relationship Id="rId7" Type="http://schemas.openxmlformats.org/officeDocument/2006/relationships/image" Target="../media/image1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slideLayout" Target="../slideLayouts/slideLayout7.xml"/><Relationship Id="rId10" Type="http://schemas.openxmlformats.org/officeDocument/2006/relationships/image" Target="../media/image84.png"/><Relationship Id="rId4" Type="http://schemas.openxmlformats.org/officeDocument/2006/relationships/audio" Target="../media/media2.mp3"/><Relationship Id="rId9" Type="http://schemas.openxmlformats.org/officeDocument/2006/relationships/image" Target="../media/image83.png"/></Relationships>
</file>

<file path=ppt/slides/_rels/slide57.xml.rels><?xml version="1.0" encoding="UTF-8" standalone="yes"?>
<Relationships xmlns="http://schemas.openxmlformats.org/package/2006/relationships"><Relationship Id="rId8" Type="http://schemas.openxmlformats.org/officeDocument/2006/relationships/image" Target="../media/image82.png"/><Relationship Id="rId3" Type="http://schemas.microsoft.com/office/2007/relationships/media" Target="../media/media2.mp3"/><Relationship Id="rId7" Type="http://schemas.openxmlformats.org/officeDocument/2006/relationships/image" Target="../media/image17.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slideLayout" Target="../slideLayouts/slideLayout7.xml"/><Relationship Id="rId10" Type="http://schemas.openxmlformats.org/officeDocument/2006/relationships/image" Target="../media/image84.png"/><Relationship Id="rId4" Type="http://schemas.openxmlformats.org/officeDocument/2006/relationships/audio" Target="../media/media2.mp3"/><Relationship Id="rId9" Type="http://schemas.openxmlformats.org/officeDocument/2006/relationships/image" Target="../media/image83.png"/></Relationships>
</file>

<file path=ppt/slides/_rels/slide58.xml.rels><?xml version="1.0" encoding="UTF-8" standalone="yes"?>
<Relationships xmlns="http://schemas.openxmlformats.org/package/2006/relationships"><Relationship Id="rId8" Type="http://schemas.openxmlformats.org/officeDocument/2006/relationships/image" Target="../media/image82.png"/><Relationship Id="rId3" Type="http://schemas.microsoft.com/office/2007/relationships/media" Target="../media/media2.mp3"/><Relationship Id="rId7" Type="http://schemas.openxmlformats.org/officeDocument/2006/relationships/image" Target="../media/image86.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5.png"/><Relationship Id="rId5" Type="http://schemas.openxmlformats.org/officeDocument/2006/relationships/slideLayout" Target="../slideLayouts/slideLayout7.xml"/><Relationship Id="rId10" Type="http://schemas.openxmlformats.org/officeDocument/2006/relationships/image" Target="../media/image84.png"/><Relationship Id="rId4" Type="http://schemas.openxmlformats.org/officeDocument/2006/relationships/audio" Target="../media/media2.mp3"/><Relationship Id="rId9" Type="http://schemas.openxmlformats.org/officeDocument/2006/relationships/image" Target="../media/image83.png"/></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79.png"/><Relationship Id="rId4" Type="http://schemas.microsoft.com/office/2007/relationships/hdphoto" Target="../media/hdphoto12.wdp"/></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79.png"/><Relationship Id="rId4" Type="http://schemas.microsoft.com/office/2007/relationships/hdphoto" Target="../media/hdphoto12.wdp"/></Relationships>
</file>

<file path=ppt/slides/_rels/slide6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6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8.svg"/><Relationship Id="rId4" Type="http://schemas.openxmlformats.org/officeDocument/2006/relationships/image" Target="../media/image7.png"/></Relationships>
</file>

<file path=ppt/slides/_rels/slide6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8.svg"/><Relationship Id="rId4" Type="http://schemas.openxmlformats.org/officeDocument/2006/relationships/image" Target="../media/image7.png"/></Relationships>
</file>

<file path=ppt/slides/_rels/slide6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6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1.svg"/><Relationship Id="rId7" Type="http://schemas.openxmlformats.org/officeDocument/2006/relationships/image" Target="../media/image95.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33.svg"/></Relationships>
</file>

<file path=ppt/slides/_rels/slide7.xml.rels><?xml version="1.0" encoding="UTF-8" standalone="yes"?>
<Relationships xmlns="http://schemas.openxmlformats.org/package/2006/relationships"><Relationship Id="rId13" Type="http://schemas.openxmlformats.org/officeDocument/2006/relationships/image" Target="../media/image26.png"/><Relationship Id="rId3" Type="http://schemas.openxmlformats.org/officeDocument/2006/relationships/image" Target="../media/image7.png"/><Relationship Id="rId7" Type="http://schemas.microsoft.com/office/2007/relationships/hdphoto" Target="../media/hdphoto1.wdp"/><Relationship Id="rId12" Type="http://schemas.openxmlformats.org/officeDocument/2006/relationships/image" Target="../media/image23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svg"/><Relationship Id="rId7" Type="http://schemas.openxmlformats.org/officeDocument/2006/relationships/image" Target="../media/image13.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3.svg"/><Relationship Id="rId4" Type="http://schemas.openxmlformats.org/officeDocument/2006/relationships/image" Target="../media/image32.pn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txBody>
          <a:bodyPr/>
          <a:lstStyle/>
          <a:p>
            <a:endParaRPr lang="en-US"/>
          </a:p>
        </p:txBody>
      </p:sp>
      <p:grpSp>
        <p:nvGrpSpPr>
          <p:cNvPr id="13" name="Group 12"/>
          <p:cNvGrpSpPr/>
          <p:nvPr/>
        </p:nvGrpSpPr>
        <p:grpSpPr>
          <a:xfrm>
            <a:off x="6019800" y="427809"/>
            <a:ext cx="6248400" cy="1219200"/>
            <a:chOff x="6019800" y="411480"/>
            <a:chExt cx="6248400" cy="1219200"/>
          </a:xfrm>
        </p:grpSpPr>
        <p:sp>
          <p:nvSpPr>
            <p:cNvPr id="4" name="Round Same Side Corner Rectangle 3"/>
            <p:cNvSpPr/>
            <p:nvPr/>
          </p:nvSpPr>
          <p:spPr>
            <a:xfrm flipH="1" flipV="1">
              <a:off x="6019800" y="411480"/>
              <a:ext cx="6248400" cy="1219200"/>
            </a:xfrm>
            <a:prstGeom prst="round2SameRect">
              <a:avLst>
                <a:gd name="adj1" fmla="val 36667"/>
                <a:gd name="adj2" fmla="val 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835251" y="513248"/>
              <a:ext cx="4724400"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pic>
        <p:nvPicPr>
          <p:cNvPr id="16"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81854">
            <a:off x="12153835" y="-1445708"/>
            <a:ext cx="8057164" cy="2781499"/>
          </a:xfrm>
          <a:prstGeom prst="rect">
            <a:avLst/>
          </a:prstGeom>
        </p:spPr>
      </p:pic>
      <p:sp>
        <p:nvSpPr>
          <p:cNvPr id="2" name="Rectangle 1"/>
          <p:cNvSpPr/>
          <p:nvPr/>
        </p:nvSpPr>
        <p:spPr>
          <a:xfrm>
            <a:off x="742550" y="1714500"/>
            <a:ext cx="16859650" cy="8171468"/>
          </a:xfrm>
          <a:prstGeom prst="rect">
            <a:avLst/>
          </a:prstGeom>
        </p:spPr>
        <p:txBody>
          <a:bodyPr wrap="square">
            <a:spAutoFit/>
          </a:bodyPr>
          <a:lstStyle/>
          <a:p>
            <a:pPr algn="just">
              <a:lnSpc>
                <a:spcPct val="150000"/>
              </a:lnSpc>
            </a:pPr>
            <a:r>
              <a:rPr lang="vi-VN" sz="3500">
                <a:ea typeface="Calibri" panose="020F0502020204030204" pitchFamily="34" charset="0"/>
                <a:cs typeface="Times New Roman" panose="02020603050405020304" pitchFamily="18" charset="0"/>
              </a:rPr>
              <a:t>“Hãy tưởng tượng rằng chúng ta là một nhóm kiến trúc sư và có nhiệm vụ thiết kế một căn nhà. Để bắt đầu, chúng ta cần xác định đường thẳng để xây móng và vẽ mặt phẳng để biểu diễn các phòng trong căn nhà. Sử dụng các khái niệm hình học trong toán học, chúng ta có thể tính toán và vẽ các đường thẳng và mặt phẳng này.</a:t>
            </a:r>
          </a:p>
          <a:p>
            <a:pPr algn="just">
              <a:lnSpc>
                <a:spcPct val="150000"/>
              </a:lnSpc>
            </a:pPr>
            <a:r>
              <a:rPr lang="vi-VN" sz="3500">
                <a:ea typeface="Calibri" panose="020F0502020204030204" pitchFamily="34" charset="0"/>
                <a:cs typeface="Times New Roman" panose="02020603050405020304" pitchFamily="18" charset="0"/>
              </a:rPr>
              <a:t>Nếu các em là một kiến trúc sư trong nhóm, cùng nhau áp dụng kiến thức hình học không gian giữa đường thẳng và mặt phẳng trong toán học để xác định và vẽ các đường thẳng và mặt phẳng này. Chúng ta sẽ tạo ra một bản thiết kế chính xác và hợp lý cho căn nhà của mình.</a:t>
            </a:r>
          </a:p>
          <a:p>
            <a:pPr algn="just">
              <a:lnSpc>
                <a:spcPct val="150000"/>
              </a:lnSpc>
            </a:pPr>
            <a:r>
              <a:rPr lang="vi-VN" sz="3500">
                <a:ea typeface="Calibri" panose="020F0502020204030204" pitchFamily="34" charset="0"/>
                <a:cs typeface="Times New Roman" panose="02020603050405020304" pitchFamily="18" charset="0"/>
              </a:rPr>
              <a:t>Vậy cách vẽ, cách xác định mặt phẳng và đường thẳng trong không gian như thế nào? Mối quan hệ giữa chúng là gì để ta có thể vẽ được bản thiết kế?”.</a:t>
            </a:r>
          </a:p>
        </p:txBody>
      </p:sp>
      <p:pic>
        <p:nvPicPr>
          <p:cNvPr id="11"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59200" y="9182100"/>
            <a:ext cx="1564810" cy="841085"/>
          </a:xfrm>
          <a:prstGeom prst="rect">
            <a:avLst/>
          </a:prstGeom>
        </p:spPr>
      </p:pic>
    </p:spTree>
    <p:extLst>
      <p:ext uri="{BB962C8B-B14F-4D97-AF65-F5344CB8AC3E}">
        <p14:creationId xmlns:p14="http://schemas.microsoft.com/office/powerpoint/2010/main" val="3979750277"/>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6" r="60999"/>
          <a:stretch>
            <a:fillRect/>
          </a:stretch>
        </p:blipFill>
        <p:spPr>
          <a:xfrm rot="10800000" flipH="1">
            <a:off x="-2209799" y="-342900"/>
            <a:ext cx="3733533" cy="10896980"/>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2209800" y="3162300"/>
                <a:ext cx="15316200" cy="4478021"/>
              </a:xfrm>
              <a:prstGeom prst="rect">
                <a:avLst/>
              </a:prstGeom>
              <a:solidFill>
                <a:schemeClr val="accent6">
                  <a:lumMod val="40000"/>
                  <a:lumOff val="60000"/>
                </a:schemeClr>
              </a:solidFill>
            </p:spPr>
            <p:txBody>
              <a:bodyPr wrap="square">
                <a:spAutoFit/>
              </a:bodyPr>
              <a:lstStyle/>
              <a:p>
                <a:pPr marL="571500" indent="-571500" algn="just">
                  <a:lnSpc>
                    <a:spcPct val="150000"/>
                  </a:lnSpc>
                  <a:spcBef>
                    <a:spcPts val="600"/>
                  </a:spcBef>
                  <a:spcAft>
                    <a:spcPts val="800"/>
                  </a:spcAft>
                  <a:buFont typeface="Arial" panose="020B0604020202020204" pitchFamily="34" charset="0"/>
                  <a:buChar char="•"/>
                </a:pPr>
                <a:r>
                  <a:rPr lang="en-US" sz="4500" dirty="0" err="1">
                    <a:latin typeface="Arial" panose="020B0604020202020204" pitchFamily="34" charset="0"/>
                    <a:ea typeface="Times New Roman" panose="02020603050405020304" pitchFamily="18" charset="0"/>
                    <a:cs typeface="Arial" panose="020B0604020202020204" pitchFamily="34" charset="0"/>
                  </a:rPr>
                  <a:t>Điểm</a:t>
                </a:r>
                <a:r>
                  <a:rPr lang="en-US" sz="4500" dirty="0">
                    <a:latin typeface="Arial" panose="020B0604020202020204" pitchFamily="34" charset="0"/>
                    <a:ea typeface="Times New Roman" panose="02020603050405020304" pitchFamily="18" charset="0"/>
                    <a:cs typeface="Arial" panose="020B0604020202020204" pitchFamily="34" charset="0"/>
                  </a:rPr>
                  <a:t> A </a:t>
                </a:r>
                <a:r>
                  <a:rPr lang="en-US" sz="4500" dirty="0" err="1">
                    <a:latin typeface="Arial" panose="020B0604020202020204" pitchFamily="34" charset="0"/>
                    <a:ea typeface="Times New Roman" panose="02020603050405020304" pitchFamily="18" charset="0"/>
                    <a:cs typeface="Arial" panose="020B0604020202020204" pitchFamily="34" charset="0"/>
                  </a:rPr>
                  <a:t>thuộc</a:t>
                </a:r>
                <a:r>
                  <a:rPr lang="en-US" sz="4500" dirty="0">
                    <a:latin typeface="Arial" panose="020B0604020202020204" pitchFamily="34" charset="0"/>
                    <a:ea typeface="Times New Roman" panose="02020603050405020304" pitchFamily="18" charset="0"/>
                    <a:cs typeface="Arial" panose="020B0604020202020204" pitchFamily="34" charset="0"/>
                  </a:rPr>
                  <a:t> </a:t>
                </a:r>
                <a:r>
                  <a:rPr lang="en-US" sz="4500" dirty="0" err="1">
                    <a:latin typeface="Arial" panose="020B0604020202020204" pitchFamily="34" charset="0"/>
                    <a:ea typeface="Times New Roman" panose="02020603050405020304" pitchFamily="18" charset="0"/>
                    <a:cs typeface="Arial" panose="020B0604020202020204" pitchFamily="34" charset="0"/>
                  </a:rPr>
                  <a:t>mặt</a:t>
                </a:r>
                <a:r>
                  <a:rPr lang="en-US" sz="4500" dirty="0">
                    <a:latin typeface="Arial" panose="020B0604020202020204" pitchFamily="34" charset="0"/>
                    <a:ea typeface="Times New Roman" panose="02020603050405020304" pitchFamily="18" charset="0"/>
                    <a:cs typeface="Arial" panose="020B0604020202020204" pitchFamily="34" charset="0"/>
                  </a:rPr>
                  <a:t> </a:t>
                </a:r>
                <a:r>
                  <a:rPr lang="en-US" sz="4500" dirty="0" err="1">
                    <a:latin typeface="Arial" panose="020B0604020202020204" pitchFamily="34" charset="0"/>
                    <a:ea typeface="Times New Roman" panose="02020603050405020304" pitchFamily="18" charset="0"/>
                    <a:cs typeface="Arial" panose="020B0604020202020204" pitchFamily="34" charset="0"/>
                  </a:rPr>
                  <a:t>phẳng</a:t>
                </a:r>
                <a:r>
                  <a:rPr lang="en-US" sz="4500" dirty="0">
                    <a:latin typeface="Arial" panose="020B0604020202020204" pitchFamily="34" charset="0"/>
                    <a:ea typeface="Times New Roman" panose="02020603050405020304" pitchFamily="18" charset="0"/>
                    <a:cs typeface="Arial" panose="020B0604020202020204" pitchFamily="34" charset="0"/>
                  </a:rPr>
                  <a:t> (P), </a:t>
                </a:r>
                <a:r>
                  <a:rPr lang="en-US" sz="4500" dirty="0" err="1">
                    <a:latin typeface="Arial" panose="020B0604020202020204" pitchFamily="34" charset="0"/>
                    <a:ea typeface="Times New Roman" panose="02020603050405020304" pitchFamily="18" charset="0"/>
                    <a:cs typeface="Arial" panose="020B0604020202020204" pitchFamily="34" charset="0"/>
                  </a:rPr>
                  <a:t>kí</a:t>
                </a:r>
                <a:r>
                  <a:rPr lang="en-US" sz="4500" dirty="0">
                    <a:latin typeface="Arial" panose="020B0604020202020204" pitchFamily="34" charset="0"/>
                    <a:ea typeface="Times New Roman" panose="02020603050405020304" pitchFamily="18" charset="0"/>
                    <a:cs typeface="Arial" panose="020B0604020202020204" pitchFamily="34" charset="0"/>
                  </a:rPr>
                  <a:t> </a:t>
                </a:r>
                <a:r>
                  <a:rPr lang="en-US" sz="4500" dirty="0" err="1">
                    <a:latin typeface="Arial" panose="020B0604020202020204" pitchFamily="34" charset="0"/>
                    <a:ea typeface="Times New Roman" panose="02020603050405020304" pitchFamily="18" charset="0"/>
                    <a:cs typeface="Arial" panose="020B0604020202020204" pitchFamily="34" charset="0"/>
                  </a:rPr>
                  <a:t>hiệu</a:t>
                </a:r>
                <a:r>
                  <a:rPr lang="en-US" sz="45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500" i="0">
                        <a:effectLst/>
                        <a:latin typeface="Cambria Math" panose="02040503050406030204" pitchFamily="18" charset="0"/>
                        <a:ea typeface="Cambria Math" panose="02040503050406030204" pitchFamily="18" charset="0"/>
                        <a:cs typeface="Times New Roman" panose="02020603050405020304" pitchFamily="18" charset="0"/>
                      </a:rPr>
                      <m:t>A</m:t>
                    </m:r>
                    <m:r>
                      <a:rPr lang="en-US" sz="45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i="0">
                        <a:effectLst/>
                        <a:latin typeface="Cambria Math" panose="02040503050406030204" pitchFamily="18" charset="0"/>
                        <a:ea typeface="Cambria Math" panose="02040503050406030204" pitchFamily="18" charset="0"/>
                        <a:cs typeface="Times New Roman" panose="02020603050405020304" pitchFamily="18" charset="0"/>
                      </a:rPr>
                      <m:t>P</m:t>
                    </m:r>
                    <m:r>
                      <a:rPr lang="en-US" sz="4500" i="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500" dirty="0">
                    <a:effectLst/>
                    <a:latin typeface="Arial" panose="020B0604020202020204" pitchFamily="34" charset="0"/>
                    <a:ea typeface="Times New Roman" panose="02020603050405020304" pitchFamily="18" charset="0"/>
                    <a:cs typeface="Arial" panose="020B0604020202020204" pitchFamily="34" charset="0"/>
                  </a:rPr>
                  <a:t>.</a:t>
                </a:r>
              </a:p>
              <a:p>
                <a:pPr marL="571500" indent="-571500" algn="just">
                  <a:lnSpc>
                    <a:spcPct val="150000"/>
                  </a:lnSpc>
                  <a:spcBef>
                    <a:spcPts val="600"/>
                  </a:spcBef>
                  <a:spcAft>
                    <a:spcPts val="800"/>
                  </a:spcAft>
                  <a:buFont typeface="Arial" panose="020B0604020202020204" pitchFamily="34" charset="0"/>
                  <a:buChar char="•"/>
                </a:pPr>
                <a:r>
                  <a:rPr lang="en-US" sz="45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4500" dirty="0">
                    <a:effectLst/>
                    <a:latin typeface="Arial" panose="020B0604020202020204" pitchFamily="34" charset="0"/>
                    <a:ea typeface="Times New Roman" panose="02020603050405020304" pitchFamily="18" charset="0"/>
                    <a:cs typeface="Arial" panose="020B0604020202020204" pitchFamily="34" charset="0"/>
                  </a:rPr>
                  <a:t> B </a:t>
                </a:r>
                <a:r>
                  <a:rPr lang="en-US" sz="4500" dirty="0" err="1">
                    <a:effectLst/>
                    <a:latin typeface="Arial" panose="020B0604020202020204" pitchFamily="34" charset="0"/>
                    <a:ea typeface="Times New Roman" panose="02020603050405020304" pitchFamily="18" charset="0"/>
                    <a:cs typeface="Arial" panose="020B0604020202020204" pitchFamily="34" charset="0"/>
                  </a:rPr>
                  <a:t>không</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thuộc</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mặt</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phẳng</a:t>
                </a:r>
                <a:r>
                  <a:rPr lang="en-US" sz="4500" dirty="0">
                    <a:effectLst/>
                    <a:latin typeface="Arial" panose="020B0604020202020204" pitchFamily="34" charset="0"/>
                    <a:ea typeface="Times New Roman" panose="02020603050405020304" pitchFamily="18" charset="0"/>
                    <a:cs typeface="Arial" panose="020B0604020202020204" pitchFamily="34" charset="0"/>
                  </a:rPr>
                  <a:t> (P), </a:t>
                </a:r>
                <a:r>
                  <a:rPr lang="en-US" sz="4500" dirty="0" err="1">
                    <a:effectLst/>
                    <a:latin typeface="Arial" panose="020B0604020202020204" pitchFamily="34" charset="0"/>
                    <a:ea typeface="Times New Roman" panose="02020603050405020304" pitchFamily="18" charset="0"/>
                    <a:cs typeface="Arial" panose="020B0604020202020204" pitchFamily="34" charset="0"/>
                  </a:rPr>
                  <a:t>kí</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hiệu</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500" dirty="0">
                        <a:latin typeface="Cambria Math" panose="02040503050406030204" pitchFamily="18" charset="0"/>
                        <a:ea typeface="Cambria Math" panose="02040503050406030204" pitchFamily="18" charset="0"/>
                        <a:cs typeface="Times New Roman" panose="02020603050405020304" pitchFamily="18" charset="0"/>
                      </a:rPr>
                      <m:t>B</m:t>
                    </m:r>
                    <m:r>
                      <a:rPr lang="en-US" sz="45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i="0">
                        <a:effectLst/>
                        <a:latin typeface="Cambria Math" panose="02040503050406030204" pitchFamily="18" charset="0"/>
                        <a:ea typeface="Cambria Math" panose="02040503050406030204" pitchFamily="18" charset="0"/>
                        <a:cs typeface="Times New Roman" panose="02020603050405020304" pitchFamily="18" charset="0"/>
                      </a:rPr>
                      <m:t>P</m:t>
                    </m:r>
                    <m:r>
                      <a:rPr lang="en-US" sz="4500" i="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500" dirty="0">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Bef>
                    <a:spcPts val="600"/>
                  </a:spcBef>
                  <a:spcAft>
                    <a:spcPts val="800"/>
                  </a:spcAft>
                </a:pPr>
                <a:r>
                  <a:rPr lang="en-US" sz="4500" dirty="0" err="1">
                    <a:effectLst/>
                    <a:latin typeface="Arial" panose="020B0604020202020204" pitchFamily="34" charset="0"/>
                    <a:ea typeface="Times New Roman" panose="02020603050405020304" pitchFamily="18" charset="0"/>
                    <a:cs typeface="Arial" panose="020B0604020202020204" pitchFamily="34" charset="0"/>
                  </a:rPr>
                  <a:t>Nếu</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500" i="0">
                        <a:effectLst/>
                        <a:latin typeface="Cambria Math" panose="02040503050406030204" pitchFamily="18" charset="0"/>
                        <a:ea typeface="Cambria Math" panose="02040503050406030204" pitchFamily="18" charset="0"/>
                        <a:cs typeface="Times New Roman" panose="02020603050405020304" pitchFamily="18" charset="0"/>
                      </a:rPr>
                      <m:t>A</m:t>
                    </m:r>
                    <m:r>
                      <a:rPr lang="en-US" sz="45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i="0">
                        <a:effectLst/>
                        <a:latin typeface="Cambria Math" panose="02040503050406030204" pitchFamily="18" charset="0"/>
                        <a:ea typeface="Cambria Math" panose="02040503050406030204" pitchFamily="18" charset="0"/>
                        <a:cs typeface="Times New Roman" panose="02020603050405020304" pitchFamily="18" charset="0"/>
                      </a:rPr>
                      <m:t>P</m:t>
                    </m:r>
                    <m:r>
                      <a:rPr lang="en-US" sz="4500" i="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500" dirty="0">
                    <a:effectLst/>
                    <a:latin typeface="Arial" panose="020B0604020202020204" pitchFamily="34" charset="0"/>
                    <a:ea typeface="Times New Roman" panose="02020603050405020304" pitchFamily="18" charset="0"/>
                    <a:cs typeface="Arial" panose="020B0604020202020204" pitchFamily="34" charset="0"/>
                  </a:rPr>
                  <a:t> ta </a:t>
                </a:r>
                <a:r>
                  <a:rPr lang="en-US" sz="4500" dirty="0" err="1">
                    <a:effectLst/>
                    <a:latin typeface="Arial" panose="020B0604020202020204" pitchFamily="34" charset="0"/>
                    <a:ea typeface="Times New Roman" panose="02020603050405020304" pitchFamily="18" charset="0"/>
                    <a:cs typeface="Arial" panose="020B0604020202020204" pitchFamily="34" charset="0"/>
                  </a:rPr>
                  <a:t>còn</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nối</a:t>
                </a:r>
                <a:r>
                  <a:rPr lang="en-US" sz="4500" dirty="0">
                    <a:effectLst/>
                    <a:latin typeface="Arial" panose="020B0604020202020204" pitchFamily="34" charset="0"/>
                    <a:ea typeface="Times New Roman" panose="02020603050405020304" pitchFamily="18" charset="0"/>
                    <a:cs typeface="Arial" panose="020B0604020202020204" pitchFamily="34" charset="0"/>
                  </a:rPr>
                  <a:t> A </a:t>
                </a:r>
                <a:r>
                  <a:rPr lang="en-US" sz="4500" dirty="0" err="1">
                    <a:effectLst/>
                    <a:latin typeface="Arial" panose="020B0604020202020204" pitchFamily="34" charset="0"/>
                    <a:ea typeface="Times New Roman" panose="02020603050405020304" pitchFamily="18" charset="0"/>
                    <a:cs typeface="Arial" panose="020B0604020202020204" pitchFamily="34" charset="0"/>
                  </a:rPr>
                  <a:t>nằm</a:t>
                </a:r>
                <a:r>
                  <a:rPr lang="en-US" sz="4500" dirty="0">
                    <a:effectLst/>
                    <a:latin typeface="Arial" panose="020B0604020202020204" pitchFamily="34" charset="0"/>
                    <a:ea typeface="Times New Roman" panose="02020603050405020304" pitchFamily="18" charset="0"/>
                    <a:cs typeface="Arial" panose="020B0604020202020204" pitchFamily="34" charset="0"/>
                  </a:rPr>
                  <a:t> </a:t>
                </a:r>
                <a:r>
                  <a:rPr lang="en-US" sz="4500" dirty="0" err="1">
                    <a:effectLst/>
                    <a:latin typeface="Arial" panose="020B0604020202020204" pitchFamily="34" charset="0"/>
                    <a:ea typeface="Times New Roman" panose="02020603050405020304" pitchFamily="18" charset="0"/>
                    <a:cs typeface="Arial" panose="020B0604020202020204" pitchFamily="34" charset="0"/>
                  </a:rPr>
                  <a:t>trên</a:t>
                </a:r>
                <a:r>
                  <a:rPr lang="en-US" sz="4500" dirty="0">
                    <a:effectLst/>
                    <a:latin typeface="Arial" panose="020B0604020202020204" pitchFamily="34" charset="0"/>
                    <a:ea typeface="Times New Roman" panose="02020603050405020304" pitchFamily="18" charset="0"/>
                    <a:cs typeface="Arial" panose="020B0604020202020204" pitchFamily="34" charset="0"/>
                  </a:rPr>
                  <a:t> (P), </a:t>
                </a:r>
                <a:r>
                  <a:rPr lang="en-US" sz="4500" dirty="0" err="1">
                    <a:effectLst/>
                    <a:latin typeface="Arial" panose="020B0604020202020204" pitchFamily="34" charset="0"/>
                    <a:ea typeface="Times New Roman" panose="02020603050405020304" pitchFamily="18" charset="0"/>
                    <a:cs typeface="Arial" panose="020B0604020202020204" pitchFamily="34" charset="0"/>
                  </a:rPr>
                  <a:t>hoặc</a:t>
                </a:r>
                <a:r>
                  <a:rPr lang="en-US" sz="4500" dirty="0">
                    <a:effectLst/>
                    <a:latin typeface="Arial" panose="020B0604020202020204" pitchFamily="34" charset="0"/>
                    <a:ea typeface="Times New Roman" panose="02020603050405020304" pitchFamily="18" charset="0"/>
                    <a:cs typeface="Arial" panose="020B0604020202020204" pitchFamily="34" charset="0"/>
                  </a:rPr>
                  <a:t> (P) </a:t>
                </a:r>
                <a:r>
                  <a:rPr lang="en-US" sz="4500" dirty="0" err="1">
                    <a:effectLst/>
                    <a:latin typeface="Arial" panose="020B0604020202020204" pitchFamily="34" charset="0"/>
                    <a:ea typeface="Times New Roman" panose="02020603050405020304" pitchFamily="18" charset="0"/>
                    <a:cs typeface="Arial" panose="020B0604020202020204" pitchFamily="34" charset="0"/>
                  </a:rPr>
                  <a:t>chứa</a:t>
                </a:r>
                <a:r>
                  <a:rPr lang="en-US" sz="4500" dirty="0">
                    <a:effectLst/>
                    <a:latin typeface="Arial" panose="020B0604020202020204" pitchFamily="34" charset="0"/>
                    <a:ea typeface="Times New Roman" panose="02020603050405020304" pitchFamily="18" charset="0"/>
                    <a:cs typeface="Arial" panose="020B0604020202020204" pitchFamily="34" charset="0"/>
                  </a:rPr>
                  <a:t> A, </a:t>
                </a:r>
                <a:r>
                  <a:rPr lang="en-US" sz="4500" dirty="0" err="1">
                    <a:effectLst/>
                    <a:latin typeface="Arial" panose="020B0604020202020204" pitchFamily="34" charset="0"/>
                    <a:ea typeface="Times New Roman" panose="02020603050405020304" pitchFamily="18" charset="0"/>
                    <a:cs typeface="Arial" panose="020B0604020202020204" pitchFamily="34" charset="0"/>
                  </a:rPr>
                  <a:t>hoặc</a:t>
                </a:r>
                <a:r>
                  <a:rPr lang="en-US" sz="4500" dirty="0">
                    <a:effectLst/>
                    <a:latin typeface="Arial" panose="020B0604020202020204" pitchFamily="34" charset="0"/>
                    <a:ea typeface="Times New Roman" panose="02020603050405020304" pitchFamily="18" charset="0"/>
                    <a:cs typeface="Arial" panose="020B0604020202020204" pitchFamily="34" charset="0"/>
                  </a:rPr>
                  <a:t> (P) </a:t>
                </a:r>
                <a:r>
                  <a:rPr lang="en-US" sz="4500" dirty="0" err="1">
                    <a:effectLst/>
                    <a:latin typeface="Arial" panose="020B0604020202020204" pitchFamily="34" charset="0"/>
                    <a:ea typeface="Times New Roman" panose="02020603050405020304" pitchFamily="18" charset="0"/>
                    <a:cs typeface="Arial" panose="020B0604020202020204" pitchFamily="34" charset="0"/>
                  </a:rPr>
                  <a:t>đi</a:t>
                </a:r>
                <a:r>
                  <a:rPr lang="en-US" sz="4500" dirty="0">
                    <a:effectLst/>
                    <a:latin typeface="Arial" panose="020B0604020202020204" pitchFamily="34" charset="0"/>
                    <a:ea typeface="Times New Roman" panose="02020603050405020304" pitchFamily="18" charset="0"/>
                    <a:cs typeface="Arial" panose="020B0604020202020204" pitchFamily="34" charset="0"/>
                  </a:rPr>
                  <a:t> qua A.</a:t>
                </a:r>
              </a:p>
            </p:txBody>
          </p:sp>
        </mc:Choice>
        <mc:Fallback xmlns="">
          <p:sp>
            <p:nvSpPr>
              <p:cNvPr id="4" name="Rectangle 3"/>
              <p:cNvSpPr>
                <a:spLocks noRot="1" noChangeAspect="1" noMove="1" noResize="1" noEditPoints="1" noAdjustHandles="1" noChangeArrowheads="1" noChangeShapeType="1" noTextEdit="1"/>
              </p:cNvSpPr>
              <p:nvPr/>
            </p:nvSpPr>
            <p:spPr>
              <a:xfrm>
                <a:off x="2209800" y="3162300"/>
                <a:ext cx="15316200" cy="4478021"/>
              </a:xfrm>
              <a:prstGeom prst="rect">
                <a:avLst/>
              </a:prstGeom>
              <a:blipFill>
                <a:blip r:embed="rId4"/>
                <a:stretch>
                  <a:fillRect l="-1672" r="-1632" b="-5858"/>
                </a:stretch>
              </a:blipFill>
            </p:spPr>
            <p:txBody>
              <a:bodyPr/>
              <a:lstStyle/>
              <a:p>
                <a:r>
                  <a:rPr lang="en-US">
                    <a:noFill/>
                  </a:rPr>
                  <a:t> </a:t>
                </a:r>
              </a:p>
            </p:txBody>
          </p:sp>
        </mc:Fallback>
      </mc:AlternateContent>
      <p:sp>
        <p:nvSpPr>
          <p:cNvPr id="9" name="TextBox 8"/>
          <p:cNvSpPr txBox="1"/>
          <p:nvPr/>
        </p:nvSpPr>
        <p:spPr>
          <a:xfrm>
            <a:off x="7696200" y="1485900"/>
            <a:ext cx="4343400" cy="861774"/>
          </a:xfrm>
          <a:prstGeom prst="rect">
            <a:avLst/>
          </a:prstGeom>
          <a:noFill/>
        </p:spPr>
        <p:txBody>
          <a:bodyPr wrap="square" rtlCol="0">
            <a:spAutoFit/>
          </a:bodyPr>
          <a:lstStyle/>
          <a:p>
            <a:pPr algn="ctr"/>
            <a:r>
              <a:rPr lang="en-US" sz="5000" b="1" u="sng" dirty="0">
                <a:solidFill>
                  <a:srgbClr val="C00000"/>
                </a:solidFill>
                <a:latin typeface="Arial" panose="020B0604020202020204" pitchFamily="34" charset="0"/>
                <a:cs typeface="Arial" panose="020B0604020202020204" pitchFamily="34" charset="0"/>
              </a:rPr>
              <a:t>KẾT LUẬN:</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943326">
            <a:off x="16056684" y="7569443"/>
            <a:ext cx="3700633" cy="3700633"/>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04105" y="281009"/>
            <a:ext cx="1066800" cy="1180088"/>
          </a:xfrm>
          <a:prstGeom prst="rect">
            <a:avLst/>
          </a:prstGeom>
        </p:spPr>
      </p:pic>
    </p:spTree>
    <p:extLst>
      <p:ext uri="{BB962C8B-B14F-4D97-AF65-F5344CB8AC3E}">
        <p14:creationId xmlns:p14="http://schemas.microsoft.com/office/powerpoint/2010/main" val="421441505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txBody>
          <a:bodyPr/>
          <a:lstStyle/>
          <a:p>
            <a:endParaRPr lang="en-US"/>
          </a:p>
        </p:txBody>
      </p:sp>
      <p:pic>
        <p:nvPicPr>
          <p:cNvPr id="4"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9155" y="8785934"/>
            <a:ext cx="1294758" cy="1372094"/>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15870" y="9109682"/>
            <a:ext cx="716305" cy="792372"/>
          </a:xfrm>
          <a:prstGeom prst="rect">
            <a:avLst/>
          </a:prstGeom>
        </p:spPr>
      </p:pic>
      <p:sp>
        <p:nvSpPr>
          <p:cNvPr id="10" name="Rectangle 9"/>
          <p:cNvSpPr/>
          <p:nvPr/>
        </p:nvSpPr>
        <p:spPr>
          <a:xfrm>
            <a:off x="762000" y="495300"/>
            <a:ext cx="3053743" cy="86113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Chú ý:</a:t>
            </a:r>
          </a:p>
        </p:txBody>
      </p:sp>
      <p:sp>
        <p:nvSpPr>
          <p:cNvPr id="3" name="Rectangle 2"/>
          <p:cNvSpPr/>
          <p:nvPr/>
        </p:nvSpPr>
        <p:spPr>
          <a:xfrm>
            <a:off x="743186" y="1403028"/>
            <a:ext cx="16782814" cy="2955746"/>
          </a:xfrm>
          <a:prstGeom prst="rect">
            <a:avLst/>
          </a:prstGeom>
        </p:spPr>
        <p:txBody>
          <a:bodyPr wrap="square">
            <a:spAutoFit/>
          </a:bodyPr>
          <a:lstStyle/>
          <a:p>
            <a:pPr marL="571500" lvl="0" indent="-571500" algn="just">
              <a:lnSpc>
                <a:spcPct val="150000"/>
              </a:lnSpc>
              <a:buFontTx/>
              <a:buChar char="-"/>
            </a:pPr>
            <a:r>
              <a:rPr lang="vi-VN" sz="3200" dirty="0">
                <a:solidFill>
                  <a:srgbClr val="FF0000"/>
                </a:solidFill>
                <a:ea typeface="Times New Roman" panose="02020603050405020304" pitchFamily="18" charset="0"/>
                <a:cs typeface="Arial" panose="020B0604020202020204" pitchFamily="34" charset="0"/>
              </a:rPr>
              <a:t>Để nghiên cứu hình học không gian, ta thường vẽ các hình đó lên bảng hoặc lên giấy. Hình vẽ đó được gọi là hình biểu diễn của một hình không gian. Hình biểu diễn của một hình không gian cần tuân thủ những quy tắc sau:</a:t>
            </a:r>
          </a:p>
          <a:p>
            <a:pPr marL="571500" lvl="0" indent="-571500" algn="just">
              <a:lnSpc>
                <a:spcPct val="150000"/>
              </a:lnSpc>
              <a:buFontTx/>
              <a:buChar char="-"/>
            </a:pPr>
            <a:r>
              <a:rPr lang="vi-VN" sz="3200" dirty="0">
                <a:solidFill>
                  <a:prstClr val="black"/>
                </a:solidFill>
                <a:ea typeface="Times New Roman" panose="02020603050405020304" pitchFamily="18" charset="0"/>
                <a:cs typeface="Arial" panose="020B0604020202020204" pitchFamily="34" charset="0"/>
              </a:rPr>
              <a:t>Hình biểu diễn của đường thẳng là đường thẳng, của đoạn thẳng là đoạn thẳng.</a:t>
            </a:r>
          </a:p>
        </p:txBody>
      </p:sp>
      <p:pic>
        <p:nvPicPr>
          <p:cNvPr id="8" name="Picture 7"/>
          <p:cNvPicPr>
            <a:picLocks noChangeAspect="1"/>
          </p:cNvPicPr>
          <p:nvPr/>
        </p:nvPicPr>
        <p:blipFill>
          <a:blip r:embed="rId6"/>
          <a:stretch>
            <a:fillRect/>
          </a:stretch>
        </p:blipFill>
        <p:spPr>
          <a:xfrm flipH="1">
            <a:off x="16531636" y="638007"/>
            <a:ext cx="838200" cy="729893"/>
          </a:xfrm>
          <a:prstGeom prst="rect">
            <a:avLst/>
          </a:prstGeom>
        </p:spPr>
      </p:pic>
      <p:pic>
        <p:nvPicPr>
          <p:cNvPr id="9" name="Picture 8"/>
          <p:cNvPicPr>
            <a:picLocks noChangeAspect="1"/>
          </p:cNvPicPr>
          <p:nvPr/>
        </p:nvPicPr>
        <p:blipFill>
          <a:blip r:embed="rId7"/>
          <a:stretch>
            <a:fillRect/>
          </a:stretch>
        </p:blipFill>
        <p:spPr>
          <a:xfrm>
            <a:off x="12435242" y="4610100"/>
            <a:ext cx="4938358" cy="3410733"/>
          </a:xfrm>
          <a:prstGeom prst="rect">
            <a:avLst/>
          </a:prstGeom>
        </p:spPr>
      </p:pic>
      <p:sp>
        <p:nvSpPr>
          <p:cNvPr id="11" name="Rectangle 10"/>
          <p:cNvSpPr/>
          <p:nvPr/>
        </p:nvSpPr>
        <p:spPr>
          <a:xfrm>
            <a:off x="752593" y="4427082"/>
            <a:ext cx="11301155" cy="3785652"/>
          </a:xfrm>
          <a:prstGeom prst="rect">
            <a:avLst/>
          </a:prstGeom>
        </p:spPr>
        <p:txBody>
          <a:bodyPr wrap="square">
            <a:spAutoFit/>
          </a:bodyPr>
          <a:lstStyle/>
          <a:p>
            <a:pPr marL="571500" lvl="0" indent="-571500" algn="just">
              <a:lnSpc>
                <a:spcPct val="150000"/>
              </a:lnSpc>
              <a:buFontTx/>
              <a:buChar char="-"/>
            </a:pPr>
            <a:r>
              <a:rPr lang="vi-VN" sz="3200" dirty="0">
                <a:solidFill>
                  <a:srgbClr val="00B050"/>
                </a:solidFill>
                <a:ea typeface="Times New Roman" panose="02020603050405020304" pitchFamily="18" charset="0"/>
                <a:cs typeface="Arial" panose="020B0604020202020204" pitchFamily="34" charset="0"/>
              </a:rPr>
              <a:t>Hình biểu diễn của hai đường thẳng song song là hai đường thẳng song song, của hai đường thẳng cắt nhau là hai đường thẳng cắt nhau.</a:t>
            </a:r>
            <a:endParaRPr lang="en-US" sz="3200" dirty="0">
              <a:solidFill>
                <a:srgbClr val="00B050"/>
              </a:solidFill>
              <a:ea typeface="Times New Roman" panose="02020603050405020304" pitchFamily="18" charset="0"/>
              <a:cs typeface="Arial" panose="020B0604020202020204" pitchFamily="34" charset="0"/>
            </a:endParaRPr>
          </a:p>
          <a:p>
            <a:pPr marL="571500" lvl="0" indent="-571500" algn="just">
              <a:lnSpc>
                <a:spcPct val="150000"/>
              </a:lnSpc>
              <a:buFontTx/>
              <a:buChar char="-"/>
              <a:defRPr/>
            </a:pPr>
            <a:r>
              <a:rPr lang="vi-VN" sz="3200" dirty="0">
                <a:solidFill>
                  <a:prstClr val="black"/>
                </a:solidFill>
                <a:ea typeface="Times New Roman" panose="02020603050405020304" pitchFamily="18" charset="0"/>
                <a:cs typeface="Arial" panose="020B0604020202020204" pitchFamily="34" charset="0"/>
              </a:rPr>
              <a:t>Hình biểu diễn giữ nguyên quan hệ liên thuộc giữa điểm và đường thẳng.</a:t>
            </a:r>
          </a:p>
        </p:txBody>
      </p:sp>
      <p:sp>
        <p:nvSpPr>
          <p:cNvPr id="12" name="Rectangle 11"/>
          <p:cNvSpPr/>
          <p:nvPr/>
        </p:nvSpPr>
        <p:spPr>
          <a:xfrm>
            <a:off x="717884" y="8160882"/>
            <a:ext cx="16465902" cy="1490152"/>
          </a:xfrm>
          <a:prstGeom prst="rect">
            <a:avLst/>
          </a:prstGeom>
        </p:spPr>
        <p:txBody>
          <a:bodyPr wrap="square">
            <a:spAutoFit/>
          </a:bodyPr>
          <a:lstStyle/>
          <a:p>
            <a:pPr marL="571500" lvl="0" indent="-571500" algn="just">
              <a:lnSpc>
                <a:spcPct val="150000"/>
              </a:lnSpc>
              <a:buFontTx/>
              <a:buChar char="-"/>
              <a:defRPr/>
            </a:pPr>
            <a:r>
              <a:rPr lang="vi-VN" sz="3200" dirty="0">
                <a:solidFill>
                  <a:srgbClr val="00B050"/>
                </a:solidFill>
                <a:ea typeface="Times New Roman" panose="02020603050405020304" pitchFamily="18" charset="0"/>
                <a:cs typeface="Arial" panose="020B0604020202020204" pitchFamily="34" charset="0"/>
              </a:rPr>
              <a:t>Dùng nét vẽ liền để biểu diễn cho đường nhìn thấy và nét đứt đoạn để biểu diễn cho đường bị che khuất.</a:t>
            </a:r>
            <a:r>
              <a:rPr lang="en-US" sz="3200" dirty="0">
                <a:solidFill>
                  <a:srgbClr val="00B050"/>
                </a:solidFill>
                <a:ea typeface="Times New Roman" panose="02020603050405020304" pitchFamily="18" charset="0"/>
                <a:cs typeface="Arial" panose="020B0604020202020204" pitchFamily="34" charset="0"/>
              </a:rPr>
              <a:t> </a:t>
            </a:r>
            <a:r>
              <a:rPr lang="vi-VN" sz="3200" dirty="0">
                <a:solidFill>
                  <a:srgbClr val="00B050"/>
                </a:solidFill>
                <a:ea typeface="Times New Roman" panose="02020603050405020304" pitchFamily="18" charset="0"/>
                <a:cs typeface="Arial" panose="020B0604020202020204" pitchFamily="34" charset="0"/>
              </a:rPr>
              <a:t>Các quy tắc khác sẽ được học ở phần sau.</a:t>
            </a:r>
          </a:p>
        </p:txBody>
      </p:sp>
    </p:spTree>
    <p:extLst>
      <p:ext uri="{BB962C8B-B14F-4D97-AF65-F5344CB8AC3E}">
        <p14:creationId xmlns:p14="http://schemas.microsoft.com/office/powerpoint/2010/main" val="3821562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anim calcmode="lin" valueType="num">
                                      <p:cBhvr>
                                        <p:cTn id="25" dur="500" fill="hold"/>
                                        <p:tgtEl>
                                          <p:spTgt spid="12"/>
                                        </p:tgtEl>
                                        <p:attrNameLst>
                                          <p:attrName>ppt_x</p:attrName>
                                        </p:attrNameLst>
                                      </p:cBhvr>
                                      <p:tavLst>
                                        <p:tav tm="0">
                                          <p:val>
                                            <p:strVal val="#ppt_x"/>
                                          </p:val>
                                        </p:tav>
                                        <p:tav tm="100000">
                                          <p:val>
                                            <p:strVal val="#ppt_x"/>
                                          </p:val>
                                        </p:tav>
                                      </p:tavLst>
                                    </p:anim>
                                    <p:anim calcmode="lin" valueType="num">
                                      <p:cBhvr>
                                        <p:cTn id="26" dur="5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anim calcmode="lin" valueType="num">
                                      <p:cBhvr>
                                        <p:cTn id="30" dur="500" fill="hold"/>
                                        <p:tgtEl>
                                          <p:spTgt spid="9"/>
                                        </p:tgtEl>
                                        <p:attrNameLst>
                                          <p:attrName>ppt_x</p:attrName>
                                        </p:attrNameLst>
                                      </p:cBhvr>
                                      <p:tavLst>
                                        <p:tav tm="0">
                                          <p:val>
                                            <p:strVal val="#ppt_x"/>
                                          </p:val>
                                        </p:tav>
                                        <p:tav tm="100000">
                                          <p:val>
                                            <p:strVal val="#ppt_x"/>
                                          </p:val>
                                        </p:tav>
                                      </p:tavLst>
                                    </p:anim>
                                    <p:anim calcmode="lin" valueType="num">
                                      <p:cBhvr>
                                        <p:cTn id="3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E6D"/>
        </a:solidFill>
        <a:effectLst/>
      </p:bgPr>
    </p:bg>
    <p:spTree>
      <p:nvGrpSpPr>
        <p:cNvPr id="1" name=""/>
        <p:cNvGrpSpPr/>
        <p:nvPr/>
      </p:nvGrpSpPr>
      <p:grpSpPr>
        <a:xfrm>
          <a:off x="0" y="0"/>
          <a:ext cx="0" cy="0"/>
          <a:chOff x="0" y="0"/>
          <a:chExt cx="0" cy="0"/>
        </a:xfrm>
      </p:grpSpPr>
      <p:sp>
        <p:nvSpPr>
          <p:cNvPr id="2" name="AutoShape 2"/>
          <p:cNvSpPr/>
          <p:nvPr/>
        </p:nvSpPr>
        <p:spPr>
          <a:xfrm rot="-5400000">
            <a:off x="9303307" y="-4783333"/>
            <a:ext cx="10833473" cy="19829952"/>
          </a:xfrm>
          <a:prstGeom prst="rect">
            <a:avLst/>
          </a:prstGeom>
          <a:solidFill>
            <a:srgbClr val="FFFFFF"/>
          </a:solidFill>
        </p:spPr>
        <p:txBody>
          <a:bodyPr/>
          <a:lstStyle/>
          <a:p>
            <a:endParaRPr lang="en-US"/>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24136" y="-285093"/>
            <a:ext cx="19705933" cy="11084587"/>
          </a:xfrm>
          <a:prstGeom prst="rect">
            <a:avLst/>
          </a:prstGeom>
        </p:spPr>
      </p:pic>
      <p:sp>
        <p:nvSpPr>
          <p:cNvPr id="15" name="AutoShape 6"/>
          <p:cNvSpPr/>
          <p:nvPr/>
        </p:nvSpPr>
        <p:spPr>
          <a:xfrm>
            <a:off x="457200" y="532800"/>
            <a:ext cx="17373600" cy="9448800"/>
          </a:xfrm>
          <a:prstGeom prst="rect">
            <a:avLst/>
          </a:prstGeom>
          <a:solidFill>
            <a:srgbClr val="F6F6E9"/>
          </a:solidFill>
        </p:spPr>
        <p:txBody>
          <a:bodyPr/>
          <a:lstStyle/>
          <a:p>
            <a:endParaRPr lang="en-US"/>
          </a:p>
        </p:txBody>
      </p:sp>
      <p:pic>
        <p:nvPicPr>
          <p:cNvPr id="1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67465" y="281686"/>
            <a:ext cx="4287847" cy="1023353"/>
          </a:xfrm>
          <a:prstGeom prst="rect">
            <a:avLst/>
          </a:prstGeom>
        </p:spPr>
      </p:pic>
      <p:sp>
        <p:nvSpPr>
          <p:cNvPr id="7" name="Pentagon 6"/>
          <p:cNvSpPr/>
          <p:nvPr/>
        </p:nvSpPr>
        <p:spPr>
          <a:xfrm>
            <a:off x="468086" y="3314700"/>
            <a:ext cx="10134600" cy="3333438"/>
          </a:xfrm>
          <a:prstGeom prst="homePlate">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TÍNH CHẤT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THỪA NHẬN</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Oval 3"/>
          <p:cNvSpPr/>
          <p:nvPr/>
        </p:nvSpPr>
        <p:spPr>
          <a:xfrm>
            <a:off x="10591800" y="3695700"/>
            <a:ext cx="2971800" cy="2895600"/>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2</a:t>
            </a: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258800" y="5134031"/>
            <a:ext cx="5191069" cy="51910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91315466"/>
      </p:ext>
    </p:extLst>
  </p:cSld>
  <p:clrMapOvr>
    <a:masterClrMapping/>
  </p:clrMapOvr>
  <mc:AlternateContent xmlns:mc="http://schemas.openxmlformats.org/markup-compatibility/2006" xmlns:p14="http://schemas.microsoft.com/office/powerpoint/2010/main">
    <mc:Choice Requires="p14">
      <p:transition spd="slow" p14:dur="800">
        <p:comb/>
      </p:transition>
    </mc:Choice>
    <mc:Fallback xmlns="">
      <p:transition spd="slow">
        <p:comb/>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6" r="60999"/>
          <a:stretch>
            <a:fillRect/>
          </a:stretch>
        </p:blipFill>
        <p:spPr>
          <a:xfrm rot="10800000" flipH="1">
            <a:off x="-2285734" y="-16303"/>
            <a:ext cx="3733533" cy="10896980"/>
          </a:xfrm>
          <a:prstGeom prst="rect">
            <a:avLst/>
          </a:prstGeom>
        </p:spPr>
      </p:pic>
      <p:sp>
        <p:nvSpPr>
          <p:cNvPr id="10" name="Rounded Rectangle 9"/>
          <p:cNvSpPr/>
          <p:nvPr/>
        </p:nvSpPr>
        <p:spPr>
          <a:xfrm>
            <a:off x="1905000" y="442485"/>
            <a:ext cx="2180311" cy="967215"/>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HĐ2</a:t>
            </a:r>
            <a:endParaRPr lang="en-US" sz="4000" b="1" dirty="0">
              <a:latin typeface="Arial" panose="020B0604020202020204" pitchFamily="34" charset="0"/>
              <a:cs typeface="Arial" panose="020B0604020202020204" pitchFamily="34" charset="0"/>
            </a:endParaRPr>
          </a:p>
        </p:txBody>
      </p:sp>
      <p:sp>
        <p:nvSpPr>
          <p:cNvPr id="2" name="Rectangle 1"/>
          <p:cNvSpPr/>
          <p:nvPr/>
        </p:nvSpPr>
        <p:spPr>
          <a:xfrm>
            <a:off x="1905000" y="1714500"/>
            <a:ext cx="10896600" cy="3600986"/>
          </a:xfrm>
          <a:prstGeom prst="rect">
            <a:avLst/>
          </a:prstGeom>
        </p:spPr>
        <p:txBody>
          <a:bodyPr wrap="square">
            <a:spAutoFit/>
          </a:bodyPr>
          <a:lstStyle/>
          <a:p>
            <a:pPr algn="just">
              <a:lnSpc>
                <a:spcPct val="150000"/>
              </a:lnSpc>
            </a:pPr>
            <a:r>
              <a:rPr lang="vi-VN" sz="3800">
                <a:solidFill>
                  <a:srgbClr val="000000"/>
                </a:solidFill>
              </a:rPr>
              <a:t>Chiếc xà ngang đặt tựa lên hai điểm </a:t>
            </a:r>
            <a:r>
              <a:rPr lang="vi-VN" sz="3800" i="1">
                <a:solidFill>
                  <a:srgbClr val="000000"/>
                </a:solidFill>
              </a:rPr>
              <a:t>A, B</a:t>
            </a:r>
            <a:r>
              <a:rPr lang="vi-VN" sz="3800">
                <a:solidFill>
                  <a:srgbClr val="000000"/>
                </a:solidFill>
              </a:rPr>
              <a:t> của trụ nhảy thể hiện hình ảnh của một đường thẳng đi qua hai điểm đó. Có thể tìm được một đường thẳng khác cũng đi qua hai điểm </a:t>
            </a:r>
            <a:r>
              <a:rPr lang="vi-VN" sz="3800" i="1">
                <a:solidFill>
                  <a:srgbClr val="000000"/>
                </a:solidFill>
              </a:rPr>
              <a:t>A,B</a:t>
            </a:r>
            <a:r>
              <a:rPr lang="vi-VN" sz="3800">
                <a:solidFill>
                  <a:srgbClr val="000000"/>
                </a:solidFill>
              </a:rPr>
              <a:t> hay không?</a:t>
            </a:r>
            <a:endParaRPr lang="en-US" sz="3800"/>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13018169" y="1257761"/>
            <a:ext cx="5041231" cy="4266739"/>
          </a:xfrm>
          <a:prstGeom prst="rect">
            <a:avLst/>
          </a:prstGeom>
        </p:spPr>
      </p:pic>
      <p:pic>
        <p:nvPicPr>
          <p:cNvPr id="18"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72256"/>
          <a:stretch>
            <a:fillRect/>
          </a:stretch>
        </p:blipFill>
        <p:spPr>
          <a:xfrm rot="10156601">
            <a:off x="13855452" y="9414099"/>
            <a:ext cx="5963171" cy="2058609"/>
          </a:xfrm>
          <a:prstGeom prst="rect">
            <a:avLst/>
          </a:prstGeom>
        </p:spPr>
      </p:pic>
    </p:spTree>
    <p:extLst>
      <p:ext uri="{BB962C8B-B14F-4D97-AF65-F5344CB8AC3E}">
        <p14:creationId xmlns:p14="http://schemas.microsoft.com/office/powerpoint/2010/main" val="341243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6" r="60999"/>
          <a:stretch>
            <a:fillRect/>
          </a:stretch>
        </p:blipFill>
        <p:spPr>
          <a:xfrm rot="10800000" flipH="1">
            <a:off x="-2209799" y="-342900"/>
            <a:ext cx="3733533" cy="10896980"/>
          </a:xfrm>
          <a:prstGeom prst="rect">
            <a:avLst/>
          </a:prstGeom>
        </p:spPr>
      </p:pic>
      <p:sp>
        <p:nvSpPr>
          <p:cNvPr id="4" name="Rectangle 3"/>
          <p:cNvSpPr/>
          <p:nvPr/>
        </p:nvSpPr>
        <p:spPr>
          <a:xfrm>
            <a:off x="3124200" y="3390900"/>
            <a:ext cx="13487400" cy="2169825"/>
          </a:xfrm>
          <a:prstGeom prst="rect">
            <a:avLst/>
          </a:prstGeom>
          <a:solidFill>
            <a:schemeClr val="accent6">
              <a:lumMod val="40000"/>
              <a:lumOff val="60000"/>
            </a:schemeClr>
          </a:solidFill>
        </p:spPr>
        <p:txBody>
          <a:bodyPr wrap="square">
            <a:spAutoFit/>
          </a:bodyPr>
          <a:lstStyle/>
          <a:p>
            <a:pPr lvl="0" algn="just">
              <a:lnSpc>
                <a:spcPct val="150000"/>
              </a:lnSpc>
              <a:spcBef>
                <a:spcPts val="600"/>
              </a:spcBef>
              <a:spcAft>
                <a:spcPts val="800"/>
              </a:spcAft>
            </a:pPr>
            <a:r>
              <a:rPr lang="vi-VN" sz="4500">
                <a:solidFill>
                  <a:prstClr val="black"/>
                </a:solidFill>
                <a:ea typeface="Times New Roman" panose="02020603050405020304" pitchFamily="18" charset="0"/>
                <a:cs typeface="Arial" panose="020B0604020202020204" pitchFamily="34" charset="0"/>
              </a:rPr>
              <a:t>Có một và chỉ một đường thẳng đi qua hai điểm phân biệt.</a:t>
            </a:r>
            <a:endParaRPr kumimoji="0" lang="en-US" sz="45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9" name="TextBox 8"/>
          <p:cNvSpPr txBox="1"/>
          <p:nvPr/>
        </p:nvSpPr>
        <p:spPr>
          <a:xfrm>
            <a:off x="7696200" y="1614726"/>
            <a:ext cx="43434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KẾT LUẬN:</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04105" y="281009"/>
            <a:ext cx="1066800" cy="1180088"/>
          </a:xfrm>
          <a:prstGeom prst="rect">
            <a:avLst/>
          </a:prstGeom>
        </p:spPr>
      </p:pic>
      <p:pic>
        <p:nvPicPr>
          <p:cNvPr id="2" name="Picture 1"/>
          <p:cNvPicPr>
            <a:picLocks noChangeAspect="1"/>
          </p:cNvPicPr>
          <p:nvPr/>
        </p:nvPicPr>
        <p:blipFill>
          <a:blip r:embed="rId5"/>
          <a:stretch>
            <a:fillRect/>
          </a:stretch>
        </p:blipFill>
        <p:spPr>
          <a:xfrm>
            <a:off x="8022119" y="7734300"/>
            <a:ext cx="3691562" cy="2286000"/>
          </a:xfrm>
          <a:prstGeom prst="rect">
            <a:avLst/>
          </a:prstGeom>
        </p:spPr>
      </p:pic>
    </p:spTree>
    <p:extLst>
      <p:ext uri="{BB962C8B-B14F-4D97-AF65-F5344CB8AC3E}">
        <p14:creationId xmlns:p14="http://schemas.microsoft.com/office/powerpoint/2010/main" val="196003326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txBody>
          <a:bodyPr/>
          <a:lstStyle/>
          <a:p>
            <a:endParaRPr lang="en-US"/>
          </a:p>
        </p:txBody>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81854">
            <a:off x="11756725" y="-1125339"/>
            <a:ext cx="8057164" cy="2781499"/>
          </a:xfrm>
          <a:prstGeom prst="rect">
            <a:avLst/>
          </a:prstGeom>
        </p:spPr>
      </p:pic>
      <p:sp>
        <p:nvSpPr>
          <p:cNvPr id="22" name="TextBox 21"/>
          <p:cNvSpPr txBox="1"/>
          <p:nvPr/>
        </p:nvSpPr>
        <p:spPr>
          <a:xfrm>
            <a:off x="1394409" y="1129854"/>
            <a:ext cx="3637431"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Câu hỏi:</a:t>
            </a:r>
            <a:endParaRPr kumimoji="0" lang="en-US" sz="45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4" name="Rectangle 23"/>
          <p:cNvSpPr/>
          <p:nvPr/>
        </p:nvSpPr>
        <p:spPr>
          <a:xfrm>
            <a:off x="571500" y="1880169"/>
            <a:ext cx="17145000" cy="2762936"/>
          </a:xfrm>
          <a:prstGeom prst="rect">
            <a:avLst/>
          </a:prstGeom>
          <a:noFill/>
        </p:spPr>
        <p:txBody>
          <a:bodyPr wrap="square" anchor="ctr">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bao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nhiêu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đường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thẳng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qua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hai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điểm</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trong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số</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điểm</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không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thẳng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hàng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4000" baseline="0" dirty="0">
                <a:solidFill>
                  <a:srgbClr val="00B050"/>
                </a:solidFill>
                <a:latin typeface="Arial" panose="020B0604020202020204" pitchFamily="34" charset="0"/>
                <a:cs typeface="Times New Roman" panose="02020603050405020304" pitchFamily="18" charset="0"/>
              </a:rPr>
              <a:t>Trong </a:t>
            </a:r>
            <a:r>
              <a:rPr lang="en-US" sz="4000" baseline="0" dirty="0" err="1">
                <a:solidFill>
                  <a:srgbClr val="00B050"/>
                </a:solidFill>
                <a:latin typeface="Arial" panose="020B0604020202020204" pitchFamily="34" charset="0"/>
                <a:cs typeface="Times New Roman" panose="02020603050405020304" pitchFamily="18" charset="0"/>
              </a:rPr>
              <a:t>không</a:t>
            </a:r>
            <a:r>
              <a:rPr lang="en-US" sz="4000" dirty="0">
                <a:solidFill>
                  <a:srgbClr val="00B050"/>
                </a:solidFill>
                <a:latin typeface="Arial" panose="020B0604020202020204" pitchFamily="34" charset="0"/>
                <a:cs typeface="Times New Roman" panose="02020603050405020304" pitchFamily="18" charset="0"/>
              </a:rPr>
              <a:t> </a:t>
            </a:r>
            <a:r>
              <a:rPr lang="en-US" sz="4000" dirty="0" err="1">
                <a:solidFill>
                  <a:srgbClr val="00B050"/>
                </a:solidFill>
                <a:latin typeface="Arial" panose="020B0604020202020204" pitchFamily="34" charset="0"/>
                <a:cs typeface="Times New Roman" panose="02020603050405020304" pitchFamily="18" charset="0"/>
              </a:rPr>
              <a:t>gian</a:t>
            </a:r>
            <a:r>
              <a:rPr lang="en-US" sz="4000" dirty="0">
                <a:solidFill>
                  <a:srgbClr val="00B050"/>
                </a:solidFill>
                <a:latin typeface="Arial" panose="020B0604020202020204" pitchFamily="34" charset="0"/>
                <a:cs typeface="Times New Roman" panose="02020603050405020304" pitchFamily="18" charset="0"/>
              </a:rPr>
              <a:t>, </a:t>
            </a:r>
            <a:r>
              <a:rPr lang="en-US" sz="4000" baseline="0" dirty="0" err="1">
                <a:solidFill>
                  <a:srgbClr val="00B050"/>
                </a:solidFill>
                <a:latin typeface="Arial" panose="020B0604020202020204" pitchFamily="34" charset="0"/>
                <a:cs typeface="Times New Roman" panose="02020603050405020304" pitchFamily="18" charset="0"/>
              </a:rPr>
              <a:t>Có</a:t>
            </a:r>
            <a:r>
              <a:rPr lang="en-US" sz="4000" dirty="0">
                <a:solidFill>
                  <a:srgbClr val="00B050"/>
                </a:solidFill>
                <a:latin typeface="Arial" panose="020B0604020202020204" pitchFamily="34" charset="0"/>
                <a:cs typeface="Times New Roman" panose="02020603050405020304" pitchFamily="18" charset="0"/>
              </a:rPr>
              <a:t> bao </a:t>
            </a:r>
            <a:r>
              <a:rPr lang="en-US" sz="4000" dirty="0" err="1">
                <a:solidFill>
                  <a:srgbClr val="00B050"/>
                </a:solidFill>
                <a:latin typeface="Arial" panose="020B0604020202020204" pitchFamily="34" charset="0"/>
                <a:cs typeface="Times New Roman" panose="02020603050405020304" pitchFamily="18" charset="0"/>
              </a:rPr>
              <a:t>nhiêu</a:t>
            </a:r>
            <a:r>
              <a:rPr lang="en-US" sz="4000" dirty="0">
                <a:solidFill>
                  <a:srgbClr val="00B050"/>
                </a:solidFill>
                <a:latin typeface="Arial" panose="020B0604020202020204" pitchFamily="34" charset="0"/>
                <a:cs typeface="Times New Roman" panose="02020603050405020304" pitchFamily="18" charset="0"/>
              </a:rPr>
              <a:t> </a:t>
            </a:r>
            <a:r>
              <a:rPr lang="en-US" sz="4000" dirty="0" err="1">
                <a:solidFill>
                  <a:srgbClr val="00B050"/>
                </a:solidFill>
                <a:latin typeface="Arial" panose="020B0604020202020204" pitchFamily="34" charset="0"/>
                <a:cs typeface="Times New Roman" panose="02020603050405020304" pitchFamily="18" charset="0"/>
              </a:rPr>
              <a:t>đường</a:t>
            </a:r>
            <a:r>
              <a:rPr lang="en-US" sz="4000" dirty="0">
                <a:solidFill>
                  <a:srgbClr val="00B050"/>
                </a:solidFill>
                <a:latin typeface="Arial" panose="020B0604020202020204" pitchFamily="34" charset="0"/>
                <a:cs typeface="Times New Roman" panose="02020603050405020304" pitchFamily="18" charset="0"/>
              </a:rPr>
              <a:t> </a:t>
            </a:r>
            <a:r>
              <a:rPr lang="en-US" sz="4000" dirty="0" err="1">
                <a:solidFill>
                  <a:srgbClr val="00B050"/>
                </a:solidFill>
                <a:latin typeface="Arial" panose="020B0604020202020204" pitchFamily="34" charset="0"/>
                <a:cs typeface="Times New Roman" panose="02020603050405020304" pitchFamily="18" charset="0"/>
              </a:rPr>
              <a:t>thẳng</a:t>
            </a:r>
            <a:r>
              <a:rPr lang="en-US" sz="4000" dirty="0">
                <a:solidFill>
                  <a:srgbClr val="00B050"/>
                </a:solidFill>
                <a:latin typeface="Arial" panose="020B0604020202020204" pitchFamily="34" charset="0"/>
                <a:cs typeface="Times New Roman" panose="02020603050405020304" pitchFamily="18" charset="0"/>
              </a:rPr>
              <a:t> </a:t>
            </a:r>
            <a:r>
              <a:rPr lang="en-US" sz="4000" dirty="0" err="1">
                <a:solidFill>
                  <a:srgbClr val="00B050"/>
                </a:solidFill>
                <a:latin typeface="Arial" panose="020B0604020202020204" pitchFamily="34" charset="0"/>
                <a:cs typeface="Times New Roman" panose="02020603050405020304" pitchFamily="18" charset="0"/>
              </a:rPr>
              <a:t>đi</a:t>
            </a:r>
            <a:r>
              <a:rPr lang="en-US" sz="4000" dirty="0">
                <a:solidFill>
                  <a:srgbClr val="00B050"/>
                </a:solidFill>
                <a:latin typeface="Arial" panose="020B0604020202020204" pitchFamily="34" charset="0"/>
                <a:cs typeface="Times New Roman" panose="02020603050405020304" pitchFamily="18" charset="0"/>
              </a:rPr>
              <a:t> qua </a:t>
            </a:r>
            <a:r>
              <a:rPr lang="en-US" sz="4000" dirty="0" err="1">
                <a:solidFill>
                  <a:srgbClr val="00B050"/>
                </a:solidFill>
                <a:latin typeface="Arial" panose="020B0604020202020204" pitchFamily="34" charset="0"/>
                <a:cs typeface="Times New Roman" panose="02020603050405020304" pitchFamily="18" charset="0"/>
              </a:rPr>
              <a:t>một</a:t>
            </a:r>
            <a:r>
              <a:rPr lang="en-US" sz="4000" dirty="0">
                <a:solidFill>
                  <a:srgbClr val="00B050"/>
                </a:solidFill>
                <a:latin typeface="Arial" panose="020B0604020202020204" pitchFamily="34" charset="0"/>
                <a:cs typeface="Times New Roman" panose="02020603050405020304" pitchFamily="18" charset="0"/>
              </a:rPr>
              <a:t> </a:t>
            </a:r>
            <a:r>
              <a:rPr lang="en-US" sz="4000" dirty="0" err="1">
                <a:solidFill>
                  <a:srgbClr val="00B050"/>
                </a:solidFill>
                <a:latin typeface="Arial" panose="020B0604020202020204" pitchFamily="34" charset="0"/>
                <a:cs typeface="Times New Roman" panose="02020603050405020304" pitchFamily="18" charset="0"/>
              </a:rPr>
              <a:t>điểm</a:t>
            </a:r>
            <a:r>
              <a:rPr lang="en-US" sz="4000" dirty="0">
                <a:solidFill>
                  <a:srgbClr val="00B050"/>
                </a:solidFill>
                <a:latin typeface="Arial" panose="020B0604020202020204" pitchFamily="34" charset="0"/>
                <a:cs typeface="Times New Roman" panose="02020603050405020304" pitchFamily="18" charset="0"/>
              </a:rPr>
              <a:t> </a:t>
            </a:r>
            <a:r>
              <a:rPr lang="en-US" sz="4000" dirty="0" err="1">
                <a:solidFill>
                  <a:srgbClr val="00B050"/>
                </a:solidFill>
                <a:latin typeface="Arial" panose="020B0604020202020204" pitchFamily="34" charset="0"/>
                <a:cs typeface="Times New Roman" panose="02020603050405020304" pitchFamily="18" charset="0"/>
              </a:rPr>
              <a:t>cho</a:t>
            </a:r>
            <a:r>
              <a:rPr lang="en-US" sz="4000" dirty="0">
                <a:solidFill>
                  <a:srgbClr val="00B050"/>
                </a:solidFill>
                <a:latin typeface="Arial" panose="020B0604020202020204" pitchFamily="34" charset="0"/>
                <a:cs typeface="Times New Roman" panose="02020603050405020304" pitchFamily="18" charset="0"/>
              </a:rPr>
              <a:t> </a:t>
            </a:r>
            <a:r>
              <a:rPr lang="en-US" sz="4000" dirty="0" err="1">
                <a:solidFill>
                  <a:srgbClr val="00B050"/>
                </a:solidFill>
                <a:latin typeface="Arial" panose="020B0604020202020204" pitchFamily="34" charset="0"/>
                <a:cs typeface="Times New Roman" panose="02020603050405020304" pitchFamily="18" charset="0"/>
              </a:rPr>
              <a:t>trước</a:t>
            </a:r>
            <a:r>
              <a:rPr lang="en-US" sz="4000" dirty="0">
                <a:solidFill>
                  <a:srgbClr val="00B050"/>
                </a:solidFill>
                <a:latin typeface="Arial" panose="020B0604020202020204" pitchFamily="34" charset="0"/>
                <a:cs typeface="Times New Roman" panose="02020603050405020304" pitchFamily="18" charset="0"/>
              </a:rPr>
              <a:t>?</a:t>
            </a:r>
            <a:endParaRPr kumimoji="0" lang="en-US" sz="4000" b="0" i="0" u="none" strike="noStrike" kern="1200" cap="none" spc="0" normalizeH="0" baseline="0" noProof="0" dirty="0">
              <a:ln>
                <a:noFill/>
              </a:ln>
              <a:solidFill>
                <a:srgbClr val="00B050"/>
              </a:solidFill>
              <a:effectLst/>
              <a:uLnTx/>
              <a:uFillTx/>
              <a:latin typeface="Calibri"/>
            </a:endParaRPr>
          </a:p>
        </p:txBody>
      </p:sp>
      <p:pic>
        <p:nvPicPr>
          <p:cNvPr id="3" name="Picture 2"/>
          <p:cNvPicPr>
            <a:picLocks noChangeAspect="1"/>
          </p:cNvPicPr>
          <p:nvPr/>
        </p:nvPicPr>
        <p:blipFill>
          <a:blip r:embed="rId4"/>
          <a:stretch>
            <a:fillRect/>
          </a:stretch>
        </p:blipFill>
        <p:spPr>
          <a:xfrm>
            <a:off x="685800" y="764180"/>
            <a:ext cx="708609" cy="1132097"/>
          </a:xfrm>
          <a:prstGeom prst="rect">
            <a:avLst/>
          </a:prstGeom>
        </p:spPr>
      </p:pic>
      <p:sp>
        <p:nvSpPr>
          <p:cNvPr id="4" name="Rectangle 3"/>
          <p:cNvSpPr/>
          <p:nvPr/>
        </p:nvSpPr>
        <p:spPr>
          <a:xfrm>
            <a:off x="1352550" y="5289953"/>
            <a:ext cx="1691489"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Gợi</a:t>
            </a:r>
            <a:r>
              <a:rPr kumimoji="0" lang="en-US" sz="4000" b="1" i="1"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ý:</a:t>
            </a:r>
            <a:endParaRPr kumimoji="0" lang="en-US" sz="4000" b="0" i="1" u="none" strike="noStrike" kern="1200" cap="none" spc="0" normalizeH="0" baseline="0" noProof="0" dirty="0">
              <a:ln>
                <a:noFill/>
              </a:ln>
              <a:solidFill>
                <a:srgbClr val="1F497D"/>
              </a:solidFill>
              <a:effectLst/>
              <a:uLnTx/>
              <a:uFillTx/>
              <a:latin typeface="Calibri"/>
              <a:ea typeface="+mn-ea"/>
              <a:cs typeface="+mn-cs"/>
            </a:endParaRPr>
          </a:p>
        </p:txBody>
      </p:sp>
      <p:pic>
        <p:nvPicPr>
          <p:cNvPr id="11" name="Picture 10"/>
          <p:cNvPicPr>
            <a:picLocks noChangeAspect="1"/>
          </p:cNvPicPr>
          <p:nvPr/>
        </p:nvPicPr>
        <p:blipFill>
          <a:blip r:embed="rId5"/>
          <a:stretch>
            <a:fillRect/>
          </a:stretch>
        </p:blipFill>
        <p:spPr>
          <a:xfrm>
            <a:off x="11835527" y="5067300"/>
            <a:ext cx="5080873" cy="4023181"/>
          </a:xfrm>
          <a:prstGeom prst="rect">
            <a:avLst/>
          </a:prstGeom>
        </p:spPr>
      </p:pic>
    </p:spTree>
    <p:extLst>
      <p:ext uri="{BB962C8B-B14F-4D97-AF65-F5344CB8AC3E}">
        <p14:creationId xmlns:p14="http://schemas.microsoft.com/office/powerpoint/2010/main" val="189757691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txBody>
          <a:bodyPr/>
          <a:lstStyle/>
          <a:p>
            <a:endParaRPr lang="en-US"/>
          </a:p>
        </p:txBody>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2201997">
            <a:off x="-2445811" y="8477151"/>
            <a:ext cx="8057164" cy="2781499"/>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78200" y="785613"/>
            <a:ext cx="1359858" cy="1245961"/>
          </a:xfrm>
          <a:prstGeom prst="rect">
            <a:avLst/>
          </a:prstGeom>
        </p:spPr>
      </p:pic>
      <p:sp>
        <p:nvSpPr>
          <p:cNvPr id="16" name="Rounded Rectangle 15"/>
          <p:cNvSpPr/>
          <p:nvPr/>
        </p:nvSpPr>
        <p:spPr>
          <a:xfrm>
            <a:off x="1066800" y="975885"/>
            <a:ext cx="2343913" cy="967215"/>
          </a:xfrm>
          <a:prstGeom prst="roundRect">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HĐ3</a:t>
            </a:r>
            <a:endParaRPr lang="en-US" sz="4000" b="1" dirty="0">
              <a:latin typeface="Arial" panose="020B0604020202020204" pitchFamily="34" charset="0"/>
              <a:cs typeface="Arial" panose="020B0604020202020204" pitchFamily="34" charset="0"/>
            </a:endParaRPr>
          </a:p>
        </p:txBody>
      </p:sp>
      <p:sp>
        <p:nvSpPr>
          <p:cNvPr id="5" name="Rectangle 4"/>
          <p:cNvSpPr/>
          <p:nvPr/>
        </p:nvSpPr>
        <p:spPr>
          <a:xfrm>
            <a:off x="1066800" y="2094974"/>
            <a:ext cx="11198656" cy="6232475"/>
          </a:xfrm>
          <a:prstGeom prst="rect">
            <a:avLst/>
          </a:prstGeom>
        </p:spPr>
        <p:txBody>
          <a:bodyPr wrap="square">
            <a:spAutoFit/>
          </a:bodyPr>
          <a:lstStyle/>
          <a:p>
            <a:pPr algn="just">
              <a:lnSpc>
                <a:spcPct val="150000"/>
              </a:lnSpc>
            </a:pPr>
            <a:r>
              <a:rPr lang="en-US" sz="3800" dirty="0">
                <a:latin typeface="Arial" panose="020B0604020202020204" pitchFamily="34" charset="0"/>
                <a:ea typeface="Calibri" panose="020F0502020204030204" pitchFamily="34" charset="0"/>
                <a:cs typeface="Times New Roman" panose="02020603050405020304" pitchFamily="18" charset="0"/>
              </a:rPr>
              <a:t>- Trong </a:t>
            </a:r>
            <a:r>
              <a:rPr lang="en-US" sz="3800" dirty="0" err="1">
                <a:latin typeface="Arial" panose="020B0604020202020204" pitchFamily="34" charset="0"/>
                <a:ea typeface="Calibri" panose="020F0502020204030204" pitchFamily="34" charset="0"/>
                <a:cs typeface="Times New Roman" panose="02020603050405020304" pitchFamily="18" charset="0"/>
              </a:rPr>
              <a:t>Hình</a:t>
            </a:r>
            <a:r>
              <a:rPr lang="en-US" sz="3800" dirty="0">
                <a:latin typeface="Arial" panose="020B0604020202020204" pitchFamily="34" charset="0"/>
                <a:ea typeface="Calibri" panose="020F0502020204030204" pitchFamily="34" charset="0"/>
                <a:cs typeface="Times New Roman" panose="02020603050405020304" pitchFamily="18" charset="0"/>
              </a:rPr>
              <a:t> 4.4 </a:t>
            </a:r>
            <a:r>
              <a:rPr lang="en-US" sz="3800" dirty="0" err="1">
                <a:latin typeface="Arial" panose="020B0604020202020204" pitchFamily="34" charset="0"/>
                <a:ea typeface="Calibri" panose="020F0502020204030204" pitchFamily="34" charset="0"/>
                <a:cs typeface="Times New Roman" panose="02020603050405020304" pitchFamily="18" charset="0"/>
              </a:rPr>
              <a:t>là</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một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khối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rubik</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có</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bốn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đỉnh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và</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bốn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mặt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b="1" i="1" dirty="0" err="1">
                <a:latin typeface="Arial" panose="020B0604020202020204" pitchFamily="34" charset="0"/>
                <a:ea typeface="Calibri" panose="020F0502020204030204" pitchFamily="34" charset="0"/>
                <a:cs typeface="Times New Roman" panose="02020603050405020304" pitchFamily="18" charset="0"/>
              </a:rPr>
              <a:t>mỗi</a:t>
            </a:r>
            <a:r>
              <a:rPr lang="en-US" sz="3800" b="1" i="1" dirty="0">
                <a:latin typeface="Arial" panose="020B0604020202020204" pitchFamily="34" charset="0"/>
                <a:ea typeface="Calibri" panose="020F0502020204030204" pitchFamily="34" charset="0"/>
                <a:cs typeface="Times New Roman" panose="02020603050405020304" pitchFamily="18" charset="0"/>
              </a:rPr>
              <a:t> </a:t>
            </a:r>
            <a:r>
              <a:rPr lang="en-US" sz="3800" b="1" i="1" dirty="0" err="1">
                <a:latin typeface="Arial" panose="020B0604020202020204" pitchFamily="34" charset="0"/>
                <a:ea typeface="Calibri" panose="020F0502020204030204" pitchFamily="34" charset="0"/>
                <a:cs typeface="Times New Roman" panose="02020603050405020304" pitchFamily="18" charset="0"/>
              </a:rPr>
              <a:t>mặt</a:t>
            </a:r>
            <a:r>
              <a:rPr lang="en-US" sz="3800" b="1" i="1" dirty="0">
                <a:latin typeface="Arial" panose="020B0604020202020204" pitchFamily="34" charset="0"/>
                <a:ea typeface="Calibri" panose="020F0502020204030204" pitchFamily="34" charset="0"/>
                <a:cs typeface="Times New Roman" panose="02020603050405020304" pitchFamily="18" charset="0"/>
              </a:rPr>
              <a:t> </a:t>
            </a:r>
            <a:r>
              <a:rPr lang="en-US" sz="3800" b="1" i="1" dirty="0" err="1">
                <a:latin typeface="Arial" panose="020B0604020202020204" pitchFamily="34" charset="0"/>
                <a:ea typeface="Calibri" panose="020F0502020204030204" pitchFamily="34" charset="0"/>
                <a:cs typeface="Times New Roman" panose="02020603050405020304" pitchFamily="18" charset="0"/>
              </a:rPr>
              <a:t>là</a:t>
            </a:r>
            <a:r>
              <a:rPr lang="en-US" sz="3800" b="1" i="1" dirty="0">
                <a:latin typeface="Arial" panose="020B0604020202020204" pitchFamily="34" charset="0"/>
                <a:ea typeface="Calibri" panose="020F0502020204030204" pitchFamily="34" charset="0"/>
                <a:cs typeface="Times New Roman" panose="02020603050405020304" pitchFamily="18" charset="0"/>
              </a:rPr>
              <a:t> </a:t>
            </a:r>
            <a:r>
              <a:rPr lang="en-US" sz="3800" b="1" i="1" dirty="0" err="1">
                <a:latin typeface="Arial" panose="020B0604020202020204" pitchFamily="34" charset="0"/>
                <a:ea typeface="Calibri" panose="020F0502020204030204" pitchFamily="34" charset="0"/>
                <a:cs typeface="Times New Roman" panose="02020603050405020304" pitchFamily="18" charset="0"/>
              </a:rPr>
              <a:t>một</a:t>
            </a:r>
            <a:r>
              <a:rPr lang="en-US" sz="3800" b="1" i="1" dirty="0">
                <a:latin typeface="Arial" panose="020B0604020202020204" pitchFamily="34" charset="0"/>
                <a:ea typeface="Calibri" panose="020F0502020204030204" pitchFamily="34" charset="0"/>
                <a:cs typeface="Times New Roman" panose="02020603050405020304" pitchFamily="18" charset="0"/>
              </a:rPr>
              <a:t> tam </a:t>
            </a:r>
            <a:r>
              <a:rPr lang="en-US" sz="3800" b="1" i="1" dirty="0" err="1">
                <a:latin typeface="Arial" panose="020B0604020202020204" pitchFamily="34" charset="0"/>
                <a:ea typeface="Calibri" panose="020F0502020204030204" pitchFamily="34" charset="0"/>
                <a:cs typeface="Times New Roman" panose="02020603050405020304" pitchFamily="18" charset="0"/>
              </a:rPr>
              <a:t>giác</a:t>
            </a:r>
            <a:r>
              <a:rPr lang="en-US" sz="3800" b="1" i="1" dirty="0">
                <a:latin typeface="Arial" panose="020B0604020202020204" pitchFamily="34" charset="0"/>
                <a:ea typeface="Calibri" panose="020F0502020204030204" pitchFamily="34" charset="0"/>
                <a:cs typeface="Times New Roman" panose="02020603050405020304" pitchFamily="18" charset="0"/>
              </a:rPr>
              <a:t>.</a:t>
            </a:r>
          </a:p>
          <a:p>
            <a:pPr algn="just">
              <a:lnSpc>
                <a:spcPct val="150000"/>
              </a:lnSpc>
            </a:pPr>
            <a:r>
              <a:rPr lang="en-US" sz="3800" dirty="0">
                <a:latin typeface="Arial" panose="020B0604020202020204" pitchFamily="34" charset="0"/>
                <a:ea typeface="Calibri" panose="020F0502020204030204" pitchFamily="34" charset="0"/>
                <a:cs typeface="Times New Roman" panose="02020603050405020304" pitchFamily="18" charset="0"/>
              </a:rPr>
              <a:t>a) </a:t>
            </a:r>
            <a:r>
              <a:rPr lang="en-US" sz="3800" dirty="0" err="1">
                <a:solidFill>
                  <a:srgbClr val="00B050"/>
                </a:solidFill>
                <a:latin typeface="Arial" panose="020B0604020202020204" pitchFamily="34" charset="0"/>
                <a:ea typeface="Calibri" panose="020F0502020204030204" pitchFamily="34" charset="0"/>
                <a:cs typeface="Times New Roman" panose="02020603050405020304" pitchFamily="18" charset="0"/>
              </a:rPr>
              <a:t>Đặt</a:t>
            </a:r>
            <a:r>
              <a:rPr lang="en-US" sz="3800" dirty="0">
                <a:solidFill>
                  <a:srgbClr val="00B05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B050"/>
                </a:solidFill>
                <a:latin typeface="Arial" panose="020B0604020202020204" pitchFamily="34" charset="0"/>
                <a:ea typeface="Calibri" panose="020F0502020204030204" pitchFamily="34" charset="0"/>
                <a:cs typeface="Times New Roman" panose="02020603050405020304" pitchFamily="18" charset="0"/>
              </a:rPr>
              <a:t>khối</a:t>
            </a:r>
            <a:r>
              <a:rPr lang="en-US" sz="3800" dirty="0">
                <a:solidFill>
                  <a:srgbClr val="00B05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B050"/>
                </a:solidFill>
                <a:latin typeface="Arial" panose="020B0604020202020204" pitchFamily="34" charset="0"/>
                <a:ea typeface="Calibri" panose="020F0502020204030204" pitchFamily="34" charset="0"/>
                <a:cs typeface="Times New Roman" panose="02020603050405020304" pitchFamily="18" charset="0"/>
              </a:rPr>
              <a:t>rubik</a:t>
            </a:r>
            <a:r>
              <a:rPr lang="en-US" sz="3800" dirty="0">
                <a:solidFill>
                  <a:srgbClr val="00B05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B050"/>
                </a:solidFill>
                <a:latin typeface="Arial" panose="020B0604020202020204" pitchFamily="34" charset="0"/>
                <a:ea typeface="Calibri" panose="020F0502020204030204" pitchFamily="34" charset="0"/>
                <a:cs typeface="Times New Roman" panose="02020603050405020304" pitchFamily="18" charset="0"/>
              </a:rPr>
              <a:t>sao</a:t>
            </a:r>
            <a:r>
              <a:rPr lang="en-US" sz="3800" dirty="0">
                <a:solidFill>
                  <a:srgbClr val="00B05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B050"/>
                </a:solidFill>
                <a:latin typeface="Arial" panose="020B0604020202020204" pitchFamily="34" charset="0"/>
                <a:ea typeface="Calibri" panose="020F0502020204030204" pitchFamily="34" charset="0"/>
                <a:cs typeface="Times New Roman" panose="02020603050405020304" pitchFamily="18" charset="0"/>
              </a:rPr>
              <a:t>cho</a:t>
            </a:r>
            <a:r>
              <a:rPr lang="en-US" sz="3800" dirty="0">
                <a:solidFill>
                  <a:srgbClr val="00B05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B050"/>
                </a:solidFill>
                <a:latin typeface="Arial" panose="020B0604020202020204" pitchFamily="34" charset="0"/>
                <a:ea typeface="Calibri" panose="020F0502020204030204" pitchFamily="34" charset="0"/>
                <a:cs typeface="Times New Roman" panose="02020603050405020304" pitchFamily="18" charset="0"/>
              </a:rPr>
              <a:t>ba</a:t>
            </a:r>
            <a:r>
              <a:rPr lang="en-US" sz="3800" dirty="0">
                <a:solidFill>
                  <a:srgbClr val="00B05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B050"/>
                </a:solidFill>
                <a:latin typeface="Arial" panose="020B0604020202020204" pitchFamily="34" charset="0"/>
                <a:ea typeface="Calibri" panose="020F0502020204030204" pitchFamily="34" charset="0"/>
                <a:cs typeface="Times New Roman" panose="02020603050405020304" pitchFamily="18" charset="0"/>
              </a:rPr>
              <a:t>đỉnh</a:t>
            </a:r>
            <a:r>
              <a:rPr lang="en-US" sz="3800" dirty="0">
                <a:solidFill>
                  <a:srgbClr val="00B05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B050"/>
                </a:solidFill>
                <a:latin typeface="Arial" panose="020B0604020202020204" pitchFamily="34" charset="0"/>
                <a:ea typeface="Calibri" panose="020F0502020204030204" pitchFamily="34" charset="0"/>
                <a:cs typeface="Times New Roman" panose="02020603050405020304" pitchFamily="18" charset="0"/>
              </a:rPr>
              <a:t>của</a:t>
            </a:r>
            <a:r>
              <a:rPr lang="en-US" sz="3800" dirty="0">
                <a:solidFill>
                  <a:srgbClr val="00B05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B050"/>
                </a:solidFill>
                <a:latin typeface="Arial" panose="020B0604020202020204" pitchFamily="34" charset="0"/>
                <a:ea typeface="Calibri" panose="020F0502020204030204" pitchFamily="34" charset="0"/>
                <a:cs typeface="Times New Roman" panose="02020603050405020304" pitchFamily="18" charset="0"/>
              </a:rPr>
              <a:t>mặt</a:t>
            </a:r>
            <a:r>
              <a:rPr lang="en-US" sz="3800" dirty="0">
                <a:solidFill>
                  <a:srgbClr val="00B05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B050"/>
                </a:solidFill>
                <a:latin typeface="Arial" panose="020B0604020202020204" pitchFamily="34" charset="0"/>
                <a:ea typeface="Calibri" panose="020F0502020204030204" pitchFamily="34" charset="0"/>
                <a:cs typeface="Times New Roman" panose="02020603050405020304" pitchFamily="18" charset="0"/>
              </a:rPr>
              <a:t>màu</a:t>
            </a:r>
            <a:r>
              <a:rPr lang="en-US" sz="3800" dirty="0">
                <a:solidFill>
                  <a:srgbClr val="00B05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B050"/>
                </a:solidFill>
                <a:latin typeface="Arial" panose="020B0604020202020204" pitchFamily="34" charset="0"/>
                <a:ea typeface="Calibri" panose="020F0502020204030204" pitchFamily="34" charset="0"/>
                <a:cs typeface="Times New Roman" panose="02020603050405020304" pitchFamily="18" charset="0"/>
              </a:rPr>
              <a:t>đỏ</a:t>
            </a:r>
            <a:r>
              <a:rPr lang="en-US" sz="3800" dirty="0">
                <a:solidFill>
                  <a:srgbClr val="00B05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B050"/>
                </a:solidFill>
                <a:latin typeface="Arial" panose="020B0604020202020204" pitchFamily="34" charset="0"/>
                <a:ea typeface="Calibri" panose="020F0502020204030204" pitchFamily="34" charset="0"/>
                <a:cs typeface="Times New Roman" panose="02020603050405020304" pitchFamily="18" charset="0"/>
              </a:rPr>
              <a:t>đều</a:t>
            </a:r>
            <a:r>
              <a:rPr lang="en-US" sz="3800" dirty="0">
                <a:solidFill>
                  <a:srgbClr val="00B05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B050"/>
                </a:solidFill>
                <a:latin typeface="Arial" panose="020B0604020202020204" pitchFamily="34" charset="0"/>
                <a:ea typeface="Calibri" panose="020F0502020204030204" pitchFamily="34" charset="0"/>
                <a:cs typeface="Times New Roman" panose="02020603050405020304" pitchFamily="18" charset="0"/>
              </a:rPr>
              <a:t>nằm</a:t>
            </a:r>
            <a:r>
              <a:rPr lang="en-US" sz="3800" dirty="0">
                <a:solidFill>
                  <a:srgbClr val="00B05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B050"/>
                </a:solidFill>
                <a:latin typeface="Arial" panose="020B0604020202020204" pitchFamily="34" charset="0"/>
                <a:ea typeface="Calibri" panose="020F0502020204030204" pitchFamily="34" charset="0"/>
                <a:cs typeface="Times New Roman" panose="02020603050405020304" pitchFamily="18" charset="0"/>
              </a:rPr>
              <a:t>trên</a:t>
            </a:r>
            <a:r>
              <a:rPr lang="en-US" sz="3800" dirty="0">
                <a:solidFill>
                  <a:srgbClr val="00B05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B050"/>
                </a:solidFill>
                <a:latin typeface="Arial" panose="020B0604020202020204" pitchFamily="34" charset="0"/>
                <a:ea typeface="Calibri" panose="020F0502020204030204" pitchFamily="34" charset="0"/>
                <a:cs typeface="Times New Roman" panose="02020603050405020304" pitchFamily="18" charset="0"/>
              </a:rPr>
              <a:t>mặt</a:t>
            </a:r>
            <a:r>
              <a:rPr lang="en-US" sz="3800" dirty="0">
                <a:solidFill>
                  <a:srgbClr val="00B05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B050"/>
                </a:solidFill>
                <a:latin typeface="Arial" panose="020B0604020202020204" pitchFamily="34" charset="0"/>
                <a:ea typeface="Calibri" panose="020F0502020204030204" pitchFamily="34" charset="0"/>
                <a:cs typeface="Times New Roman" panose="02020603050405020304" pitchFamily="18" charset="0"/>
              </a:rPr>
              <a:t>bàn</a:t>
            </a:r>
            <a:r>
              <a:rPr lang="en-US" sz="3800" dirty="0">
                <a:solidFill>
                  <a:srgbClr val="00B050"/>
                </a:solidFill>
                <a:latin typeface="Arial" panose="020B0604020202020204" pitchFamily="34" charset="0"/>
                <a:ea typeface="Calibri" panose="020F0502020204030204" pitchFamily="34" charset="0"/>
                <a:cs typeface="Times New Roman" panose="02020603050405020304" pitchFamily="18" charset="0"/>
              </a:rPr>
              <a:t>. Khi </a:t>
            </a:r>
            <a:r>
              <a:rPr lang="en-US" sz="3800" dirty="0" err="1">
                <a:solidFill>
                  <a:srgbClr val="00B050"/>
                </a:solidFill>
                <a:latin typeface="Arial" panose="020B0604020202020204" pitchFamily="34" charset="0"/>
                <a:ea typeface="Calibri" panose="020F0502020204030204" pitchFamily="34" charset="0"/>
                <a:cs typeface="Times New Roman" panose="02020603050405020304" pitchFamily="18" charset="0"/>
              </a:rPr>
              <a:t>đó</a:t>
            </a:r>
            <a:r>
              <a:rPr lang="en-US" sz="3800" dirty="0">
                <a:solidFill>
                  <a:srgbClr val="00B05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B050"/>
                </a:solidFill>
                <a:latin typeface="Arial" panose="020B0604020202020204" pitchFamily="34" charset="0"/>
                <a:ea typeface="Calibri" panose="020F0502020204030204" pitchFamily="34" charset="0"/>
                <a:cs typeface="Times New Roman" panose="02020603050405020304" pitchFamily="18" charset="0"/>
              </a:rPr>
              <a:t>mặt</a:t>
            </a:r>
            <a:r>
              <a:rPr lang="en-US" sz="3800" dirty="0">
                <a:solidFill>
                  <a:srgbClr val="00B05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B050"/>
                </a:solidFill>
                <a:latin typeface="Arial" panose="020B0604020202020204" pitchFamily="34" charset="0"/>
                <a:ea typeface="Calibri" panose="020F0502020204030204" pitchFamily="34" charset="0"/>
                <a:cs typeface="Times New Roman" panose="02020603050405020304" pitchFamily="18" charset="0"/>
              </a:rPr>
              <a:t>màu</a:t>
            </a:r>
            <a:r>
              <a:rPr lang="en-US" sz="3800" dirty="0">
                <a:solidFill>
                  <a:srgbClr val="00B05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B050"/>
                </a:solidFill>
                <a:latin typeface="Arial" panose="020B0604020202020204" pitchFamily="34" charset="0"/>
                <a:ea typeface="Calibri" panose="020F0502020204030204" pitchFamily="34" charset="0"/>
                <a:cs typeface="Times New Roman" panose="02020603050405020304" pitchFamily="18" charset="0"/>
              </a:rPr>
              <a:t>đỏ</a:t>
            </a:r>
            <a:r>
              <a:rPr lang="en-US" sz="3800" dirty="0">
                <a:solidFill>
                  <a:srgbClr val="00B05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B050"/>
                </a:solidFill>
                <a:latin typeface="Arial" panose="020B0604020202020204" pitchFamily="34" charset="0"/>
                <a:ea typeface="Calibri" panose="020F0502020204030204" pitchFamily="34" charset="0"/>
                <a:cs typeface="Times New Roman" panose="02020603050405020304" pitchFamily="18" charset="0"/>
              </a:rPr>
              <a:t>của</a:t>
            </a:r>
            <a:r>
              <a:rPr lang="en-US" sz="3800" dirty="0">
                <a:solidFill>
                  <a:srgbClr val="00B05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B050"/>
                </a:solidFill>
                <a:latin typeface="Arial" panose="020B0604020202020204" pitchFamily="34" charset="0"/>
                <a:ea typeface="Calibri" panose="020F0502020204030204" pitchFamily="34" charset="0"/>
                <a:cs typeface="Times New Roman" panose="02020603050405020304" pitchFamily="18" charset="0"/>
              </a:rPr>
              <a:t>khối</a:t>
            </a:r>
            <a:r>
              <a:rPr lang="en-US" sz="3800" dirty="0">
                <a:solidFill>
                  <a:srgbClr val="00B05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B050"/>
                </a:solidFill>
                <a:latin typeface="Arial" panose="020B0604020202020204" pitchFamily="34" charset="0"/>
                <a:ea typeface="Calibri" panose="020F0502020204030204" pitchFamily="34" charset="0"/>
                <a:cs typeface="Times New Roman" panose="02020603050405020304" pitchFamily="18" charset="0"/>
              </a:rPr>
              <a:t>rubik</a:t>
            </a:r>
            <a:r>
              <a:rPr lang="en-US" sz="3800" dirty="0">
                <a:solidFill>
                  <a:srgbClr val="00B05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B050"/>
                </a:solidFill>
                <a:latin typeface="Arial" panose="020B0604020202020204" pitchFamily="34" charset="0"/>
                <a:ea typeface="Calibri" panose="020F0502020204030204" pitchFamily="34" charset="0"/>
                <a:cs typeface="Times New Roman" panose="02020603050405020304" pitchFamily="18" charset="0"/>
              </a:rPr>
              <a:t>có</a:t>
            </a:r>
            <a:r>
              <a:rPr lang="en-US" sz="3800" dirty="0">
                <a:solidFill>
                  <a:srgbClr val="00B05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B050"/>
                </a:solidFill>
                <a:latin typeface="Arial" panose="020B0604020202020204" pitchFamily="34" charset="0"/>
                <a:ea typeface="Calibri" panose="020F0502020204030204" pitchFamily="34" charset="0"/>
                <a:cs typeface="Times New Roman" panose="02020603050405020304" pitchFamily="18" charset="0"/>
              </a:rPr>
              <a:t>nằm</a:t>
            </a:r>
            <a:r>
              <a:rPr lang="en-US" sz="3800" dirty="0">
                <a:solidFill>
                  <a:srgbClr val="00B05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B050"/>
                </a:solidFill>
                <a:latin typeface="Arial" panose="020B0604020202020204" pitchFamily="34" charset="0"/>
                <a:ea typeface="Calibri" panose="020F0502020204030204" pitchFamily="34" charset="0"/>
                <a:cs typeface="Times New Roman" panose="02020603050405020304" pitchFamily="18" charset="0"/>
              </a:rPr>
              <a:t>trên</a:t>
            </a:r>
            <a:r>
              <a:rPr lang="en-US" sz="3800" dirty="0">
                <a:solidFill>
                  <a:srgbClr val="00B05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B050"/>
                </a:solidFill>
                <a:latin typeface="Arial" panose="020B0604020202020204" pitchFamily="34" charset="0"/>
                <a:ea typeface="Calibri" panose="020F0502020204030204" pitchFamily="34" charset="0"/>
                <a:cs typeface="Times New Roman" panose="02020603050405020304" pitchFamily="18" charset="0"/>
              </a:rPr>
              <a:t>mặt</a:t>
            </a:r>
            <a:r>
              <a:rPr lang="en-US" sz="3800" dirty="0">
                <a:solidFill>
                  <a:srgbClr val="00B050"/>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B050"/>
                </a:solidFill>
                <a:latin typeface="Arial" panose="020B0604020202020204" pitchFamily="34" charset="0"/>
                <a:ea typeface="Calibri" panose="020F0502020204030204" pitchFamily="34" charset="0"/>
                <a:cs typeface="Times New Roman" panose="02020603050405020304" pitchFamily="18" charset="0"/>
              </a:rPr>
              <a:t>bàn</a:t>
            </a:r>
            <a:r>
              <a:rPr lang="en-US" sz="3800" dirty="0">
                <a:solidFill>
                  <a:srgbClr val="00B050"/>
                </a:solidFill>
                <a:latin typeface="Arial" panose="020B0604020202020204" pitchFamily="34" charset="0"/>
                <a:ea typeface="Calibri" panose="020F0502020204030204" pitchFamily="34" charset="0"/>
                <a:cs typeface="Times New Roman" panose="02020603050405020304" pitchFamily="18" charset="0"/>
              </a:rPr>
              <a:t> hay </a:t>
            </a:r>
            <a:r>
              <a:rPr lang="en-US" sz="3800" dirty="0" err="1">
                <a:solidFill>
                  <a:srgbClr val="00B050"/>
                </a:solidFill>
                <a:latin typeface="Arial" panose="020B0604020202020204" pitchFamily="34" charset="0"/>
                <a:ea typeface="Calibri" panose="020F0502020204030204" pitchFamily="34" charset="0"/>
                <a:cs typeface="Times New Roman" panose="02020603050405020304" pitchFamily="18" charset="0"/>
              </a:rPr>
              <a:t>không</a:t>
            </a:r>
            <a:r>
              <a:rPr lang="en-US" sz="3800" dirty="0">
                <a:solidFill>
                  <a:srgbClr val="00B050"/>
                </a:solidFill>
                <a:latin typeface="Arial" panose="020B0604020202020204" pitchFamily="34" charset="0"/>
                <a:ea typeface="Calibri" panose="020F0502020204030204" pitchFamily="34" charset="0"/>
                <a:cs typeface="Times New Roman" panose="02020603050405020304" pitchFamily="18" charset="0"/>
              </a:rPr>
              <a:t>?</a:t>
            </a:r>
          </a:p>
          <a:p>
            <a:pPr algn="just">
              <a:lnSpc>
                <a:spcPct val="150000"/>
              </a:lnSpc>
            </a:pPr>
            <a:r>
              <a:rPr lang="en-US" sz="3800" dirty="0">
                <a:latin typeface="Arial" panose="020B0604020202020204" pitchFamily="34" charset="0"/>
                <a:ea typeface="Calibri" panose="020F0502020204030204" pitchFamily="34" charset="0"/>
                <a:cs typeface="Times New Roman" panose="02020603050405020304" pitchFamily="18" charset="0"/>
              </a:rPr>
              <a:t>b) </a:t>
            </a:r>
            <a:r>
              <a:rPr lang="en-US" sz="3800" dirty="0" err="1">
                <a:latin typeface="Arial" panose="020B0604020202020204" pitchFamily="34" charset="0"/>
                <a:ea typeface="Calibri" panose="020F0502020204030204" pitchFamily="34" charset="0"/>
                <a:cs typeface="Times New Roman" panose="02020603050405020304" pitchFamily="18" charset="0"/>
              </a:rPr>
              <a:t>Có</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thể</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đặt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khối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rubik</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sao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cho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bốn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đỉnh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của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nó</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đều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nằm</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trên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mặt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bàn</a:t>
            </a:r>
            <a:r>
              <a:rPr lang="en-US" sz="3800" dirty="0">
                <a:latin typeface="Arial" panose="020B0604020202020204" pitchFamily="34" charset="0"/>
                <a:ea typeface="Calibri" panose="020F0502020204030204" pitchFamily="34" charset="0"/>
                <a:cs typeface="Times New Roman" panose="02020603050405020304" pitchFamily="18" charset="0"/>
              </a:rPr>
              <a:t> hay </a:t>
            </a:r>
            <a:r>
              <a:rPr lang="en-US" sz="3800" dirty="0" err="1">
                <a:latin typeface="Arial" panose="020B0604020202020204" pitchFamily="34" charset="0"/>
                <a:ea typeface="Calibri" panose="020F0502020204030204" pitchFamily="34" charset="0"/>
                <a:cs typeface="Times New Roman" panose="02020603050405020304" pitchFamily="18" charset="0"/>
              </a:rPr>
              <a:t>không</a:t>
            </a:r>
            <a:r>
              <a:rPr lang="en-US" sz="3800" dirty="0">
                <a:latin typeface="Arial" panose="020B0604020202020204" pitchFamily="34" charset="0"/>
                <a:ea typeface="Calibri" panose="020F0502020204030204" pitchFamily="34" charset="0"/>
                <a:cs typeface="Times New Roman" panose="02020603050405020304" pitchFamily="18" charset="0"/>
              </a:rPr>
              <a:t>?</a:t>
            </a: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81622" y="9208247"/>
            <a:ext cx="1291978" cy="696357"/>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66851" y="8478411"/>
            <a:ext cx="646634" cy="1459673"/>
          </a:xfrm>
          <a:prstGeom prst="rect">
            <a:avLst/>
          </a:prstGeom>
        </p:spPr>
      </p:pic>
      <p:pic>
        <p:nvPicPr>
          <p:cNvPr id="4" name="Picture 3"/>
          <p:cNvPicPr>
            <a:picLocks noChangeAspect="1"/>
          </p:cNvPicPr>
          <p:nvPr/>
        </p:nvPicPr>
        <p:blipFill>
          <a:blip r:embed="rId7"/>
          <a:stretch>
            <a:fillRect/>
          </a:stretch>
        </p:blipFill>
        <p:spPr>
          <a:xfrm>
            <a:off x="12966121" y="3036918"/>
            <a:ext cx="4328535" cy="4773582"/>
          </a:xfrm>
          <a:prstGeom prst="rect">
            <a:avLst/>
          </a:prstGeom>
        </p:spPr>
      </p:pic>
    </p:spTree>
    <p:extLst>
      <p:ext uri="{BB962C8B-B14F-4D97-AF65-F5344CB8AC3E}">
        <p14:creationId xmlns:p14="http://schemas.microsoft.com/office/powerpoint/2010/main" val="1238658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6" r="60999"/>
          <a:stretch>
            <a:fillRect/>
          </a:stretch>
        </p:blipFill>
        <p:spPr>
          <a:xfrm rot="10800000" flipH="1">
            <a:off x="-2209799" y="-342900"/>
            <a:ext cx="3733533" cy="10896980"/>
          </a:xfrm>
          <a:prstGeom prst="rect">
            <a:avLst/>
          </a:prstGeom>
        </p:spPr>
      </p:pic>
      <p:sp>
        <p:nvSpPr>
          <p:cNvPr id="4" name="Rectangle 3"/>
          <p:cNvSpPr/>
          <p:nvPr/>
        </p:nvSpPr>
        <p:spPr>
          <a:xfrm>
            <a:off x="2057400" y="1866900"/>
            <a:ext cx="15621000" cy="1938992"/>
          </a:xfrm>
          <a:prstGeom prst="rect">
            <a:avLst/>
          </a:prstGeom>
          <a:solidFill>
            <a:schemeClr val="accent6">
              <a:lumMod val="40000"/>
              <a:lumOff val="60000"/>
            </a:schemeClr>
          </a:solidFill>
        </p:spPr>
        <p:txBody>
          <a:bodyPr wrap="square">
            <a:spAutoFit/>
          </a:bodyPr>
          <a:lstStyle/>
          <a:p>
            <a:pPr marL="685800" lvl="0" indent="-685800" algn="just">
              <a:lnSpc>
                <a:spcPct val="150000"/>
              </a:lnSpc>
              <a:buFont typeface="Arial" panose="020B0604020202020204" pitchFamily="34" charset="0"/>
              <a:buChar char="•"/>
            </a:pPr>
            <a:r>
              <a:rPr lang="vi-VN" sz="4000">
                <a:solidFill>
                  <a:prstClr val="black"/>
                </a:solidFill>
                <a:ea typeface="Times New Roman" panose="02020603050405020304" pitchFamily="18" charset="0"/>
                <a:cs typeface="Arial" panose="020B0604020202020204" pitchFamily="34" charset="0"/>
              </a:rPr>
              <a:t>Có một và chỉ một mặt phẳng đi qua ba điểm không thẳng hàng.</a:t>
            </a:r>
          </a:p>
          <a:p>
            <a:pPr marL="685800" lvl="0" indent="-685800" algn="just">
              <a:lnSpc>
                <a:spcPct val="150000"/>
              </a:lnSpc>
              <a:buFont typeface="Arial" panose="020B0604020202020204" pitchFamily="34" charset="0"/>
              <a:buChar char="•"/>
            </a:pPr>
            <a:r>
              <a:rPr lang="vi-VN" sz="4000">
                <a:solidFill>
                  <a:prstClr val="black"/>
                </a:solidFill>
                <a:ea typeface="Times New Roman" panose="02020603050405020304" pitchFamily="18" charset="0"/>
                <a:cs typeface="Arial" panose="020B0604020202020204" pitchFamily="34" charset="0"/>
              </a:rPr>
              <a:t>Tồn tại bốn điểm không cùng thuộc một mặt phẳng.</a:t>
            </a:r>
          </a:p>
        </p:txBody>
      </p:sp>
      <p:sp>
        <p:nvSpPr>
          <p:cNvPr id="9" name="TextBox 8"/>
          <p:cNvSpPr txBox="1"/>
          <p:nvPr/>
        </p:nvSpPr>
        <p:spPr>
          <a:xfrm>
            <a:off x="7772400" y="624126"/>
            <a:ext cx="43434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KẾT LUẬN:</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68800" y="281009"/>
            <a:ext cx="903878" cy="999865"/>
          </a:xfrm>
          <a:prstGeom prst="rect">
            <a:avLst/>
          </a:prstGeom>
        </p:spPr>
      </p:pic>
      <p:sp>
        <p:nvSpPr>
          <p:cNvPr id="3" name="Rectangle 2"/>
          <p:cNvSpPr/>
          <p:nvPr/>
        </p:nvSpPr>
        <p:spPr>
          <a:xfrm>
            <a:off x="2057400" y="5313551"/>
            <a:ext cx="15621000" cy="4478149"/>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Một mặt phẳng hoàn toàn xác định nếu biết ba điểm không thẳng hàng thuộc mặt phẳng đó. Ta kí hiệu mặt phẳng đi qua ba điểm không thẳng hàng A, B, C là (ABC). Nếu có nhiều điểm cùng thuộc một mặt phẳng thì ta nói những điểm đó đồng phẳng. Nếu không có mặt phẳng nào chứa các điểm đó thì ta nói những điểm đó không đồng phẳng.</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p:cNvSpPr/>
          <p:nvPr/>
        </p:nvSpPr>
        <p:spPr>
          <a:xfrm>
            <a:off x="2057400" y="4457700"/>
            <a:ext cx="2638864" cy="738664"/>
          </a:xfrm>
          <a:prstGeom prst="rect">
            <a:avLst/>
          </a:prstGeom>
        </p:spPr>
        <p:txBody>
          <a:bodyPr wrap="none">
            <a:spAutoFit/>
          </a:bodyPr>
          <a:lstStyle/>
          <a:p>
            <a:pPr lvl="0">
              <a:defRPr/>
            </a:pPr>
            <a:r>
              <a:rPr lang="en-US" sz="4200" b="1" i="1">
                <a:solidFill>
                  <a:schemeClr val="tx2"/>
                </a:solidFill>
                <a:latin typeface="Arial" panose="020B0604020202020204" pitchFamily="34" charset="0"/>
                <a:cs typeface="Arial" panose="020B0604020202020204" pitchFamily="34" charset="0"/>
              </a:rPr>
              <a:t>Nhận xét:</a:t>
            </a:r>
            <a:endParaRPr lang="en-US" sz="4200" b="1" i="1" dirty="0">
              <a:solidFill>
                <a:schemeClr val="tx2"/>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5"/>
          <a:stretch>
            <a:fillRect/>
          </a:stretch>
        </p:blipFill>
        <p:spPr>
          <a:xfrm>
            <a:off x="17602200" y="9393776"/>
            <a:ext cx="928564" cy="931324"/>
          </a:xfrm>
          <a:prstGeom prst="rect">
            <a:avLst/>
          </a:prstGeom>
        </p:spPr>
      </p:pic>
    </p:spTree>
    <p:extLst>
      <p:ext uri="{BB962C8B-B14F-4D97-AF65-F5344CB8AC3E}">
        <p14:creationId xmlns:p14="http://schemas.microsoft.com/office/powerpoint/2010/main" val="168387035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txBody>
          <a:bodyPr/>
          <a:lstStyle/>
          <a:p>
            <a:endParaRPr lang="en-US"/>
          </a:p>
        </p:txBody>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81854">
            <a:off x="11756725" y="-1125339"/>
            <a:ext cx="8057164" cy="2781499"/>
          </a:xfrm>
          <a:prstGeom prst="rect">
            <a:avLst/>
          </a:prstGeom>
        </p:spPr>
      </p:pic>
      <p:sp>
        <p:nvSpPr>
          <p:cNvPr id="22" name="TextBox 21"/>
          <p:cNvSpPr txBox="1"/>
          <p:nvPr/>
        </p:nvSpPr>
        <p:spPr>
          <a:xfrm>
            <a:off x="1998910" y="1203997"/>
            <a:ext cx="3637431"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Câu hỏi:</a:t>
            </a:r>
            <a:endParaRPr kumimoji="0" lang="en-US" sz="45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4" name="Rectangle 23"/>
          <p:cNvSpPr/>
          <p:nvPr/>
        </p:nvSpPr>
        <p:spPr>
          <a:xfrm>
            <a:off x="3237187" y="2070437"/>
            <a:ext cx="13603013" cy="1015663"/>
          </a:xfrm>
          <a:prstGeom prst="rect">
            <a:avLst/>
          </a:prstGeom>
          <a:noFill/>
        </p:spPr>
        <p:txBody>
          <a:bodyPr wrap="square" anchor="ctr">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4000" b="0"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bao nhiêu mặt phẳng đi qua ba điểm thẳng hàng?</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4"/>
          <a:stretch>
            <a:fillRect/>
          </a:stretch>
        </p:blipFill>
        <p:spPr>
          <a:xfrm>
            <a:off x="1290301" y="838323"/>
            <a:ext cx="708609" cy="1132097"/>
          </a:xfrm>
          <a:prstGeom prst="rect">
            <a:avLst/>
          </a:prstGeom>
        </p:spPr>
      </p:pic>
      <p:pic>
        <p:nvPicPr>
          <p:cNvPr id="5" name="Picture 4"/>
          <p:cNvPicPr>
            <a:picLocks noChangeAspect="1"/>
          </p:cNvPicPr>
          <p:nvPr/>
        </p:nvPicPr>
        <p:blipFill>
          <a:blip r:embed="rId5"/>
          <a:stretch>
            <a:fillRect/>
          </a:stretch>
        </p:blipFill>
        <p:spPr>
          <a:xfrm>
            <a:off x="16198173" y="7203785"/>
            <a:ext cx="1660701" cy="2816515"/>
          </a:xfrm>
          <a:prstGeom prst="rect">
            <a:avLst/>
          </a:prstGeom>
        </p:spPr>
      </p:pic>
    </p:spTree>
    <p:extLst>
      <p:ext uri="{BB962C8B-B14F-4D97-AF65-F5344CB8AC3E}">
        <p14:creationId xmlns:p14="http://schemas.microsoft.com/office/powerpoint/2010/main" val="10950496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txBody>
          <a:bodyPr/>
          <a:lstStyle/>
          <a:p>
            <a:endParaRPr lang="en-US"/>
          </a:p>
        </p:txBody>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848478">
            <a:off x="13697566" y="-556985"/>
            <a:ext cx="6908783" cy="2385054"/>
          </a:xfrm>
          <a:prstGeom prst="rect">
            <a:avLst/>
          </a:prstGeom>
        </p:spPr>
      </p:pic>
      <p:sp>
        <p:nvSpPr>
          <p:cNvPr id="10" name="Rounded Rectangle 9"/>
          <p:cNvSpPr/>
          <p:nvPr/>
        </p:nvSpPr>
        <p:spPr>
          <a:xfrm>
            <a:off x="838200" y="723900"/>
            <a:ext cx="3657600" cy="1219200"/>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a:latin typeface="Arial" panose="020B0604020202020204" pitchFamily="34" charset="0"/>
                <a:cs typeface="Arial" panose="020B0604020202020204" pitchFamily="34" charset="0"/>
              </a:rPr>
              <a:t>Luyện tập 1</a:t>
            </a:r>
            <a:endParaRPr lang="en-US" sz="4200" b="1" dirty="0">
              <a:latin typeface="Arial" panose="020B0604020202020204" pitchFamily="34" charset="0"/>
              <a:cs typeface="Arial" panose="020B0604020202020204" pitchFamily="34" charset="0"/>
            </a:endParaRPr>
          </a:p>
        </p:txBody>
      </p:sp>
      <p:sp>
        <p:nvSpPr>
          <p:cNvPr id="5" name="Rectangle 4"/>
          <p:cNvSpPr/>
          <p:nvPr/>
        </p:nvSpPr>
        <p:spPr>
          <a:xfrm>
            <a:off x="868019" y="2153841"/>
            <a:ext cx="16581781" cy="1846659"/>
          </a:xfrm>
          <a:prstGeom prst="rect">
            <a:avLst/>
          </a:prstGeom>
        </p:spPr>
        <p:txBody>
          <a:bodyPr wrap="square">
            <a:spAutoFit/>
          </a:bodyPr>
          <a:lstStyle/>
          <a:p>
            <a:pPr algn="just">
              <a:lnSpc>
                <a:spcPct val="150000"/>
              </a:lnSpc>
            </a:pPr>
            <a:r>
              <a:rPr lang="en-US" sz="3800">
                <a:latin typeface="Arial" panose="020B0604020202020204" pitchFamily="34" charset="0"/>
                <a:ea typeface="Calibri" panose="020F0502020204030204" pitchFamily="34" charset="0"/>
                <a:cs typeface="Arial" panose="020B0604020202020204" pitchFamily="34" charset="0"/>
              </a:rPr>
              <a:t>Cho tứ giác ABCD. Có bao nhiêu mặt phẳng đi qua ba trong số bốn đỉnh của tứ giác đó?</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16384" y="8391793"/>
            <a:ext cx="2205899" cy="1933307"/>
          </a:xfrm>
          <a:prstGeom prst="rect">
            <a:avLst/>
          </a:prstGeom>
        </p:spPr>
      </p:pic>
    </p:spTree>
    <p:extLst>
      <p:ext uri="{BB962C8B-B14F-4D97-AF65-F5344CB8AC3E}">
        <p14:creationId xmlns:p14="http://schemas.microsoft.com/office/powerpoint/2010/main" val="272366287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1476">
            <a:off x="10698579" y="676134"/>
            <a:ext cx="7519974" cy="9070145"/>
          </a:xfrm>
          <a:prstGeom prst="rect">
            <a:avLst/>
          </a:prstGeom>
        </p:spPr>
      </p:pic>
      <p:sp>
        <p:nvSpPr>
          <p:cNvPr id="3" name="AutoShape 3"/>
          <p:cNvSpPr/>
          <p:nvPr/>
        </p:nvSpPr>
        <p:spPr>
          <a:xfrm>
            <a:off x="1371600" y="1208963"/>
            <a:ext cx="15316200" cy="8004490"/>
          </a:xfrm>
          <a:prstGeom prst="rect">
            <a:avLst/>
          </a:prstGeom>
          <a:solidFill>
            <a:srgbClr val="F6F6E9"/>
          </a:solidFill>
        </p:spPr>
        <p:txBody>
          <a:bodyPr/>
          <a:lstStyle/>
          <a:p>
            <a:endParaRPr lang="en-US"/>
          </a:p>
        </p:txBody>
      </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143000" y="1115726"/>
            <a:ext cx="1294758" cy="1372094"/>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61544" y="7986232"/>
            <a:ext cx="1294758" cy="1372094"/>
          </a:xfrm>
          <a:prstGeom prst="rect">
            <a:avLst/>
          </a:prstGeom>
        </p:spPr>
      </p:pic>
      <p:sp>
        <p:nvSpPr>
          <p:cNvPr id="18" name="TextBox 17"/>
          <p:cNvSpPr txBox="1"/>
          <p:nvPr/>
        </p:nvSpPr>
        <p:spPr>
          <a:xfrm>
            <a:off x="1524000" y="1946646"/>
            <a:ext cx="14895667" cy="3093154"/>
          </a:xfrm>
          <a:prstGeom prst="rect">
            <a:avLst/>
          </a:prstGeom>
          <a:noFill/>
        </p:spPr>
        <p:txBody>
          <a:bodyPr wrap="square" rtlCol="0">
            <a:spAutoFit/>
          </a:bodyPr>
          <a:lstStyle/>
          <a:p>
            <a:pPr algn="ctr">
              <a:lnSpc>
                <a:spcPct val="150000"/>
              </a:lnSpc>
            </a:pPr>
            <a:r>
              <a:rPr lang="vi-VN" sz="6500" b="1">
                <a:solidFill>
                  <a:schemeClr val="accent2">
                    <a:lumMod val="75000"/>
                  </a:schemeClr>
                </a:solidFill>
                <a:cs typeface="Arial" panose="020B0604020202020204" pitchFamily="34" charset="0"/>
              </a:rPr>
              <a:t>CHƯƠNG IV. QUAN HỆ SONG SONG TRONG KHÔNG GIAN</a:t>
            </a:r>
            <a:endParaRPr lang="vi-VN" sz="6500" b="1" dirty="0">
              <a:solidFill>
                <a:schemeClr val="accent2">
                  <a:lumMod val="75000"/>
                </a:schemeClr>
              </a:solidFill>
              <a:cs typeface="Arial" panose="020B0604020202020204" pitchFamily="34" charset="0"/>
            </a:endParaRPr>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341" y="7855343"/>
            <a:ext cx="3183749" cy="2227668"/>
          </a:xfrm>
          <a:prstGeom prst="rect">
            <a:avLst/>
          </a:prstGeom>
        </p:spPr>
      </p:pic>
      <p:sp>
        <p:nvSpPr>
          <p:cNvPr id="5" name="Rectangle 4"/>
          <p:cNvSpPr/>
          <p:nvPr/>
        </p:nvSpPr>
        <p:spPr>
          <a:xfrm>
            <a:off x="2219504" y="5219700"/>
            <a:ext cx="13780811" cy="2844305"/>
          </a:xfrm>
          <a:prstGeom prst="rect">
            <a:avLst/>
          </a:prstGeom>
        </p:spPr>
        <p:txBody>
          <a:bodyPr wrap="square">
            <a:spAutoFit/>
          </a:bodyPr>
          <a:lstStyle/>
          <a:p>
            <a:pPr algn="ctr">
              <a:lnSpc>
                <a:spcPct val="150000"/>
              </a:lnSpc>
              <a:spcBef>
                <a:spcPts val="1200"/>
              </a:spcBef>
              <a:spcAft>
                <a:spcPts val="0"/>
              </a:spcAft>
            </a:pPr>
            <a:r>
              <a:rPr lang="vi-VN" sz="6300" b="1" kern="0">
                <a:solidFill>
                  <a:schemeClr val="tx2">
                    <a:lumMod val="60000"/>
                    <a:lumOff val="40000"/>
                  </a:schemeClr>
                </a:solidFill>
                <a:ea typeface="Times New Roman" panose="02020603050405020304" pitchFamily="18" charset="0"/>
                <a:cs typeface="Times New Roman" panose="02020603050405020304" pitchFamily="18" charset="0"/>
              </a:rPr>
              <a:t>BÀI 10: ĐƯỜNG THẲNG VÀ MẶT PHẲNG TRONG KHÔNG GIAN </a:t>
            </a:r>
            <a:endParaRPr lang="en-US" sz="6300" b="1" kern="0" dirty="0">
              <a:solidFill>
                <a:schemeClr val="tx2">
                  <a:lumMod val="60000"/>
                  <a:lumOff val="40000"/>
                </a:schemeClr>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533353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txBody>
          <a:bodyPr/>
          <a:lstStyle/>
          <a:p>
            <a:endParaRPr lang="en-US"/>
          </a:p>
        </p:txBody>
      </p:sp>
      <p:grpSp>
        <p:nvGrpSpPr>
          <p:cNvPr id="13" name="Group 12"/>
          <p:cNvGrpSpPr/>
          <p:nvPr/>
        </p:nvGrpSpPr>
        <p:grpSpPr>
          <a:xfrm>
            <a:off x="-609600" y="419100"/>
            <a:ext cx="5895897" cy="1219200"/>
            <a:chOff x="5179832" y="411480"/>
            <a:chExt cx="4724400" cy="1219200"/>
          </a:xfrm>
        </p:grpSpPr>
        <p:sp>
          <p:nvSpPr>
            <p:cNvPr id="4" name="Round Same Side Corner Rectangle 3"/>
            <p:cNvSpPr/>
            <p:nvPr/>
          </p:nvSpPr>
          <p:spPr>
            <a:xfrm flipH="1" flipV="1">
              <a:off x="6019801" y="411480"/>
              <a:ext cx="3052963" cy="1219200"/>
            </a:xfrm>
            <a:prstGeom prst="round2SameRect">
              <a:avLst>
                <a:gd name="adj1" fmla="val 36667"/>
                <a:gd name="adj2" fmla="val 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179832" y="664914"/>
              <a:ext cx="4724400" cy="738664"/>
            </a:xfrm>
            <a:prstGeom prst="rect">
              <a:avLst/>
            </a:prstGeom>
            <a:noFill/>
          </p:spPr>
          <p:txBody>
            <a:bodyPr wrap="square" rtlCol="0">
              <a:spAutoFit/>
            </a:bodyPr>
            <a:lstStyle/>
            <a:p>
              <a:pPr algn="ctr"/>
              <a:r>
                <a:rPr lang="en-US" sz="4200" b="1">
                  <a:solidFill>
                    <a:schemeClr val="bg1"/>
                  </a:solidFill>
                  <a:latin typeface="Arial" panose="020B0604020202020204" pitchFamily="34" charset="0"/>
                  <a:cs typeface="Arial" panose="020B0604020202020204" pitchFamily="34" charset="0"/>
                </a:rPr>
                <a:t>Vận dụng 1</a:t>
              </a:r>
              <a:endParaRPr lang="en-US" sz="4200" b="1" dirty="0">
                <a:solidFill>
                  <a:schemeClr val="bg1"/>
                </a:solidFill>
                <a:latin typeface="Arial" panose="020B0604020202020204" pitchFamily="34" charset="0"/>
                <a:cs typeface="Arial" panose="020B0604020202020204" pitchFamily="34" charset="0"/>
              </a:endParaRPr>
            </a:p>
          </p:txBody>
        </p:sp>
      </p:grpSp>
      <p:pic>
        <p:nvPicPr>
          <p:cNvPr id="16"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252268">
            <a:off x="13085911" y="9431273"/>
            <a:ext cx="6265777" cy="2163075"/>
          </a:xfrm>
          <a:prstGeom prst="rect">
            <a:avLst/>
          </a:prstGeom>
        </p:spPr>
      </p:pic>
      <p:pic>
        <p:nvPicPr>
          <p:cNvPr id="14"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35400" y="104000"/>
            <a:ext cx="1435999" cy="1526119"/>
          </a:xfrm>
          <a:prstGeom prst="rect">
            <a:avLst/>
          </a:prstGeom>
        </p:spPr>
      </p:pic>
      <p:sp>
        <p:nvSpPr>
          <p:cNvPr id="2" name="Rectangle 1"/>
          <p:cNvSpPr/>
          <p:nvPr/>
        </p:nvSpPr>
        <p:spPr>
          <a:xfrm>
            <a:off x="685801" y="2290108"/>
            <a:ext cx="16687800" cy="1938992"/>
          </a:xfrm>
          <a:prstGeom prst="rect">
            <a:avLst/>
          </a:prstGeom>
        </p:spPr>
        <p:txBody>
          <a:bodyPr wrap="square">
            <a:spAutoFit/>
          </a:bodyPr>
          <a:lstStyle/>
          <a:p>
            <a:pPr algn="just">
              <a:lnSpc>
                <a:spcPct val="150000"/>
              </a:lnSpc>
            </a:pPr>
            <a:r>
              <a:rPr lang="vi-VN" sz="4000">
                <a:solidFill>
                  <a:srgbClr val="000000"/>
                </a:solidFill>
                <a:ea typeface="Calibri" panose="020F0502020204030204" pitchFamily="34" charset="0"/>
                <a:cs typeface="Arial" panose="020B0604020202020204" pitchFamily="34" charset="0"/>
              </a:rPr>
              <a:t>Hãy giải thích tại sao trong thực tiễn có nhiều đồ vật được thiết kế gồm ba chân như chân đỡ máy ảnh, giá treo tranh, kiềng ba chân treo nồi,…</a:t>
            </a:r>
          </a:p>
        </p:txBody>
      </p:sp>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2590800" y="4825948"/>
            <a:ext cx="12696141" cy="4127552"/>
          </a:xfrm>
          <a:prstGeom prst="rect">
            <a:avLst/>
          </a:prstGeom>
        </p:spPr>
      </p:pic>
    </p:spTree>
    <p:extLst>
      <p:ext uri="{BB962C8B-B14F-4D97-AF65-F5344CB8AC3E}">
        <p14:creationId xmlns:p14="http://schemas.microsoft.com/office/powerpoint/2010/main" val="2183661952"/>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597799" y="419100"/>
            <a:ext cx="17373600" cy="9448800"/>
          </a:xfrm>
          <a:prstGeom prst="rect">
            <a:avLst/>
          </a:prstGeom>
          <a:solidFill>
            <a:srgbClr val="F6F6E9"/>
          </a:solidFill>
        </p:spPr>
        <p:txBody>
          <a:bodyPr/>
          <a:lstStyle/>
          <a:p>
            <a:endParaRPr lang="en-US"/>
          </a:p>
        </p:txBody>
      </p:sp>
      <p:pic>
        <p:nvPicPr>
          <p:cNvPr id="16"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252268">
            <a:off x="13085911" y="9431273"/>
            <a:ext cx="6265777" cy="2163075"/>
          </a:xfrm>
          <a:prstGeom prst="rect">
            <a:avLst/>
          </a:prstGeom>
        </p:spPr>
      </p:pic>
      <p:pic>
        <p:nvPicPr>
          <p:cNvPr id="14"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35400" y="104000"/>
            <a:ext cx="1435999" cy="1526119"/>
          </a:xfrm>
          <a:prstGeom prst="rect">
            <a:avLst/>
          </a:prstGeom>
        </p:spPr>
      </p:pic>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897099" y="1544167"/>
            <a:ext cx="16696661" cy="5428133"/>
          </a:xfrm>
          <a:prstGeom prst="rect">
            <a:avLst/>
          </a:prstGeom>
        </p:spPr>
      </p:pic>
    </p:spTree>
    <p:extLst>
      <p:ext uri="{BB962C8B-B14F-4D97-AF65-F5344CB8AC3E}">
        <p14:creationId xmlns:p14="http://schemas.microsoft.com/office/powerpoint/2010/main" val="346253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txBody>
          <a:bodyPr/>
          <a:lstStyle/>
          <a:p>
            <a:endParaRPr lang="en-US"/>
          </a:p>
        </p:txBody>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81854">
            <a:off x="11756725" y="-1125339"/>
            <a:ext cx="8057164" cy="278149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13584">
            <a:off x="16700226" y="8837839"/>
            <a:ext cx="1256910" cy="1151636"/>
          </a:xfrm>
          <a:prstGeom prst="rect">
            <a:avLst/>
          </a:prstGeom>
        </p:spPr>
      </p:pic>
      <p:sp>
        <p:nvSpPr>
          <p:cNvPr id="11" name="Rounded Rectangle 10"/>
          <p:cNvSpPr/>
          <p:nvPr/>
        </p:nvSpPr>
        <p:spPr>
          <a:xfrm>
            <a:off x="1219200" y="832184"/>
            <a:ext cx="2421320" cy="967215"/>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HĐ4</a:t>
            </a:r>
            <a:endParaRPr lang="en-US" sz="4000" b="1" dirty="0">
              <a:latin typeface="Arial" panose="020B0604020202020204" pitchFamily="34" charset="0"/>
              <a:cs typeface="Arial" panose="020B0604020202020204" pitchFamily="34" charset="0"/>
            </a:endParaRPr>
          </a:p>
        </p:txBody>
      </p:sp>
      <p:sp>
        <p:nvSpPr>
          <p:cNvPr id="7" name="Rectangle 6"/>
          <p:cNvSpPr/>
          <p:nvPr/>
        </p:nvSpPr>
        <p:spPr>
          <a:xfrm>
            <a:off x="1194588" y="2095500"/>
            <a:ext cx="15950412" cy="1846659"/>
          </a:xfrm>
          <a:prstGeom prst="rect">
            <a:avLst/>
          </a:prstGeom>
        </p:spPr>
        <p:txBody>
          <a:bodyPr wrap="square">
            <a:spAutoFit/>
          </a:bodyPr>
          <a:lstStyle/>
          <a:p>
            <a:pPr algn="just">
              <a:lnSpc>
                <a:spcPct val="150000"/>
              </a:lnSpc>
            </a:pPr>
            <a:r>
              <a:rPr lang="en-US" sz="3800">
                <a:latin typeface="Arial" panose="020B0604020202020204" pitchFamily="34" charset="0"/>
                <a:ea typeface="Calibri" panose="020F0502020204030204" pitchFamily="34" charset="0"/>
                <a:cs typeface="Arial" panose="020B0604020202020204" pitchFamily="34" charset="0"/>
              </a:rPr>
              <a:t>Căng một sợi dây sao cho hai đầu của sợi dây nằm trên mặt bàn. Khi đó, sợi dây nằm trên mặt bàn hay không?</a:t>
            </a: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287468" y="4349368"/>
            <a:ext cx="6202646" cy="4364076"/>
          </a:xfrm>
          <a:prstGeom prst="rect">
            <a:avLst/>
          </a:prstGeom>
        </p:spPr>
      </p:pic>
      <p:grpSp>
        <p:nvGrpSpPr>
          <p:cNvPr id="13" name="Group 12"/>
          <p:cNvGrpSpPr/>
          <p:nvPr/>
        </p:nvGrpSpPr>
        <p:grpSpPr>
          <a:xfrm>
            <a:off x="11752879" y="4256655"/>
            <a:ext cx="1657263" cy="1191645"/>
            <a:chOff x="1325197" y="904240"/>
            <a:chExt cx="1999951" cy="1607460"/>
          </a:xfrm>
        </p:grpSpPr>
        <p:pic>
          <p:nvPicPr>
            <p:cNvPr id="14" name="Picture 1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flipH="1">
              <a:off x="1325197" y="904240"/>
              <a:ext cx="1999951" cy="1607460"/>
            </a:xfrm>
            <a:prstGeom prst="rect">
              <a:avLst/>
            </a:prstGeom>
          </p:spPr>
        </p:pic>
        <p:sp>
          <p:nvSpPr>
            <p:cNvPr id="15" name="TextBox 14"/>
            <p:cNvSpPr txBox="1"/>
            <p:nvPr/>
          </p:nvSpPr>
          <p:spPr>
            <a:xfrm>
              <a:off x="1669929" y="1235894"/>
              <a:ext cx="1404741" cy="809812"/>
            </a:xfrm>
            <a:prstGeom prst="rect">
              <a:avLst/>
            </a:prstGeom>
            <a:noFill/>
          </p:spPr>
          <p:txBody>
            <a:bodyPr wrap="square" rtlCol="0">
              <a:spAutoFit/>
            </a:bodyPr>
            <a:lstStyle/>
            <a:p>
              <a:pPr algn="ctr"/>
              <a:r>
                <a:rPr lang="en-US" sz="3800" b="1" dirty="0" err="1">
                  <a:latin typeface="Arial" panose="020B0604020202020204" pitchFamily="34" charset="0"/>
                  <a:cs typeface="Arial" panose="020B0604020202020204" pitchFamily="34" charset="0"/>
                </a:rPr>
                <a:t>Giải</a:t>
              </a:r>
              <a:endParaRPr lang="en-US" sz="38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01367524"/>
      </p:ext>
    </p:extLst>
  </p:cSld>
  <p:clrMapOvr>
    <a:masterClrMapping/>
  </p:clrMapOvr>
  <mc:AlternateContent xmlns:mc="http://schemas.openxmlformats.org/markup-compatibility/2006" xmlns:p14="http://schemas.microsoft.com/office/powerpoint/2010/main">
    <mc:Choice Requires="p14">
      <p:transition spd="med" p14:dur="700">
        <p:strips dir="rd"/>
      </p:transition>
    </mc:Choice>
    <mc:Fallback xmlns="">
      <p:transition spd="med">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anim calcmode="lin" valueType="num">
                                      <p:cBhvr>
                                        <p:cTn id="17" dur="500" fill="hold"/>
                                        <p:tgtEl>
                                          <p:spTgt spid="2"/>
                                        </p:tgtEl>
                                        <p:attrNameLst>
                                          <p:attrName>ppt_x</p:attrName>
                                        </p:attrNameLst>
                                      </p:cBhvr>
                                      <p:tavLst>
                                        <p:tav tm="0">
                                          <p:val>
                                            <p:strVal val="#ppt_x"/>
                                          </p:val>
                                        </p:tav>
                                        <p:tav tm="100000">
                                          <p:val>
                                            <p:strVal val="#ppt_x"/>
                                          </p:val>
                                        </p:tav>
                                      </p:tavLst>
                                    </p:anim>
                                    <p:anim calcmode="lin" valueType="num">
                                      <p:cBhvr>
                                        <p:cTn id="18"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p:tgtEl>
                                          <p:spTgt spid="13"/>
                                        </p:tgtEl>
                                        <p:attrNameLst>
                                          <p:attrName>ppt_y</p:attrName>
                                        </p:attrNameLst>
                                      </p:cBhvr>
                                      <p:tavLst>
                                        <p:tav tm="0">
                                          <p:val>
                                            <p:strVal val="#ppt_y+#ppt_h*1.125000"/>
                                          </p:val>
                                        </p:tav>
                                        <p:tav tm="100000">
                                          <p:val>
                                            <p:strVal val="#ppt_y"/>
                                          </p:val>
                                        </p:tav>
                                      </p:tavLst>
                                    </p:anim>
                                    <p:animEffect transition="in" filter="wipe(up)">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txBody>
          <a:bodyPr/>
          <a:lstStyle/>
          <a:p>
            <a:endParaRPr lang="en-US"/>
          </a:p>
        </p:txBody>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19155" y="8785934"/>
            <a:ext cx="1294758" cy="1372094"/>
          </a:xfrm>
          <a:prstGeom prst="rect">
            <a:avLst/>
          </a:prstGeom>
        </p:spPr>
      </p:pic>
      <p:grpSp>
        <p:nvGrpSpPr>
          <p:cNvPr id="2" name="Group 1"/>
          <p:cNvGrpSpPr/>
          <p:nvPr/>
        </p:nvGrpSpPr>
        <p:grpSpPr>
          <a:xfrm>
            <a:off x="6515100" y="419100"/>
            <a:ext cx="5257800" cy="1066158"/>
            <a:chOff x="6515100" y="419100"/>
            <a:chExt cx="5257800" cy="1066158"/>
          </a:xfrm>
        </p:grpSpPr>
        <p:sp>
          <p:nvSpPr>
            <p:cNvPr id="15" name="Round Same Side Corner Rectangle 14"/>
            <p:cNvSpPr/>
            <p:nvPr/>
          </p:nvSpPr>
          <p:spPr>
            <a:xfrm flipV="1">
              <a:off x="6515100" y="419100"/>
              <a:ext cx="5257800" cy="1066158"/>
            </a:xfrm>
            <a:prstGeom prst="round2SameRect">
              <a:avLst>
                <a:gd name="adj1" fmla="val 50000"/>
                <a:gd name="adj2" fmla="val 0"/>
              </a:avLst>
            </a:prstGeom>
            <a:solidFill>
              <a:srgbClr val="61A6AB"/>
            </a:solidFill>
            <a:ln>
              <a:solidFill>
                <a:srgbClr val="61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7048500" y="490514"/>
              <a:ext cx="4191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KẾT LUẬN</a:t>
              </a:r>
            </a:p>
          </p:txBody>
        </p:sp>
      </p:grpSp>
      <p:pic>
        <p:nvPicPr>
          <p:cNvPr id="20" name="Picture 5"/>
          <p:cNvPicPr>
            <a:picLocks noChangeAspect="1"/>
          </p:cNvPicPr>
          <p:nvPr/>
        </p:nvPicPr>
        <p:blipFill>
          <a:blip r:embed="rId4"/>
          <a:srcRect/>
          <a:stretch>
            <a:fillRect/>
          </a:stretch>
        </p:blipFill>
        <p:spPr>
          <a:xfrm>
            <a:off x="14554200" y="8231356"/>
            <a:ext cx="3391147" cy="1793069"/>
          </a:xfrm>
          <a:prstGeom prst="rect">
            <a:avLst/>
          </a:prstGeom>
        </p:spPr>
      </p:pic>
      <p:sp>
        <p:nvSpPr>
          <p:cNvPr id="7" name="Rectangle 6"/>
          <p:cNvSpPr/>
          <p:nvPr/>
        </p:nvSpPr>
        <p:spPr>
          <a:xfrm>
            <a:off x="838200" y="1969175"/>
            <a:ext cx="16635403" cy="2031325"/>
          </a:xfrm>
          <a:prstGeom prst="rect">
            <a:avLst/>
          </a:prstGeom>
        </p:spPr>
        <p:txBody>
          <a:bodyPr wrap="square">
            <a:spAutoFit/>
          </a:bodyPr>
          <a:lstStyle/>
          <a:p>
            <a:pPr lvl="0" algn="just">
              <a:lnSpc>
                <a:spcPct val="150000"/>
              </a:lnSpc>
            </a:pPr>
            <a:r>
              <a:rPr lang="vi-VN" sz="4200">
                <a:solidFill>
                  <a:prstClr val="black"/>
                </a:solidFill>
                <a:ea typeface="Calibri" panose="020F0502020204030204" pitchFamily="34" charset="0"/>
                <a:cs typeface="Times New Roman" panose="02020603050405020304" pitchFamily="18" charset="0"/>
              </a:rPr>
              <a:t>Nếu một đường thẳng có hai điểm phân biệt thuộc một mặt phẳng thì tất cả các điểm của đường thẳng đều thuộc mặt phẳng đó.</a:t>
            </a:r>
            <a:endParaRPr kumimoji="0" lang="vi-VN" sz="4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866533" y="4229100"/>
                <a:ext cx="16607069" cy="385054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200" b="1" i="1" u="sng">
                    <a:solidFill>
                      <a:srgbClr val="C00000"/>
                    </a:solidFill>
                    <a:latin typeface="Arial" panose="020B0604020202020204" pitchFamily="34" charset="0"/>
                    <a:ea typeface="Times New Roman" panose="02020603050405020304" pitchFamily="18" charset="0"/>
                    <a:cs typeface="Arial" panose="020B0604020202020204" pitchFamily="34" charset="0"/>
                  </a:rPr>
                  <a:t>Chú ý:</a:t>
                </a:r>
                <a:endParaRPr lang="en-US" sz="4200" b="1" i="1" u="sng">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200">
                    <a:effectLst/>
                    <a:latin typeface="Arial" panose="020B0604020202020204" pitchFamily="34" charset="0"/>
                    <a:ea typeface="Times New Roman" panose="02020603050405020304" pitchFamily="18" charset="0"/>
                    <a:cs typeface="Arial" panose="020B0604020202020204" pitchFamily="34" charset="0"/>
                  </a:rPr>
                  <a:t>Nếu mọi điểm của đường thẳng d đều thuộc mặt phẳng (P) thì ta nói đường thẳng d nằm trong (P) hoặc (P) chứa d. Khi đó ta kí hiệu là </a:t>
                </a:r>
                <a14:m>
                  <m:oMath xmlns:m="http://schemas.openxmlformats.org/officeDocument/2006/math">
                    <m:r>
                      <a:rPr lang="en-US" sz="4200" i="1">
                        <a:effectLst/>
                        <a:latin typeface="Cambria Math" panose="02040503050406030204" pitchFamily="18" charset="0"/>
                        <a:ea typeface="Cambria Math" panose="02040503050406030204" pitchFamily="18" charset="0"/>
                        <a:cs typeface="Times New Roman" panose="02020603050405020304" pitchFamily="18" charset="0"/>
                      </a:rPr>
                      <m:t>𝑑</m:t>
                    </m:r>
                    <m:r>
                      <a:rPr lang="en-US" sz="42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200" i="1">
                        <a:effectLst/>
                        <a:latin typeface="Cambria Math" panose="02040503050406030204" pitchFamily="18" charset="0"/>
                        <a:ea typeface="Cambria Math" panose="02040503050406030204" pitchFamily="18" charset="0"/>
                        <a:cs typeface="Times New Roman" panose="02020603050405020304" pitchFamily="18" charset="0"/>
                      </a:rPr>
                      <m:t>𝑃</m:t>
                    </m:r>
                    <m:r>
                      <a:rPr lang="en-US" sz="42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200">
                    <a:effectLst/>
                    <a:latin typeface="Arial" panose="020B0604020202020204" pitchFamily="34" charset="0"/>
                    <a:ea typeface="Times New Roman" panose="02020603050405020304" pitchFamily="18" charset="0"/>
                    <a:cs typeface="Arial" panose="020B0604020202020204" pitchFamily="34" charset="0"/>
                  </a:rPr>
                  <a:t> hoặc </a:t>
                </a:r>
                <a14:m>
                  <m:oMath xmlns:m="http://schemas.openxmlformats.org/officeDocument/2006/math">
                    <m:r>
                      <a:rPr lang="en-US" sz="42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200" i="1">
                        <a:effectLst/>
                        <a:latin typeface="Cambria Math" panose="02040503050406030204" pitchFamily="18" charset="0"/>
                        <a:ea typeface="Cambria Math" panose="02040503050406030204" pitchFamily="18" charset="0"/>
                        <a:cs typeface="Times New Roman" panose="02020603050405020304" pitchFamily="18" charset="0"/>
                      </a:rPr>
                      <m:t>𝑃</m:t>
                    </m:r>
                    <m:r>
                      <a:rPr lang="en-US" sz="42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200" i="1">
                        <a:effectLst/>
                        <a:latin typeface="Cambria Math" panose="02040503050406030204" pitchFamily="18" charset="0"/>
                        <a:ea typeface="Cambria Math" panose="02040503050406030204" pitchFamily="18" charset="0"/>
                        <a:cs typeface="Times New Roman" panose="02020603050405020304" pitchFamily="18" charset="0"/>
                      </a:rPr>
                      <m:t>𝑑</m:t>
                    </m:r>
                  </m:oMath>
                </a14:m>
                <a:r>
                  <a:rPr lang="en-US" sz="420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866533" y="4229100"/>
                <a:ext cx="16607069" cy="3850541"/>
              </a:xfrm>
              <a:prstGeom prst="rect">
                <a:avLst/>
              </a:prstGeom>
              <a:blipFill>
                <a:blip r:embed="rId10"/>
                <a:stretch>
                  <a:fillRect l="-1395" r="-1432" b="-6498"/>
                </a:stretch>
              </a:blipFill>
            </p:spPr>
            <p:txBody>
              <a:bodyPr/>
              <a:lstStyle/>
              <a:p>
                <a:r>
                  <a:rPr lang="en-US">
                    <a:noFill/>
                  </a:rPr>
                  <a:t> </a:t>
                </a:r>
              </a:p>
            </p:txBody>
          </p:sp>
        </mc:Fallback>
      </mc:AlternateContent>
      <p:pic>
        <p:nvPicPr>
          <p:cNvPr id="8" name="Picture 7"/>
          <p:cNvPicPr>
            <a:picLocks noChangeAspect="1"/>
          </p:cNvPicPr>
          <p:nvPr/>
        </p:nvPicPr>
        <p:blipFill>
          <a:blip r:embed="rId11"/>
          <a:stretch>
            <a:fillRect/>
          </a:stretch>
        </p:blipFill>
        <p:spPr>
          <a:xfrm>
            <a:off x="4267200" y="8690478"/>
            <a:ext cx="990600" cy="763456"/>
          </a:xfrm>
          <a:prstGeom prst="rect">
            <a:avLst/>
          </a:prstGeom>
        </p:spPr>
      </p:pic>
    </p:spTree>
    <p:extLst>
      <p:ext uri="{BB962C8B-B14F-4D97-AF65-F5344CB8AC3E}">
        <p14:creationId xmlns:p14="http://schemas.microsoft.com/office/powerpoint/2010/main" val="171867644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555458"/>
            <a:ext cx="17373600" cy="9448800"/>
          </a:xfrm>
          <a:prstGeom prst="rect">
            <a:avLst/>
          </a:prstGeom>
          <a:solidFill>
            <a:schemeClr val="bg1"/>
          </a:solidFill>
        </p:spPr>
        <p:txBody>
          <a:bodyPr/>
          <a:lstStyle/>
          <a:p>
            <a:endParaRPr lang="en-US"/>
          </a:p>
        </p:txBody>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587939">
            <a:off x="14142215" y="-1207866"/>
            <a:ext cx="8057164" cy="2781499"/>
          </a:xfrm>
          <a:prstGeom prst="rect">
            <a:avLst/>
          </a:prstGeom>
        </p:spPr>
      </p:pic>
      <p:grpSp>
        <p:nvGrpSpPr>
          <p:cNvPr id="2" name="Group 1"/>
          <p:cNvGrpSpPr/>
          <p:nvPr/>
        </p:nvGrpSpPr>
        <p:grpSpPr>
          <a:xfrm>
            <a:off x="762000" y="787164"/>
            <a:ext cx="17145000" cy="1994136"/>
            <a:chOff x="571500" y="647700"/>
            <a:chExt cx="17145000" cy="1994136"/>
          </a:xfrm>
        </p:grpSpPr>
        <p:sp>
          <p:nvSpPr>
            <p:cNvPr id="17" name="Rounded Rectangle 16"/>
            <p:cNvSpPr/>
            <p:nvPr/>
          </p:nvSpPr>
          <p:spPr>
            <a:xfrm>
              <a:off x="609600" y="729970"/>
              <a:ext cx="3451859" cy="1022631"/>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Luyện tập 2</a:t>
              </a:r>
              <a:endParaRPr lang="en-US" sz="4000" b="1" dirty="0">
                <a:latin typeface="Arial" panose="020B0604020202020204" pitchFamily="34" charset="0"/>
                <a:cs typeface="Arial" panose="020B0604020202020204" pitchFamily="34" charset="0"/>
              </a:endParaRPr>
            </a:p>
          </p:txBody>
        </p:sp>
        <p:sp>
          <p:nvSpPr>
            <p:cNvPr id="7" name="Rectangle 6"/>
            <p:cNvSpPr/>
            <p:nvPr/>
          </p:nvSpPr>
          <p:spPr>
            <a:xfrm>
              <a:off x="571500" y="647700"/>
              <a:ext cx="17145000" cy="1994136"/>
            </a:xfrm>
            <a:prstGeom prst="rect">
              <a:avLst/>
            </a:prstGeom>
          </p:spPr>
          <p:txBody>
            <a:bodyPr wrap="square">
              <a:spAutoFit/>
            </a:bodyPr>
            <a:lstStyle/>
            <a:p>
              <a:pPr>
                <a:lnSpc>
                  <a:spcPct val="175000"/>
                </a:lnSpc>
              </a:pPr>
              <a:r>
                <a:rPr lang="en-US" sz="3800">
                  <a:latin typeface="Arial" panose="020B0604020202020204" pitchFamily="34" charset="0"/>
                  <a:ea typeface="Calibri" panose="020F0502020204030204" pitchFamily="34" charset="0"/>
                  <a:cs typeface="Arial" panose="020B0604020202020204" pitchFamily="34" charset="0"/>
                </a:rPr>
                <a:t>                           </a:t>
              </a:r>
              <a:r>
                <a:rPr lang="vi-VN" sz="3800">
                  <a:ea typeface="Calibri" panose="020F0502020204030204" pitchFamily="34" charset="0"/>
                  <a:cs typeface="Arial" panose="020B0604020202020204" pitchFamily="34" charset="0"/>
                </a:rPr>
                <a:t>Trong Ví dụ 2, lấy điểm N thuộc đường thẳng AB sao cho N khác M. Đường thẳng MN có thuộc mặt phẳng (ABC) hay không?</a:t>
              </a:r>
            </a:p>
          </p:txBody>
        </p:sp>
      </p:gr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68779" flipV="1">
            <a:off x="-872755" y="2699912"/>
            <a:ext cx="2794931" cy="2794931"/>
          </a:xfrm>
          <a:prstGeom prst="rect">
            <a:avLst/>
          </a:prstGeom>
        </p:spPr>
      </p:pic>
      <p:grpSp>
        <p:nvGrpSpPr>
          <p:cNvPr id="14" name="Group 13"/>
          <p:cNvGrpSpPr/>
          <p:nvPr/>
        </p:nvGrpSpPr>
        <p:grpSpPr>
          <a:xfrm>
            <a:off x="7548737" y="3238500"/>
            <a:ext cx="1659152" cy="1066800"/>
            <a:chOff x="1536549" y="1134798"/>
            <a:chExt cx="1659152" cy="1066800"/>
          </a:xfrm>
        </p:grpSpPr>
        <p:pic>
          <p:nvPicPr>
            <p:cNvPr id="15" name="Picture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flipH="1">
              <a:off x="1536549" y="1134798"/>
              <a:ext cx="1659152" cy="1066800"/>
            </a:xfrm>
            <a:prstGeom prst="rect">
              <a:avLst/>
            </a:prstGeom>
          </p:spPr>
        </p:pic>
        <p:sp>
          <p:nvSpPr>
            <p:cNvPr id="18" name="TextBox 17"/>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4" name="Picture 3"/>
          <p:cNvPicPr>
            <a:picLocks noChangeAspect="1"/>
          </p:cNvPicPr>
          <p:nvPr/>
        </p:nvPicPr>
        <p:blipFill>
          <a:blip r:embed="rId6"/>
          <a:stretch>
            <a:fillRect/>
          </a:stretch>
        </p:blipFill>
        <p:spPr>
          <a:xfrm>
            <a:off x="914400" y="4630235"/>
            <a:ext cx="6107308" cy="5009065"/>
          </a:xfrm>
          <a:prstGeom prst="rect">
            <a:avLst/>
          </a:prstGeom>
        </p:spPr>
      </p:pic>
    </p:spTree>
    <p:extLst>
      <p:ext uri="{BB962C8B-B14F-4D97-AF65-F5344CB8AC3E}">
        <p14:creationId xmlns:p14="http://schemas.microsoft.com/office/powerpoint/2010/main" val="1814372277"/>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p:tgtEl>
                                          <p:spTgt spid="14"/>
                                        </p:tgtEl>
                                        <p:attrNameLst>
                                          <p:attrName>ppt_y</p:attrName>
                                        </p:attrNameLst>
                                      </p:cBhvr>
                                      <p:tavLst>
                                        <p:tav tm="0">
                                          <p:val>
                                            <p:strVal val="#ppt_y+#ppt_h*1.125000"/>
                                          </p:val>
                                        </p:tav>
                                        <p:tav tm="100000">
                                          <p:val>
                                            <p:strVal val="#ppt_y"/>
                                          </p:val>
                                        </p:tav>
                                      </p:tavLst>
                                    </p:anim>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555458"/>
            <a:ext cx="17373600" cy="9448800"/>
          </a:xfrm>
          <a:prstGeom prst="rect">
            <a:avLst/>
          </a:prstGeom>
          <a:solidFill>
            <a:schemeClr val="bg1"/>
          </a:solidFill>
        </p:spPr>
        <p:txBody>
          <a:bodyPr/>
          <a:lstStyle/>
          <a:p>
            <a:endParaRPr lang="en-US"/>
          </a:p>
        </p:txBody>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587939">
            <a:off x="14142215" y="-1207866"/>
            <a:ext cx="8057164" cy="2781499"/>
          </a:xfrm>
          <a:prstGeom prst="rect">
            <a:avLst/>
          </a:prstGeom>
        </p:spPr>
      </p:pic>
      <p:grpSp>
        <p:nvGrpSpPr>
          <p:cNvPr id="2" name="Group 1"/>
          <p:cNvGrpSpPr/>
          <p:nvPr/>
        </p:nvGrpSpPr>
        <p:grpSpPr>
          <a:xfrm>
            <a:off x="762000" y="787164"/>
            <a:ext cx="17145000" cy="1994136"/>
            <a:chOff x="571500" y="647700"/>
            <a:chExt cx="17145000" cy="1994136"/>
          </a:xfrm>
        </p:grpSpPr>
        <p:sp>
          <p:nvSpPr>
            <p:cNvPr id="17" name="Rounded Rectangle 16"/>
            <p:cNvSpPr/>
            <p:nvPr/>
          </p:nvSpPr>
          <p:spPr>
            <a:xfrm>
              <a:off x="609600" y="729970"/>
              <a:ext cx="3451859" cy="1022631"/>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Luyện tập 2</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6"/>
            <p:cNvSpPr/>
            <p:nvPr/>
          </p:nvSpPr>
          <p:spPr>
            <a:xfrm>
              <a:off x="571500" y="647700"/>
              <a:ext cx="17145000" cy="1994136"/>
            </a:xfrm>
            <a:prstGeom prst="rect">
              <a:avLst/>
            </a:prstGeom>
          </p:spPr>
          <p:txBody>
            <a:bodyPr wrap="square">
              <a:spAutoFit/>
            </a:bodyPr>
            <a:lstStyle/>
            <a:p>
              <a:pPr marL="0" marR="0" lvl="0" indent="0" algn="l" defTabSz="914400" rtl="0" eaLnBrk="1" fontAlgn="auto" latinLnBrk="0" hangingPunct="1">
                <a:lnSpc>
                  <a:spcPct val="175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Trong Ví dụ 2, lấy điểm N thuộc đường thẳng AB sao cho N khác M. Đường thẳng MN có thuộc mặt phẳng (ABC) hay không?</a:t>
              </a:r>
            </a:p>
          </p:txBody>
        </p:sp>
      </p:grpSp>
      <p:sp>
        <p:nvSpPr>
          <p:cNvPr id="3" name="Rectangle 2"/>
          <p:cNvSpPr/>
          <p:nvPr/>
        </p:nvSpPr>
        <p:spPr>
          <a:xfrm>
            <a:off x="7894822" y="4686300"/>
            <a:ext cx="9429792" cy="447814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Ta có điểm M thuộc mặt phẳng (ABC).</a:t>
            </a: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Khi đó đường thẳng MN có hai điểm phân biệt M, N thuộc mặt phẳng (ABC) nên đường thẳng MN nằm trong mặt phẳng (ABC).</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68779" flipV="1">
            <a:off x="-872755" y="2699912"/>
            <a:ext cx="2794931" cy="2794931"/>
          </a:xfrm>
          <a:prstGeom prst="rect">
            <a:avLst/>
          </a:prstGeom>
        </p:spPr>
      </p:pic>
      <p:pic>
        <p:nvPicPr>
          <p:cNvPr id="16" name="Picture 15"/>
          <p:cNvPicPr>
            <a:picLocks noChangeAspect="1"/>
          </p:cNvPicPr>
          <p:nvPr/>
        </p:nvPicPr>
        <p:blipFill>
          <a:blip r:embed="rId5"/>
          <a:stretch>
            <a:fillRect/>
          </a:stretch>
        </p:blipFill>
        <p:spPr>
          <a:xfrm>
            <a:off x="914400" y="4630235"/>
            <a:ext cx="6107308" cy="5009065"/>
          </a:xfrm>
          <a:prstGeom prst="rect">
            <a:avLst/>
          </a:prstGeom>
        </p:spPr>
      </p:pic>
      <p:grpSp>
        <p:nvGrpSpPr>
          <p:cNvPr id="19" name="Group 18"/>
          <p:cNvGrpSpPr/>
          <p:nvPr/>
        </p:nvGrpSpPr>
        <p:grpSpPr>
          <a:xfrm>
            <a:off x="7548737" y="3238500"/>
            <a:ext cx="1659152" cy="1066800"/>
            <a:chOff x="1536549" y="1134798"/>
            <a:chExt cx="1659152" cy="1066800"/>
          </a:xfrm>
        </p:grpSpPr>
        <p:pic>
          <p:nvPicPr>
            <p:cNvPr id="20" name="Picture 1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flipH="1">
              <a:off x="1536549" y="1134798"/>
              <a:ext cx="1659152" cy="1066800"/>
            </a:xfrm>
            <a:prstGeom prst="rect">
              <a:avLst/>
            </a:prstGeom>
          </p:spPr>
        </p:pic>
        <p:sp>
          <p:nvSpPr>
            <p:cNvPr id="21" name="TextBox 20"/>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40734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577516" y="495300"/>
            <a:ext cx="17145000" cy="9296400"/>
          </a:xfrm>
          <a:prstGeom prst="rect">
            <a:avLst/>
          </a:prstGeom>
          <a:solidFill>
            <a:srgbClr val="F6F6E9"/>
          </a:solidFill>
        </p:spPr>
        <p:txBody>
          <a:bodyPr/>
          <a:lstStyle/>
          <a:p>
            <a:endParaRPr lang="en-US"/>
          </a:p>
        </p:txBody>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2817107">
            <a:off x="-3878879" y="8400950"/>
            <a:ext cx="8057164" cy="278149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21000" y="7626847"/>
            <a:ext cx="1969230" cy="2000788"/>
          </a:xfrm>
          <a:prstGeom prst="rect">
            <a:avLst/>
          </a:prstGeom>
        </p:spPr>
      </p:pic>
      <p:pic>
        <p:nvPicPr>
          <p:cNvPr id="11"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294701" y="1282027"/>
            <a:ext cx="855629" cy="1318131"/>
          </a:xfrm>
          <a:prstGeom prst="rect">
            <a:avLst/>
          </a:prstGeom>
        </p:spPr>
      </p:pic>
      <p:grpSp>
        <p:nvGrpSpPr>
          <p:cNvPr id="13" name="Group 12"/>
          <p:cNvGrpSpPr/>
          <p:nvPr/>
        </p:nvGrpSpPr>
        <p:grpSpPr>
          <a:xfrm>
            <a:off x="1218518" y="1238288"/>
            <a:ext cx="16304101" cy="1824923"/>
            <a:chOff x="838200" y="740033"/>
            <a:chExt cx="16304101" cy="1824923"/>
          </a:xfrm>
        </p:grpSpPr>
        <p:sp>
          <p:nvSpPr>
            <p:cNvPr id="8" name="Rounded Rectangle 7"/>
            <p:cNvSpPr/>
            <p:nvPr/>
          </p:nvSpPr>
          <p:spPr>
            <a:xfrm>
              <a:off x="914400" y="800101"/>
              <a:ext cx="2362200" cy="91440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HĐ5</a:t>
              </a:r>
              <a:endParaRPr lang="en-US" sz="4000" b="1" dirty="0">
                <a:latin typeface="Arial" panose="020B0604020202020204" pitchFamily="34" charset="0"/>
                <a:cs typeface="Arial" panose="020B0604020202020204" pitchFamily="34" charset="0"/>
              </a:endParaRPr>
            </a:p>
          </p:txBody>
        </p:sp>
        <p:sp>
          <p:nvSpPr>
            <p:cNvPr id="7" name="Rectangle 6"/>
            <p:cNvSpPr/>
            <p:nvPr/>
          </p:nvSpPr>
          <p:spPr>
            <a:xfrm>
              <a:off x="838200" y="740033"/>
              <a:ext cx="16304101" cy="1824923"/>
            </a:xfrm>
            <a:prstGeom prst="rect">
              <a:avLst/>
            </a:prstGeom>
          </p:spPr>
          <p:txBody>
            <a:bodyPr wrap="square">
              <a:spAutoFit/>
            </a:bodyPr>
            <a:lstStyle/>
            <a:p>
              <a:pPr>
                <a:lnSpc>
                  <a:spcPct val="150000"/>
                </a:lnSpc>
              </a:pPr>
              <a:r>
                <a:rPr lang="en-US" sz="4000">
                  <a:latin typeface="Arial" panose="020B0604020202020204" pitchFamily="34" charset="0"/>
                  <a:ea typeface="Calibri" panose="020F0502020204030204" pitchFamily="34" charset="0"/>
                  <a:cs typeface="Times New Roman" panose="02020603050405020304" pitchFamily="18" charset="0"/>
                </a:rPr>
                <a:t>                  </a:t>
              </a:r>
              <a:r>
                <a:rPr lang="vi-VN" sz="4000">
                  <a:ea typeface="Calibri" panose="020F0502020204030204" pitchFamily="34" charset="0"/>
                  <a:cs typeface="Times New Roman" panose="02020603050405020304" pitchFamily="18" charset="0"/>
                </a:rPr>
                <a:t>Trong Hình 4.7, mặt nước và thành bể có giao nhau theo đường thẳng hay không?</a:t>
              </a:r>
            </a:p>
          </p:txBody>
        </p:sp>
      </p:grpSp>
      <p:sp>
        <p:nvSpPr>
          <p:cNvPr id="14" name="Rectangle 13"/>
          <p:cNvSpPr/>
          <p:nvPr/>
        </p:nvSpPr>
        <p:spPr>
          <a:xfrm>
            <a:off x="11734800" y="3114348"/>
            <a:ext cx="1676400" cy="1015663"/>
          </a:xfrm>
          <a:prstGeom prst="rect">
            <a:avLst/>
          </a:prstGeom>
        </p:spPr>
        <p:txBody>
          <a:bodyPr wrap="square">
            <a:spAutoFit/>
          </a:bodyPr>
          <a:lstStyle/>
          <a:p>
            <a:pPr>
              <a:lnSpc>
                <a:spcPct val="150000"/>
              </a:lnSpc>
            </a:pPr>
            <a:r>
              <a:rPr lang="nl-NL" sz="4000" b="1" u="sng">
                <a:solidFill>
                  <a:schemeClr val="tx2"/>
                </a:solidFill>
                <a:latin typeface="Arial" panose="020B0604020202020204" pitchFamily="34" charset="0"/>
                <a:ea typeface="Calibri" panose="020F0502020204030204" pitchFamily="34" charset="0"/>
                <a:cs typeface="Arial" panose="020B0604020202020204" pitchFamily="34" charset="0"/>
              </a:rPr>
              <a:t>Giải:</a:t>
            </a:r>
            <a:endParaRPr lang="en-US" sz="4000" b="1" u="sng">
              <a:solidFill>
                <a:schemeClr val="tx2"/>
              </a:solidFill>
              <a:latin typeface="Arial" panose="020B0604020202020204" pitchFamily="34" charset="0"/>
              <a:ea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tretch>
            <a:fillRect/>
          </a:stretch>
        </p:blipFill>
        <p:spPr>
          <a:xfrm>
            <a:off x="1448714" y="4153631"/>
            <a:ext cx="5727669" cy="4440344"/>
          </a:xfrm>
          <a:prstGeom prst="rect">
            <a:avLst/>
          </a:prstGeom>
        </p:spPr>
      </p:pic>
    </p:spTree>
    <p:extLst>
      <p:ext uri="{BB962C8B-B14F-4D97-AF65-F5344CB8AC3E}">
        <p14:creationId xmlns:p14="http://schemas.microsoft.com/office/powerpoint/2010/main" val="3246386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txBody>
          <a:bodyPr/>
          <a:lstStyle/>
          <a:p>
            <a:endParaRPr lang="en-US"/>
          </a:p>
        </p:txBody>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19155" y="8785934"/>
            <a:ext cx="1294758" cy="1372094"/>
          </a:xfrm>
          <a:prstGeom prst="rect">
            <a:avLst/>
          </a:prstGeom>
        </p:spPr>
      </p:pic>
      <p:grpSp>
        <p:nvGrpSpPr>
          <p:cNvPr id="2" name="Group 1"/>
          <p:cNvGrpSpPr/>
          <p:nvPr/>
        </p:nvGrpSpPr>
        <p:grpSpPr>
          <a:xfrm>
            <a:off x="6515100" y="419100"/>
            <a:ext cx="5257800" cy="1066158"/>
            <a:chOff x="6515100" y="419100"/>
            <a:chExt cx="5257800" cy="1066158"/>
          </a:xfrm>
        </p:grpSpPr>
        <p:sp>
          <p:nvSpPr>
            <p:cNvPr id="15" name="Round Same Side Corner Rectangle 14"/>
            <p:cNvSpPr/>
            <p:nvPr/>
          </p:nvSpPr>
          <p:spPr>
            <a:xfrm flipV="1">
              <a:off x="6515100" y="419100"/>
              <a:ext cx="5257800" cy="1066158"/>
            </a:xfrm>
            <a:prstGeom prst="round2SameRect">
              <a:avLst>
                <a:gd name="adj1" fmla="val 50000"/>
                <a:gd name="adj2" fmla="val 0"/>
              </a:avLst>
            </a:prstGeom>
            <a:solidFill>
              <a:srgbClr val="61A6AB"/>
            </a:solidFill>
            <a:ln>
              <a:solidFill>
                <a:srgbClr val="61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7048500" y="490514"/>
              <a:ext cx="4191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KẾT LUẬN</a:t>
              </a:r>
            </a:p>
          </p:txBody>
        </p:sp>
      </p:grpSp>
      <p:sp>
        <p:nvSpPr>
          <p:cNvPr id="7" name="Rectangle 6"/>
          <p:cNvSpPr/>
          <p:nvPr/>
        </p:nvSpPr>
        <p:spPr>
          <a:xfrm>
            <a:off x="1123950" y="1713858"/>
            <a:ext cx="16173450" cy="2031325"/>
          </a:xfrm>
          <a:prstGeom prst="rect">
            <a:avLst/>
          </a:prstGeom>
        </p:spPr>
        <p:txBody>
          <a:bodyPr wrap="square">
            <a:spAutoFit/>
          </a:bodyPr>
          <a:lstStyle/>
          <a:p>
            <a:pPr lvl="0" algn="just">
              <a:lnSpc>
                <a:spcPct val="150000"/>
              </a:lnSpc>
            </a:pPr>
            <a:r>
              <a:rPr lang="vi-VN" sz="4200">
                <a:solidFill>
                  <a:prstClr val="black"/>
                </a:solidFill>
                <a:ea typeface="Calibri" panose="020F0502020204030204" pitchFamily="34" charset="0"/>
                <a:cs typeface="Times New Roman" panose="02020603050405020304" pitchFamily="18" charset="0"/>
              </a:rPr>
              <a:t>Nếu hai mặt phẳng phân biệt có điểm chung thì các điểm chung của hai mặt phẳng là một đường thẳng đi qua điểm chung đó.</a:t>
            </a:r>
          </a:p>
        </p:txBody>
      </p:sp>
      <p:pic>
        <p:nvPicPr>
          <p:cNvPr id="10" name="Picture 9"/>
          <p:cNvPicPr>
            <a:picLocks noChangeAspect="1"/>
          </p:cNvPicPr>
          <p:nvPr/>
        </p:nvPicPr>
        <p:blipFill>
          <a:blip r:embed="rId4"/>
          <a:stretch>
            <a:fillRect/>
          </a:stretch>
        </p:blipFill>
        <p:spPr>
          <a:xfrm>
            <a:off x="14478000" y="8458975"/>
            <a:ext cx="3183835" cy="1408925"/>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066800" y="4015998"/>
                <a:ext cx="16230600" cy="4175502"/>
              </a:xfrm>
              <a:prstGeom prst="rect">
                <a:avLst/>
              </a:prstGeom>
            </p:spPr>
            <p:txBody>
              <a:bodyPr wrap="square">
                <a:spAutoFit/>
              </a:bodyPr>
              <a:lstStyle/>
              <a:p>
                <a:pPr>
                  <a:lnSpc>
                    <a:spcPct val="150000"/>
                  </a:lnSpc>
                  <a:spcAft>
                    <a:spcPts val="800"/>
                  </a:spcAft>
                </a:pPr>
                <a:r>
                  <a:rPr lang="en-US" sz="4200" b="1" i="1" u="sng">
                    <a:solidFill>
                      <a:srgbClr val="C00000"/>
                    </a:solidFill>
                    <a:latin typeface="Arial" panose="020B0604020202020204" pitchFamily="34" charset="0"/>
                    <a:ea typeface="Times New Roman" panose="02020603050405020304" pitchFamily="18" charset="0"/>
                    <a:cs typeface="Arial" panose="020B0604020202020204" pitchFamily="34" charset="0"/>
                  </a:rPr>
                  <a:t>Chú ý:</a:t>
                </a:r>
                <a:endParaRPr lang="en-US" sz="4200" b="1" i="1" u="sng">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200">
                    <a:effectLst/>
                    <a:latin typeface="Arial" panose="020B0604020202020204" pitchFamily="34" charset="0"/>
                    <a:ea typeface="Times New Roman" panose="02020603050405020304" pitchFamily="18" charset="0"/>
                    <a:cs typeface="Arial" panose="020B0604020202020204" pitchFamily="34" charset="0"/>
                  </a:rPr>
                  <a:t>Đường thẳng chung d (nếu có) của hai mặt phẳng phân biệt (P) và (Q) được gọi là </a:t>
                </a:r>
                <a:r>
                  <a:rPr lang="en-US" sz="4200" b="1">
                    <a:effectLst/>
                    <a:latin typeface="Arial" panose="020B0604020202020204" pitchFamily="34" charset="0"/>
                    <a:ea typeface="Times New Roman" panose="02020603050405020304" pitchFamily="18" charset="0"/>
                    <a:cs typeface="Arial" panose="020B0604020202020204" pitchFamily="34" charset="0"/>
                  </a:rPr>
                  <a:t>giao tuyến</a:t>
                </a:r>
                <a:r>
                  <a:rPr lang="en-US" sz="4200">
                    <a:effectLst/>
                    <a:latin typeface="Arial" panose="020B0604020202020204" pitchFamily="34" charset="0"/>
                    <a:ea typeface="Times New Roman" panose="02020603050405020304" pitchFamily="18" charset="0"/>
                    <a:cs typeface="Arial" panose="020B0604020202020204" pitchFamily="34" charset="0"/>
                  </a:rPr>
                  <a:t> của hai mặt phẳng đó và kí hiệu là: </a:t>
                </a:r>
              </a:p>
              <a:p>
                <a:pPr algn="ctr">
                  <a:lnSpc>
                    <a:spcPct val="150000"/>
                  </a:lnSpc>
                  <a:spcAft>
                    <a:spcPts val="800"/>
                  </a:spcAft>
                </a:pPr>
                <a14:m>
                  <m:oMath xmlns:m="http://schemas.openxmlformats.org/officeDocument/2006/math">
                    <m:r>
                      <a:rPr lang="en-US" sz="4200" i="1">
                        <a:effectLst/>
                        <a:latin typeface="Cambria Math" panose="02040503050406030204" pitchFamily="18" charset="0"/>
                        <a:ea typeface="Cambria Math" panose="02040503050406030204" pitchFamily="18" charset="0"/>
                        <a:cs typeface="Times New Roman" panose="02020603050405020304" pitchFamily="18" charset="0"/>
                      </a:rPr>
                      <m:t>𝑑</m:t>
                    </m:r>
                    <m:r>
                      <a:rPr lang="nl-NL" sz="4200" i="1">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42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4200" i="1">
                            <a:effectLst/>
                            <a:latin typeface="Cambria Math" panose="02040503050406030204" pitchFamily="18" charset="0"/>
                            <a:ea typeface="Cambria Math" panose="02040503050406030204" pitchFamily="18" charset="0"/>
                            <a:cs typeface="Times New Roman" panose="02020603050405020304" pitchFamily="18" charset="0"/>
                          </a:rPr>
                          <m:t>𝑃</m:t>
                        </m:r>
                      </m:e>
                    </m:d>
                    <m:r>
                      <a:rPr lang="nl-NL" sz="42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200" i="1">
                        <a:effectLst/>
                        <a:latin typeface="Cambria Math" panose="02040503050406030204" pitchFamily="18" charset="0"/>
                        <a:ea typeface="Cambria Math" panose="02040503050406030204" pitchFamily="18" charset="0"/>
                        <a:cs typeface="Times New Roman" panose="02020603050405020304" pitchFamily="18" charset="0"/>
                      </a:rPr>
                      <m:t>𝑄</m:t>
                    </m:r>
                    <m:r>
                      <a:rPr lang="nl-NL" sz="42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nl-NL" sz="4200">
                    <a:effectLst/>
                    <a:latin typeface="Arial" panose="020B0604020202020204" pitchFamily="34" charset="0"/>
                    <a:ea typeface="Times New Roman" panose="02020603050405020304" pitchFamily="18" charset="0"/>
                    <a:cs typeface="Arial" panose="020B0604020202020204" pitchFamily="34" charset="0"/>
                  </a:rPr>
                  <a:t>.</a:t>
                </a:r>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66800" y="4015998"/>
                <a:ext cx="16230600" cy="4175502"/>
              </a:xfrm>
              <a:prstGeom prst="rect">
                <a:avLst/>
              </a:prstGeom>
              <a:blipFill>
                <a:blip r:embed="rId10"/>
                <a:stretch>
                  <a:fillRect l="-1427" r="-1389" b="-2920"/>
                </a:stretch>
              </a:blipFill>
            </p:spPr>
            <p:txBody>
              <a:bodyPr/>
              <a:lstStyle/>
              <a:p>
                <a:r>
                  <a:rPr lang="en-US">
                    <a:noFill/>
                  </a:rPr>
                  <a:t> </a:t>
                </a:r>
              </a:p>
            </p:txBody>
          </p:sp>
        </mc:Fallback>
      </mc:AlternateContent>
      <p:pic>
        <p:nvPicPr>
          <p:cNvPr id="8" name="Picture 7"/>
          <p:cNvPicPr>
            <a:picLocks noChangeAspect="1"/>
          </p:cNvPicPr>
          <p:nvPr/>
        </p:nvPicPr>
        <p:blipFill>
          <a:blip r:embed="rId11"/>
          <a:stretch>
            <a:fillRect/>
          </a:stretch>
        </p:blipFill>
        <p:spPr>
          <a:xfrm>
            <a:off x="1801220" y="8652622"/>
            <a:ext cx="978533" cy="754156"/>
          </a:xfrm>
          <a:prstGeom prst="rect">
            <a:avLst/>
          </a:prstGeom>
        </p:spPr>
      </p:pic>
    </p:spTree>
    <p:extLst>
      <p:ext uri="{BB962C8B-B14F-4D97-AF65-F5344CB8AC3E}">
        <p14:creationId xmlns:p14="http://schemas.microsoft.com/office/powerpoint/2010/main" val="312835610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txBody>
          <a:bodyPr/>
          <a:lstStyle/>
          <a:p>
            <a:endParaRPr lang="en-US"/>
          </a:p>
        </p:txBody>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19155" y="8785934"/>
            <a:ext cx="1294758" cy="1372094"/>
          </a:xfrm>
          <a:prstGeom prst="rect">
            <a:avLst/>
          </a:prstGeom>
        </p:spPr>
      </p:pic>
      <p:sp>
        <p:nvSpPr>
          <p:cNvPr id="7" name="Rectangle 6"/>
          <p:cNvSpPr/>
          <p:nvPr/>
        </p:nvSpPr>
        <p:spPr>
          <a:xfrm>
            <a:off x="776167" y="952500"/>
            <a:ext cx="16735666" cy="4708981"/>
          </a:xfrm>
          <a:prstGeom prst="rect">
            <a:avLst/>
          </a:prstGeom>
        </p:spPr>
        <p:txBody>
          <a:bodyPr wrap="square">
            <a:spAutoFit/>
          </a:bodyPr>
          <a:lstStyle/>
          <a:p>
            <a:pPr algn="just">
              <a:lnSpc>
                <a:spcPct val="150000"/>
              </a:lnSpc>
            </a:pPr>
            <a:r>
              <a:rPr lang="en-US" sz="4000" b="1" i="1" u="sng">
                <a:solidFill>
                  <a:srgbClr val="C00000"/>
                </a:solidFill>
                <a:latin typeface="Arial" panose="020B0604020202020204" pitchFamily="34" charset="0"/>
                <a:ea typeface="Calibri" panose="020F0502020204030204" pitchFamily="34" charset="0"/>
                <a:cs typeface="Arial" panose="020B0604020202020204" pitchFamily="34" charset="0"/>
              </a:rPr>
              <a:t>Nhận xét</a:t>
            </a:r>
            <a:r>
              <a:rPr lang="vi-VN" sz="4000" b="1" i="1" u="sng">
                <a:solidFill>
                  <a:srgbClr val="C00000"/>
                </a:solidFill>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vi-VN" sz="4000">
                <a:ea typeface="Calibri" panose="020F0502020204030204" pitchFamily="34" charset="0"/>
                <a:cs typeface="Times New Roman" panose="02020603050405020304" pitchFamily="18" charset="0"/>
              </a:rPr>
              <a:t>Hai đường trung tuyến trong một tam giác cắt nhau tại trọng tâm của tam giác là một tính chất đã được học trong hình học phẳng. Trong ví dụ trên, tính chất này đã được áp dụng cho tam giác ABC trong mặt phẳng (ABC)đường thẳng đã cho.</a:t>
            </a:r>
          </a:p>
        </p:txBody>
      </p:sp>
      <p:sp>
        <p:nvSpPr>
          <p:cNvPr id="12" name="Google Shape;136;p4"/>
          <p:cNvSpPr/>
          <p:nvPr/>
        </p:nvSpPr>
        <p:spPr>
          <a:xfrm>
            <a:off x="1516486" y="6326089"/>
            <a:ext cx="15468600" cy="20574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just">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Trên mỗi mặt phẳng, tất cả các kết quả đã biết trong hình học phẳng đều đúng.</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8"/>
          <p:cNvPicPr>
            <a:picLocks noChangeAspect="1"/>
          </p:cNvPicPr>
          <p:nvPr/>
        </p:nvPicPr>
        <p:blipFill>
          <a:blip r:embed="rId4"/>
          <a:stretch>
            <a:fillRect/>
          </a:stretch>
        </p:blipFill>
        <p:spPr>
          <a:xfrm rot="20526252">
            <a:off x="15939311" y="8749370"/>
            <a:ext cx="2019813" cy="1257725"/>
          </a:xfrm>
          <a:prstGeom prst="rect">
            <a:avLst/>
          </a:prstGeom>
        </p:spPr>
      </p:pic>
    </p:spTree>
    <p:extLst>
      <p:ext uri="{BB962C8B-B14F-4D97-AF65-F5344CB8AC3E}">
        <p14:creationId xmlns:p14="http://schemas.microsoft.com/office/powerpoint/2010/main" val="419155419"/>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6" r="60999"/>
          <a:stretch>
            <a:fillRect/>
          </a:stretch>
        </p:blipFill>
        <p:spPr>
          <a:xfrm rot="10800000" flipH="1">
            <a:off x="-3047734" y="-609980"/>
            <a:ext cx="3733533" cy="1089698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56977" y="-635841"/>
            <a:ext cx="2298939" cy="2014850"/>
          </a:xfrm>
          <a:prstGeom prst="rect">
            <a:avLst/>
          </a:prstGeom>
        </p:spPr>
      </p:pic>
      <p:sp>
        <p:nvSpPr>
          <p:cNvPr id="12" name="Rounded Rectangle 11"/>
          <p:cNvSpPr/>
          <p:nvPr/>
        </p:nvSpPr>
        <p:spPr>
          <a:xfrm>
            <a:off x="7501227" y="388409"/>
            <a:ext cx="3528059" cy="990600"/>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Luyện tập 3</a:t>
            </a:r>
            <a:endParaRPr lang="en-US" sz="4000" b="1" dirty="0">
              <a:latin typeface="Arial" panose="020B0604020202020204" pitchFamily="34" charset="0"/>
              <a:cs typeface="Arial" panose="020B0604020202020204" pitchFamily="34" charset="0"/>
            </a:endParaRPr>
          </a:p>
        </p:txBody>
      </p:sp>
      <p:sp>
        <p:nvSpPr>
          <p:cNvPr id="4" name="TextBox 3"/>
          <p:cNvSpPr txBox="1"/>
          <p:nvPr/>
        </p:nvSpPr>
        <p:spPr>
          <a:xfrm>
            <a:off x="1227220" y="1607170"/>
            <a:ext cx="16667748" cy="969496"/>
          </a:xfrm>
          <a:prstGeom prst="rect">
            <a:avLst/>
          </a:prstGeom>
          <a:noFill/>
        </p:spPr>
        <p:txBody>
          <a:bodyPr wrap="square" rtlCol="0">
            <a:spAutoFit/>
          </a:bodyPr>
          <a:lstStyle/>
          <a:p>
            <a:pPr algn="just">
              <a:lnSpc>
                <a:spcPct val="150000"/>
              </a:lnSpc>
            </a:pPr>
            <a:r>
              <a:rPr lang="en-US" sz="3800">
                <a:latin typeface="Arial" panose="020B0604020202020204" pitchFamily="34" charset="0"/>
                <a:cs typeface="Arial" panose="020B0604020202020204" pitchFamily="34" charset="0"/>
              </a:rPr>
              <a:t>Trong ví dụ 3, hãy xác định giao tuyến của hai mặt phẳng (SBM) và (SCN).</a:t>
            </a: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2817394" y="2576666"/>
            <a:ext cx="13487400" cy="7263804"/>
          </a:xfrm>
          <a:prstGeom prst="rect">
            <a:avLst/>
          </a:prstGeom>
        </p:spPr>
      </p:pic>
    </p:spTree>
    <p:extLst>
      <p:ext uri="{BB962C8B-B14F-4D97-AF65-F5344CB8AC3E}">
        <p14:creationId xmlns:p14="http://schemas.microsoft.com/office/powerpoint/2010/main" val="284434905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2004248"/>
            <a:ext cx="7050775" cy="6490943"/>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338087">
            <a:off x="927899" y="8254247"/>
            <a:ext cx="2072195" cy="779899"/>
          </a:xfrm>
          <a:prstGeom prst="rect">
            <a:avLst/>
          </a:prstGeom>
        </p:spPr>
      </p:pic>
      <p:grpSp>
        <p:nvGrpSpPr>
          <p:cNvPr id="14" name="Group 14"/>
          <p:cNvGrpSpPr/>
          <p:nvPr/>
        </p:nvGrpSpPr>
        <p:grpSpPr>
          <a:xfrm>
            <a:off x="-431326" y="10052212"/>
            <a:ext cx="19161184" cy="917796"/>
            <a:chOff x="0" y="0"/>
            <a:chExt cx="6481685" cy="310464"/>
          </a:xfrm>
        </p:grpSpPr>
        <p:sp>
          <p:nvSpPr>
            <p:cNvPr id="15" name="Freeform 15"/>
            <p:cNvSpPr/>
            <p:nvPr/>
          </p:nvSpPr>
          <p:spPr>
            <a:xfrm>
              <a:off x="0" y="0"/>
              <a:ext cx="6481685" cy="310464"/>
            </a:xfrm>
            <a:custGeom>
              <a:avLst/>
              <a:gdLst/>
              <a:ahLst/>
              <a:cxnLst/>
              <a:rect l="l" t="t" r="r" b="b"/>
              <a:pathLst>
                <a:path w="6481685" h="310464">
                  <a:moveTo>
                    <a:pt x="0" y="0"/>
                  </a:moveTo>
                  <a:lnTo>
                    <a:pt x="6481685" y="0"/>
                  </a:lnTo>
                  <a:lnTo>
                    <a:pt x="6481685" y="310464"/>
                  </a:lnTo>
                  <a:lnTo>
                    <a:pt x="0" y="310464"/>
                  </a:lnTo>
                  <a:close/>
                </a:path>
              </a:pathLst>
            </a:custGeom>
            <a:solidFill>
              <a:srgbClr val="FFCE6D"/>
            </a:solidFill>
          </p:spPr>
          <p:txBody>
            <a:bodyPr/>
            <a:lstStyle/>
            <a:p>
              <a:endParaRPr lang="en-US"/>
            </a:p>
          </p:txBody>
        </p:sp>
      </p:grpSp>
      <p:sp>
        <p:nvSpPr>
          <p:cNvPr id="16" name="TextBox 15"/>
          <p:cNvSpPr txBox="1"/>
          <p:nvPr/>
        </p:nvSpPr>
        <p:spPr>
          <a:xfrm>
            <a:off x="1752600" y="3618391"/>
            <a:ext cx="5791200" cy="2951064"/>
          </a:xfrm>
          <a:prstGeom prst="rect">
            <a:avLst/>
          </a:prstGeom>
          <a:noFill/>
        </p:spPr>
        <p:txBody>
          <a:bodyPr wrap="square" rtlCol="0">
            <a:spAutoFit/>
          </a:bodyPr>
          <a:lstStyle/>
          <a:p>
            <a:pPr algn="ctr">
              <a:lnSpc>
                <a:spcPct val="150000"/>
              </a:lnSpc>
            </a:pPr>
            <a:r>
              <a:rPr lang="en-US" sz="6600" b="1" dirty="0">
                <a:latin typeface="Arial" panose="020B0604020202020204" pitchFamily="34" charset="0"/>
                <a:cs typeface="Arial" panose="020B0604020202020204" pitchFamily="34" charset="0"/>
              </a:rPr>
              <a:t>NỘI DUNG BÀI HỌC</a:t>
            </a:r>
          </a:p>
        </p:txBody>
      </p:sp>
      <p:grpSp>
        <p:nvGrpSpPr>
          <p:cNvPr id="6" name="Group 5"/>
          <p:cNvGrpSpPr/>
          <p:nvPr/>
        </p:nvGrpSpPr>
        <p:grpSpPr>
          <a:xfrm>
            <a:off x="9144000" y="2129948"/>
            <a:ext cx="8077200" cy="3054047"/>
            <a:chOff x="9144000" y="1901348"/>
            <a:chExt cx="8077200" cy="3054047"/>
          </a:xfrm>
        </p:grpSpPr>
        <p:sp>
          <p:nvSpPr>
            <p:cNvPr id="3" name="AutoShape 3"/>
            <p:cNvSpPr/>
            <p:nvPr/>
          </p:nvSpPr>
          <p:spPr>
            <a:xfrm>
              <a:off x="9144000" y="1901348"/>
              <a:ext cx="7752726" cy="3054047"/>
            </a:xfrm>
            <a:prstGeom prst="rect">
              <a:avLst/>
            </a:prstGeom>
            <a:solidFill>
              <a:srgbClr val="61A6AB"/>
            </a:solidFill>
          </p:spPr>
          <p:txBody>
            <a:bodyPr/>
            <a:lstStyle/>
            <a:p>
              <a:endParaRPr lang="en-US"/>
            </a:p>
          </p:txBody>
        </p:sp>
        <p:sp>
          <p:nvSpPr>
            <p:cNvPr id="7" name="AutoShape 7"/>
            <p:cNvSpPr/>
            <p:nvPr/>
          </p:nvSpPr>
          <p:spPr>
            <a:xfrm>
              <a:off x="9144000" y="1901348"/>
              <a:ext cx="7752726" cy="951331"/>
            </a:xfrm>
            <a:prstGeom prst="rect">
              <a:avLst/>
            </a:prstGeom>
            <a:solidFill>
              <a:srgbClr val="FFCE6D"/>
            </a:solidFill>
          </p:spPr>
          <p:txBody>
            <a:bodyPr/>
            <a:lstStyle/>
            <a:p>
              <a:endParaRPr lang="en-US"/>
            </a:p>
          </p:txBody>
        </p:sp>
        <p:sp>
          <p:nvSpPr>
            <p:cNvPr id="8" name="TextBox 8"/>
            <p:cNvSpPr txBox="1"/>
            <p:nvPr/>
          </p:nvSpPr>
          <p:spPr>
            <a:xfrm>
              <a:off x="9626054" y="2213466"/>
              <a:ext cx="6788617" cy="515206"/>
            </a:xfrm>
            <a:prstGeom prst="rect">
              <a:avLst/>
            </a:prstGeom>
          </p:spPr>
          <p:txBody>
            <a:bodyPr lIns="0" tIns="0" rIns="0" bIns="0" rtlCol="0" anchor="t">
              <a:spAutoFit/>
            </a:bodyPr>
            <a:lstStyle/>
            <a:p>
              <a:pPr algn="ctr">
                <a:lnSpc>
                  <a:spcPts val="3919"/>
                </a:lnSpc>
              </a:pPr>
              <a:r>
                <a:rPr lang="en-US" sz="4800" b="1">
                  <a:solidFill>
                    <a:srgbClr val="291B25"/>
                  </a:solidFill>
                  <a:latin typeface="Arial" panose="020B0604020202020204" pitchFamily="34" charset="0"/>
                  <a:cs typeface="Arial" panose="020B0604020202020204" pitchFamily="34" charset="0"/>
                </a:rPr>
                <a:t>1</a:t>
              </a:r>
              <a:endParaRPr lang="en-US" sz="4800" b="1" dirty="0">
                <a:solidFill>
                  <a:srgbClr val="291B25"/>
                </a:solidFill>
                <a:latin typeface="Arial" panose="020B0604020202020204" pitchFamily="34" charset="0"/>
                <a:cs typeface="Arial" panose="020B0604020202020204" pitchFamily="34" charset="0"/>
              </a:endParaRPr>
            </a:p>
          </p:txBody>
        </p:sp>
        <p:sp>
          <p:nvSpPr>
            <p:cNvPr id="17" name="Rectangle 16"/>
            <p:cNvSpPr/>
            <p:nvPr/>
          </p:nvSpPr>
          <p:spPr>
            <a:xfrm>
              <a:off x="10331529" y="3271850"/>
              <a:ext cx="6889671" cy="1002710"/>
            </a:xfrm>
            <a:prstGeom prst="rect">
              <a:avLst/>
            </a:prstGeom>
          </p:spPr>
          <p:txBody>
            <a:bodyPr wrap="square">
              <a:spAutoFit/>
            </a:bodyPr>
            <a:lstStyle/>
            <a:p>
              <a:pPr>
                <a:lnSpc>
                  <a:spcPct val="150000"/>
                </a:lnSpc>
              </a:pPr>
              <a:r>
                <a:rPr lang="vi-VN" sz="4500" b="1">
                  <a:solidFill>
                    <a:schemeClr val="bg1"/>
                  </a:solidFill>
                  <a:cs typeface="Arial" panose="020B0604020202020204" pitchFamily="34" charset="0"/>
                </a:rPr>
                <a:t>Khái niệm mở đầu</a:t>
              </a:r>
              <a:endParaRPr lang="vi-VN" sz="4500" b="1" dirty="0">
                <a:solidFill>
                  <a:schemeClr val="bg1"/>
                </a:solidFill>
                <a:cs typeface="Arial" panose="020B0604020202020204" pitchFamily="34" charset="0"/>
              </a:endParaRPr>
            </a:p>
          </p:txBody>
        </p:sp>
      </p:grpSp>
      <p:grpSp>
        <p:nvGrpSpPr>
          <p:cNvPr id="12" name="Group 11"/>
          <p:cNvGrpSpPr/>
          <p:nvPr/>
        </p:nvGrpSpPr>
        <p:grpSpPr>
          <a:xfrm>
            <a:off x="9084791" y="5569730"/>
            <a:ext cx="7831609" cy="3054047"/>
            <a:chOff x="9084791" y="5341130"/>
            <a:chExt cx="7831609" cy="3054047"/>
          </a:xfrm>
        </p:grpSpPr>
        <p:sp>
          <p:nvSpPr>
            <p:cNvPr id="4" name="AutoShape 4"/>
            <p:cNvSpPr/>
            <p:nvPr/>
          </p:nvSpPr>
          <p:spPr>
            <a:xfrm>
              <a:off x="9144000" y="5341130"/>
              <a:ext cx="7752726" cy="3054047"/>
            </a:xfrm>
            <a:prstGeom prst="rect">
              <a:avLst/>
            </a:prstGeom>
            <a:solidFill>
              <a:srgbClr val="61A6AB"/>
            </a:solidFill>
          </p:spPr>
          <p:txBody>
            <a:bodyPr/>
            <a:lstStyle/>
            <a:p>
              <a:endParaRPr lang="en-US"/>
            </a:p>
          </p:txBody>
        </p:sp>
        <p:sp>
          <p:nvSpPr>
            <p:cNvPr id="9" name="AutoShape 9"/>
            <p:cNvSpPr/>
            <p:nvPr/>
          </p:nvSpPr>
          <p:spPr>
            <a:xfrm>
              <a:off x="9144000" y="5341130"/>
              <a:ext cx="7752726" cy="951331"/>
            </a:xfrm>
            <a:prstGeom prst="rect">
              <a:avLst/>
            </a:prstGeom>
            <a:solidFill>
              <a:srgbClr val="FFCE6D"/>
            </a:solidFill>
          </p:spPr>
          <p:txBody>
            <a:bodyPr/>
            <a:lstStyle/>
            <a:p>
              <a:endParaRPr lang="en-US"/>
            </a:p>
          </p:txBody>
        </p:sp>
        <p:sp>
          <p:nvSpPr>
            <p:cNvPr id="10" name="TextBox 10"/>
            <p:cNvSpPr txBox="1"/>
            <p:nvPr/>
          </p:nvSpPr>
          <p:spPr>
            <a:xfrm>
              <a:off x="9626054" y="5653248"/>
              <a:ext cx="6788617" cy="515206"/>
            </a:xfrm>
            <a:prstGeom prst="rect">
              <a:avLst/>
            </a:prstGeom>
          </p:spPr>
          <p:txBody>
            <a:bodyPr lIns="0" tIns="0" rIns="0" bIns="0" rtlCol="0" anchor="t">
              <a:spAutoFit/>
            </a:bodyPr>
            <a:lstStyle/>
            <a:p>
              <a:pPr algn="ctr">
                <a:lnSpc>
                  <a:spcPts val="3919"/>
                </a:lnSpc>
              </a:pPr>
              <a:r>
                <a:rPr lang="en-US" sz="4800" b="1">
                  <a:solidFill>
                    <a:srgbClr val="291B25"/>
                  </a:solidFill>
                  <a:latin typeface="Arial" panose="020B0604020202020204" pitchFamily="34" charset="0"/>
                  <a:cs typeface="Arial" panose="020B0604020202020204" pitchFamily="34" charset="0"/>
                </a:rPr>
                <a:t>2</a:t>
              </a:r>
              <a:endParaRPr lang="en-US" sz="4800" b="1" dirty="0">
                <a:solidFill>
                  <a:srgbClr val="291B25"/>
                </a:solidFill>
                <a:latin typeface="Arial" panose="020B0604020202020204" pitchFamily="34" charset="0"/>
                <a:cs typeface="Arial" panose="020B0604020202020204" pitchFamily="34" charset="0"/>
              </a:endParaRPr>
            </a:p>
          </p:txBody>
        </p:sp>
        <p:sp>
          <p:nvSpPr>
            <p:cNvPr id="18" name="Rectangle 17"/>
            <p:cNvSpPr/>
            <p:nvPr/>
          </p:nvSpPr>
          <p:spPr>
            <a:xfrm>
              <a:off x="9084791" y="6645819"/>
              <a:ext cx="7831609" cy="1002710"/>
            </a:xfrm>
            <a:prstGeom prst="rect">
              <a:avLst/>
            </a:prstGeom>
          </p:spPr>
          <p:txBody>
            <a:bodyPr wrap="square">
              <a:spAutoFit/>
            </a:bodyPr>
            <a:lstStyle/>
            <a:p>
              <a:pPr algn="ctr">
                <a:lnSpc>
                  <a:spcPct val="150000"/>
                </a:lnSpc>
              </a:pPr>
              <a:r>
                <a:rPr lang="vi-VN" sz="4500" b="1">
                  <a:solidFill>
                    <a:schemeClr val="bg1"/>
                  </a:solidFill>
                  <a:cs typeface="Arial" panose="020B0604020202020204" pitchFamily="34" charset="0"/>
                </a:rPr>
                <a:t>Các tính chất thừa nhận</a:t>
              </a:r>
              <a:endParaRPr lang="en-US" sz="4500" b="1" dirty="0">
                <a:solidFill>
                  <a:schemeClr val="bg1"/>
                </a:solidFill>
                <a:latin typeface="Arial" panose="020B0604020202020204" pitchFamily="34" charset="0"/>
                <a:cs typeface="Arial" panose="020B0604020202020204" pitchFamily="34" charset="0"/>
              </a:endParaRPr>
            </a:p>
          </p:txBody>
        </p:sp>
      </p:gr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49923" y="7293590"/>
            <a:ext cx="2446888" cy="2486100"/>
          </a:xfrm>
          <a:prstGeom prst="rect">
            <a:avLst/>
          </a:prstGeom>
        </p:spPr>
      </p:pic>
      <p:pic>
        <p:nvPicPr>
          <p:cNvPr id="20" name="Picture 4"/>
          <p:cNvPicPr>
            <a:picLocks noChangeAspect="1"/>
          </p:cNvPicPr>
          <p:nvPr/>
        </p:nvPicPr>
        <p:blipFill>
          <a:blip r:embed="rId7"/>
          <a:srcRect/>
          <a:stretch>
            <a:fillRect/>
          </a:stretch>
        </p:blipFill>
        <p:spPr>
          <a:xfrm>
            <a:off x="762000" y="647700"/>
            <a:ext cx="3505200" cy="2821686"/>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500"/>
                            </p:stCondLst>
                            <p:childTnLst>
                              <p:par>
                                <p:cTn id="18" presetID="16" presetClass="entr" presetSubtype="37"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outVertical)">
                                      <p:cBhvr>
                                        <p:cTn id="20" dur="500"/>
                                        <p:tgtEl>
                                          <p:spTgt spid="6"/>
                                        </p:tgtEl>
                                      </p:cBhvr>
                                    </p:animEffect>
                                  </p:childTnLst>
                                </p:cTn>
                              </p:par>
                            </p:childTnLst>
                          </p:cTn>
                        </p:par>
                        <p:par>
                          <p:cTn id="21" fill="hold">
                            <p:stCondLst>
                              <p:cond delay="1000"/>
                            </p:stCondLst>
                            <p:childTnLst>
                              <p:par>
                                <p:cTn id="22" presetID="16" presetClass="entr" presetSubtype="37"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out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CE6D"/>
        </a:solidFill>
        <a:effectLst/>
      </p:bgPr>
    </p:bg>
    <p:spTree>
      <p:nvGrpSpPr>
        <p:cNvPr id="1" name=""/>
        <p:cNvGrpSpPr/>
        <p:nvPr/>
      </p:nvGrpSpPr>
      <p:grpSpPr>
        <a:xfrm>
          <a:off x="0" y="0"/>
          <a:ext cx="0" cy="0"/>
          <a:chOff x="0" y="0"/>
          <a:chExt cx="0" cy="0"/>
        </a:xfrm>
      </p:grpSpPr>
      <p:sp>
        <p:nvSpPr>
          <p:cNvPr id="2" name="AutoShape 2"/>
          <p:cNvSpPr/>
          <p:nvPr/>
        </p:nvSpPr>
        <p:spPr>
          <a:xfrm rot="-5400000">
            <a:off x="9303307" y="-4783333"/>
            <a:ext cx="10833473" cy="19829952"/>
          </a:xfrm>
          <a:prstGeom prst="rect">
            <a:avLst/>
          </a:prstGeom>
          <a:solidFill>
            <a:srgbClr val="FFFFFF"/>
          </a:solidFill>
        </p:spPr>
        <p:txBody>
          <a:bodyPr/>
          <a:lstStyle/>
          <a:p>
            <a:endParaRPr lang="en-US"/>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24136" y="-285093"/>
            <a:ext cx="19705933" cy="11084587"/>
          </a:xfrm>
          <a:prstGeom prst="rect">
            <a:avLst/>
          </a:prstGeom>
        </p:spPr>
      </p:pic>
      <p:sp>
        <p:nvSpPr>
          <p:cNvPr id="15" name="AutoShape 6"/>
          <p:cNvSpPr/>
          <p:nvPr/>
        </p:nvSpPr>
        <p:spPr>
          <a:xfrm>
            <a:off x="457200" y="532800"/>
            <a:ext cx="17373600" cy="9448800"/>
          </a:xfrm>
          <a:prstGeom prst="rect">
            <a:avLst/>
          </a:prstGeom>
          <a:solidFill>
            <a:srgbClr val="F6F6E9"/>
          </a:solidFill>
        </p:spPr>
        <p:txBody>
          <a:bodyPr/>
          <a:lstStyle/>
          <a:p>
            <a:endParaRPr lang="en-US"/>
          </a:p>
        </p:txBody>
      </p:sp>
      <p:pic>
        <p:nvPicPr>
          <p:cNvPr id="1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67465" y="281686"/>
            <a:ext cx="4287847" cy="1023353"/>
          </a:xfrm>
          <a:prstGeom prst="rect">
            <a:avLst/>
          </a:prstGeom>
        </p:spPr>
      </p:pic>
      <p:sp>
        <p:nvSpPr>
          <p:cNvPr id="7" name="Pentagon 6"/>
          <p:cNvSpPr/>
          <p:nvPr/>
        </p:nvSpPr>
        <p:spPr>
          <a:xfrm>
            <a:off x="468086" y="3314700"/>
            <a:ext cx="10134600" cy="3333438"/>
          </a:xfrm>
          <a:prstGeom prst="homePlate">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CÁCH XÁC ĐỊNH MỘT MẶT PHẲNG</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Oval 3"/>
          <p:cNvSpPr/>
          <p:nvPr/>
        </p:nvSpPr>
        <p:spPr>
          <a:xfrm>
            <a:off x="10591800" y="3695700"/>
            <a:ext cx="2971800" cy="2895600"/>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a:t>
            </a: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258800" y="5134031"/>
            <a:ext cx="5191069" cy="51910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10349385"/>
      </p:ext>
    </p:extLst>
  </p:cSld>
  <p:clrMapOvr>
    <a:masterClrMapping/>
  </p:clrMapOvr>
  <mc:AlternateContent xmlns:mc="http://schemas.openxmlformats.org/markup-compatibility/2006" xmlns:p14="http://schemas.microsoft.com/office/powerpoint/2010/main">
    <mc:Choice Requires="p14">
      <p:transition spd="slow" p14:dur="800">
        <p:comb/>
      </p:transition>
    </mc:Choice>
    <mc:Fallback xmlns="">
      <p:transition spd="slow">
        <p:comb/>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txBody>
          <a:bodyPr/>
          <a:lstStyle/>
          <a:p>
            <a:endParaRPr lang="en-US"/>
          </a:p>
        </p:txBody>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81854">
            <a:off x="11756725" y="-1125339"/>
            <a:ext cx="8057164" cy="2781499"/>
          </a:xfrm>
          <a:prstGeom prst="rect">
            <a:avLst/>
          </a:prstGeom>
        </p:spPr>
      </p:pic>
      <p:sp>
        <p:nvSpPr>
          <p:cNvPr id="22" name="TextBox 21"/>
          <p:cNvSpPr txBox="1"/>
          <p:nvPr/>
        </p:nvSpPr>
        <p:spPr>
          <a:xfrm>
            <a:off x="1295400" y="1344797"/>
            <a:ext cx="3637431" cy="8156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700" b="1" i="0"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Kết</a:t>
            </a:r>
            <a:r>
              <a:rPr kumimoji="0" lang="en-US" sz="4700" b="1" i="0" u="sng" strike="noStrike" kern="1200" cap="none" spc="0" normalizeH="0" noProof="0">
                <a:ln>
                  <a:noFill/>
                </a:ln>
                <a:solidFill>
                  <a:srgbClr val="C00000"/>
                </a:solidFill>
                <a:effectLst/>
                <a:uLnTx/>
                <a:uFillTx/>
                <a:latin typeface="Arial" panose="020B0604020202020204" pitchFamily="34" charset="0"/>
                <a:ea typeface="+mn-ea"/>
                <a:cs typeface="Arial" panose="020B0604020202020204" pitchFamily="34" charset="0"/>
              </a:rPr>
              <a:t> quả:</a:t>
            </a:r>
            <a:endParaRPr kumimoji="0" lang="en-US" sz="47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0" name="Google Shape;136;p4"/>
          <p:cNvSpPr/>
          <p:nvPr/>
        </p:nvSpPr>
        <p:spPr>
          <a:xfrm>
            <a:off x="1295400" y="2857501"/>
            <a:ext cx="15628514" cy="2666999"/>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just">
              <a:lnSpc>
                <a:spcPct val="150000"/>
              </a:lnSpc>
            </a:pPr>
            <a:r>
              <a:rPr lang="vi-VN" sz="4500">
                <a:solidFill>
                  <a:srgbClr val="000000"/>
                </a:solidFill>
                <a:ea typeface="Times New Roman" panose="02020603050405020304" pitchFamily="18" charset="0"/>
                <a:cs typeface="Arial" panose="020B0604020202020204" pitchFamily="34" charset="0"/>
              </a:rPr>
              <a:t>Một mặt phẳng được hoàn toàn xác định khi biết nó đi qua ba điểm không thẳng hàng.</a:t>
            </a:r>
            <a:endParaRPr lang="en-US" sz="45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1" name="Picture 5"/>
          <p:cNvPicPr>
            <a:picLocks noChangeAspect="1"/>
          </p:cNvPicPr>
          <p:nvPr/>
        </p:nvPicPr>
        <p:blipFill>
          <a:blip r:embed="rId4"/>
          <a:srcRect/>
          <a:stretch>
            <a:fillRect/>
          </a:stretch>
        </p:blipFill>
        <p:spPr>
          <a:xfrm>
            <a:off x="6461707" y="7100392"/>
            <a:ext cx="5295900" cy="2800208"/>
          </a:xfrm>
          <a:prstGeom prst="rect">
            <a:avLst/>
          </a:prstGeom>
        </p:spPr>
      </p:pic>
    </p:spTree>
    <p:extLst>
      <p:ext uri="{BB962C8B-B14F-4D97-AF65-F5344CB8AC3E}">
        <p14:creationId xmlns:p14="http://schemas.microsoft.com/office/powerpoint/2010/main" val="287860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txBody>
          <a:bodyPr/>
          <a:lstStyle/>
          <a:p>
            <a:endParaRPr lang="en-US"/>
          </a:p>
        </p:txBody>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2201997">
            <a:off x="-2445811" y="8477151"/>
            <a:ext cx="8057164" cy="2781499"/>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78200" y="785613"/>
            <a:ext cx="1359858" cy="1245961"/>
          </a:xfrm>
          <a:prstGeom prst="rect">
            <a:avLst/>
          </a:prstGeom>
        </p:spPr>
      </p:pic>
      <p:sp>
        <p:nvSpPr>
          <p:cNvPr id="16" name="Rounded Rectangle 15"/>
          <p:cNvSpPr/>
          <p:nvPr/>
        </p:nvSpPr>
        <p:spPr>
          <a:xfrm>
            <a:off x="1143000" y="975885"/>
            <a:ext cx="2343913" cy="967215"/>
          </a:xfrm>
          <a:prstGeom prst="roundRect">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HĐ6</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1066799" y="2171700"/>
            <a:ext cx="16200051" cy="3600986"/>
          </a:xfrm>
          <a:prstGeom prst="rect">
            <a:avLst/>
          </a:prstGeom>
        </p:spPr>
        <p:txBody>
          <a:bodyPr wrap="square">
            <a:spAutoFit/>
          </a:bodyPr>
          <a:lstStyle/>
          <a:p>
            <a:pPr lvl="0" algn="just">
              <a:lnSpc>
                <a:spcPct val="150000"/>
              </a:lnSpc>
            </a:pPr>
            <a:r>
              <a:rPr lang="vi-VN" sz="3800">
                <a:solidFill>
                  <a:prstClr val="black"/>
                </a:solidFill>
                <a:ea typeface="Calibri" panose="020F0502020204030204" pitchFamily="34" charset="0"/>
                <a:cs typeface="Times New Roman" panose="02020603050405020304" pitchFamily="18" charset="0"/>
              </a:rPr>
              <a:t>Cho đường thẳng d và điểm A không thuộc d. Trên đường thẳng d lấy hai điểm phân biệt B, C (H.4.9). Mặt phẳng (ABC) có chứa điểm A và đường thẳng d hay không? Mặt phẳng (ABC) có chứa hai đường thẳng AB và BC hay không?</a:t>
            </a: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81622" y="9208247"/>
            <a:ext cx="1291978" cy="696357"/>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66851" y="8478411"/>
            <a:ext cx="646634" cy="1459673"/>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7400" y="5749175"/>
            <a:ext cx="6934200" cy="3509125"/>
          </a:xfrm>
          <a:prstGeom prst="rect">
            <a:avLst/>
          </a:prstGeom>
        </p:spPr>
      </p:pic>
    </p:spTree>
    <p:extLst>
      <p:ext uri="{BB962C8B-B14F-4D97-AF65-F5344CB8AC3E}">
        <p14:creationId xmlns:p14="http://schemas.microsoft.com/office/powerpoint/2010/main" val="2343454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txBody>
          <a:bodyPr/>
          <a:lstStyle/>
          <a:p>
            <a:endParaRPr lang="en-US"/>
          </a:p>
        </p:txBody>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19155" y="8785934"/>
            <a:ext cx="1294758" cy="1372094"/>
          </a:xfrm>
          <a:prstGeom prst="rect">
            <a:avLst/>
          </a:prstGeom>
        </p:spPr>
      </p:pic>
      <p:grpSp>
        <p:nvGrpSpPr>
          <p:cNvPr id="2" name="Group 1"/>
          <p:cNvGrpSpPr/>
          <p:nvPr/>
        </p:nvGrpSpPr>
        <p:grpSpPr>
          <a:xfrm>
            <a:off x="6515100" y="419100"/>
            <a:ext cx="5257800" cy="1066158"/>
            <a:chOff x="6515100" y="419100"/>
            <a:chExt cx="5257800" cy="1066158"/>
          </a:xfrm>
        </p:grpSpPr>
        <p:sp>
          <p:nvSpPr>
            <p:cNvPr id="15" name="Round Same Side Corner Rectangle 14"/>
            <p:cNvSpPr/>
            <p:nvPr/>
          </p:nvSpPr>
          <p:spPr>
            <a:xfrm flipV="1">
              <a:off x="6515100" y="419100"/>
              <a:ext cx="5257800" cy="1066158"/>
            </a:xfrm>
            <a:prstGeom prst="round2SameRect">
              <a:avLst>
                <a:gd name="adj1" fmla="val 50000"/>
                <a:gd name="adj2" fmla="val 0"/>
              </a:avLst>
            </a:prstGeom>
            <a:solidFill>
              <a:srgbClr val="61A6AB"/>
            </a:solidFill>
            <a:ln>
              <a:solidFill>
                <a:srgbClr val="61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7048500" y="490514"/>
              <a:ext cx="4191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KẾT LUẬN</a:t>
              </a:r>
            </a:p>
          </p:txBody>
        </p:sp>
      </p:grpSp>
      <p:sp>
        <p:nvSpPr>
          <p:cNvPr id="7" name="Rectangle 6"/>
          <p:cNvSpPr/>
          <p:nvPr/>
        </p:nvSpPr>
        <p:spPr>
          <a:xfrm>
            <a:off x="1066800" y="1638300"/>
            <a:ext cx="16078200" cy="3671583"/>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000">
                <a:solidFill>
                  <a:prstClr val="black"/>
                </a:solidFill>
                <a:ea typeface="Calibri" panose="020F0502020204030204" pitchFamily="34" charset="0"/>
                <a:cs typeface="Times New Roman" panose="02020603050405020304" pitchFamily="18" charset="0"/>
              </a:rPr>
              <a:t>Một mặt phẳng được hoàn toàn xác định khi biết nó đi qua một điểm và chứa một đường thẳng không đi qua điểm đó.</a:t>
            </a:r>
            <a:endParaRPr lang="en-US" sz="4000">
              <a:solidFill>
                <a:prstClr val="black"/>
              </a:solidFill>
              <a:ea typeface="Calibri" panose="020F0502020204030204" pitchFamily="34" charset="0"/>
              <a:cs typeface="Times New Roman" panose="02020603050405020304" pitchFamily="18" charset="0"/>
            </a:endParaRPr>
          </a:p>
          <a:p>
            <a:pPr marL="571500" lvl="0" indent="-571500" algn="just">
              <a:lnSpc>
                <a:spcPct val="150000"/>
              </a:lnSpc>
              <a:buFont typeface="Arial" panose="020B0604020202020204" pitchFamily="34" charset="0"/>
              <a:buChar char="•"/>
            </a:pPr>
            <a:r>
              <a:rPr lang="vi-VN" sz="4000">
                <a:solidFill>
                  <a:prstClr val="black"/>
                </a:solidFill>
                <a:ea typeface="Calibri" panose="020F0502020204030204" pitchFamily="34" charset="0"/>
                <a:cs typeface="Times New Roman" panose="02020603050405020304" pitchFamily="18" charset="0"/>
              </a:rPr>
              <a:t>Một mặt phẳng được hoàn toàn xác định khi biết nó chứa hai đường thẳng cắt nhau.</a:t>
            </a:r>
          </a:p>
        </p:txBody>
      </p:sp>
      <p:sp>
        <p:nvSpPr>
          <p:cNvPr id="3" name="Rectangle 2"/>
          <p:cNvSpPr/>
          <p:nvPr/>
        </p:nvSpPr>
        <p:spPr>
          <a:xfrm>
            <a:off x="1295400" y="5448300"/>
            <a:ext cx="15849600" cy="3888244"/>
          </a:xfrm>
          <a:prstGeom prst="rect">
            <a:avLst/>
          </a:prstGeom>
        </p:spPr>
        <p:txBody>
          <a:bodyPr wrap="square">
            <a:spAutoFit/>
          </a:bodyPr>
          <a:lstStyle/>
          <a:p>
            <a:pPr algn="just">
              <a:lnSpc>
                <a:spcPct val="150000"/>
              </a:lnSpc>
            </a:pPr>
            <a:r>
              <a:rPr lang="en-US" sz="4000" b="1" i="1" u="sng">
                <a:solidFill>
                  <a:srgbClr val="C00000"/>
                </a:solidFill>
                <a:latin typeface="Arial" panose="020B0604020202020204" pitchFamily="34" charset="0"/>
                <a:ea typeface="Times New Roman" panose="02020603050405020304" pitchFamily="18" charset="0"/>
                <a:cs typeface="Arial" panose="020B0604020202020204" pitchFamily="34" charset="0"/>
              </a:rPr>
              <a:t>Chú ý:</a:t>
            </a:r>
          </a:p>
          <a:p>
            <a:pPr algn="just">
              <a:lnSpc>
                <a:spcPct val="150000"/>
              </a:lnSpc>
            </a:pPr>
            <a:r>
              <a:rPr lang="en-US" sz="4000">
                <a:latin typeface="Arial" panose="020B0604020202020204" pitchFamily="34" charset="0"/>
                <a:ea typeface="Times New Roman" panose="02020603050405020304" pitchFamily="18" charset="0"/>
                <a:cs typeface="Arial" panose="020B0604020202020204" pitchFamily="34" charset="0"/>
              </a:rPr>
              <a:t>Mặt phẳng được xác định bởi điểm A và đường thẳng d không chứa A được kí hiệu là mp(A, d). Mặt phẳng được xác định bởi hai đường thẳng cắt nhau a và b được khí hiệu là mp(a, b).</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p:cNvPicPr>
            <a:picLocks noChangeAspect="1"/>
          </p:cNvPicPr>
          <p:nvPr/>
        </p:nvPicPr>
        <p:blipFill>
          <a:blip r:embed="rId4"/>
          <a:stretch>
            <a:fillRect/>
          </a:stretch>
        </p:blipFill>
        <p:spPr>
          <a:xfrm>
            <a:off x="16900353" y="8554315"/>
            <a:ext cx="1044994" cy="1542185"/>
          </a:xfrm>
          <a:prstGeom prst="rect">
            <a:avLst/>
          </a:prstGeom>
        </p:spPr>
      </p:pic>
      <p:pic>
        <p:nvPicPr>
          <p:cNvPr id="9" name="Picture 8"/>
          <p:cNvPicPr>
            <a:picLocks noChangeAspect="1"/>
          </p:cNvPicPr>
          <p:nvPr/>
        </p:nvPicPr>
        <p:blipFill>
          <a:blip r:embed="rId5"/>
          <a:stretch>
            <a:fillRect/>
          </a:stretch>
        </p:blipFill>
        <p:spPr>
          <a:xfrm>
            <a:off x="285260" y="351933"/>
            <a:ext cx="1286367" cy="1286367"/>
          </a:xfrm>
          <a:prstGeom prst="rect">
            <a:avLst/>
          </a:prstGeom>
        </p:spPr>
      </p:pic>
    </p:spTree>
    <p:extLst>
      <p:ext uri="{BB962C8B-B14F-4D97-AF65-F5344CB8AC3E}">
        <p14:creationId xmlns:p14="http://schemas.microsoft.com/office/powerpoint/2010/main" val="265089262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228600" y="282742"/>
            <a:ext cx="17830800" cy="9813758"/>
          </a:xfrm>
          <a:prstGeom prst="rect">
            <a:avLst/>
          </a:prstGeom>
          <a:solidFill>
            <a:schemeClr val="bg1"/>
          </a:solidFill>
        </p:spPr>
        <p:txBody>
          <a:bodyPr/>
          <a:lstStyle/>
          <a:p>
            <a:endParaRPr lang="en-US"/>
          </a:p>
        </p:txBody>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587939">
            <a:off x="14142215" y="-1207866"/>
            <a:ext cx="8057164" cy="2781499"/>
          </a:xfrm>
          <a:prstGeom prst="rect">
            <a:avLst/>
          </a:prstGeom>
        </p:spPr>
      </p:pic>
      <p:sp>
        <p:nvSpPr>
          <p:cNvPr id="17" name="Rounded Rectangle 16"/>
          <p:cNvSpPr/>
          <p:nvPr/>
        </p:nvSpPr>
        <p:spPr>
          <a:xfrm>
            <a:off x="609600" y="584154"/>
            <a:ext cx="3451859" cy="1022631"/>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Luyện tập 4</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6"/>
          <p:cNvSpPr/>
          <p:nvPr/>
        </p:nvSpPr>
        <p:spPr>
          <a:xfrm>
            <a:off x="605589" y="1632853"/>
            <a:ext cx="16916400" cy="1994136"/>
          </a:xfrm>
          <a:prstGeom prst="rect">
            <a:avLst/>
          </a:prstGeom>
        </p:spPr>
        <p:txBody>
          <a:bodyPr wrap="square">
            <a:spAutoFit/>
          </a:bodyPr>
          <a:lstStyle/>
          <a:p>
            <a:pPr lvl="0">
              <a:lnSpc>
                <a:spcPct val="175000"/>
              </a:lnSpc>
              <a:defRPr/>
            </a:pPr>
            <a:r>
              <a:rPr lang="vi-VN" sz="3800" dirty="0">
                <a:solidFill>
                  <a:prstClr val="black"/>
                </a:solidFill>
                <a:ea typeface="Calibri" panose="020F0502020204030204" pitchFamily="34" charset="0"/>
                <a:cs typeface="Arial" panose="020B0604020202020204" pitchFamily="34" charset="0"/>
              </a:rPr>
              <a:t>Trong Ví dụ 4, vẽ một đường thẳng c cắt cả hai đường thẳng a và b. Xác định giao tuyến của hai mặt phẳng: </a:t>
            </a:r>
            <a:r>
              <a:rPr lang="vi-VN" sz="3800" dirty="0">
                <a:solidFill>
                  <a:srgbClr val="FF0000"/>
                </a:solidFill>
                <a:ea typeface="Calibri" panose="020F0502020204030204" pitchFamily="34" charset="0"/>
                <a:cs typeface="Arial" panose="020B0604020202020204" pitchFamily="34" charset="0"/>
              </a:rPr>
              <a:t>mp (S, a) và mp (S, c); </a:t>
            </a:r>
            <a:r>
              <a:rPr lang="vi-VN" sz="3800" dirty="0">
                <a:solidFill>
                  <a:prstClr val="black"/>
                </a:solidFill>
                <a:ea typeface="Calibri" panose="020F0502020204030204" pitchFamily="34" charset="0"/>
                <a:cs typeface="Arial" panose="020B0604020202020204" pitchFamily="34" charset="0"/>
              </a:rPr>
              <a:t>mp (S, b) và mp (S, c).</a:t>
            </a:r>
          </a:p>
        </p:txBody>
      </p:sp>
      <p:pic>
        <p:nvPicPr>
          <p:cNvPr id="4" name="Picture 3"/>
          <p:cNvPicPr>
            <a:picLocks noChangeAspect="1"/>
          </p:cNvPicPr>
          <p:nvPr/>
        </p:nvPicPr>
        <p:blipFill>
          <a:blip r:embed="rId4"/>
          <a:stretch>
            <a:fillRect/>
          </a:stretch>
        </p:blipFill>
        <p:spPr>
          <a:xfrm>
            <a:off x="2517841" y="3584676"/>
            <a:ext cx="12036359" cy="6419582"/>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368779" flipV="1">
            <a:off x="-1487207" y="3058710"/>
            <a:ext cx="3578098" cy="3578098"/>
          </a:xfrm>
          <a:prstGeom prst="rect">
            <a:avLst/>
          </a:prstGeom>
        </p:spPr>
      </p:pic>
    </p:spTree>
    <p:extLst>
      <p:ext uri="{BB962C8B-B14F-4D97-AF65-F5344CB8AC3E}">
        <p14:creationId xmlns:p14="http://schemas.microsoft.com/office/powerpoint/2010/main" val="3309899284"/>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CE6D"/>
        </a:solidFill>
        <a:effectLst/>
      </p:bgPr>
    </p:bg>
    <p:spTree>
      <p:nvGrpSpPr>
        <p:cNvPr id="1" name=""/>
        <p:cNvGrpSpPr/>
        <p:nvPr/>
      </p:nvGrpSpPr>
      <p:grpSpPr>
        <a:xfrm>
          <a:off x="0" y="0"/>
          <a:ext cx="0" cy="0"/>
          <a:chOff x="0" y="0"/>
          <a:chExt cx="0" cy="0"/>
        </a:xfrm>
      </p:grpSpPr>
      <p:sp>
        <p:nvSpPr>
          <p:cNvPr id="2" name="AutoShape 2"/>
          <p:cNvSpPr/>
          <p:nvPr/>
        </p:nvSpPr>
        <p:spPr>
          <a:xfrm rot="-5400000">
            <a:off x="9303307" y="-4783333"/>
            <a:ext cx="10833473" cy="19829952"/>
          </a:xfrm>
          <a:prstGeom prst="rect">
            <a:avLst/>
          </a:prstGeom>
          <a:solidFill>
            <a:srgbClr val="FFFFFF"/>
          </a:solidFill>
        </p:spPr>
        <p:txBody>
          <a:bodyPr/>
          <a:lstStyle/>
          <a:p>
            <a:endParaRPr lang="en-US"/>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24136" y="-285093"/>
            <a:ext cx="19705933" cy="11084587"/>
          </a:xfrm>
          <a:prstGeom prst="rect">
            <a:avLst/>
          </a:prstGeom>
        </p:spPr>
      </p:pic>
      <p:sp>
        <p:nvSpPr>
          <p:cNvPr id="15" name="AutoShape 6"/>
          <p:cNvSpPr/>
          <p:nvPr/>
        </p:nvSpPr>
        <p:spPr>
          <a:xfrm>
            <a:off x="457200" y="532800"/>
            <a:ext cx="17373600" cy="9448800"/>
          </a:xfrm>
          <a:prstGeom prst="rect">
            <a:avLst/>
          </a:prstGeom>
          <a:solidFill>
            <a:srgbClr val="F6F6E9"/>
          </a:solidFill>
        </p:spPr>
        <p:txBody>
          <a:bodyPr/>
          <a:lstStyle/>
          <a:p>
            <a:endParaRPr lang="en-US"/>
          </a:p>
        </p:txBody>
      </p:sp>
      <p:pic>
        <p:nvPicPr>
          <p:cNvPr id="1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67465" y="281686"/>
            <a:ext cx="4287847" cy="1023353"/>
          </a:xfrm>
          <a:prstGeom prst="rect">
            <a:avLst/>
          </a:prstGeom>
        </p:spPr>
      </p:pic>
      <p:sp>
        <p:nvSpPr>
          <p:cNvPr id="7" name="Pentagon 6"/>
          <p:cNvSpPr/>
          <p:nvPr/>
        </p:nvSpPr>
        <p:spPr>
          <a:xfrm>
            <a:off x="468086" y="3314700"/>
            <a:ext cx="10134600" cy="3333438"/>
          </a:xfrm>
          <a:prstGeom prst="homePlate">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b="1">
                <a:solidFill>
                  <a:prstClr val="black"/>
                </a:solidFill>
                <a:latin typeface="Arial" panose="020B0604020202020204" pitchFamily="34" charset="0"/>
                <a:cs typeface="Arial" panose="020B0604020202020204" pitchFamily="34" charset="0"/>
              </a:rPr>
              <a:t>HÌNH CHÓP VÀ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b="1">
                <a:solidFill>
                  <a:prstClr val="black"/>
                </a:solidFill>
                <a:latin typeface="Arial" panose="020B0604020202020204" pitchFamily="34" charset="0"/>
                <a:cs typeface="Arial" panose="020B0604020202020204" pitchFamily="34" charset="0"/>
              </a:rPr>
              <a:t>HÌNH TỨ DIỆN</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Oval 3"/>
          <p:cNvSpPr/>
          <p:nvPr/>
        </p:nvSpPr>
        <p:spPr>
          <a:xfrm>
            <a:off x="10591800" y="3695700"/>
            <a:ext cx="2971800" cy="2895600"/>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4</a:t>
            </a: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258800" y="5134031"/>
            <a:ext cx="5191069" cy="51910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51770287"/>
      </p:ext>
    </p:extLst>
  </p:cSld>
  <p:clrMapOvr>
    <a:masterClrMapping/>
  </p:clrMapOvr>
  <mc:AlternateContent xmlns:mc="http://schemas.openxmlformats.org/markup-compatibility/2006" xmlns:p14="http://schemas.microsoft.com/office/powerpoint/2010/main">
    <mc:Choice Requires="p14">
      <p:transition spd="slow" p14:dur="800">
        <p:comb/>
      </p:transition>
    </mc:Choice>
    <mc:Fallback xmlns="">
      <p:transition spd="slow">
        <p:comb/>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txBody>
          <a:bodyPr/>
          <a:lstStyle/>
          <a:p>
            <a:endParaRPr lang="en-US"/>
          </a:p>
        </p:txBody>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2201997">
            <a:off x="-2826811" y="8700326"/>
            <a:ext cx="8057164" cy="2781499"/>
          </a:xfrm>
          <a:prstGeom prst="rect">
            <a:avLst/>
          </a:prstGeom>
        </p:spPr>
      </p:pic>
      <p:grpSp>
        <p:nvGrpSpPr>
          <p:cNvPr id="9" name="Group 8"/>
          <p:cNvGrpSpPr/>
          <p:nvPr/>
        </p:nvGrpSpPr>
        <p:grpSpPr>
          <a:xfrm>
            <a:off x="919472" y="858441"/>
            <a:ext cx="16380036" cy="1846659"/>
            <a:chOff x="993564" y="876300"/>
            <a:chExt cx="16380036" cy="1846659"/>
          </a:xfrm>
        </p:grpSpPr>
        <p:sp>
          <p:nvSpPr>
            <p:cNvPr id="16" name="Rounded Rectangle 15"/>
            <p:cNvSpPr/>
            <p:nvPr/>
          </p:nvSpPr>
          <p:spPr>
            <a:xfrm>
              <a:off x="993564" y="876300"/>
              <a:ext cx="2343913" cy="967215"/>
            </a:xfrm>
            <a:prstGeom prst="roundRect">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HĐ7</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1002342" y="876300"/>
              <a:ext cx="16371258" cy="1846659"/>
            </a:xfrm>
            <a:prstGeom prst="rect">
              <a:avLst/>
            </a:prstGeom>
          </p:spPr>
          <p:txBody>
            <a:bodyPr wrap="square">
              <a:spAutoFit/>
            </a:bodyPr>
            <a:lstStyle/>
            <a:p>
              <a:pPr lvl="0" algn="just">
                <a:lnSpc>
                  <a:spcPct val="150000"/>
                </a:lnSpc>
              </a:pPr>
              <a:r>
                <a:rPr lang="en-US" sz="3800">
                  <a:solidFill>
                    <a:prstClr val="black"/>
                  </a:solidFill>
                  <a:ea typeface="Calibri" panose="020F0502020204030204" pitchFamily="34" charset="0"/>
                  <a:cs typeface="Times New Roman" panose="02020603050405020304" pitchFamily="18" charset="0"/>
                </a:rPr>
                <a:t>                      </a:t>
              </a:r>
              <a:r>
                <a:rPr lang="vi-VN" sz="3800">
                  <a:solidFill>
                    <a:prstClr val="black"/>
                  </a:solidFill>
                  <a:ea typeface="Calibri" panose="020F0502020204030204" pitchFamily="34" charset="0"/>
                  <a:cs typeface="Times New Roman" panose="02020603050405020304" pitchFamily="18" charset="0"/>
                </a:rPr>
                <a:t>Các hình ảnh dưới đây có đặc điểm chung nào với hình chóp tam giác đều mà em đã học ở lớp 8?</a:t>
              </a:r>
            </a:p>
          </p:txBody>
        </p:sp>
      </p:gr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87747" y="9319783"/>
            <a:ext cx="1073807" cy="578766"/>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62325" y="8713191"/>
            <a:ext cx="537440" cy="1213184"/>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52393" y="2834431"/>
            <a:ext cx="15513403" cy="3528269"/>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30326" y="2358963"/>
            <a:ext cx="1188651" cy="1089094"/>
          </a:xfrm>
          <a:prstGeom prst="rect">
            <a:avLst/>
          </a:prstGeom>
        </p:spPr>
      </p:pic>
    </p:spTree>
    <p:extLst>
      <p:ext uri="{BB962C8B-B14F-4D97-AF65-F5344CB8AC3E}">
        <p14:creationId xmlns:p14="http://schemas.microsoft.com/office/powerpoint/2010/main" val="981587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anim calcmode="lin" valueType="num">
                                      <p:cBhvr>
                                        <p:cTn id="8" dur="250" fill="hold"/>
                                        <p:tgtEl>
                                          <p:spTgt spid="9"/>
                                        </p:tgtEl>
                                        <p:attrNameLst>
                                          <p:attrName>ppt_x</p:attrName>
                                        </p:attrNameLst>
                                      </p:cBhvr>
                                      <p:tavLst>
                                        <p:tav tm="0">
                                          <p:val>
                                            <p:strVal val="#ppt_x"/>
                                          </p:val>
                                        </p:tav>
                                        <p:tav tm="100000">
                                          <p:val>
                                            <p:strVal val="#ppt_x"/>
                                          </p:val>
                                        </p:tav>
                                      </p:tavLst>
                                    </p:anim>
                                    <p:anim calcmode="lin" valueType="num">
                                      <p:cBhvr>
                                        <p:cTn id="9" dur="25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anim calcmode="lin" valueType="num">
                                      <p:cBhvr>
                                        <p:cTn id="13" dur="250" fill="hold"/>
                                        <p:tgtEl>
                                          <p:spTgt spid="7"/>
                                        </p:tgtEl>
                                        <p:attrNameLst>
                                          <p:attrName>ppt_x</p:attrName>
                                        </p:attrNameLst>
                                      </p:cBhvr>
                                      <p:tavLst>
                                        <p:tav tm="0">
                                          <p:val>
                                            <p:strVal val="#ppt_x"/>
                                          </p:val>
                                        </p:tav>
                                        <p:tav tm="100000">
                                          <p:val>
                                            <p:strVal val="#ppt_x"/>
                                          </p:val>
                                        </p:tav>
                                      </p:tavLst>
                                    </p:anim>
                                    <p:anim calcmode="lin" valueType="num">
                                      <p:cBhvr>
                                        <p:cTn id="14" dur="2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txBody>
          <a:bodyPr/>
          <a:lstStyle/>
          <a:p>
            <a:endParaRPr lang="en-US"/>
          </a:p>
        </p:txBody>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19155" y="8785934"/>
            <a:ext cx="1294758" cy="1372094"/>
          </a:xfrm>
          <a:prstGeom prst="rect">
            <a:avLst/>
          </a:prstGeom>
        </p:spPr>
      </p:pic>
      <p:grpSp>
        <p:nvGrpSpPr>
          <p:cNvPr id="2" name="Group 1"/>
          <p:cNvGrpSpPr/>
          <p:nvPr/>
        </p:nvGrpSpPr>
        <p:grpSpPr>
          <a:xfrm>
            <a:off x="6515100" y="419100"/>
            <a:ext cx="5257800" cy="1066158"/>
            <a:chOff x="6515100" y="419100"/>
            <a:chExt cx="5257800" cy="1066158"/>
          </a:xfrm>
        </p:grpSpPr>
        <p:sp>
          <p:nvSpPr>
            <p:cNvPr id="15" name="Round Same Side Corner Rectangle 14"/>
            <p:cNvSpPr/>
            <p:nvPr/>
          </p:nvSpPr>
          <p:spPr>
            <a:xfrm flipV="1">
              <a:off x="6515100" y="419100"/>
              <a:ext cx="5257800" cy="1066158"/>
            </a:xfrm>
            <a:prstGeom prst="round2SameRect">
              <a:avLst>
                <a:gd name="adj1" fmla="val 50000"/>
                <a:gd name="adj2" fmla="val 0"/>
              </a:avLst>
            </a:prstGeom>
            <a:solidFill>
              <a:srgbClr val="61A6AB"/>
            </a:solidFill>
            <a:ln>
              <a:solidFill>
                <a:srgbClr val="61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7048500" y="490514"/>
              <a:ext cx="4191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KẾT LUẬN</a:t>
              </a:r>
            </a:p>
          </p:txBody>
        </p:sp>
      </p:grpSp>
      <mc:AlternateContent xmlns:mc="http://schemas.openxmlformats.org/markup-compatibility/2006" xmlns:a14="http://schemas.microsoft.com/office/drawing/2010/main">
        <mc:Choice Requires="a14">
          <p:sp>
            <p:nvSpPr>
              <p:cNvPr id="7" name="Rectangle 6"/>
              <p:cNvSpPr/>
              <p:nvPr/>
            </p:nvSpPr>
            <p:spPr>
              <a:xfrm>
                <a:off x="952500" y="1714500"/>
                <a:ext cx="16421100" cy="7314823"/>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 Cho đa giác lồi </a:t>
                </a: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b>
                    </m:sSub>
                  </m:oMath>
                </a14:m>
                <a:r>
                  <a:rPr lang="en-US" sz="3800">
                    <a:effectLst/>
                    <a:latin typeface="Arial" panose="020B0604020202020204" pitchFamily="34" charset="0"/>
                    <a:ea typeface="Times New Roman" panose="02020603050405020304" pitchFamily="18" charset="0"/>
                    <a:cs typeface="Arial" panose="020B0604020202020204" pitchFamily="34" charset="0"/>
                  </a:rPr>
                  <a:t> và một điểm S nằm ngoài mặt phẳng chứa đa giác đó. Nối S với các đỉnh </a:t>
                </a: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b>
                    </m:sSub>
                  </m:oMath>
                </a14:m>
                <a:r>
                  <a:rPr lang="en-US" sz="3800">
                    <a:effectLst/>
                    <a:latin typeface="Arial" panose="020B0604020202020204" pitchFamily="34" charset="0"/>
                    <a:ea typeface="Times New Roman" panose="02020603050405020304" pitchFamily="18" charset="0"/>
                    <a:cs typeface="Arial" panose="020B0604020202020204" pitchFamily="34" charset="0"/>
                  </a:rPr>
                  <a:t> để được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oMath>
                </a14:m>
                <a:r>
                  <a:rPr lang="en-US" sz="3800">
                    <a:effectLst/>
                    <a:latin typeface="Arial" panose="020B0604020202020204" pitchFamily="34" charset="0"/>
                    <a:ea typeface="Times New Roman" panose="02020603050405020304" pitchFamily="18" charset="0"/>
                    <a:cs typeface="Arial" panose="020B0604020202020204" pitchFamily="34" charset="0"/>
                  </a:rPr>
                  <a:t> tam giác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3</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oMath>
                </a14:m>
                <a:r>
                  <a:rPr lang="en-US" sz="3800">
                    <a:effectLst/>
                    <a:latin typeface="Arial" panose="020B0604020202020204" pitchFamily="34" charset="0"/>
                    <a:ea typeface="Times New Roman" panose="02020603050405020304" pitchFamily="18" charset="0"/>
                    <a:cs typeface="Arial" panose="020B0604020202020204" pitchFamily="34" charset="0"/>
                  </a:rPr>
                  <a:t>. Hình gồm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oMath>
                </a14:m>
                <a:r>
                  <a:rPr lang="en-US" sz="3800">
                    <a:effectLst/>
                    <a:latin typeface="Arial" panose="020B0604020202020204" pitchFamily="34" charset="0"/>
                    <a:ea typeface="Times New Roman" panose="02020603050405020304" pitchFamily="18" charset="0"/>
                    <a:cs typeface="Arial" panose="020B0604020202020204" pitchFamily="34" charset="0"/>
                  </a:rPr>
                  <a:t> tam giác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3</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oMath>
                </a14:m>
                <a:r>
                  <a:rPr lang="en-US" sz="3800">
                    <a:effectLst/>
                    <a:latin typeface="Arial" panose="020B0604020202020204" pitchFamily="34" charset="0"/>
                    <a:ea typeface="Times New Roman" panose="02020603050405020304" pitchFamily="18" charset="0"/>
                    <a:cs typeface="Arial" panose="020B0604020202020204" pitchFamily="34" charset="0"/>
                  </a:rPr>
                  <a:t> và đa giác </a:t>
                </a: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b>
                    </m:sSub>
                  </m:oMath>
                </a14:m>
                <a:r>
                  <a:rPr lang="en-US" sz="3800">
                    <a:effectLst/>
                    <a:latin typeface="Arial" panose="020B0604020202020204" pitchFamily="34" charset="0"/>
                    <a:ea typeface="Times New Roman" panose="02020603050405020304" pitchFamily="18" charset="0"/>
                    <a:cs typeface="Arial" panose="020B0604020202020204" pitchFamily="34" charset="0"/>
                  </a:rPr>
                  <a:t> được gọi là </a:t>
                </a:r>
                <a:r>
                  <a:rPr lang="en-US" sz="3800" b="1">
                    <a:effectLst/>
                    <a:latin typeface="Arial" panose="020B0604020202020204" pitchFamily="34" charset="0"/>
                    <a:ea typeface="Times New Roman" panose="02020603050405020304" pitchFamily="18" charset="0"/>
                    <a:cs typeface="Arial" panose="020B0604020202020204" pitchFamily="34" charset="0"/>
                  </a:rPr>
                  <a:t>hình chóp</a:t>
                </a:r>
                <a:r>
                  <a:rPr lang="en-US" sz="3800">
                    <a:effectLst/>
                    <a:latin typeface="Arial" panose="020B0604020202020204" pitchFamily="34" charset="0"/>
                    <a:ea typeface="Times New Roman" panose="02020603050405020304" pitchFamily="18" charset="0"/>
                    <a:cs typeface="Arial" panose="020B0604020202020204" pitchFamily="34" charset="0"/>
                  </a:rPr>
                  <a:t> và kí hiệu là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b>
                    </m:sSub>
                  </m:oMath>
                </a14:m>
                <a:r>
                  <a:rPr lang="en-US" sz="3800">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3800">
                    <a:effectLst/>
                    <a:latin typeface="Arial" panose="020B0604020202020204" pitchFamily="34" charset="0"/>
                    <a:ea typeface="Times New Roman" panose="02020603050405020304" pitchFamily="18" charset="0"/>
                    <a:cs typeface="Arial" panose="020B0604020202020204" pitchFamily="34" charset="0"/>
                  </a:rPr>
                  <a:t>- Trong hình chóp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b>
                    </m:sSub>
                  </m:oMath>
                </a14:m>
                <a:r>
                  <a:rPr lang="en-US" sz="3800">
                    <a:effectLst/>
                    <a:latin typeface="Arial" panose="020B0604020202020204" pitchFamily="34" charset="0"/>
                    <a:ea typeface="Times New Roman" panose="02020603050405020304" pitchFamily="18" charset="0"/>
                    <a:cs typeface="Arial" panose="020B0604020202020204" pitchFamily="34" charset="0"/>
                  </a:rPr>
                  <a:t>, điểm S được gọi là đỉnh và đa giác </a:t>
                </a: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b>
                    </m:sSub>
                  </m:oMath>
                </a14:m>
                <a:r>
                  <a:rPr lang="en-US" sz="3800">
                    <a:effectLst/>
                    <a:latin typeface="Arial" panose="020B0604020202020204" pitchFamily="34" charset="0"/>
                    <a:ea typeface="Times New Roman" panose="02020603050405020304" pitchFamily="18" charset="0"/>
                    <a:cs typeface="Arial" panose="020B0604020202020204" pitchFamily="34" charset="0"/>
                  </a:rPr>
                  <a:t> được gọi là mặt đáy, các tam giác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3</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oMath>
                </a14:m>
                <a:r>
                  <a:rPr lang="en-US" sz="3800">
                    <a:effectLst/>
                    <a:latin typeface="Arial" panose="020B0604020202020204" pitchFamily="34" charset="0"/>
                    <a:ea typeface="Times New Roman" panose="02020603050405020304" pitchFamily="18" charset="0"/>
                    <a:cs typeface="Arial" panose="020B0604020202020204" pitchFamily="34" charset="0"/>
                  </a:rPr>
                  <a:t> được gọi là các mặt bên; các cạnh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b>
                    </m:sSub>
                  </m:oMath>
                </a14:m>
                <a:r>
                  <a:rPr lang="en-US" sz="3800">
                    <a:effectLst/>
                    <a:latin typeface="Arial" panose="020B0604020202020204" pitchFamily="34" charset="0"/>
                    <a:ea typeface="Times New Roman" panose="02020603050405020304" pitchFamily="18" charset="0"/>
                    <a:cs typeface="Arial" panose="020B0604020202020204" pitchFamily="34" charset="0"/>
                  </a:rPr>
                  <a:t> được gọi là các cạnh bên; các cạnh </a:t>
                </a: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3</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oMath>
                </a14:m>
                <a:r>
                  <a:rPr lang="en-US" sz="3800">
                    <a:effectLst/>
                    <a:latin typeface="Arial" panose="020B0604020202020204" pitchFamily="34" charset="0"/>
                    <a:ea typeface="Times New Roman" panose="02020603050405020304" pitchFamily="18" charset="0"/>
                    <a:cs typeface="Arial" panose="020B0604020202020204" pitchFamily="34" charset="0"/>
                  </a:rPr>
                  <a:t> được gọi là các cạnh đáy.</a:t>
                </a:r>
              </a:p>
            </p:txBody>
          </p:sp>
        </mc:Choice>
        <mc:Fallback xmlns="">
          <p:sp>
            <p:nvSpPr>
              <p:cNvPr id="7" name="Rectangle 6"/>
              <p:cNvSpPr>
                <a:spLocks noRot="1" noChangeAspect="1" noMove="1" noResize="1" noEditPoints="1" noAdjustHandles="1" noChangeArrowheads="1" noChangeShapeType="1" noTextEdit="1"/>
              </p:cNvSpPr>
              <p:nvPr/>
            </p:nvSpPr>
            <p:spPr>
              <a:xfrm>
                <a:off x="952500" y="1714500"/>
                <a:ext cx="16421100" cy="7314823"/>
              </a:xfrm>
              <a:prstGeom prst="rect">
                <a:avLst/>
              </a:prstGeom>
              <a:blipFill>
                <a:blip r:embed="rId9"/>
                <a:stretch>
                  <a:fillRect l="-1225" r="-1225" b="-1000"/>
                </a:stretch>
              </a:blipFill>
            </p:spPr>
            <p:txBody>
              <a:bodyPr/>
              <a:lstStyle/>
              <a:p>
                <a:r>
                  <a:rPr lang="en-US">
                    <a:noFill/>
                  </a:rPr>
                  <a:t> </a:t>
                </a:r>
              </a:p>
            </p:txBody>
          </p:sp>
        </mc:Fallback>
      </mc:AlternateContent>
      <p:pic>
        <p:nvPicPr>
          <p:cNvPr id="9" name="Picture 8"/>
          <p:cNvPicPr>
            <a:picLocks noChangeAspect="1"/>
          </p:cNvPicPr>
          <p:nvPr/>
        </p:nvPicPr>
        <p:blipFill>
          <a:blip r:embed="rId10"/>
          <a:stretch>
            <a:fillRect/>
          </a:stretch>
        </p:blipFill>
        <p:spPr>
          <a:xfrm>
            <a:off x="285260" y="351933"/>
            <a:ext cx="1286367" cy="1286367"/>
          </a:xfrm>
          <a:prstGeom prst="rect">
            <a:avLst/>
          </a:prstGeom>
        </p:spPr>
      </p:pic>
      <p:pic>
        <p:nvPicPr>
          <p:cNvPr id="10" name="Picture 9"/>
          <p:cNvPicPr>
            <a:picLocks noChangeAspect="1"/>
          </p:cNvPicPr>
          <p:nvPr/>
        </p:nvPicPr>
        <p:blipFill>
          <a:blip r:embed="rId11"/>
          <a:stretch>
            <a:fillRect/>
          </a:stretch>
        </p:blipFill>
        <p:spPr>
          <a:xfrm>
            <a:off x="16383001" y="8666806"/>
            <a:ext cx="1676894" cy="1505894"/>
          </a:xfrm>
          <a:prstGeom prst="rect">
            <a:avLst/>
          </a:prstGeom>
        </p:spPr>
      </p:pic>
    </p:spTree>
    <p:extLst>
      <p:ext uri="{BB962C8B-B14F-4D97-AF65-F5344CB8AC3E}">
        <p14:creationId xmlns:p14="http://schemas.microsoft.com/office/powerpoint/2010/main" val="296749427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6" r="60999"/>
          <a:stretch>
            <a:fillRect/>
          </a:stretch>
        </p:blipFill>
        <p:spPr>
          <a:xfrm rot="143919">
            <a:off x="-2954004" y="-345833"/>
            <a:ext cx="3729102" cy="10884048"/>
          </a:xfrm>
          <a:prstGeom prst="rect">
            <a:avLst/>
          </a:prstGeom>
        </p:spPr>
      </p:pic>
      <p:pic>
        <p:nvPicPr>
          <p:cNvPr id="12"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613758" y="8612758"/>
            <a:ext cx="1732518" cy="1615966"/>
          </a:xfrm>
          <a:prstGeom prst="rect">
            <a:avLst/>
          </a:prstGeom>
        </p:spPr>
      </p:pic>
      <p:sp>
        <p:nvSpPr>
          <p:cNvPr id="11" name="TextBox 10"/>
          <p:cNvSpPr txBox="1"/>
          <p:nvPr/>
        </p:nvSpPr>
        <p:spPr>
          <a:xfrm>
            <a:off x="8377385" y="1145993"/>
            <a:ext cx="2286000" cy="8156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700" b="1" i="0"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Chú</a:t>
            </a:r>
            <a:r>
              <a:rPr kumimoji="0" lang="en-US" sz="4700" b="1" i="0" u="sng" strike="noStrike" kern="1200" cap="none" spc="0" normalizeH="0" noProof="0">
                <a:ln>
                  <a:noFill/>
                </a:ln>
                <a:solidFill>
                  <a:srgbClr val="1F497D"/>
                </a:solidFill>
                <a:effectLst/>
                <a:uLnTx/>
                <a:uFillTx/>
                <a:latin typeface="Arial" panose="020B0604020202020204" pitchFamily="34" charset="0"/>
                <a:ea typeface="+mn-ea"/>
                <a:cs typeface="Arial" panose="020B0604020202020204" pitchFamily="34" charset="0"/>
              </a:rPr>
              <a:t> ý:</a:t>
            </a:r>
            <a:endParaRPr kumimoji="0" lang="en-US" sz="47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13" name="Rectangle 12"/>
          <p:cNvSpPr/>
          <p:nvPr/>
        </p:nvSpPr>
        <p:spPr>
          <a:xfrm>
            <a:off x="1548721" y="2705100"/>
            <a:ext cx="15943328" cy="2533835"/>
          </a:xfrm>
          <a:prstGeom prst="rect">
            <a:avLst/>
          </a:prstGeom>
          <a:solidFill>
            <a:schemeClr val="accent3">
              <a:lumMod val="60000"/>
              <a:lumOff val="40000"/>
            </a:schemeClr>
          </a:solidFill>
        </p:spPr>
        <p:txBody>
          <a:bodyPr wrap="square" anchor="ctr">
            <a:spAutoFit/>
          </a:bodyPr>
          <a:lstStyle/>
          <a:p>
            <a:pPr lvl="0" algn="just">
              <a:lnSpc>
                <a:spcPct val="200000"/>
              </a:lnSpc>
              <a:spcBef>
                <a:spcPts val="600"/>
              </a:spcBef>
              <a:spcAft>
                <a:spcPts val="800"/>
              </a:spcAft>
            </a:pPr>
            <a:r>
              <a:rPr lang="vi-VN" sz="4300">
                <a:solidFill>
                  <a:prstClr val="black"/>
                </a:solidFill>
                <a:ea typeface="Calibri" panose="020F0502020204030204" pitchFamily="34" charset="0"/>
                <a:cs typeface="Arial" panose="020B0604020202020204" pitchFamily="34" charset="0"/>
              </a:rPr>
              <a:t>Tên của hình chóp được gọi dựa theo tên của đa giác đáy, ví dụ hình chóp có đáy là tứ giác được gọi là hình chóp tứ giác.</a:t>
            </a:r>
            <a:endParaRPr kumimoji="0" lang="vi-VN" sz="43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25146">
            <a:off x="15875857" y="-316643"/>
            <a:ext cx="3710102" cy="3710102"/>
          </a:xfrm>
          <a:prstGeom prst="rect">
            <a:avLst/>
          </a:prstGeom>
        </p:spPr>
      </p:pic>
      <p:pic>
        <p:nvPicPr>
          <p:cNvPr id="3" name="Picture 2"/>
          <p:cNvPicPr>
            <a:picLocks noChangeAspect="1"/>
          </p:cNvPicPr>
          <p:nvPr/>
        </p:nvPicPr>
        <p:blipFill>
          <a:blip r:embed="rId7"/>
          <a:stretch>
            <a:fillRect/>
          </a:stretch>
        </p:blipFill>
        <p:spPr>
          <a:xfrm>
            <a:off x="8153400" y="6775677"/>
            <a:ext cx="2100115" cy="3099316"/>
          </a:xfrm>
          <a:prstGeom prst="rect">
            <a:avLst/>
          </a:prstGeom>
        </p:spPr>
      </p:pic>
    </p:spTree>
    <p:extLst>
      <p:ext uri="{BB962C8B-B14F-4D97-AF65-F5344CB8AC3E}">
        <p14:creationId xmlns:p14="http://schemas.microsoft.com/office/powerpoint/2010/main" val="83926780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strVal val="#ppt_x"/>
                                          </p:val>
                                        </p:tav>
                                        <p:tav tm="100000">
                                          <p:val>
                                            <p:strVal val="#ppt_x"/>
                                          </p:val>
                                        </p:tav>
                                      </p:tavLst>
                                    </p:anim>
                                    <p:anim calcmode="lin" valueType="num">
                                      <p:cBhvr>
                                        <p:cTn id="1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68600" y="-403745"/>
            <a:ext cx="2590800" cy="2270645"/>
          </a:xfrm>
          <a:prstGeom prst="rect">
            <a:avLst/>
          </a:prstGeom>
        </p:spPr>
      </p:pic>
      <p:sp>
        <p:nvSpPr>
          <p:cNvPr id="12" name="Rounded Rectangle 11"/>
          <p:cNvSpPr/>
          <p:nvPr/>
        </p:nvSpPr>
        <p:spPr>
          <a:xfrm>
            <a:off x="7427832" y="580680"/>
            <a:ext cx="3528059" cy="990600"/>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Luyện tập </a:t>
            </a:r>
            <a:r>
              <a:rPr lang="en-US" sz="4000" b="1">
                <a:solidFill>
                  <a:prstClr val="white"/>
                </a:solidFill>
                <a:latin typeface="Arial" panose="020B0604020202020204" pitchFamily="34" charset="0"/>
                <a:cs typeface="Arial" panose="020B0604020202020204" pitchFamily="34" charset="0"/>
              </a:rPr>
              <a:t>5</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1600200" y="1955037"/>
            <a:ext cx="15932174" cy="1824923"/>
          </a:xfrm>
          <a:prstGeom prst="rect">
            <a:avLst/>
          </a:prstGeom>
          <a:noFill/>
        </p:spPr>
        <p:txBody>
          <a:bodyPr wrap="square" rtlCol="0">
            <a:spAutoFit/>
          </a:bodyPr>
          <a:lstStyle/>
          <a:p>
            <a:pPr lvl="0" algn="just">
              <a:lnSpc>
                <a:spcPct val="150000"/>
              </a:lnSpc>
              <a:defRPr/>
            </a:pPr>
            <a:r>
              <a:rPr lang="en-US" sz="4000">
                <a:solidFill>
                  <a:prstClr val="black"/>
                </a:solidFill>
                <a:latin typeface="Arial" panose="020B0604020202020204" pitchFamily="34" charset="0"/>
                <a:cs typeface="Arial" panose="020B0604020202020204" pitchFamily="34" charset="0"/>
              </a:rPr>
              <a:t>Cho hình chóp S.ABCD. Gọi tên các mặt bên và mặt đáy của hình chóp đó.</a:t>
            </a:r>
          </a:p>
        </p:txBody>
      </p:sp>
      <p:grpSp>
        <p:nvGrpSpPr>
          <p:cNvPr id="14" name="Group 13"/>
          <p:cNvGrpSpPr/>
          <p:nvPr/>
        </p:nvGrpSpPr>
        <p:grpSpPr>
          <a:xfrm>
            <a:off x="8390021" y="3829179"/>
            <a:ext cx="1659152" cy="1066800"/>
            <a:chOff x="1536549" y="1134798"/>
            <a:chExt cx="1659152" cy="1066800"/>
          </a:xfrm>
        </p:grpSpPr>
        <p:pic>
          <p:nvPicPr>
            <p:cNvPr id="15" name="Picture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1536549" y="1134798"/>
              <a:ext cx="1659152" cy="1066800"/>
            </a:xfrm>
            <a:prstGeom prst="rect">
              <a:avLst/>
            </a:prstGeom>
          </p:spPr>
        </p:pic>
        <p:sp>
          <p:nvSpPr>
            <p:cNvPr id="16" name="TextBox 15"/>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8"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36" r="60999"/>
          <a:stretch>
            <a:fillRect/>
          </a:stretch>
        </p:blipFill>
        <p:spPr>
          <a:xfrm rot="10800000" flipH="1">
            <a:off x="-3047734" y="-609980"/>
            <a:ext cx="3733533" cy="10896980"/>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1962960" y="4243829"/>
            <a:ext cx="5149900" cy="5700271"/>
          </a:xfrm>
          <a:prstGeom prst="rect">
            <a:avLst/>
          </a:prstGeom>
        </p:spPr>
      </p:pic>
    </p:spTree>
    <p:extLst>
      <p:ext uri="{BB962C8B-B14F-4D97-AF65-F5344CB8AC3E}">
        <p14:creationId xmlns:p14="http://schemas.microsoft.com/office/powerpoint/2010/main" val="267636569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2004248"/>
            <a:ext cx="7050775" cy="6490943"/>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338087">
            <a:off x="927899" y="8254247"/>
            <a:ext cx="2072195" cy="779899"/>
          </a:xfrm>
          <a:prstGeom prst="rect">
            <a:avLst/>
          </a:prstGeom>
        </p:spPr>
      </p:pic>
      <p:grpSp>
        <p:nvGrpSpPr>
          <p:cNvPr id="14" name="Group 14"/>
          <p:cNvGrpSpPr/>
          <p:nvPr/>
        </p:nvGrpSpPr>
        <p:grpSpPr>
          <a:xfrm>
            <a:off x="-431326" y="10052212"/>
            <a:ext cx="19161184" cy="917796"/>
            <a:chOff x="0" y="0"/>
            <a:chExt cx="6481685" cy="310464"/>
          </a:xfrm>
        </p:grpSpPr>
        <p:sp>
          <p:nvSpPr>
            <p:cNvPr id="15" name="Freeform 15"/>
            <p:cNvSpPr/>
            <p:nvPr/>
          </p:nvSpPr>
          <p:spPr>
            <a:xfrm>
              <a:off x="0" y="0"/>
              <a:ext cx="6481685" cy="310464"/>
            </a:xfrm>
            <a:custGeom>
              <a:avLst/>
              <a:gdLst/>
              <a:ahLst/>
              <a:cxnLst/>
              <a:rect l="l" t="t" r="r" b="b"/>
              <a:pathLst>
                <a:path w="6481685" h="310464">
                  <a:moveTo>
                    <a:pt x="0" y="0"/>
                  </a:moveTo>
                  <a:lnTo>
                    <a:pt x="6481685" y="0"/>
                  </a:lnTo>
                  <a:lnTo>
                    <a:pt x="6481685" y="310464"/>
                  </a:lnTo>
                  <a:lnTo>
                    <a:pt x="0" y="310464"/>
                  </a:lnTo>
                  <a:close/>
                </a:path>
              </a:pathLst>
            </a:custGeom>
            <a:solidFill>
              <a:srgbClr val="FFCE6D"/>
            </a:solidFill>
          </p:spPr>
          <p:txBody>
            <a:bodyPr/>
            <a:lstStyle/>
            <a:p>
              <a:endParaRPr lang="en-US"/>
            </a:p>
          </p:txBody>
        </p:sp>
      </p:grpSp>
      <p:sp>
        <p:nvSpPr>
          <p:cNvPr id="16" name="TextBox 15"/>
          <p:cNvSpPr txBox="1"/>
          <p:nvPr/>
        </p:nvSpPr>
        <p:spPr>
          <a:xfrm>
            <a:off x="1752600" y="3618391"/>
            <a:ext cx="5791200" cy="29510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NỘI DUNG BÀI HỌC</a:t>
            </a:r>
          </a:p>
        </p:txBody>
      </p:sp>
      <p:grpSp>
        <p:nvGrpSpPr>
          <p:cNvPr id="6" name="Group 5"/>
          <p:cNvGrpSpPr/>
          <p:nvPr/>
        </p:nvGrpSpPr>
        <p:grpSpPr>
          <a:xfrm>
            <a:off x="9144000" y="2129947"/>
            <a:ext cx="7752726" cy="3293845"/>
            <a:chOff x="9144000" y="1901348"/>
            <a:chExt cx="7752726" cy="3054047"/>
          </a:xfrm>
        </p:grpSpPr>
        <p:sp>
          <p:nvSpPr>
            <p:cNvPr id="3" name="AutoShape 3"/>
            <p:cNvSpPr/>
            <p:nvPr/>
          </p:nvSpPr>
          <p:spPr>
            <a:xfrm>
              <a:off x="9144000" y="1901348"/>
              <a:ext cx="7752726" cy="3054047"/>
            </a:xfrm>
            <a:prstGeom prst="rect">
              <a:avLst/>
            </a:prstGeom>
            <a:solidFill>
              <a:srgbClr val="61A6AB"/>
            </a:solidFill>
          </p:spPr>
          <p:txBody>
            <a:bodyPr/>
            <a:lstStyle/>
            <a:p>
              <a:endParaRPr lang="en-US"/>
            </a:p>
          </p:txBody>
        </p:sp>
        <p:sp>
          <p:nvSpPr>
            <p:cNvPr id="7" name="AutoShape 7"/>
            <p:cNvSpPr/>
            <p:nvPr/>
          </p:nvSpPr>
          <p:spPr>
            <a:xfrm>
              <a:off x="9144000" y="1901348"/>
              <a:ext cx="7752726" cy="951331"/>
            </a:xfrm>
            <a:prstGeom prst="rect">
              <a:avLst/>
            </a:prstGeom>
            <a:solidFill>
              <a:srgbClr val="FFCE6D"/>
            </a:solidFill>
          </p:spPr>
          <p:txBody>
            <a:bodyPr/>
            <a:lstStyle/>
            <a:p>
              <a:endParaRPr lang="en-US"/>
            </a:p>
          </p:txBody>
        </p:sp>
        <p:sp>
          <p:nvSpPr>
            <p:cNvPr id="8" name="TextBox 8"/>
            <p:cNvSpPr txBox="1"/>
            <p:nvPr/>
          </p:nvSpPr>
          <p:spPr>
            <a:xfrm>
              <a:off x="9626054" y="2213466"/>
              <a:ext cx="6788617" cy="477698"/>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ts val="0"/>
                </a:spcBef>
                <a:spcAft>
                  <a:spcPts val="0"/>
                </a:spcAft>
                <a:buClrTx/>
                <a:buSzTx/>
                <a:buFontTx/>
                <a:buNone/>
                <a:tabLst/>
                <a:defRPr/>
              </a:pPr>
              <a:r>
                <a:rPr kumimoji="0" lang="en-US" sz="4800" b="1" i="0" u="none" strike="noStrike" kern="1200" cap="none" spc="0" normalizeH="0" baseline="0" noProof="0">
                  <a:ln>
                    <a:noFill/>
                  </a:ln>
                  <a:solidFill>
                    <a:srgbClr val="291B25"/>
                  </a:solidFill>
                  <a:effectLst/>
                  <a:uLnTx/>
                  <a:uFillTx/>
                  <a:latin typeface="Arial" panose="020B0604020202020204" pitchFamily="34" charset="0"/>
                  <a:ea typeface="+mn-ea"/>
                  <a:cs typeface="Arial" panose="020B0604020202020204" pitchFamily="34" charset="0"/>
                </a:rPr>
                <a:t>3</a:t>
              </a:r>
              <a:endParaRPr kumimoji="0" lang="en-US" sz="4800" b="1" i="0" u="none" strike="noStrike" kern="1200" cap="none" spc="0" normalizeH="0" baseline="0" noProof="0" dirty="0">
                <a:ln>
                  <a:noFill/>
                </a:ln>
                <a:solidFill>
                  <a:srgbClr val="291B25"/>
                </a:solidFill>
                <a:effectLst/>
                <a:uLnTx/>
                <a:uFillTx/>
                <a:latin typeface="Arial" panose="020B0604020202020204" pitchFamily="34" charset="0"/>
                <a:ea typeface="+mn-ea"/>
                <a:cs typeface="Arial" panose="020B0604020202020204" pitchFamily="34" charset="0"/>
              </a:endParaRPr>
            </a:p>
          </p:txBody>
        </p:sp>
        <p:sp>
          <p:nvSpPr>
            <p:cNvPr id="17" name="Rectangle 16"/>
            <p:cNvSpPr/>
            <p:nvPr/>
          </p:nvSpPr>
          <p:spPr>
            <a:xfrm>
              <a:off x="10007836" y="2824956"/>
              <a:ext cx="5994164" cy="2011858"/>
            </a:xfrm>
            <a:prstGeom prst="rect">
              <a:avLst/>
            </a:prstGeom>
          </p:spPr>
          <p:txBody>
            <a:bodyPr wrap="square">
              <a:spAutoFit/>
            </a:bodyPr>
            <a:lstStyle/>
            <a:p>
              <a:pPr lvl="0" algn="ctr">
                <a:lnSpc>
                  <a:spcPct val="150000"/>
                </a:lnSpc>
              </a:pPr>
              <a:r>
                <a:rPr lang="vi-VN" sz="4500" b="1">
                  <a:solidFill>
                    <a:prstClr val="white"/>
                  </a:solidFill>
                  <a:cs typeface="Arial" panose="020B0604020202020204" pitchFamily="34" charset="0"/>
                </a:rPr>
                <a:t>Cách xác định một mặt phẳng</a:t>
              </a:r>
            </a:p>
          </p:txBody>
        </p:sp>
      </p:grpSp>
      <p:grpSp>
        <p:nvGrpSpPr>
          <p:cNvPr id="12" name="Group 11"/>
          <p:cNvGrpSpPr/>
          <p:nvPr/>
        </p:nvGrpSpPr>
        <p:grpSpPr>
          <a:xfrm>
            <a:off x="9067800" y="5569730"/>
            <a:ext cx="7831609" cy="3054047"/>
            <a:chOff x="9067800" y="5341130"/>
            <a:chExt cx="7831609" cy="3054047"/>
          </a:xfrm>
        </p:grpSpPr>
        <p:sp>
          <p:nvSpPr>
            <p:cNvPr id="4" name="AutoShape 4"/>
            <p:cNvSpPr/>
            <p:nvPr/>
          </p:nvSpPr>
          <p:spPr>
            <a:xfrm>
              <a:off x="9144000" y="5341130"/>
              <a:ext cx="7752726" cy="3054047"/>
            </a:xfrm>
            <a:prstGeom prst="rect">
              <a:avLst/>
            </a:prstGeom>
            <a:solidFill>
              <a:srgbClr val="61A6AB"/>
            </a:solidFill>
          </p:spPr>
          <p:txBody>
            <a:bodyPr/>
            <a:lstStyle/>
            <a:p>
              <a:endParaRPr lang="en-US"/>
            </a:p>
          </p:txBody>
        </p:sp>
        <p:sp>
          <p:nvSpPr>
            <p:cNvPr id="9" name="AutoShape 9"/>
            <p:cNvSpPr/>
            <p:nvPr/>
          </p:nvSpPr>
          <p:spPr>
            <a:xfrm>
              <a:off x="9144000" y="5341130"/>
              <a:ext cx="7752726" cy="951331"/>
            </a:xfrm>
            <a:prstGeom prst="rect">
              <a:avLst/>
            </a:prstGeom>
            <a:solidFill>
              <a:srgbClr val="FFCE6D"/>
            </a:solidFill>
          </p:spPr>
          <p:txBody>
            <a:bodyPr/>
            <a:lstStyle/>
            <a:p>
              <a:endParaRPr lang="en-US"/>
            </a:p>
          </p:txBody>
        </p:sp>
        <p:sp>
          <p:nvSpPr>
            <p:cNvPr id="10" name="TextBox 10"/>
            <p:cNvSpPr txBox="1"/>
            <p:nvPr/>
          </p:nvSpPr>
          <p:spPr>
            <a:xfrm>
              <a:off x="9626054" y="5653248"/>
              <a:ext cx="6788617" cy="515206"/>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ts val="0"/>
                </a:spcBef>
                <a:spcAft>
                  <a:spcPts val="0"/>
                </a:spcAft>
                <a:buClrTx/>
                <a:buSzTx/>
                <a:buFontTx/>
                <a:buNone/>
                <a:tabLst/>
                <a:defRPr/>
              </a:pPr>
              <a:r>
                <a:rPr kumimoji="0" lang="en-US" sz="4800" b="1" i="0" u="none" strike="noStrike" kern="1200" cap="none" spc="0" normalizeH="0" baseline="0" noProof="0">
                  <a:ln>
                    <a:noFill/>
                  </a:ln>
                  <a:solidFill>
                    <a:srgbClr val="291B25"/>
                  </a:solidFill>
                  <a:effectLst/>
                  <a:uLnTx/>
                  <a:uFillTx/>
                  <a:latin typeface="Arial" panose="020B0604020202020204" pitchFamily="34" charset="0"/>
                  <a:ea typeface="+mn-ea"/>
                  <a:cs typeface="Arial" panose="020B0604020202020204" pitchFamily="34" charset="0"/>
                </a:rPr>
                <a:t>4</a:t>
              </a:r>
              <a:endParaRPr kumimoji="0" lang="en-US" sz="4800" b="1" i="0" u="none" strike="noStrike" kern="1200" cap="none" spc="0" normalizeH="0" baseline="0" noProof="0" dirty="0">
                <a:ln>
                  <a:noFill/>
                </a:ln>
                <a:solidFill>
                  <a:srgbClr val="291B25"/>
                </a:solidFill>
                <a:effectLst/>
                <a:uLnTx/>
                <a:uFillTx/>
                <a:latin typeface="Arial" panose="020B0604020202020204" pitchFamily="34" charset="0"/>
                <a:ea typeface="+mn-ea"/>
                <a:cs typeface="Arial" panose="020B0604020202020204" pitchFamily="34" charset="0"/>
              </a:endParaRPr>
            </a:p>
          </p:txBody>
        </p:sp>
        <p:sp>
          <p:nvSpPr>
            <p:cNvPr id="18" name="Rectangle 17"/>
            <p:cNvSpPr/>
            <p:nvPr/>
          </p:nvSpPr>
          <p:spPr>
            <a:xfrm>
              <a:off x="9067800" y="6645819"/>
              <a:ext cx="7831609" cy="1002710"/>
            </a:xfrm>
            <a:prstGeom prst="rect">
              <a:avLst/>
            </a:prstGeom>
          </p:spPr>
          <p:txBody>
            <a:bodyPr wrap="square">
              <a:spAutoFit/>
            </a:bodyPr>
            <a:lstStyle/>
            <a:p>
              <a:pPr lvl="0" algn="ctr">
                <a:lnSpc>
                  <a:spcPct val="150000"/>
                </a:lnSpc>
              </a:pPr>
              <a:r>
                <a:rPr lang="vi-VN" sz="4500" b="1">
                  <a:solidFill>
                    <a:prstClr val="white"/>
                  </a:solidFill>
                  <a:cs typeface="Arial" panose="020B0604020202020204" pitchFamily="34" charset="0"/>
                </a:rPr>
                <a:t>Hình chóp và hình tứ diện</a:t>
              </a:r>
            </a:p>
          </p:txBody>
        </p:sp>
      </p:gr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49923" y="7293590"/>
            <a:ext cx="2446888" cy="2486100"/>
          </a:xfrm>
          <a:prstGeom prst="rect">
            <a:avLst/>
          </a:prstGeom>
        </p:spPr>
      </p:pic>
      <p:pic>
        <p:nvPicPr>
          <p:cNvPr id="20" name="Picture 4"/>
          <p:cNvPicPr>
            <a:picLocks noChangeAspect="1"/>
          </p:cNvPicPr>
          <p:nvPr/>
        </p:nvPicPr>
        <p:blipFill>
          <a:blip r:embed="rId7"/>
          <a:srcRect/>
          <a:stretch>
            <a:fillRect/>
          </a:stretch>
        </p:blipFill>
        <p:spPr>
          <a:xfrm>
            <a:off x="762000" y="647700"/>
            <a:ext cx="3505200" cy="282168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83247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outVertic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txBody>
          <a:bodyPr/>
          <a:lstStyle/>
          <a:p>
            <a:endParaRPr lang="en-US"/>
          </a:p>
        </p:txBody>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19155" y="8785934"/>
            <a:ext cx="1294758" cy="1372094"/>
          </a:xfrm>
          <a:prstGeom prst="rect">
            <a:avLst/>
          </a:prstGeom>
        </p:spPr>
      </p:pic>
      <p:grpSp>
        <p:nvGrpSpPr>
          <p:cNvPr id="2" name="Group 1"/>
          <p:cNvGrpSpPr/>
          <p:nvPr/>
        </p:nvGrpSpPr>
        <p:grpSpPr>
          <a:xfrm>
            <a:off x="6515100" y="419100"/>
            <a:ext cx="5257800" cy="1066158"/>
            <a:chOff x="6515100" y="419100"/>
            <a:chExt cx="5257800" cy="1066158"/>
          </a:xfrm>
        </p:grpSpPr>
        <p:sp>
          <p:nvSpPr>
            <p:cNvPr id="15" name="Round Same Side Corner Rectangle 14"/>
            <p:cNvSpPr/>
            <p:nvPr/>
          </p:nvSpPr>
          <p:spPr>
            <a:xfrm flipV="1">
              <a:off x="6515100" y="419100"/>
              <a:ext cx="5257800" cy="1066158"/>
            </a:xfrm>
            <a:prstGeom prst="round2SameRect">
              <a:avLst>
                <a:gd name="adj1" fmla="val 50000"/>
                <a:gd name="adj2" fmla="val 0"/>
              </a:avLst>
            </a:prstGeom>
            <a:solidFill>
              <a:srgbClr val="61A6AB"/>
            </a:solidFill>
            <a:ln>
              <a:solidFill>
                <a:srgbClr val="61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7048500" y="490514"/>
              <a:ext cx="4191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KẾT LUẬN</a:t>
              </a:r>
            </a:p>
          </p:txBody>
        </p:sp>
      </p:grpSp>
      <mc:AlternateContent xmlns:mc="http://schemas.openxmlformats.org/markup-compatibility/2006" xmlns:a14="http://schemas.microsoft.com/office/drawing/2010/main">
        <mc:Choice Requires="a14">
          <p:sp>
            <p:nvSpPr>
              <p:cNvPr id="7" name="Rectangle 6"/>
              <p:cNvSpPr/>
              <p:nvPr/>
            </p:nvSpPr>
            <p:spPr>
              <a:xfrm>
                <a:off x="911915" y="1799824"/>
                <a:ext cx="16537885" cy="7001276"/>
              </a:xfrm>
              <a:prstGeom prst="rect">
                <a:avLst/>
              </a:prstGeom>
            </p:spPr>
            <p:txBody>
              <a:bodyPr wrap="square">
                <a:spAutoFit/>
              </a:bodyPr>
              <a:lstStyle/>
              <a:p>
                <a:pPr algn="just">
                  <a:lnSpc>
                    <a:spcPct val="150000"/>
                  </a:lnSpc>
                </a:pPr>
                <a:r>
                  <a:rPr lang="en-US" sz="3800" dirty="0">
                    <a:solidFill>
                      <a:srgbClr val="FF0000"/>
                    </a:solidFill>
                    <a:latin typeface="Arial" panose="020B0604020202020204" pitchFamily="34" charset="0"/>
                    <a:ea typeface="Times New Roman" panose="02020603050405020304" pitchFamily="18" charset="0"/>
                    <a:cs typeface="Arial" panose="020B0604020202020204" pitchFamily="34" charset="0"/>
                  </a:rPr>
                  <a:t>- Cho </a:t>
                </a:r>
                <a:r>
                  <a:rPr lang="en-US" sz="38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bốn</a:t>
                </a:r>
                <a:r>
                  <a:rPr lang="en-US" sz="38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điểm</a:t>
                </a:r>
                <a:r>
                  <a:rPr lang="en-US" sz="38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3800" i="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i="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3800" i="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m:t>C</m:t>
                    </m:r>
                    <m:r>
                      <a:rPr lang="en-US" sz="3800" i="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m:t>D</m:t>
                    </m:r>
                  </m:oMath>
                </a14:m>
                <a:r>
                  <a:rPr lang="en-US" sz="3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3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đồng</a:t>
                </a:r>
                <a:r>
                  <a:rPr lang="en-US" sz="3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phẳng</a:t>
                </a:r>
                <a:r>
                  <a:rPr lang="en-US" sz="3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3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gồm</a:t>
                </a:r>
                <a:r>
                  <a:rPr lang="en-US" sz="3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bốn</a:t>
                </a:r>
                <a:r>
                  <a:rPr lang="en-US" sz="3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tam </a:t>
                </a:r>
                <a:r>
                  <a:rPr lang="en-US" sz="38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giác</a:t>
                </a:r>
                <a:r>
                  <a:rPr lang="en-US" sz="3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3800" i="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m:t>ABC</m:t>
                    </m:r>
                    <m:r>
                      <a:rPr lang="en-US" sz="3800" i="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m:t>ACD</m:t>
                    </m:r>
                    <m:r>
                      <a:rPr lang="en-US" sz="3800" i="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m:t>ABD</m:t>
                    </m:r>
                  </m:oMath>
                </a14:m>
                <a:r>
                  <a:rPr lang="en-US" sz="3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và</a:t>
                </a:r>
                <a:r>
                  <a:rPr lang="en-US" sz="3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3800" i="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m:t>BCD</m:t>
                    </m:r>
                  </m:oMath>
                </a14:m>
                <a:r>
                  <a:rPr lang="en-US" sz="3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3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gọi</a:t>
                </a:r>
                <a:r>
                  <a:rPr lang="en-US" sz="3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3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tứ</a:t>
                </a:r>
                <a:r>
                  <a:rPr lang="en-US" sz="3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diện</a:t>
                </a:r>
                <a:r>
                  <a:rPr lang="en-US" sz="3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kí</a:t>
                </a:r>
                <a:r>
                  <a:rPr lang="en-US" sz="3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hiệu</a:t>
                </a:r>
                <a:r>
                  <a:rPr lang="en-US" sz="3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là</a:t>
                </a:r>
                <a:r>
                  <a:rPr lang="en-US" sz="3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3800" i="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m:t>ABCD</m:t>
                    </m:r>
                  </m:oMath>
                </a14:m>
                <a:r>
                  <a:rPr lang="en-US" sz="38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pPr>
                <a:r>
                  <a:rPr lang="en-US" sz="3800" dirty="0">
                    <a:effectLst/>
                    <a:latin typeface="Arial" panose="020B0604020202020204" pitchFamily="34" charset="0"/>
                    <a:ea typeface="Times New Roman" panose="02020603050405020304" pitchFamily="18" charset="0"/>
                    <a:cs typeface="Arial" panose="020B0604020202020204" pitchFamily="34" charset="0"/>
                  </a:rPr>
                  <a:t>- Trong </a:t>
                </a:r>
                <a:r>
                  <a:rPr lang="en-US" sz="3800" dirty="0" err="1">
                    <a:effectLst/>
                    <a:latin typeface="Arial" panose="020B0604020202020204" pitchFamily="34" charset="0"/>
                    <a:ea typeface="Times New Roman" panose="02020603050405020304" pitchFamily="18" charset="0"/>
                    <a:cs typeface="Arial" panose="020B0604020202020204" pitchFamily="34" charset="0"/>
                  </a:rPr>
                  <a:t>hình</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tứ</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diện</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ABCD</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38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Các </a:t>
                </a:r>
                <a:r>
                  <a:rPr lang="en-US" sz="38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38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3800" i="0">
                        <a:solidFill>
                          <a:srgbClr val="00B0F0"/>
                        </a:solidFill>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i="0">
                        <a:solidFill>
                          <a:srgbClr val="00B0F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rgbClr val="00B0F0"/>
                        </a:solidFill>
                        <a:effectLst/>
                        <a:latin typeface="Cambria Math" panose="02040503050406030204" pitchFamily="18" charset="0"/>
                        <a:ea typeface="Cambria Math" panose="02040503050406030204" pitchFamily="18" charset="0"/>
                        <a:cs typeface="Times New Roman" panose="02020603050405020304" pitchFamily="18" charset="0"/>
                      </a:rPr>
                      <m:t>B</m:t>
                    </m:r>
                    <m:r>
                      <a:rPr lang="en-US" sz="3800" i="0">
                        <a:solidFill>
                          <a:srgbClr val="00B0F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rgbClr val="00B0F0"/>
                        </a:solidFill>
                        <a:effectLst/>
                        <a:latin typeface="Cambria Math" panose="02040503050406030204" pitchFamily="18" charset="0"/>
                        <a:ea typeface="Cambria Math" panose="02040503050406030204" pitchFamily="18" charset="0"/>
                        <a:cs typeface="Times New Roman" panose="02020603050405020304" pitchFamily="18" charset="0"/>
                      </a:rPr>
                      <m:t>C</m:t>
                    </m:r>
                    <m:r>
                      <a:rPr lang="en-US" sz="3800" i="0">
                        <a:solidFill>
                          <a:srgbClr val="00B0F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rgbClr val="00B0F0"/>
                        </a:solidFill>
                        <a:effectLst/>
                        <a:latin typeface="Cambria Math" panose="02040503050406030204" pitchFamily="18" charset="0"/>
                        <a:ea typeface="Cambria Math" panose="02040503050406030204" pitchFamily="18" charset="0"/>
                        <a:cs typeface="Times New Roman" panose="02020603050405020304" pitchFamily="18" charset="0"/>
                      </a:rPr>
                      <m:t>D</m:t>
                    </m:r>
                  </m:oMath>
                </a14:m>
                <a:r>
                  <a:rPr lang="en-US" sz="38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 </a:t>
                </a:r>
                <a:r>
                  <a:rPr lang="en-US" sz="38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các</a:t>
                </a:r>
                <a:r>
                  <a:rPr lang="en-US" sz="38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đỉnh</a:t>
                </a:r>
                <a:r>
                  <a:rPr lang="en-US" sz="38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tứ</a:t>
                </a:r>
                <a:r>
                  <a:rPr lang="en-US" sz="38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diện</a:t>
                </a:r>
                <a:r>
                  <a:rPr lang="en-US" sz="38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pP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Các</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đoạn</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thẳng</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AB</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BC</m:t>
                    </m:r>
                  </m:oMath>
                </a14:m>
                <a:r>
                  <a:rPr lang="en-US" sz="38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CD</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DA</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AC</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BD</m:t>
                    </m:r>
                  </m:oMath>
                </a14:m>
                <a:r>
                  <a:rPr lang="en-US" sz="3800" dirty="0">
                    <a:effectLst/>
                    <a:latin typeface="Arial" panose="020B0604020202020204" pitchFamily="34" charset="0"/>
                    <a:ea typeface="Times New Roman" panose="02020603050405020304" pitchFamily="18" charset="0"/>
                    <a:cs typeface="Arial" panose="020B0604020202020204" pitchFamily="34" charset="0"/>
                  </a:rPr>
                  <a:t> : </a:t>
                </a:r>
                <a:r>
                  <a:rPr lang="en-US" sz="3800" dirty="0" err="1">
                    <a:effectLst/>
                    <a:latin typeface="Arial" panose="020B0604020202020204" pitchFamily="34" charset="0"/>
                    <a:ea typeface="Times New Roman" panose="02020603050405020304" pitchFamily="18" charset="0"/>
                    <a:cs typeface="Arial" panose="020B0604020202020204" pitchFamily="34" charset="0"/>
                  </a:rPr>
                  <a:t>các</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cạnh</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tứ</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diện</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en-US" sz="38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Các</a:t>
                </a:r>
                <a:r>
                  <a:rPr lang="en-US" sz="38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tam </a:t>
                </a:r>
                <a:r>
                  <a:rPr lang="en-US" sz="38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giác</a:t>
                </a:r>
                <a:r>
                  <a:rPr lang="en-US" sz="38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3800" i="0">
                        <a:solidFill>
                          <a:srgbClr val="00B0F0"/>
                        </a:solidFill>
                        <a:effectLst/>
                        <a:latin typeface="Cambria Math" panose="02040503050406030204" pitchFamily="18" charset="0"/>
                        <a:ea typeface="Cambria Math" panose="02040503050406030204" pitchFamily="18" charset="0"/>
                        <a:cs typeface="Times New Roman" panose="02020603050405020304" pitchFamily="18" charset="0"/>
                      </a:rPr>
                      <m:t>ABC</m:t>
                    </m:r>
                    <m:r>
                      <a:rPr lang="en-US" sz="3800" i="0">
                        <a:solidFill>
                          <a:srgbClr val="00B0F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rgbClr val="00B0F0"/>
                        </a:solidFill>
                        <a:effectLst/>
                        <a:latin typeface="Cambria Math" panose="02040503050406030204" pitchFamily="18" charset="0"/>
                        <a:ea typeface="Cambria Math" panose="02040503050406030204" pitchFamily="18" charset="0"/>
                        <a:cs typeface="Times New Roman" panose="02020603050405020304" pitchFamily="18" charset="0"/>
                      </a:rPr>
                      <m:t>ACD</m:t>
                    </m:r>
                    <m:r>
                      <a:rPr lang="en-US" sz="3800" i="0">
                        <a:solidFill>
                          <a:srgbClr val="00B0F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rgbClr val="00B0F0"/>
                        </a:solidFill>
                        <a:effectLst/>
                        <a:latin typeface="Cambria Math" panose="02040503050406030204" pitchFamily="18" charset="0"/>
                        <a:ea typeface="Cambria Math" panose="02040503050406030204" pitchFamily="18" charset="0"/>
                        <a:cs typeface="Times New Roman" panose="02020603050405020304" pitchFamily="18" charset="0"/>
                      </a:rPr>
                      <m:t>ABD</m:t>
                    </m:r>
                    <m:r>
                      <a:rPr lang="en-US" sz="3800" i="0">
                        <a:solidFill>
                          <a:srgbClr val="00B0F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rgbClr val="00B0F0"/>
                        </a:solidFill>
                        <a:effectLst/>
                        <a:latin typeface="Cambria Math" panose="02040503050406030204" pitchFamily="18" charset="0"/>
                        <a:ea typeface="Cambria Math" panose="02040503050406030204" pitchFamily="18" charset="0"/>
                        <a:cs typeface="Times New Roman" panose="02020603050405020304" pitchFamily="18" charset="0"/>
                      </a:rPr>
                      <m:t>BCD</m:t>
                    </m:r>
                  </m:oMath>
                </a14:m>
                <a:r>
                  <a:rPr lang="en-US" sz="38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 </a:t>
                </a:r>
                <a:r>
                  <a:rPr lang="en-US" sz="38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các</a:t>
                </a:r>
                <a:r>
                  <a:rPr lang="en-US" sz="38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mặt</a:t>
                </a:r>
                <a:r>
                  <a:rPr lang="en-US" sz="38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của</a:t>
                </a:r>
                <a:r>
                  <a:rPr lang="en-US" sz="38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tứ</a:t>
                </a:r>
                <a:r>
                  <a:rPr lang="en-US" sz="38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solidFill>
                      <a:srgbClr val="00B0F0"/>
                    </a:solidFill>
                    <a:effectLst/>
                    <a:latin typeface="Arial" panose="020B0604020202020204" pitchFamily="34" charset="0"/>
                    <a:ea typeface="Times New Roman" panose="02020603050405020304" pitchFamily="18" charset="0"/>
                    <a:cs typeface="Arial" panose="020B0604020202020204" pitchFamily="34" charset="0"/>
                  </a:rPr>
                  <a:t>diện</a:t>
                </a:r>
                <a:r>
                  <a:rPr lang="en-US" sz="3800"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pPr>
                <a:r>
                  <a:rPr lang="en-US" sz="3800" dirty="0">
                    <a:effectLst/>
                    <a:latin typeface="Arial" panose="020B0604020202020204" pitchFamily="34" charset="0"/>
                    <a:ea typeface="Times New Roman" panose="02020603050405020304" pitchFamily="18" charset="0"/>
                    <a:cs typeface="Arial" panose="020B0604020202020204" pitchFamily="34" charset="0"/>
                  </a:rPr>
                  <a:t>- Trong </a:t>
                </a:r>
                <a:r>
                  <a:rPr lang="en-US" sz="3800" dirty="0" err="1">
                    <a:effectLst/>
                    <a:latin typeface="Arial" panose="020B0604020202020204" pitchFamily="34" charset="0"/>
                    <a:ea typeface="Times New Roman" panose="02020603050405020304" pitchFamily="18" charset="0"/>
                    <a:cs typeface="Arial" panose="020B0604020202020204" pitchFamily="34" charset="0"/>
                  </a:rPr>
                  <a:t>hình</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tứ</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diện</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hai</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cạnh</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không</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có</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đỉnh</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chung</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gọi</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là</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hai</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cạnh</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đối</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diện</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đỉnh</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không</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nằm</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trên</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mặt</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gọi</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là</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đỉnh</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đối</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diện</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với</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mặt</a:t>
                </a:r>
                <a:r>
                  <a:rPr lang="en-US" sz="3800" dirty="0">
                    <a:effectLst/>
                    <a:latin typeface="Arial" panose="020B0604020202020204" pitchFamily="34" charset="0"/>
                    <a:ea typeface="Times New Roman" panose="02020603050405020304" pitchFamily="18" charset="0"/>
                    <a:cs typeface="Arial" panose="020B0604020202020204" pitchFamily="34" charset="0"/>
                  </a:rPr>
                  <a:t> </a:t>
                </a:r>
                <a:r>
                  <a:rPr lang="en-US" sz="3800" dirty="0" err="1">
                    <a:effectLst/>
                    <a:latin typeface="Arial" panose="020B0604020202020204" pitchFamily="34" charset="0"/>
                    <a:ea typeface="Times New Roman" panose="02020603050405020304" pitchFamily="18" charset="0"/>
                    <a:cs typeface="Arial" panose="020B0604020202020204" pitchFamily="34" charset="0"/>
                  </a:rPr>
                  <a:t>đó</a:t>
                </a:r>
                <a:r>
                  <a:rPr lang="en-US" sz="3800" dirty="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7" name="Rectangle 6"/>
              <p:cNvSpPr>
                <a:spLocks noRot="1" noChangeAspect="1" noMove="1" noResize="1" noEditPoints="1" noAdjustHandles="1" noChangeArrowheads="1" noChangeShapeType="1" noTextEdit="1"/>
              </p:cNvSpPr>
              <p:nvPr/>
            </p:nvSpPr>
            <p:spPr>
              <a:xfrm>
                <a:off x="911915" y="1799824"/>
                <a:ext cx="16537885" cy="7001276"/>
              </a:xfrm>
              <a:prstGeom prst="rect">
                <a:avLst/>
              </a:prstGeom>
              <a:blipFill>
                <a:blip r:embed="rId4"/>
                <a:stretch>
                  <a:fillRect l="-1216" r="-1216" b="-2524"/>
                </a:stretch>
              </a:blipFill>
            </p:spPr>
            <p:txBody>
              <a:bodyPr/>
              <a:lstStyle/>
              <a:p>
                <a:r>
                  <a:rPr lang="en-US">
                    <a:noFill/>
                  </a:rPr>
                  <a:t> </a:t>
                </a:r>
              </a:p>
            </p:txBody>
          </p:sp>
        </mc:Fallback>
      </mc:AlternateContent>
      <p:pic>
        <p:nvPicPr>
          <p:cNvPr id="10" name="Picture 9"/>
          <p:cNvPicPr>
            <a:picLocks noChangeAspect="1"/>
          </p:cNvPicPr>
          <p:nvPr/>
        </p:nvPicPr>
        <p:blipFill>
          <a:blip r:embed="rId5"/>
          <a:stretch>
            <a:fillRect/>
          </a:stretch>
        </p:blipFill>
        <p:spPr>
          <a:xfrm>
            <a:off x="15735547" y="9118609"/>
            <a:ext cx="2209800" cy="977891"/>
          </a:xfrm>
          <a:prstGeom prst="rect">
            <a:avLst/>
          </a:prstGeom>
        </p:spPr>
      </p:pic>
    </p:spTree>
    <p:extLst>
      <p:ext uri="{BB962C8B-B14F-4D97-AF65-F5344CB8AC3E}">
        <p14:creationId xmlns:p14="http://schemas.microsoft.com/office/powerpoint/2010/main" val="4178374384"/>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6" r="60999"/>
          <a:stretch>
            <a:fillRect/>
          </a:stretch>
        </p:blipFill>
        <p:spPr>
          <a:xfrm rot="143919">
            <a:off x="-2954004" y="-345833"/>
            <a:ext cx="3729102" cy="10884048"/>
          </a:xfrm>
          <a:prstGeom prst="rect">
            <a:avLst/>
          </a:prstGeom>
        </p:spPr>
      </p:pic>
      <p:pic>
        <p:nvPicPr>
          <p:cNvPr id="12"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613758" y="8612758"/>
            <a:ext cx="1732518" cy="1615966"/>
          </a:xfrm>
          <a:prstGeom prst="rect">
            <a:avLst/>
          </a:prstGeom>
        </p:spPr>
      </p:pic>
      <p:sp>
        <p:nvSpPr>
          <p:cNvPr id="11" name="TextBox 10"/>
          <p:cNvSpPr txBox="1"/>
          <p:nvPr/>
        </p:nvSpPr>
        <p:spPr>
          <a:xfrm>
            <a:off x="8243013" y="754127"/>
            <a:ext cx="3128815" cy="8156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700" b="1" i="0"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Nhận</a:t>
            </a:r>
            <a:r>
              <a:rPr kumimoji="0" lang="en-US" sz="4700" b="1" i="0" u="sng" strike="noStrike" kern="1200" cap="none" spc="0" normalizeH="0" noProof="0">
                <a:ln>
                  <a:noFill/>
                </a:ln>
                <a:solidFill>
                  <a:srgbClr val="1F497D"/>
                </a:solidFill>
                <a:effectLst/>
                <a:uLnTx/>
                <a:uFillTx/>
                <a:latin typeface="Arial" panose="020B0604020202020204" pitchFamily="34" charset="0"/>
                <a:ea typeface="+mn-ea"/>
                <a:cs typeface="Arial" panose="020B0604020202020204" pitchFamily="34" charset="0"/>
              </a:rPr>
              <a:t> xét:</a:t>
            </a:r>
            <a:endParaRPr kumimoji="0" lang="en-US" sz="47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13" name="Rectangle 12"/>
          <p:cNvSpPr/>
          <p:nvPr/>
        </p:nvSpPr>
        <p:spPr>
          <a:xfrm>
            <a:off x="1828800" y="2431111"/>
            <a:ext cx="15443879" cy="2739211"/>
          </a:xfrm>
          <a:prstGeom prst="rect">
            <a:avLst/>
          </a:prstGeom>
          <a:solidFill>
            <a:schemeClr val="accent3">
              <a:lumMod val="60000"/>
              <a:lumOff val="40000"/>
            </a:schemeClr>
          </a:solidFill>
        </p:spPr>
        <p:txBody>
          <a:bodyPr wrap="square" anchor="ctr">
            <a:spAutoFit/>
          </a:bodyPr>
          <a:lstStyle/>
          <a:p>
            <a:pPr lvl="0" algn="just">
              <a:lnSpc>
                <a:spcPct val="200000"/>
              </a:lnSpc>
              <a:spcBef>
                <a:spcPts val="600"/>
              </a:spcBef>
              <a:spcAft>
                <a:spcPts val="800"/>
              </a:spcAft>
            </a:pPr>
            <a:r>
              <a:rPr lang="vi-VN" sz="4300">
                <a:solidFill>
                  <a:prstClr val="black"/>
                </a:solidFill>
                <a:ea typeface="Calibri" panose="020F0502020204030204" pitchFamily="34" charset="0"/>
                <a:cs typeface="Arial" panose="020B0604020202020204" pitchFamily="34" charset="0"/>
              </a:rPr>
              <a:t>Hình tứ diện là một hình chóp tam giác mà mặt nào của hình tứ diện cũng có thể được coi là mặt đáy.</a:t>
            </a:r>
            <a:endParaRPr kumimoji="0" lang="vi-VN" sz="43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25146">
            <a:off x="15875857" y="-316643"/>
            <a:ext cx="3710102" cy="3710102"/>
          </a:xfrm>
          <a:prstGeom prst="rect">
            <a:avLst/>
          </a:prstGeom>
        </p:spPr>
      </p:pic>
      <p:pic>
        <p:nvPicPr>
          <p:cNvPr id="4" name="Picture 3"/>
          <p:cNvPicPr>
            <a:picLocks noChangeAspect="1"/>
          </p:cNvPicPr>
          <p:nvPr/>
        </p:nvPicPr>
        <p:blipFill>
          <a:blip r:embed="rId7"/>
          <a:stretch>
            <a:fillRect/>
          </a:stretch>
        </p:blipFill>
        <p:spPr>
          <a:xfrm>
            <a:off x="8001000" y="6286500"/>
            <a:ext cx="3612842" cy="3473059"/>
          </a:xfrm>
          <a:prstGeom prst="rect">
            <a:avLst/>
          </a:prstGeom>
        </p:spPr>
      </p:pic>
    </p:spTree>
    <p:extLst>
      <p:ext uri="{BB962C8B-B14F-4D97-AF65-F5344CB8AC3E}">
        <p14:creationId xmlns:p14="http://schemas.microsoft.com/office/powerpoint/2010/main" val="343544982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anim calcmode="lin" valueType="num">
                                      <p:cBhvr>
                                        <p:cTn id="12" dur="500" fill="hold"/>
                                        <p:tgtEl>
                                          <p:spTgt spid="13"/>
                                        </p:tgtEl>
                                        <p:attrNameLst>
                                          <p:attrName>ppt_x</p:attrName>
                                        </p:attrNameLst>
                                      </p:cBhvr>
                                      <p:tavLst>
                                        <p:tav tm="0">
                                          <p:val>
                                            <p:strVal val="#ppt_x"/>
                                          </p:val>
                                        </p:tav>
                                        <p:tav tm="100000">
                                          <p:val>
                                            <p:strVal val="#ppt_x"/>
                                          </p:val>
                                        </p:tav>
                                      </p:tavLst>
                                    </p:anim>
                                    <p:anim calcmode="lin" valueType="num">
                                      <p:cBhvr>
                                        <p:cTn id="13"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228600" y="282742"/>
            <a:ext cx="17830800" cy="9813758"/>
          </a:xfrm>
          <a:prstGeom prst="rect">
            <a:avLst/>
          </a:prstGeom>
          <a:solidFill>
            <a:schemeClr val="bg1"/>
          </a:solidFill>
        </p:spPr>
        <p:txBody>
          <a:bodyPr/>
          <a:lstStyle/>
          <a:p>
            <a:endParaRPr lang="en-US"/>
          </a:p>
        </p:txBody>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587939">
            <a:off x="14142215" y="-1207866"/>
            <a:ext cx="8057164" cy="2781499"/>
          </a:xfrm>
          <a:prstGeom prst="rect">
            <a:avLst/>
          </a:prstGeom>
        </p:spPr>
      </p:pic>
      <p:sp>
        <p:nvSpPr>
          <p:cNvPr id="17" name="Rounded Rectangle 16"/>
          <p:cNvSpPr/>
          <p:nvPr/>
        </p:nvSpPr>
        <p:spPr>
          <a:xfrm>
            <a:off x="609600" y="495300"/>
            <a:ext cx="3451859" cy="1022631"/>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Luyện tập 6</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6"/>
          <p:cNvSpPr/>
          <p:nvPr/>
        </p:nvSpPr>
        <p:spPr>
          <a:xfrm>
            <a:off x="685800" y="1562100"/>
            <a:ext cx="16916400" cy="970779"/>
          </a:xfrm>
          <a:prstGeom prst="rect">
            <a:avLst/>
          </a:prstGeom>
        </p:spPr>
        <p:txBody>
          <a:bodyPr wrap="square">
            <a:spAutoFit/>
          </a:bodyPr>
          <a:lstStyle/>
          <a:p>
            <a:pPr lvl="0">
              <a:lnSpc>
                <a:spcPct val="175000"/>
              </a:lnSpc>
              <a:defRPr/>
            </a:pPr>
            <a:r>
              <a:rPr lang="vi-VN" sz="3800">
                <a:solidFill>
                  <a:prstClr val="black"/>
                </a:solidFill>
                <a:ea typeface="Calibri" panose="020F0502020204030204" pitchFamily="34" charset="0"/>
                <a:cs typeface="Arial" panose="020B0604020202020204" pitchFamily="34" charset="0"/>
              </a:rPr>
              <a:t>Trong Ví dụ 6, xác định giao điểm của đường thẳng DF và mặt phẳng (ABC).</a:t>
            </a: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335529" y="2577048"/>
            <a:ext cx="10210800" cy="7519452"/>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368779" flipV="1">
            <a:off x="-1315105" y="2254233"/>
            <a:ext cx="3060303" cy="3236824"/>
          </a:xfrm>
          <a:prstGeom prst="rect">
            <a:avLst/>
          </a:prstGeom>
        </p:spPr>
      </p:pic>
    </p:spTree>
    <p:extLst>
      <p:ext uri="{BB962C8B-B14F-4D97-AF65-F5344CB8AC3E}">
        <p14:creationId xmlns:p14="http://schemas.microsoft.com/office/powerpoint/2010/main" val="11230269"/>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0" y="0"/>
            <a:ext cx="18288000" cy="10287000"/>
          </a:xfrm>
          <a:prstGeom prst="rect">
            <a:avLst/>
          </a:prstGeom>
          <a:solidFill>
            <a:srgbClr val="F6F6E9"/>
          </a:solidFill>
        </p:spPr>
        <p:txBody>
          <a:bodyPr/>
          <a:lstStyle/>
          <a:p>
            <a:endParaRPr lang="en-US"/>
          </a:p>
        </p:txBody>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516948">
            <a:off x="14694685" y="-1088794"/>
            <a:ext cx="6270368" cy="21646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27833" y="8626648"/>
            <a:ext cx="1452146" cy="1475417"/>
          </a:xfrm>
          <a:prstGeom prst="rect">
            <a:avLst/>
          </a:prstGeom>
        </p:spPr>
      </p:pic>
      <p:sp>
        <p:nvSpPr>
          <p:cNvPr id="14" name="Rectangle 13"/>
          <p:cNvSpPr/>
          <p:nvPr/>
        </p:nvSpPr>
        <p:spPr>
          <a:xfrm>
            <a:off x="533400" y="342900"/>
            <a:ext cx="5562600" cy="90159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sng" strike="noStrike" kern="1200" cap="none" spc="0" normalizeH="0" baseline="0" noProof="0" err="1">
                <a:ln>
                  <a:noFill/>
                </a:ln>
                <a:solidFill>
                  <a:srgbClr val="002060"/>
                </a:solidFill>
                <a:effectLst/>
                <a:uLnTx/>
                <a:uFillTx/>
                <a:latin typeface="Arial" panose="020B0604020202020204" pitchFamily="34" charset="0"/>
                <a:ea typeface="+mn-ea"/>
                <a:cs typeface="Arial" panose="020B0604020202020204" pitchFamily="34" charset="0"/>
              </a:rPr>
              <a:t>Bài</a:t>
            </a:r>
            <a:r>
              <a:rPr kumimoji="0" lang="en-US" sz="4000" b="1" i="0" u="sng"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4.1 (SGK – tr77)</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Rectangle 14"/>
          <p:cNvSpPr/>
          <p:nvPr/>
        </p:nvSpPr>
        <p:spPr>
          <a:xfrm>
            <a:off x="533400" y="1361073"/>
            <a:ext cx="17145000" cy="1846659"/>
          </a:xfrm>
          <a:prstGeom prst="rect">
            <a:avLst/>
          </a:prstGeom>
        </p:spPr>
        <p:txBody>
          <a:bodyPr wrap="square">
            <a:spAutoFit/>
          </a:bodyPr>
          <a:lstStyle/>
          <a:p>
            <a:pPr lvl="0" algn="just">
              <a:lnSpc>
                <a:spcPct val="150000"/>
              </a:lnSpc>
              <a:spcAft>
                <a:spcPts val="1200"/>
              </a:spcAft>
            </a:pPr>
            <a:r>
              <a:rPr lang="vi-VN" sz="3800">
                <a:solidFill>
                  <a:prstClr val="black"/>
                </a:solidFill>
                <a:ea typeface="Calibri" panose="020F0502020204030204" pitchFamily="34" charset="0"/>
                <a:cs typeface="Times New Roman" panose="02020603050405020304" pitchFamily="18" charset="0"/>
              </a:rPr>
              <a:t>Trong không gian, cho hai đường thẳng a,b và mặt phẳng (P). Những mệnh đề nào sau đây là đúng?</a:t>
            </a:r>
          </a:p>
        </p:txBody>
      </p:sp>
      <p:sp>
        <p:nvSpPr>
          <p:cNvPr id="2" name="Rectangle 1"/>
          <p:cNvSpPr/>
          <p:nvPr/>
        </p:nvSpPr>
        <p:spPr>
          <a:xfrm>
            <a:off x="533400" y="3009900"/>
            <a:ext cx="13335000" cy="6681957"/>
          </a:xfrm>
          <a:prstGeom prst="rect">
            <a:avLst/>
          </a:prstGeom>
        </p:spPr>
        <p:txBody>
          <a:bodyPr wrap="square">
            <a:spAutoFit/>
          </a:bodyPr>
          <a:lstStyle/>
          <a:p>
            <a:pPr lvl="0" algn="just">
              <a:lnSpc>
                <a:spcPct val="200000"/>
              </a:lnSpc>
              <a:spcBef>
                <a:spcPts val="1200"/>
              </a:spcBef>
              <a:spcAft>
                <a:spcPts val="1200"/>
              </a:spcAft>
            </a:pPr>
            <a:r>
              <a:rPr lang="vi-VN" sz="3800">
                <a:solidFill>
                  <a:prstClr val="black"/>
                </a:solidFill>
                <a:ea typeface="Calibri" panose="020F0502020204030204" pitchFamily="34" charset="0"/>
                <a:cs typeface="Times New Roman" panose="02020603050405020304" pitchFamily="18" charset="0"/>
              </a:rPr>
              <a:t>a) Nếu a chứa một điểm nằm trong (P) thì a nằm trong (P).</a:t>
            </a:r>
          </a:p>
          <a:p>
            <a:pPr lvl="0" algn="just">
              <a:lnSpc>
                <a:spcPct val="200000"/>
              </a:lnSpc>
              <a:spcBef>
                <a:spcPts val="1200"/>
              </a:spcBef>
              <a:spcAft>
                <a:spcPts val="1200"/>
              </a:spcAft>
            </a:pPr>
            <a:r>
              <a:rPr lang="vi-VN" sz="3800">
                <a:solidFill>
                  <a:prstClr val="black"/>
                </a:solidFill>
                <a:ea typeface="Calibri" panose="020F0502020204030204" pitchFamily="34" charset="0"/>
                <a:cs typeface="Times New Roman" panose="02020603050405020304" pitchFamily="18" charset="0"/>
              </a:rPr>
              <a:t>b) Nếu a chứa hai phân biệt thuộc (P) thì a nằm trong (P).</a:t>
            </a:r>
          </a:p>
          <a:p>
            <a:pPr lvl="0" algn="just">
              <a:lnSpc>
                <a:spcPct val="200000"/>
              </a:lnSpc>
              <a:spcBef>
                <a:spcPts val="1200"/>
              </a:spcBef>
              <a:spcAft>
                <a:spcPts val="1200"/>
              </a:spcAft>
            </a:pPr>
            <a:r>
              <a:rPr lang="vi-VN" sz="3800">
                <a:solidFill>
                  <a:prstClr val="black"/>
                </a:solidFill>
                <a:ea typeface="Calibri" panose="020F0502020204030204" pitchFamily="34" charset="0"/>
                <a:cs typeface="Times New Roman" panose="02020603050405020304" pitchFamily="18" charset="0"/>
              </a:rPr>
              <a:t>c) Nếu a và b cùng nằm trong (P) thì giao điểm (nếu có) của a và b  cũng nằm trong (P).</a:t>
            </a:r>
          </a:p>
          <a:p>
            <a:pPr lvl="0" algn="just">
              <a:lnSpc>
                <a:spcPct val="200000"/>
              </a:lnSpc>
              <a:spcBef>
                <a:spcPts val="1200"/>
              </a:spcBef>
              <a:spcAft>
                <a:spcPts val="1200"/>
              </a:spcAft>
            </a:pPr>
            <a:r>
              <a:rPr lang="vi-VN" sz="3800">
                <a:solidFill>
                  <a:prstClr val="black"/>
                </a:solidFill>
                <a:ea typeface="Calibri" panose="020F0502020204030204" pitchFamily="34" charset="0"/>
                <a:cs typeface="Times New Roman" panose="02020603050405020304" pitchFamily="18" charset="0"/>
              </a:rPr>
              <a:t>d) Nếu a nằm trong (P) và a cắt b thì b nằm trong (P).</a:t>
            </a:r>
          </a:p>
        </p:txBody>
      </p:sp>
      <p:pic>
        <p:nvPicPr>
          <p:cNvPr id="8" name="Picture 7"/>
          <p:cNvPicPr>
            <a:picLocks noChangeAspect="1"/>
          </p:cNvPicPr>
          <p:nvPr/>
        </p:nvPicPr>
        <p:blipFill>
          <a:blip r:embed="rId5"/>
          <a:stretch>
            <a:fillRect/>
          </a:stretch>
        </p:blipFill>
        <p:spPr>
          <a:xfrm>
            <a:off x="14618993" y="4785052"/>
            <a:ext cx="1094654" cy="1043261"/>
          </a:xfrm>
          <a:prstGeom prst="rect">
            <a:avLst/>
          </a:prstGeom>
        </p:spPr>
      </p:pic>
      <p:pic>
        <p:nvPicPr>
          <p:cNvPr id="17" name="Picture 16"/>
          <p:cNvPicPr>
            <a:picLocks noChangeAspect="1"/>
          </p:cNvPicPr>
          <p:nvPr/>
        </p:nvPicPr>
        <p:blipFill>
          <a:blip r:embed="rId5"/>
          <a:stretch>
            <a:fillRect/>
          </a:stretch>
        </p:blipFill>
        <p:spPr>
          <a:xfrm>
            <a:off x="14683857" y="6704301"/>
            <a:ext cx="1094654" cy="1043261"/>
          </a:xfrm>
          <a:prstGeom prst="rect">
            <a:avLst/>
          </a:prstGeom>
        </p:spPr>
      </p:pic>
      <p:pic>
        <p:nvPicPr>
          <p:cNvPr id="18" name="Picture 17"/>
          <p:cNvPicPr>
            <a:picLocks noChangeAspect="1"/>
          </p:cNvPicPr>
          <p:nvPr/>
        </p:nvPicPr>
        <p:blipFill>
          <a:blip r:embed="rId6"/>
          <a:stretch>
            <a:fillRect/>
          </a:stretch>
        </p:blipFill>
        <p:spPr>
          <a:xfrm>
            <a:off x="14649748" y="8626648"/>
            <a:ext cx="1092193" cy="998442"/>
          </a:xfrm>
          <a:prstGeom prst="rect">
            <a:avLst/>
          </a:prstGeom>
        </p:spPr>
      </p:pic>
      <p:pic>
        <p:nvPicPr>
          <p:cNvPr id="19" name="Picture 18"/>
          <p:cNvPicPr>
            <a:picLocks noChangeAspect="1"/>
          </p:cNvPicPr>
          <p:nvPr/>
        </p:nvPicPr>
        <p:blipFill>
          <a:blip r:embed="rId6"/>
          <a:stretch>
            <a:fillRect/>
          </a:stretch>
        </p:blipFill>
        <p:spPr>
          <a:xfrm>
            <a:off x="14478000" y="3200542"/>
            <a:ext cx="1092193" cy="998442"/>
          </a:xfrm>
          <a:prstGeom prst="rect">
            <a:avLst/>
          </a:prstGeom>
        </p:spPr>
      </p:pic>
    </p:spTree>
    <p:extLst>
      <p:ext uri="{BB962C8B-B14F-4D97-AF65-F5344CB8AC3E}">
        <p14:creationId xmlns:p14="http://schemas.microsoft.com/office/powerpoint/2010/main" val="1167410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randombar(horizont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2" name="Rectangle 21"/>
          <p:cNvSpPr/>
          <p:nvPr/>
        </p:nvSpPr>
        <p:spPr>
          <a:xfrm>
            <a:off x="505326" y="552502"/>
            <a:ext cx="17221200" cy="91629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574068" y="398083"/>
            <a:ext cx="1294758" cy="1372094"/>
          </a:xfrm>
          <a:prstGeom prst="rect">
            <a:avLst/>
          </a:prstGeom>
        </p:spPr>
      </p:pic>
      <p:sp>
        <p:nvSpPr>
          <p:cNvPr id="9" name="Rectangle 8"/>
          <p:cNvSpPr/>
          <p:nvPr/>
        </p:nvSpPr>
        <p:spPr>
          <a:xfrm>
            <a:off x="990600" y="2397859"/>
            <a:ext cx="16230600" cy="6555641"/>
          </a:xfrm>
          <a:prstGeom prst="rect">
            <a:avLst/>
          </a:prstGeom>
        </p:spPr>
        <p:txBody>
          <a:bodyPr wrap="square">
            <a:spAutoFit/>
          </a:bodyPr>
          <a:lstStyle/>
          <a:p>
            <a:pPr lvl="0" algn="just">
              <a:lnSpc>
                <a:spcPct val="150000"/>
              </a:lnSpc>
            </a:pPr>
            <a:r>
              <a:rPr lang="vi-VN" sz="4000">
                <a:solidFill>
                  <a:srgbClr val="333333"/>
                </a:solidFill>
                <a:ea typeface="Calibri" panose="020F0502020204030204" pitchFamily="34" charset="0"/>
                <a:cs typeface="Times New Roman" panose="02020603050405020304" pitchFamily="18" charset="0"/>
              </a:rPr>
              <a:t>Cho hình chóp tứ giác S.ABCD và lấy một điểm E thuộc cạnh SA của hình chóp (E khác S, A).Trong mặt phẳng (ABCD) vẽ một đường thằng d cắt các cạnh CB, CD lần lượt tại M, N và cắt các tia AB, AD lần lượt tại P, Q.</a:t>
            </a:r>
          </a:p>
          <a:p>
            <a:pPr lvl="0" algn="just">
              <a:lnSpc>
                <a:spcPct val="150000"/>
              </a:lnSpc>
            </a:pPr>
            <a:r>
              <a:rPr lang="vi-VN" sz="4000">
                <a:solidFill>
                  <a:srgbClr val="333333"/>
                </a:solidFill>
                <a:ea typeface="Calibri" panose="020F0502020204030204" pitchFamily="34" charset="0"/>
                <a:cs typeface="Times New Roman" panose="02020603050405020304" pitchFamily="18" charset="0"/>
              </a:rPr>
              <a:t>a) Xác định giao điểm của mp (E,d) với các cạnh SB, SD của hình chóp.</a:t>
            </a:r>
          </a:p>
          <a:p>
            <a:pPr lvl="0" algn="just">
              <a:lnSpc>
                <a:spcPct val="150000"/>
              </a:lnSpc>
            </a:pPr>
            <a:r>
              <a:rPr lang="vi-VN" sz="4000">
                <a:solidFill>
                  <a:srgbClr val="333333"/>
                </a:solidFill>
                <a:ea typeface="Calibri" panose="020F0502020204030204" pitchFamily="34" charset="0"/>
                <a:cs typeface="Times New Roman" panose="02020603050405020304" pitchFamily="18" charset="0"/>
              </a:rPr>
              <a:t>b) Xác định giao tuyến của mp (E,d) với các mặt của hình chóp.</a:t>
            </a:r>
          </a:p>
        </p:txBody>
      </p:sp>
      <p:sp>
        <p:nvSpPr>
          <p:cNvPr id="10" name="Rectangle 9"/>
          <p:cNvSpPr/>
          <p:nvPr/>
        </p:nvSpPr>
        <p:spPr>
          <a:xfrm>
            <a:off x="1143000" y="1186071"/>
            <a:ext cx="5626768" cy="1061829"/>
          </a:xfrm>
          <a:prstGeom prst="rect">
            <a:avLst/>
          </a:prstGeom>
        </p:spPr>
        <p:txBody>
          <a:bodyPr wrap="square">
            <a:spAutoFit/>
          </a:bodyPr>
          <a:lstStyle/>
          <a:p>
            <a:pPr lvl="0" algn="just">
              <a:lnSpc>
                <a:spcPct val="150000"/>
              </a:lnSpc>
              <a:defRPr/>
            </a:pPr>
            <a:r>
              <a:rPr lang="en-US" sz="4200" b="1" u="sng">
                <a:solidFill>
                  <a:srgbClr val="002060"/>
                </a:solidFill>
                <a:latin typeface="Arial" panose="020B0604020202020204" pitchFamily="34" charset="0"/>
                <a:cs typeface="Arial" panose="020B0604020202020204" pitchFamily="34" charset="0"/>
              </a:rPr>
              <a:t>Bài 4.5 (SGK – tr77)</a:t>
            </a:r>
            <a:r>
              <a:rPr lang="en-US" sz="4200" b="1">
                <a:solidFill>
                  <a:prstClr val="black"/>
                </a:solidFill>
                <a:latin typeface="Arial" panose="020B0604020202020204" pitchFamily="34" charset="0"/>
                <a:cs typeface="Arial" panose="020B0604020202020204" pitchFamily="34" charset="0"/>
              </a:rPr>
              <a:t>:</a:t>
            </a:r>
            <a:endParaRPr lang="en-US" sz="4200" dirty="0">
              <a:solidFill>
                <a:prstClr val="black"/>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15900244" y="8462308"/>
            <a:ext cx="2043345" cy="1634192"/>
          </a:xfrm>
          <a:prstGeom prst="rect">
            <a:avLst/>
          </a:prstGeom>
        </p:spPr>
      </p:pic>
    </p:spTree>
    <p:extLst>
      <p:ext uri="{BB962C8B-B14F-4D97-AF65-F5344CB8AC3E}">
        <p14:creationId xmlns:p14="http://schemas.microsoft.com/office/powerpoint/2010/main" val="388332002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500"/>
                                        <p:tgtEl>
                                          <p:spTgt spid="9">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2" name="Rectangle 21"/>
          <p:cNvSpPr/>
          <p:nvPr/>
        </p:nvSpPr>
        <p:spPr>
          <a:xfrm>
            <a:off x="228600" y="190500"/>
            <a:ext cx="17830800" cy="990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3982">
            <a:off x="16832108" y="48683"/>
            <a:ext cx="1294758" cy="1372094"/>
          </a:xfrm>
          <a:prstGeom prst="rect">
            <a:avLst/>
          </a:prstGeom>
        </p:spPr>
      </p:pic>
      <p:pic>
        <p:nvPicPr>
          <p:cNvPr id="2" name="Picture 1"/>
          <p:cNvPicPr>
            <a:picLocks noChangeAspect="1"/>
          </p:cNvPicPr>
          <p:nvPr/>
        </p:nvPicPr>
        <p:blipFill>
          <a:blip r:embed="rId4"/>
          <a:stretch>
            <a:fillRect/>
          </a:stretch>
        </p:blipFill>
        <p:spPr>
          <a:xfrm>
            <a:off x="2743200" y="8572500"/>
            <a:ext cx="1669372" cy="1335102"/>
          </a:xfrm>
          <a:prstGeom prst="rect">
            <a:avLst/>
          </a:prstGeom>
        </p:spPr>
      </p:pic>
      <p:grpSp>
        <p:nvGrpSpPr>
          <p:cNvPr id="7" name="Group 6"/>
          <p:cNvGrpSpPr/>
          <p:nvPr/>
        </p:nvGrpSpPr>
        <p:grpSpPr>
          <a:xfrm>
            <a:off x="838200" y="503286"/>
            <a:ext cx="1572835" cy="995855"/>
            <a:chOff x="1552581" y="1205790"/>
            <a:chExt cx="1572835" cy="995855"/>
          </a:xfrm>
        </p:grpSpPr>
        <p:pic>
          <p:nvPicPr>
            <p:cNvPr id="8" name="Picture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flipH="1">
              <a:off x="1553797" y="1205790"/>
              <a:ext cx="1571619" cy="995855"/>
            </a:xfrm>
            <a:prstGeom prst="rect">
              <a:avLst/>
            </a:prstGeom>
          </p:spPr>
        </p:pic>
        <p:sp>
          <p:nvSpPr>
            <p:cNvPr id="11" name="TextBox 10"/>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Lst>
          </a:blip>
          <a:stretch>
            <a:fillRect/>
          </a:stretch>
        </p:blipFill>
        <p:spPr>
          <a:xfrm>
            <a:off x="457200" y="1721813"/>
            <a:ext cx="6226291" cy="6164887"/>
          </a:xfrm>
          <a:prstGeom prst="rect">
            <a:avLst/>
          </a:prstGeom>
        </p:spPr>
      </p:pic>
      <p:sp>
        <p:nvSpPr>
          <p:cNvPr id="5" name="Rectangle 4"/>
          <p:cNvSpPr/>
          <p:nvPr/>
        </p:nvSpPr>
        <p:spPr>
          <a:xfrm>
            <a:off x="7162800" y="1409700"/>
            <a:ext cx="10515600" cy="8402300"/>
          </a:xfrm>
          <a:prstGeom prst="rect">
            <a:avLst/>
          </a:prstGeom>
        </p:spPr>
        <p:txBody>
          <a:bodyPr wrap="square">
            <a:spAutoFit/>
          </a:bodyPr>
          <a:lstStyle/>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a) </a:t>
            </a:r>
          </a:p>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Vì E thuộc cạnh SA nên E thuộc mặt phẳng (SAB). </a:t>
            </a:r>
          </a:p>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Vì P thuộc đường thẳng AB nên P thuộc mặt phẳng (SAB). </a:t>
            </a:r>
          </a:p>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Như vậy, các điểm S, A, B, E, P cùng thuộc mặt phẳng (SAB).</a:t>
            </a:r>
          </a:p>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Trong tam giác SAB, đường thẳng EP cắt cạnh SB tại một điểm H. </a:t>
            </a:r>
          </a:p>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Do P thuộc đường thẳng d nên EP nằm trong   mp(E, d) và H thuộc EP, do đó H thuộc mp(E, d). </a:t>
            </a:r>
          </a:p>
        </p:txBody>
      </p:sp>
    </p:spTree>
    <p:extLst>
      <p:ext uri="{BB962C8B-B14F-4D97-AF65-F5344CB8AC3E}">
        <p14:creationId xmlns:p14="http://schemas.microsoft.com/office/powerpoint/2010/main" val="293593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500"/>
                                        <p:tgtEl>
                                          <p:spTgt spid="5">
                                            <p:txEl>
                                              <p:pRg st="0" end="0"/>
                                            </p:txEl>
                                          </p:spTgt>
                                        </p:tgtEl>
                                      </p:cBhvr>
                                    </p:animEffect>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down)">
                                      <p:cBhvr>
                                        <p:cTn id="22" dur="500"/>
                                        <p:tgtEl>
                                          <p:spTgt spid="5">
                                            <p:txEl>
                                              <p:pRg st="1" end="1"/>
                                            </p:txEl>
                                          </p:spTgt>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500"/>
                                        <p:tgtEl>
                                          <p:spTgt spid="5">
                                            <p:txEl>
                                              <p:pRg st="2" end="2"/>
                                            </p:txEl>
                                          </p:spTgt>
                                        </p:tgtEl>
                                      </p:cBhvr>
                                    </p:animEffect>
                                  </p:childTnLst>
                                </p:cTn>
                              </p:par>
                            </p:childTnLst>
                          </p:cTn>
                        </p:par>
                        <p:par>
                          <p:cTn id="27" fill="hold">
                            <p:stCondLst>
                              <p:cond delay="1500"/>
                            </p:stCondLst>
                            <p:childTnLst>
                              <p:par>
                                <p:cTn id="28" presetID="14" presetClass="entr" presetSubtype="10" fill="hold" nodeType="after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randombar(horizontal)">
                                      <p:cBhvr>
                                        <p:cTn id="30" dur="500"/>
                                        <p:tgtEl>
                                          <p:spTgt spid="5">
                                            <p:txEl>
                                              <p:pRg st="3" end="3"/>
                                            </p:txEl>
                                          </p:spTgt>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fade">
                                      <p:cBhvr>
                                        <p:cTn id="34" dur="500"/>
                                        <p:tgtEl>
                                          <p:spTgt spid="5">
                                            <p:txEl>
                                              <p:pRg st="4" end="4"/>
                                            </p:txEl>
                                          </p:spTgt>
                                        </p:tgtEl>
                                      </p:cBhvr>
                                    </p:animEffect>
                                  </p:childTnLst>
                                </p:cTn>
                              </p:par>
                            </p:childTnLst>
                          </p:cTn>
                        </p:par>
                        <p:par>
                          <p:cTn id="35" fill="hold">
                            <p:stCondLst>
                              <p:cond delay="2500"/>
                            </p:stCondLst>
                            <p:childTnLst>
                              <p:par>
                                <p:cTn id="36" presetID="22" presetClass="entr" presetSubtype="1" fill="hold" nodeType="after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wipe(up)">
                                      <p:cBhvr>
                                        <p:cTn id="38"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2" name="Rectangle 21"/>
          <p:cNvSpPr/>
          <p:nvPr/>
        </p:nvSpPr>
        <p:spPr>
          <a:xfrm>
            <a:off x="228600" y="190500"/>
            <a:ext cx="17830800" cy="990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3982">
            <a:off x="16832108" y="48683"/>
            <a:ext cx="1294758" cy="1372094"/>
          </a:xfrm>
          <a:prstGeom prst="rect">
            <a:avLst/>
          </a:prstGeom>
        </p:spPr>
      </p:pic>
      <p:pic>
        <p:nvPicPr>
          <p:cNvPr id="2" name="Picture 1"/>
          <p:cNvPicPr>
            <a:picLocks noChangeAspect="1"/>
          </p:cNvPicPr>
          <p:nvPr/>
        </p:nvPicPr>
        <p:blipFill>
          <a:blip r:embed="rId4"/>
          <a:stretch>
            <a:fillRect/>
          </a:stretch>
        </p:blipFill>
        <p:spPr>
          <a:xfrm>
            <a:off x="16154400" y="8608998"/>
            <a:ext cx="1669372" cy="1335102"/>
          </a:xfrm>
          <a:prstGeom prst="rect">
            <a:avLst/>
          </a:prstGeom>
        </p:spPr>
      </p:pic>
      <p:grpSp>
        <p:nvGrpSpPr>
          <p:cNvPr id="7" name="Group 6"/>
          <p:cNvGrpSpPr/>
          <p:nvPr/>
        </p:nvGrpSpPr>
        <p:grpSpPr>
          <a:xfrm>
            <a:off x="838200" y="503286"/>
            <a:ext cx="1572835" cy="995855"/>
            <a:chOff x="1552581" y="1205790"/>
            <a:chExt cx="1572835" cy="995855"/>
          </a:xfrm>
        </p:grpSpPr>
        <p:pic>
          <p:nvPicPr>
            <p:cNvPr id="8" name="Picture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flipH="1">
              <a:off x="1553797" y="1205790"/>
              <a:ext cx="1571619" cy="995855"/>
            </a:xfrm>
            <a:prstGeom prst="rect">
              <a:avLst/>
            </a:prstGeom>
          </p:spPr>
        </p:pic>
        <p:sp>
          <p:nvSpPr>
            <p:cNvPr id="11" name="TextBox 10"/>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Lst>
          </a:blip>
          <a:stretch>
            <a:fillRect/>
          </a:stretch>
        </p:blipFill>
        <p:spPr>
          <a:xfrm>
            <a:off x="457200" y="1721813"/>
            <a:ext cx="6226291" cy="6164887"/>
          </a:xfrm>
          <a:prstGeom prst="rect">
            <a:avLst/>
          </a:prstGeom>
        </p:spPr>
      </p:pic>
      <p:sp>
        <p:nvSpPr>
          <p:cNvPr id="5" name="Rectangle 4"/>
          <p:cNvSpPr/>
          <p:nvPr/>
        </p:nvSpPr>
        <p:spPr>
          <a:xfrm>
            <a:off x="7315200" y="1374993"/>
            <a:ext cx="10287000" cy="6740307"/>
          </a:xfrm>
          <a:prstGeom prst="rect">
            <a:avLst/>
          </a:prstGeom>
        </p:spPr>
        <p:txBody>
          <a:bodyPr wrap="square">
            <a:spAutoFit/>
          </a:bodyPr>
          <a:lstStyle/>
          <a:p>
            <a:pPr lvl="0" algn="just">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Vậy H là giao điểm của đường thẳng SB và mp(E, d).</a:t>
            </a:r>
          </a:p>
          <a:p>
            <a:pPr lvl="0" algn="just">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Vì E thuộc cạnh SA nên E thuộc mặt phẳng (SAD). </a:t>
            </a:r>
          </a:p>
          <a:p>
            <a:pPr lvl="0" algn="just">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Vì Q thuộc đường thẳng AD nên Q thuộc mặt phẳng (SAD). </a:t>
            </a:r>
          </a:p>
          <a:p>
            <a:pPr lvl="0" algn="just">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Như vậy, các điểm S, A, D, E, Q cùng thuộc mặt phẳng (SAD).</a:t>
            </a:r>
          </a:p>
        </p:txBody>
      </p:sp>
    </p:spTree>
    <p:extLst>
      <p:ext uri="{BB962C8B-B14F-4D97-AF65-F5344CB8AC3E}">
        <p14:creationId xmlns:p14="http://schemas.microsoft.com/office/powerpoint/2010/main" val="364056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500"/>
                                        <p:tgtEl>
                                          <p:spTgt spid="5">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2" name="Rectangle 21"/>
          <p:cNvSpPr/>
          <p:nvPr/>
        </p:nvSpPr>
        <p:spPr>
          <a:xfrm>
            <a:off x="228600" y="190500"/>
            <a:ext cx="17830800" cy="990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3982">
            <a:off x="16832108" y="48683"/>
            <a:ext cx="1294758" cy="1372094"/>
          </a:xfrm>
          <a:prstGeom prst="rect">
            <a:avLst/>
          </a:prstGeom>
        </p:spPr>
      </p:pic>
      <p:pic>
        <p:nvPicPr>
          <p:cNvPr id="2" name="Picture 1"/>
          <p:cNvPicPr>
            <a:picLocks noChangeAspect="1"/>
          </p:cNvPicPr>
          <p:nvPr/>
        </p:nvPicPr>
        <p:blipFill>
          <a:blip r:embed="rId4"/>
          <a:stretch>
            <a:fillRect/>
          </a:stretch>
        </p:blipFill>
        <p:spPr>
          <a:xfrm>
            <a:off x="16230600" y="8532798"/>
            <a:ext cx="1669372" cy="1335102"/>
          </a:xfrm>
          <a:prstGeom prst="rect">
            <a:avLst/>
          </a:prstGeom>
        </p:spPr>
      </p:pic>
      <p:grpSp>
        <p:nvGrpSpPr>
          <p:cNvPr id="7" name="Group 6"/>
          <p:cNvGrpSpPr/>
          <p:nvPr/>
        </p:nvGrpSpPr>
        <p:grpSpPr>
          <a:xfrm>
            <a:off x="838200" y="503286"/>
            <a:ext cx="1572835" cy="995855"/>
            <a:chOff x="1552581" y="1205790"/>
            <a:chExt cx="1572835" cy="995855"/>
          </a:xfrm>
        </p:grpSpPr>
        <p:pic>
          <p:nvPicPr>
            <p:cNvPr id="8" name="Picture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flipH="1">
              <a:off x="1553797" y="1205790"/>
              <a:ext cx="1571619" cy="995855"/>
            </a:xfrm>
            <a:prstGeom prst="rect">
              <a:avLst/>
            </a:prstGeom>
          </p:spPr>
        </p:pic>
        <p:sp>
          <p:nvSpPr>
            <p:cNvPr id="11" name="TextBox 10"/>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Lst>
          </a:blip>
          <a:stretch>
            <a:fillRect/>
          </a:stretch>
        </p:blipFill>
        <p:spPr>
          <a:xfrm>
            <a:off x="457200" y="1721813"/>
            <a:ext cx="6226291" cy="6164887"/>
          </a:xfrm>
          <a:prstGeom prst="rect">
            <a:avLst/>
          </a:prstGeom>
        </p:spPr>
      </p:pic>
      <p:sp>
        <p:nvSpPr>
          <p:cNvPr id="5" name="Rectangle 4"/>
          <p:cNvSpPr/>
          <p:nvPr/>
        </p:nvSpPr>
        <p:spPr>
          <a:xfrm>
            <a:off x="7222502" y="2019300"/>
            <a:ext cx="10287000" cy="5970865"/>
          </a:xfrm>
          <a:prstGeom prst="rect">
            <a:avLst/>
          </a:prstGeom>
        </p:spPr>
        <p:txBody>
          <a:bodyPr wrap="square">
            <a:spAutoFit/>
          </a:bodyPr>
          <a:lstStyle/>
          <a:p>
            <a:pPr marL="0" marR="0" lvl="0" indent="0" algn="just" defTabSz="914400" rtl="0" eaLnBrk="1" fontAlgn="auto" latinLnBrk="0" hangingPunct="1">
              <a:lnSpc>
                <a:spcPct val="150000"/>
              </a:lnSpc>
              <a:spcBef>
                <a:spcPts val="1200"/>
              </a:spcBef>
              <a:spcAft>
                <a:spcPts val="12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Trong tam giác SAD, đường thẳng EQ cắt cạnh SD tại một điểm I. </a:t>
            </a:r>
          </a:p>
          <a:p>
            <a:pPr marL="0" marR="0" lvl="0" indent="0" algn="just" defTabSz="914400" rtl="0" eaLnBrk="1" fontAlgn="auto" latinLnBrk="0" hangingPunct="1">
              <a:lnSpc>
                <a:spcPct val="150000"/>
              </a:lnSpc>
              <a:spcBef>
                <a:spcPts val="1200"/>
              </a:spcBef>
              <a:spcAft>
                <a:spcPts val="12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Do Q thuộc đường thẳng d nên EQ nằm trong mp(E, d) và I thuộc EQ, do đó I thuộc mp(E, d). </a:t>
            </a:r>
          </a:p>
          <a:p>
            <a:pPr marL="0" marR="0" lvl="0" indent="0" algn="just" defTabSz="914400" rtl="0" eaLnBrk="1" fontAlgn="auto" latinLnBrk="0" hangingPunct="1">
              <a:lnSpc>
                <a:spcPct val="150000"/>
              </a:lnSpc>
              <a:spcBef>
                <a:spcPts val="1200"/>
              </a:spcBef>
              <a:spcAft>
                <a:spcPts val="12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Vậy I là giao điểm của đường thẳng SD và   mp(E, d).</a:t>
            </a:r>
          </a:p>
        </p:txBody>
      </p:sp>
    </p:spTree>
    <p:extLst>
      <p:ext uri="{BB962C8B-B14F-4D97-AF65-F5344CB8AC3E}">
        <p14:creationId xmlns:p14="http://schemas.microsoft.com/office/powerpoint/2010/main" val="412479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1" dur="500"/>
                                        <p:tgtEl>
                                          <p:spTgt spid="5">
                                            <p:txEl>
                                              <p:pRg st="1" end="1"/>
                                            </p:txEl>
                                          </p:spTgt>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2" name="Rectangle 21"/>
          <p:cNvSpPr/>
          <p:nvPr/>
        </p:nvSpPr>
        <p:spPr>
          <a:xfrm>
            <a:off x="228600" y="190500"/>
            <a:ext cx="17830800" cy="990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3982">
            <a:off x="16832108" y="48683"/>
            <a:ext cx="1294758" cy="1372094"/>
          </a:xfrm>
          <a:prstGeom prst="rect">
            <a:avLst/>
          </a:prstGeom>
        </p:spPr>
      </p:pic>
      <p:pic>
        <p:nvPicPr>
          <p:cNvPr id="2" name="Picture 1"/>
          <p:cNvPicPr>
            <a:picLocks noChangeAspect="1"/>
          </p:cNvPicPr>
          <p:nvPr/>
        </p:nvPicPr>
        <p:blipFill>
          <a:blip r:embed="rId4"/>
          <a:stretch>
            <a:fillRect/>
          </a:stretch>
        </p:blipFill>
        <p:spPr>
          <a:xfrm>
            <a:off x="2735659" y="8532798"/>
            <a:ext cx="1669372" cy="1335102"/>
          </a:xfrm>
          <a:prstGeom prst="rect">
            <a:avLst/>
          </a:prstGeom>
        </p:spPr>
      </p:pic>
      <p:grpSp>
        <p:nvGrpSpPr>
          <p:cNvPr id="7" name="Group 6"/>
          <p:cNvGrpSpPr/>
          <p:nvPr/>
        </p:nvGrpSpPr>
        <p:grpSpPr>
          <a:xfrm>
            <a:off x="838200" y="503286"/>
            <a:ext cx="1572835" cy="995855"/>
            <a:chOff x="1552581" y="1205790"/>
            <a:chExt cx="1572835" cy="995855"/>
          </a:xfrm>
        </p:grpSpPr>
        <p:pic>
          <p:nvPicPr>
            <p:cNvPr id="8" name="Picture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flipH="1">
              <a:off x="1553797" y="1205790"/>
              <a:ext cx="1571619" cy="995855"/>
            </a:xfrm>
            <a:prstGeom prst="rect">
              <a:avLst/>
            </a:prstGeom>
          </p:spPr>
        </p:pic>
        <p:sp>
          <p:nvSpPr>
            <p:cNvPr id="11" name="TextBox 10"/>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Lst>
          </a:blip>
          <a:stretch>
            <a:fillRect/>
          </a:stretch>
        </p:blipFill>
        <p:spPr>
          <a:xfrm>
            <a:off x="457200" y="1721813"/>
            <a:ext cx="6226291" cy="6164887"/>
          </a:xfrm>
          <a:prstGeom prst="rect">
            <a:avLst/>
          </a:prstGeom>
        </p:spPr>
      </p:pic>
      <p:sp>
        <p:nvSpPr>
          <p:cNvPr id="5" name="Rectangle 4"/>
          <p:cNvSpPr/>
          <p:nvPr/>
        </p:nvSpPr>
        <p:spPr>
          <a:xfrm>
            <a:off x="7294307" y="1534597"/>
            <a:ext cx="10287000" cy="7571303"/>
          </a:xfrm>
          <a:prstGeom prst="rect">
            <a:avLst/>
          </a:prstGeom>
        </p:spPr>
        <p:txBody>
          <a:bodyPr wrap="square">
            <a:spAutoFit/>
          </a:bodyPr>
          <a:lstStyle/>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b)</a:t>
            </a:r>
          </a:p>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Đường thẳng d cắt các cạnh CB, CD lần lượt tại M, N, do đó M, N thuộc d.</a:t>
            </a:r>
          </a:p>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Mà d nằm trong mp(E, d) nên đường thẳng MN cũng nằm trong mp(E, d). </a:t>
            </a:r>
          </a:p>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Ta lại có, M thuộc CB nằm trong mặt phẳng (ABCD) nên M thuộc mặt phẳng (ABCD).</a:t>
            </a:r>
          </a:p>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Tương tự N thuộc CD nằm trong mặt phẳng (ABCD) nên N thuộc mặt phẳng (ABCD).</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7404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up)">
                                      <p:cBhvr>
                                        <p:cTn id="15" dur="500"/>
                                        <p:tgtEl>
                                          <p:spTgt spid="5">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randombar(horizontal)">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2" name="Rectangle 21"/>
          <p:cNvSpPr/>
          <p:nvPr/>
        </p:nvSpPr>
        <p:spPr>
          <a:xfrm>
            <a:off x="228600" y="190500"/>
            <a:ext cx="17830800" cy="990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3982">
            <a:off x="16832108" y="48683"/>
            <a:ext cx="1294758" cy="1372094"/>
          </a:xfrm>
          <a:prstGeom prst="rect">
            <a:avLst/>
          </a:prstGeom>
        </p:spPr>
      </p:pic>
      <p:pic>
        <p:nvPicPr>
          <p:cNvPr id="2" name="Picture 1"/>
          <p:cNvPicPr>
            <a:picLocks noChangeAspect="1"/>
          </p:cNvPicPr>
          <p:nvPr/>
        </p:nvPicPr>
        <p:blipFill>
          <a:blip r:embed="rId4"/>
          <a:stretch>
            <a:fillRect/>
          </a:stretch>
        </p:blipFill>
        <p:spPr>
          <a:xfrm>
            <a:off x="2735659" y="8456598"/>
            <a:ext cx="1669372" cy="1335102"/>
          </a:xfrm>
          <a:prstGeom prst="rect">
            <a:avLst/>
          </a:prstGeom>
        </p:spPr>
      </p:pic>
      <p:grpSp>
        <p:nvGrpSpPr>
          <p:cNvPr id="7" name="Group 6"/>
          <p:cNvGrpSpPr/>
          <p:nvPr/>
        </p:nvGrpSpPr>
        <p:grpSpPr>
          <a:xfrm>
            <a:off x="838200" y="503286"/>
            <a:ext cx="1572835" cy="995855"/>
            <a:chOff x="1552581" y="1205790"/>
            <a:chExt cx="1572835" cy="995855"/>
          </a:xfrm>
        </p:grpSpPr>
        <p:pic>
          <p:nvPicPr>
            <p:cNvPr id="8" name="Picture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flipH="1">
              <a:off x="1553797" y="1205790"/>
              <a:ext cx="1571619" cy="995855"/>
            </a:xfrm>
            <a:prstGeom prst="rect">
              <a:avLst/>
            </a:prstGeom>
          </p:spPr>
        </p:pic>
        <p:sp>
          <p:nvSpPr>
            <p:cNvPr id="11" name="TextBox 10"/>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Lst>
          </a:blip>
          <a:stretch>
            <a:fillRect/>
          </a:stretch>
        </p:blipFill>
        <p:spPr>
          <a:xfrm>
            <a:off x="457200" y="1721813"/>
            <a:ext cx="6226291" cy="6164887"/>
          </a:xfrm>
          <a:prstGeom prst="rect">
            <a:avLst/>
          </a:prstGeom>
        </p:spPr>
      </p:pic>
      <p:sp>
        <p:nvSpPr>
          <p:cNvPr id="5" name="Rectangle 4"/>
          <p:cNvSpPr/>
          <p:nvPr/>
        </p:nvSpPr>
        <p:spPr>
          <a:xfrm>
            <a:off x="7222502" y="1409700"/>
            <a:ext cx="10287000" cy="840230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D</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o đó đường thẳng MN nằm trong mặt phẳng (ABCD).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Vậy MN là giao tuyến của hai mặt phẳng (ABCD) và mp(E, d).</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Vì H thuộc SB nằm trong mặt phẳng (SAB) nên H thuộc mặt phẳng (SAB)</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L</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ại có E thuộc mặt phẳng (SAB), do đó EH nằm trong mặt phẳng (SAB).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Vì E thuộc mp(E, d) và H thuộc mp(E, d) nên EH nằm trong mp(E, d). </a:t>
            </a:r>
          </a:p>
        </p:txBody>
      </p:sp>
    </p:spTree>
    <p:extLst>
      <p:ext uri="{BB962C8B-B14F-4D97-AF65-F5344CB8AC3E}">
        <p14:creationId xmlns:p14="http://schemas.microsoft.com/office/powerpoint/2010/main" val="153452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1" dur="500"/>
                                        <p:tgtEl>
                                          <p:spTgt spid="5">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500"/>
                                        <p:tgtEl>
                                          <p:spTgt spid="5">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randombar(horizontal)">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E6D"/>
        </a:solidFill>
        <a:effectLst/>
      </p:bgPr>
    </p:bg>
    <p:spTree>
      <p:nvGrpSpPr>
        <p:cNvPr id="1" name=""/>
        <p:cNvGrpSpPr/>
        <p:nvPr/>
      </p:nvGrpSpPr>
      <p:grpSpPr>
        <a:xfrm>
          <a:off x="0" y="0"/>
          <a:ext cx="0" cy="0"/>
          <a:chOff x="0" y="0"/>
          <a:chExt cx="0" cy="0"/>
        </a:xfrm>
      </p:grpSpPr>
      <p:sp>
        <p:nvSpPr>
          <p:cNvPr id="2" name="AutoShape 2"/>
          <p:cNvSpPr/>
          <p:nvPr/>
        </p:nvSpPr>
        <p:spPr>
          <a:xfrm rot="-5400000">
            <a:off x="9303307" y="-4783333"/>
            <a:ext cx="10833473" cy="19829952"/>
          </a:xfrm>
          <a:prstGeom prst="rect">
            <a:avLst/>
          </a:prstGeom>
          <a:solidFill>
            <a:srgbClr val="FFFFFF"/>
          </a:solidFill>
        </p:spPr>
        <p:txBody>
          <a:bodyPr/>
          <a:lstStyle/>
          <a:p>
            <a:endParaRPr lang="en-US"/>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24136" y="-285093"/>
            <a:ext cx="19705933" cy="11084587"/>
          </a:xfrm>
          <a:prstGeom prst="rect">
            <a:avLst/>
          </a:prstGeom>
        </p:spPr>
      </p:pic>
      <p:sp>
        <p:nvSpPr>
          <p:cNvPr id="15" name="AutoShape 6"/>
          <p:cNvSpPr/>
          <p:nvPr/>
        </p:nvSpPr>
        <p:spPr>
          <a:xfrm>
            <a:off x="457200" y="532800"/>
            <a:ext cx="17373600" cy="9448800"/>
          </a:xfrm>
          <a:prstGeom prst="rect">
            <a:avLst/>
          </a:prstGeom>
          <a:solidFill>
            <a:srgbClr val="F6F6E9"/>
          </a:solidFill>
        </p:spPr>
        <p:txBody>
          <a:bodyPr/>
          <a:lstStyle/>
          <a:p>
            <a:endParaRPr lang="en-US"/>
          </a:p>
        </p:txBody>
      </p:sp>
      <p:pic>
        <p:nvPicPr>
          <p:cNvPr id="1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67465" y="281686"/>
            <a:ext cx="4287847" cy="1023353"/>
          </a:xfrm>
          <a:prstGeom prst="rect">
            <a:avLst/>
          </a:prstGeom>
        </p:spPr>
      </p:pic>
      <p:sp>
        <p:nvSpPr>
          <p:cNvPr id="7" name="Pentagon 6"/>
          <p:cNvSpPr/>
          <p:nvPr/>
        </p:nvSpPr>
        <p:spPr>
          <a:xfrm>
            <a:off x="468086" y="3314700"/>
            <a:ext cx="10134600" cy="3333438"/>
          </a:xfrm>
          <a:prstGeom prst="homePlat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lnSpc>
                <a:spcPct val="150000"/>
              </a:lnSpc>
            </a:pPr>
            <a:r>
              <a:rPr lang="en-US" sz="6000" b="1">
                <a:solidFill>
                  <a:schemeClr val="tx1"/>
                </a:solidFill>
                <a:latin typeface="Arial" panose="020B0604020202020204" pitchFamily="34" charset="0"/>
                <a:cs typeface="Arial" panose="020B0604020202020204" pitchFamily="34" charset="0"/>
              </a:rPr>
              <a:t>KHÁI NIỆM MỞ ĐẦU</a:t>
            </a:r>
            <a:endParaRPr lang="en-US" sz="6000" b="1" dirty="0">
              <a:solidFill>
                <a:schemeClr val="tx1"/>
              </a:solidFill>
              <a:latin typeface="Arial" panose="020B0604020202020204" pitchFamily="34" charset="0"/>
              <a:cs typeface="Arial" panose="020B0604020202020204" pitchFamily="34" charset="0"/>
            </a:endParaRPr>
          </a:p>
        </p:txBody>
      </p:sp>
      <p:sp>
        <p:nvSpPr>
          <p:cNvPr id="4" name="Oval 3"/>
          <p:cNvSpPr/>
          <p:nvPr/>
        </p:nvSpPr>
        <p:spPr>
          <a:xfrm>
            <a:off x="10591800" y="3695700"/>
            <a:ext cx="2971800" cy="2895600"/>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6500" b="1">
                <a:latin typeface="Arial" panose="020B0604020202020204" pitchFamily="34" charset="0"/>
                <a:cs typeface="Arial" panose="020B0604020202020204" pitchFamily="34" charset="0"/>
              </a:rPr>
              <a:t>1</a:t>
            </a: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258800" y="5134031"/>
            <a:ext cx="5191069" cy="51910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99506591"/>
      </p:ext>
    </p:extLst>
  </p:cSld>
  <p:clrMapOvr>
    <a:masterClrMapping/>
  </p:clrMapOvr>
  <mc:AlternateContent xmlns:mc="http://schemas.openxmlformats.org/markup-compatibility/2006" xmlns:p14="http://schemas.microsoft.com/office/powerpoint/2010/main">
    <mc:Choice Requires="p14">
      <p:transition spd="slow" p14:dur="800">
        <p:comb/>
      </p:transition>
    </mc:Choice>
    <mc:Fallback xmlns="">
      <p:transition spd="slow">
        <p:comb/>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2" name="Rectangle 21"/>
          <p:cNvSpPr/>
          <p:nvPr/>
        </p:nvSpPr>
        <p:spPr>
          <a:xfrm>
            <a:off x="228600" y="190500"/>
            <a:ext cx="17830800" cy="990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3982">
            <a:off x="16832108" y="48683"/>
            <a:ext cx="1294758" cy="1372094"/>
          </a:xfrm>
          <a:prstGeom prst="rect">
            <a:avLst/>
          </a:prstGeom>
        </p:spPr>
      </p:pic>
      <p:pic>
        <p:nvPicPr>
          <p:cNvPr id="2" name="Picture 1"/>
          <p:cNvPicPr>
            <a:picLocks noChangeAspect="1"/>
          </p:cNvPicPr>
          <p:nvPr/>
        </p:nvPicPr>
        <p:blipFill>
          <a:blip r:embed="rId4"/>
          <a:stretch>
            <a:fillRect/>
          </a:stretch>
        </p:blipFill>
        <p:spPr>
          <a:xfrm>
            <a:off x="2735659" y="8532798"/>
            <a:ext cx="1669372" cy="1335102"/>
          </a:xfrm>
          <a:prstGeom prst="rect">
            <a:avLst/>
          </a:prstGeom>
        </p:spPr>
      </p:pic>
      <p:grpSp>
        <p:nvGrpSpPr>
          <p:cNvPr id="7" name="Group 6"/>
          <p:cNvGrpSpPr/>
          <p:nvPr/>
        </p:nvGrpSpPr>
        <p:grpSpPr>
          <a:xfrm>
            <a:off x="838200" y="503286"/>
            <a:ext cx="1572835" cy="995855"/>
            <a:chOff x="1552581" y="1205790"/>
            <a:chExt cx="1572835" cy="995855"/>
          </a:xfrm>
        </p:grpSpPr>
        <p:pic>
          <p:nvPicPr>
            <p:cNvPr id="8" name="Picture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flipH="1">
              <a:off x="1553797" y="1205790"/>
              <a:ext cx="1571619" cy="995855"/>
            </a:xfrm>
            <a:prstGeom prst="rect">
              <a:avLst/>
            </a:prstGeom>
          </p:spPr>
        </p:pic>
        <p:sp>
          <p:nvSpPr>
            <p:cNvPr id="11" name="TextBox 10"/>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Lst>
          </a:blip>
          <a:stretch>
            <a:fillRect/>
          </a:stretch>
        </p:blipFill>
        <p:spPr>
          <a:xfrm>
            <a:off x="457200" y="1721813"/>
            <a:ext cx="6226291" cy="6164887"/>
          </a:xfrm>
          <a:prstGeom prst="rect">
            <a:avLst/>
          </a:prstGeom>
        </p:spPr>
      </p:pic>
      <p:sp>
        <p:nvSpPr>
          <p:cNvPr id="5" name="Rectangle 4"/>
          <p:cNvSpPr/>
          <p:nvPr/>
        </p:nvSpPr>
        <p:spPr>
          <a:xfrm>
            <a:off x="7222502" y="1409700"/>
            <a:ext cx="10287000" cy="840230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Vậy EH là giao tuyến của hai mặt phẳng (SAB) và mp(E, d).</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Vì I thuộc SD nằm trong mặt phẳng (SAD) nên I thuộc mặt phẳng (SAD).</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L</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ại có E thuộc mặt phẳng (SAD), do đó EI nằm trong mặt phẳng (SAD).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Vì E thuộc mp(E, d) và I thuộc mp(E, d) nên EI nằm trong mp(E, d).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Vậy EI là giao tuyến của hai mặt phẳng (SAD) và mp(E, d).</a:t>
            </a:r>
          </a:p>
        </p:txBody>
      </p:sp>
    </p:spTree>
    <p:extLst>
      <p:ext uri="{BB962C8B-B14F-4D97-AF65-F5344CB8AC3E}">
        <p14:creationId xmlns:p14="http://schemas.microsoft.com/office/powerpoint/2010/main" val="2456108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up)">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randombar(horizontal)">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2" name="Rectangle 21"/>
          <p:cNvSpPr/>
          <p:nvPr/>
        </p:nvSpPr>
        <p:spPr>
          <a:xfrm>
            <a:off x="228600" y="190500"/>
            <a:ext cx="17830800" cy="990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3982">
            <a:off x="16832108" y="48683"/>
            <a:ext cx="1294758" cy="1372094"/>
          </a:xfrm>
          <a:prstGeom prst="rect">
            <a:avLst/>
          </a:prstGeom>
        </p:spPr>
      </p:pic>
      <p:pic>
        <p:nvPicPr>
          <p:cNvPr id="2" name="Picture 1"/>
          <p:cNvPicPr>
            <a:picLocks noChangeAspect="1"/>
          </p:cNvPicPr>
          <p:nvPr/>
        </p:nvPicPr>
        <p:blipFill>
          <a:blip r:embed="rId4"/>
          <a:stretch>
            <a:fillRect/>
          </a:stretch>
        </p:blipFill>
        <p:spPr>
          <a:xfrm>
            <a:off x="2735659" y="8380398"/>
            <a:ext cx="1669372" cy="1335102"/>
          </a:xfrm>
          <a:prstGeom prst="rect">
            <a:avLst/>
          </a:prstGeom>
        </p:spPr>
      </p:pic>
      <p:grpSp>
        <p:nvGrpSpPr>
          <p:cNvPr id="7" name="Group 6"/>
          <p:cNvGrpSpPr/>
          <p:nvPr/>
        </p:nvGrpSpPr>
        <p:grpSpPr>
          <a:xfrm>
            <a:off x="838200" y="503286"/>
            <a:ext cx="1572835" cy="995855"/>
            <a:chOff x="1552581" y="1205790"/>
            <a:chExt cx="1572835" cy="995855"/>
          </a:xfrm>
        </p:grpSpPr>
        <p:pic>
          <p:nvPicPr>
            <p:cNvPr id="8" name="Picture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flipH="1">
              <a:off x="1553797" y="1205790"/>
              <a:ext cx="1571619" cy="995855"/>
            </a:xfrm>
            <a:prstGeom prst="rect">
              <a:avLst/>
            </a:prstGeom>
          </p:spPr>
        </p:pic>
        <p:sp>
          <p:nvSpPr>
            <p:cNvPr id="11" name="TextBox 10"/>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Lst>
          </a:blip>
          <a:stretch>
            <a:fillRect/>
          </a:stretch>
        </p:blipFill>
        <p:spPr>
          <a:xfrm>
            <a:off x="457200" y="1721813"/>
            <a:ext cx="6226291" cy="6164887"/>
          </a:xfrm>
          <a:prstGeom prst="rect">
            <a:avLst/>
          </a:prstGeom>
        </p:spPr>
      </p:pic>
      <p:sp>
        <p:nvSpPr>
          <p:cNvPr id="5" name="Rectangle 4"/>
          <p:cNvSpPr/>
          <p:nvPr/>
        </p:nvSpPr>
        <p:spPr>
          <a:xfrm>
            <a:off x="7222502" y="1409700"/>
            <a:ext cx="10287000" cy="840230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Vì H thuộc SB nên H thuộc mặt phẳng (SBC), vì M thuộc BC nên M thuộc mặt phẳng (SBC), do đó HM nằm trong mặt phẳng (SBC).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Lại có M thuộc d nên M thuộc mp(E, d) và H thuộc mp(E, d) nên HM nằm trong mp(E, d).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Vậy HM là giao tuyến của hai mặt phẳng (SBC) và mp(E, d).</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Vì I thuộc SD nên I thuộc mặt phẳng (SCD), vì N thuộc CD nên N thuộc mặt phẳng (SCD), do đó IN nằm trong mặt phẳng (SCD). </a:t>
            </a:r>
          </a:p>
        </p:txBody>
      </p:sp>
    </p:spTree>
    <p:extLst>
      <p:ext uri="{BB962C8B-B14F-4D97-AF65-F5344CB8AC3E}">
        <p14:creationId xmlns:p14="http://schemas.microsoft.com/office/powerpoint/2010/main" val="675853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up)">
                                      <p:cBhvr>
                                        <p:cTn id="11" dur="500"/>
                                        <p:tgtEl>
                                          <p:spTgt spid="5">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2" name="Rectangle 21"/>
          <p:cNvSpPr/>
          <p:nvPr/>
        </p:nvSpPr>
        <p:spPr>
          <a:xfrm>
            <a:off x="228600" y="190500"/>
            <a:ext cx="17830800" cy="990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3982">
            <a:off x="16832108" y="48683"/>
            <a:ext cx="1294758" cy="1372094"/>
          </a:xfrm>
          <a:prstGeom prst="rect">
            <a:avLst/>
          </a:prstGeom>
        </p:spPr>
      </p:pic>
      <p:pic>
        <p:nvPicPr>
          <p:cNvPr id="2" name="Picture 1"/>
          <p:cNvPicPr>
            <a:picLocks noChangeAspect="1"/>
          </p:cNvPicPr>
          <p:nvPr/>
        </p:nvPicPr>
        <p:blipFill>
          <a:blip r:embed="rId4"/>
          <a:stretch>
            <a:fillRect/>
          </a:stretch>
        </p:blipFill>
        <p:spPr>
          <a:xfrm>
            <a:off x="12046628" y="8417275"/>
            <a:ext cx="1669372" cy="1335102"/>
          </a:xfrm>
          <a:prstGeom prst="rect">
            <a:avLst/>
          </a:prstGeom>
        </p:spPr>
      </p:pic>
      <p:grpSp>
        <p:nvGrpSpPr>
          <p:cNvPr id="7" name="Group 6"/>
          <p:cNvGrpSpPr/>
          <p:nvPr/>
        </p:nvGrpSpPr>
        <p:grpSpPr>
          <a:xfrm>
            <a:off x="838200" y="503286"/>
            <a:ext cx="1572835" cy="995855"/>
            <a:chOff x="1552581" y="1205790"/>
            <a:chExt cx="1572835" cy="995855"/>
          </a:xfrm>
        </p:grpSpPr>
        <p:pic>
          <p:nvPicPr>
            <p:cNvPr id="8" name="Picture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flipH="1">
              <a:off x="1553797" y="1205790"/>
              <a:ext cx="1571619" cy="995855"/>
            </a:xfrm>
            <a:prstGeom prst="rect">
              <a:avLst/>
            </a:prstGeom>
          </p:spPr>
        </p:pic>
        <p:sp>
          <p:nvSpPr>
            <p:cNvPr id="11" name="TextBox 10"/>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Lst>
          </a:blip>
          <a:stretch>
            <a:fillRect/>
          </a:stretch>
        </p:blipFill>
        <p:spPr>
          <a:xfrm>
            <a:off x="457200" y="1721813"/>
            <a:ext cx="6226291" cy="6164887"/>
          </a:xfrm>
          <a:prstGeom prst="rect">
            <a:avLst/>
          </a:prstGeom>
        </p:spPr>
      </p:pic>
      <p:sp>
        <p:nvSpPr>
          <p:cNvPr id="5" name="Rectangle 4"/>
          <p:cNvSpPr/>
          <p:nvPr/>
        </p:nvSpPr>
        <p:spPr>
          <a:xfrm>
            <a:off x="7227945" y="2760226"/>
            <a:ext cx="10287000" cy="3754874"/>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Lại có N thuộc d nên N thuộc mp(E, d) và I thuộc mp(E, d) nên IN nằm trong mp(E, d). </a:t>
            </a: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Vậy IN là giao tuyến của hai mặt phẳng (SCD) và mp(E, d).</a:t>
            </a:r>
          </a:p>
        </p:txBody>
      </p:sp>
    </p:spTree>
    <p:extLst>
      <p:ext uri="{BB962C8B-B14F-4D97-AF65-F5344CB8AC3E}">
        <p14:creationId xmlns:p14="http://schemas.microsoft.com/office/powerpoint/2010/main" val="275266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anim calcmode="lin" valueType="num">
                                      <p:cBhvr>
                                        <p:cTn id="12"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CE6D"/>
        </a:solidFill>
        <a:effectLst/>
      </p:bgPr>
    </p:bg>
    <p:spTree>
      <p:nvGrpSpPr>
        <p:cNvPr id="1" name=""/>
        <p:cNvGrpSpPr/>
        <p:nvPr/>
      </p:nvGrpSpPr>
      <p:grpSpPr>
        <a:xfrm>
          <a:off x="0" y="0"/>
          <a:ext cx="0" cy="0"/>
          <a:chOff x="0" y="0"/>
          <a:chExt cx="0" cy="0"/>
        </a:xfrm>
      </p:grpSpPr>
      <p:sp>
        <p:nvSpPr>
          <p:cNvPr id="2" name="AutoShape 2"/>
          <p:cNvSpPr/>
          <p:nvPr/>
        </p:nvSpPr>
        <p:spPr>
          <a:xfrm rot="-5400000">
            <a:off x="9303307" y="-4783333"/>
            <a:ext cx="10833473" cy="19829952"/>
          </a:xfrm>
          <a:prstGeom prst="rect">
            <a:avLst/>
          </a:prstGeom>
          <a:solidFill>
            <a:srgbClr val="FFFFFF"/>
          </a:solidFill>
        </p:spPr>
        <p:txBody>
          <a:bodyPr/>
          <a:lstStyle/>
          <a:p>
            <a:endParaRPr lang="en-US"/>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24136" y="-285093"/>
            <a:ext cx="19705933" cy="11084587"/>
          </a:xfrm>
          <a:prstGeom prst="rect">
            <a:avLst/>
          </a:prstGeom>
        </p:spPr>
      </p:pic>
      <p:sp>
        <p:nvSpPr>
          <p:cNvPr id="15" name="AutoShape 6"/>
          <p:cNvSpPr/>
          <p:nvPr/>
        </p:nvSpPr>
        <p:spPr>
          <a:xfrm>
            <a:off x="457200" y="532800"/>
            <a:ext cx="17373600" cy="9448800"/>
          </a:xfrm>
          <a:prstGeom prst="rect">
            <a:avLst/>
          </a:prstGeom>
          <a:solidFill>
            <a:srgbClr val="F6F6E9"/>
          </a:solidFill>
        </p:spPr>
        <p:txBody>
          <a:bodyPr/>
          <a:lstStyle/>
          <a:p>
            <a:endParaRPr lang="en-US"/>
          </a:p>
        </p:txBody>
      </p:sp>
      <p:pic>
        <p:nvPicPr>
          <p:cNvPr id="1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67465" y="281686"/>
            <a:ext cx="4287847" cy="1023353"/>
          </a:xfrm>
          <a:prstGeom prst="rect">
            <a:avLst/>
          </a:prstGeom>
        </p:spPr>
      </p:pic>
      <p:sp>
        <p:nvSpPr>
          <p:cNvPr id="7" name="Pentagon 6"/>
          <p:cNvSpPr/>
          <p:nvPr/>
        </p:nvSpPr>
        <p:spPr>
          <a:xfrm>
            <a:off x="468086" y="3314700"/>
            <a:ext cx="10134600" cy="3333438"/>
          </a:xfrm>
          <a:prstGeom prst="homePlate">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65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TẬP</a:t>
            </a:r>
            <a:endParaRPr kumimoji="0" lang="en-US" sz="6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Oval 3"/>
          <p:cNvSpPr/>
          <p:nvPr/>
        </p:nvSpPr>
        <p:spPr>
          <a:xfrm>
            <a:off x="10591800" y="3695700"/>
            <a:ext cx="2971800" cy="2895600"/>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258800" y="5134031"/>
            <a:ext cx="5191069" cy="51910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64419070"/>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18" name="Câu hỏi">
            <a:extLst>
              <a:ext uri="{FF2B5EF4-FFF2-40B4-BE49-F238E27FC236}">
                <a16:creationId xmlns:a16="http://schemas.microsoft.com/office/drawing/2014/main" id="{4ADFFF1A-F500-CC57-185E-00F4826D0836}"/>
              </a:ext>
            </a:extLst>
          </p:cNvPr>
          <p:cNvSpPr/>
          <p:nvPr/>
        </p:nvSpPr>
        <p:spPr>
          <a:xfrm>
            <a:off x="1163996" y="1916791"/>
            <a:ext cx="16080660" cy="1702709"/>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Bef>
                <a:spcPts val="240"/>
              </a:spcBef>
              <a:spcAft>
                <a:spcPts val="240"/>
              </a:spcAft>
              <a:tabLst>
                <a:tab pos="228600" algn="l"/>
                <a:tab pos="1600200" algn="l"/>
                <a:tab pos="2971800" algn="l"/>
                <a:tab pos="4343400" algn="l"/>
              </a:tabLst>
            </a:pPr>
            <a:r>
              <a:rPr kumimoji="0" lang="en-US" sz="43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Câu 1:</a:t>
            </a:r>
            <a:r>
              <a:rPr kumimoji="0" lang="en-US" sz="43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vi-VN" sz="4300">
                <a:solidFill>
                  <a:prstClr val="black"/>
                </a:solidFill>
                <a:ea typeface="Calibri" panose="020F0502020204030204" pitchFamily="34" charset="0"/>
                <a:cs typeface="Times New Roman" panose="02020603050405020304" pitchFamily="18" charset="0"/>
              </a:rPr>
              <a:t>Trong các khẳng định sau, khẳng định nào đúng?</a:t>
            </a:r>
            <a:endParaRPr kumimoji="0" lang="en-US" sz="4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9" name="Đáp án đúng">
            <a:extLst>
              <a:ext uri="{FF2B5EF4-FFF2-40B4-BE49-F238E27FC236}">
                <a16:creationId xmlns:a16="http://schemas.microsoft.com/office/drawing/2014/main" id="{8B66CBE4-2DB9-BCF7-D1C4-281B894BFE17}"/>
              </a:ext>
            </a:extLst>
          </p:cNvPr>
          <p:cNvSpPr/>
          <p:nvPr/>
        </p:nvSpPr>
        <p:spPr>
          <a:xfrm>
            <a:off x="9296400" y="4192436"/>
            <a:ext cx="7948257" cy="200044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4000" b="1">
                <a:solidFill>
                  <a:prstClr val="black"/>
                </a:solidFill>
                <a:latin typeface="Arial" panose="020B0604020202020204" pitchFamily="34" charset="0"/>
                <a:ea typeface="Calibri" panose="020F0502020204030204" pitchFamily="34" charset="0"/>
              </a:rPr>
              <a:t>C. </a:t>
            </a:r>
            <a:r>
              <a:rPr lang="en-US" sz="4000">
                <a:solidFill>
                  <a:prstClr val="black"/>
                </a:solidFill>
                <a:latin typeface="Arial" panose="020B0604020202020204" pitchFamily="34" charset="0"/>
                <a:ea typeface="Calibri" panose="020F0502020204030204" pitchFamily="34" charset="0"/>
              </a:rPr>
              <a:t>Qua 3 điểm không thẳng hàng có duy nhất một mặt phẳng</a:t>
            </a:r>
            <a:endParaRPr kumimoji="0" lang="vi-VN" sz="40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20" name="Đáp án sai 1">
            <a:extLst>
              <a:ext uri="{FF2B5EF4-FFF2-40B4-BE49-F238E27FC236}">
                <a16:creationId xmlns:a16="http://schemas.microsoft.com/office/drawing/2014/main" id="{3FCD9830-5FD1-BD44-878B-228BD96CE996}"/>
              </a:ext>
            </a:extLst>
          </p:cNvPr>
          <p:cNvSpPr/>
          <p:nvPr/>
        </p:nvSpPr>
        <p:spPr>
          <a:xfrm>
            <a:off x="1122472" y="4192436"/>
            <a:ext cx="7564328" cy="200044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4000" b="1">
                <a:solidFill>
                  <a:prstClr val="black"/>
                </a:solidFill>
                <a:latin typeface="Arial" panose="020B0604020202020204" pitchFamily="34" charset="0"/>
                <a:ea typeface="Calibri" panose="020F0502020204030204" pitchFamily="34" charset="0"/>
              </a:rPr>
              <a:t>A. </a:t>
            </a:r>
            <a:r>
              <a:rPr lang="en-US" sz="4000">
                <a:solidFill>
                  <a:prstClr val="black"/>
                </a:solidFill>
                <a:latin typeface="Arial" panose="020B0604020202020204" pitchFamily="34" charset="0"/>
                <a:ea typeface="Calibri" panose="020F0502020204030204" pitchFamily="34" charset="0"/>
              </a:rPr>
              <a:t>Qua 2 điểm phân biệt có duy nhất một mặt phẳng</a:t>
            </a:r>
            <a:endParaRPr kumimoji="0" lang="vi-VN" sz="40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21" name="Đáp án sai 2">
            <a:extLst>
              <a:ext uri="{FF2B5EF4-FFF2-40B4-BE49-F238E27FC236}">
                <a16:creationId xmlns:a16="http://schemas.microsoft.com/office/drawing/2014/main" id="{6A919885-0285-0403-1E09-FA94D8BC080B}"/>
              </a:ext>
            </a:extLst>
          </p:cNvPr>
          <p:cNvSpPr/>
          <p:nvPr/>
        </p:nvSpPr>
        <p:spPr>
          <a:xfrm>
            <a:off x="9296400" y="6795939"/>
            <a:ext cx="7948256" cy="2123776"/>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80340" algn="ctr">
              <a:lnSpc>
                <a:spcPct val="150000"/>
              </a:lnSpc>
              <a:spcBef>
                <a:spcPts val="240"/>
              </a:spcBef>
              <a:spcAft>
                <a:spcPts val="240"/>
              </a:spcAft>
              <a:tabLst>
                <a:tab pos="228600" algn="l"/>
                <a:tab pos="1600200" algn="l"/>
                <a:tab pos="2971800" algn="l"/>
                <a:tab pos="4343400" algn="l"/>
              </a:tabLst>
            </a:pPr>
            <a:r>
              <a:rPr lang="en-US" sz="4000" b="1">
                <a:solidFill>
                  <a:prstClr val="black"/>
                </a:solidFill>
                <a:latin typeface="Arial" panose="020B0604020202020204" pitchFamily="34" charset="0"/>
                <a:ea typeface="Calibri" panose="020F0502020204030204" pitchFamily="34" charset="0"/>
                <a:cs typeface="Times New Roman" panose="02020603050405020304" pitchFamily="18" charset="0"/>
              </a:rPr>
              <a:t>D. </a:t>
            </a:r>
            <a: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a:t>Qua 4 điểm phân biệt bất kì có duy nhất một mặt phẳng</a:t>
            </a:r>
            <a:endParaRPr kumimoji="0" lang="en-US" sz="400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2" name="Đáp án sai 3">
            <a:extLst>
              <a:ext uri="{FF2B5EF4-FFF2-40B4-BE49-F238E27FC236}">
                <a16:creationId xmlns:a16="http://schemas.microsoft.com/office/drawing/2014/main" id="{2E7D83A4-3758-8699-4DD0-010A80780539}"/>
              </a:ext>
            </a:extLst>
          </p:cNvPr>
          <p:cNvSpPr/>
          <p:nvPr/>
        </p:nvSpPr>
        <p:spPr>
          <a:xfrm>
            <a:off x="1122471" y="6795939"/>
            <a:ext cx="7564329" cy="2123776"/>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4000" b="1">
                <a:solidFill>
                  <a:prstClr val="black"/>
                </a:solidFill>
                <a:latin typeface="Arial" panose="020B0604020202020204" pitchFamily="34" charset="0"/>
                <a:ea typeface="Calibri" panose="020F0502020204030204" pitchFamily="34" charset="0"/>
              </a:rPr>
              <a:t>B. </a:t>
            </a:r>
            <a:r>
              <a:rPr lang="en-US" sz="4000">
                <a:solidFill>
                  <a:prstClr val="black"/>
                </a:solidFill>
                <a:latin typeface="Arial" panose="020B0604020202020204" pitchFamily="34" charset="0"/>
                <a:ea typeface="Calibri" panose="020F0502020204030204" pitchFamily="34" charset="0"/>
              </a:rPr>
              <a:t>Qua 3 điểm phân biệt bất kì có duy nhất một mặt phẳng</a:t>
            </a:r>
            <a:endParaRPr kumimoji="0" lang="vi-VN" sz="40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pic>
        <p:nvPicPr>
          <p:cNvPr id="2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55558" y="-600206"/>
            <a:ext cx="487363" cy="487363"/>
          </a:xfrm>
          <a:prstGeom prst="rect">
            <a:avLst/>
          </a:prstGeom>
        </p:spPr>
      </p:pic>
      <p:pic>
        <p:nvPicPr>
          <p:cNvPr id="24"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6226674" y="5016311"/>
            <a:ext cx="1226505" cy="1067554"/>
          </a:xfrm>
          <a:prstGeom prst="rect">
            <a:avLst/>
          </a:prstGeom>
        </p:spPr>
      </p:pic>
      <p:pic>
        <p:nvPicPr>
          <p:cNvPr id="25" name="Picture 24">
            <a:extLst>
              <a:ext uri="{FF2B5EF4-FFF2-40B4-BE49-F238E27FC236}">
                <a16:creationId xmlns:a16="http://schemas.microsoft.com/office/drawing/2014/main" id="{4B31FD67-694B-8D1E-89C7-5C3C61578F6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6456099" y="7849475"/>
            <a:ext cx="1222301" cy="1088958"/>
          </a:xfrm>
          <a:prstGeom prst="rect">
            <a:avLst/>
          </a:prstGeom>
        </p:spPr>
      </p:pic>
      <p:pic>
        <p:nvPicPr>
          <p:cNvPr id="26" name="Picture 10">
            <a:extLst>
              <a:ext uri="{FF2B5EF4-FFF2-40B4-BE49-F238E27FC236}">
                <a16:creationId xmlns:a16="http://schemas.microsoft.com/office/drawing/2014/main" id="{A47525BE-8DC6-1E4E-AED4-3C6DAB364AF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7597986" y="7313348"/>
            <a:ext cx="1222301" cy="1088958"/>
          </a:xfrm>
          <a:prstGeom prst="rect">
            <a:avLst/>
          </a:prstGeom>
        </p:spPr>
      </p:pic>
      <p:pic>
        <p:nvPicPr>
          <p:cNvPr id="27" name="Picture 10">
            <a:extLst>
              <a:ext uri="{FF2B5EF4-FFF2-40B4-BE49-F238E27FC236}">
                <a16:creationId xmlns:a16="http://schemas.microsoft.com/office/drawing/2014/main" id="{65C423E0-743C-7316-FEF3-4CE8613F3E0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7171270" y="5005609"/>
            <a:ext cx="1222301" cy="1088958"/>
          </a:xfrm>
          <a:prstGeom prst="rect">
            <a:avLst/>
          </a:prstGeom>
        </p:spPr>
      </p:pic>
      <p:pic>
        <p:nvPicPr>
          <p:cNvPr id="28"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82421" y="-600206"/>
            <a:ext cx="487363" cy="487363"/>
          </a:xfrm>
          <a:prstGeom prst="rect">
            <a:avLst/>
          </a:prstGeom>
        </p:spPr>
      </p:pic>
      <p:sp>
        <p:nvSpPr>
          <p:cNvPr id="13" name="TextBox 12"/>
          <p:cNvSpPr txBox="1"/>
          <p:nvPr/>
        </p:nvSpPr>
        <p:spPr>
          <a:xfrm>
            <a:off x="4191000" y="546437"/>
            <a:ext cx="100584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TRÒ CHƠI TRẮC NGHIỆM</a:t>
            </a:r>
          </a:p>
        </p:txBody>
      </p:sp>
      <p:pic>
        <p:nvPicPr>
          <p:cNvPr id="17" name="Picture 2"/>
          <p:cNvPicPr>
            <a:picLocks noChangeAspect="1"/>
          </p:cNvPicPr>
          <p:nvPr/>
        </p:nvPicPr>
        <p:blipFill>
          <a:blip r:embed="rId9">
            <a:biLevel thresh="5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106870" y="-3924300"/>
            <a:ext cx="8213739" cy="4620228"/>
          </a:xfrm>
          <a:prstGeom prst="rect">
            <a:avLst/>
          </a:prstGeom>
        </p:spPr>
      </p:pic>
      <p:pic>
        <p:nvPicPr>
          <p:cNvPr id="29" name="Picture 2"/>
          <p:cNvPicPr>
            <a:picLocks noChangeAspect="1"/>
          </p:cNvPicPr>
          <p:nvPr/>
        </p:nvPicPr>
        <p:blipFill>
          <a:blip r:embed="rId9">
            <a:biLevel thresh="5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249400" y="-3831389"/>
            <a:ext cx="8213739" cy="4620228"/>
          </a:xfrm>
          <a:prstGeom prst="rect">
            <a:avLst/>
          </a:prstGeom>
        </p:spPr>
      </p:pic>
      <p:pic>
        <p:nvPicPr>
          <p:cNvPr id="30" name="Picture 2"/>
          <p:cNvPicPr>
            <a:picLocks noChangeAspect="1"/>
          </p:cNvPicPr>
          <p:nvPr/>
        </p:nvPicPr>
        <p:blipFill>
          <a:blip r:embed="rId9">
            <a:biLevel thresh="5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620000" y="8888004"/>
            <a:ext cx="8213739" cy="4620228"/>
          </a:xfrm>
          <a:prstGeom prst="rect">
            <a:avLst/>
          </a:prstGeom>
        </p:spPr>
      </p:pic>
      <p:pic>
        <p:nvPicPr>
          <p:cNvPr id="31" name="Picture 2"/>
          <p:cNvPicPr>
            <a:picLocks noChangeAspect="1"/>
          </p:cNvPicPr>
          <p:nvPr/>
        </p:nvPicPr>
        <p:blipFill>
          <a:blip r:embed="rId9">
            <a:biLevel thresh="5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7678400" y="8994327"/>
            <a:ext cx="8213739" cy="4620228"/>
          </a:xfrm>
          <a:prstGeom prst="rect">
            <a:avLst/>
          </a:prstGeom>
        </p:spPr>
      </p:pic>
    </p:spTree>
    <p:extLst>
      <p:ext uri="{BB962C8B-B14F-4D97-AF65-F5344CB8AC3E}">
        <p14:creationId xmlns:p14="http://schemas.microsoft.com/office/powerpoint/2010/main" val="380288049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randombar(horizontal)">
                                      <p:cBhvr>
                                        <p:cTn id="11" dur="500"/>
                                        <p:tgtEl>
                                          <p:spTgt spid="18"/>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strips(downLeft)">
                                      <p:cBhvr>
                                        <p:cTn id="15" dur="500"/>
                                        <p:tgtEl>
                                          <p:spTgt spid="20"/>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strips(downLeft)">
                                      <p:cBhvr>
                                        <p:cTn id="19" dur="500"/>
                                        <p:tgtEl>
                                          <p:spTgt spid="22"/>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strips(downLeft)">
                                      <p:cBhvr>
                                        <p:cTn id="23" dur="500"/>
                                        <p:tgtEl>
                                          <p:spTgt spid="19"/>
                                        </p:tgtEl>
                                      </p:cBhvr>
                                    </p:animEffect>
                                  </p:childTnLst>
                                </p:cTn>
                              </p:par>
                            </p:childTnLst>
                          </p:cTn>
                        </p:par>
                        <p:par>
                          <p:cTn id="24" fill="hold">
                            <p:stCondLst>
                              <p:cond delay="2500"/>
                            </p:stCondLst>
                            <p:childTnLst>
                              <p:par>
                                <p:cTn id="25" presetID="18" presetClass="entr" presetSubtype="12"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strips(downLef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19"/>
                                        </p:tgtEl>
                                        <p:attrNameLst>
                                          <p:attrName>fillcolor</p:attrName>
                                        </p:attrNameLst>
                                      </p:cBhvr>
                                      <p:to>
                                        <a:srgbClr val="92D050"/>
                                      </p:to>
                                    </p:animClr>
                                    <p:set>
                                      <p:cBhvr>
                                        <p:cTn id="33" dur="500" fill="hold"/>
                                        <p:tgtEl>
                                          <p:spTgt spid="19"/>
                                        </p:tgtEl>
                                        <p:attrNameLst>
                                          <p:attrName>fill.type</p:attrName>
                                        </p:attrNameLst>
                                      </p:cBhvr>
                                      <p:to>
                                        <p:strVal val="solid"/>
                                      </p:to>
                                    </p:set>
                                    <p:set>
                                      <p:cBhvr>
                                        <p:cTn id="34" dur="500" fill="hold"/>
                                        <p:tgtEl>
                                          <p:spTgt spid="19"/>
                                        </p:tgtEl>
                                        <p:attrNameLst>
                                          <p:attrName>fill.on</p:attrName>
                                        </p:attrNameLst>
                                      </p:cBhvr>
                                      <p:to>
                                        <p:strVal val="true"/>
                                      </p:to>
                                    </p:set>
                                  </p:childTnLst>
                                </p:cTn>
                              </p:par>
                              <p:par>
                                <p:cTn id="35" presetID="1" presetClass="mediacall" presetSubtype="0" fill="hold" nodeType="withEffect">
                                  <p:stCondLst>
                                    <p:cond delay="0"/>
                                  </p:stCondLst>
                                  <p:childTnLst>
                                    <p:cmd type="call" cmd="playFrom(0.0)">
                                      <p:cBhvr>
                                        <p:cTn id="36" dur="835" fill="hold"/>
                                        <p:tgtEl>
                                          <p:spTgt spid="23"/>
                                        </p:tgtEl>
                                      </p:cBhvr>
                                    </p:cmd>
                                  </p:childTnLst>
                                </p:cTn>
                              </p:par>
                              <p:par>
                                <p:cTn id="37" presetID="1" presetClass="entr" presetSubtype="0" fill="hold" nodeType="withEffect">
                                  <p:stCondLst>
                                    <p:cond delay="0"/>
                                  </p:stCondLst>
                                  <p:childTnLst>
                                    <p:set>
                                      <p:cBhvr>
                                        <p:cTn id="38" dur="1" fill="hold">
                                          <p:stCondLst>
                                            <p:cond delay="9"/>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39" restart="whenNotActive" fill="hold" evtFilter="cancelBubble" nodeType="interactiveSeq">
                <p:stCondLst>
                  <p:cond evt="onClick" delay="0">
                    <p:tgtEl>
                      <p:spTgt spid="20"/>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20"/>
                                        </p:tgtEl>
                                        <p:attrNameLst>
                                          <p:attrName>fillcolor</p:attrName>
                                        </p:attrNameLst>
                                      </p:cBhvr>
                                      <p:to>
                                        <a:srgbClr val="D99694"/>
                                      </p:to>
                                    </p:animClr>
                                    <p:set>
                                      <p:cBhvr>
                                        <p:cTn id="44" dur="500" fill="hold"/>
                                        <p:tgtEl>
                                          <p:spTgt spid="20"/>
                                        </p:tgtEl>
                                        <p:attrNameLst>
                                          <p:attrName>fill.type</p:attrName>
                                        </p:attrNameLst>
                                      </p:cBhvr>
                                      <p:to>
                                        <p:strVal val="solid"/>
                                      </p:to>
                                    </p:set>
                                    <p:set>
                                      <p:cBhvr>
                                        <p:cTn id="45" dur="500" fill="hold"/>
                                        <p:tgtEl>
                                          <p:spTgt spid="20"/>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28"/>
                                        </p:tgtEl>
                                      </p:cBhvr>
                                    </p:cmd>
                                  </p:childTnLst>
                                </p:cTn>
                              </p:par>
                              <p:par>
                                <p:cTn id="48" presetID="1" presetClass="entr" presetSubtype="0"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21"/>
                                        </p:tgtEl>
                                        <p:attrNameLst>
                                          <p:attrName>fillcolor</p:attrName>
                                        </p:attrNameLst>
                                      </p:cBhvr>
                                      <p:to>
                                        <a:srgbClr val="D99694"/>
                                      </p:to>
                                    </p:animClr>
                                    <p:set>
                                      <p:cBhvr>
                                        <p:cTn id="55" dur="500" fill="hold"/>
                                        <p:tgtEl>
                                          <p:spTgt spid="21"/>
                                        </p:tgtEl>
                                        <p:attrNameLst>
                                          <p:attrName>fill.type</p:attrName>
                                        </p:attrNameLst>
                                      </p:cBhvr>
                                      <p:to>
                                        <p:strVal val="solid"/>
                                      </p:to>
                                    </p:set>
                                    <p:set>
                                      <p:cBhvr>
                                        <p:cTn id="56" dur="500" fill="hold"/>
                                        <p:tgtEl>
                                          <p:spTgt spid="21"/>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28"/>
                                        </p:tgtEl>
                                      </p:cBhvr>
                                    </p:cmd>
                                  </p:childTnLst>
                                </p:cTn>
                              </p:par>
                              <p:par>
                                <p:cTn id="59" presetID="1" presetClass="entr" presetSubtype="0" fill="hold" nodeType="withEffect">
                                  <p:stCondLst>
                                    <p:cond delay="0"/>
                                  </p:stCondLst>
                                  <p:childTnLst>
                                    <p:set>
                                      <p:cBhvr>
                                        <p:cTn id="60" dur="1" fill="hold">
                                          <p:stCondLst>
                                            <p:cond delay="9"/>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22"/>
                                        </p:tgtEl>
                                        <p:attrNameLst>
                                          <p:attrName>fillcolor</p:attrName>
                                        </p:attrNameLst>
                                      </p:cBhvr>
                                      <p:to>
                                        <a:srgbClr val="D99694"/>
                                      </p:to>
                                    </p:animClr>
                                    <p:set>
                                      <p:cBhvr>
                                        <p:cTn id="66" dur="500" fill="hold"/>
                                        <p:tgtEl>
                                          <p:spTgt spid="22"/>
                                        </p:tgtEl>
                                        <p:attrNameLst>
                                          <p:attrName>fill.type</p:attrName>
                                        </p:attrNameLst>
                                      </p:cBhvr>
                                      <p:to>
                                        <p:strVal val="solid"/>
                                      </p:to>
                                    </p:set>
                                    <p:set>
                                      <p:cBhvr>
                                        <p:cTn id="67" dur="500" fill="hold"/>
                                        <p:tgtEl>
                                          <p:spTgt spid="22"/>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862" fill="hold"/>
                                        <p:tgtEl>
                                          <p:spTgt spid="28"/>
                                        </p:tgtEl>
                                      </p:cBhvr>
                                    </p:cmd>
                                  </p:childTnLst>
                                </p:cTn>
                              </p:par>
                              <p:par>
                                <p:cTn id="70" presetID="1" presetClass="entr" presetSubtype="0" fill="hold" nodeType="withEffect">
                                  <p:stCondLst>
                                    <p:cond delay="0"/>
                                  </p:stCondLst>
                                  <p:childTnLst>
                                    <p:set>
                                      <p:cBhvr>
                                        <p:cTn id="71" dur="1" fill="hold">
                                          <p:stCondLst>
                                            <p:cond delay="9"/>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8"/>
                </p:tgtEl>
              </p:cMediaNode>
            </p:audio>
          </p:childTnLst>
        </p:cTn>
      </p:par>
    </p:tnLst>
    <p:bldLst>
      <p:bldP spid="18" grpId="0" animBg="1"/>
      <p:bldP spid="19" grpId="0" animBg="1"/>
      <p:bldP spid="20" grpId="0" animBg="1"/>
      <p:bldP spid="21" grpId="0" animBg="1"/>
      <p:bldP spid="22" grpId="0" animBg="1"/>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13"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4079" y="7533278"/>
            <a:ext cx="19136809" cy="10764455"/>
          </a:xfrm>
          <a:prstGeom prst="rect">
            <a:avLst/>
          </a:prstGeom>
        </p:spPr>
      </p:pic>
      <p:sp>
        <p:nvSpPr>
          <p:cNvPr id="18" name="Câu hỏi">
            <a:extLst>
              <a:ext uri="{FF2B5EF4-FFF2-40B4-BE49-F238E27FC236}">
                <a16:creationId xmlns:a16="http://schemas.microsoft.com/office/drawing/2014/main" id="{4ADFFF1A-F500-CC57-185E-00F4826D0836}"/>
              </a:ext>
            </a:extLst>
          </p:cNvPr>
          <p:cNvSpPr/>
          <p:nvPr/>
        </p:nvSpPr>
        <p:spPr>
          <a:xfrm>
            <a:off x="1142224" y="557554"/>
            <a:ext cx="16102431" cy="380581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Bef>
                <a:spcPts val="240"/>
              </a:spcBef>
              <a:spcAft>
                <a:spcPts val="240"/>
              </a:spcAft>
              <a:tabLst>
                <a:tab pos="228600" algn="l"/>
                <a:tab pos="1600200" algn="l"/>
                <a:tab pos="2971800" algn="l"/>
                <a:tab pos="4343400" algn="l"/>
              </a:tabLst>
            </a:pPr>
            <a:r>
              <a:rPr lang="vi-VN" sz="4300" b="1">
                <a:solidFill>
                  <a:prstClr val="black"/>
                </a:solidFill>
                <a:ea typeface="Calibri" panose="020F0502020204030204" pitchFamily="34" charset="0"/>
                <a:cs typeface="Times New Roman" panose="02020603050405020304" pitchFamily="18" charset="0"/>
              </a:rPr>
              <a:t>Câu 2</a:t>
            </a:r>
            <a:r>
              <a:rPr lang="en-US" sz="4300" b="1">
                <a:solidFill>
                  <a:prstClr val="black"/>
                </a:solidFill>
                <a:ea typeface="Calibri" panose="020F0502020204030204" pitchFamily="34" charset="0"/>
                <a:cs typeface="Times New Roman" panose="02020603050405020304" pitchFamily="18" charset="0"/>
              </a:rPr>
              <a:t>:</a:t>
            </a:r>
            <a:r>
              <a:rPr lang="vi-VN" sz="4300" b="1">
                <a:solidFill>
                  <a:prstClr val="black"/>
                </a:solidFill>
                <a:ea typeface="Calibri" panose="020F0502020204030204" pitchFamily="34" charset="0"/>
                <a:cs typeface="Times New Roman" panose="02020603050405020304" pitchFamily="18" charset="0"/>
              </a:rPr>
              <a:t> </a:t>
            </a:r>
            <a:r>
              <a:rPr lang="vi-VN" sz="4300">
                <a:solidFill>
                  <a:prstClr val="black"/>
                </a:solidFill>
                <a:ea typeface="Calibri" panose="020F0502020204030204" pitchFamily="34" charset="0"/>
                <a:cs typeface="Times New Roman" panose="02020603050405020304" pitchFamily="18" charset="0"/>
              </a:rPr>
              <a:t>Trong không gian, cho 4 điểm không đồng phẳng. Có thể xác định được bao nhiêu mặt phẳng phân biệt từ các điểm đã cho?</a:t>
            </a:r>
          </a:p>
        </p:txBody>
      </p:sp>
      <p:sp>
        <p:nvSpPr>
          <p:cNvPr id="19" name="Đáp án đúng">
            <a:extLst>
              <a:ext uri="{FF2B5EF4-FFF2-40B4-BE49-F238E27FC236}">
                <a16:creationId xmlns:a16="http://schemas.microsoft.com/office/drawing/2014/main" id="{8B66CBE4-2DB9-BCF7-D1C4-281B894BFE17}"/>
              </a:ext>
            </a:extLst>
          </p:cNvPr>
          <p:cNvSpPr/>
          <p:nvPr/>
        </p:nvSpPr>
        <p:spPr>
          <a:xfrm>
            <a:off x="1163996" y="7462332"/>
            <a:ext cx="7426038" cy="207515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80340" algn="ctr">
              <a:lnSpc>
                <a:spcPct val="107000"/>
              </a:lnSpc>
              <a:spcBef>
                <a:spcPts val="240"/>
              </a:spcBef>
              <a:spcAft>
                <a:spcPts val="240"/>
              </a:spcAft>
              <a:tabLst>
                <a:tab pos="228600" algn="l"/>
                <a:tab pos="1600200" algn="l"/>
                <a:tab pos="2971800" algn="l"/>
                <a:tab pos="4343400" algn="l"/>
              </a:tabLst>
            </a:pPr>
            <a:r>
              <a:rPr lang="fi-FI" sz="4200" b="1">
                <a:solidFill>
                  <a:prstClr val="black"/>
                </a:solidFill>
                <a:latin typeface="Arial" panose="020B0604020202020204" pitchFamily="34" charset="0"/>
                <a:ea typeface="Calibri" panose="020F0502020204030204" pitchFamily="34" charset="0"/>
                <a:cs typeface="Times New Roman" panose="02020603050405020304" pitchFamily="18" charset="0"/>
              </a:rPr>
              <a:t>B. </a:t>
            </a:r>
            <a:r>
              <a:rPr lang="fi-FI" sz="4200">
                <a:solidFill>
                  <a:prstClr val="black"/>
                </a:solidFill>
                <a:latin typeface="Arial" panose="020B0604020202020204" pitchFamily="34" charset="0"/>
                <a:ea typeface="Calibri" panose="020F0502020204030204" pitchFamily="34" charset="0"/>
                <a:cs typeface="Times New Roman" panose="02020603050405020304" pitchFamily="18" charset="0"/>
              </a:rPr>
              <a:t>4</a:t>
            </a:r>
            <a:endParaRPr kumimoji="0" lang="en-US" sz="420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Đáp án sai 1">
            <a:extLst>
              <a:ext uri="{FF2B5EF4-FFF2-40B4-BE49-F238E27FC236}">
                <a16:creationId xmlns:a16="http://schemas.microsoft.com/office/drawing/2014/main" id="{3FCD9830-5FD1-BD44-878B-228BD96CE996}"/>
              </a:ext>
            </a:extLst>
          </p:cNvPr>
          <p:cNvSpPr/>
          <p:nvPr/>
        </p:nvSpPr>
        <p:spPr>
          <a:xfrm>
            <a:off x="1163996" y="4916390"/>
            <a:ext cx="7426038" cy="207515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i-FI" sz="4200" b="1">
                <a:solidFill>
                  <a:prstClr val="black"/>
                </a:solidFill>
                <a:latin typeface="Arial" panose="020B0604020202020204" pitchFamily="34" charset="0"/>
                <a:ea typeface="Calibri" panose="020F0502020204030204" pitchFamily="34" charset="0"/>
              </a:rPr>
              <a:t> A. </a:t>
            </a:r>
            <a:r>
              <a:rPr lang="fi-FI" sz="4200">
                <a:solidFill>
                  <a:prstClr val="black"/>
                </a:solidFill>
                <a:latin typeface="Arial" panose="020B0604020202020204" pitchFamily="34" charset="0"/>
                <a:ea typeface="Calibri" panose="020F0502020204030204" pitchFamily="34" charset="0"/>
              </a:rPr>
              <a:t>6</a:t>
            </a:r>
            <a:endParaRPr kumimoji="0" lang="vi-VN" sz="42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21" name="Đáp án sai 2">
            <a:extLst>
              <a:ext uri="{FF2B5EF4-FFF2-40B4-BE49-F238E27FC236}">
                <a16:creationId xmlns:a16="http://schemas.microsoft.com/office/drawing/2014/main" id="{6A919885-0285-0403-1E09-FA94D8BC080B}"/>
              </a:ext>
            </a:extLst>
          </p:cNvPr>
          <p:cNvSpPr/>
          <p:nvPr/>
        </p:nvSpPr>
        <p:spPr>
          <a:xfrm>
            <a:off x="9812200" y="7378339"/>
            <a:ext cx="7426038" cy="207515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80340" algn="ctr">
              <a:lnSpc>
                <a:spcPct val="107000"/>
              </a:lnSpc>
              <a:spcBef>
                <a:spcPts val="240"/>
              </a:spcBef>
              <a:spcAft>
                <a:spcPts val="240"/>
              </a:spcAft>
              <a:tabLst>
                <a:tab pos="228600" algn="l"/>
                <a:tab pos="1600200" algn="l"/>
                <a:tab pos="2971800" algn="l"/>
                <a:tab pos="4343400" algn="l"/>
              </a:tabLst>
            </a:pPr>
            <a:r>
              <a:rPr lang="fi-FI" sz="4200" b="1">
                <a:solidFill>
                  <a:prstClr val="black"/>
                </a:solidFill>
                <a:latin typeface="Arial" panose="020B0604020202020204" pitchFamily="34" charset="0"/>
                <a:ea typeface="Calibri" panose="020F0502020204030204" pitchFamily="34" charset="0"/>
                <a:cs typeface="Times New Roman" panose="02020603050405020304" pitchFamily="18" charset="0"/>
              </a:rPr>
              <a:t>D. </a:t>
            </a:r>
            <a:r>
              <a:rPr lang="fi-FI" sz="4200">
                <a:solidFill>
                  <a:prstClr val="black"/>
                </a:solidFill>
                <a:latin typeface="Arial" panose="020B0604020202020204" pitchFamily="34" charset="0"/>
                <a:ea typeface="Calibri" panose="020F0502020204030204" pitchFamily="34" charset="0"/>
                <a:cs typeface="Times New Roman" panose="02020603050405020304" pitchFamily="18" charset="0"/>
              </a:rPr>
              <a:t>2</a:t>
            </a:r>
            <a:endParaRPr lang="en-US" sz="4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2" name="Đáp án sai 3">
            <a:extLst>
              <a:ext uri="{FF2B5EF4-FFF2-40B4-BE49-F238E27FC236}">
                <a16:creationId xmlns:a16="http://schemas.microsoft.com/office/drawing/2014/main" id="{2E7D83A4-3758-8699-4DD0-010A80780539}"/>
              </a:ext>
            </a:extLst>
          </p:cNvPr>
          <p:cNvSpPr/>
          <p:nvPr/>
        </p:nvSpPr>
        <p:spPr>
          <a:xfrm>
            <a:off x="9818618" y="4916390"/>
            <a:ext cx="7426038" cy="207515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i-FI" sz="4200" b="1">
                <a:solidFill>
                  <a:prstClr val="black"/>
                </a:solidFill>
                <a:latin typeface="Arial" panose="020B0604020202020204" pitchFamily="34" charset="0"/>
                <a:ea typeface="Calibri" panose="020F0502020204030204" pitchFamily="34" charset="0"/>
              </a:rPr>
              <a:t> C. </a:t>
            </a:r>
            <a:r>
              <a:rPr lang="fi-FI" sz="4200">
                <a:solidFill>
                  <a:prstClr val="black"/>
                </a:solidFill>
                <a:latin typeface="Arial" panose="020B0604020202020204" pitchFamily="34" charset="0"/>
                <a:ea typeface="Calibri" panose="020F0502020204030204" pitchFamily="34" charset="0"/>
              </a:rPr>
              <a:t>3</a:t>
            </a:r>
            <a:endParaRPr kumimoji="0" lang="vi-VN" sz="42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pic>
        <p:nvPicPr>
          <p:cNvPr id="2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55558" y="-600206"/>
            <a:ext cx="487363" cy="487363"/>
          </a:xfrm>
          <a:prstGeom prst="rect">
            <a:avLst/>
          </a:prstGeom>
        </p:spPr>
      </p:pic>
      <p:pic>
        <p:nvPicPr>
          <p:cNvPr id="24"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7367733" y="7862813"/>
            <a:ext cx="1226505" cy="1067554"/>
          </a:xfrm>
          <a:prstGeom prst="rect">
            <a:avLst/>
          </a:prstGeom>
        </p:spPr>
      </p:pic>
      <p:pic>
        <p:nvPicPr>
          <p:cNvPr id="25" name="Picture 24">
            <a:extLst>
              <a:ext uri="{FF2B5EF4-FFF2-40B4-BE49-F238E27FC236}">
                <a16:creationId xmlns:a16="http://schemas.microsoft.com/office/drawing/2014/main" id="{4B31FD67-694B-8D1E-89C7-5C3C61578F6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16046417" y="7848432"/>
            <a:ext cx="1222301" cy="1088958"/>
          </a:xfrm>
          <a:prstGeom prst="rect">
            <a:avLst/>
          </a:prstGeom>
        </p:spPr>
      </p:pic>
      <p:pic>
        <p:nvPicPr>
          <p:cNvPr id="26" name="Picture 10">
            <a:extLst>
              <a:ext uri="{FF2B5EF4-FFF2-40B4-BE49-F238E27FC236}">
                <a16:creationId xmlns:a16="http://schemas.microsoft.com/office/drawing/2014/main" id="{A47525BE-8DC6-1E4E-AED4-3C6DAB364AF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16022355" y="5364001"/>
            <a:ext cx="1222301" cy="1088958"/>
          </a:xfrm>
          <a:prstGeom prst="rect">
            <a:avLst/>
          </a:prstGeom>
        </p:spPr>
      </p:pic>
      <p:pic>
        <p:nvPicPr>
          <p:cNvPr id="27" name="Picture 10">
            <a:extLst>
              <a:ext uri="{FF2B5EF4-FFF2-40B4-BE49-F238E27FC236}">
                <a16:creationId xmlns:a16="http://schemas.microsoft.com/office/drawing/2014/main" id="{65C423E0-743C-7316-FEF3-4CE8613F3E0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7367733" y="5387182"/>
            <a:ext cx="1222301" cy="1088958"/>
          </a:xfrm>
          <a:prstGeom prst="rect">
            <a:avLst/>
          </a:prstGeom>
        </p:spPr>
      </p:pic>
      <p:pic>
        <p:nvPicPr>
          <p:cNvPr id="28"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82421" y="-600206"/>
            <a:ext cx="487363" cy="487363"/>
          </a:xfrm>
          <a:prstGeom prst="rect">
            <a:avLst/>
          </a:prstGeom>
        </p:spPr>
      </p:pic>
    </p:spTree>
    <p:extLst>
      <p:ext uri="{BB962C8B-B14F-4D97-AF65-F5344CB8AC3E}">
        <p14:creationId xmlns:p14="http://schemas.microsoft.com/office/powerpoint/2010/main" val="388057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strips(downLeft)">
                                      <p:cBhvr>
                                        <p:cTn id="11" dur="500"/>
                                        <p:tgtEl>
                                          <p:spTgt spid="20"/>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strips(downLeft)">
                                      <p:cBhvr>
                                        <p:cTn id="15" dur="500"/>
                                        <p:tgtEl>
                                          <p:spTgt spid="21"/>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strips(downLeft)">
                                      <p:cBhvr>
                                        <p:cTn id="19" dur="500"/>
                                        <p:tgtEl>
                                          <p:spTgt spid="22"/>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strips(downLeft)">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9"/>
                                        </p:tgtEl>
                                        <p:attrNameLst>
                                          <p:attrName>fillcolor</p:attrName>
                                        </p:attrNameLst>
                                      </p:cBhvr>
                                      <p:to>
                                        <a:srgbClr val="92D050"/>
                                      </p:to>
                                    </p:animClr>
                                    <p:set>
                                      <p:cBhvr>
                                        <p:cTn id="29" dur="500" fill="hold"/>
                                        <p:tgtEl>
                                          <p:spTgt spid="19"/>
                                        </p:tgtEl>
                                        <p:attrNameLst>
                                          <p:attrName>fill.type</p:attrName>
                                        </p:attrNameLst>
                                      </p:cBhvr>
                                      <p:to>
                                        <p:strVal val="solid"/>
                                      </p:to>
                                    </p:set>
                                    <p:set>
                                      <p:cBhvr>
                                        <p:cTn id="30" dur="500" fill="hold"/>
                                        <p:tgtEl>
                                          <p:spTgt spid="1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3"/>
                                        </p:tgtEl>
                                      </p:cBhvr>
                                    </p:cmd>
                                  </p:childTnLst>
                                </p:cTn>
                              </p:par>
                              <p:par>
                                <p:cTn id="33" presetID="1" presetClass="entr" presetSubtype="0" fill="hold" nodeType="withEffect">
                                  <p:stCondLst>
                                    <p:cond delay="0"/>
                                  </p:stCondLst>
                                  <p:childTnLst>
                                    <p:set>
                                      <p:cBhvr>
                                        <p:cTn id="34" dur="1" fill="hold">
                                          <p:stCondLst>
                                            <p:cond delay="9"/>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20"/>
                                        </p:tgtEl>
                                        <p:attrNameLst>
                                          <p:attrName>fillcolor</p:attrName>
                                        </p:attrNameLst>
                                      </p:cBhvr>
                                      <p:to>
                                        <a:srgbClr val="D99694"/>
                                      </p:to>
                                    </p:animClr>
                                    <p:set>
                                      <p:cBhvr>
                                        <p:cTn id="40" dur="500" fill="hold"/>
                                        <p:tgtEl>
                                          <p:spTgt spid="20"/>
                                        </p:tgtEl>
                                        <p:attrNameLst>
                                          <p:attrName>fill.type</p:attrName>
                                        </p:attrNameLst>
                                      </p:cBhvr>
                                      <p:to>
                                        <p:strVal val="solid"/>
                                      </p:to>
                                    </p:set>
                                    <p:set>
                                      <p:cBhvr>
                                        <p:cTn id="41" dur="500" fill="hold"/>
                                        <p:tgtEl>
                                          <p:spTgt spid="20"/>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862" fill="hold"/>
                                        <p:tgtEl>
                                          <p:spTgt spid="28"/>
                                        </p:tgtEl>
                                      </p:cBhvr>
                                    </p:cmd>
                                  </p:childTnLst>
                                </p:cTn>
                              </p:par>
                              <p:par>
                                <p:cTn id="44" presetID="1" presetClass="entr" presetSubtype="0"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46" restart="whenNotActive" fill="hold" evtFilter="cancelBubble" nodeType="interactiveSeq">
                <p:stCondLst>
                  <p:cond evt="onClick" delay="0">
                    <p:tgtEl>
                      <p:spTgt spid="21"/>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21"/>
                                        </p:tgtEl>
                                        <p:attrNameLst>
                                          <p:attrName>fillcolor</p:attrName>
                                        </p:attrNameLst>
                                      </p:cBhvr>
                                      <p:to>
                                        <a:srgbClr val="D99694"/>
                                      </p:to>
                                    </p:animClr>
                                    <p:set>
                                      <p:cBhvr>
                                        <p:cTn id="51" dur="500" fill="hold"/>
                                        <p:tgtEl>
                                          <p:spTgt spid="21"/>
                                        </p:tgtEl>
                                        <p:attrNameLst>
                                          <p:attrName>fill.type</p:attrName>
                                        </p:attrNameLst>
                                      </p:cBhvr>
                                      <p:to>
                                        <p:strVal val="solid"/>
                                      </p:to>
                                    </p:set>
                                    <p:set>
                                      <p:cBhvr>
                                        <p:cTn id="52" dur="500" fill="hold"/>
                                        <p:tgtEl>
                                          <p:spTgt spid="21"/>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62" fill="hold"/>
                                        <p:tgtEl>
                                          <p:spTgt spid="28"/>
                                        </p:tgtEl>
                                      </p:cBhvr>
                                    </p:cmd>
                                  </p:childTnLst>
                                </p:cTn>
                              </p:par>
                              <p:par>
                                <p:cTn id="55" presetID="1" presetClass="entr" presetSubtype="0" fill="hold" nodeType="withEffect">
                                  <p:stCondLst>
                                    <p:cond delay="0"/>
                                  </p:stCondLst>
                                  <p:childTnLst>
                                    <p:set>
                                      <p:cBhvr>
                                        <p:cTn id="56" dur="1" fill="hold">
                                          <p:stCondLst>
                                            <p:cond delay="9"/>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57" restart="whenNotActive" fill="hold" evtFilter="cancelBubble" nodeType="interactiveSeq">
                <p:stCondLst>
                  <p:cond evt="onClick" delay="0">
                    <p:tgtEl>
                      <p:spTgt spid="22"/>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22"/>
                                        </p:tgtEl>
                                        <p:attrNameLst>
                                          <p:attrName>fillcolor</p:attrName>
                                        </p:attrNameLst>
                                      </p:cBhvr>
                                      <p:to>
                                        <a:srgbClr val="D99694"/>
                                      </p:to>
                                    </p:animClr>
                                    <p:set>
                                      <p:cBhvr>
                                        <p:cTn id="62" dur="500" fill="hold"/>
                                        <p:tgtEl>
                                          <p:spTgt spid="22"/>
                                        </p:tgtEl>
                                        <p:attrNameLst>
                                          <p:attrName>fill.type</p:attrName>
                                        </p:attrNameLst>
                                      </p:cBhvr>
                                      <p:to>
                                        <p:strVal val="solid"/>
                                      </p:to>
                                    </p:set>
                                    <p:set>
                                      <p:cBhvr>
                                        <p:cTn id="63" dur="500" fill="hold"/>
                                        <p:tgtEl>
                                          <p:spTgt spid="22"/>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28"/>
                                        </p:tgtEl>
                                      </p:cBhvr>
                                    </p:cmd>
                                  </p:childTnLst>
                                </p:cTn>
                              </p:par>
                              <p:par>
                                <p:cTn id="66" presetID="1" presetClass="entr" presetSubtype="0" fill="hold" nodeType="withEffect">
                                  <p:stCondLst>
                                    <p:cond delay="0"/>
                                  </p:stCondLst>
                                  <p:childTnLst>
                                    <p:set>
                                      <p:cBhvr>
                                        <p:cTn id="67" dur="1" fill="hold">
                                          <p:stCondLst>
                                            <p:cond delay="9"/>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audio>
              <p:cMediaNode vol="80000">
                <p:cTn id="68" fill="hold" display="0">
                  <p:stCondLst>
                    <p:cond delay="indefinite"/>
                  </p:stCondLst>
                  <p:endCondLst>
                    <p:cond evt="onStopAudio" delay="0">
                      <p:tgtEl>
                        <p:sldTgt/>
                      </p:tgtEl>
                    </p:cond>
                  </p:endCondLst>
                </p:cTn>
                <p:tgtEl>
                  <p:spTgt spid="23"/>
                </p:tgtEl>
              </p:cMediaNode>
            </p:audio>
            <p:audio>
              <p:cMediaNode vol="80000">
                <p:cTn id="69" fill="hold" display="0">
                  <p:stCondLst>
                    <p:cond delay="indefinite"/>
                  </p:stCondLst>
                  <p:endCondLst>
                    <p:cond evt="onStopAudio" delay="0">
                      <p:tgtEl>
                        <p:sldTgt/>
                      </p:tgtEl>
                    </p:cond>
                  </p:endCondLst>
                </p:cTn>
                <p:tgtEl>
                  <p:spTgt spid="28"/>
                </p:tgtEl>
              </p:cMediaNode>
            </p:audio>
          </p:childTnLst>
        </p:cTn>
      </p:par>
    </p:tnLst>
    <p:bldLst>
      <p:bldP spid="18" grpId="0" animBg="1"/>
      <p:bldP spid="19" grpId="0" animBg="1"/>
      <p:bldP spid="20" grpId="0" animBg="1"/>
      <p:bldP spid="21" grpId="0" animBg="1"/>
      <p:bldP spid="2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21960" y="8724900"/>
            <a:ext cx="19136809" cy="10764455"/>
          </a:xfrm>
          <a:prstGeom prst="rect">
            <a:avLst/>
          </a:prstGeom>
        </p:spPr>
      </p:pic>
      <p:sp>
        <p:nvSpPr>
          <p:cNvPr id="14" name="Câu hỏi">
            <a:extLst>
              <a:ext uri="{FF2B5EF4-FFF2-40B4-BE49-F238E27FC236}">
                <a16:creationId xmlns:a16="http://schemas.microsoft.com/office/drawing/2014/main" id="{4ADFFF1A-F500-CC57-185E-00F4826D0836}"/>
              </a:ext>
            </a:extLst>
          </p:cNvPr>
          <p:cNvSpPr/>
          <p:nvPr/>
        </p:nvSpPr>
        <p:spPr>
          <a:xfrm>
            <a:off x="726344" y="728090"/>
            <a:ext cx="16799656" cy="3805810"/>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algn="just">
              <a:lnSpc>
                <a:spcPct val="150000"/>
              </a:lnSpc>
              <a:spcBef>
                <a:spcPts val="240"/>
              </a:spcBef>
              <a:spcAft>
                <a:spcPts val="240"/>
              </a:spcAft>
              <a:tabLst>
                <a:tab pos="228600" algn="l"/>
                <a:tab pos="1600200" algn="l"/>
                <a:tab pos="2971800" algn="l"/>
                <a:tab pos="4343400" algn="l"/>
              </a:tabLst>
            </a:pPr>
            <a:r>
              <a:rPr lang="vi-VN" sz="4200" b="1">
                <a:solidFill>
                  <a:prstClr val="black"/>
                </a:solidFill>
                <a:ea typeface="Calibri" panose="020F0502020204030204" pitchFamily="34" charset="0"/>
                <a:cs typeface="Times New Roman" panose="02020603050405020304" pitchFamily="18" charset="0"/>
              </a:rPr>
              <a:t>Câu </a:t>
            </a:r>
            <a:r>
              <a:rPr lang="en-US" sz="4200" b="1">
                <a:solidFill>
                  <a:prstClr val="black"/>
                </a:solidFill>
                <a:latin typeface="Arial" panose="020B0604020202020204" pitchFamily="34" charset="0"/>
                <a:ea typeface="Calibri" panose="020F0502020204030204" pitchFamily="34" charset="0"/>
                <a:cs typeface="Arial" panose="020B0604020202020204" pitchFamily="34" charset="0"/>
              </a:rPr>
              <a:t>3</a:t>
            </a:r>
            <a:r>
              <a:rPr lang="en-US" sz="4200" b="1">
                <a:solidFill>
                  <a:prstClr val="black"/>
                </a:solidFill>
                <a:ea typeface="Calibri" panose="020F0502020204030204" pitchFamily="34" charset="0"/>
                <a:cs typeface="Times New Roman" panose="02020603050405020304" pitchFamily="18" charset="0"/>
              </a:rPr>
              <a:t>:</a:t>
            </a:r>
            <a:r>
              <a:rPr lang="vi-VN" sz="4200" b="1">
                <a:solidFill>
                  <a:prstClr val="black"/>
                </a:solidFill>
                <a:ea typeface="Calibri" panose="020F0502020204030204" pitchFamily="34" charset="0"/>
                <a:cs typeface="Times New Roman" panose="02020603050405020304" pitchFamily="18" charset="0"/>
              </a:rPr>
              <a:t> </a:t>
            </a:r>
            <a:r>
              <a:rPr lang="vi-VN" sz="4200">
                <a:solidFill>
                  <a:prstClr val="black"/>
                </a:solidFill>
                <a:ea typeface="Calibri" panose="020F0502020204030204" pitchFamily="34" charset="0"/>
                <a:cs typeface="Times New Roman" panose="02020603050405020304" pitchFamily="18" charset="0"/>
              </a:rPr>
              <a:t>Cho tứ diện ABCD. Gọi E, F, G là các điểm lần lượt thuộc các cạnh AB, AC, BD sao cho EF cắt BC tại I, EG cắt AD tại H. </a:t>
            </a:r>
            <a:r>
              <a:rPr lang="en-US" sz="4200">
                <a:solidFill>
                  <a:prstClr val="black"/>
                </a:solidFill>
                <a:ea typeface="Calibri" panose="020F0502020204030204" pitchFamily="34" charset="0"/>
                <a:cs typeface="Times New Roman" panose="02020603050405020304" pitchFamily="18" charset="0"/>
              </a:rPr>
              <a:t>       </a:t>
            </a:r>
            <a:r>
              <a:rPr lang="vi-VN" sz="4200">
                <a:solidFill>
                  <a:prstClr val="black"/>
                </a:solidFill>
                <a:ea typeface="Calibri" panose="020F0502020204030204" pitchFamily="34" charset="0"/>
                <a:cs typeface="Times New Roman" panose="02020603050405020304" pitchFamily="18" charset="0"/>
              </a:rPr>
              <a:t>Ba đường thẳng nào sau đây đồng quy?</a:t>
            </a:r>
          </a:p>
        </p:txBody>
      </p:sp>
      <p:sp>
        <p:nvSpPr>
          <p:cNvPr id="15" name="Đáp án đúng">
            <a:extLst>
              <a:ext uri="{FF2B5EF4-FFF2-40B4-BE49-F238E27FC236}">
                <a16:creationId xmlns:a16="http://schemas.microsoft.com/office/drawing/2014/main" id="{8B66CBE4-2DB9-BCF7-D1C4-281B894BFE17}"/>
              </a:ext>
            </a:extLst>
          </p:cNvPr>
          <p:cNvSpPr/>
          <p:nvPr/>
        </p:nvSpPr>
        <p:spPr>
          <a:xfrm>
            <a:off x="1680733" y="7359463"/>
            <a:ext cx="6375987" cy="1575121"/>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indent="180340" algn="ctr">
              <a:lnSpc>
                <a:spcPct val="107000"/>
              </a:lnSpc>
              <a:spcBef>
                <a:spcPts val="240"/>
              </a:spcBef>
              <a:spcAft>
                <a:spcPts val="240"/>
              </a:spcAft>
              <a:tabLst>
                <a:tab pos="228600" algn="l"/>
                <a:tab pos="1600200" algn="l"/>
                <a:tab pos="2971800" algn="l"/>
                <a:tab pos="4343400" algn="l"/>
              </a:tabLst>
            </a:pPr>
            <a:r>
              <a:rPr lang="fi-FI" sz="4200" b="1">
                <a:solidFill>
                  <a:prstClr val="black"/>
                </a:solidFill>
                <a:latin typeface="Arial" panose="020B0604020202020204" pitchFamily="34" charset="0"/>
                <a:ea typeface="Calibri" panose="020F0502020204030204" pitchFamily="34" charset="0"/>
                <a:cs typeface="Times New Roman" panose="02020603050405020304" pitchFamily="18" charset="0"/>
              </a:rPr>
              <a:t>B. </a:t>
            </a:r>
            <a:r>
              <a:rPr lang="fi-FI" sz="4200">
                <a:solidFill>
                  <a:prstClr val="black"/>
                </a:solidFill>
                <a:latin typeface="Arial" panose="020B0604020202020204" pitchFamily="34" charset="0"/>
                <a:ea typeface="Calibri" panose="020F0502020204030204" pitchFamily="34" charset="0"/>
                <a:cs typeface="Times New Roman" panose="02020603050405020304" pitchFamily="18" charset="0"/>
              </a:rPr>
              <a:t>CD, IG, HF</a:t>
            </a:r>
            <a:endParaRPr lang="en-US" sz="4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 name="Đáp án sai 1">
            <a:extLst>
              <a:ext uri="{FF2B5EF4-FFF2-40B4-BE49-F238E27FC236}">
                <a16:creationId xmlns:a16="http://schemas.microsoft.com/office/drawing/2014/main" id="{3FCD9830-5FD1-BD44-878B-228BD96CE996}"/>
              </a:ext>
            </a:extLst>
          </p:cNvPr>
          <p:cNvSpPr/>
          <p:nvPr/>
        </p:nvSpPr>
        <p:spPr>
          <a:xfrm>
            <a:off x="1656988" y="5143500"/>
            <a:ext cx="6379804" cy="1604358"/>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algn="ctr"/>
            <a:r>
              <a:rPr lang="fi-FI" sz="4200" b="1">
                <a:solidFill>
                  <a:prstClr val="black"/>
                </a:solidFill>
                <a:latin typeface="Arial" panose="020B0604020202020204" pitchFamily="34" charset="0"/>
                <a:ea typeface="Calibri" panose="020F0502020204030204" pitchFamily="34" charset="0"/>
              </a:rPr>
              <a:t>A. </a:t>
            </a:r>
            <a:r>
              <a:rPr lang="fi-FI" sz="4200">
                <a:solidFill>
                  <a:prstClr val="black"/>
                </a:solidFill>
                <a:latin typeface="Arial" panose="020B0604020202020204" pitchFamily="34" charset="0"/>
                <a:ea typeface="Calibri" panose="020F0502020204030204" pitchFamily="34" charset="0"/>
              </a:rPr>
              <a:t>CD, EF, EG</a:t>
            </a:r>
            <a:endParaRPr kumimoji="0" lang="vi-VN" sz="42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7" name="Đáp án sai 2">
            <a:extLst>
              <a:ext uri="{FF2B5EF4-FFF2-40B4-BE49-F238E27FC236}">
                <a16:creationId xmlns:a16="http://schemas.microsoft.com/office/drawing/2014/main" id="{6A919885-0285-0403-1E09-FA94D8BC080B}"/>
              </a:ext>
            </a:extLst>
          </p:cNvPr>
          <p:cNvSpPr/>
          <p:nvPr/>
        </p:nvSpPr>
        <p:spPr>
          <a:xfrm>
            <a:off x="10142608" y="7359463"/>
            <a:ext cx="6401575" cy="1575121"/>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indent="180340" algn="ctr">
              <a:lnSpc>
                <a:spcPct val="107000"/>
              </a:lnSpc>
              <a:spcBef>
                <a:spcPts val="240"/>
              </a:spcBef>
              <a:spcAft>
                <a:spcPts val="240"/>
              </a:spcAft>
              <a:tabLst>
                <a:tab pos="228600" algn="l"/>
                <a:tab pos="1600200" algn="l"/>
                <a:tab pos="2971800" algn="l"/>
                <a:tab pos="4343400" algn="l"/>
              </a:tabLst>
            </a:pPr>
            <a:r>
              <a:rPr lang="fi-FI" sz="4200" b="1">
                <a:solidFill>
                  <a:prstClr val="black"/>
                </a:solidFill>
                <a:latin typeface="Arial" panose="020B0604020202020204" pitchFamily="34" charset="0"/>
                <a:ea typeface="Calibri" panose="020F0502020204030204" pitchFamily="34" charset="0"/>
                <a:cs typeface="Times New Roman" panose="02020603050405020304" pitchFamily="18" charset="0"/>
              </a:rPr>
              <a:t>D. </a:t>
            </a:r>
            <a:r>
              <a:rPr lang="fi-FI" sz="4200">
                <a:solidFill>
                  <a:prstClr val="black"/>
                </a:solidFill>
                <a:latin typeface="Arial" panose="020B0604020202020204" pitchFamily="34" charset="0"/>
                <a:ea typeface="Calibri" panose="020F0502020204030204" pitchFamily="34" charset="0"/>
                <a:cs typeface="Times New Roman" panose="02020603050405020304" pitchFamily="18" charset="0"/>
              </a:rPr>
              <a:t>AC, IG, BD</a:t>
            </a:r>
            <a:endParaRPr lang="en-US" sz="4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9" name="Đáp án sai 3">
            <a:extLst>
              <a:ext uri="{FF2B5EF4-FFF2-40B4-BE49-F238E27FC236}">
                <a16:creationId xmlns:a16="http://schemas.microsoft.com/office/drawing/2014/main" id="{2E7D83A4-3758-8699-4DD0-010A80780539}"/>
              </a:ext>
            </a:extLst>
          </p:cNvPr>
          <p:cNvSpPr/>
          <p:nvPr/>
        </p:nvSpPr>
        <p:spPr>
          <a:xfrm>
            <a:off x="10151392" y="5207377"/>
            <a:ext cx="6384008" cy="1604358"/>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algn="ctr"/>
            <a:r>
              <a:rPr lang="fi-FI" sz="4200" b="1">
                <a:solidFill>
                  <a:prstClr val="black"/>
                </a:solidFill>
                <a:latin typeface="Arial" panose="020B0604020202020204" pitchFamily="34" charset="0"/>
                <a:ea typeface="Calibri" panose="020F0502020204030204" pitchFamily="34" charset="0"/>
              </a:rPr>
              <a:t>C. </a:t>
            </a:r>
            <a:r>
              <a:rPr lang="fi-FI" sz="4200">
                <a:solidFill>
                  <a:prstClr val="black"/>
                </a:solidFill>
                <a:latin typeface="Arial" panose="020B0604020202020204" pitchFamily="34" charset="0"/>
                <a:ea typeface="Calibri" panose="020F0502020204030204" pitchFamily="34" charset="0"/>
              </a:rPr>
              <a:t>AB, IG, HF</a:t>
            </a:r>
            <a:endParaRPr kumimoji="0" lang="vi-VN" sz="42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pic>
        <p:nvPicPr>
          <p:cNvPr id="30"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55558" y="-600206"/>
            <a:ext cx="487363" cy="487363"/>
          </a:xfrm>
          <a:prstGeom prst="rect">
            <a:avLst/>
          </a:prstGeom>
        </p:spPr>
      </p:pic>
      <p:pic>
        <p:nvPicPr>
          <p:cNvPr id="31"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6657965" y="7530586"/>
            <a:ext cx="1226505" cy="1067554"/>
          </a:xfrm>
          <a:prstGeom prst="rect">
            <a:avLst/>
          </a:prstGeom>
        </p:spPr>
      </p:pic>
      <p:pic>
        <p:nvPicPr>
          <p:cNvPr id="32" name="Picture 31">
            <a:extLst>
              <a:ext uri="{FF2B5EF4-FFF2-40B4-BE49-F238E27FC236}">
                <a16:creationId xmlns:a16="http://schemas.microsoft.com/office/drawing/2014/main" id="{4B31FD67-694B-8D1E-89C7-5C3C61578F6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15420891" y="7545260"/>
            <a:ext cx="1222301" cy="1088958"/>
          </a:xfrm>
          <a:prstGeom prst="rect">
            <a:avLst/>
          </a:prstGeom>
        </p:spPr>
      </p:pic>
      <p:pic>
        <p:nvPicPr>
          <p:cNvPr id="33" name="Picture 10">
            <a:extLst>
              <a:ext uri="{FF2B5EF4-FFF2-40B4-BE49-F238E27FC236}">
                <a16:creationId xmlns:a16="http://schemas.microsoft.com/office/drawing/2014/main" id="{A47525BE-8DC6-1E4E-AED4-3C6DAB364AF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15293046" y="5405811"/>
            <a:ext cx="1222301" cy="1088958"/>
          </a:xfrm>
          <a:prstGeom prst="rect">
            <a:avLst/>
          </a:prstGeom>
        </p:spPr>
      </p:pic>
      <p:pic>
        <p:nvPicPr>
          <p:cNvPr id="34" name="Picture 10">
            <a:extLst>
              <a:ext uri="{FF2B5EF4-FFF2-40B4-BE49-F238E27FC236}">
                <a16:creationId xmlns:a16="http://schemas.microsoft.com/office/drawing/2014/main" id="{65C423E0-743C-7316-FEF3-4CE8613F3E0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6804465" y="5490622"/>
            <a:ext cx="1222301" cy="1088958"/>
          </a:xfrm>
          <a:prstGeom prst="rect">
            <a:avLst/>
          </a:prstGeom>
        </p:spPr>
      </p:pic>
      <p:pic>
        <p:nvPicPr>
          <p:cNvPr id="35"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82421" y="-600206"/>
            <a:ext cx="487363" cy="487363"/>
          </a:xfrm>
          <a:prstGeom prst="rect">
            <a:avLst/>
          </a:prstGeom>
        </p:spPr>
      </p:pic>
    </p:spTree>
    <p:extLst>
      <p:ext uri="{BB962C8B-B14F-4D97-AF65-F5344CB8AC3E}">
        <p14:creationId xmlns:p14="http://schemas.microsoft.com/office/powerpoint/2010/main" val="27313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strips(downLeft)">
                                      <p:cBhvr>
                                        <p:cTn id="11" dur="500"/>
                                        <p:tgtEl>
                                          <p:spTgt spid="16"/>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strips(downLeft)">
                                      <p:cBhvr>
                                        <p:cTn id="15" dur="500"/>
                                        <p:tgtEl>
                                          <p:spTgt spid="17"/>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strips(downLeft)">
                                      <p:cBhvr>
                                        <p:cTn id="19" dur="500"/>
                                        <p:tgtEl>
                                          <p:spTgt spid="29"/>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strips(down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5"/>
                                        </p:tgtEl>
                                        <p:attrNameLst>
                                          <p:attrName>fillcolor</p:attrName>
                                        </p:attrNameLst>
                                      </p:cBhvr>
                                      <p:to>
                                        <a:srgbClr val="92D050"/>
                                      </p:to>
                                    </p:animClr>
                                    <p:set>
                                      <p:cBhvr>
                                        <p:cTn id="29" dur="500" fill="hold"/>
                                        <p:tgtEl>
                                          <p:spTgt spid="15"/>
                                        </p:tgtEl>
                                        <p:attrNameLst>
                                          <p:attrName>fill.type</p:attrName>
                                        </p:attrNameLst>
                                      </p:cBhvr>
                                      <p:to>
                                        <p:strVal val="solid"/>
                                      </p:to>
                                    </p:set>
                                    <p:set>
                                      <p:cBhvr>
                                        <p:cTn id="30" dur="500" fill="hold"/>
                                        <p:tgtEl>
                                          <p:spTgt spid="1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0"/>
                                        </p:tgtEl>
                                      </p:cBhvr>
                                    </p:cmd>
                                  </p:childTnLst>
                                </p:cTn>
                              </p:par>
                              <p:par>
                                <p:cTn id="33" presetID="1" presetClass="entr" presetSubtype="0" fill="hold" nodeType="withEffect">
                                  <p:stCondLst>
                                    <p:cond delay="0"/>
                                  </p:stCondLst>
                                  <p:childTnLst>
                                    <p:set>
                                      <p:cBhvr>
                                        <p:cTn id="34" dur="1" fill="hold">
                                          <p:stCondLst>
                                            <p:cond delay="9"/>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16"/>
                                        </p:tgtEl>
                                        <p:attrNameLst>
                                          <p:attrName>fillcolor</p:attrName>
                                        </p:attrNameLst>
                                      </p:cBhvr>
                                      <p:to>
                                        <a:srgbClr val="D99694"/>
                                      </p:to>
                                    </p:animClr>
                                    <p:set>
                                      <p:cBhvr>
                                        <p:cTn id="40" dur="500" fill="hold"/>
                                        <p:tgtEl>
                                          <p:spTgt spid="16"/>
                                        </p:tgtEl>
                                        <p:attrNameLst>
                                          <p:attrName>fill.type</p:attrName>
                                        </p:attrNameLst>
                                      </p:cBhvr>
                                      <p:to>
                                        <p:strVal val="solid"/>
                                      </p:to>
                                    </p:set>
                                    <p:set>
                                      <p:cBhvr>
                                        <p:cTn id="41" dur="500" fill="hold"/>
                                        <p:tgtEl>
                                          <p:spTgt spid="16"/>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862" fill="hold"/>
                                        <p:tgtEl>
                                          <p:spTgt spid="35"/>
                                        </p:tgtEl>
                                      </p:cBhvr>
                                    </p:cmd>
                                  </p:childTnLst>
                                </p:cTn>
                              </p:par>
                              <p:par>
                                <p:cTn id="44" presetID="1"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17"/>
                                        </p:tgtEl>
                                        <p:attrNameLst>
                                          <p:attrName>fillcolor</p:attrName>
                                        </p:attrNameLst>
                                      </p:cBhvr>
                                      <p:to>
                                        <a:srgbClr val="D99694"/>
                                      </p:to>
                                    </p:animClr>
                                    <p:set>
                                      <p:cBhvr>
                                        <p:cTn id="51" dur="500" fill="hold"/>
                                        <p:tgtEl>
                                          <p:spTgt spid="17"/>
                                        </p:tgtEl>
                                        <p:attrNameLst>
                                          <p:attrName>fill.type</p:attrName>
                                        </p:attrNameLst>
                                      </p:cBhvr>
                                      <p:to>
                                        <p:strVal val="solid"/>
                                      </p:to>
                                    </p:set>
                                    <p:set>
                                      <p:cBhvr>
                                        <p:cTn id="52" dur="500" fill="hold"/>
                                        <p:tgtEl>
                                          <p:spTgt spid="17"/>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62" fill="hold"/>
                                        <p:tgtEl>
                                          <p:spTgt spid="35"/>
                                        </p:tgtEl>
                                      </p:cBhvr>
                                    </p:cmd>
                                  </p:childTnLst>
                                </p:cTn>
                              </p:par>
                              <p:par>
                                <p:cTn id="55" presetID="1" presetClass="entr" presetSubtype="0" fill="hold" nodeType="withEffect">
                                  <p:stCondLst>
                                    <p:cond delay="0"/>
                                  </p:stCondLst>
                                  <p:childTnLst>
                                    <p:set>
                                      <p:cBhvr>
                                        <p:cTn id="56" dur="1" fill="hold">
                                          <p:stCondLst>
                                            <p:cond delay="9"/>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29"/>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29"/>
                                        </p:tgtEl>
                                        <p:attrNameLst>
                                          <p:attrName>fillcolor</p:attrName>
                                        </p:attrNameLst>
                                      </p:cBhvr>
                                      <p:to>
                                        <a:srgbClr val="D99694"/>
                                      </p:to>
                                    </p:animClr>
                                    <p:set>
                                      <p:cBhvr>
                                        <p:cTn id="62" dur="500" fill="hold"/>
                                        <p:tgtEl>
                                          <p:spTgt spid="29"/>
                                        </p:tgtEl>
                                        <p:attrNameLst>
                                          <p:attrName>fill.type</p:attrName>
                                        </p:attrNameLst>
                                      </p:cBhvr>
                                      <p:to>
                                        <p:strVal val="solid"/>
                                      </p:to>
                                    </p:set>
                                    <p:set>
                                      <p:cBhvr>
                                        <p:cTn id="63" dur="500" fill="hold"/>
                                        <p:tgtEl>
                                          <p:spTgt spid="29"/>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35"/>
                                        </p:tgtEl>
                                      </p:cBhvr>
                                    </p:cmd>
                                  </p:childTnLst>
                                </p:cTn>
                              </p:par>
                              <p:par>
                                <p:cTn id="66" presetID="1" presetClass="entr" presetSubtype="0" fill="hold" nodeType="withEffect">
                                  <p:stCondLst>
                                    <p:cond delay="0"/>
                                  </p:stCondLst>
                                  <p:childTnLst>
                                    <p:set>
                                      <p:cBhvr>
                                        <p:cTn id="67" dur="1" fill="hold">
                                          <p:stCondLst>
                                            <p:cond delay="9"/>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audio>
              <p:cMediaNode vol="80000">
                <p:cTn id="68" fill="hold" display="0">
                  <p:stCondLst>
                    <p:cond delay="indefinite"/>
                  </p:stCondLst>
                  <p:endCondLst>
                    <p:cond evt="onStopAudio" delay="0">
                      <p:tgtEl>
                        <p:sldTgt/>
                      </p:tgtEl>
                    </p:cond>
                  </p:endCondLst>
                </p:cTn>
                <p:tgtEl>
                  <p:spTgt spid="30"/>
                </p:tgtEl>
              </p:cMediaNode>
            </p:audio>
            <p:audio>
              <p:cMediaNode vol="80000">
                <p:cTn id="69" fill="hold" display="0">
                  <p:stCondLst>
                    <p:cond delay="indefinite"/>
                  </p:stCondLst>
                  <p:endCondLst>
                    <p:cond evt="onStopAudio" delay="0">
                      <p:tgtEl>
                        <p:sldTgt/>
                      </p:tgtEl>
                    </p:cond>
                  </p:endCondLst>
                </p:cTn>
                <p:tgtEl>
                  <p:spTgt spid="35"/>
                </p:tgtEl>
              </p:cMediaNode>
            </p:audio>
          </p:childTnLst>
        </p:cTn>
      </p:par>
    </p:tnLst>
    <p:bldLst>
      <p:bldP spid="14" grpId="0" animBg="1"/>
      <p:bldP spid="15" grpId="0" animBg="1"/>
      <p:bldP spid="16" grpId="0" animBg="1"/>
      <p:bldP spid="17" grpId="0" animBg="1"/>
      <p:bldP spid="2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21960" y="8724900"/>
            <a:ext cx="19136809" cy="10764455"/>
          </a:xfrm>
          <a:prstGeom prst="rect">
            <a:avLst/>
          </a:prstGeom>
        </p:spPr>
      </p:pic>
      <p:sp>
        <p:nvSpPr>
          <p:cNvPr id="14" name="Câu hỏi">
            <a:extLst>
              <a:ext uri="{FF2B5EF4-FFF2-40B4-BE49-F238E27FC236}">
                <a16:creationId xmlns:a16="http://schemas.microsoft.com/office/drawing/2014/main" id="{4ADFFF1A-F500-CC57-185E-00F4826D0836}"/>
              </a:ext>
            </a:extLst>
          </p:cNvPr>
          <p:cNvSpPr/>
          <p:nvPr/>
        </p:nvSpPr>
        <p:spPr>
          <a:xfrm>
            <a:off x="1089516" y="744766"/>
            <a:ext cx="16113856" cy="2482673"/>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algn="just">
              <a:lnSpc>
                <a:spcPct val="150000"/>
              </a:lnSpc>
              <a:spcBef>
                <a:spcPts val="240"/>
              </a:spcBef>
              <a:spcAft>
                <a:spcPts val="240"/>
              </a:spcAft>
              <a:tabLst>
                <a:tab pos="228600" algn="l"/>
                <a:tab pos="1600200" algn="l"/>
                <a:tab pos="2971800" algn="l"/>
                <a:tab pos="4343400" algn="l"/>
              </a:tabLst>
            </a:pPr>
            <a:r>
              <a:rPr kumimoji="0" lang="vi-VN" sz="42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Câu </a:t>
            </a:r>
            <a:r>
              <a:rPr kumimoji="0" lang="en-US" sz="42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en-US" sz="4200" b="1"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rPr>
              <a:t>:</a:t>
            </a:r>
            <a:r>
              <a:rPr kumimoji="0" lang="vi-VN" sz="42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vi-VN" sz="4200">
                <a:solidFill>
                  <a:prstClr val="black"/>
                </a:solidFill>
                <a:ea typeface="Calibri" panose="020F0502020204030204" pitchFamily="34" charset="0"/>
                <a:cs typeface="Times New Roman" panose="02020603050405020304" pitchFamily="18" charset="0"/>
              </a:rPr>
              <a:t>Các yếu tố nào sau đây xác định một mặt phẳng duy nhất?</a:t>
            </a:r>
            <a:endParaRPr kumimoji="0" lang="vi-VN" sz="4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15" name="Đáp án đúng">
            <a:extLst>
              <a:ext uri="{FF2B5EF4-FFF2-40B4-BE49-F238E27FC236}">
                <a16:creationId xmlns:a16="http://schemas.microsoft.com/office/drawing/2014/main" id="{8B66CBE4-2DB9-BCF7-D1C4-281B894BFE17}"/>
              </a:ext>
            </a:extLst>
          </p:cNvPr>
          <p:cNvSpPr/>
          <p:nvPr/>
        </p:nvSpPr>
        <p:spPr>
          <a:xfrm>
            <a:off x="1752600" y="3809302"/>
            <a:ext cx="6379804" cy="1943798"/>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indent="180340" algn="ctr">
              <a:lnSpc>
                <a:spcPct val="150000"/>
              </a:lnSpc>
              <a:spcBef>
                <a:spcPts val="240"/>
              </a:spcBef>
              <a:spcAft>
                <a:spcPts val="240"/>
              </a:spcAft>
              <a:tabLst>
                <a:tab pos="228600" algn="l"/>
                <a:tab pos="1600200" algn="l"/>
                <a:tab pos="2971800" algn="l"/>
                <a:tab pos="4343400" algn="l"/>
              </a:tabLst>
            </a:pPr>
            <a:r>
              <a:rPr lang="vi-VN" sz="4200" b="1">
                <a:solidFill>
                  <a:prstClr val="black"/>
                </a:solidFill>
                <a:ea typeface="Calibri" panose="020F0502020204030204" pitchFamily="34" charset="0"/>
                <a:cs typeface="Times New Roman" panose="02020603050405020304" pitchFamily="18" charset="0"/>
              </a:rPr>
              <a:t>A. </a:t>
            </a:r>
            <a:r>
              <a:rPr lang="vi-VN" sz="4200">
                <a:solidFill>
                  <a:prstClr val="black"/>
                </a:solidFill>
                <a:ea typeface="Calibri" panose="020F0502020204030204" pitchFamily="34" charset="0"/>
                <a:cs typeface="Times New Roman" panose="02020603050405020304" pitchFamily="18" charset="0"/>
              </a:rPr>
              <a:t>Hai đường thẳng </a:t>
            </a:r>
            <a:endParaRPr lang="en-US" sz="4200">
              <a:solidFill>
                <a:prstClr val="black"/>
              </a:solidFill>
              <a:ea typeface="Calibri" panose="020F0502020204030204" pitchFamily="34" charset="0"/>
              <a:cs typeface="Times New Roman" panose="02020603050405020304" pitchFamily="18" charset="0"/>
            </a:endParaRPr>
          </a:p>
          <a:p>
            <a:pPr lvl="0" indent="180340" algn="ctr">
              <a:lnSpc>
                <a:spcPct val="150000"/>
              </a:lnSpc>
              <a:spcBef>
                <a:spcPts val="240"/>
              </a:spcBef>
              <a:spcAft>
                <a:spcPts val="240"/>
              </a:spcAft>
              <a:tabLst>
                <a:tab pos="228600" algn="l"/>
                <a:tab pos="1600200" algn="l"/>
                <a:tab pos="2971800" algn="l"/>
                <a:tab pos="4343400" algn="l"/>
              </a:tabLst>
            </a:pPr>
            <a:r>
              <a:rPr lang="vi-VN" sz="4200">
                <a:solidFill>
                  <a:prstClr val="black"/>
                </a:solidFill>
                <a:ea typeface="Calibri" panose="020F0502020204030204" pitchFamily="34" charset="0"/>
                <a:cs typeface="Times New Roman" panose="02020603050405020304" pitchFamily="18" charset="0"/>
              </a:rPr>
              <a:t>cắt nhau </a:t>
            </a:r>
            <a:endParaRPr kumimoji="0" lang="en-US" sz="420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6" name="Đáp án sai 1">
            <a:extLst>
              <a:ext uri="{FF2B5EF4-FFF2-40B4-BE49-F238E27FC236}">
                <a16:creationId xmlns:a16="http://schemas.microsoft.com/office/drawing/2014/main" id="{3FCD9830-5FD1-BD44-878B-228BD96CE996}"/>
              </a:ext>
            </a:extLst>
          </p:cNvPr>
          <p:cNvSpPr/>
          <p:nvPr/>
        </p:nvSpPr>
        <p:spPr>
          <a:xfrm>
            <a:off x="1752600" y="6381535"/>
            <a:ext cx="6379804" cy="2038565"/>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algn="ctr">
              <a:lnSpc>
                <a:spcPct val="150000"/>
              </a:lnSpc>
            </a:pPr>
            <a:r>
              <a:rPr lang="vi-VN" sz="4200" b="1">
                <a:solidFill>
                  <a:prstClr val="black"/>
                </a:solidFill>
                <a:ea typeface="Calibri" panose="020F0502020204030204" pitchFamily="34" charset="0"/>
              </a:rPr>
              <a:t>B. </a:t>
            </a:r>
            <a:r>
              <a:rPr lang="vi-VN" sz="4200">
                <a:solidFill>
                  <a:prstClr val="black"/>
                </a:solidFill>
                <a:ea typeface="Calibri" panose="020F0502020204030204" pitchFamily="34" charset="0"/>
              </a:rPr>
              <a:t>Một điểm và một đường thẳng</a:t>
            </a:r>
            <a:endParaRPr kumimoji="0" lang="vi-VN" sz="42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7" name="Đáp án sai 2">
            <a:extLst>
              <a:ext uri="{FF2B5EF4-FFF2-40B4-BE49-F238E27FC236}">
                <a16:creationId xmlns:a16="http://schemas.microsoft.com/office/drawing/2014/main" id="{6A919885-0285-0403-1E09-FA94D8BC080B}"/>
              </a:ext>
            </a:extLst>
          </p:cNvPr>
          <p:cNvSpPr/>
          <p:nvPr/>
        </p:nvSpPr>
        <p:spPr>
          <a:xfrm>
            <a:off x="9981425" y="6381534"/>
            <a:ext cx="6401575" cy="2038565"/>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indent="180340" algn="ctr">
              <a:lnSpc>
                <a:spcPct val="107000"/>
              </a:lnSpc>
              <a:spcBef>
                <a:spcPts val="240"/>
              </a:spcBef>
              <a:spcAft>
                <a:spcPts val="240"/>
              </a:spcAft>
              <a:tabLst>
                <a:tab pos="228600" algn="l"/>
                <a:tab pos="1600200" algn="l"/>
                <a:tab pos="2971800" algn="l"/>
                <a:tab pos="4343400" algn="l"/>
              </a:tabLst>
            </a:pPr>
            <a:r>
              <a:rPr kumimoji="0" lang="fi-FI" sz="42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D. </a:t>
            </a:r>
            <a:r>
              <a:rPr lang="fi-FI" sz="4200">
                <a:solidFill>
                  <a:prstClr val="black"/>
                </a:solidFill>
                <a:latin typeface="Arial" panose="020B0604020202020204" pitchFamily="34" charset="0"/>
                <a:ea typeface="Calibri" panose="020F0502020204030204" pitchFamily="34" charset="0"/>
                <a:cs typeface="Times New Roman" panose="02020603050405020304" pitchFamily="18" charset="0"/>
              </a:rPr>
              <a:t>Bốn điểm phân biệt</a:t>
            </a:r>
            <a:endParaRPr kumimoji="0" lang="en-US" sz="4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9" name="Đáp án sai 3">
            <a:extLst>
              <a:ext uri="{FF2B5EF4-FFF2-40B4-BE49-F238E27FC236}">
                <a16:creationId xmlns:a16="http://schemas.microsoft.com/office/drawing/2014/main" id="{2E7D83A4-3758-8699-4DD0-010A80780539}"/>
              </a:ext>
            </a:extLst>
          </p:cNvPr>
          <p:cNvSpPr/>
          <p:nvPr/>
        </p:nvSpPr>
        <p:spPr>
          <a:xfrm>
            <a:off x="9973404" y="3809302"/>
            <a:ext cx="6384008" cy="1943797"/>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algn="ctr"/>
            <a:r>
              <a:rPr lang="fi-FI" sz="4200" b="1">
                <a:solidFill>
                  <a:prstClr val="black"/>
                </a:solidFill>
                <a:latin typeface="Arial" panose="020B0604020202020204" pitchFamily="34" charset="0"/>
                <a:ea typeface="Calibri" panose="020F0502020204030204" pitchFamily="34" charset="0"/>
              </a:rPr>
              <a:t>C. </a:t>
            </a:r>
            <a:r>
              <a:rPr lang="fi-FI" sz="4200">
                <a:solidFill>
                  <a:prstClr val="black"/>
                </a:solidFill>
                <a:latin typeface="Arial" panose="020B0604020202020204" pitchFamily="34" charset="0"/>
                <a:ea typeface="Calibri" panose="020F0502020204030204" pitchFamily="34" charset="0"/>
              </a:rPr>
              <a:t>Ba điểm phân biệt </a:t>
            </a:r>
            <a:endParaRPr kumimoji="0" lang="vi-VN" sz="42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pic>
        <p:nvPicPr>
          <p:cNvPr id="30"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55558" y="-600206"/>
            <a:ext cx="487363" cy="487363"/>
          </a:xfrm>
          <a:prstGeom prst="rect">
            <a:avLst/>
          </a:prstGeom>
        </p:spPr>
      </p:pic>
      <p:pic>
        <p:nvPicPr>
          <p:cNvPr id="31"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7393952" y="4365857"/>
            <a:ext cx="1226505" cy="1067554"/>
          </a:xfrm>
          <a:prstGeom prst="rect">
            <a:avLst/>
          </a:prstGeom>
        </p:spPr>
      </p:pic>
      <p:pic>
        <p:nvPicPr>
          <p:cNvPr id="32" name="Picture 31">
            <a:extLst>
              <a:ext uri="{FF2B5EF4-FFF2-40B4-BE49-F238E27FC236}">
                <a16:creationId xmlns:a16="http://schemas.microsoft.com/office/drawing/2014/main" id="{4B31FD67-694B-8D1E-89C7-5C3C61578F6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15497556" y="6798848"/>
            <a:ext cx="1222301" cy="1088958"/>
          </a:xfrm>
          <a:prstGeom prst="rect">
            <a:avLst/>
          </a:prstGeom>
        </p:spPr>
      </p:pic>
      <p:pic>
        <p:nvPicPr>
          <p:cNvPr id="33" name="Picture 10">
            <a:extLst>
              <a:ext uri="{FF2B5EF4-FFF2-40B4-BE49-F238E27FC236}">
                <a16:creationId xmlns:a16="http://schemas.microsoft.com/office/drawing/2014/main" id="{A47525BE-8DC6-1E4E-AED4-3C6DAB364AF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14902007" y="4168860"/>
            <a:ext cx="1222301" cy="1088958"/>
          </a:xfrm>
          <a:prstGeom prst="rect">
            <a:avLst/>
          </a:prstGeom>
        </p:spPr>
      </p:pic>
      <p:pic>
        <p:nvPicPr>
          <p:cNvPr id="34" name="Picture 10">
            <a:extLst>
              <a:ext uri="{FF2B5EF4-FFF2-40B4-BE49-F238E27FC236}">
                <a16:creationId xmlns:a16="http://schemas.microsoft.com/office/drawing/2014/main" id="{65C423E0-743C-7316-FEF3-4CE8613F3E0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7219559" y="6798848"/>
            <a:ext cx="1222301" cy="1088958"/>
          </a:xfrm>
          <a:prstGeom prst="rect">
            <a:avLst/>
          </a:prstGeom>
        </p:spPr>
      </p:pic>
      <p:pic>
        <p:nvPicPr>
          <p:cNvPr id="35"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82421" y="-600206"/>
            <a:ext cx="487363" cy="487363"/>
          </a:xfrm>
          <a:prstGeom prst="rect">
            <a:avLst/>
          </a:prstGeom>
        </p:spPr>
      </p:pic>
    </p:spTree>
    <p:extLst>
      <p:ext uri="{BB962C8B-B14F-4D97-AF65-F5344CB8AC3E}">
        <p14:creationId xmlns:p14="http://schemas.microsoft.com/office/powerpoint/2010/main" val="209866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strips(downLeft)">
                                      <p:cBhvr>
                                        <p:cTn id="11" dur="500"/>
                                        <p:tgtEl>
                                          <p:spTgt spid="16"/>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strips(downLeft)">
                                      <p:cBhvr>
                                        <p:cTn id="15" dur="500"/>
                                        <p:tgtEl>
                                          <p:spTgt spid="17"/>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strips(downLeft)">
                                      <p:cBhvr>
                                        <p:cTn id="19" dur="500"/>
                                        <p:tgtEl>
                                          <p:spTgt spid="29"/>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strips(down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5"/>
                                        </p:tgtEl>
                                        <p:attrNameLst>
                                          <p:attrName>fillcolor</p:attrName>
                                        </p:attrNameLst>
                                      </p:cBhvr>
                                      <p:to>
                                        <a:srgbClr val="92D050"/>
                                      </p:to>
                                    </p:animClr>
                                    <p:set>
                                      <p:cBhvr>
                                        <p:cTn id="29" dur="500" fill="hold"/>
                                        <p:tgtEl>
                                          <p:spTgt spid="15"/>
                                        </p:tgtEl>
                                        <p:attrNameLst>
                                          <p:attrName>fill.type</p:attrName>
                                        </p:attrNameLst>
                                      </p:cBhvr>
                                      <p:to>
                                        <p:strVal val="solid"/>
                                      </p:to>
                                    </p:set>
                                    <p:set>
                                      <p:cBhvr>
                                        <p:cTn id="30" dur="500" fill="hold"/>
                                        <p:tgtEl>
                                          <p:spTgt spid="1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0"/>
                                        </p:tgtEl>
                                      </p:cBhvr>
                                    </p:cmd>
                                  </p:childTnLst>
                                </p:cTn>
                              </p:par>
                              <p:par>
                                <p:cTn id="33" presetID="1" presetClass="entr" presetSubtype="0" fill="hold" nodeType="withEffect">
                                  <p:stCondLst>
                                    <p:cond delay="0"/>
                                  </p:stCondLst>
                                  <p:childTnLst>
                                    <p:set>
                                      <p:cBhvr>
                                        <p:cTn id="34" dur="1" fill="hold">
                                          <p:stCondLst>
                                            <p:cond delay="9"/>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16"/>
                                        </p:tgtEl>
                                        <p:attrNameLst>
                                          <p:attrName>fillcolor</p:attrName>
                                        </p:attrNameLst>
                                      </p:cBhvr>
                                      <p:to>
                                        <a:srgbClr val="D99694"/>
                                      </p:to>
                                    </p:animClr>
                                    <p:set>
                                      <p:cBhvr>
                                        <p:cTn id="40" dur="500" fill="hold"/>
                                        <p:tgtEl>
                                          <p:spTgt spid="16"/>
                                        </p:tgtEl>
                                        <p:attrNameLst>
                                          <p:attrName>fill.type</p:attrName>
                                        </p:attrNameLst>
                                      </p:cBhvr>
                                      <p:to>
                                        <p:strVal val="solid"/>
                                      </p:to>
                                    </p:set>
                                    <p:set>
                                      <p:cBhvr>
                                        <p:cTn id="41" dur="500" fill="hold"/>
                                        <p:tgtEl>
                                          <p:spTgt spid="16"/>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862" fill="hold"/>
                                        <p:tgtEl>
                                          <p:spTgt spid="35"/>
                                        </p:tgtEl>
                                      </p:cBhvr>
                                    </p:cmd>
                                  </p:childTnLst>
                                </p:cTn>
                              </p:par>
                              <p:par>
                                <p:cTn id="44" presetID="1"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17"/>
                                        </p:tgtEl>
                                        <p:attrNameLst>
                                          <p:attrName>fillcolor</p:attrName>
                                        </p:attrNameLst>
                                      </p:cBhvr>
                                      <p:to>
                                        <a:srgbClr val="D99694"/>
                                      </p:to>
                                    </p:animClr>
                                    <p:set>
                                      <p:cBhvr>
                                        <p:cTn id="51" dur="500" fill="hold"/>
                                        <p:tgtEl>
                                          <p:spTgt spid="17"/>
                                        </p:tgtEl>
                                        <p:attrNameLst>
                                          <p:attrName>fill.type</p:attrName>
                                        </p:attrNameLst>
                                      </p:cBhvr>
                                      <p:to>
                                        <p:strVal val="solid"/>
                                      </p:to>
                                    </p:set>
                                    <p:set>
                                      <p:cBhvr>
                                        <p:cTn id="52" dur="500" fill="hold"/>
                                        <p:tgtEl>
                                          <p:spTgt spid="17"/>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62" fill="hold"/>
                                        <p:tgtEl>
                                          <p:spTgt spid="35"/>
                                        </p:tgtEl>
                                      </p:cBhvr>
                                    </p:cmd>
                                  </p:childTnLst>
                                </p:cTn>
                              </p:par>
                              <p:par>
                                <p:cTn id="55" presetID="1" presetClass="entr" presetSubtype="0" fill="hold" nodeType="withEffect">
                                  <p:stCondLst>
                                    <p:cond delay="0"/>
                                  </p:stCondLst>
                                  <p:childTnLst>
                                    <p:set>
                                      <p:cBhvr>
                                        <p:cTn id="56" dur="1" fill="hold">
                                          <p:stCondLst>
                                            <p:cond delay="9"/>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29"/>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29"/>
                                        </p:tgtEl>
                                        <p:attrNameLst>
                                          <p:attrName>fillcolor</p:attrName>
                                        </p:attrNameLst>
                                      </p:cBhvr>
                                      <p:to>
                                        <a:srgbClr val="D99694"/>
                                      </p:to>
                                    </p:animClr>
                                    <p:set>
                                      <p:cBhvr>
                                        <p:cTn id="62" dur="500" fill="hold"/>
                                        <p:tgtEl>
                                          <p:spTgt spid="29"/>
                                        </p:tgtEl>
                                        <p:attrNameLst>
                                          <p:attrName>fill.type</p:attrName>
                                        </p:attrNameLst>
                                      </p:cBhvr>
                                      <p:to>
                                        <p:strVal val="solid"/>
                                      </p:to>
                                    </p:set>
                                    <p:set>
                                      <p:cBhvr>
                                        <p:cTn id="63" dur="500" fill="hold"/>
                                        <p:tgtEl>
                                          <p:spTgt spid="29"/>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35"/>
                                        </p:tgtEl>
                                      </p:cBhvr>
                                    </p:cmd>
                                  </p:childTnLst>
                                </p:cTn>
                              </p:par>
                              <p:par>
                                <p:cTn id="66" presetID="1" presetClass="entr" presetSubtype="0" fill="hold" nodeType="withEffect">
                                  <p:stCondLst>
                                    <p:cond delay="0"/>
                                  </p:stCondLst>
                                  <p:childTnLst>
                                    <p:set>
                                      <p:cBhvr>
                                        <p:cTn id="67" dur="1" fill="hold">
                                          <p:stCondLst>
                                            <p:cond delay="9"/>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audio>
              <p:cMediaNode vol="80000">
                <p:cTn id="68" fill="hold" display="0">
                  <p:stCondLst>
                    <p:cond delay="indefinite"/>
                  </p:stCondLst>
                  <p:endCondLst>
                    <p:cond evt="onStopAudio" delay="0">
                      <p:tgtEl>
                        <p:sldTgt/>
                      </p:tgtEl>
                    </p:cond>
                  </p:endCondLst>
                </p:cTn>
                <p:tgtEl>
                  <p:spTgt spid="30"/>
                </p:tgtEl>
              </p:cMediaNode>
            </p:audio>
            <p:audio>
              <p:cMediaNode vol="80000">
                <p:cTn id="69" fill="hold" display="0">
                  <p:stCondLst>
                    <p:cond delay="indefinite"/>
                  </p:stCondLst>
                  <p:endCondLst>
                    <p:cond evt="onStopAudio" delay="0">
                      <p:tgtEl>
                        <p:sldTgt/>
                      </p:tgtEl>
                    </p:cond>
                  </p:endCondLst>
                </p:cTn>
                <p:tgtEl>
                  <p:spTgt spid="35"/>
                </p:tgtEl>
              </p:cMediaNode>
            </p:audio>
          </p:childTnLst>
        </p:cTn>
      </p:par>
    </p:tnLst>
    <p:bldLst>
      <p:bldP spid="14" grpId="0" animBg="1"/>
      <p:bldP spid="15" grpId="0" animBg="1"/>
      <p:bldP spid="16" grpId="0" animBg="1"/>
      <p:bldP spid="17" grpId="0" animBg="1"/>
      <p:bldP spid="2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13" name="Picture 3"/>
          <p:cNvPicPr>
            <a:picLocks noChangeAspect="1"/>
          </p:cNvPicPr>
          <p:nvPr/>
        </p:nvPicPr>
        <p:blipFill>
          <a:blip r:embed="rId6">
            <a:biLevel thresh="2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4079" y="-7429500"/>
            <a:ext cx="19136809" cy="9339236"/>
          </a:xfrm>
          <a:prstGeom prst="rect">
            <a:avLst/>
          </a:prstGeom>
        </p:spPr>
      </p:pic>
      <p:sp>
        <p:nvSpPr>
          <p:cNvPr id="18" name="Câu hỏi">
            <a:extLst>
              <a:ext uri="{FF2B5EF4-FFF2-40B4-BE49-F238E27FC236}">
                <a16:creationId xmlns:a16="http://schemas.microsoft.com/office/drawing/2014/main" id="{4ADFFF1A-F500-CC57-185E-00F4826D0836}"/>
              </a:ext>
            </a:extLst>
          </p:cNvPr>
          <p:cNvSpPr/>
          <p:nvPr/>
        </p:nvSpPr>
        <p:spPr>
          <a:xfrm>
            <a:off x="762001" y="415443"/>
            <a:ext cx="16687800" cy="1527657"/>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Bef>
                <a:spcPts val="240"/>
              </a:spcBef>
              <a:spcAft>
                <a:spcPts val="240"/>
              </a:spcAft>
              <a:tabLst>
                <a:tab pos="228600" algn="l"/>
                <a:tab pos="1600200" algn="l"/>
                <a:tab pos="2971800" algn="l"/>
                <a:tab pos="4343400" algn="l"/>
              </a:tabLst>
            </a:pP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Câu 5: </a:t>
            </a:r>
            <a:r>
              <a:rPr lang="vi-VN" sz="4000">
                <a:solidFill>
                  <a:prstClr val="black"/>
                </a:solidFill>
                <a:ea typeface="Calibri" panose="020F0502020204030204" pitchFamily="34" charset="0"/>
                <a:cs typeface="Times New Roman" panose="02020603050405020304" pitchFamily="18" charset="0"/>
              </a:rPr>
              <a:t>Trong các mệnh đề sau đây, mệnh đề nào sai?</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9" name="Đáp án đúng">
            <a:extLst>
              <a:ext uri="{FF2B5EF4-FFF2-40B4-BE49-F238E27FC236}">
                <a16:creationId xmlns:a16="http://schemas.microsoft.com/office/drawing/2014/main" id="{8B66CBE4-2DB9-BCF7-D1C4-281B894BFE17}"/>
              </a:ext>
            </a:extLst>
          </p:cNvPr>
          <p:cNvSpPr/>
          <p:nvPr/>
        </p:nvSpPr>
        <p:spPr>
          <a:xfrm>
            <a:off x="761999" y="8283642"/>
            <a:ext cx="16687800" cy="1566211"/>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800" b="1">
                <a:solidFill>
                  <a:prstClr val="black"/>
                </a:solidFill>
                <a:ea typeface="Calibri" panose="020F0502020204030204" pitchFamily="34" charset="0"/>
              </a:rPr>
              <a:t>D. </a:t>
            </a:r>
            <a:r>
              <a:rPr lang="vi-VN" sz="3800">
                <a:solidFill>
                  <a:prstClr val="black"/>
                </a:solidFill>
                <a:ea typeface="Calibri" panose="020F0502020204030204" pitchFamily="34" charset="0"/>
              </a:rPr>
              <a:t>Hai mặt phẳng có một điểm chung thì chúng có một đường thẳng chung duy nhất</a:t>
            </a:r>
            <a:endParaRPr kumimoji="0" lang="vi-VN" sz="38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20" name="Đáp án sai 1">
            <a:extLst>
              <a:ext uri="{FF2B5EF4-FFF2-40B4-BE49-F238E27FC236}">
                <a16:creationId xmlns:a16="http://schemas.microsoft.com/office/drawing/2014/main" id="{3FCD9830-5FD1-BD44-878B-228BD96CE996}"/>
              </a:ext>
            </a:extLst>
          </p:cNvPr>
          <p:cNvSpPr/>
          <p:nvPr/>
        </p:nvSpPr>
        <p:spPr>
          <a:xfrm>
            <a:off x="761999" y="6230580"/>
            <a:ext cx="16687801" cy="1634116"/>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800" b="1">
                <a:solidFill>
                  <a:prstClr val="black"/>
                </a:solidFill>
                <a:latin typeface="Arial" panose="020B0604020202020204" pitchFamily="34" charset="0"/>
                <a:ea typeface="Calibri" panose="020F0502020204030204" pitchFamily="34" charset="0"/>
              </a:rPr>
              <a:t> C. </a:t>
            </a:r>
            <a:r>
              <a:rPr lang="vi-VN" sz="3800">
                <a:solidFill>
                  <a:prstClr val="black"/>
                </a:solidFill>
                <a:ea typeface="Calibri" panose="020F0502020204030204" pitchFamily="34" charset="0"/>
              </a:rPr>
              <a:t>Hai mặt phẳng phân biệt có một điểm chung thì chúng có một đường thẳng chung duy nhất</a:t>
            </a:r>
            <a:endParaRPr kumimoji="0" lang="vi-VN" sz="38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21" name="Đáp án sai 2">
            <a:extLst>
              <a:ext uri="{FF2B5EF4-FFF2-40B4-BE49-F238E27FC236}">
                <a16:creationId xmlns:a16="http://schemas.microsoft.com/office/drawing/2014/main" id="{6A919885-0285-0403-1E09-FA94D8BC080B}"/>
              </a:ext>
            </a:extLst>
          </p:cNvPr>
          <p:cNvSpPr/>
          <p:nvPr/>
        </p:nvSpPr>
        <p:spPr>
          <a:xfrm>
            <a:off x="780015" y="2247901"/>
            <a:ext cx="16687802" cy="156265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80340">
              <a:spcBef>
                <a:spcPts val="240"/>
              </a:spcBef>
              <a:spcAft>
                <a:spcPts val="240"/>
              </a:spcAft>
              <a:tabLst>
                <a:tab pos="228600" algn="l"/>
                <a:tab pos="1600200" algn="l"/>
                <a:tab pos="2971800" algn="l"/>
                <a:tab pos="4343400" algn="l"/>
              </a:tabLst>
            </a:pPr>
            <a:r>
              <a:rPr lang="en-US" sz="3600" b="1">
                <a:solidFill>
                  <a:prstClr val="black"/>
                </a:solidFill>
                <a:latin typeface="Arial" panose="020B0604020202020204" pitchFamily="34" charset="0"/>
                <a:ea typeface="Calibri" panose="020F0502020204030204" pitchFamily="34" charset="0"/>
                <a:cs typeface="Arial" panose="020B0604020202020204" pitchFamily="34" charset="0"/>
              </a:rPr>
              <a:t>A</a:t>
            </a:r>
            <a:r>
              <a:rPr lang="vi-VN" sz="3600" b="1">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3800">
                <a:solidFill>
                  <a:prstClr val="black"/>
                </a:solidFill>
                <a:latin typeface="Arial" panose="020B0604020202020204" pitchFamily="34" charset="0"/>
                <a:ea typeface="Calibri" panose="020F0502020204030204" pitchFamily="34" charset="0"/>
                <a:cs typeface="Arial" panose="020B0604020202020204" pitchFamily="34" charset="0"/>
              </a:rPr>
              <a:t>Hai mặt phẳng có một điểm chung thì chúng có vô số điểm chung</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3800">
                <a:solidFill>
                  <a:prstClr val="black"/>
                </a:solidFill>
                <a:latin typeface="Arial" panose="020B0604020202020204" pitchFamily="34" charset="0"/>
                <a:ea typeface="Calibri" panose="020F0502020204030204" pitchFamily="34" charset="0"/>
                <a:cs typeface="Arial" panose="020B0604020202020204" pitchFamily="34" charset="0"/>
              </a:rPr>
              <a:t>khác nữa</a:t>
            </a:r>
            <a:endParaRPr kumimoji="0" lang="en-US" sz="380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2" name="Đáp án sai 3">
            <a:extLst>
              <a:ext uri="{FF2B5EF4-FFF2-40B4-BE49-F238E27FC236}">
                <a16:creationId xmlns:a16="http://schemas.microsoft.com/office/drawing/2014/main" id="{2E7D83A4-3758-8699-4DD0-010A80780539}"/>
              </a:ext>
            </a:extLst>
          </p:cNvPr>
          <p:cNvSpPr/>
          <p:nvPr/>
        </p:nvSpPr>
        <p:spPr>
          <a:xfrm>
            <a:off x="780015" y="4183279"/>
            <a:ext cx="16687800" cy="1656023"/>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800" b="1">
                <a:solidFill>
                  <a:prstClr val="black"/>
                </a:solidFill>
                <a:latin typeface="Arial" panose="020B0604020202020204" pitchFamily="34" charset="0"/>
                <a:ea typeface="Calibri" panose="020F0502020204030204" pitchFamily="34" charset="0"/>
              </a:rPr>
              <a:t> B. </a:t>
            </a:r>
            <a:r>
              <a:rPr lang="en-US" sz="3800">
                <a:solidFill>
                  <a:prstClr val="black"/>
                </a:solidFill>
                <a:latin typeface="Arial" panose="020B0604020202020204" pitchFamily="34" charset="0"/>
                <a:ea typeface="Calibri" panose="020F0502020204030204" pitchFamily="34" charset="0"/>
              </a:rPr>
              <a:t>Hai mặt phẳng cùng đi qua 3 điểm A , B , C không thẳng hàng thì hai mặt phẳng đó trùng nhau</a:t>
            </a:r>
            <a:endParaRPr kumimoji="0" lang="vi-VN" sz="38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pic>
        <p:nvPicPr>
          <p:cNvPr id="2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226959" y="-561752"/>
            <a:ext cx="487363" cy="487363"/>
          </a:xfrm>
          <a:prstGeom prst="rect">
            <a:avLst/>
          </a:prstGeom>
        </p:spPr>
      </p:pic>
      <p:pic>
        <p:nvPicPr>
          <p:cNvPr id="24"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16223294" y="8683141"/>
            <a:ext cx="1226505" cy="1067554"/>
          </a:xfrm>
          <a:prstGeom prst="rect">
            <a:avLst/>
          </a:prstGeom>
        </p:spPr>
      </p:pic>
      <p:pic>
        <p:nvPicPr>
          <p:cNvPr id="25" name="Picture 24">
            <a:extLst>
              <a:ext uri="{FF2B5EF4-FFF2-40B4-BE49-F238E27FC236}">
                <a16:creationId xmlns:a16="http://schemas.microsoft.com/office/drawing/2014/main" id="{4B31FD67-694B-8D1E-89C7-5C3C61578F6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16329800" y="2721592"/>
            <a:ext cx="1222301" cy="1088958"/>
          </a:xfrm>
          <a:prstGeom prst="rect">
            <a:avLst/>
          </a:prstGeom>
        </p:spPr>
      </p:pic>
      <p:pic>
        <p:nvPicPr>
          <p:cNvPr id="26" name="Picture 10">
            <a:extLst>
              <a:ext uri="{FF2B5EF4-FFF2-40B4-BE49-F238E27FC236}">
                <a16:creationId xmlns:a16="http://schemas.microsoft.com/office/drawing/2014/main" id="{A47525BE-8DC6-1E4E-AED4-3C6DAB364AF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16329799" y="4664142"/>
            <a:ext cx="1222301" cy="1088958"/>
          </a:xfrm>
          <a:prstGeom prst="rect">
            <a:avLst/>
          </a:prstGeom>
        </p:spPr>
      </p:pic>
      <p:pic>
        <p:nvPicPr>
          <p:cNvPr id="27" name="Picture 10">
            <a:extLst>
              <a:ext uri="{FF2B5EF4-FFF2-40B4-BE49-F238E27FC236}">
                <a16:creationId xmlns:a16="http://schemas.microsoft.com/office/drawing/2014/main" id="{65C423E0-743C-7316-FEF3-4CE8613F3E0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16329799" y="6775738"/>
            <a:ext cx="1222301" cy="1088958"/>
          </a:xfrm>
          <a:prstGeom prst="rect">
            <a:avLst/>
          </a:prstGeom>
        </p:spPr>
      </p:pic>
      <p:pic>
        <p:nvPicPr>
          <p:cNvPr id="28"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553822" y="-561752"/>
            <a:ext cx="487363" cy="487363"/>
          </a:xfrm>
          <a:prstGeom prst="rect">
            <a:avLst/>
          </a:prstGeom>
        </p:spPr>
      </p:pic>
    </p:spTree>
    <p:extLst>
      <p:ext uri="{BB962C8B-B14F-4D97-AF65-F5344CB8AC3E}">
        <p14:creationId xmlns:p14="http://schemas.microsoft.com/office/powerpoint/2010/main" val="3512289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strips(downLeft)">
                                      <p:cBhvr>
                                        <p:cTn id="11" dur="500"/>
                                        <p:tgtEl>
                                          <p:spTgt spid="19"/>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strips(downLeft)">
                                      <p:cBhvr>
                                        <p:cTn id="15" dur="500"/>
                                        <p:tgtEl>
                                          <p:spTgt spid="22"/>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strips(downLeft)">
                                      <p:cBhvr>
                                        <p:cTn id="19" dur="500"/>
                                        <p:tgtEl>
                                          <p:spTgt spid="20"/>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strips(downLeft)">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9"/>
                                        </p:tgtEl>
                                        <p:attrNameLst>
                                          <p:attrName>fillcolor</p:attrName>
                                        </p:attrNameLst>
                                      </p:cBhvr>
                                      <p:to>
                                        <a:srgbClr val="92D050"/>
                                      </p:to>
                                    </p:animClr>
                                    <p:set>
                                      <p:cBhvr>
                                        <p:cTn id="29" dur="500" fill="hold"/>
                                        <p:tgtEl>
                                          <p:spTgt spid="19"/>
                                        </p:tgtEl>
                                        <p:attrNameLst>
                                          <p:attrName>fill.type</p:attrName>
                                        </p:attrNameLst>
                                      </p:cBhvr>
                                      <p:to>
                                        <p:strVal val="solid"/>
                                      </p:to>
                                    </p:set>
                                    <p:set>
                                      <p:cBhvr>
                                        <p:cTn id="30" dur="500" fill="hold"/>
                                        <p:tgtEl>
                                          <p:spTgt spid="1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3"/>
                                        </p:tgtEl>
                                      </p:cBhvr>
                                    </p:cmd>
                                  </p:childTnLst>
                                </p:cTn>
                              </p:par>
                              <p:par>
                                <p:cTn id="33" presetID="1" presetClass="entr" presetSubtype="0" fill="hold" nodeType="withEffect">
                                  <p:stCondLst>
                                    <p:cond delay="0"/>
                                  </p:stCondLst>
                                  <p:childTnLst>
                                    <p:set>
                                      <p:cBhvr>
                                        <p:cTn id="34" dur="1" fill="hold">
                                          <p:stCondLst>
                                            <p:cond delay="9"/>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20"/>
                                        </p:tgtEl>
                                        <p:attrNameLst>
                                          <p:attrName>fillcolor</p:attrName>
                                        </p:attrNameLst>
                                      </p:cBhvr>
                                      <p:to>
                                        <a:srgbClr val="D99694"/>
                                      </p:to>
                                    </p:animClr>
                                    <p:set>
                                      <p:cBhvr>
                                        <p:cTn id="40" dur="500" fill="hold"/>
                                        <p:tgtEl>
                                          <p:spTgt spid="20"/>
                                        </p:tgtEl>
                                        <p:attrNameLst>
                                          <p:attrName>fill.type</p:attrName>
                                        </p:attrNameLst>
                                      </p:cBhvr>
                                      <p:to>
                                        <p:strVal val="solid"/>
                                      </p:to>
                                    </p:set>
                                    <p:set>
                                      <p:cBhvr>
                                        <p:cTn id="41" dur="500" fill="hold"/>
                                        <p:tgtEl>
                                          <p:spTgt spid="20"/>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862" fill="hold"/>
                                        <p:tgtEl>
                                          <p:spTgt spid="28"/>
                                        </p:tgtEl>
                                      </p:cBhvr>
                                    </p:cmd>
                                  </p:childTnLst>
                                </p:cTn>
                              </p:par>
                              <p:par>
                                <p:cTn id="44" presetID="1" presetClass="entr" presetSubtype="0"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46" restart="whenNotActive" fill="hold" evtFilter="cancelBubble" nodeType="interactiveSeq">
                <p:stCondLst>
                  <p:cond evt="onClick" delay="0">
                    <p:tgtEl>
                      <p:spTgt spid="21"/>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21"/>
                                        </p:tgtEl>
                                        <p:attrNameLst>
                                          <p:attrName>fillcolor</p:attrName>
                                        </p:attrNameLst>
                                      </p:cBhvr>
                                      <p:to>
                                        <a:srgbClr val="D99694"/>
                                      </p:to>
                                    </p:animClr>
                                    <p:set>
                                      <p:cBhvr>
                                        <p:cTn id="51" dur="500" fill="hold"/>
                                        <p:tgtEl>
                                          <p:spTgt spid="21"/>
                                        </p:tgtEl>
                                        <p:attrNameLst>
                                          <p:attrName>fill.type</p:attrName>
                                        </p:attrNameLst>
                                      </p:cBhvr>
                                      <p:to>
                                        <p:strVal val="solid"/>
                                      </p:to>
                                    </p:set>
                                    <p:set>
                                      <p:cBhvr>
                                        <p:cTn id="52" dur="500" fill="hold"/>
                                        <p:tgtEl>
                                          <p:spTgt spid="21"/>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62" fill="hold"/>
                                        <p:tgtEl>
                                          <p:spTgt spid="28"/>
                                        </p:tgtEl>
                                      </p:cBhvr>
                                    </p:cmd>
                                  </p:childTnLst>
                                </p:cTn>
                              </p:par>
                              <p:par>
                                <p:cTn id="55" presetID="1" presetClass="entr" presetSubtype="0" fill="hold" nodeType="withEffect">
                                  <p:stCondLst>
                                    <p:cond delay="0"/>
                                  </p:stCondLst>
                                  <p:childTnLst>
                                    <p:set>
                                      <p:cBhvr>
                                        <p:cTn id="56" dur="1" fill="hold">
                                          <p:stCondLst>
                                            <p:cond delay="9"/>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57" restart="whenNotActive" fill="hold" evtFilter="cancelBubble" nodeType="interactiveSeq">
                <p:stCondLst>
                  <p:cond evt="onClick" delay="0">
                    <p:tgtEl>
                      <p:spTgt spid="22"/>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22"/>
                                        </p:tgtEl>
                                        <p:attrNameLst>
                                          <p:attrName>fillcolor</p:attrName>
                                        </p:attrNameLst>
                                      </p:cBhvr>
                                      <p:to>
                                        <a:srgbClr val="D99694"/>
                                      </p:to>
                                    </p:animClr>
                                    <p:set>
                                      <p:cBhvr>
                                        <p:cTn id="62" dur="500" fill="hold"/>
                                        <p:tgtEl>
                                          <p:spTgt spid="22"/>
                                        </p:tgtEl>
                                        <p:attrNameLst>
                                          <p:attrName>fill.type</p:attrName>
                                        </p:attrNameLst>
                                      </p:cBhvr>
                                      <p:to>
                                        <p:strVal val="solid"/>
                                      </p:to>
                                    </p:set>
                                    <p:set>
                                      <p:cBhvr>
                                        <p:cTn id="63" dur="500" fill="hold"/>
                                        <p:tgtEl>
                                          <p:spTgt spid="22"/>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28"/>
                                        </p:tgtEl>
                                      </p:cBhvr>
                                    </p:cmd>
                                  </p:childTnLst>
                                </p:cTn>
                              </p:par>
                              <p:par>
                                <p:cTn id="66" presetID="1" presetClass="entr" presetSubtype="0" fill="hold" nodeType="withEffect">
                                  <p:stCondLst>
                                    <p:cond delay="0"/>
                                  </p:stCondLst>
                                  <p:childTnLst>
                                    <p:set>
                                      <p:cBhvr>
                                        <p:cTn id="67" dur="1" fill="hold">
                                          <p:stCondLst>
                                            <p:cond delay="9"/>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audio>
              <p:cMediaNode vol="80000">
                <p:cTn id="68" fill="hold" display="0">
                  <p:stCondLst>
                    <p:cond delay="indefinite"/>
                  </p:stCondLst>
                  <p:endCondLst>
                    <p:cond evt="onStopAudio" delay="0">
                      <p:tgtEl>
                        <p:sldTgt/>
                      </p:tgtEl>
                    </p:cond>
                  </p:endCondLst>
                </p:cTn>
                <p:tgtEl>
                  <p:spTgt spid="23"/>
                </p:tgtEl>
              </p:cMediaNode>
            </p:audio>
            <p:audio>
              <p:cMediaNode vol="80000">
                <p:cTn id="69" fill="hold" display="0">
                  <p:stCondLst>
                    <p:cond delay="indefinite"/>
                  </p:stCondLst>
                  <p:endCondLst>
                    <p:cond evt="onStopAudio" delay="0">
                      <p:tgtEl>
                        <p:sldTgt/>
                      </p:tgtEl>
                    </p:cond>
                  </p:endCondLst>
                </p:cTn>
                <p:tgtEl>
                  <p:spTgt spid="28"/>
                </p:tgtEl>
              </p:cMediaNode>
            </p:audio>
          </p:childTnLst>
        </p:cTn>
      </p:par>
    </p:tnLst>
    <p:bldLst>
      <p:bldP spid="18" grpId="0" animBg="1"/>
      <p:bldP spid="19" grpId="0" animBg="1"/>
      <p:bldP spid="20" grpId="0" animBg="1"/>
      <p:bldP spid="21" grpId="0" animBg="1"/>
      <p:bldP spid="2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57370">
            <a:off x="-160123" y="4703034"/>
            <a:ext cx="1298813" cy="1319627"/>
          </a:xfrm>
          <a:prstGeom prst="rect">
            <a:avLst/>
          </a:prstGeom>
        </p:spPr>
      </p:pic>
      <p:grpSp>
        <p:nvGrpSpPr>
          <p:cNvPr id="8" name="Group 7"/>
          <p:cNvGrpSpPr/>
          <p:nvPr/>
        </p:nvGrpSpPr>
        <p:grpSpPr>
          <a:xfrm>
            <a:off x="457200" y="266700"/>
            <a:ext cx="17399496" cy="4267200"/>
            <a:chOff x="425826" y="114300"/>
            <a:chExt cx="17399496" cy="4267200"/>
          </a:xfrm>
        </p:grpSpPr>
        <p:sp>
          <p:nvSpPr>
            <p:cNvPr id="15" name="Rectangle 14"/>
            <p:cNvSpPr/>
            <p:nvPr/>
          </p:nvSpPr>
          <p:spPr>
            <a:xfrm>
              <a:off x="425826" y="134183"/>
              <a:ext cx="17399496" cy="4247317"/>
            </a:xfrm>
            <a:prstGeom prst="rect">
              <a:avLst/>
            </a:prstGeom>
          </p:spPr>
          <p:txBody>
            <a:bodyPr wrap="square">
              <a:spAutoFit/>
            </a:bodyPr>
            <a:lstStyle/>
            <a:p>
              <a:pPr algn="just">
                <a:lnSpc>
                  <a:spcPct val="150000"/>
                </a:lnSpc>
              </a:pPr>
              <a:r>
                <a:rPr lang="en-US" sz="3700">
                  <a:ea typeface="Calibri" panose="020F0502020204030204" pitchFamily="34" charset="0"/>
                  <a:cs typeface="Times New Roman" panose="02020603050405020304" pitchFamily="18" charset="0"/>
                </a:rPr>
                <a:t>                                                </a:t>
              </a:r>
              <a:r>
                <a:rPr lang="vi-VN" sz="3700">
                  <a:ea typeface="Calibri" panose="020F0502020204030204" pitchFamily="34" charset="0"/>
                  <a:cs typeface="Times New Roman" panose="02020603050405020304" pitchFamily="18" charset="0"/>
                </a:rPr>
                <a:t>Cho tam giác ABC và điểm S không thuộc mặt phẳng (ABC). Lấy D, E là các điểm lần lượt thuộc các cạnh SA, SB và D, E khác S.</a:t>
              </a:r>
              <a:endParaRPr lang="en-US" sz="3700">
                <a:ea typeface="Calibri" panose="020F0502020204030204" pitchFamily="34" charset="0"/>
                <a:cs typeface="Times New Roman" panose="02020603050405020304" pitchFamily="18" charset="0"/>
              </a:endParaRPr>
            </a:p>
            <a:p>
              <a:pPr algn="just">
                <a:lnSpc>
                  <a:spcPct val="150000"/>
                </a:lnSpc>
              </a:pPr>
              <a:r>
                <a:rPr lang="vi-VN" sz="3700">
                  <a:ea typeface="Calibri" panose="020F0502020204030204" pitchFamily="34" charset="0"/>
                  <a:cs typeface="Times New Roman" panose="02020603050405020304" pitchFamily="18" charset="0"/>
                </a:rPr>
                <a:t>a) Đường thẳng DE có nằm trong mặt phẳng (SAB) không?</a:t>
              </a:r>
            </a:p>
            <a:p>
              <a:pPr algn="just">
                <a:lnSpc>
                  <a:spcPct val="150000"/>
                </a:lnSpc>
              </a:pPr>
              <a:r>
                <a:rPr lang="vi-VN" sz="3700">
                  <a:ea typeface="Calibri" panose="020F0502020204030204" pitchFamily="34" charset="0"/>
                  <a:cs typeface="Times New Roman" panose="02020603050405020304" pitchFamily="18" charset="0"/>
                </a:rPr>
                <a:t>b) Giả sử DE cắt AB tại F. Chứng minh rằng F là điểm chung của hai mặt phẳng (SAB) và (CDE).</a:t>
              </a:r>
            </a:p>
          </p:txBody>
        </p:sp>
        <p:sp>
          <p:nvSpPr>
            <p:cNvPr id="3" name="Rectangle 2"/>
            <p:cNvSpPr/>
            <p:nvPr/>
          </p:nvSpPr>
          <p:spPr>
            <a:xfrm>
              <a:off x="425826" y="114300"/>
              <a:ext cx="5120312" cy="901593"/>
            </a:xfrm>
            <a:prstGeom prst="rect">
              <a:avLst/>
            </a:prstGeom>
          </p:spPr>
          <p:txBody>
            <a:bodyPr wrap="none">
              <a:spAutoFit/>
            </a:bodyPr>
            <a:lstStyle/>
            <a:p>
              <a:pPr lvl="0" algn="just">
                <a:lnSpc>
                  <a:spcPct val="150000"/>
                </a:lnSpc>
                <a:defRPr/>
              </a:pPr>
              <a:r>
                <a:rPr lang="en-US" sz="4000" b="1" u="sng">
                  <a:solidFill>
                    <a:srgbClr val="002060"/>
                  </a:solidFill>
                  <a:latin typeface="Arial" panose="020B0604020202020204" pitchFamily="34" charset="0"/>
                  <a:cs typeface="Arial" panose="020B0604020202020204" pitchFamily="34" charset="0"/>
                </a:rPr>
                <a:t>Bài 4.2 (SGK – tr77)</a:t>
              </a:r>
              <a:r>
                <a:rPr lang="en-US" sz="4000" b="1">
                  <a:solidFill>
                    <a:prstClr val="black"/>
                  </a:solidFill>
                  <a:latin typeface="Arial" panose="020B0604020202020204" pitchFamily="34" charset="0"/>
                  <a:cs typeface="Arial" panose="020B0604020202020204" pitchFamily="34" charset="0"/>
                </a:rPr>
                <a:t>:</a:t>
              </a:r>
              <a:endParaRPr lang="en-US" sz="4000" dirty="0">
                <a:solidFill>
                  <a:prstClr val="black"/>
                </a:solidFill>
                <a:latin typeface="Arial" panose="020B0604020202020204" pitchFamily="34" charset="0"/>
                <a:cs typeface="Arial" panose="020B0604020202020204" pitchFamily="34" charset="0"/>
              </a:endParaRPr>
            </a:p>
          </p:txBody>
        </p:sp>
      </p:gr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2675508" y="4553783"/>
            <a:ext cx="5303955" cy="5638800"/>
          </a:xfrm>
          <a:prstGeom prst="rect">
            <a:avLst/>
          </a:prstGeom>
        </p:spPr>
      </p:pic>
      <p:grpSp>
        <p:nvGrpSpPr>
          <p:cNvPr id="13" name="Group 12"/>
          <p:cNvGrpSpPr/>
          <p:nvPr/>
        </p:nvGrpSpPr>
        <p:grpSpPr>
          <a:xfrm>
            <a:off x="4791094" y="4985845"/>
            <a:ext cx="1572835" cy="995855"/>
            <a:chOff x="1552581" y="1205790"/>
            <a:chExt cx="1572835" cy="995855"/>
          </a:xfrm>
        </p:grpSpPr>
        <p:pic>
          <p:nvPicPr>
            <p:cNvPr id="17" name="Picture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flipH="1">
              <a:off x="1553797" y="1205790"/>
              <a:ext cx="1571619" cy="995855"/>
            </a:xfrm>
            <a:prstGeom prst="rect">
              <a:avLst/>
            </a:prstGeom>
          </p:spPr>
        </p:pic>
        <p:sp>
          <p:nvSpPr>
            <p:cNvPr id="18" name="TextBox 17"/>
            <p:cNvSpPr txBox="1"/>
            <p:nvPr/>
          </p:nvSpPr>
          <p:spPr>
            <a:xfrm>
              <a:off x="1552581" y="1296329"/>
              <a:ext cx="1571619" cy="6617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7" name="Rectangle 6"/>
          <p:cNvSpPr/>
          <p:nvPr/>
        </p:nvSpPr>
        <p:spPr>
          <a:xfrm>
            <a:off x="489284" y="6191794"/>
            <a:ext cx="11840702" cy="3508653"/>
          </a:xfrm>
          <a:prstGeom prst="rect">
            <a:avLst/>
          </a:prstGeom>
        </p:spPr>
        <p:txBody>
          <a:bodyPr wrap="square">
            <a:spAutoFit/>
          </a:bodyPr>
          <a:lstStyle/>
          <a:p>
            <a:pPr>
              <a:lnSpc>
                <a:spcPct val="150000"/>
              </a:lnSpc>
              <a:spcAft>
                <a:spcPts val="0"/>
              </a:spcAft>
            </a:pPr>
            <a:r>
              <a:rPr lang="en-US" sz="3700">
                <a:latin typeface="Arial" panose="020B0604020202020204" pitchFamily="34" charset="0"/>
                <a:ea typeface="Times New Roman" panose="02020603050405020304" pitchFamily="18" charset="0"/>
                <a:cs typeface="Arial" panose="020B0604020202020204" pitchFamily="34" charset="0"/>
              </a:rPr>
              <a:t>a) Vì D thuộc cạnh SA nên D thuộc mặt phẳng (SAB).</a:t>
            </a:r>
          </a:p>
          <a:p>
            <a:pPr>
              <a:lnSpc>
                <a:spcPct val="150000"/>
              </a:lnSpc>
              <a:spcAft>
                <a:spcPts val="0"/>
              </a:spcAft>
            </a:pPr>
            <a:r>
              <a:rPr lang="en-US" sz="3700">
                <a:latin typeface="Arial" panose="020B0604020202020204" pitchFamily="34" charset="0"/>
                <a:ea typeface="Times New Roman" panose="02020603050405020304" pitchFamily="18" charset="0"/>
                <a:cs typeface="Arial" panose="020B0604020202020204" pitchFamily="34" charset="0"/>
              </a:rPr>
              <a:t>Vì E thuộc cạnh SB nên E thuộc mặt phẳng (SAB).</a:t>
            </a:r>
          </a:p>
          <a:p>
            <a:pPr>
              <a:lnSpc>
                <a:spcPct val="150000"/>
              </a:lnSpc>
              <a:spcAft>
                <a:spcPts val="0"/>
              </a:spcAft>
            </a:pPr>
            <a:r>
              <a:rPr lang="en-US" sz="3700">
                <a:latin typeface="Arial" panose="020B0604020202020204" pitchFamily="34" charset="0"/>
                <a:ea typeface="Times New Roman" panose="02020603050405020304" pitchFamily="18" charset="0"/>
                <a:cs typeface="Arial" panose="020B0604020202020204" pitchFamily="34" charset="0"/>
              </a:rPr>
              <a:t>Vì D và E cùng thuộc mặt phẳng (SAB) nên đường thẳng DE nằm trong mặt phẳng (SAB).</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8"/>
          <p:cNvPicPr>
            <a:picLocks noChangeAspect="1"/>
          </p:cNvPicPr>
          <p:nvPr/>
        </p:nvPicPr>
        <p:blipFill>
          <a:blip r:embed="rId6"/>
          <a:stretch>
            <a:fillRect/>
          </a:stretch>
        </p:blipFill>
        <p:spPr>
          <a:xfrm>
            <a:off x="17191600" y="4497967"/>
            <a:ext cx="922069" cy="922069"/>
          </a:xfrm>
          <a:prstGeom prst="rect">
            <a:avLst/>
          </a:prstGeom>
        </p:spPr>
      </p:pic>
    </p:spTree>
    <p:extLst>
      <p:ext uri="{BB962C8B-B14F-4D97-AF65-F5344CB8AC3E}">
        <p14:creationId xmlns:p14="http://schemas.microsoft.com/office/powerpoint/2010/main" val="3946383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p:tgtEl>
                                          <p:spTgt spid="13"/>
                                        </p:tgtEl>
                                        <p:attrNameLst>
                                          <p:attrName>ppt_y</p:attrName>
                                        </p:attrNameLst>
                                      </p:cBhvr>
                                      <p:tavLst>
                                        <p:tav tm="0">
                                          <p:val>
                                            <p:strVal val="#ppt_y+#ppt_h*1.125000"/>
                                          </p:val>
                                        </p:tav>
                                        <p:tav tm="100000">
                                          <p:val>
                                            <p:strVal val="#ppt_y"/>
                                          </p:val>
                                        </p:tav>
                                      </p:tavLst>
                                    </p:anim>
                                    <p:animEffect transition="in" filter="wipe(up)">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txBody>
          <a:bodyPr/>
          <a:lstStyle/>
          <a:p>
            <a:endParaRPr lang="en-US"/>
          </a:p>
        </p:txBody>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81854">
            <a:off x="13347247" y="-936889"/>
            <a:ext cx="6357396" cy="2194704"/>
          </a:xfrm>
          <a:prstGeom prst="rect">
            <a:avLst/>
          </a:prstGeom>
        </p:spPr>
      </p:pic>
      <p:sp>
        <p:nvSpPr>
          <p:cNvPr id="24" name="Rectangle 23"/>
          <p:cNvSpPr/>
          <p:nvPr/>
        </p:nvSpPr>
        <p:spPr>
          <a:xfrm>
            <a:off x="838200" y="1466164"/>
            <a:ext cx="16535400" cy="2762936"/>
          </a:xfrm>
          <a:prstGeom prst="rect">
            <a:avLst/>
          </a:prstGeom>
          <a:noFill/>
        </p:spPr>
        <p:txBody>
          <a:bodyPr wrap="square" anchor="ctr">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Mặt</a:t>
            </a:r>
            <a:r>
              <a:rPr kumimoji="0" lang="en-US" sz="4000" b="0"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bảng, màn hình máy tính hay mặt nước lúc tĩnh lặng là một số hình ảnh về một phần của mặt phẳng. Mặt phẳng không có bề dày và không có giới hạn.</a:t>
            </a:r>
            <a:endParaRPr kumimoji="0" lang="en-US" sz="4000" b="0" i="0" u="none" strike="noStrike" kern="1200" cap="none" spc="0" normalizeH="0" baseline="0" noProof="0" dirty="0">
              <a:ln>
                <a:noFill/>
              </a:ln>
              <a:solidFill>
                <a:prstClr val="black"/>
              </a:solidFill>
              <a:effectLst/>
              <a:uLnTx/>
              <a:uFillTx/>
              <a:latin typeface="Calibri"/>
            </a:endParaRPr>
          </a:p>
        </p:txBody>
      </p:sp>
      <p:pic>
        <p:nvPicPr>
          <p:cNvPr id="26"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53230" y="8039099"/>
            <a:ext cx="1829970" cy="2036127"/>
          </a:xfrm>
          <a:prstGeom prst="rect">
            <a:avLst/>
          </a:prstGeom>
        </p:spPr>
      </p:pic>
      <p:pic>
        <p:nvPicPr>
          <p:cNvPr id="9" name="Picture 8"/>
          <p:cNvPicPr>
            <a:picLocks noChangeAspect="1"/>
          </p:cNvPicPr>
          <p:nvPr/>
        </p:nvPicPr>
        <p:blipFill>
          <a:blip r:embed="rId6"/>
          <a:stretch>
            <a:fillRect/>
          </a:stretch>
        </p:blipFill>
        <p:spPr>
          <a:xfrm>
            <a:off x="1752600" y="4524432"/>
            <a:ext cx="14814564" cy="3743268"/>
          </a:xfrm>
          <a:prstGeom prst="rect">
            <a:avLst/>
          </a:prstGeom>
        </p:spPr>
      </p:pic>
    </p:spTree>
    <p:extLst>
      <p:ext uri="{BB962C8B-B14F-4D97-AF65-F5344CB8AC3E}">
        <p14:creationId xmlns:p14="http://schemas.microsoft.com/office/powerpoint/2010/main" val="239644381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57370">
            <a:off x="-160123" y="4703034"/>
            <a:ext cx="1298813" cy="1319627"/>
          </a:xfrm>
          <a:prstGeom prst="rect">
            <a:avLst/>
          </a:prstGeom>
        </p:spPr>
      </p:pic>
      <p:grpSp>
        <p:nvGrpSpPr>
          <p:cNvPr id="8" name="Group 7"/>
          <p:cNvGrpSpPr/>
          <p:nvPr/>
        </p:nvGrpSpPr>
        <p:grpSpPr>
          <a:xfrm>
            <a:off x="457200" y="266700"/>
            <a:ext cx="17399496" cy="4267200"/>
            <a:chOff x="425826" y="114300"/>
            <a:chExt cx="17399496" cy="4267200"/>
          </a:xfrm>
        </p:grpSpPr>
        <p:sp>
          <p:nvSpPr>
            <p:cNvPr id="15" name="Rectangle 14"/>
            <p:cNvSpPr/>
            <p:nvPr/>
          </p:nvSpPr>
          <p:spPr>
            <a:xfrm>
              <a:off x="425826" y="134183"/>
              <a:ext cx="17399496" cy="424731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vi-VN"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Cho tam giác ABC và điểm S không thuộc mặt phẳng (ABC). Lấy D, E là các điểm lần lượt thuộc các cạnh SA, SB và D, E khác S.</a:t>
              </a:r>
              <a:endParaRPr kumimoji="0" lang="en-US" sz="37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 Đường thẳng DE có nằm trong mặt phẳng (SAB) không?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 Giả sử DE cắt AB tại F. Chứng minh rằng F là điểm chung của hai mặt phẳng (SAB) và (CDE).</a:t>
              </a:r>
            </a:p>
          </p:txBody>
        </p:sp>
        <p:sp>
          <p:nvSpPr>
            <p:cNvPr id="3" name="Rectangle 2"/>
            <p:cNvSpPr/>
            <p:nvPr/>
          </p:nvSpPr>
          <p:spPr>
            <a:xfrm>
              <a:off x="425826" y="114300"/>
              <a:ext cx="5120312"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sng"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Bài 4.2 (SGK – tr77)</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2675508" y="4553783"/>
            <a:ext cx="5303955" cy="5638800"/>
          </a:xfrm>
          <a:prstGeom prst="rect">
            <a:avLst/>
          </a:prstGeom>
        </p:spPr>
      </p:pic>
      <p:grpSp>
        <p:nvGrpSpPr>
          <p:cNvPr id="13" name="Group 12"/>
          <p:cNvGrpSpPr/>
          <p:nvPr/>
        </p:nvGrpSpPr>
        <p:grpSpPr>
          <a:xfrm>
            <a:off x="4791094" y="4985845"/>
            <a:ext cx="1572835" cy="995855"/>
            <a:chOff x="1552581" y="1205790"/>
            <a:chExt cx="1572835" cy="995855"/>
          </a:xfrm>
        </p:grpSpPr>
        <p:pic>
          <p:nvPicPr>
            <p:cNvPr id="17" name="Picture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flipH="1">
              <a:off x="1553797" y="1205790"/>
              <a:ext cx="1571619" cy="995855"/>
            </a:xfrm>
            <a:prstGeom prst="rect">
              <a:avLst/>
            </a:prstGeom>
          </p:spPr>
        </p:pic>
        <p:sp>
          <p:nvSpPr>
            <p:cNvPr id="18" name="TextBox 17"/>
            <p:cNvSpPr txBox="1"/>
            <p:nvPr/>
          </p:nvSpPr>
          <p:spPr>
            <a:xfrm>
              <a:off x="1552581" y="1296329"/>
              <a:ext cx="1571619" cy="6617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7" name="Rectangle 6"/>
          <p:cNvSpPr/>
          <p:nvPr/>
        </p:nvSpPr>
        <p:spPr>
          <a:xfrm>
            <a:off x="700600" y="6280588"/>
            <a:ext cx="11840702" cy="3508653"/>
          </a:xfrm>
          <a:prstGeom prst="rect">
            <a:avLst/>
          </a:prstGeom>
        </p:spPr>
        <p:txBody>
          <a:bodyPr wrap="square">
            <a:spAutoFit/>
          </a:bodyPr>
          <a:lstStyle/>
          <a:p>
            <a:pPr lvl="0">
              <a:lnSpc>
                <a:spcPct val="150000"/>
              </a:lnSpc>
            </a:pP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b) Vì F thuộc DE nên F thuộc mặt phẳng (CDE).</a:t>
            </a:r>
          </a:p>
          <a:p>
            <a:pPr lvl="0">
              <a:lnSpc>
                <a:spcPct val="150000"/>
              </a:lnSpc>
            </a:pP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Vì F thuộc AB nên F thuộc mặt phẳng (SAB).</a:t>
            </a:r>
          </a:p>
          <a:p>
            <a:pPr lvl="0">
              <a:lnSpc>
                <a:spcPct val="150000"/>
              </a:lnSpc>
            </a:pP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Do đó, F là điểm chung của hai mặt phẳng (SAB) và (CDE).</a:t>
            </a:r>
          </a:p>
        </p:txBody>
      </p:sp>
      <p:pic>
        <p:nvPicPr>
          <p:cNvPr id="9" name="Picture 8"/>
          <p:cNvPicPr>
            <a:picLocks noChangeAspect="1"/>
          </p:cNvPicPr>
          <p:nvPr/>
        </p:nvPicPr>
        <p:blipFill>
          <a:blip r:embed="rId6"/>
          <a:stretch>
            <a:fillRect/>
          </a:stretch>
        </p:blipFill>
        <p:spPr>
          <a:xfrm>
            <a:off x="17191600" y="4497967"/>
            <a:ext cx="922069" cy="922069"/>
          </a:xfrm>
          <a:prstGeom prst="rect">
            <a:avLst/>
          </a:prstGeom>
        </p:spPr>
      </p:pic>
    </p:spTree>
    <p:extLst>
      <p:ext uri="{BB962C8B-B14F-4D97-AF65-F5344CB8AC3E}">
        <p14:creationId xmlns:p14="http://schemas.microsoft.com/office/powerpoint/2010/main" val="388806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CE6D"/>
        </a:solidFill>
        <a:effectLst/>
      </p:bgPr>
    </p:bg>
    <p:spTree>
      <p:nvGrpSpPr>
        <p:cNvPr id="1" name=""/>
        <p:cNvGrpSpPr/>
        <p:nvPr/>
      </p:nvGrpSpPr>
      <p:grpSpPr>
        <a:xfrm>
          <a:off x="0" y="0"/>
          <a:ext cx="0" cy="0"/>
          <a:chOff x="0" y="0"/>
          <a:chExt cx="0" cy="0"/>
        </a:xfrm>
      </p:grpSpPr>
      <p:sp>
        <p:nvSpPr>
          <p:cNvPr id="2" name="AutoShape 2"/>
          <p:cNvSpPr/>
          <p:nvPr/>
        </p:nvSpPr>
        <p:spPr>
          <a:xfrm rot="-5400000">
            <a:off x="9303307" y="-4783333"/>
            <a:ext cx="10833473" cy="19829952"/>
          </a:xfrm>
          <a:prstGeom prst="rect">
            <a:avLst/>
          </a:prstGeom>
          <a:solidFill>
            <a:srgbClr val="FFFFFF"/>
          </a:solidFill>
        </p:spPr>
        <p:txBody>
          <a:bodyPr/>
          <a:lstStyle/>
          <a:p>
            <a:endParaRPr lang="en-US"/>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24136" y="-285093"/>
            <a:ext cx="19705933" cy="11084587"/>
          </a:xfrm>
          <a:prstGeom prst="rect">
            <a:avLst/>
          </a:prstGeom>
        </p:spPr>
      </p:pic>
      <p:sp>
        <p:nvSpPr>
          <p:cNvPr id="15" name="AutoShape 6"/>
          <p:cNvSpPr/>
          <p:nvPr/>
        </p:nvSpPr>
        <p:spPr>
          <a:xfrm>
            <a:off x="457200" y="532800"/>
            <a:ext cx="17373600" cy="9448800"/>
          </a:xfrm>
          <a:prstGeom prst="rect">
            <a:avLst/>
          </a:prstGeom>
          <a:solidFill>
            <a:srgbClr val="F6F6E9"/>
          </a:solidFill>
        </p:spPr>
        <p:txBody>
          <a:bodyPr/>
          <a:lstStyle/>
          <a:p>
            <a:endParaRPr lang="en-US"/>
          </a:p>
        </p:txBody>
      </p:sp>
      <p:pic>
        <p:nvPicPr>
          <p:cNvPr id="1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67465" y="281686"/>
            <a:ext cx="4287847" cy="1023353"/>
          </a:xfrm>
          <a:prstGeom prst="rect">
            <a:avLst/>
          </a:prstGeom>
        </p:spPr>
      </p:pic>
      <p:sp>
        <p:nvSpPr>
          <p:cNvPr id="7" name="Pentagon 6"/>
          <p:cNvSpPr/>
          <p:nvPr/>
        </p:nvSpPr>
        <p:spPr>
          <a:xfrm>
            <a:off x="468086" y="3314700"/>
            <a:ext cx="10134600" cy="3333438"/>
          </a:xfrm>
          <a:prstGeom prst="homePlate">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VẬN</a:t>
            </a:r>
            <a:r>
              <a:rPr kumimoji="0" lang="en-US" sz="65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DỤNG</a:t>
            </a:r>
            <a:endParaRPr kumimoji="0" lang="en-US" sz="6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Oval 3"/>
          <p:cNvSpPr/>
          <p:nvPr/>
        </p:nvSpPr>
        <p:spPr>
          <a:xfrm>
            <a:off x="10591800" y="3695700"/>
            <a:ext cx="2971800" cy="2895600"/>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258800" y="5134031"/>
            <a:ext cx="5191069" cy="51910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6975623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2" name="Rectangle 21"/>
          <p:cNvSpPr/>
          <p:nvPr/>
        </p:nvSpPr>
        <p:spPr>
          <a:xfrm>
            <a:off x="152400" y="190500"/>
            <a:ext cx="17907247" cy="9866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781800" y="4229100"/>
            <a:ext cx="11011023" cy="5647893"/>
          </a:xfrm>
          <a:prstGeom prst="rect">
            <a:avLst/>
          </a:prstGeom>
        </p:spPr>
        <p:txBody>
          <a:bodyPr wrap="square">
            <a:spAutoFit/>
          </a:bodyPr>
          <a:lstStyle/>
          <a:p>
            <a:pPr algn="just">
              <a:lnSpc>
                <a:spcPct val="150000"/>
              </a:lnSpc>
              <a:spcAft>
                <a:spcPts val="0"/>
              </a:spcAft>
            </a:pPr>
            <a:r>
              <a:rPr lang="vi-VN" sz="3500">
                <a:ea typeface="Calibri" panose="020F0502020204030204" pitchFamily="34" charset="0"/>
                <a:cs typeface="Arial" panose="020B0604020202020204" pitchFamily="34" charset="0"/>
              </a:rPr>
              <a:t>a) Trong tam giác BCD, N thuộc cạnh BC thỏa mãn BN = CN hay N là trung điểm của BC và P thuộc cạnh BD sao cho BP = 2DP. </a:t>
            </a:r>
            <a:endParaRPr lang="en-US" sz="3500">
              <a:ea typeface="Calibri" panose="020F0502020204030204" pitchFamily="34" charset="0"/>
              <a:cs typeface="Arial" panose="020B0604020202020204" pitchFamily="34" charset="0"/>
            </a:endParaRPr>
          </a:p>
          <a:p>
            <a:pPr algn="just">
              <a:lnSpc>
                <a:spcPct val="150000"/>
              </a:lnSpc>
              <a:spcAft>
                <a:spcPts val="0"/>
              </a:spcAft>
            </a:pPr>
            <a:r>
              <a:rPr lang="vi-VN" sz="3500">
                <a:ea typeface="Calibri" panose="020F0502020204030204" pitchFamily="34" charset="0"/>
                <a:cs typeface="Arial" panose="020B0604020202020204" pitchFamily="34" charset="0"/>
              </a:rPr>
              <a:t>Khi đó, đường thẳng NP cắt CD tại một điểm E. </a:t>
            </a:r>
            <a:endParaRPr lang="en-US" sz="3500">
              <a:ea typeface="Calibri" panose="020F0502020204030204" pitchFamily="34" charset="0"/>
              <a:cs typeface="Arial" panose="020B0604020202020204" pitchFamily="34" charset="0"/>
            </a:endParaRPr>
          </a:p>
          <a:p>
            <a:pPr algn="just">
              <a:lnSpc>
                <a:spcPct val="150000"/>
              </a:lnSpc>
              <a:spcAft>
                <a:spcPts val="0"/>
              </a:spcAft>
            </a:pPr>
            <a:r>
              <a:rPr lang="vi-VN" sz="3500">
                <a:ea typeface="Calibri" panose="020F0502020204030204" pitchFamily="34" charset="0"/>
                <a:cs typeface="Arial" panose="020B0604020202020204" pitchFamily="34" charset="0"/>
              </a:rPr>
              <a:t>Vì E thuộc NP nằm trong mặt phẳng (MNP) nên E thuộc mặt phẳng (MNP). Vậy E là giao điểm của đường thẳng CD và mặt phẳng (MNP).</a:t>
            </a:r>
            <a:endParaRPr lang="en-US" sz="3500">
              <a:latin typeface="Arial" panose="020B0604020202020204" pitchFamily="34" charset="0"/>
              <a:ea typeface="Arial" panose="020B0604020202020204" pitchFamily="34" charset="0"/>
              <a:cs typeface="Arial" panose="020B0604020202020204" pitchFamily="34" charset="0"/>
            </a:endParaRPr>
          </a:p>
        </p:txBody>
      </p:sp>
      <p:grpSp>
        <p:nvGrpSpPr>
          <p:cNvPr id="5" name="Group 4"/>
          <p:cNvGrpSpPr/>
          <p:nvPr/>
        </p:nvGrpSpPr>
        <p:grpSpPr>
          <a:xfrm>
            <a:off x="415117" y="296064"/>
            <a:ext cx="17377706" cy="3423270"/>
            <a:chOff x="300694" y="293725"/>
            <a:chExt cx="17377706" cy="3423270"/>
          </a:xfrm>
        </p:grpSpPr>
        <p:sp>
          <p:nvSpPr>
            <p:cNvPr id="9" name="Rectangle 8"/>
            <p:cNvSpPr/>
            <p:nvPr/>
          </p:nvSpPr>
          <p:spPr>
            <a:xfrm>
              <a:off x="304800" y="369925"/>
              <a:ext cx="17373600" cy="3347070"/>
            </a:xfrm>
            <a:prstGeom prst="rect">
              <a:avLst/>
            </a:prstGeom>
          </p:spPr>
          <p:txBody>
            <a:bodyPr wrap="square">
              <a:spAutoFit/>
            </a:bodyPr>
            <a:lstStyle/>
            <a:p>
              <a:pPr algn="just">
                <a:lnSpc>
                  <a:spcPct val="150000"/>
                </a:lnSpc>
              </a:pPr>
              <a:r>
                <a:rPr lang="en-US" sz="3600">
                  <a:solidFill>
                    <a:srgbClr val="333333"/>
                  </a:solidFill>
                  <a:ea typeface="Calibri" panose="020F0502020204030204" pitchFamily="34" charset="0"/>
                  <a:cs typeface="Times New Roman" panose="02020603050405020304" pitchFamily="18" charset="0"/>
                </a:rPr>
                <a:t>                                              </a:t>
              </a:r>
              <a:r>
                <a:rPr lang="vi-VN" sz="3500">
                  <a:solidFill>
                    <a:srgbClr val="333333"/>
                  </a:solidFill>
                  <a:ea typeface="Calibri" panose="020F0502020204030204" pitchFamily="34" charset="0"/>
                  <a:cs typeface="Times New Roman" panose="02020603050405020304" pitchFamily="18" charset="0"/>
                </a:rPr>
                <a:t>Cho hình tứ diện ABCD. Trên các cạnh AC, BC, BD lần lượt lấy các điểm M, N, P sao cho AM = CM, BN = CN, BP = 2DP.</a:t>
              </a:r>
            </a:p>
            <a:p>
              <a:pPr algn="just">
                <a:lnSpc>
                  <a:spcPct val="150000"/>
                </a:lnSpc>
              </a:pPr>
              <a:r>
                <a:rPr lang="vi-VN" sz="3500">
                  <a:solidFill>
                    <a:srgbClr val="333333"/>
                  </a:solidFill>
                  <a:ea typeface="Calibri" panose="020F0502020204030204" pitchFamily="34" charset="0"/>
                  <a:cs typeface="Times New Roman" panose="02020603050405020304" pitchFamily="18" charset="0"/>
                </a:rPr>
                <a:t>a) Xác định giao tuyến của đường thẳng CD và mặt phẳng (MNP)</a:t>
              </a:r>
            </a:p>
            <a:p>
              <a:pPr algn="just">
                <a:lnSpc>
                  <a:spcPct val="150000"/>
                </a:lnSpc>
              </a:pPr>
              <a:r>
                <a:rPr lang="vi-VN" sz="3500">
                  <a:solidFill>
                    <a:srgbClr val="333333"/>
                  </a:solidFill>
                  <a:ea typeface="Calibri" panose="020F0502020204030204" pitchFamily="34" charset="0"/>
                  <a:cs typeface="Times New Roman" panose="02020603050405020304" pitchFamily="18" charset="0"/>
                </a:rPr>
                <a:t>b) Xác định giao tuyến của hai mặt phẳng (ACD) và (MNP).</a:t>
              </a:r>
            </a:p>
          </p:txBody>
        </p:sp>
        <p:sp>
          <p:nvSpPr>
            <p:cNvPr id="2" name="Rectangle 1"/>
            <p:cNvSpPr/>
            <p:nvPr/>
          </p:nvSpPr>
          <p:spPr>
            <a:xfrm>
              <a:off x="300694" y="293725"/>
              <a:ext cx="4863832" cy="861133"/>
            </a:xfrm>
            <a:prstGeom prst="rect">
              <a:avLst/>
            </a:prstGeom>
          </p:spPr>
          <p:txBody>
            <a:bodyPr wrap="none">
              <a:spAutoFit/>
            </a:bodyPr>
            <a:lstStyle/>
            <a:p>
              <a:pPr lvl="0" algn="just">
                <a:lnSpc>
                  <a:spcPct val="150000"/>
                </a:lnSpc>
                <a:defRPr/>
              </a:pPr>
              <a:r>
                <a:rPr lang="en-US" sz="3800" b="1" u="sng">
                  <a:solidFill>
                    <a:srgbClr val="002060"/>
                  </a:solidFill>
                  <a:latin typeface="Arial" panose="020B0604020202020204" pitchFamily="34" charset="0"/>
                  <a:cs typeface="Arial" panose="020B0604020202020204" pitchFamily="34" charset="0"/>
                </a:rPr>
                <a:t>Bài 4.6 (SGK – tr77)</a:t>
              </a:r>
              <a:r>
                <a:rPr lang="en-US" sz="3800" b="1">
                  <a:solidFill>
                    <a:prstClr val="black"/>
                  </a:solidFill>
                  <a:latin typeface="Arial" panose="020B0604020202020204" pitchFamily="34" charset="0"/>
                  <a:cs typeface="Arial" panose="020B0604020202020204" pitchFamily="34" charset="0"/>
                </a:rPr>
                <a:t>:</a:t>
              </a:r>
              <a:endParaRPr lang="en-US" sz="3800" dirty="0">
                <a:solidFill>
                  <a:prstClr val="black"/>
                </a:solidFill>
                <a:latin typeface="Arial" panose="020B0604020202020204" pitchFamily="34" charset="0"/>
                <a:cs typeface="Arial" panose="020B0604020202020204" pitchFamily="34" charset="0"/>
              </a:endParaRPr>
            </a:p>
          </p:txBody>
        </p:sp>
      </p:gr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52400" y="4607597"/>
            <a:ext cx="6319077" cy="5412703"/>
          </a:xfrm>
          <a:prstGeom prst="rect">
            <a:avLst/>
          </a:prstGeom>
        </p:spPr>
      </p:pic>
      <p:pic>
        <p:nvPicPr>
          <p:cNvPr id="12"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30594" flipH="1">
            <a:off x="51055" y="9086989"/>
            <a:ext cx="1051226" cy="1114016"/>
          </a:xfrm>
          <a:prstGeom prst="rect">
            <a:avLst/>
          </a:prstGeom>
        </p:spPr>
      </p:pic>
      <p:sp>
        <p:nvSpPr>
          <p:cNvPr id="13" name="TextBox 12"/>
          <p:cNvSpPr txBox="1"/>
          <p:nvPr/>
        </p:nvSpPr>
        <p:spPr>
          <a:xfrm>
            <a:off x="-16042" y="3848100"/>
            <a:ext cx="21336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600" b="1" i="0" u="sng" strike="noStrike" kern="1200" cap="none" spc="0" normalizeH="0" noProof="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36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6"/>
          <a:stretch>
            <a:fillRect/>
          </a:stretch>
        </p:blipFill>
        <p:spPr>
          <a:xfrm rot="18930383">
            <a:off x="16128915" y="2220580"/>
            <a:ext cx="1937810" cy="1206662"/>
          </a:xfrm>
          <a:prstGeom prst="rect">
            <a:avLst/>
          </a:prstGeom>
        </p:spPr>
      </p:pic>
    </p:spTree>
    <p:extLst>
      <p:ext uri="{BB962C8B-B14F-4D97-AF65-F5344CB8AC3E}">
        <p14:creationId xmlns:p14="http://schemas.microsoft.com/office/powerpoint/2010/main" val="276901053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fade">
                                      <p:cBhvr>
                                        <p:cTn id="22" dur="500"/>
                                        <p:tgtEl>
                                          <p:spTgt spid="19">
                                            <p:txEl>
                                              <p:pRg st="0" end="0"/>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9">
                                            <p:txEl>
                                              <p:pRg st="1" end="1"/>
                                            </p:txEl>
                                          </p:spTgt>
                                        </p:tgtEl>
                                        <p:attrNameLst>
                                          <p:attrName>style.visibility</p:attrName>
                                        </p:attrNameLst>
                                      </p:cBhvr>
                                      <p:to>
                                        <p:strVal val="visible"/>
                                      </p:to>
                                    </p:set>
                                    <p:animEffect transition="in" filter="fade">
                                      <p:cBhvr>
                                        <p:cTn id="26" dur="500"/>
                                        <p:tgtEl>
                                          <p:spTgt spid="19">
                                            <p:txEl>
                                              <p:pRg st="1" end="1"/>
                                            </p:txEl>
                                          </p:spTgt>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19">
                                            <p:txEl>
                                              <p:pRg st="2" end="2"/>
                                            </p:txEl>
                                          </p:spTgt>
                                        </p:tgtEl>
                                        <p:attrNameLst>
                                          <p:attrName>style.visibility</p:attrName>
                                        </p:attrNameLst>
                                      </p:cBhvr>
                                      <p:to>
                                        <p:strVal val="visible"/>
                                      </p:to>
                                    </p:set>
                                    <p:animEffect transition="in" filter="fade">
                                      <p:cBhvr>
                                        <p:cTn id="30"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2" name="Rectangle 21"/>
          <p:cNvSpPr/>
          <p:nvPr/>
        </p:nvSpPr>
        <p:spPr>
          <a:xfrm>
            <a:off x="152400" y="190500"/>
            <a:ext cx="17907247" cy="9866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6781800" y="4229100"/>
            <a:ext cx="11011023" cy="5647893"/>
          </a:xfrm>
          <a:prstGeom prst="rect">
            <a:avLst/>
          </a:prstGeom>
        </p:spPr>
        <p:txBody>
          <a:bodyPr wrap="square">
            <a:spAutoFit/>
          </a:bodyPr>
          <a:lstStyle/>
          <a:p>
            <a:pPr lvl="0" algn="just">
              <a:lnSpc>
                <a:spcPct val="150000"/>
              </a:lnSpc>
            </a:pPr>
            <a:r>
              <a:rPr lang="vi-VN" sz="3500">
                <a:solidFill>
                  <a:prstClr val="black"/>
                </a:solidFill>
                <a:ea typeface="Calibri" panose="020F0502020204030204" pitchFamily="34" charset="0"/>
                <a:cs typeface="Arial" panose="020B0604020202020204" pitchFamily="34" charset="0"/>
              </a:rPr>
              <a:t>b) Vì M thuộc cạnh AC nên M thuộc mặt phẳng (ACD), vì E thuộc CD nên E thuộc mặt phẳng (ACD), do đó đường thẳng ME nằm trong mặt phẳng (ACD).</a:t>
            </a:r>
          </a:p>
          <a:p>
            <a:pPr lvl="0" algn="just">
              <a:lnSpc>
                <a:spcPct val="150000"/>
              </a:lnSpc>
            </a:pPr>
            <a:r>
              <a:rPr lang="vi-VN" sz="3500">
                <a:solidFill>
                  <a:prstClr val="black"/>
                </a:solidFill>
                <a:ea typeface="Calibri" panose="020F0502020204030204" pitchFamily="34" charset="0"/>
                <a:cs typeface="Arial" panose="020B0604020202020204" pitchFamily="34" charset="0"/>
              </a:rPr>
              <a:t>Vì E thuộc mặt phẳng (MNP) và M thuộc mặt phẳng (MNP) nên ME nằm trong mặt phẳng (MNP).</a:t>
            </a:r>
          </a:p>
          <a:p>
            <a:pPr lvl="0" algn="just">
              <a:lnSpc>
                <a:spcPct val="150000"/>
              </a:lnSpc>
            </a:pPr>
            <a:r>
              <a:rPr lang="vi-VN" sz="3500">
                <a:solidFill>
                  <a:prstClr val="black"/>
                </a:solidFill>
                <a:ea typeface="Calibri" panose="020F0502020204030204" pitchFamily="34" charset="0"/>
                <a:cs typeface="Arial" panose="020B0604020202020204" pitchFamily="34" charset="0"/>
              </a:rPr>
              <a:t>Vậy ME là giao tuyến của hai mặt phẳng (ACD) và (MNP).</a:t>
            </a:r>
          </a:p>
        </p:txBody>
      </p:sp>
      <p:grpSp>
        <p:nvGrpSpPr>
          <p:cNvPr id="5" name="Group 4"/>
          <p:cNvGrpSpPr/>
          <p:nvPr/>
        </p:nvGrpSpPr>
        <p:grpSpPr>
          <a:xfrm>
            <a:off x="415117" y="296064"/>
            <a:ext cx="17377706" cy="3423270"/>
            <a:chOff x="300694" y="293725"/>
            <a:chExt cx="17377706" cy="3423270"/>
          </a:xfrm>
        </p:grpSpPr>
        <p:sp>
          <p:nvSpPr>
            <p:cNvPr id="9" name="Rectangle 8"/>
            <p:cNvSpPr/>
            <p:nvPr/>
          </p:nvSpPr>
          <p:spPr>
            <a:xfrm>
              <a:off x="304800" y="369925"/>
              <a:ext cx="17373600" cy="334707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333333"/>
                  </a:solidFill>
                  <a:effectLst/>
                  <a:uLnTx/>
                  <a:uFillTx/>
                  <a:latin typeface="Calibri"/>
                  <a:ea typeface="Calibri" panose="020F0502020204030204" pitchFamily="34" charset="0"/>
                  <a:cs typeface="Times New Roman" panose="02020603050405020304" pitchFamily="18" charset="0"/>
                </a:rPr>
                <a:t>                                              </a:t>
              </a:r>
              <a:r>
                <a:rPr kumimoji="0" lang="vi-VN" sz="3500" b="0" i="0" u="none" strike="noStrike" kern="1200" cap="none" spc="0" normalizeH="0" baseline="0" noProof="0">
                  <a:ln>
                    <a:noFill/>
                  </a:ln>
                  <a:solidFill>
                    <a:srgbClr val="333333"/>
                  </a:solidFill>
                  <a:effectLst/>
                  <a:uLnTx/>
                  <a:uFillTx/>
                  <a:latin typeface="Arial" panose="020B0604020202020204" pitchFamily="34" charset="0"/>
                  <a:ea typeface="Calibri" panose="020F0502020204030204" pitchFamily="34" charset="0"/>
                  <a:cs typeface="Times New Roman" panose="02020603050405020304" pitchFamily="18" charset="0"/>
                </a:rPr>
                <a:t>Cho hình tứ diện ABCD. Trên các cạnh AC, BC, BD lần lượt lấy các điểm M, N, P sao cho AM = CM, BN = CN, BP = 2DP.</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500" b="0" i="0" u="none" strike="noStrike" kern="1200" cap="none" spc="0" normalizeH="0" baseline="0" noProof="0">
                  <a:ln>
                    <a:noFill/>
                  </a:ln>
                  <a:solidFill>
                    <a:srgbClr val="333333"/>
                  </a:solidFill>
                  <a:effectLst/>
                  <a:uLnTx/>
                  <a:uFillTx/>
                  <a:latin typeface="Arial" panose="020B0604020202020204" pitchFamily="34" charset="0"/>
                  <a:ea typeface="Calibri" panose="020F0502020204030204" pitchFamily="34" charset="0"/>
                  <a:cs typeface="Times New Roman" panose="02020603050405020304" pitchFamily="18" charset="0"/>
                </a:rPr>
                <a:t>a) Xác định giao tuyến của đường thẳng CD và mặt phẳng (MNP)</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500" b="0" i="0" u="none" strike="noStrike" kern="1200" cap="none" spc="0" normalizeH="0" baseline="0" noProof="0">
                  <a:ln>
                    <a:noFill/>
                  </a:ln>
                  <a:solidFill>
                    <a:srgbClr val="333333"/>
                  </a:solidFill>
                  <a:effectLst/>
                  <a:uLnTx/>
                  <a:uFillTx/>
                  <a:latin typeface="Arial" panose="020B0604020202020204" pitchFamily="34" charset="0"/>
                  <a:ea typeface="Calibri" panose="020F0502020204030204" pitchFamily="34" charset="0"/>
                  <a:cs typeface="Times New Roman" panose="02020603050405020304" pitchFamily="18" charset="0"/>
                </a:rPr>
                <a:t>b) Xác định giao tuyến của hai mặt phẳng (ACD) và (MNP).</a:t>
              </a:r>
            </a:p>
          </p:txBody>
        </p:sp>
        <p:sp>
          <p:nvSpPr>
            <p:cNvPr id="2" name="Rectangle 1"/>
            <p:cNvSpPr/>
            <p:nvPr/>
          </p:nvSpPr>
          <p:spPr>
            <a:xfrm>
              <a:off x="300694" y="293725"/>
              <a:ext cx="4863832" cy="86113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1" i="0" u="sng"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Bài 4.6 (SGK – tr77)</a:t>
              </a:r>
              <a:r>
                <a:rPr kumimoji="0" lang="en-US"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34123" y="4607597"/>
            <a:ext cx="6319077" cy="5412703"/>
          </a:xfrm>
          <a:prstGeom prst="rect">
            <a:avLst/>
          </a:prstGeom>
        </p:spPr>
      </p:pic>
      <p:pic>
        <p:nvPicPr>
          <p:cNvPr id="12"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30594" flipH="1">
            <a:off x="51055" y="9086989"/>
            <a:ext cx="1051226" cy="1114016"/>
          </a:xfrm>
          <a:prstGeom prst="rect">
            <a:avLst/>
          </a:prstGeom>
        </p:spPr>
      </p:pic>
      <p:sp>
        <p:nvSpPr>
          <p:cNvPr id="13" name="TextBox 12"/>
          <p:cNvSpPr txBox="1"/>
          <p:nvPr/>
        </p:nvSpPr>
        <p:spPr>
          <a:xfrm>
            <a:off x="-16042" y="3848100"/>
            <a:ext cx="21336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36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6"/>
          <a:stretch>
            <a:fillRect/>
          </a:stretch>
        </p:blipFill>
        <p:spPr>
          <a:xfrm rot="18930383">
            <a:off x="16128915" y="2220580"/>
            <a:ext cx="1937810" cy="1206662"/>
          </a:xfrm>
          <a:prstGeom prst="rect">
            <a:avLst/>
          </a:prstGeom>
        </p:spPr>
      </p:pic>
    </p:spTree>
    <p:extLst>
      <p:ext uri="{BB962C8B-B14F-4D97-AF65-F5344CB8AC3E}">
        <p14:creationId xmlns:p14="http://schemas.microsoft.com/office/powerpoint/2010/main" val="4289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animEffect transition="in" filter="fade">
                                      <p:cBhvr>
                                        <p:cTn id="11" dur="500"/>
                                        <p:tgtEl>
                                          <p:spTgt spid="19">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animEffect transition="in" filter="fade">
                                      <p:cBhvr>
                                        <p:cTn id="15"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152400" y="146384"/>
            <a:ext cx="17983200" cy="9982200"/>
          </a:xfrm>
          <a:prstGeom prst="rect">
            <a:avLst/>
          </a:prstGeom>
          <a:solidFill>
            <a:schemeClr val="bg1"/>
          </a:solidFill>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059482">
            <a:off x="16194797" y="9597925"/>
            <a:ext cx="2492733" cy="49720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938975">
            <a:off x="674059" y="8920118"/>
            <a:ext cx="913338" cy="1705552"/>
          </a:xfrm>
          <a:prstGeom prst="rect">
            <a:avLst/>
          </a:prstGeom>
        </p:spPr>
      </p:pic>
      <p:grpSp>
        <p:nvGrpSpPr>
          <p:cNvPr id="5" name="Group 4"/>
          <p:cNvGrpSpPr/>
          <p:nvPr/>
        </p:nvGrpSpPr>
        <p:grpSpPr>
          <a:xfrm>
            <a:off x="228600" y="266700"/>
            <a:ext cx="17678400" cy="3668548"/>
            <a:chOff x="762000" y="596180"/>
            <a:chExt cx="17678400" cy="3668548"/>
          </a:xfrm>
        </p:grpSpPr>
        <p:sp>
          <p:nvSpPr>
            <p:cNvPr id="4" name="Rectangle 3"/>
            <p:cNvSpPr/>
            <p:nvPr/>
          </p:nvSpPr>
          <p:spPr>
            <a:xfrm>
              <a:off x="762000" y="663742"/>
              <a:ext cx="17678400" cy="3600986"/>
            </a:xfrm>
            <a:prstGeom prst="rect">
              <a:avLst/>
            </a:prstGeom>
          </p:spPr>
          <p:txBody>
            <a:bodyPr wrap="square">
              <a:spAutoFit/>
            </a:bodyPr>
            <a:lstStyle/>
            <a:p>
              <a:pPr algn="just">
                <a:lnSpc>
                  <a:spcPct val="150000"/>
                </a:lnSpc>
              </a:pPr>
              <a:r>
                <a:rPr lang="en-US" sz="3800">
                  <a:ea typeface="Calibri" panose="020F0502020204030204" pitchFamily="34" charset="0"/>
                  <a:cs typeface="Arial" panose="020B0604020202020204" pitchFamily="34" charset="0"/>
                </a:rPr>
                <a:t>                                               </a:t>
              </a:r>
              <a:r>
                <a:rPr lang="vi-VN" sz="3800">
                  <a:ea typeface="Calibri" panose="020F0502020204030204" pitchFamily="34" charset="0"/>
                  <a:cs typeface="Arial" panose="020B0604020202020204" pitchFamily="34" charset="0"/>
                </a:rPr>
                <a:t>Tại các nhà hàng, khách sạn, nhân viên phụ vụ bàn thường xuyên phải bưng bê nhiều khay, đĩa đồ ăn khác nhau. Một trong những nguyên tắc nhân viên cần nhớ là khay phải được bưng bằng ít nhất 3 ngón tay. Hãy giải thích tại sao?</a:t>
              </a:r>
            </a:p>
          </p:txBody>
        </p:sp>
        <p:sp>
          <p:nvSpPr>
            <p:cNvPr id="9" name="Rectangle 8"/>
            <p:cNvSpPr/>
            <p:nvPr/>
          </p:nvSpPr>
          <p:spPr>
            <a:xfrm>
              <a:off x="814144" y="596180"/>
              <a:ext cx="5205656" cy="901593"/>
            </a:xfrm>
            <a:prstGeom prst="rect">
              <a:avLst/>
            </a:prstGeom>
          </p:spPr>
          <p:txBody>
            <a:bodyPr wrap="square">
              <a:spAutoFit/>
            </a:bodyPr>
            <a:lstStyle/>
            <a:p>
              <a:pPr algn="just">
                <a:lnSpc>
                  <a:spcPct val="150000"/>
                </a:lnSpc>
              </a:pPr>
              <a:r>
                <a:rPr lang="en-US" sz="4000" b="1" u="sng">
                  <a:solidFill>
                    <a:srgbClr val="002060"/>
                  </a:solidFill>
                  <a:latin typeface="Arial" panose="020B0604020202020204" pitchFamily="34" charset="0"/>
                  <a:cs typeface="Arial" panose="020B0604020202020204" pitchFamily="34" charset="0"/>
                </a:rPr>
                <a:t>Bài 4.7 (SGK – tr77):</a:t>
              </a:r>
              <a:endParaRPr lang="en-US" sz="4000" b="1" u="sng" err="1">
                <a:solidFill>
                  <a:srgbClr val="002060"/>
                </a:solidFill>
                <a:latin typeface="Arial" panose="020B0604020202020204" pitchFamily="34" charset="0"/>
                <a:cs typeface="Arial" panose="020B0604020202020204" pitchFamily="34" charset="0"/>
              </a:endParaRPr>
            </a:p>
          </p:txBody>
        </p:sp>
      </p:grpSp>
      <p:sp>
        <p:nvSpPr>
          <p:cNvPr id="7" name="Rectangle 6"/>
          <p:cNvSpPr/>
          <p:nvPr/>
        </p:nvSpPr>
        <p:spPr>
          <a:xfrm>
            <a:off x="6789821" y="4475020"/>
            <a:ext cx="11040979" cy="5078313"/>
          </a:xfrm>
          <a:prstGeom prst="rect">
            <a:avLst/>
          </a:prstGeom>
        </p:spPr>
        <p:txBody>
          <a:bodyPr wrap="square">
            <a:spAutoFit/>
          </a:bodyPr>
          <a:lstStyle/>
          <a:p>
            <a:pPr algn="just">
              <a:lnSpc>
                <a:spcPct val="150000"/>
              </a:lnSpc>
              <a:spcAft>
                <a:spcPts val="0"/>
              </a:spcAft>
            </a:pPr>
            <a:r>
              <a:rPr lang="vi-VN" sz="3600">
                <a:ea typeface="Calibri" panose="020F0502020204030204" pitchFamily="34" charset="0"/>
                <a:cs typeface="Arial" panose="020B0604020202020204" pitchFamily="34" charset="0"/>
              </a:rPr>
              <a:t>Ba đầu ngón tay minh họa cho 3 điểm phân biệt không thẳng hàng. Theo tính chất thừa nhận, có một và chỉ một mặt phẳng đi qua ba điểm không thẳng hàng. Khi đó, mỗi khay, đĩa đồ ăn đại diện cho một mặt phẳng đi qua ba điểm ở đầu ngón tay làm cho khay, đĩa đồ ăn được giữ vững bằng phẳng.</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sp>
        <p:nvSpPr>
          <p:cNvPr id="13" name="TextBox 12"/>
          <p:cNvSpPr txBox="1"/>
          <p:nvPr/>
        </p:nvSpPr>
        <p:spPr>
          <a:xfrm>
            <a:off x="8077200" y="3395527"/>
            <a:ext cx="213360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0" u="sng" strike="noStrike" kern="1200" cap="none" spc="0" normalizeH="0" noProof="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38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4"/>
          <a:stretch>
            <a:fillRect/>
          </a:stretch>
        </p:blipFill>
        <p:spPr>
          <a:xfrm>
            <a:off x="372979" y="4838700"/>
            <a:ext cx="6027821" cy="4447369"/>
          </a:xfrm>
          <a:prstGeom prst="rect">
            <a:avLst/>
          </a:prstGeom>
        </p:spPr>
      </p:pic>
    </p:spTree>
    <p:extLst>
      <p:ext uri="{BB962C8B-B14F-4D97-AF65-F5344CB8AC3E}">
        <p14:creationId xmlns:p14="http://schemas.microsoft.com/office/powerpoint/2010/main" val="125214951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a:off x="-431326" y="10016904"/>
            <a:ext cx="19161184" cy="917796"/>
            <a:chOff x="0" y="0"/>
            <a:chExt cx="6481685" cy="310464"/>
          </a:xfrm>
        </p:grpSpPr>
        <p:sp>
          <p:nvSpPr>
            <p:cNvPr id="6" name="Freeform 6"/>
            <p:cNvSpPr/>
            <p:nvPr/>
          </p:nvSpPr>
          <p:spPr>
            <a:xfrm>
              <a:off x="0" y="0"/>
              <a:ext cx="6481685" cy="310464"/>
            </a:xfrm>
            <a:custGeom>
              <a:avLst/>
              <a:gdLst/>
              <a:ahLst/>
              <a:cxnLst/>
              <a:rect l="l" t="t" r="r" b="b"/>
              <a:pathLst>
                <a:path w="6481685" h="310464">
                  <a:moveTo>
                    <a:pt x="0" y="0"/>
                  </a:moveTo>
                  <a:lnTo>
                    <a:pt x="6481685" y="0"/>
                  </a:lnTo>
                  <a:lnTo>
                    <a:pt x="6481685" y="310464"/>
                  </a:lnTo>
                  <a:lnTo>
                    <a:pt x="0" y="310464"/>
                  </a:lnTo>
                  <a:close/>
                </a:path>
              </a:pathLst>
            </a:custGeom>
            <a:solidFill>
              <a:srgbClr val="61A6AB"/>
            </a:solidFill>
          </p:spPr>
          <p:txBody>
            <a:bodyPr/>
            <a:lstStyle/>
            <a:p>
              <a:endParaRPr lang="en-US"/>
            </a:p>
          </p:txBody>
        </p:sp>
      </p:gr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81854">
            <a:off x="14146373" y="-1338554"/>
            <a:ext cx="7368853" cy="2543880"/>
          </a:xfrm>
          <a:prstGeom prst="rect">
            <a:avLst/>
          </a:prstGeom>
        </p:spPr>
      </p:pic>
      <p:sp>
        <p:nvSpPr>
          <p:cNvPr id="16" name="Rectangle 15"/>
          <p:cNvSpPr/>
          <p:nvPr/>
        </p:nvSpPr>
        <p:spPr>
          <a:xfrm>
            <a:off x="430932" y="238185"/>
            <a:ext cx="17399868" cy="4524315"/>
          </a:xfrm>
          <a:prstGeom prst="rect">
            <a:avLst/>
          </a:prstGeom>
        </p:spPr>
        <p:txBody>
          <a:bodyPr wrap="square">
            <a:spAutoFit/>
          </a:bodyPr>
          <a:lstStyle/>
          <a:p>
            <a:pPr lvl="0" algn="just">
              <a:lnSpc>
                <a:spcPct val="150000"/>
              </a:lnSpc>
            </a:pPr>
            <a:r>
              <a:rPr lang="en-US" sz="4000" b="1" u="sng">
                <a:solidFill>
                  <a:srgbClr val="002060"/>
                </a:solidFill>
                <a:latin typeface="Arial" panose="020B0604020202020204" pitchFamily="34" charset="0"/>
                <a:cs typeface="Arial" panose="020B0604020202020204" pitchFamily="34" charset="0"/>
              </a:rPr>
              <a:t>Bài 4.8 (SGK – tr77):</a:t>
            </a:r>
          </a:p>
          <a:p>
            <a:pPr lvl="0" algn="just">
              <a:lnSpc>
                <a:spcPct val="150000"/>
              </a:lnSpc>
              <a:defRPr/>
            </a:pPr>
            <a:r>
              <a:rPr lang="vi-VN" sz="3800">
                <a:solidFill>
                  <a:prstClr val="black"/>
                </a:solidFill>
                <a:ea typeface="Calibri" panose="020F0502020204030204" pitchFamily="34" charset="0"/>
                <a:cs typeface="Times New Roman" panose="02020603050405020304" pitchFamily="18" charset="0"/>
              </a:rPr>
              <a:t>Bàn cắt giấy là một dụng cụ được sử dụng thường xuyên ở các cửa hàng photo – copy. Bàn cắt giấy gồm hai phần chính: phần bàn hình chữ nhật có chia kích thước giấy và phần dao cắt có một đầu được cố định vào bàn. Hãy giải thích tại sao khi sử dụng bàn cắt giấy thì các đường cắt luôn là đường thẳng.</a:t>
            </a:r>
          </a:p>
        </p:txBody>
      </p:sp>
      <p:sp>
        <p:nvSpPr>
          <p:cNvPr id="12" name="TextBox 11"/>
          <p:cNvSpPr txBox="1"/>
          <p:nvPr/>
        </p:nvSpPr>
        <p:spPr>
          <a:xfrm>
            <a:off x="6705600" y="4847392"/>
            <a:ext cx="183108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sng"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44368">
            <a:off x="16922995" y="9232334"/>
            <a:ext cx="1169533" cy="1188275"/>
          </a:xfrm>
          <a:prstGeom prst="rect">
            <a:avLst/>
          </a:prstGeom>
        </p:spPr>
      </p:pic>
      <p:sp>
        <p:nvSpPr>
          <p:cNvPr id="11" name="Rectangle 10"/>
          <p:cNvSpPr/>
          <p:nvPr/>
        </p:nvSpPr>
        <p:spPr>
          <a:xfrm>
            <a:off x="7098091" y="5620583"/>
            <a:ext cx="10800928" cy="4247317"/>
          </a:xfrm>
          <a:prstGeom prst="rect">
            <a:avLst/>
          </a:prstGeom>
        </p:spPr>
        <p:txBody>
          <a:bodyPr wrap="square">
            <a:spAutoFit/>
          </a:bodyPr>
          <a:lstStyle/>
          <a:p>
            <a:pPr lvl="0" algn="just">
              <a:lnSpc>
                <a:spcPct val="150000"/>
              </a:lnSpc>
              <a:defRPr/>
            </a:pPr>
            <a:r>
              <a:rPr lang="vi-VN" sz="3700">
                <a:solidFill>
                  <a:prstClr val="black"/>
                </a:solidFill>
                <a:ea typeface="Calibri" panose="020F0502020204030204" pitchFamily="34" charset="0"/>
                <a:cs typeface="Arial" panose="020B0604020202020204" pitchFamily="34" charset="0"/>
              </a:rPr>
              <a:t>Phần dao cắt có một đầu được gắn cố định vào bàn, giấy cắt được đặt lên phần bàn hình chữ nhật, khi cắt mặt phẳng cắt giao với mặt phẳng giấy theo một giao tuyến là phần đường cắt nên nó luôn là một đường thẳng.</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5"/>
          <a:stretch>
            <a:fillRect/>
          </a:stretch>
        </p:blipFill>
        <p:spPr>
          <a:xfrm>
            <a:off x="685800" y="5067300"/>
            <a:ext cx="4419600" cy="4573326"/>
          </a:xfrm>
          <a:prstGeom prst="rect">
            <a:avLst/>
          </a:prstGeom>
        </p:spPr>
      </p:pic>
    </p:spTree>
    <p:extLst>
      <p:ext uri="{BB962C8B-B14F-4D97-AF65-F5344CB8AC3E}">
        <p14:creationId xmlns:p14="http://schemas.microsoft.com/office/powerpoint/2010/main" val="322273578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fade">
                                      <p:cBhvr>
                                        <p:cTn id="2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2"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2" name="TextBox 2"/>
          <p:cNvSpPr txBox="1"/>
          <p:nvPr/>
        </p:nvSpPr>
        <p:spPr>
          <a:xfrm>
            <a:off x="2564889" y="1530239"/>
            <a:ext cx="13106882" cy="1133515"/>
          </a:xfrm>
          <a:prstGeom prst="rect">
            <a:avLst/>
          </a:prstGeom>
        </p:spPr>
        <p:txBody>
          <a:bodyPr lIns="0" tIns="0" rIns="0" bIns="0" rtlCol="0" anchor="t">
            <a:spAutoFit/>
          </a:bodyPr>
          <a:lstStyle/>
          <a:p>
            <a:pPr marL="0" lvl="0" indent="0" algn="ctr">
              <a:lnSpc>
                <a:spcPts val="9600"/>
              </a:lnSpc>
            </a:pPr>
            <a:r>
              <a:rPr lang="en-US" sz="7200" b="1" u="none" dirty="0">
                <a:solidFill>
                  <a:srgbClr val="291B25"/>
                </a:solidFill>
                <a:latin typeface="Arial" panose="020B0604020202020204" pitchFamily="34" charset="0"/>
                <a:cs typeface="Arial" panose="020B0604020202020204" pitchFamily="34" charset="0"/>
              </a:rPr>
              <a:t>HƯỚNG DẪN VỀ NHÀ</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6" r="60999"/>
          <a:stretch>
            <a:fillRect/>
          </a:stretch>
        </p:blipFill>
        <p:spPr>
          <a:xfrm rot="143919">
            <a:off x="16540648" y="70741"/>
            <a:ext cx="3600506" cy="10508716"/>
          </a:xfrm>
          <a:prstGeom prst="rect">
            <a:avLst/>
          </a:prstGeom>
        </p:spPr>
      </p:pic>
      <p:grpSp>
        <p:nvGrpSpPr>
          <p:cNvPr id="10" name="Group 9"/>
          <p:cNvGrpSpPr/>
          <p:nvPr/>
        </p:nvGrpSpPr>
        <p:grpSpPr>
          <a:xfrm>
            <a:off x="1028700" y="3864562"/>
            <a:ext cx="4470386" cy="4936538"/>
            <a:chOff x="1028700" y="3864562"/>
            <a:chExt cx="4470386" cy="4936538"/>
          </a:xfrm>
        </p:grpSpPr>
        <p:sp>
          <p:nvSpPr>
            <p:cNvPr id="4" name="AutoShape 4"/>
            <p:cNvSpPr/>
            <p:nvPr/>
          </p:nvSpPr>
          <p:spPr>
            <a:xfrm rot="101125">
              <a:off x="1028700" y="4119958"/>
              <a:ext cx="4470386" cy="4681142"/>
            </a:xfrm>
            <a:prstGeom prst="rect">
              <a:avLst/>
            </a:prstGeom>
            <a:solidFill>
              <a:srgbClr val="FFCE6D"/>
            </a:solidFill>
          </p:spPr>
          <p:txBody>
            <a:bodyPr/>
            <a:lstStyle/>
            <a:p>
              <a:endParaRPr lang="en-US"/>
            </a:p>
          </p:txBody>
        </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3524">
              <a:off x="2191181" y="3864562"/>
              <a:ext cx="2145424" cy="512034"/>
            </a:xfrm>
            <a:prstGeom prst="rect">
              <a:avLst/>
            </a:prstGeom>
          </p:spPr>
        </p:pic>
        <p:sp>
          <p:nvSpPr>
            <p:cNvPr id="16" name="TextBox 15"/>
            <p:cNvSpPr txBox="1"/>
            <p:nvPr/>
          </p:nvSpPr>
          <p:spPr>
            <a:xfrm>
              <a:off x="1204313" y="5473730"/>
              <a:ext cx="4119160" cy="1846659"/>
            </a:xfrm>
            <a:prstGeom prst="rect">
              <a:avLst/>
            </a:prstGeom>
            <a:noFill/>
          </p:spPr>
          <p:txBody>
            <a:bodyPr wrap="square" rtlCol="0">
              <a:spAutoFit/>
            </a:bodyPr>
            <a:lstStyle/>
            <a:p>
              <a:pPr algn="ctr">
                <a:lnSpc>
                  <a:spcPct val="150000"/>
                </a:lnSpc>
              </a:pPr>
              <a:r>
                <a:rPr lang="en-US" sz="3800" dirty="0" err="1">
                  <a:latin typeface="Arial" panose="020B0604020202020204" pitchFamily="34" charset="0"/>
                  <a:cs typeface="Arial" panose="020B0604020202020204" pitchFamily="34" charset="0"/>
                </a:rPr>
                <a:t>Ôn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tập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kiến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thức</a:t>
              </a:r>
              <a:r>
                <a:rPr lang="en-US" sz="3800" dirty="0">
                  <a:latin typeface="Arial" panose="020B0604020202020204" pitchFamily="34" charset="0"/>
                  <a:cs typeface="Arial" panose="020B0604020202020204" pitchFamily="34" charset="0"/>
                </a:rPr>
                <a:t> </a:t>
              </a:r>
              <a:r>
                <a:rPr lang="en-US" sz="3800" err="1">
                  <a:latin typeface="Arial" panose="020B0604020202020204" pitchFamily="34" charset="0"/>
                  <a:cs typeface="Arial" panose="020B0604020202020204" pitchFamily="34" charset="0"/>
                </a:rPr>
                <a:t>đã</a:t>
              </a:r>
              <a:r>
                <a:rPr lang="en-US" sz="3800">
                  <a:latin typeface="Arial" panose="020B0604020202020204" pitchFamily="34" charset="0"/>
                  <a:cs typeface="Arial" panose="020B0604020202020204" pitchFamily="34" charset="0"/>
                </a:rPr>
                <a:t> học.</a:t>
              </a:r>
              <a:endParaRPr lang="en-US" sz="3800" dirty="0">
                <a:latin typeface="Arial" panose="020B0604020202020204" pitchFamily="34" charset="0"/>
                <a:cs typeface="Arial" panose="020B0604020202020204" pitchFamily="34" charset="0"/>
              </a:endParaRPr>
            </a:p>
          </p:txBody>
        </p:sp>
      </p:grpSp>
      <p:grpSp>
        <p:nvGrpSpPr>
          <p:cNvPr id="11" name="Group 10"/>
          <p:cNvGrpSpPr/>
          <p:nvPr/>
        </p:nvGrpSpPr>
        <p:grpSpPr>
          <a:xfrm>
            <a:off x="6362700" y="3847779"/>
            <a:ext cx="4470386" cy="4953321"/>
            <a:chOff x="6362700" y="3847779"/>
            <a:chExt cx="4470386" cy="4953321"/>
          </a:xfrm>
        </p:grpSpPr>
        <p:sp>
          <p:nvSpPr>
            <p:cNvPr id="6" name="AutoShape 6"/>
            <p:cNvSpPr/>
            <p:nvPr/>
          </p:nvSpPr>
          <p:spPr>
            <a:xfrm rot="-98493">
              <a:off x="6362700" y="4119958"/>
              <a:ext cx="4470386" cy="4681142"/>
            </a:xfrm>
            <a:prstGeom prst="rect">
              <a:avLst/>
            </a:prstGeom>
            <a:solidFill>
              <a:srgbClr val="FFCE6D"/>
            </a:solidFill>
          </p:spPr>
          <p:txBody>
            <a:bodyPr/>
            <a:lstStyle/>
            <a:p>
              <a:endParaRPr lang="en-US"/>
            </a:p>
          </p:txBody>
        </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1288">
              <a:off x="7618911" y="3847779"/>
              <a:ext cx="1875504" cy="545601"/>
            </a:xfrm>
            <a:prstGeom prst="rect">
              <a:avLst/>
            </a:prstGeom>
          </p:spPr>
        </p:pic>
        <p:sp>
          <p:nvSpPr>
            <p:cNvPr id="17" name="TextBox 16"/>
            <p:cNvSpPr txBox="1"/>
            <p:nvPr/>
          </p:nvSpPr>
          <p:spPr>
            <a:xfrm>
              <a:off x="6497083" y="5528452"/>
              <a:ext cx="4119160" cy="1846659"/>
            </a:xfrm>
            <a:prstGeom prst="rect">
              <a:avLst/>
            </a:prstGeom>
            <a:noFill/>
          </p:spPr>
          <p:txBody>
            <a:bodyPr wrap="square" rtlCol="0">
              <a:spAutoFit/>
            </a:bodyPr>
            <a:lstStyle/>
            <a:p>
              <a:pPr algn="ctr">
                <a:lnSpc>
                  <a:spcPct val="150000"/>
                </a:lnSpc>
              </a:pPr>
              <a:r>
                <a:rPr lang="en-US" sz="3800" dirty="0" err="1">
                  <a:latin typeface="Arial" panose="020B0604020202020204" pitchFamily="34" charset="0"/>
                  <a:cs typeface="Arial" panose="020B0604020202020204" pitchFamily="34" charset="0"/>
                </a:rPr>
                <a:t>Hoàn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thành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bài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tập</a:t>
              </a:r>
              <a:r>
                <a:rPr lang="en-US" sz="3800" dirty="0">
                  <a:latin typeface="Arial" panose="020B0604020202020204" pitchFamily="34" charset="0"/>
                  <a:cs typeface="Arial" panose="020B0604020202020204" pitchFamily="34" charset="0"/>
                </a:rPr>
                <a:t> </a:t>
              </a:r>
              <a:r>
                <a:rPr lang="en-US" sz="3800" err="1">
                  <a:latin typeface="Arial" panose="020B0604020202020204" pitchFamily="34" charset="0"/>
                  <a:cs typeface="Arial" panose="020B0604020202020204" pitchFamily="34" charset="0"/>
                </a:rPr>
                <a:t>trong</a:t>
              </a:r>
              <a:r>
                <a:rPr lang="en-US" sz="3800">
                  <a:latin typeface="Arial" panose="020B0604020202020204" pitchFamily="34" charset="0"/>
                  <a:cs typeface="Arial" panose="020B0604020202020204" pitchFamily="34" charset="0"/>
                </a:rPr>
                <a:t> SBT.</a:t>
              </a:r>
              <a:endParaRPr lang="en-US" sz="3800" dirty="0">
                <a:latin typeface="Arial" panose="020B0604020202020204" pitchFamily="34" charset="0"/>
                <a:cs typeface="Arial" panose="020B0604020202020204" pitchFamily="34" charset="0"/>
              </a:endParaRPr>
            </a:p>
          </p:txBody>
        </p:sp>
      </p:grpSp>
      <p:grpSp>
        <p:nvGrpSpPr>
          <p:cNvPr id="13" name="Group 12"/>
          <p:cNvGrpSpPr/>
          <p:nvPr/>
        </p:nvGrpSpPr>
        <p:grpSpPr>
          <a:xfrm>
            <a:off x="11696699" y="3856784"/>
            <a:ext cx="4470386" cy="4944316"/>
            <a:chOff x="11696699" y="3856784"/>
            <a:chExt cx="4470386" cy="4944316"/>
          </a:xfrm>
        </p:grpSpPr>
        <p:sp>
          <p:nvSpPr>
            <p:cNvPr id="8" name="AutoShape 8"/>
            <p:cNvSpPr/>
            <p:nvPr/>
          </p:nvSpPr>
          <p:spPr>
            <a:xfrm rot="148990">
              <a:off x="11696699" y="4119958"/>
              <a:ext cx="4470386" cy="4681142"/>
            </a:xfrm>
            <a:prstGeom prst="rect">
              <a:avLst/>
            </a:prstGeom>
            <a:solidFill>
              <a:srgbClr val="FFCE6D"/>
            </a:solidFill>
          </p:spPr>
          <p:txBody>
            <a:bodyPr/>
            <a:lstStyle/>
            <a:p>
              <a:endParaRPr lang="en-US"/>
            </a:p>
          </p:txBody>
        </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66755">
              <a:off x="12859180" y="3856784"/>
              <a:ext cx="2145424" cy="512034"/>
            </a:xfrm>
            <a:prstGeom prst="rect">
              <a:avLst/>
            </a:prstGeom>
          </p:spPr>
        </p:pic>
      </p:grpSp>
      <p:sp>
        <p:nvSpPr>
          <p:cNvPr id="19" name="Rectangle 18"/>
          <p:cNvSpPr/>
          <p:nvPr/>
        </p:nvSpPr>
        <p:spPr>
          <a:xfrm>
            <a:off x="11600760" y="5162877"/>
            <a:ext cx="4629840" cy="2723823"/>
          </a:xfrm>
          <a:prstGeom prst="rect">
            <a:avLst/>
          </a:prstGeom>
        </p:spPr>
        <p:txBody>
          <a:bodyPr wrap="square">
            <a:spAutoFit/>
          </a:bodyPr>
          <a:lstStyle/>
          <a:p>
            <a:pPr algn="ctr">
              <a:lnSpc>
                <a:spcPct val="150000"/>
              </a:lnSpc>
            </a:pPr>
            <a:r>
              <a:rPr lang="vi-VN" sz="3800" dirty="0"/>
              <a:t>Chuẩn bị </a:t>
            </a:r>
            <a:r>
              <a:rPr lang="vi-VN" sz="3800"/>
              <a:t>trước </a:t>
            </a:r>
            <a:endParaRPr lang="en-US" sz="3800" b="1"/>
          </a:p>
          <a:p>
            <a:pPr algn="ctr">
              <a:lnSpc>
                <a:spcPct val="150000"/>
              </a:lnSpc>
            </a:pPr>
            <a:r>
              <a:rPr lang="vi-VN" sz="3800" b="1"/>
              <a:t>Bài </a:t>
            </a:r>
            <a:r>
              <a:rPr lang="en-US" sz="3800" b="1">
                <a:latin typeface="Arial" panose="020B0604020202020204" pitchFamily="34" charset="0"/>
                <a:cs typeface="Arial" panose="020B0604020202020204" pitchFamily="34" charset="0"/>
              </a:rPr>
              <a:t>11</a:t>
            </a:r>
            <a:r>
              <a:rPr lang="vi-VN" sz="3800" b="1"/>
              <a:t>. Hai đường thẳng song song</a:t>
            </a:r>
            <a:r>
              <a:rPr lang="en-US" sz="3800" b="1"/>
              <a:t>.</a:t>
            </a:r>
            <a:endParaRPr lang="vi-VN" sz="3800" b="1" dirty="0"/>
          </a:p>
        </p:txBody>
      </p:sp>
      <p:pic>
        <p:nvPicPr>
          <p:cNvPr id="20"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595840">
            <a:off x="818535" y="7663985"/>
            <a:ext cx="2016426" cy="18807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7" presetClass="entr" presetSubtype="1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strVal val="#ppt_h"/>
                                          </p:val>
                                        </p:tav>
                                        <p:tav tm="100000">
                                          <p:val>
                                            <p:strVal val="#ppt_h"/>
                                          </p:val>
                                        </p:tav>
                                      </p:tavLst>
                                    </p:anim>
                                  </p:childTnLst>
                                </p:cTn>
                              </p:par>
                            </p:childTnLst>
                          </p:cTn>
                        </p:par>
                        <p:par>
                          <p:cTn id="18" fill="hold">
                            <p:stCondLst>
                              <p:cond delay="1500"/>
                            </p:stCondLst>
                            <p:childTnLst>
                              <p:par>
                                <p:cTn id="19" presetID="17" presetClass="entr" presetSubtype="1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strVal val="#ppt_h"/>
                                          </p:val>
                                        </p:tav>
                                        <p:tav tm="100000">
                                          <p:val>
                                            <p:strVal val="#ppt_h"/>
                                          </p:val>
                                        </p:tav>
                                      </p:tavLst>
                                    </p:anim>
                                  </p:childTnLst>
                                </p:cTn>
                              </p:par>
                              <p:par>
                                <p:cTn id="23" presetID="17" presetClass="entr" presetSubtype="1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txBody>
          <a:bodyPr/>
          <a:lstStyle/>
          <a:p>
            <a:endParaRPr lang="en-US"/>
          </a:p>
        </p:txBody>
      </p:sp>
      <p:pic>
        <p:nvPicPr>
          <p:cNvPr id="4"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9155" y="8785934"/>
            <a:ext cx="1294758" cy="1372094"/>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30414" y="8356425"/>
            <a:ext cx="1066800" cy="1180088"/>
          </a:xfrm>
          <a:prstGeom prst="rect">
            <a:avLst/>
          </a:prstGeom>
        </p:spPr>
      </p:pic>
      <p:sp>
        <p:nvSpPr>
          <p:cNvPr id="10" name="Rectangle 9"/>
          <p:cNvSpPr/>
          <p:nvPr/>
        </p:nvSpPr>
        <p:spPr>
          <a:xfrm>
            <a:off x="906380" y="864190"/>
            <a:ext cx="3053743" cy="1002710"/>
          </a:xfrm>
          <a:prstGeom prst="rect">
            <a:avLst/>
          </a:prstGeom>
        </p:spPr>
        <p:txBody>
          <a:bodyPr wrap="square">
            <a:spAutoFit/>
          </a:bodyPr>
          <a:lstStyle/>
          <a:p>
            <a:pPr lvl="0">
              <a:lnSpc>
                <a:spcPct val="150000"/>
              </a:lnSpc>
            </a:pPr>
            <a:r>
              <a:rPr lang="nl-NL" sz="4500" b="1" u="sng">
                <a:solidFill>
                  <a:srgbClr val="1F497D"/>
                </a:solidFill>
                <a:latin typeface="Arial" panose="020B0604020202020204" pitchFamily="34" charset="0"/>
                <a:ea typeface="Calibri" panose="020F0502020204030204" pitchFamily="34" charset="0"/>
                <a:cs typeface="Arial" panose="020B0604020202020204" pitchFamily="34" charset="0"/>
              </a:rPr>
              <a:t>Chú ý:</a:t>
            </a:r>
          </a:p>
        </p:txBody>
      </p:sp>
      <p:sp>
        <p:nvSpPr>
          <p:cNvPr id="3" name="Rectangle 2"/>
          <p:cNvSpPr/>
          <p:nvPr/>
        </p:nvSpPr>
        <p:spPr>
          <a:xfrm>
            <a:off x="914400" y="2049204"/>
            <a:ext cx="16383000" cy="2748253"/>
          </a:xfrm>
          <a:prstGeom prst="rect">
            <a:avLst/>
          </a:prstGeom>
        </p:spPr>
        <p:txBody>
          <a:bodyPr wrap="square">
            <a:spAutoFit/>
          </a:bodyPr>
          <a:lstStyle/>
          <a:p>
            <a:pPr marL="571500" indent="-571500" algn="just">
              <a:lnSpc>
                <a:spcPct val="150000"/>
              </a:lnSpc>
              <a:spcAft>
                <a:spcPts val="800"/>
              </a:spcAft>
              <a:buFontTx/>
              <a:buChar char="-"/>
            </a:pPr>
            <a:r>
              <a:rPr lang="en-US" sz="4000">
                <a:latin typeface="Arial" panose="020B0604020202020204" pitchFamily="34" charset="0"/>
                <a:ea typeface="Times New Roman" panose="02020603050405020304" pitchFamily="18" charset="0"/>
                <a:cs typeface="Arial" panose="020B0604020202020204" pitchFamily="34" charset="0"/>
              </a:rPr>
              <a:t>Để biểu diễn mặt phẳng ta thường dùng một hình bình hành và viết tên của mặt phẳng vào một góc của hình. Ta cũng có thể sử dụng một góc và viết tên của mặt phẳng ở bên trong góc đó.</a:t>
            </a:r>
          </a:p>
        </p:txBody>
      </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820400" y="5304829"/>
            <a:ext cx="6781800" cy="2756631"/>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914400" y="5091648"/>
                <a:ext cx="9524506" cy="3785652"/>
              </a:xfrm>
              <a:prstGeom prst="rect">
                <a:avLst/>
              </a:prstGeom>
            </p:spPr>
            <p:txBody>
              <a:bodyPr wrap="square">
                <a:spAutoFit/>
              </a:bodyPr>
              <a:lstStyle/>
              <a:p>
                <a:pPr marL="571500" lvl="0" indent="-571500" algn="just">
                  <a:lnSpc>
                    <a:spcPct val="150000"/>
                  </a:lnSpc>
                  <a:spcAft>
                    <a:spcPts val="800"/>
                  </a:spcAft>
                  <a:buFontTx/>
                  <a:buChar char="-"/>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Để kí hiệu mặt phẳng ta dùng chữ cái in hoa hoặc chữ cái Hy Lạp đặt trong dấu ngoặc ( ). Trong hình 4.1 ta có mặt phẳng (P) và mặt phẳng </a:t>
                </a:r>
                <a14:m>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𝛼</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7" name="Rectangle 6"/>
              <p:cNvSpPr>
                <a:spLocks noRot="1" noChangeAspect="1" noMove="1" noResize="1" noEditPoints="1" noAdjustHandles="1" noChangeArrowheads="1" noChangeShapeType="1" noTextEdit="1"/>
              </p:cNvSpPr>
              <p:nvPr/>
            </p:nvSpPr>
            <p:spPr>
              <a:xfrm>
                <a:off x="914400" y="5091648"/>
                <a:ext cx="9524506" cy="3785652"/>
              </a:xfrm>
              <a:prstGeom prst="rect">
                <a:avLst/>
              </a:prstGeom>
              <a:blipFill>
                <a:blip r:embed="rId12"/>
                <a:stretch>
                  <a:fillRect l="-2049" r="-2241" b="-3060"/>
                </a:stretch>
              </a:blipFill>
            </p:spPr>
            <p:txBody>
              <a:bodyPr/>
              <a:lstStyle/>
              <a:p>
                <a:r>
                  <a:rPr lang="en-US">
                    <a:noFill/>
                  </a:rPr>
                  <a:t> </a:t>
                </a:r>
              </a:p>
            </p:txBody>
          </p:sp>
        </mc:Fallback>
      </mc:AlternateContent>
      <p:pic>
        <p:nvPicPr>
          <p:cNvPr id="8" name="Picture 7"/>
          <p:cNvPicPr>
            <a:picLocks noChangeAspect="1"/>
          </p:cNvPicPr>
          <p:nvPr/>
        </p:nvPicPr>
        <p:blipFill>
          <a:blip r:embed="rId13"/>
          <a:stretch>
            <a:fillRect/>
          </a:stretch>
        </p:blipFill>
        <p:spPr>
          <a:xfrm flipH="1">
            <a:off x="15849600" y="799289"/>
            <a:ext cx="1191488" cy="1037532"/>
          </a:xfrm>
          <a:prstGeom prst="rect">
            <a:avLst/>
          </a:prstGeom>
        </p:spPr>
      </p:pic>
    </p:spTree>
    <p:extLst>
      <p:ext uri="{BB962C8B-B14F-4D97-AF65-F5344CB8AC3E}">
        <p14:creationId xmlns:p14="http://schemas.microsoft.com/office/powerpoint/2010/main" val="1433345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txBody>
          <a:bodyPr/>
          <a:lstStyle/>
          <a:p>
            <a:endParaRPr lang="en-US"/>
          </a:p>
        </p:txBody>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81854">
            <a:off x="11756725" y="-1125339"/>
            <a:ext cx="8057164" cy="2781499"/>
          </a:xfrm>
          <a:prstGeom prst="rect">
            <a:avLst/>
          </a:prstGeom>
        </p:spPr>
      </p:pic>
      <p:sp>
        <p:nvSpPr>
          <p:cNvPr id="22" name="TextBox 21"/>
          <p:cNvSpPr txBox="1"/>
          <p:nvPr/>
        </p:nvSpPr>
        <p:spPr>
          <a:xfrm>
            <a:off x="1676400" y="1206054"/>
            <a:ext cx="3637431"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Câu</a:t>
            </a:r>
            <a:r>
              <a:rPr kumimoji="0" lang="en-US" sz="4500" b="1" i="0" u="sng" strike="noStrike" kern="1200" cap="none" spc="0" normalizeH="0" noProof="0">
                <a:ln>
                  <a:noFill/>
                </a:ln>
                <a:solidFill>
                  <a:srgbClr val="C00000"/>
                </a:solidFill>
                <a:effectLst/>
                <a:uLnTx/>
                <a:uFillTx/>
                <a:latin typeface="Arial" panose="020B0604020202020204" pitchFamily="34" charset="0"/>
                <a:ea typeface="+mn-ea"/>
                <a:cs typeface="Arial" panose="020B0604020202020204" pitchFamily="34" charset="0"/>
              </a:rPr>
              <a:t> hỏi:</a:t>
            </a:r>
            <a:endParaRPr kumimoji="0" lang="en-US" sz="45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4" name="Rectangle 23"/>
          <p:cNvSpPr/>
          <p:nvPr/>
        </p:nvSpPr>
        <p:spPr>
          <a:xfrm>
            <a:off x="1676400" y="2222837"/>
            <a:ext cx="12801600" cy="1015663"/>
          </a:xfrm>
          <a:prstGeom prst="rect">
            <a:avLst/>
          </a:prstGeom>
          <a:noFill/>
        </p:spPr>
        <p:txBody>
          <a:bodyPr wrap="square" anchor="ctr">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Hãy</a:t>
            </a:r>
            <a:r>
              <a:rPr kumimoji="0" lang="en-US" sz="4000" b="0"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tìm một số hình ảnh của mặt phẳng trong thực tế</a:t>
            </a:r>
            <a:endParaRPr kumimoji="0" lang="en-US" sz="4000" b="0" i="0" u="none" strike="noStrike" kern="1200" cap="none" spc="0" normalizeH="0" baseline="0" noProof="0" dirty="0">
              <a:ln>
                <a:noFill/>
              </a:ln>
              <a:solidFill>
                <a:prstClr val="black"/>
              </a:solidFill>
              <a:effectLst/>
              <a:uLnTx/>
              <a:uFillTx/>
              <a:latin typeface="Calibri"/>
            </a:endParaRPr>
          </a:p>
        </p:txBody>
      </p:sp>
      <p:pic>
        <p:nvPicPr>
          <p:cNvPr id="3" name="Picture 2"/>
          <p:cNvPicPr>
            <a:picLocks noChangeAspect="1"/>
          </p:cNvPicPr>
          <p:nvPr/>
        </p:nvPicPr>
        <p:blipFill>
          <a:blip r:embed="rId4"/>
          <a:stretch>
            <a:fillRect/>
          </a:stretch>
        </p:blipFill>
        <p:spPr>
          <a:xfrm>
            <a:off x="967791" y="840380"/>
            <a:ext cx="708609" cy="1132097"/>
          </a:xfrm>
          <a:prstGeom prst="rect">
            <a:avLst/>
          </a:prstGeom>
        </p:spPr>
      </p:pic>
      <p:sp>
        <p:nvSpPr>
          <p:cNvPr id="4" name="Rectangle 3"/>
          <p:cNvSpPr/>
          <p:nvPr/>
        </p:nvSpPr>
        <p:spPr>
          <a:xfrm>
            <a:off x="8298255" y="3597414"/>
            <a:ext cx="1691489" cy="707886"/>
          </a:xfrm>
          <a:prstGeom prst="rect">
            <a:avLst/>
          </a:prstGeom>
        </p:spPr>
        <p:txBody>
          <a:bodyPr wrap="none">
            <a:spAutoFit/>
          </a:bodyPr>
          <a:lstStyle/>
          <a:p>
            <a:r>
              <a:rPr lang="en-US" sz="4000" b="1" i="1">
                <a:solidFill>
                  <a:schemeClr val="tx2"/>
                </a:solidFill>
                <a:latin typeface="Arial" panose="020B0604020202020204" pitchFamily="34" charset="0"/>
                <a:cs typeface="Arial" panose="020B0604020202020204" pitchFamily="34" charset="0"/>
              </a:rPr>
              <a:t>Gợi ý:</a:t>
            </a:r>
            <a:endParaRPr lang="en-US" sz="4000" i="1">
              <a:solidFill>
                <a:schemeClr val="tx2"/>
              </a:solidFill>
            </a:endParaRPr>
          </a:p>
        </p:txBody>
      </p:sp>
      <p:sp>
        <p:nvSpPr>
          <p:cNvPr id="5" name="Rectangle 4"/>
          <p:cNvSpPr/>
          <p:nvPr/>
        </p:nvSpPr>
        <p:spPr>
          <a:xfrm>
            <a:off x="1747157" y="4457700"/>
            <a:ext cx="15245443" cy="1938992"/>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Một số hình ảnh của mặt phẳng trong thực tế: mặt bàn, mặt gương phẳng, mặt sàn phẳng, trần nhà phẳng,...</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p:cNvPicPr>
            <a:picLocks noChangeAspect="1"/>
          </p:cNvPicPr>
          <p:nvPr/>
        </p:nvPicPr>
        <p:blipFill>
          <a:blip r:embed="rId5"/>
          <a:stretch>
            <a:fillRect/>
          </a:stretch>
        </p:blipFill>
        <p:spPr>
          <a:xfrm>
            <a:off x="6726428" y="6804906"/>
            <a:ext cx="4835142" cy="2834394"/>
          </a:xfrm>
          <a:prstGeom prst="rect">
            <a:avLst/>
          </a:prstGeom>
        </p:spPr>
      </p:pic>
      <p:pic>
        <p:nvPicPr>
          <p:cNvPr id="9" name="Picture 8"/>
          <p:cNvPicPr>
            <a:picLocks noChangeAspect="1"/>
          </p:cNvPicPr>
          <p:nvPr/>
        </p:nvPicPr>
        <p:blipFill>
          <a:blip r:embed="rId6"/>
          <a:stretch>
            <a:fillRect/>
          </a:stretch>
        </p:blipFill>
        <p:spPr>
          <a:xfrm flipH="1">
            <a:off x="15031059" y="7124700"/>
            <a:ext cx="2810625" cy="2810625"/>
          </a:xfrm>
          <a:prstGeom prst="rect">
            <a:avLst/>
          </a:prstGeom>
        </p:spPr>
      </p:pic>
    </p:spTree>
    <p:extLst>
      <p:ext uri="{BB962C8B-B14F-4D97-AF65-F5344CB8AC3E}">
        <p14:creationId xmlns:p14="http://schemas.microsoft.com/office/powerpoint/2010/main" val="72241615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anim calcmode="lin" valueType="num">
                                      <p:cBhvr>
                                        <p:cTn id="30" dur="500" fill="hold"/>
                                        <p:tgtEl>
                                          <p:spTgt spid="8"/>
                                        </p:tgtEl>
                                        <p:attrNameLst>
                                          <p:attrName>ppt_x</p:attrName>
                                        </p:attrNameLst>
                                      </p:cBhvr>
                                      <p:tavLst>
                                        <p:tav tm="0">
                                          <p:val>
                                            <p:strVal val="#ppt_x"/>
                                          </p:val>
                                        </p:tav>
                                        <p:tav tm="100000">
                                          <p:val>
                                            <p:strVal val="#ppt_x"/>
                                          </p:val>
                                        </p:tav>
                                      </p:tavLst>
                                    </p:anim>
                                    <p:anim calcmode="lin" valueType="num">
                                      <p:cBhvr>
                                        <p:cTn id="31"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6" r="60999"/>
          <a:stretch>
            <a:fillRect/>
          </a:stretch>
        </p:blipFill>
        <p:spPr>
          <a:xfrm rot="10800000" flipH="1">
            <a:off x="-2195215" y="-16303"/>
            <a:ext cx="3733533" cy="10896980"/>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689958" y="8706976"/>
            <a:ext cx="1732518" cy="1615966"/>
          </a:xfrm>
          <a:prstGeom prst="rect">
            <a:avLst/>
          </a:prstGeom>
        </p:spPr>
      </p:pic>
      <p:sp>
        <p:nvSpPr>
          <p:cNvPr id="17" name="Rounded Rectangle 16"/>
          <p:cNvSpPr/>
          <p:nvPr/>
        </p:nvSpPr>
        <p:spPr>
          <a:xfrm>
            <a:off x="1905000" y="190500"/>
            <a:ext cx="2180311" cy="967215"/>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HĐ1</a:t>
            </a:r>
            <a:endParaRPr lang="en-US" sz="4000" b="1" dirty="0">
              <a:latin typeface="Arial" panose="020B0604020202020204" pitchFamily="34" charset="0"/>
              <a:cs typeface="Arial" panose="020B0604020202020204" pitchFamily="34" charset="0"/>
            </a:endParaRPr>
          </a:p>
        </p:txBody>
      </p:sp>
      <p:pic>
        <p:nvPicPr>
          <p:cNvPr id="12"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48234" y="295142"/>
            <a:ext cx="1168236" cy="1145663"/>
          </a:xfrm>
          <a:prstGeom prst="rect">
            <a:avLst/>
          </a:prstGeom>
        </p:spPr>
      </p:pic>
      <p:sp>
        <p:nvSpPr>
          <p:cNvPr id="8" name="TextBox 7"/>
          <p:cNvSpPr txBox="1"/>
          <p:nvPr/>
        </p:nvSpPr>
        <p:spPr>
          <a:xfrm>
            <a:off x="1905001" y="1386315"/>
            <a:ext cx="15773400" cy="2862322"/>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Chấm phạt đền trên sân bóng đá cho ta hình ảnh về một điểm thuộc một mặt phẳng. Hãy tìm thêm các ví dụ khác cũng gợi cho ta hình ảnh đó.</a:t>
            </a:r>
          </a:p>
        </p:txBody>
      </p:sp>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281670" y="4248637"/>
            <a:ext cx="8724900" cy="3425906"/>
          </a:xfrm>
          <a:prstGeom prst="rect">
            <a:avLst/>
          </a:prstGeom>
        </p:spPr>
      </p:pic>
    </p:spTree>
    <p:extLst>
      <p:ext uri="{BB962C8B-B14F-4D97-AF65-F5344CB8AC3E}">
        <p14:creationId xmlns:p14="http://schemas.microsoft.com/office/powerpoint/2010/main" val="357263883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ppt_h*1.125000"/>
                                          </p:val>
                                        </p:tav>
                                        <p:tav tm="100000">
                                          <p:val>
                                            <p:strVal val="#ppt_y"/>
                                          </p:val>
                                        </p:tav>
                                      </p:tavLst>
                                    </p:anim>
                                    <p:animEffect transition="in" filter="wipe(up)">
                                      <p:cBhvr>
                                        <p:cTn id="12" dur="500"/>
                                        <p:tgtEl>
                                          <p:spTgt spid="8"/>
                                        </p:tgtEl>
                                      </p:cBhvr>
                                    </p:animEffect>
                                  </p:childTnLst>
                                </p:cTn>
                              </p:par>
                              <p:par>
                                <p:cTn id="13" presetID="1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p:tgtEl>
                                          <p:spTgt spid="2"/>
                                        </p:tgtEl>
                                        <p:attrNameLst>
                                          <p:attrName>ppt_y</p:attrName>
                                        </p:attrNameLst>
                                      </p:cBhvr>
                                      <p:tavLst>
                                        <p:tav tm="0">
                                          <p:val>
                                            <p:strVal val="#ppt_y+#ppt_h*1.125000"/>
                                          </p:val>
                                        </p:tav>
                                        <p:tav tm="100000">
                                          <p:val>
                                            <p:strVal val="#ppt_y"/>
                                          </p:val>
                                        </p:tav>
                                      </p:tavLst>
                                    </p:anim>
                                    <p:animEffect transition="in" filter="wipe(up)">
                                      <p:cBhvr>
                                        <p:cTn id="16" dur="500"/>
                                        <p:tgtEl>
                                          <p:spTgt spid="2"/>
                                        </p:tgtEl>
                                      </p:cBhvr>
                                    </p:animEffect>
                                  </p:childTnLst>
                                </p:cTn>
                              </p:par>
                              <p:par>
                                <p:cTn id="17" presetID="1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ppt_y</p:attrName>
                                        </p:attrNameLst>
                                      </p:cBhvr>
                                      <p:tavLst>
                                        <p:tav tm="0">
                                          <p:val>
                                            <p:strVal val="#ppt_y+#ppt_h*1.125000"/>
                                          </p:val>
                                        </p:tav>
                                        <p:tav tm="100000">
                                          <p:val>
                                            <p:strVal val="#ppt_y"/>
                                          </p:val>
                                        </p:tav>
                                      </p:tavLst>
                                    </p:anim>
                                    <p:animEffect transition="in" filter="wipe(up)">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4329</TotalTime>
  <Words>4317</Words>
  <Application>Microsoft Office PowerPoint</Application>
  <PresentationFormat>Custom</PresentationFormat>
  <Paragraphs>258</Paragraphs>
  <Slides>66</Slides>
  <Notes>3</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Arial</vt:lpstr>
      <vt:lpstr>Cambria Math</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nguyennamlong@quangbinh.edu.vn</cp:lastModifiedBy>
  <cp:revision>196</cp:revision>
  <dcterms:created xsi:type="dcterms:W3CDTF">2006-08-16T00:00:00Z</dcterms:created>
  <dcterms:modified xsi:type="dcterms:W3CDTF">2023-10-23T00:42:56Z</dcterms:modified>
  <dc:identifier>DAFARKD_w7U</dc:identifier>
</cp:coreProperties>
</file>