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5"/>
  </p:notesMasterIdLst>
  <p:sldIdLst>
    <p:sldId id="256" r:id="rId3"/>
    <p:sldId id="259" r:id="rId4"/>
    <p:sldId id="260" r:id="rId5"/>
    <p:sldId id="306" r:id="rId6"/>
    <p:sldId id="258" r:id="rId7"/>
    <p:sldId id="351" r:id="rId8"/>
    <p:sldId id="352" r:id="rId9"/>
    <p:sldId id="268" r:id="rId10"/>
    <p:sldId id="353" r:id="rId11"/>
    <p:sldId id="354" r:id="rId12"/>
    <p:sldId id="309" r:id="rId13"/>
    <p:sldId id="355" r:id="rId14"/>
    <p:sldId id="311" r:id="rId15"/>
    <p:sldId id="358" r:id="rId16"/>
    <p:sldId id="308" r:id="rId17"/>
    <p:sldId id="280" r:id="rId18"/>
    <p:sldId id="359" r:id="rId19"/>
    <p:sldId id="281" r:id="rId20"/>
    <p:sldId id="312" r:id="rId21"/>
    <p:sldId id="317" r:id="rId22"/>
    <p:sldId id="365" r:id="rId23"/>
    <p:sldId id="366" r:id="rId24"/>
    <p:sldId id="277" r:id="rId25"/>
    <p:sldId id="322" r:id="rId26"/>
    <p:sldId id="323" r:id="rId27"/>
    <p:sldId id="370" r:id="rId28"/>
    <p:sldId id="285" r:id="rId29"/>
    <p:sldId id="276" r:id="rId30"/>
    <p:sldId id="371" r:id="rId31"/>
    <p:sldId id="330" r:id="rId32"/>
    <p:sldId id="331" r:id="rId33"/>
    <p:sldId id="372" r:id="rId34"/>
    <p:sldId id="337" r:id="rId35"/>
    <p:sldId id="339" r:id="rId36"/>
    <p:sldId id="373" r:id="rId37"/>
    <p:sldId id="261" r:id="rId38"/>
    <p:sldId id="375" r:id="rId39"/>
    <p:sldId id="262" r:id="rId40"/>
    <p:sldId id="377" r:id="rId41"/>
    <p:sldId id="294" r:id="rId42"/>
    <p:sldId id="379" r:id="rId43"/>
    <p:sldId id="298" r:id="rId44"/>
    <p:sldId id="381" r:id="rId45"/>
    <p:sldId id="343" r:id="rId46"/>
    <p:sldId id="345" r:id="rId47"/>
    <p:sldId id="341" r:id="rId48"/>
    <p:sldId id="301" r:id="rId49"/>
    <p:sldId id="347" r:id="rId50"/>
    <p:sldId id="382" r:id="rId51"/>
    <p:sldId id="383" r:id="rId52"/>
    <p:sldId id="384" r:id="rId53"/>
    <p:sldId id="265" r:id="rId54"/>
  </p:sldIdLst>
  <p:sldSz cx="18288000" cy="10287000"/>
  <p:notesSz cx="6858000" cy="9144000"/>
  <p:embeddedFontLs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Cambria Math" panose="02040503050406030204" pitchFamily="18"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5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16</a:t>
            </a:fld>
            <a:endParaRPr lang="en-US"/>
          </a:p>
        </p:txBody>
      </p:sp>
    </p:spTree>
    <p:extLst>
      <p:ext uri="{BB962C8B-B14F-4D97-AF65-F5344CB8AC3E}">
        <p14:creationId xmlns:p14="http://schemas.microsoft.com/office/powerpoint/2010/main" val="396698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20</a:t>
            </a:fld>
            <a:endParaRPr lang="en-US"/>
          </a:p>
        </p:txBody>
      </p:sp>
    </p:spTree>
    <p:extLst>
      <p:ext uri="{BB962C8B-B14F-4D97-AF65-F5344CB8AC3E}">
        <p14:creationId xmlns:p14="http://schemas.microsoft.com/office/powerpoint/2010/main" val="314155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99C29-D0A8-4F91-A547-30E989B71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655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145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933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0396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5336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592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2101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03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587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239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65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8770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416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4989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3" Type="http://schemas.openxmlformats.org/officeDocument/2006/relationships/image" Target="../media/image32.svg"/><Relationship Id="rId3" Type="http://schemas.openxmlformats.org/officeDocument/2006/relationships/image" Target="../media/image16.svg"/><Relationship Id="rId12"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48.png"/><Relationship Id="rId4" Type="http://schemas.openxmlformats.org/officeDocument/2006/relationships/image" Target="../media/image29.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16.svg"/><Relationship Id="rId12"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51.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svg"/><Relationship Id="rId12"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0.png"/><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9.png"/><Relationship Id="rId7"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39.png"/><Relationship Id="rId10" Type="http://schemas.openxmlformats.org/officeDocument/2006/relationships/image" Target="../media/image76.png"/><Relationship Id="rId4" Type="http://schemas.openxmlformats.org/officeDocument/2006/relationships/image" Target="../media/image19.pn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29.png"/><Relationship Id="rId3" Type="http://schemas.openxmlformats.org/officeDocument/2006/relationships/image" Target="../media/image45.png"/><Relationship Id="rId7" Type="http://schemas.openxmlformats.org/officeDocument/2006/relationships/image" Target="../media/image97.png"/><Relationship Id="rId12"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33.png"/><Relationship Id="rId5" Type="http://schemas.openxmlformats.org/officeDocument/2006/relationships/image" Target="../media/image95.png"/><Relationship Id="rId10" Type="http://schemas.openxmlformats.org/officeDocument/2006/relationships/image" Target="../media/image50.svg"/><Relationship Id="rId4" Type="http://schemas.openxmlformats.org/officeDocument/2006/relationships/image" Target="../media/image9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9.png"/><Relationship Id="rId5" Type="http://schemas.openxmlformats.org/officeDocument/2006/relationships/image" Target="../media/image96.png"/><Relationship Id="rId10" Type="http://schemas.openxmlformats.org/officeDocument/2006/relationships/image" Target="../media/image33.png"/><Relationship Id="rId4" Type="http://schemas.openxmlformats.org/officeDocument/2006/relationships/image" Target="../media/image95.png"/><Relationship Id="rId9" Type="http://schemas.openxmlformats.org/officeDocument/2006/relationships/image" Target="../media/image50.svg"/></Relationships>
</file>

<file path=ppt/slides/_rels/slide2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13" Type="http://schemas.openxmlformats.org/officeDocument/2006/relationships/image" Target="../media/image54.png"/><Relationship Id="rId3" Type="http://schemas.openxmlformats.org/officeDocument/2006/relationships/image" Target="../media/image15.png"/><Relationship Id="rId12" Type="http://schemas.openxmlformats.org/officeDocument/2006/relationships/image" Target="../media/image29.png"/><Relationship Id="rId2" Type="http://schemas.openxmlformats.org/officeDocument/2006/relationships/image" Target="../media/image53.png"/><Relationship Id="rId1" Type="http://schemas.openxmlformats.org/officeDocument/2006/relationships/slideLayout" Target="../slideLayouts/slideLayout7.xml"/><Relationship Id="rId11" Type="http://schemas.openxmlformats.org/officeDocument/2006/relationships/image" Target="../media/image104.png"/><Relationship Id="rId10" Type="http://schemas.openxmlformats.org/officeDocument/2006/relationships/image" Target="../media/image103.png"/><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10"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1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20.png"/><Relationship Id="rId4"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2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4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0.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27.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137.png"/><Relationship Id="rId3" Type="http://schemas.microsoft.com/office/2007/relationships/hdphoto" Target="../media/hdphoto3.wdp"/><Relationship Id="rId7" Type="http://schemas.openxmlformats.org/officeDocument/2006/relationships/image" Target="../media/image136.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63.png"/><Relationship Id="rId9" Type="http://schemas.openxmlformats.org/officeDocument/2006/relationships/image" Target="../media/image138.png"/></Relationships>
</file>

<file path=ppt/slides/_rels/slide33.xml.rels><?xml version="1.0" encoding="UTF-8" standalone="yes"?>
<Relationships xmlns="http://schemas.openxmlformats.org/package/2006/relationships"><Relationship Id="rId8" Type="http://schemas.openxmlformats.org/officeDocument/2006/relationships/image" Target="../media/image142.png"/><Relationship Id="rId3" Type="http://schemas.microsoft.com/office/2007/relationships/hdphoto" Target="../media/hdphoto3.wdp"/><Relationship Id="rId7" Type="http://schemas.openxmlformats.org/officeDocument/2006/relationships/image" Target="../media/image141.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63.png"/><Relationship Id="rId9" Type="http://schemas.openxmlformats.org/officeDocument/2006/relationships/image" Target="../media/image143.pn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153.png"/><Relationship Id="rId3" Type="http://schemas.microsoft.com/office/2007/relationships/hdphoto" Target="../media/hdphoto3.wdp"/><Relationship Id="rId7" Type="http://schemas.openxmlformats.org/officeDocument/2006/relationships/image" Target="../media/image152.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63.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29.png"/><Relationship Id="rId7" Type="http://schemas.openxmlformats.org/officeDocument/2006/relationships/image" Target="../media/image15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60.png"/><Relationship Id="rId9" Type="http://schemas.openxmlformats.org/officeDocument/2006/relationships/image" Target="../media/image159.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5.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63.png"/><Relationship Id="rId4" Type="http://schemas.openxmlformats.org/officeDocument/2006/relationships/image" Target="../media/image162.png"/></Relationships>
</file>

<file path=ppt/slides/_rels/slide3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40.png"/><Relationship Id="rId7" Type="http://schemas.openxmlformats.org/officeDocument/2006/relationships/image" Target="../media/image16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34.png"/><Relationship Id="rId4" Type="http://schemas.openxmlformats.org/officeDocument/2006/relationships/image" Target="../media/image16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13" Type="http://schemas.openxmlformats.org/officeDocument/2006/relationships/image" Target="../media/image171.png"/><Relationship Id="rId3" Type="http://schemas.openxmlformats.org/officeDocument/2006/relationships/image" Target="../media/image29.png"/><Relationship Id="rId12" Type="http://schemas.openxmlformats.org/officeDocument/2006/relationships/image" Target="../media/image170.png"/><Relationship Id="rId2" Type="http://schemas.openxmlformats.org/officeDocument/2006/relationships/image" Target="../media/image68.png"/><Relationship Id="rId1" Type="http://schemas.openxmlformats.org/officeDocument/2006/relationships/slideLayout" Target="../slideLayouts/slideLayout7.xml"/><Relationship Id="rId11" Type="http://schemas.openxmlformats.org/officeDocument/2006/relationships/image" Target="../media/image169.png"/><Relationship Id="rId5" Type="http://schemas.openxmlformats.org/officeDocument/2006/relationships/image" Target="../media/image16.svg"/><Relationship Id="rId10" Type="http://schemas.openxmlformats.org/officeDocument/2006/relationships/image" Target="../media/image168.png"/><Relationship Id="rId4" Type="http://schemas.openxmlformats.org/officeDocument/2006/relationships/image" Target="../media/image15.png"/><Relationship Id="rId14" Type="http://schemas.openxmlformats.org/officeDocument/2006/relationships/image" Target="../media/image172.png"/></Relationships>
</file>

<file path=ppt/slides/_rels/slide41.xml.rels><?xml version="1.0" encoding="UTF-8" standalone="yes"?>
<Relationships xmlns="http://schemas.openxmlformats.org/package/2006/relationships"><Relationship Id="rId3" Type="http://schemas.openxmlformats.org/officeDocument/2006/relationships/image" Target="../media/image173.png"/><Relationship Id="rId12" Type="http://schemas.openxmlformats.org/officeDocument/2006/relationships/image" Target="../media/image176.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5.png"/><Relationship Id="rId5" Type="http://schemas.openxmlformats.org/officeDocument/2006/relationships/image" Target="../media/image15.png"/><Relationship Id="rId10" Type="http://schemas.openxmlformats.org/officeDocument/2006/relationships/image" Target="../media/image174.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4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79.png"/><Relationship Id="rId4" Type="http://schemas.openxmlformats.org/officeDocument/2006/relationships/image" Target="../media/image17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8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9.png"/><Relationship Id="rId4" Type="http://schemas.openxmlformats.org/officeDocument/2006/relationships/image" Target="../media/image180.png"/></Relationships>
</file>

<file path=ppt/slides/_rels/slide44.xml.rels><?xml version="1.0" encoding="UTF-8" standalone="yes"?>
<Relationships xmlns="http://schemas.openxmlformats.org/package/2006/relationships"><Relationship Id="rId18" Type="http://schemas.openxmlformats.org/officeDocument/2006/relationships/image" Target="../media/image187.png"/><Relationship Id="rId3" Type="http://schemas.openxmlformats.org/officeDocument/2006/relationships/image" Target="../media/image77.png"/><Relationship Id="rId17" Type="http://schemas.openxmlformats.org/officeDocument/2006/relationships/image" Target="../media/image186.png"/><Relationship Id="rId2" Type="http://schemas.openxmlformats.org/officeDocument/2006/relationships/image" Target="../media/image67.png"/><Relationship Id="rId16"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15" Type="http://schemas.openxmlformats.org/officeDocument/2006/relationships/image" Target="../media/image29.png"/><Relationship Id="rId19" Type="http://schemas.openxmlformats.org/officeDocument/2006/relationships/image" Target="../media/image188.png"/><Relationship Id="rId4" Type="http://schemas.openxmlformats.org/officeDocument/2006/relationships/image" Target="../media/image78.svg"/><Relationship Id="rId14" Type="http://schemas.openxmlformats.org/officeDocument/2006/relationships/image" Target="../media/image184.png"/></Relationships>
</file>

<file path=ppt/slides/_rels/slide45.xml.rels><?xml version="1.0" encoding="UTF-8" standalone="yes"?>
<Relationships xmlns="http://schemas.openxmlformats.org/package/2006/relationships"><Relationship Id="rId13" Type="http://schemas.openxmlformats.org/officeDocument/2006/relationships/image" Target="../media/image189.png"/><Relationship Id="rId3" Type="http://schemas.openxmlformats.org/officeDocument/2006/relationships/image" Target="../media/image29.png"/><Relationship Id="rId7" Type="http://schemas.openxmlformats.org/officeDocument/2006/relationships/image" Target="../media/image80.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8.png"/><Relationship Id="rId7" Type="http://schemas.openxmlformats.org/officeDocument/2006/relationships/image" Target="../media/image200.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83.png"/><Relationship Id="rId4" Type="http://schemas.openxmlformats.org/officeDocument/2006/relationships/image" Target="../media/image29.png"/><Relationship Id="rId9" Type="http://schemas.openxmlformats.org/officeDocument/2006/relationships/image" Target="../media/image202.png"/></Relationships>
</file>

<file path=ppt/slides/_rels/slide5.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20.png"/><Relationship Id="rId17" Type="http://schemas.openxmlformats.org/officeDocument/2006/relationships/image" Target="../media/image207.png"/><Relationship Id="rId2" Type="http://schemas.openxmlformats.org/officeDocument/2006/relationships/image" Target="../media/image19.png"/><Relationship Id="rId20" Type="http://schemas.openxmlformats.org/officeDocument/2006/relationships/image" Target="../media/image14.svg"/><Relationship Id="rId1" Type="http://schemas.openxmlformats.org/officeDocument/2006/relationships/slideLayout" Target="../slideLayouts/slideLayout7.xml"/><Relationship Id="rId5" Type="http://schemas.openxmlformats.org/officeDocument/2006/relationships/image" Target="../media/image16.svg"/><Relationship Id="rId19" Type="http://schemas.openxmlformats.org/officeDocument/2006/relationships/image" Target="../media/image13.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05.png"/><Relationship Id="rId4" Type="http://schemas.openxmlformats.org/officeDocument/2006/relationships/image" Target="../media/image204.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206.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20.png"/><Relationship Id="rId17" Type="http://schemas.openxmlformats.org/officeDocument/2006/relationships/image" Target="../media/image22.png"/><Relationship Id="rId2" Type="http://schemas.openxmlformats.org/officeDocument/2006/relationships/image" Target="../media/image19.png"/><Relationship Id="rId20" Type="http://schemas.openxmlformats.org/officeDocument/2006/relationships/image" Target="../media/image14.svg"/><Relationship Id="rId1" Type="http://schemas.openxmlformats.org/officeDocument/2006/relationships/slideLayout" Target="../slideLayouts/slideLayout7.xml"/><Relationship Id="rId5" Type="http://schemas.openxmlformats.org/officeDocument/2006/relationships/image" Target="../media/image16.svg"/><Relationship Id="rId19" Type="http://schemas.openxmlformats.org/officeDocument/2006/relationships/image" Target="../media/image1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8" Type="http://schemas.openxmlformats.org/officeDocument/2006/relationships/image" Target="../media/image25.png"/><Relationship Id="rId3"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image" Target="../media/image19.png"/><Relationship Id="rId20" Type="http://schemas.openxmlformats.org/officeDocument/2006/relationships/image" Target="../media/image14.svg"/><Relationship Id="rId1" Type="http://schemas.openxmlformats.org/officeDocument/2006/relationships/slideLayout" Target="../slideLayouts/slideLayout7.xml"/><Relationship Id="rId5" Type="http://schemas.openxmlformats.org/officeDocument/2006/relationships/image" Target="../media/image16.svg"/><Relationship Id="rId19"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2860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500" b="1" i="0" u="none" strike="noStrike" cap="none">
                <a:solidFill>
                  <a:schemeClr val="bg1"/>
                </a:solidFill>
                <a:latin typeface="Arial"/>
                <a:ea typeface="Arial"/>
                <a:cs typeface="Arial"/>
                <a:sym typeface="Arial"/>
              </a:rPr>
              <a:t>CHÀO </a:t>
            </a:r>
            <a:r>
              <a:rPr lang="en-US" sz="7500" b="1" i="0" u="none" strike="noStrike" cap="none" dirty="0">
                <a:solidFill>
                  <a:schemeClr val="bg1"/>
                </a:solidFill>
                <a:latin typeface="Arial"/>
                <a:ea typeface="Arial"/>
                <a:cs typeface="Arial"/>
                <a:sym typeface="Arial"/>
              </a:rPr>
              <a:t>MỪNG CÁC EM </a:t>
            </a:r>
            <a:endParaRPr sz="7500" dirty="0">
              <a:solidFill>
                <a:schemeClr val="bg1"/>
              </a:solidFill>
            </a:endParaRPr>
          </a:p>
          <a:p>
            <a:pPr marL="0" marR="0" lvl="0" indent="0" algn="ctr" rtl="0">
              <a:lnSpc>
                <a:spcPct val="150000"/>
              </a:lnSpc>
              <a:spcBef>
                <a:spcPts val="0"/>
              </a:spcBef>
              <a:spcAft>
                <a:spcPts val="0"/>
              </a:spcAft>
              <a:buNone/>
            </a:pPr>
            <a:r>
              <a:rPr lang="en-US" sz="7500" b="1" i="0" u="none" strike="noStrike" cap="none" dirty="0">
                <a:solidFill>
                  <a:schemeClr val="bg1"/>
                </a:solidFill>
                <a:latin typeface="Arial"/>
                <a:ea typeface="Arial"/>
                <a:cs typeface="Arial"/>
                <a:sym typeface="Arial"/>
              </a:rPr>
              <a:t>ĐẾN VỚI BÀI HỌC HÔM NAY!</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a:t>
            </a:r>
            <a:r>
              <a:rPr kumimoji="0" lang="en-US" sz="45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4" name="Rectangle 3"/>
          <p:cNvSpPr/>
          <p:nvPr/>
        </p:nvSpPr>
        <p:spPr>
          <a:xfrm>
            <a:off x="5562600" y="628400"/>
            <a:ext cx="432201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a:t>
            </a:r>
          </a:p>
        </p:txBody>
      </p:sp>
      <p:pic>
        <p:nvPicPr>
          <p:cNvPr id="28" name="Picture 27"/>
          <p:cNvPicPr>
            <a:picLocks noChangeAspect="1"/>
          </p:cNvPicPr>
          <p:nvPr/>
        </p:nvPicPr>
        <p:blipFill>
          <a:blip r:embed="rId2"/>
          <a:stretch>
            <a:fillRect/>
          </a:stretch>
        </p:blipFill>
        <p:spPr>
          <a:xfrm>
            <a:off x="15914096" y="-205136"/>
            <a:ext cx="2158913" cy="2106337"/>
          </a:xfrm>
          <a:prstGeom prst="rect">
            <a:avLst/>
          </a:prstGeom>
        </p:spPr>
      </p:pic>
      <p:pic>
        <p:nvPicPr>
          <p:cNvPr id="11" name="Picture 10"/>
          <p:cNvPicPr>
            <a:picLocks noChangeAspect="1"/>
          </p:cNvPicPr>
          <p:nvPr/>
        </p:nvPicPr>
        <p:blipFill>
          <a:blip r:embed="rId3"/>
          <a:stretch>
            <a:fillRect/>
          </a:stretch>
        </p:blipFill>
        <p:spPr>
          <a:xfrm>
            <a:off x="16074895" y="8648700"/>
            <a:ext cx="1998114" cy="1439883"/>
          </a:xfrm>
          <a:prstGeom prst="rect">
            <a:avLst/>
          </a:prstGeom>
        </p:spPr>
      </p:pic>
      <p:sp>
        <p:nvSpPr>
          <p:cNvPr id="12" name="Rectangle 11"/>
          <p:cNvSpPr/>
          <p:nvPr/>
        </p:nvSpPr>
        <p:spPr>
          <a:xfrm>
            <a:off x="1219200" y="5992158"/>
            <a:ext cx="3581400" cy="1015663"/>
          </a:xfrm>
          <a:prstGeom prst="rect">
            <a:avLst/>
          </a:prstGeom>
        </p:spPr>
        <p:txBody>
          <a:bodyPr wrap="square">
            <a:spAutoFit/>
          </a:bodyPr>
          <a:lstStyle/>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b) Ta có: </a:t>
            </a:r>
          </a:p>
        </p:txBody>
      </p:sp>
      <mc:AlternateContent xmlns:mc="http://schemas.openxmlformats.org/markup-compatibility/2006" xmlns:a14="http://schemas.microsoft.com/office/drawing/2010/main">
        <mc:Choice Requires="a14">
          <p:sp>
            <p:nvSpPr>
              <p:cNvPr id="3" name="Rectangle 2"/>
              <p:cNvSpPr/>
              <p:nvPr/>
            </p:nvSpPr>
            <p:spPr>
              <a:xfrm>
                <a:off x="3789227" y="5676900"/>
                <a:ext cx="10141494" cy="2844433"/>
              </a:xfrm>
              <a:prstGeom prst="rect">
                <a:avLst/>
              </a:prstGeom>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𝑉𝑇</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𝑉𝑃</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789227" y="5676900"/>
                <a:ext cx="10141494" cy="284443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085642" y="8728113"/>
                <a:ext cx="3548664" cy="1317220"/>
              </a:xfrm>
              <a:prstGeom prst="rect">
                <a:avLst/>
              </a:prstGeom>
            </p:spPr>
            <p:txBody>
              <a:bodyPr wrap="none">
                <a:spAutoFit/>
              </a:bodyPr>
              <a:lstStyle/>
              <a:p>
                <a:pPr lvl="0" algn="ctr">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085642" y="8728113"/>
                <a:ext cx="3548664" cy="1317220"/>
              </a:xfrm>
              <a:prstGeom prst="rect">
                <a:avLst/>
              </a:prstGeom>
              <a:blipFill>
                <a:blip r:embed="rId5"/>
                <a:stretch>
                  <a:fillRect l="-5670" r="-5670" b="-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171750" y="1332385"/>
                <a:ext cx="13103715" cy="27408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e>
                    </m:d>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𝑘</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𝑍</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1171750" y="1332385"/>
                <a:ext cx="13103715" cy="2740879"/>
              </a:xfrm>
              <a:prstGeom prst="rect">
                <a:avLst/>
              </a:prstGeom>
              <a:blipFill>
                <a:blip r:embed="rId6"/>
                <a:stretch>
                  <a:fillRect l="-1628" b="-2895"/>
                </a:stretch>
              </a:blipFill>
            </p:spPr>
            <p:txBody>
              <a:bodyPr/>
              <a:lstStyle/>
              <a:p>
                <a:r>
                  <a:rPr lang="en-US">
                    <a:noFill/>
                  </a:rPr>
                  <a:t> </a:t>
                </a:r>
              </a:p>
            </p:txBody>
          </p:sp>
        </mc:Fallback>
      </mc:AlternateContent>
      <p:grpSp>
        <p:nvGrpSpPr>
          <p:cNvPr id="21" name="Google Shape;305;p14"/>
          <p:cNvGrpSpPr/>
          <p:nvPr/>
        </p:nvGrpSpPr>
        <p:grpSpPr>
          <a:xfrm flipH="1">
            <a:off x="8001000" y="4381500"/>
            <a:ext cx="1699513" cy="1188276"/>
            <a:chOff x="7890477" y="787864"/>
            <a:chExt cx="2022200" cy="1289304"/>
          </a:xfrm>
        </p:grpSpPr>
        <p:pic>
          <p:nvPicPr>
            <p:cNvPr id="22" name="Google Shape;306;p14"/>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23"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59622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90600" y="665972"/>
            <a:ext cx="4419600" cy="1138462"/>
            <a:chOff x="2563671" y="423639"/>
            <a:chExt cx="4419600" cy="1138462"/>
          </a:xfrm>
        </p:grpSpPr>
        <p:sp>
          <p:nvSpPr>
            <p:cNvPr id="26" name="Freeform 11"/>
            <p:cNvSpPr/>
            <p:nvPr/>
          </p:nvSpPr>
          <p:spPr>
            <a:xfrm>
              <a:off x="2563671" y="458256"/>
              <a:ext cx="4419600" cy="1103845"/>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sp>
          <p:nvSpPr>
            <p:cNvPr id="27" name="Rectangle 26"/>
            <p:cNvSpPr/>
            <p:nvPr/>
          </p:nvSpPr>
          <p:spPr>
            <a:xfrm>
              <a:off x="2985910" y="423639"/>
              <a:ext cx="3583032" cy="1084912"/>
            </a:xfrm>
            <a:prstGeom prst="rect">
              <a:avLst/>
            </a:prstGeom>
          </p:spPr>
          <p:txBody>
            <a:bodyPr wrap="none">
              <a:spAutoFit/>
            </a:bodyPr>
            <a:lstStyle/>
            <a:p>
              <a:pPr lvl="0" algn="just">
                <a:lnSpc>
                  <a:spcPct val="150000"/>
                </a:lnSpc>
                <a:spcBef>
                  <a:spcPts val="100"/>
                </a:spcBef>
              </a:pPr>
              <a:r>
                <a:rPr lang="nl-NL" sz="4300" b="1">
                  <a:solidFill>
                    <a:prstClr val="black"/>
                  </a:solidFill>
                  <a:latin typeface="Arial" panose="020B0604020202020204" pitchFamily="34" charset="0"/>
                  <a:ea typeface="Calibri" panose="020F0502020204030204" pitchFamily="34" charset="0"/>
                  <a:cs typeface="Arial" panose="020B0604020202020204" pitchFamily="34" charset="0"/>
                </a:rPr>
                <a:t>VẬN DỤNG 1</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25730">
            <a:off x="-658289" y="161840"/>
            <a:ext cx="2345824" cy="601384"/>
          </a:xfrm>
          <a:prstGeom prst="rect">
            <a:avLst/>
          </a:prstGeom>
        </p:spPr>
      </p:pic>
      <p:grpSp>
        <p:nvGrpSpPr>
          <p:cNvPr id="38" name="Google Shape;305;p14"/>
          <p:cNvGrpSpPr/>
          <p:nvPr/>
        </p:nvGrpSpPr>
        <p:grpSpPr>
          <a:xfrm flipH="1">
            <a:off x="8067466" y="2090487"/>
            <a:ext cx="1699513" cy="1188276"/>
            <a:chOff x="7890477" y="787864"/>
            <a:chExt cx="2022200" cy="1289304"/>
          </a:xfrm>
        </p:grpSpPr>
        <p:pic>
          <p:nvPicPr>
            <p:cNvPr id="41"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Rectangle 1"/>
          <p:cNvSpPr/>
          <p:nvPr/>
        </p:nvSpPr>
        <p:spPr>
          <a:xfrm>
            <a:off x="5638800" y="951115"/>
            <a:ext cx="9144000" cy="677108"/>
          </a:xfrm>
          <a:prstGeom prst="rect">
            <a:avLst/>
          </a:prstGeom>
        </p:spPr>
        <p:txBody>
          <a:bodyPr>
            <a:spAutoFit/>
          </a:bodyPr>
          <a:lstStyle/>
          <a:p>
            <a:r>
              <a:rPr lang="en-US" sz="3800">
                <a:solidFill>
                  <a:srgbClr val="000000"/>
                </a:solidFill>
                <a:latin typeface="Arial" panose="020B0604020202020204" pitchFamily="34" charset="0"/>
                <a:cs typeface="Arial" panose="020B0604020202020204" pitchFamily="34" charset="0"/>
              </a:rPr>
              <a:t>Giải bài toán trong tình huống mở đầu.</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014663" y="3507363"/>
                <a:ext cx="16054138" cy="6512937"/>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Theo Ví dụ 2 trang 18 SGK Toán lớp 11 Tập 1, ta chứng minh được:</a:t>
                </a:r>
              </a:p>
              <a:p>
                <a:pPr algn="ctr">
                  <a:lnSpc>
                    <a:spcPct val="150000"/>
                  </a:lnSpc>
                </a:pP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âm kết hợp viết được dưới dạng f(t) = ksin (t + φ), trong đó biên độ âm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oMath>
                </a14:m>
                <a:r>
                  <a:rPr lang="en-US" sz="3800">
                    <a:effectLst/>
                    <a:latin typeface="Arial" panose="020B0604020202020204" pitchFamily="34" charset="0"/>
                    <a:ea typeface="Times New Roman" panose="02020603050405020304" pitchFamily="18" charset="0"/>
                    <a:cs typeface="Arial" panose="020B0604020202020204" pitchFamily="34" charset="0"/>
                  </a:rPr>
                  <a:t> và pha ban đầu của sóng âm là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𝜑</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14663" y="3507363"/>
                <a:ext cx="16054138" cy="6512937"/>
              </a:xfrm>
              <a:prstGeom prst="rect">
                <a:avLst/>
              </a:prstGeom>
              <a:blipFill>
                <a:blip r:embed="rId11"/>
                <a:stretch>
                  <a:fillRect l="-1253"/>
                </a:stretch>
              </a:blipFill>
            </p:spPr>
            <p:txBody>
              <a:bodyPr/>
              <a:lstStyle/>
              <a:p>
                <a:r>
                  <a:rPr lang="en-US">
                    <a:noFill/>
                  </a:rPr>
                  <a:t> </a:t>
                </a:r>
              </a:p>
            </p:txBody>
          </p:sp>
        </mc:Fallback>
      </mc:AlternateContent>
      <p:pic>
        <p:nvPicPr>
          <p:cNvPr id="28"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57852" flipH="1">
            <a:off x="16381278" y="448043"/>
            <a:ext cx="1419238" cy="2081550"/>
          </a:xfrm>
          <a:prstGeom prst="rect">
            <a:avLst/>
          </a:prstGeom>
        </p:spPr>
      </p:pic>
      <p:pic>
        <p:nvPicPr>
          <p:cNvPr id="29" name="Picture 28"/>
          <p:cNvPicPr>
            <a:picLocks noChangeAspect="1"/>
          </p:cNvPicPr>
          <p:nvPr/>
        </p:nvPicPr>
        <p:blipFill>
          <a:blip r:embed="rId14"/>
          <a:stretch>
            <a:fillRect/>
          </a:stretch>
        </p:blipFill>
        <p:spPr>
          <a:xfrm rot="6653049">
            <a:off x="16718313" y="8366540"/>
            <a:ext cx="3523124" cy="3307523"/>
          </a:xfrm>
          <a:prstGeom prst="rect">
            <a:avLst/>
          </a:prstGeom>
        </p:spPr>
      </p:pic>
    </p:spTree>
    <p:extLst>
      <p:ext uri="{BB962C8B-B14F-4D97-AF65-F5344CB8AC3E}">
        <p14:creationId xmlns:p14="http://schemas.microsoft.com/office/powerpoint/2010/main" val="8979215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up)">
                                      <p:cBhvr>
                                        <p:cTn id="24" dur="500"/>
                                        <p:tgtEl>
                                          <p:spTgt spid="5">
                                            <p:txEl>
                                              <p:pRg st="2" end="2"/>
                                            </p:txEl>
                                          </p:spTgt>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anim calcmode="lin" valueType="num">
                                      <p:cBhvr>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207773" y="3298658"/>
              <a:ext cx="10600979" cy="159274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CÔNG THỨC NHÂN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ĐÔI</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118997766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762000" y="689908"/>
            <a:ext cx="207344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00727">
            <a:off x="16404352" y="313015"/>
            <a:ext cx="2345824" cy="601384"/>
          </a:xfrm>
          <a:prstGeom prst="rect">
            <a:avLst/>
          </a:prstGeom>
        </p:spPr>
      </p:pic>
      <p:grpSp>
        <p:nvGrpSpPr>
          <p:cNvPr id="38" name="Google Shape;305;p14"/>
          <p:cNvGrpSpPr/>
          <p:nvPr/>
        </p:nvGrpSpPr>
        <p:grpSpPr>
          <a:xfrm flipH="1">
            <a:off x="8287041" y="3086100"/>
            <a:ext cx="1699513" cy="1188276"/>
            <a:chOff x="7890477" y="787864"/>
            <a:chExt cx="2022200" cy="1289304"/>
          </a:xfrm>
        </p:grpSpPr>
        <p:pic>
          <p:nvPicPr>
            <p:cNvPr id="41"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2957394" y="613708"/>
                <a:ext cx="14127448" cy="1938992"/>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Lấy b = a trong các công thức cộng, hãy tìm công thức tính:</a:t>
                </a:r>
              </a:p>
              <a:p>
                <a:pPr>
                  <a:lnSpc>
                    <a:spcPct val="150000"/>
                  </a:lnSpc>
                </a:pPr>
                <a14:m>
                  <m:oMathPara xmlns:m="http://schemas.openxmlformats.org/officeDocument/2006/math">
                    <m:oMathParaPr>
                      <m:jc m:val="centerGroup"/>
                    </m:oMathParaPr>
                    <m:oMath xmlns:m="http://schemas.openxmlformats.org/officeDocument/2006/math">
                      <m:r>
                        <m:rPr>
                          <m:sty m:val="p"/>
                        </m:r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sin</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tan</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57394" y="613708"/>
                <a:ext cx="14127448" cy="1938992"/>
              </a:xfrm>
              <a:prstGeom prst="rect">
                <a:avLst/>
              </a:prstGeom>
              <a:blipFill>
                <a:blip r:embed="rId11"/>
                <a:stretch>
                  <a:fillRect l="-1510"/>
                </a:stretch>
              </a:blipFill>
            </p:spPr>
            <p:txBody>
              <a:bodyPr/>
              <a:lstStyle/>
              <a:p>
                <a:r>
                  <a:rPr lang="en-US">
                    <a:noFill/>
                  </a:rPr>
                  <a:t> </a:t>
                </a:r>
              </a:p>
            </p:txBody>
          </p:sp>
        </mc:Fallback>
      </mc:AlternateContent>
      <p:pic>
        <p:nvPicPr>
          <p:cNvPr id="15" name="Picture 14"/>
          <p:cNvPicPr>
            <a:picLocks noChangeAspect="1"/>
          </p:cNvPicPr>
          <p:nvPr/>
        </p:nvPicPr>
        <p:blipFill>
          <a:blip r:embed="rId12"/>
          <a:stretch>
            <a:fillRect/>
          </a:stretch>
        </p:blipFill>
        <p:spPr>
          <a:xfrm>
            <a:off x="16069152" y="2505969"/>
            <a:ext cx="1782833" cy="3023649"/>
          </a:xfrm>
          <a:prstGeom prst="rect">
            <a:avLst/>
          </a:prstGeom>
        </p:spPr>
      </p:pic>
      <p:pic>
        <p:nvPicPr>
          <p:cNvPr id="21" name="Picture 20"/>
          <p:cNvPicPr>
            <a:picLocks noChangeAspect="1"/>
          </p:cNvPicPr>
          <p:nvPr/>
        </p:nvPicPr>
        <p:blipFill>
          <a:blip r:embed="rId13"/>
          <a:stretch>
            <a:fillRect/>
          </a:stretch>
        </p:blipFill>
        <p:spPr>
          <a:xfrm>
            <a:off x="-381000" y="2933700"/>
            <a:ext cx="908482" cy="911182"/>
          </a:xfrm>
          <a:prstGeom prst="rect">
            <a:avLst/>
          </a:prstGeom>
        </p:spPr>
      </p:pic>
    </p:spTree>
    <p:extLst>
      <p:ext uri="{BB962C8B-B14F-4D97-AF65-F5344CB8AC3E}">
        <p14:creationId xmlns:p14="http://schemas.microsoft.com/office/powerpoint/2010/main" val="27977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3657600" y="2628900"/>
            <a:ext cx="11138516" cy="724788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4826366" y="3020175"/>
                <a:ext cx="9383952" cy="6495111"/>
              </a:xfrm>
              <a:prstGeom prst="rect">
                <a:avLst/>
              </a:prstGeom>
            </p:spPr>
            <p:txBody>
              <a:bodyPr wrap="square">
                <a:spAutoFit/>
              </a:bodyPr>
              <a:lstStyle/>
              <a:p>
                <a:pPr>
                  <a:lnSpc>
                    <a:spcPct val="150000"/>
                  </a:lnSpc>
                  <a:spcBef>
                    <a:spcPts val="1200"/>
                  </a:spcBef>
                  <a:spcAft>
                    <a:spcPts val="800"/>
                  </a:spcAft>
                </a:pPr>
                <a:r>
                  <a:rPr lang="en-US" sz="40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nhân đôi</a:t>
                </a:r>
                <a:endParaRPr lang="en-US" sz="40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1200"/>
                  </a:spcBef>
                  <a:spcAft>
                    <a:spcPts val="800"/>
                  </a:spcAft>
                </a:pP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−1=1−2</m:t>
                    </m:r>
                    <m:func>
                      <m:func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826366" y="3020175"/>
                <a:ext cx="9383952" cy="6495111"/>
              </a:xfrm>
              <a:prstGeom prst="rect">
                <a:avLst/>
              </a:prstGeom>
              <a:blipFill>
                <a:blip r:embed="rId2"/>
                <a:stretch>
                  <a:fillRect l="-2339"/>
                </a:stretch>
              </a:blipFill>
            </p:spPr>
            <p:txBody>
              <a:bodyPr/>
              <a:lstStyle/>
              <a:p>
                <a:r>
                  <a:rPr lang="en-US">
                    <a:noFill/>
                  </a:rPr>
                  <a:t> </a:t>
                </a:r>
              </a:p>
            </p:txBody>
          </p:sp>
        </mc:Fallback>
      </mc:AlternateContent>
      <p:grpSp>
        <p:nvGrpSpPr>
          <p:cNvPr id="4" name="Group 3"/>
          <p:cNvGrpSpPr/>
          <p:nvPr/>
        </p:nvGrpSpPr>
        <p:grpSpPr>
          <a:xfrm>
            <a:off x="6705600" y="495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66133">
            <a:off x="8134927" y="1690722"/>
            <a:ext cx="2183861" cy="559863"/>
          </a:xfrm>
          <a:prstGeom prst="rect">
            <a:avLst/>
          </a:prstGeom>
        </p:spPr>
      </p:pic>
      <p:pic>
        <p:nvPicPr>
          <p:cNvPr id="6" name="Picture 5"/>
          <p:cNvPicPr>
            <a:picLocks noChangeAspect="1"/>
          </p:cNvPicPr>
          <p:nvPr/>
        </p:nvPicPr>
        <p:blipFill>
          <a:blip r:embed="rId5"/>
          <a:stretch>
            <a:fillRect/>
          </a:stretch>
        </p:blipFill>
        <p:spPr>
          <a:xfrm>
            <a:off x="533400" y="7276831"/>
            <a:ext cx="2590800" cy="2585920"/>
          </a:xfrm>
          <a:prstGeom prst="rect">
            <a:avLst/>
          </a:prstGeom>
        </p:spPr>
      </p:pic>
      <p:pic>
        <p:nvPicPr>
          <p:cNvPr id="7" name="Picture 6"/>
          <p:cNvPicPr>
            <a:picLocks noChangeAspect="1"/>
          </p:cNvPicPr>
          <p:nvPr/>
        </p:nvPicPr>
        <p:blipFill>
          <a:blip r:embed="rId6"/>
          <a:stretch>
            <a:fillRect/>
          </a:stretch>
        </p:blipFill>
        <p:spPr>
          <a:xfrm>
            <a:off x="15333527" y="597702"/>
            <a:ext cx="2585490" cy="2179198"/>
          </a:xfrm>
          <a:prstGeom prst="rect">
            <a:avLst/>
          </a:prstGeom>
        </p:spPr>
      </p:pic>
    </p:spTree>
    <p:extLst>
      <p:ext uri="{BB962C8B-B14F-4D97-AF65-F5344CB8AC3E}">
        <p14:creationId xmlns:p14="http://schemas.microsoft.com/office/powerpoint/2010/main" val="126782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anim calcmode="lin" valueType="num">
                                      <p:cBhvr>
                                        <p:cTn id="17" dur="500" fill="hold"/>
                                        <p:tgtEl>
                                          <p:spTgt spid="28"/>
                                        </p:tgtEl>
                                        <p:attrNameLst>
                                          <p:attrName>ppt_x</p:attrName>
                                        </p:attrNameLst>
                                      </p:cBhvr>
                                      <p:tavLst>
                                        <p:tav tm="0">
                                          <p:val>
                                            <p:strVal val="#ppt_x"/>
                                          </p:val>
                                        </p:tav>
                                        <p:tav tm="100000">
                                          <p:val>
                                            <p:strVal val="#ppt_x"/>
                                          </p:val>
                                        </p:tav>
                                      </p:tavLst>
                                    </p:anim>
                                    <p:anim calcmode="lin" valueType="num">
                                      <p:cBhvr>
                                        <p:cTn id="1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81200" y="1181100"/>
            <a:ext cx="14325600" cy="6096000"/>
          </a:xfrm>
          <a:prstGeom prst="rect">
            <a:avLst/>
          </a:prstGeom>
        </p:spPr>
      </p:pic>
      <p:pic>
        <p:nvPicPr>
          <p:cNvPr id="14" name="Picture 4"/>
          <p:cNvPicPr>
            <a:picLocks noChangeAspect="1"/>
          </p:cNvPicPr>
          <p:nvPr/>
        </p:nvPicPr>
        <p:blipFill>
          <a:blip r:embed="rId3"/>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63418" y="8998469"/>
            <a:ext cx="2120571" cy="1318610"/>
          </a:xfrm>
          <a:prstGeom prst="rect">
            <a:avLst/>
          </a:prstGeom>
        </p:spPr>
      </p:pic>
      <p:sp>
        <p:nvSpPr>
          <p:cNvPr id="2" name="Rectangle 1"/>
          <p:cNvSpPr/>
          <p:nvPr/>
        </p:nvSpPr>
        <p:spPr>
          <a:xfrm>
            <a:off x="3236495" y="2259821"/>
            <a:ext cx="6242338" cy="1131079"/>
          </a:xfrm>
          <a:prstGeom prst="rect">
            <a:avLst/>
          </a:prstGeom>
        </p:spPr>
        <p:txBody>
          <a:bodyPr wrap="square">
            <a:spAutoFit/>
          </a:bodyPr>
          <a:lstStyle/>
          <a:p>
            <a:pPr algn="just">
              <a:lnSpc>
                <a:spcPct val="150000"/>
              </a:lnSpc>
              <a:spcAft>
                <a:spcPts val="800"/>
              </a:spcAft>
            </a:pPr>
            <a:r>
              <a:rPr lang="en-US" sz="45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hạ bậc</a:t>
            </a:r>
            <a:endParaRPr lang="en-US" sz="45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200400" y="4152900"/>
                <a:ext cx="5053627" cy="13888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fName>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1+</m:t>
                          </m:r>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fName>
                            <m:e>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num>
                        <m:den>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3200400" y="4152900"/>
                <a:ext cx="5053627" cy="138884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164633" y="4152900"/>
                <a:ext cx="4956742" cy="13888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sin</m:t>
                              </m:r>
                            </m:e>
                            <m:sup>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fName>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1</m:t>
                          </m:r>
                          <m: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fName>
                            <m:e>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num>
                        <m:den>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0164633" y="4152900"/>
                <a:ext cx="4956742" cy="138884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210771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8172310" y="24003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2590800" y="761484"/>
            <a:ext cx="487680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LUYỆN TẬP 2:</a:t>
            </a:r>
            <a:endParaRPr sz="4500" b="1" dirty="0">
              <a:solidFill>
                <a:schemeClr val="lt1"/>
              </a:solidFill>
              <a:latin typeface="Arial"/>
              <a:ea typeface="Arial"/>
              <a:cs typeface="Arial"/>
              <a:sym typeface="Arial"/>
            </a:endParaRPr>
          </a:p>
        </p:txBody>
      </p:sp>
      <p:pic>
        <p:nvPicPr>
          <p:cNvPr id="25" name="Picture 6"/>
          <p:cNvPicPr>
            <a:picLocks noChangeAspect="1"/>
          </p:cNvPicPr>
          <p:nvPr/>
        </p:nvPicPr>
        <p:blipFill>
          <a:blip r:embed="rId4"/>
          <a:srcRect/>
          <a:stretch>
            <a:fillRect/>
          </a:stretch>
        </p:blipFill>
        <p:spPr>
          <a:xfrm rot="2635376" flipV="1">
            <a:off x="17163152" y="5476479"/>
            <a:ext cx="1452272" cy="1516733"/>
          </a:xfrm>
          <a:prstGeom prst="rect">
            <a:avLst/>
          </a:prstGeom>
        </p:spPr>
      </p:pic>
      <p:grpSp>
        <p:nvGrpSpPr>
          <p:cNvPr id="4" name="Group 3"/>
          <p:cNvGrpSpPr/>
          <p:nvPr/>
        </p:nvGrpSpPr>
        <p:grpSpPr>
          <a:xfrm>
            <a:off x="7751211" y="723900"/>
            <a:ext cx="7434483" cy="1142300"/>
            <a:chOff x="1447800" y="2581474"/>
            <a:chExt cx="7434483" cy="1142300"/>
          </a:xfrm>
        </p:grpSpPr>
        <p:sp>
          <p:nvSpPr>
            <p:cNvPr id="21" name="Rectangle 20"/>
            <p:cNvSpPr/>
            <p:nvPr/>
          </p:nvSpPr>
          <p:spPr>
            <a:xfrm>
              <a:off x="1447800" y="2611902"/>
              <a:ext cx="6346609" cy="1015663"/>
            </a:xfrm>
            <a:prstGeom prst="rect">
              <a:avLst/>
            </a:prstGeom>
          </p:spPr>
          <p:txBody>
            <a:bodyPr wrap="none">
              <a:spAutoFit/>
            </a:bodyPr>
            <a:lstStyle/>
            <a:p>
              <a:pPr>
                <a:lnSpc>
                  <a:spcPct val="150000"/>
                </a:lnSpc>
                <a:spcAft>
                  <a:spcPts val="800"/>
                </a:spcAft>
              </a:pPr>
              <a:r>
                <a:rPr lang="en-US" sz="4000">
                  <a:solidFill>
                    <a:srgbClr val="000000"/>
                  </a:solidFill>
                  <a:latin typeface="OpenSans"/>
                </a:rPr>
                <a:t>Không dùng máy tính, tính </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7467600" y="2581474"/>
                  <a:ext cx="1414683"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7467600" y="2581474"/>
                  <a:ext cx="1414683" cy="1142300"/>
                </a:xfrm>
                <a:prstGeom prst="rect">
                  <a:avLst/>
                </a:prstGeom>
                <a:blipFill>
                  <a:blip r:embed="rId6"/>
                  <a:stretch>
                    <a:fillRect/>
                  </a:stretch>
                </a:blipFill>
              </p:spPr>
              <p:txBody>
                <a:bodyPr/>
                <a:lstStyle/>
                <a:p>
                  <a:r>
                    <a:rPr lang="en-US">
                      <a:noFill/>
                    </a:rPr>
                    <a:t> </a:t>
                  </a:r>
                </a:p>
              </p:txBody>
            </p:sp>
          </mc:Fallback>
        </mc:AlternateContent>
      </p:grpSp>
      <p:grpSp>
        <p:nvGrpSpPr>
          <p:cNvPr id="24" name="Group 23"/>
          <p:cNvGrpSpPr/>
          <p:nvPr/>
        </p:nvGrpSpPr>
        <p:grpSpPr>
          <a:xfrm>
            <a:off x="3954017" y="3543300"/>
            <a:ext cx="10315773" cy="2057486"/>
            <a:chOff x="4030217" y="3619500"/>
            <a:chExt cx="10315773" cy="2057486"/>
          </a:xfrm>
        </p:grpSpPr>
        <mc:AlternateContent xmlns:mc="http://schemas.openxmlformats.org/markup-compatibility/2006" xmlns:a14="http://schemas.microsoft.com/office/drawing/2010/main">
          <mc:Choice Requires="a14">
            <p:sp>
              <p:nvSpPr>
                <p:cNvPr id="5" name="Rectangle 4"/>
                <p:cNvSpPr/>
                <p:nvPr/>
              </p:nvSpPr>
              <p:spPr>
                <a:xfrm>
                  <a:off x="5550056" y="3619500"/>
                  <a:ext cx="8795934" cy="2057486"/>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d>
                              <m:d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d>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550056" y="3619500"/>
                  <a:ext cx="8795934" cy="2057486"/>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4030217" y="4370044"/>
              <a:ext cx="1695529"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Ta có: </a:t>
              </a:r>
            </a:p>
          </p:txBody>
        </p:sp>
      </p:grpSp>
      <p:grpSp>
        <p:nvGrpSpPr>
          <p:cNvPr id="12" name="Group 11"/>
          <p:cNvGrpSpPr/>
          <p:nvPr/>
        </p:nvGrpSpPr>
        <p:grpSpPr>
          <a:xfrm>
            <a:off x="3954017" y="6136251"/>
            <a:ext cx="10145901" cy="1389355"/>
            <a:chOff x="2642948" y="4897145"/>
            <a:chExt cx="10145901" cy="1389355"/>
          </a:xfrm>
        </p:grpSpPr>
        <mc:AlternateContent xmlns:mc="http://schemas.openxmlformats.org/markup-compatibility/2006" xmlns:a14="http://schemas.microsoft.com/office/drawing/2010/main">
          <mc:Choice Requires="a14">
            <p:sp>
              <p:nvSpPr>
                <p:cNvPr id="10" name="Rectangle 9"/>
                <p:cNvSpPr/>
                <p:nvPr/>
              </p:nvSpPr>
              <p:spPr>
                <a:xfrm>
                  <a:off x="4286329" y="4897145"/>
                  <a:ext cx="8502520" cy="13893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e>
                        </m:func>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4286329" y="4897145"/>
                  <a:ext cx="8502520" cy="1389355"/>
                </a:xfrm>
                <a:prstGeom prst="rect">
                  <a:avLst/>
                </a:prstGeom>
                <a:blipFill>
                  <a:blip r:embed="rId8"/>
                  <a:stretch>
                    <a:fillRect/>
                  </a:stretch>
                </a:blipFill>
              </p:spPr>
              <p:txBody>
                <a:bodyPr/>
                <a:lstStyle/>
                <a:p>
                  <a:r>
                    <a:rPr lang="en-US">
                      <a:noFill/>
                    </a:rPr>
                    <a:t> </a:t>
                  </a:r>
                </a:p>
              </p:txBody>
            </p:sp>
          </mc:Fallback>
        </mc:AlternateContent>
        <p:sp>
          <p:nvSpPr>
            <p:cNvPr id="11" name="Rectangle 10"/>
            <p:cNvSpPr/>
            <p:nvPr/>
          </p:nvSpPr>
          <p:spPr>
            <a:xfrm>
              <a:off x="2642948" y="5352177"/>
              <a:ext cx="1667444" cy="707886"/>
            </a:xfrm>
            <a:prstGeom prst="rect">
              <a:avLst/>
            </a:prstGeom>
          </p:spPr>
          <p:txBody>
            <a:bodyPr wrap="none">
              <a:spAutoFit/>
            </a:bodyPr>
            <a:lstStyle/>
            <a:p>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Suy ra</a:t>
              </a:r>
              <a:endParaRPr lang="en-US"/>
            </a:p>
          </p:txBody>
        </p:sp>
      </p:grpSp>
      <p:grpSp>
        <p:nvGrpSpPr>
          <p:cNvPr id="22" name="Group 21"/>
          <p:cNvGrpSpPr/>
          <p:nvPr/>
        </p:nvGrpSpPr>
        <p:grpSpPr>
          <a:xfrm>
            <a:off x="4030217" y="8039186"/>
            <a:ext cx="9313166" cy="1566442"/>
            <a:chOff x="2590800" y="6464630"/>
            <a:chExt cx="9313166" cy="1566442"/>
          </a:xfrm>
        </p:grpSpPr>
        <mc:AlternateContent xmlns:mc="http://schemas.openxmlformats.org/markup-compatibility/2006" xmlns:a14="http://schemas.microsoft.com/office/drawing/2010/main">
          <mc:Choice Requires="a14">
            <p:sp>
              <p:nvSpPr>
                <p:cNvPr id="14" name="Rectangle 13"/>
                <p:cNvSpPr/>
                <p:nvPr/>
              </p:nvSpPr>
              <p:spPr>
                <a:xfrm>
                  <a:off x="3194516" y="6888772"/>
                  <a:ext cx="2368084"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3194516" y="6888772"/>
                  <a:ext cx="2368084" cy="114230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924800" y="6464630"/>
                  <a:ext cx="3979166" cy="15109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16" name="Rectangle 15"/>
                <p:cNvSpPr>
                  <a:spLocks noRot="1" noChangeAspect="1" noMove="1" noResize="1" noEditPoints="1" noAdjustHandles="1" noChangeArrowheads="1" noChangeShapeType="1" noTextEdit="1"/>
                </p:cNvSpPr>
                <p:nvPr/>
              </p:nvSpPr>
              <p:spPr>
                <a:xfrm>
                  <a:off x="7924800" y="6464630"/>
                  <a:ext cx="3979166" cy="1510991"/>
                </a:xfrm>
                <a:prstGeom prst="rect">
                  <a:avLst/>
                </a:prstGeom>
                <a:blipFill>
                  <a:blip r:embed="rId10"/>
                  <a:stretch>
                    <a:fillRect/>
                  </a:stretch>
                </a:blipFill>
              </p:spPr>
              <p:txBody>
                <a:bodyPr/>
                <a:lstStyle/>
                <a:p>
                  <a:r>
                    <a:rPr lang="en-US">
                      <a:noFill/>
                    </a:rPr>
                    <a:t> </a:t>
                  </a:r>
                </a:p>
              </p:txBody>
            </p:sp>
          </mc:Fallback>
        </mc:AlternateContent>
        <p:sp>
          <p:nvSpPr>
            <p:cNvPr id="17" name="Rectangle 16"/>
            <p:cNvSpPr/>
            <p:nvPr/>
          </p:nvSpPr>
          <p:spPr>
            <a:xfrm>
              <a:off x="2590800" y="6890428"/>
              <a:ext cx="5490606"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Vì                 nên suy ra</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11"/>
          <a:stretch>
            <a:fillRect/>
          </a:stretch>
        </p:blipFill>
        <p:spPr>
          <a:xfrm>
            <a:off x="274095" y="7512944"/>
            <a:ext cx="1773543" cy="2563473"/>
          </a:xfrm>
          <a:prstGeom prst="rect">
            <a:avLst/>
          </a:prstGeom>
        </p:spPr>
      </p:pic>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638301"/>
            <a:ext cx="13639800" cy="3453060"/>
            <a:chOff x="2727158" y="2917657"/>
            <a:chExt cx="13639800" cy="3270585"/>
          </a:xfrm>
        </p:grpSpPr>
        <p:grpSp>
          <p:nvGrpSpPr>
            <p:cNvPr id="40" name="Group 4"/>
            <p:cNvGrpSpPr/>
            <p:nvPr/>
          </p:nvGrpSpPr>
          <p:grpSpPr>
            <a:xfrm>
              <a:off x="2727158" y="2917657"/>
              <a:ext cx="13639800" cy="3270585"/>
              <a:chOff x="0" y="-1"/>
              <a:chExt cx="8585565" cy="3075114"/>
            </a:xfrm>
          </p:grpSpPr>
          <p:sp>
            <p:nvSpPr>
              <p:cNvPr id="42" name="Freeform 5"/>
              <p:cNvSpPr/>
              <p:nvPr/>
            </p:nvSpPr>
            <p:spPr>
              <a:xfrm>
                <a:off x="12700" y="12700"/>
                <a:ext cx="8560165" cy="306241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1"/>
                <a:ext cx="8585565" cy="307511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340342" y="3062003"/>
              <a:ext cx="10413428" cy="3093154"/>
            </a:xfrm>
            <a:prstGeom prst="rect">
              <a:avLst/>
            </a:prstGeom>
          </p:spPr>
          <p:txBody>
            <a:bodyPr wrap="none">
              <a:spAutoFit/>
            </a:bodyPr>
            <a:lstStyle/>
            <a:p>
              <a:pPr lvl="0" algn="just">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3. CÔNG THỨC BIẾN ĐỔI </a:t>
              </a:r>
            </a:p>
            <a:p>
              <a:pPr lvl="0" algn="ctr">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TÍCH THÀNH TỔNG</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89456606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69;p5"/>
          <p:cNvSpPr/>
          <p:nvPr/>
        </p:nvSpPr>
        <p:spPr>
          <a:xfrm>
            <a:off x="1748737" y="952500"/>
            <a:ext cx="1904999"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2"/>
          <a:srcRect/>
          <a:stretch>
            <a:fillRect/>
          </a:stretch>
        </p:blipFill>
        <p:spPr>
          <a:xfrm rot="-712563">
            <a:off x="17248516" y="1233545"/>
            <a:ext cx="1361733" cy="1147657"/>
          </a:xfrm>
          <a:prstGeom prst="rect">
            <a:avLst/>
          </a:prstGeom>
        </p:spPr>
      </p:pic>
      <p:pic>
        <p:nvPicPr>
          <p:cNvPr id="30" name="Picture 7"/>
          <p:cNvPicPr>
            <a:picLocks noChangeAspect="1"/>
          </p:cNvPicPr>
          <p:nvPr/>
        </p:nvPicPr>
        <p:blipFill>
          <a:blip r:embed="rId3"/>
          <a:srcRect/>
          <a:stretch>
            <a:fillRect/>
          </a:stretch>
        </p:blipFill>
        <p:spPr>
          <a:xfrm rot="21365319" flipH="1">
            <a:off x="16290782" y="7858322"/>
            <a:ext cx="4420396" cy="414964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748737" y="2090321"/>
                <a:ext cx="15167663" cy="5262979"/>
              </a:xfrm>
              <a:prstGeom prst="rect">
                <a:avLst/>
              </a:prstGeom>
            </p:spPr>
            <p:txBody>
              <a:bodyPr wrap="square">
                <a:spAutoFit/>
              </a:bodyPr>
              <a:lstStyle/>
              <a:p>
                <a:pPr>
                  <a:lnSpc>
                    <a:spcPct val="200000"/>
                  </a:lnSpc>
                </a:pPr>
                <a:r>
                  <a:rPr lang="en-US" sz="4200">
                    <a:solidFill>
                      <a:srgbClr val="000000"/>
                    </a:solidFill>
                    <a:latin typeface="Arial" panose="020B0604020202020204" pitchFamily="34" charset="0"/>
                    <a:cs typeface="Arial" panose="020B0604020202020204" pitchFamily="34" charset="0"/>
                  </a:rPr>
                  <a:t>a) Từ các công thức cộng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a14:m>
                <a:r>
                  <a:rPr lang="en-US" sz="4200">
                    <a:solidFill>
                      <a:srgbClr val="000000"/>
                    </a:solidFill>
                    <a:latin typeface="Arial" panose="020B0604020202020204" pitchFamily="34" charset="0"/>
                    <a:cs typeface="Arial" panose="020B0604020202020204" pitchFamily="34" charset="0"/>
                  </a:rPr>
                  <a:t>và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 –</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a14:m>
                <a:r>
                  <a:rPr lang="en-US" sz="4200">
                    <a:solidFill>
                      <a:srgbClr val="000000"/>
                    </a:solidFill>
                    <a:latin typeface="Arial" panose="020B0604020202020204" pitchFamily="34" charset="0"/>
                    <a:cs typeface="Arial" panose="020B0604020202020204" pitchFamily="34" charset="0"/>
                  </a:rPr>
                  <a:t>hãy tìm:</a:t>
                </a:r>
              </a:p>
              <a:p>
                <a:pPr>
                  <a:lnSpc>
                    <a:spcPct val="200000"/>
                  </a:lnSpc>
                </a:pPr>
                <a14:m>
                  <m:oMathPara xmlns:m="http://schemas.openxmlformats.org/officeDocument/2006/math">
                    <m:oMathParaPr>
                      <m:jc m:val="centerGroup"/>
                    </m:oMathParaPr>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cos</m:t>
                      </m:r>
                      <m:r>
                        <a:rPr lang="en-US" sz="4200" i="1">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sin</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sin</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m:oMathPara>
                </a14:m>
                <a:endParaRPr lang="en-US" sz="4200">
                  <a:latin typeface="Times New Roman" panose="02020603050405020304" pitchFamily="18" charset="0"/>
                  <a:ea typeface="Times New Roman" panose="02020603050405020304" pitchFamily="18" charset="0"/>
                </a:endParaRPr>
              </a:p>
              <a:p>
                <a:pPr>
                  <a:lnSpc>
                    <a:spcPct val="200000"/>
                  </a:lnSpc>
                </a:pPr>
                <a:r>
                  <a:rPr lang="en-US" sz="4200">
                    <a:solidFill>
                      <a:srgbClr val="000000"/>
                    </a:solidFill>
                    <a:latin typeface="Arial" panose="020B0604020202020204" pitchFamily="34" charset="0"/>
                    <a:cs typeface="Arial" panose="020B0604020202020204" pitchFamily="34" charset="0"/>
                  </a:rPr>
                  <a:t>b) Từ các công thức cộng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sin</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 </m:t>
                    </m:r>
                    <m:r>
                      <a:rPr lang="en-US" sz="4200" i="1">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m:t>
                    </m:r>
                  </m:oMath>
                </a14:m>
                <a:r>
                  <a:rPr lang="en-US" sz="4200">
                    <a:latin typeface="Times New Roman" panose="02020603050405020304" pitchFamily="18" charset="0"/>
                    <a:ea typeface="Times New Roman" panose="02020603050405020304" pitchFamily="18" charset="0"/>
                  </a:rPr>
                  <a:t> </a:t>
                </a:r>
                <a:r>
                  <a:rPr lang="en-US" sz="4200">
                    <a:solidFill>
                      <a:srgbClr val="000000"/>
                    </a:solidFill>
                    <a:latin typeface="Arial" panose="020B0604020202020204" pitchFamily="34" charset="0"/>
                    <a:cs typeface="Arial" panose="020B0604020202020204" pitchFamily="34" charset="0"/>
                  </a:rPr>
                  <a:t>và </a:t>
                </a:r>
                <a14:m>
                  <m:oMath xmlns:m="http://schemas.openxmlformats.org/officeDocument/2006/math">
                    <m:func>
                      <m:funcPr>
                        <m:ctrlPr>
                          <a:rPr lang="en-US" sz="4200" i="1" smtClean="0">
                            <a:latin typeface="Cambria Math" panose="02040503050406030204" pitchFamily="18" charset="0"/>
                            <a:ea typeface="Times New Roman" panose="02020603050405020304" pitchFamily="18" charset="0"/>
                          </a:rPr>
                        </m:ctrlPr>
                      </m:funcPr>
                      <m:fName>
                        <m:r>
                          <m:rPr>
                            <m:sty m:val="p"/>
                          </m:rPr>
                          <a:rPr lang="en-US" sz="4200" i="0" smtClean="0">
                            <a:latin typeface="Cambria Math" panose="02040503050406030204" pitchFamily="18" charset="0"/>
                            <a:ea typeface="Times New Roman" panose="02020603050405020304" pitchFamily="18" charset="0"/>
                          </a:rPr>
                          <m:t>sin</m:t>
                        </m:r>
                      </m:fName>
                      <m:e>
                        <m:d>
                          <m:dPr>
                            <m:ctrlPr>
                              <a:rPr lang="en-US" sz="4200" i="1" smtClean="0">
                                <a:latin typeface="Cambria Math" panose="02040503050406030204" pitchFamily="18" charset="0"/>
                                <a:ea typeface="Times New Roman" panose="02020603050405020304" pitchFamily="18" charset="0"/>
                              </a:rPr>
                            </m:ctrlPr>
                          </m:dPr>
                          <m:e>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 </m:t>
                            </m:r>
                            <m:r>
                              <a:rPr lang="en-US" sz="4200" i="1" smtClean="0">
                                <a:latin typeface="Cambria Math" panose="02040503050406030204" pitchFamily="18" charset="0"/>
                                <a:ea typeface="Times New Roman" panose="02020603050405020304" pitchFamily="18" charset="0"/>
                              </a:rPr>
                              <m:t>𝑏</m:t>
                            </m:r>
                          </m:e>
                        </m:d>
                      </m:e>
                    </m:func>
                  </m:oMath>
                </a14:m>
                <a:r>
                  <a:rPr lang="en-US" sz="4200">
                    <a:solidFill>
                      <a:srgbClr val="000000"/>
                    </a:solidFill>
                    <a:latin typeface="Arial" panose="020B0604020202020204" pitchFamily="34" charset="0"/>
                    <a:cs typeface="Arial" panose="020B0604020202020204" pitchFamily="34" charset="0"/>
                  </a:rPr>
                  <a:t>, hãy tìm: </a:t>
                </a:r>
              </a:p>
              <a:p>
                <a:pPr>
                  <a:lnSpc>
                    <a:spcPct val="200000"/>
                  </a:lnSpc>
                </a:pPr>
                <a14:m>
                  <m:oMathPara xmlns:m="http://schemas.openxmlformats.org/officeDocument/2006/math">
                    <m:oMathParaPr>
                      <m:jc m:val="centerGroup"/>
                    </m:oMathParaPr>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sin</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cos</m:t>
                      </m:r>
                      <m:r>
                        <a:rPr lang="en-US" sz="4200" i="1">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m:t>
                      </m:r>
                    </m:oMath>
                  </m:oMathPara>
                </a14:m>
                <a:endParaRPr lang="en-US" sz="42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748737" y="2090321"/>
                <a:ext cx="15167663" cy="5262979"/>
              </a:xfrm>
              <a:prstGeom prst="rect">
                <a:avLst/>
              </a:prstGeom>
              <a:blipFill>
                <a:blip r:embed="rId4"/>
                <a:stretch>
                  <a:fillRect l="-1568"/>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457200" y="7251681"/>
            <a:ext cx="1493158" cy="2564584"/>
          </a:xfrm>
          <a:prstGeom prst="rect">
            <a:avLst/>
          </a:prstGeom>
        </p:spPr>
      </p:pic>
    </p:spTree>
    <p:extLst>
      <p:ext uri="{BB962C8B-B14F-4D97-AF65-F5344CB8AC3E}">
        <p14:creationId xmlns:p14="http://schemas.microsoft.com/office/powerpoint/2010/main" val="6358417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91300" y="443718"/>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8115300"/>
            <a:ext cx="1173320" cy="1045322"/>
          </a:xfrm>
          <a:prstGeom prst="rect">
            <a:avLst/>
          </a:prstGeom>
        </p:spPr>
      </p:pic>
      <p:pic>
        <p:nvPicPr>
          <p:cNvPr id="7" name="Picture 6"/>
          <p:cNvPicPr>
            <a:picLocks noChangeAspect="1"/>
          </p:cNvPicPr>
          <p:nvPr/>
        </p:nvPicPr>
        <p:blipFill>
          <a:blip r:embed="rId4"/>
          <a:stretch>
            <a:fillRect/>
          </a:stretch>
        </p:blipFill>
        <p:spPr>
          <a:xfrm>
            <a:off x="16002000" y="288280"/>
            <a:ext cx="2987299" cy="2517866"/>
          </a:xfrm>
          <a:prstGeom prst="rect">
            <a:avLst/>
          </a:prstGeom>
        </p:spPr>
      </p:pic>
      <p:grpSp>
        <p:nvGrpSpPr>
          <p:cNvPr id="10" name="Group 9"/>
          <p:cNvGrpSpPr/>
          <p:nvPr/>
        </p:nvGrpSpPr>
        <p:grpSpPr>
          <a:xfrm>
            <a:off x="2743200" y="2402950"/>
            <a:ext cx="12877800" cy="7353300"/>
            <a:chOff x="2971800" y="2247900"/>
            <a:chExt cx="12877800" cy="7353300"/>
          </a:xfrm>
        </p:grpSpPr>
        <p:sp>
          <p:nvSpPr>
            <p:cNvPr id="28" name="Google Shape;259;p11"/>
            <p:cNvSpPr/>
            <p:nvPr/>
          </p:nvSpPr>
          <p:spPr>
            <a:xfrm>
              <a:off x="2971800" y="2247900"/>
              <a:ext cx="12877800" cy="73533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 name="Rectangle 4"/>
            <p:cNvSpPr/>
            <p:nvPr/>
          </p:nvSpPr>
          <p:spPr>
            <a:xfrm>
              <a:off x="4838700" y="2605440"/>
              <a:ext cx="9144000" cy="942053"/>
            </a:xfrm>
            <a:prstGeom prst="rect">
              <a:avLst/>
            </a:prstGeom>
          </p:spPr>
          <p:txBody>
            <a:bodyPr>
              <a:spAutoFit/>
            </a:bodyPr>
            <a:lstStyle/>
            <a:p>
              <a:pPr algn="just">
                <a:lnSpc>
                  <a:spcPct val="150000"/>
                </a:lnSpc>
                <a:spcAft>
                  <a:spcPts val="800"/>
                </a:spcAft>
              </a:pPr>
              <a:r>
                <a:rPr lang="en-US" sz="42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biến đổi tích thành tổng</a:t>
              </a:r>
              <a:endParaRPr lang="en-US" sz="42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3810000" y="3543300"/>
                  <a:ext cx="11277600" cy="5844870"/>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810000" y="3543300"/>
                  <a:ext cx="11277600" cy="5844870"/>
                </a:xfrm>
                <a:prstGeom prst="rect">
                  <a:avLst/>
                </a:prstGeom>
                <a:blipFill>
                  <a:blip r:embed="rId9"/>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0"/>
          <a:stretch>
            <a:fillRect/>
          </a:stretch>
        </p:blipFill>
        <p:spPr>
          <a:xfrm>
            <a:off x="3246521" y="952500"/>
            <a:ext cx="1965158" cy="1961457"/>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762000" y="996616"/>
            <a:ext cx="16687800" cy="8261684"/>
          </a:xfrm>
          <a:prstGeom prst="rect">
            <a:avLst/>
          </a:prstGeom>
        </p:spPr>
      </p:pic>
      <p:sp>
        <p:nvSpPr>
          <p:cNvPr id="20" name="Google Shape;132;p3"/>
          <p:cNvSpPr/>
          <p:nvPr/>
        </p:nvSpPr>
        <p:spPr>
          <a:xfrm>
            <a:off x="1236735" y="2095500"/>
            <a:ext cx="15650725" cy="3323946"/>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000" b="1" dirty="0">
                <a:solidFill>
                  <a:schemeClr val="lt1"/>
                </a:solidFill>
                <a:latin typeface="Arial"/>
                <a:ea typeface="Arial"/>
                <a:cs typeface="Arial"/>
                <a:sym typeface="Arial"/>
              </a:rPr>
              <a:t>CHƯƠNG I. HÀM SỐ LƯỢNG GIÁC VÀ PHƯƠNG TRÌNH LƯỢNG GIÁC</a:t>
            </a:r>
            <a:endParaRPr sz="7000" dirty="0">
              <a:solidFill>
                <a:schemeClr val="lt1"/>
              </a:solidFill>
              <a:latin typeface="Calibri"/>
              <a:ea typeface="Calibri"/>
              <a:cs typeface="Calibri"/>
              <a:sym typeface="Calibri"/>
            </a:endParaRPr>
          </a:p>
        </p:txBody>
      </p:sp>
      <p:sp>
        <p:nvSpPr>
          <p:cNvPr id="21" name="Google Shape;133;p3"/>
          <p:cNvSpPr/>
          <p:nvPr/>
        </p:nvSpPr>
        <p:spPr>
          <a:xfrm>
            <a:off x="1447800" y="5600700"/>
            <a:ext cx="15228596" cy="1708120"/>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000" b="1">
                <a:solidFill>
                  <a:srgbClr val="FFFF00"/>
                </a:solidFill>
                <a:latin typeface="Arial"/>
                <a:ea typeface="Arial"/>
                <a:cs typeface="Arial"/>
                <a:sym typeface="Arial"/>
              </a:rPr>
              <a:t>BÀI 2. CÔNG THỨC LƯỢNG GIÁC </a:t>
            </a:r>
            <a:endParaRPr sz="7000" b="1" dirty="0">
              <a:solidFill>
                <a:srgbClr val="FFFF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rot="20592670">
            <a:off x="292699" y="7342077"/>
            <a:ext cx="2274882" cy="23623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nvSpPr>
        <p:spPr>
          <a:xfrm>
            <a:off x="439928" y="885037"/>
            <a:ext cx="4449765" cy="137945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4961245" y="495300"/>
            <a:ext cx="11937883" cy="901593"/>
          </a:xfrm>
          <a:prstGeom prst="rect">
            <a:avLst/>
          </a:prstGeom>
        </p:spPr>
        <p:txBody>
          <a:bodyPr wrap="none">
            <a:spAutoFit/>
          </a:bodyPr>
          <a:lstStyle/>
          <a:p>
            <a:pPr lvl="0">
              <a:lnSpc>
                <a:spcPct val="150000"/>
              </a:lnSpc>
              <a:spcAft>
                <a:spcPts val="800"/>
              </a:spcAft>
              <a:defRPr/>
            </a:pPr>
            <a:r>
              <a:rPr lang="en-US" sz="4000">
                <a:solidFill>
                  <a:srgbClr val="000000"/>
                </a:solidFill>
                <a:latin typeface="Arial" panose="020B0604020202020204" pitchFamily="34" charset="0"/>
                <a:ea typeface="Times New Roman" panose="02020603050405020304" pitchFamily="18" charset="0"/>
              </a:rPr>
              <a:t>Không dùng máy tính, tính giá trị của các biểu thức:</a:t>
            </a:r>
            <a:endParaRPr lang="en-US" sz="4000" err="1">
              <a:solidFill>
                <a:srgbClr val="000000"/>
              </a:solidFill>
              <a:latin typeface="Arial" panose="020B0604020202020204" pitchFamily="34" charset="0"/>
              <a:ea typeface="Times New Roman" panose="02020603050405020304" pitchFamily="18" charset="0"/>
            </a:endParaRPr>
          </a:p>
        </p:txBody>
      </p:sp>
      <p:pic>
        <p:nvPicPr>
          <p:cNvPr id="24" name="Picture 23"/>
          <p:cNvPicPr>
            <a:picLocks noChangeAspect="1"/>
          </p:cNvPicPr>
          <p:nvPr/>
        </p:nvPicPr>
        <p:blipFill>
          <a:blip r:embed="rId3"/>
          <a:stretch>
            <a:fillRect/>
          </a:stretch>
        </p:blipFill>
        <p:spPr>
          <a:xfrm rot="5400000">
            <a:off x="9386903" y="2928479"/>
            <a:ext cx="19130906" cy="24812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525209" y="5065911"/>
                <a:ext cx="9144000" cy="1118255"/>
              </a:xfrm>
              <a:prstGeom prst="rect">
                <a:avLst/>
              </a:prstGeom>
            </p:spPr>
            <p:txBody>
              <a:bodyPr>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525209" y="5065911"/>
                <a:ext cx="9144000" cy="1118255"/>
              </a:xfrm>
              <a:prstGeom prst="rect">
                <a:avLst/>
              </a:prstGeom>
              <a:blipFill>
                <a:blip r:embed="rId4"/>
                <a:stretch>
                  <a:fillRect l="-2333" b="-3825"/>
                </a:stretch>
              </a:blipFill>
            </p:spPr>
            <p:txBody>
              <a:bodyPr/>
              <a:lstStyle/>
              <a:p>
                <a:r>
                  <a:rPr lang="en-US">
                    <a:noFill/>
                  </a:rPr>
                  <a:t> </a:t>
                </a:r>
              </a:p>
            </p:txBody>
          </p:sp>
        </mc:Fallback>
      </mc:AlternateContent>
      <p:grpSp>
        <p:nvGrpSpPr>
          <p:cNvPr id="7" name="Group 6"/>
          <p:cNvGrpSpPr/>
          <p:nvPr/>
        </p:nvGrpSpPr>
        <p:grpSpPr>
          <a:xfrm>
            <a:off x="5837406" y="1523968"/>
            <a:ext cx="9371843" cy="1257332"/>
            <a:chOff x="4961874" y="1534430"/>
            <a:chExt cx="9371843" cy="1257332"/>
          </a:xfrm>
        </p:grpSpPr>
        <mc:AlternateContent xmlns:mc="http://schemas.openxmlformats.org/markup-compatibility/2006" xmlns:a14="http://schemas.microsoft.com/office/drawing/2010/main">
          <mc:Choice Requires="a14">
            <p:sp>
              <p:nvSpPr>
                <p:cNvPr id="4" name="Rectangle 3"/>
                <p:cNvSpPr/>
                <p:nvPr/>
              </p:nvSpPr>
              <p:spPr>
                <a:xfrm>
                  <a:off x="4961874" y="1712300"/>
                  <a:ext cx="4963731" cy="901593"/>
                </a:xfrm>
                <a:prstGeom prst="rect">
                  <a:avLst/>
                </a:prstGeom>
              </p:spPr>
              <p:txBody>
                <a:bodyPr wrap="none">
                  <a:spAutoFit/>
                </a:bodyPr>
                <a:lstStyle/>
                <a:p>
                  <a:pPr lvl="0" algn="just">
                    <a:lnSpc>
                      <a:spcPct val="150000"/>
                    </a:lnSpc>
                    <a:spcAft>
                      <a:spcPts val="800"/>
                    </a:spcAft>
                  </a:pPr>
                  <a14:m>
                    <m:oMath xmlns:m="http://schemas.openxmlformats.org/officeDocument/2006/math">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4961874" y="1712300"/>
                  <a:ext cx="4963731" cy="90159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901542" y="1534430"/>
                  <a:ext cx="4432175"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9901542" y="1534430"/>
                  <a:ext cx="4432175" cy="1257332"/>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7417342" y="4533900"/>
                <a:ext cx="9003810" cy="1923668"/>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417342" y="4533900"/>
                <a:ext cx="9003810" cy="19236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866952" y="6743700"/>
                <a:ext cx="12784328" cy="14754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866952" y="6743700"/>
                <a:ext cx="12784328" cy="1475404"/>
              </a:xfrm>
              <a:prstGeom prst="rect">
                <a:avLst/>
              </a:prstGeom>
              <a:blipFill>
                <a:blip r:embed="rId8"/>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3"/>
          <a:stretch>
            <a:fillRect/>
          </a:stretch>
        </p:blipFill>
        <p:spPr>
          <a:xfrm>
            <a:off x="-304800" y="9747588"/>
            <a:ext cx="19130906" cy="1851421"/>
          </a:xfrm>
          <a:prstGeom prst="rect">
            <a:avLst/>
          </a:prstGeom>
        </p:spPr>
      </p:pic>
      <p:pic>
        <p:nvPicPr>
          <p:cNvPr id="27"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10432">
            <a:off x="81703" y="8726829"/>
            <a:ext cx="1402210" cy="1425537"/>
          </a:xfrm>
          <a:prstGeom prst="rect">
            <a:avLst/>
          </a:prstGeom>
        </p:spPr>
      </p:pic>
      <p:pic>
        <p:nvPicPr>
          <p:cNvPr id="28" name="Picture 27"/>
          <p:cNvPicPr>
            <a:picLocks noChangeAspect="1"/>
          </p:cNvPicPr>
          <p:nvPr/>
        </p:nvPicPr>
        <p:blipFill>
          <a:blip r:embed="rId11"/>
          <a:stretch>
            <a:fillRect/>
          </a:stretch>
        </p:blipFill>
        <p:spPr>
          <a:xfrm rot="6653049">
            <a:off x="16106649" y="8235705"/>
            <a:ext cx="3523124" cy="3632286"/>
          </a:xfrm>
          <a:prstGeom prst="rect">
            <a:avLst/>
          </a:prstGeom>
        </p:spPr>
      </p:pic>
      <p:pic>
        <p:nvPicPr>
          <p:cNvPr id="14" name="Picture 13"/>
          <p:cNvPicPr>
            <a:picLocks noChangeAspect="1"/>
          </p:cNvPicPr>
          <p:nvPr/>
        </p:nvPicPr>
        <p:blipFill>
          <a:blip r:embed="rId12"/>
          <a:stretch>
            <a:fillRect/>
          </a:stretch>
        </p:blipFill>
        <p:spPr>
          <a:xfrm>
            <a:off x="17001633" y="3086100"/>
            <a:ext cx="1286367" cy="1286367"/>
          </a:xfrm>
          <a:prstGeom prst="rect">
            <a:avLst/>
          </a:prstGeom>
        </p:spPr>
      </p:pic>
      <p:grpSp>
        <p:nvGrpSpPr>
          <p:cNvPr id="29" name="Google Shape;305;p14"/>
          <p:cNvGrpSpPr/>
          <p:nvPr/>
        </p:nvGrpSpPr>
        <p:grpSpPr>
          <a:xfrm flipH="1">
            <a:off x="1815053" y="3135525"/>
            <a:ext cx="1699513" cy="1187516"/>
            <a:chOff x="7890477" y="787864"/>
            <a:chExt cx="2022200" cy="1289304"/>
          </a:xfrm>
        </p:grpSpPr>
        <p:pic>
          <p:nvPicPr>
            <p:cNvPr id="30" name="Google Shape;306;p14"/>
            <p:cNvPicPr preferRelativeResize="0"/>
            <p:nvPr/>
          </p:nvPicPr>
          <p:blipFill rotWithShape="1">
            <a:blip r:embed="rId13">
              <a:alphaModFix/>
            </a:blip>
            <a:srcRect/>
            <a:stretch/>
          </p:blipFill>
          <p:spPr>
            <a:xfrm>
              <a:off x="7934187" y="787864"/>
              <a:ext cx="1912845" cy="1289304"/>
            </a:xfrm>
            <a:prstGeom prst="rect">
              <a:avLst/>
            </a:prstGeom>
            <a:noFill/>
            <a:ln>
              <a:noFill/>
            </a:ln>
          </p:spPr>
        </p:pic>
        <p:sp>
          <p:nvSpPr>
            <p:cNvPr id="31"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11470151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8"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nvSpPr>
        <p:spPr>
          <a:xfrm>
            <a:off x="439928" y="885037"/>
            <a:ext cx="4449765" cy="137945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4961245" y="495300"/>
            <a:ext cx="11937883"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Không dùng máy tính, tính giá trị của các biểu thức:</a:t>
            </a:r>
            <a:endParaRPr kumimoji="0" lang="en-US" sz="40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endParaRPr>
          </a:p>
        </p:txBody>
      </p:sp>
      <p:pic>
        <p:nvPicPr>
          <p:cNvPr id="24" name="Picture 23"/>
          <p:cNvPicPr>
            <a:picLocks noChangeAspect="1"/>
          </p:cNvPicPr>
          <p:nvPr/>
        </p:nvPicPr>
        <p:blipFill>
          <a:blip r:embed="rId3"/>
          <a:stretch>
            <a:fillRect/>
          </a:stretch>
        </p:blipFill>
        <p:spPr>
          <a:xfrm rot="5400000">
            <a:off x="9386903" y="2928479"/>
            <a:ext cx="19130906" cy="2481287"/>
          </a:xfrm>
          <a:prstGeom prst="rect">
            <a:avLst/>
          </a:prstGeom>
        </p:spPr>
      </p:pic>
      <p:grpSp>
        <p:nvGrpSpPr>
          <p:cNvPr id="7" name="Group 6"/>
          <p:cNvGrpSpPr/>
          <p:nvPr/>
        </p:nvGrpSpPr>
        <p:grpSpPr>
          <a:xfrm>
            <a:off x="5837406" y="1523968"/>
            <a:ext cx="9371843" cy="1257332"/>
            <a:chOff x="4961874" y="1534430"/>
            <a:chExt cx="9371843" cy="1257332"/>
          </a:xfrm>
        </p:grpSpPr>
        <mc:AlternateContent xmlns:mc="http://schemas.openxmlformats.org/markup-compatibility/2006" xmlns:a14="http://schemas.microsoft.com/office/drawing/2010/main">
          <mc:Choice Requires="a14">
            <p:sp>
              <p:nvSpPr>
                <p:cNvPr id="4" name="Rectangle 3"/>
                <p:cNvSpPr/>
                <p:nvPr/>
              </p:nvSpPr>
              <p:spPr>
                <a:xfrm>
                  <a:off x="4961874" y="1712300"/>
                  <a:ext cx="4963731"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4961874" y="1712300"/>
                  <a:ext cx="4963731" cy="9015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901542" y="1534430"/>
                  <a:ext cx="4432175" cy="1257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9901542" y="1534430"/>
                  <a:ext cx="4432175" cy="1257332"/>
                </a:xfrm>
                <a:prstGeom prst="rect">
                  <a:avLst/>
                </a:prstGeom>
                <a:blipFill>
                  <a:blip r:embed="rId5"/>
                  <a:stretch>
                    <a:fillRect/>
                  </a:stretch>
                </a:blipFill>
              </p:spPr>
              <p:txBody>
                <a:bodyPr/>
                <a:lstStyle/>
                <a:p>
                  <a:r>
                    <a:rPr lang="en-US">
                      <a:noFill/>
                    </a:rPr>
                    <a:t> </a:t>
                  </a:r>
                </a:p>
              </p:txBody>
            </p:sp>
          </mc:Fallback>
        </mc:AlternateContent>
      </p:grpSp>
      <p:pic>
        <p:nvPicPr>
          <p:cNvPr id="14" name="Picture 13"/>
          <p:cNvPicPr>
            <a:picLocks noChangeAspect="1"/>
          </p:cNvPicPr>
          <p:nvPr/>
        </p:nvPicPr>
        <p:blipFill>
          <a:blip r:embed="rId6"/>
          <a:stretch>
            <a:fillRect/>
          </a:stretch>
        </p:blipFill>
        <p:spPr>
          <a:xfrm>
            <a:off x="17001633" y="3086100"/>
            <a:ext cx="1286367" cy="1286367"/>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2514600" y="3924300"/>
                <a:ext cx="13487400" cy="5700600"/>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left"/>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left"/>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+0</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514600" y="3924300"/>
                <a:ext cx="13487400" cy="5700600"/>
              </a:xfrm>
              <a:prstGeom prst="rect">
                <a:avLst/>
              </a:prstGeom>
              <a:blipFill>
                <a:blip r:embed="rId7"/>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3"/>
          <a:stretch>
            <a:fillRect/>
          </a:stretch>
        </p:blipFill>
        <p:spPr>
          <a:xfrm>
            <a:off x="-304800" y="9747588"/>
            <a:ext cx="19130906" cy="1851421"/>
          </a:xfrm>
          <a:prstGeom prst="rect">
            <a:avLst/>
          </a:prstGeom>
        </p:spPr>
      </p:pic>
      <p:pic>
        <p:nvPicPr>
          <p:cNvPr id="26"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10432">
            <a:off x="81703" y="8726829"/>
            <a:ext cx="1402210" cy="1425537"/>
          </a:xfrm>
          <a:prstGeom prst="rect">
            <a:avLst/>
          </a:prstGeom>
        </p:spPr>
      </p:pic>
      <p:pic>
        <p:nvPicPr>
          <p:cNvPr id="29" name="Picture 28"/>
          <p:cNvPicPr>
            <a:picLocks noChangeAspect="1"/>
          </p:cNvPicPr>
          <p:nvPr/>
        </p:nvPicPr>
        <p:blipFill>
          <a:blip r:embed="rId10"/>
          <a:stretch>
            <a:fillRect/>
          </a:stretch>
        </p:blipFill>
        <p:spPr>
          <a:xfrm rot="6653049">
            <a:off x="16106649" y="8235705"/>
            <a:ext cx="3523124" cy="3632286"/>
          </a:xfrm>
          <a:prstGeom prst="rect">
            <a:avLst/>
          </a:prstGeom>
        </p:spPr>
      </p:pic>
      <p:grpSp>
        <p:nvGrpSpPr>
          <p:cNvPr id="30" name="Google Shape;305;p14"/>
          <p:cNvGrpSpPr/>
          <p:nvPr/>
        </p:nvGrpSpPr>
        <p:grpSpPr>
          <a:xfrm flipH="1">
            <a:off x="1815053" y="3135525"/>
            <a:ext cx="1699513" cy="1187516"/>
            <a:chOff x="7890477" y="787864"/>
            <a:chExt cx="2022200" cy="1289304"/>
          </a:xfrm>
        </p:grpSpPr>
        <p:pic>
          <p:nvPicPr>
            <p:cNvPr id="31" name="Google Shape;306;p14"/>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3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7449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485901"/>
            <a:ext cx="13639800" cy="3605460"/>
            <a:chOff x="2727158" y="2582783"/>
            <a:chExt cx="13639800" cy="3605460"/>
          </a:xfrm>
        </p:grpSpPr>
        <p:grpSp>
          <p:nvGrpSpPr>
            <p:cNvPr id="40" name="Group 4"/>
            <p:cNvGrpSpPr/>
            <p:nvPr/>
          </p:nvGrpSpPr>
          <p:grpSpPr>
            <a:xfrm>
              <a:off x="2727158" y="2582783"/>
              <a:ext cx="13639800" cy="3605460"/>
              <a:chOff x="0" y="-314861"/>
              <a:chExt cx="8585565" cy="3389975"/>
            </a:xfrm>
          </p:grpSpPr>
          <p:sp>
            <p:nvSpPr>
              <p:cNvPr id="42" name="Freeform 5"/>
              <p:cNvSpPr/>
              <p:nvPr/>
            </p:nvSpPr>
            <p:spPr>
              <a:xfrm>
                <a:off x="12700" y="-314861"/>
                <a:ext cx="8560165" cy="3389975"/>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314861"/>
                <a:ext cx="8585565" cy="338997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251160" y="2842428"/>
              <a:ext cx="10413428" cy="309315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CÔNG THỨC BIẾN ĐỔI </a:t>
              </a:r>
            </a:p>
            <a:p>
              <a:pPr algn="ctr">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650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THÀNH TÍCH </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95638008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69;p5"/>
          <p:cNvSpPr/>
          <p:nvPr/>
        </p:nvSpPr>
        <p:spPr>
          <a:xfrm>
            <a:off x="470080" y="571500"/>
            <a:ext cx="206943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31" name="Picture 35"/>
          <p:cNvPicPr>
            <a:picLocks noChangeAspect="1"/>
          </p:cNvPicPr>
          <p:nvPr/>
        </p:nvPicPr>
        <p:blipFill>
          <a:blip r:embed="rId2"/>
          <a:srcRect/>
          <a:stretch>
            <a:fillRect/>
          </a:stretch>
        </p:blipFill>
        <p:spPr>
          <a:xfrm>
            <a:off x="16230600" y="571500"/>
            <a:ext cx="1480978" cy="1160099"/>
          </a:xfrm>
          <a:prstGeom prst="rect">
            <a:avLst/>
          </a:prstGeom>
        </p:spPr>
      </p:pic>
      <p:pic>
        <p:nvPicPr>
          <p:cNvPr id="32"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620789">
            <a:off x="-400832" y="8651648"/>
            <a:ext cx="2019167" cy="51764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470080" y="1790700"/>
                <a:ext cx="17589320" cy="1846659"/>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T</a:t>
                </a:r>
                <a:r>
                  <a:rPr lang="vi-VN" sz="3800">
                    <a:solidFill>
                      <a:srgbClr val="000000"/>
                    </a:solidFill>
                    <a:latin typeface="Arial" panose="020B0604020202020204" pitchFamily="34" charset="0"/>
                    <a:cs typeface="Arial" panose="020B0604020202020204" pitchFamily="34" charset="0"/>
                  </a:rPr>
                  <a:t>rong các công thức biến đổi tích thành tổng ở Mục 3, đặt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𝑢</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𝑣</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và viết các công thức nhận được</a:t>
                </a:r>
                <a:endParaRPr lang="en-US" sz="38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0080" y="1790700"/>
                <a:ext cx="17589320" cy="1846659"/>
              </a:xfrm>
              <a:prstGeom prst="rect">
                <a:avLst/>
              </a:prstGeom>
              <a:blipFill>
                <a:blip r:embed="rId10"/>
                <a:stretch>
                  <a:fillRect l="-1143"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42271" y="4693649"/>
                <a:ext cx="15849600" cy="5326651"/>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(1)</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(2)</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(3)</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2271" y="4693649"/>
                <a:ext cx="15849600" cy="5326651"/>
              </a:xfrm>
              <a:prstGeom prst="rect">
                <a:avLst/>
              </a:prstGeom>
              <a:blipFill>
                <a:blip r:embed="rId11"/>
                <a:stretch>
                  <a:fillRect/>
                </a:stretch>
              </a:blipFill>
            </p:spPr>
            <p:txBody>
              <a:bodyPr/>
              <a:lstStyle/>
              <a:p>
                <a:r>
                  <a:rPr lang="en-US">
                    <a:noFill/>
                  </a:rPr>
                  <a:t> </a:t>
                </a:r>
              </a:p>
            </p:txBody>
          </p:sp>
        </mc:Fallback>
      </mc:AlternateContent>
      <p:grpSp>
        <p:nvGrpSpPr>
          <p:cNvPr id="14" name="Google Shape;305;p14"/>
          <p:cNvGrpSpPr/>
          <p:nvPr/>
        </p:nvGrpSpPr>
        <p:grpSpPr>
          <a:xfrm flipH="1">
            <a:off x="8414983" y="3696460"/>
            <a:ext cx="1699513" cy="1219200"/>
            <a:chOff x="7890477" y="734203"/>
            <a:chExt cx="2022200" cy="1323703"/>
          </a:xfrm>
        </p:grpSpPr>
        <p:pic>
          <p:nvPicPr>
            <p:cNvPr id="15" name="Google Shape;306;p14"/>
            <p:cNvPicPr preferRelativeResize="0"/>
            <p:nvPr/>
          </p:nvPicPr>
          <p:blipFill rotWithShape="1">
            <a:blip r:embed="rId12">
              <a:alphaModFix/>
            </a:blip>
            <a:srcRect/>
            <a:stretch/>
          </p:blipFill>
          <p:spPr>
            <a:xfrm>
              <a:off x="7992289" y="734203"/>
              <a:ext cx="1775217" cy="1323703"/>
            </a:xfrm>
            <a:prstGeom prst="rect">
              <a:avLst/>
            </a:prstGeom>
            <a:noFill/>
            <a:ln>
              <a:noFill/>
            </a:ln>
          </p:spPr>
        </p:pic>
        <p:sp>
          <p:nvSpPr>
            <p:cNvPr id="16" name="Google Shape;307;p14"/>
            <p:cNvSpPr txBox="1"/>
            <p:nvPr/>
          </p:nvSpPr>
          <p:spPr>
            <a:xfrm>
              <a:off x="7890477" y="870543"/>
              <a:ext cx="2022200" cy="7351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4" name="Picture 3"/>
          <p:cNvPicPr>
            <a:picLocks noChangeAspect="1"/>
          </p:cNvPicPr>
          <p:nvPr/>
        </p:nvPicPr>
        <p:blipFill>
          <a:blip r:embed="rId13"/>
          <a:stretch>
            <a:fillRect/>
          </a:stretch>
        </p:blipFill>
        <p:spPr>
          <a:xfrm>
            <a:off x="16128902" y="6519543"/>
            <a:ext cx="1684374" cy="3424557"/>
          </a:xfrm>
          <a:prstGeom prst="rect">
            <a:avLst/>
          </a:prstGeom>
        </p:spPr>
      </p:pic>
    </p:spTree>
    <p:extLst>
      <p:ext uri="{BB962C8B-B14F-4D97-AF65-F5344CB8AC3E}">
        <p14:creationId xmlns:p14="http://schemas.microsoft.com/office/powerpoint/2010/main" val="22961673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3791" y="876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sp>
        <p:nvSpPr>
          <p:cNvPr id="28" name="Google Shape;259;p11"/>
          <p:cNvSpPr/>
          <p:nvPr/>
        </p:nvSpPr>
        <p:spPr>
          <a:xfrm>
            <a:off x="6477000" y="1181100"/>
            <a:ext cx="11049000" cy="85344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400" y="8801100"/>
            <a:ext cx="1173320" cy="1045322"/>
          </a:xfrm>
          <a:prstGeom prst="rect">
            <a:avLst/>
          </a:prstGeom>
        </p:spPr>
      </p:pic>
      <p:pic>
        <p:nvPicPr>
          <p:cNvPr id="16" name="Picture 15"/>
          <p:cNvPicPr>
            <a:picLocks noChangeAspect="1"/>
          </p:cNvPicPr>
          <p:nvPr/>
        </p:nvPicPr>
        <p:blipFill>
          <a:blip r:embed="rId4"/>
          <a:stretch>
            <a:fillRect/>
          </a:stretch>
        </p:blipFill>
        <p:spPr>
          <a:xfrm>
            <a:off x="1298359" y="6112622"/>
            <a:ext cx="3740846" cy="37338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467600" y="1562100"/>
                <a:ext cx="9144000" cy="7832657"/>
              </a:xfrm>
              <a:prstGeom prst="rect">
                <a:avLst/>
              </a:prstGeom>
            </p:spPr>
            <p:txBody>
              <a:bodyPr>
                <a:spAutoFit/>
              </a:bodyPr>
              <a:lstStyle/>
              <a:p>
                <a:pPr algn="just">
                  <a:lnSpc>
                    <a:spcPct val="150000"/>
                  </a:lnSpc>
                  <a:spcAft>
                    <a:spcPts val="800"/>
                  </a:spcAft>
                </a:pPr>
                <a:r>
                  <a:rPr lang="en-US" sz="38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biến đổi tổng thành tích</a:t>
                </a:r>
                <a:endParaRPr lang="en-US" sz="38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67600" y="1562100"/>
                <a:ext cx="9144000" cy="7832657"/>
              </a:xfrm>
              <a:prstGeom prst="rect">
                <a:avLst/>
              </a:prstGeom>
              <a:blipFill>
                <a:blip r:embed="rId9"/>
                <a:stretch>
                  <a:fillRect l="-2200"/>
                </a:stretch>
              </a:blipFill>
            </p:spPr>
            <p:txBody>
              <a:bodyPr/>
              <a:lstStyle/>
              <a:p>
                <a:r>
                  <a:rPr lang="en-US">
                    <a:noFill/>
                  </a:rPr>
                  <a:t> </a:t>
                </a:r>
              </a:p>
            </p:txBody>
          </p:sp>
        </mc:Fallback>
      </mc:AlternateContent>
      <p:pic>
        <p:nvPicPr>
          <p:cNvPr id="14" name="Picture 13"/>
          <p:cNvPicPr>
            <a:picLocks noChangeAspect="1"/>
          </p:cNvPicPr>
          <p:nvPr/>
        </p:nvPicPr>
        <p:blipFill>
          <a:blip r:embed="rId10"/>
          <a:stretch>
            <a:fillRect/>
          </a:stretch>
        </p:blipFill>
        <p:spPr>
          <a:xfrm>
            <a:off x="16941586" y="240870"/>
            <a:ext cx="1698217" cy="1431354"/>
          </a:xfrm>
          <a:prstGeom prst="rect">
            <a:avLst/>
          </a:prstGeom>
        </p:spPr>
      </p:pic>
    </p:spTree>
    <p:extLst>
      <p:ext uri="{BB962C8B-B14F-4D97-AF65-F5344CB8AC3E}">
        <p14:creationId xmlns:p14="http://schemas.microsoft.com/office/powerpoint/2010/main" val="2778849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3400" y="812251"/>
            <a:ext cx="2971800" cy="1189587"/>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a:ea typeface="Arial"/>
                <a:cs typeface="Arial"/>
                <a:sym typeface="Arial"/>
              </a:rPr>
              <a:t>CÂU</a:t>
            </a:r>
            <a:r>
              <a:rPr kumimoji="0" lang="en-US" sz="4200" b="1" i="0" u="none" strike="noStrike" kern="1200" cap="none" spc="0" normalizeH="0" noProof="0">
                <a:ln>
                  <a:noFill/>
                </a:ln>
                <a:solidFill>
                  <a:prstClr val="white"/>
                </a:solidFill>
                <a:effectLst/>
                <a:uLnTx/>
                <a:uFillTx/>
                <a:latin typeface="Arial"/>
                <a:ea typeface="Arial"/>
                <a:cs typeface="Arial"/>
                <a:sym typeface="Arial"/>
              </a:rPr>
              <a:t> HỎI</a:t>
            </a:r>
            <a:endParaRPr kumimoji="0" sz="42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2" y="285750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6" name="Picture 25"/>
          <p:cNvPicPr>
            <a:picLocks noChangeAspect="1"/>
          </p:cNvPicPr>
          <p:nvPr/>
        </p:nvPicPr>
        <p:blipFill>
          <a:blip r:embed="rId3"/>
          <a:stretch>
            <a:fillRect/>
          </a:stretch>
        </p:blipFill>
        <p:spPr>
          <a:xfrm>
            <a:off x="-391357" y="2789130"/>
            <a:ext cx="1008977" cy="9827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733800" y="461308"/>
                <a:ext cx="15163800" cy="1938992"/>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Biến đổi tổng thành tích:</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m:rPr>
                        <m:sty m:val="p"/>
                      </m:rPr>
                      <a:rPr lang="en-US" sz="400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sinb</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40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33800" y="461308"/>
                <a:ext cx="15163800" cy="1938992"/>
              </a:xfrm>
              <a:prstGeom prst="rect">
                <a:avLst/>
              </a:prstGeom>
              <a:blipFill>
                <a:blip r:embed="rId4"/>
                <a:stretch>
                  <a:fillRect l="-1448"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4229100"/>
                <a:ext cx="17678401" cy="5145576"/>
              </a:xfrm>
              <a:prstGeom prst="rect">
                <a:avLst/>
              </a:prstGeom>
            </p:spPr>
            <p:txBody>
              <a:bodyPr wrap="square">
                <a:spAutoFit/>
              </a:bodyPr>
              <a:lstStyle/>
              <a:p>
                <a:pPr algn="just">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oMath>
                </a14:m>
                <a:r>
                  <a:rPr lang="en-US" sz="4000">
                    <a:effectLst/>
                    <a:latin typeface="Arial" panose="020B0604020202020204" pitchFamily="34" charset="0"/>
                    <a:ea typeface="Cambria Math" panose="02040503050406030204" pitchFamily="18" charset="0"/>
                    <a:cs typeface="Arial" panose="020B0604020202020204" pitchFamily="34" charset="0"/>
                  </a:rPr>
                  <a:t> </a:t>
                </a:r>
                <a:endParaRPr lang="en-US" sz="4000">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4229100"/>
                <a:ext cx="17678401" cy="5145576"/>
              </a:xfrm>
              <a:prstGeom prst="rect">
                <a:avLst/>
              </a:prstGeom>
              <a:blipFill>
                <a:blip r:embed="rId5"/>
                <a:stretch>
                  <a:fillRect l="-1241"/>
                </a:stretch>
              </a:blipFill>
            </p:spPr>
            <p:txBody>
              <a:bodyPr/>
              <a:lstStyle/>
              <a:p>
                <a:r>
                  <a:rPr lang="en-US">
                    <a:noFill/>
                  </a:rPr>
                  <a:t> </a:t>
                </a:r>
              </a:p>
            </p:txBody>
          </p:sp>
        </mc:Fallback>
      </mc:AlternateContent>
      <p:pic>
        <p:nvPicPr>
          <p:cNvPr id="24" name="Picture 23"/>
          <p:cNvPicPr>
            <a:picLocks noChangeAspect="1"/>
          </p:cNvPicPr>
          <p:nvPr/>
        </p:nvPicPr>
        <p:blipFill>
          <a:blip r:embed="rId6"/>
          <a:stretch>
            <a:fillRect/>
          </a:stretch>
        </p:blipFill>
        <p:spPr>
          <a:xfrm rot="4291965">
            <a:off x="17256584" y="77495"/>
            <a:ext cx="1290360" cy="1325445"/>
          </a:xfrm>
          <a:prstGeom prst="rect">
            <a:avLst/>
          </a:prstGeom>
        </p:spPr>
      </p:pic>
      <p:pic>
        <p:nvPicPr>
          <p:cNvPr id="28" name="Picture 27"/>
          <p:cNvPicPr>
            <a:picLocks noChangeAspect="1"/>
          </p:cNvPicPr>
          <p:nvPr/>
        </p:nvPicPr>
        <p:blipFill>
          <a:blip r:embed="rId7"/>
          <a:stretch>
            <a:fillRect/>
          </a:stretch>
        </p:blipFill>
        <p:spPr>
          <a:xfrm rot="481536">
            <a:off x="15775142" y="8083820"/>
            <a:ext cx="2587312" cy="2549324"/>
          </a:xfrm>
          <a:prstGeom prst="rect">
            <a:avLst/>
          </a:prstGeom>
        </p:spPr>
      </p:pic>
    </p:spTree>
    <p:extLst>
      <p:ext uri="{BB962C8B-B14F-4D97-AF65-F5344CB8AC3E}">
        <p14:creationId xmlns:p14="http://schemas.microsoft.com/office/powerpoint/2010/main" val="674662011"/>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anim calcmode="lin" valueType="num">
                                      <p:cBhvr>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anim calcmode="lin" valueType="num">
                                      <p:cBhvr>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anim calcmode="lin" valueType="num">
                                      <p:cBhvr>
                                        <p:cTn id="2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3400" y="812251"/>
            <a:ext cx="2971800" cy="1189587"/>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a:ea typeface="Arial"/>
                <a:cs typeface="Arial"/>
                <a:sym typeface="Arial"/>
              </a:rPr>
              <a:t>CÂU HỎI</a:t>
            </a:r>
            <a:endParaRPr kumimoji="0" sz="42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2" y="285750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6" name="Picture 25"/>
          <p:cNvPicPr>
            <a:picLocks noChangeAspect="1"/>
          </p:cNvPicPr>
          <p:nvPr/>
        </p:nvPicPr>
        <p:blipFill>
          <a:blip r:embed="rId3"/>
          <a:stretch>
            <a:fillRect/>
          </a:stretch>
        </p:blipFill>
        <p:spPr>
          <a:xfrm>
            <a:off x="-391357" y="2789130"/>
            <a:ext cx="1008977" cy="9827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733800" y="461308"/>
                <a:ext cx="15163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Biến đổi tổng thành tích: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33800" y="461308"/>
                <a:ext cx="15163800" cy="1938992"/>
              </a:xfrm>
              <a:prstGeom prst="rect">
                <a:avLst/>
              </a:prstGeom>
              <a:blipFill>
                <a:blip r:embed="rId4"/>
                <a:stretch>
                  <a:fillRect l="-1448" b="-6918"/>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rot="4291965">
            <a:off x="17256584" y="77495"/>
            <a:ext cx="1290360" cy="1325445"/>
          </a:xfrm>
          <a:prstGeom prst="rect">
            <a:avLst/>
          </a:prstGeom>
        </p:spPr>
      </p:pic>
      <p:pic>
        <p:nvPicPr>
          <p:cNvPr id="28" name="Picture 27"/>
          <p:cNvPicPr>
            <a:picLocks noChangeAspect="1"/>
          </p:cNvPicPr>
          <p:nvPr/>
        </p:nvPicPr>
        <p:blipFill>
          <a:blip r:embed="rId6"/>
          <a:stretch>
            <a:fillRect/>
          </a:stretch>
        </p:blipFill>
        <p:spPr>
          <a:xfrm rot="481536">
            <a:off x="15775142" y="8083820"/>
            <a:ext cx="2587312" cy="254932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93789" y="4076700"/>
                <a:ext cx="18135600" cy="5383269"/>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m:rPr>
                          <m:sty m:val="p"/>
                        </m:rPr>
                        <a:rPr lang="en-US" sz="380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8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e>
                      </m:d>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8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93789" y="4076700"/>
                <a:ext cx="18135600" cy="5383269"/>
              </a:xfrm>
              <a:prstGeom prst="rect">
                <a:avLst/>
              </a:prstGeom>
              <a:blipFill>
                <a:blip r:embed="rId7"/>
                <a:stretch>
                  <a:fillRect/>
                </a:stretch>
              </a:blipFill>
            </p:spPr>
            <p:txBody>
              <a:bodyPr/>
              <a:lstStyle/>
              <a:p>
                <a:r>
                  <a:rPr lang="en-US">
                    <a:noFill/>
                  </a:rPr>
                  <a:t> </a:t>
                </a:r>
              </a:p>
            </p:txBody>
          </p:sp>
        </mc:Fallback>
      </mc:AlternateContent>
      <p:sp>
        <p:nvSpPr>
          <p:cNvPr id="4" name="Rectangle 3"/>
          <p:cNvSpPr/>
          <p:nvPr/>
        </p:nvSpPr>
        <p:spPr>
          <a:xfrm>
            <a:off x="609600" y="4765675"/>
            <a:ext cx="784189" cy="707886"/>
          </a:xfrm>
          <a:prstGeom prst="rect">
            <a:avLst/>
          </a:prstGeom>
        </p:spPr>
        <p:txBody>
          <a:bodyPr wrap="none">
            <a:spAutoFit/>
          </a:bodyPr>
          <a:lstStyle/>
          <a:p>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p:spTree>
    <p:extLst>
      <p:ext uri="{BB962C8B-B14F-4D97-AF65-F5344CB8AC3E}">
        <p14:creationId xmlns:p14="http://schemas.microsoft.com/office/powerpoint/2010/main" val="194410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5638800" y="284585"/>
                <a:ext cx="13258800" cy="2339487"/>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Không dùng máy tính, tính giá trị của biểu thức</a:t>
                </a:r>
              </a:p>
              <a:p>
                <a:pPr lvl="0" algn="ctr">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638800" y="284585"/>
                <a:ext cx="13258800" cy="2339487"/>
              </a:xfrm>
              <a:prstGeom prst="rect">
                <a:avLst/>
              </a:prstGeom>
              <a:blipFill>
                <a:blip r:embed="rId2"/>
                <a:stretch>
                  <a:fillRect l="-1609"/>
                </a:stretch>
              </a:blipFill>
            </p:spPr>
            <p:txBody>
              <a:bodyPr/>
              <a:lstStyle/>
              <a:p>
                <a:r>
                  <a:rPr lang="en-US">
                    <a:noFill/>
                  </a:rPr>
                  <a:t> </a:t>
                </a:r>
              </a:p>
            </p:txBody>
          </p:sp>
        </mc:Fallback>
      </mc:AlternateContent>
      <p:grpSp>
        <p:nvGrpSpPr>
          <p:cNvPr id="22" name="Google Shape;305;p14"/>
          <p:cNvGrpSpPr/>
          <p:nvPr/>
        </p:nvGrpSpPr>
        <p:grpSpPr>
          <a:xfrm flipH="1">
            <a:off x="2116735" y="2778130"/>
            <a:ext cx="1505474" cy="1192826"/>
            <a:chOff x="7890477" y="787864"/>
            <a:chExt cx="2053447" cy="1377288"/>
          </a:xfrm>
        </p:grpSpPr>
        <p:pic>
          <p:nvPicPr>
            <p:cNvPr id="24"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8200" y="786191"/>
            <a:ext cx="45197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4:</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0" name="Picture 12"/>
          <p:cNvPicPr>
            <a:picLocks noChangeAspect="1"/>
          </p:cNvPicPr>
          <p:nvPr/>
        </p:nvPicPr>
        <p:blipFill>
          <a:blip r:embed="rId4"/>
          <a:srcRect/>
          <a:stretch>
            <a:fillRect/>
          </a:stretch>
        </p:blipFill>
        <p:spPr>
          <a:xfrm flipH="1">
            <a:off x="17124332" y="481449"/>
            <a:ext cx="1749205" cy="1613642"/>
          </a:xfrm>
          <a:prstGeom prst="rect">
            <a:avLst/>
          </a:prstGeom>
        </p:spPr>
      </p:pic>
      <p:grpSp>
        <p:nvGrpSpPr>
          <p:cNvPr id="26" name="Group 2"/>
          <p:cNvGrpSpPr/>
          <p:nvPr/>
        </p:nvGrpSpPr>
        <p:grpSpPr>
          <a:xfrm>
            <a:off x="-228600" y="9896890"/>
            <a:ext cx="19126200" cy="2485610"/>
            <a:chOff x="0" y="0"/>
            <a:chExt cx="6345389" cy="3559339"/>
          </a:xfrm>
        </p:grpSpPr>
        <p:sp>
          <p:nvSpPr>
            <p:cNvPr id="27"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8" name="Picture 4"/>
          <p:cNvPicPr>
            <a:picLocks noChangeAspect="1"/>
          </p:cNvPicPr>
          <p:nvPr/>
        </p:nvPicPr>
        <p:blipFill>
          <a:blip r:embed="rId5"/>
          <a:srcRect/>
          <a:stretch>
            <a:fillRect/>
          </a:stretch>
        </p:blipFill>
        <p:spPr>
          <a:xfrm rot="-712563">
            <a:off x="17526633" y="9495133"/>
            <a:ext cx="699652" cy="672541"/>
          </a:xfrm>
          <a:prstGeom prst="rect">
            <a:avLst/>
          </a:prstGeom>
        </p:spPr>
      </p:pic>
      <p:pic>
        <p:nvPicPr>
          <p:cNvPr id="29" name="Picture 4"/>
          <p:cNvPicPr>
            <a:picLocks noChangeAspect="1"/>
          </p:cNvPicPr>
          <p:nvPr/>
        </p:nvPicPr>
        <p:blipFill>
          <a:blip r:embed="rId5"/>
          <a:srcRect/>
          <a:stretch>
            <a:fillRect/>
          </a:stretch>
        </p:blipFill>
        <p:spPr>
          <a:xfrm rot="-712563">
            <a:off x="17069433" y="9381849"/>
            <a:ext cx="699652" cy="67254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3824503"/>
                <a:ext cx="17983200" cy="5814797"/>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e>
                    </m:d>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
                      <m:d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e>
                    </m:d>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066800" y="3824503"/>
                <a:ext cx="17983200" cy="5814797"/>
              </a:xfrm>
              <a:prstGeom prst="rect">
                <a:avLst/>
              </a:prstGeom>
              <a:blipFill>
                <a:blip r:embed="rId6"/>
                <a:stretch>
                  <a:fillRect l="-1186"/>
                </a:stretch>
              </a:blipFill>
            </p:spPr>
            <p:txBody>
              <a:bodyPr/>
              <a:lstStyle/>
              <a:p>
                <a:r>
                  <a:rPr lang="en-US">
                    <a:noFill/>
                  </a:rPr>
                  <a:t> </a:t>
                </a:r>
              </a:p>
            </p:txBody>
          </p:sp>
        </mc:Fallback>
      </mc:AlternateContent>
    </p:spTree>
    <p:extLst>
      <p:ext uri="{BB962C8B-B14F-4D97-AF65-F5344CB8AC3E}">
        <p14:creationId xmlns:p14="http://schemas.microsoft.com/office/powerpoint/2010/main" val="25462569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8200" y="190500"/>
            <a:ext cx="20116800" cy="1507455"/>
            <a:chOff x="-838200" y="435645"/>
            <a:chExt cx="20116800" cy="1507455"/>
          </a:xfrm>
        </p:grpSpPr>
        <p:grpSp>
          <p:nvGrpSpPr>
            <p:cNvPr id="22" name="Group 2"/>
            <p:cNvGrpSpPr/>
            <p:nvPr/>
          </p:nvGrpSpPr>
          <p:grpSpPr>
            <a:xfrm>
              <a:off x="-838200" y="435645"/>
              <a:ext cx="20116800" cy="1507455"/>
              <a:chOff x="0" y="0"/>
              <a:chExt cx="6345389" cy="3559339"/>
            </a:xfrm>
          </p:grpSpPr>
          <p:sp>
            <p:nvSpPr>
              <p:cNvPr id="28"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sp>
          <p:nvSpPr>
            <p:cNvPr id="29" name="Rectangle 28"/>
            <p:cNvSpPr/>
            <p:nvPr/>
          </p:nvSpPr>
          <p:spPr>
            <a:xfrm>
              <a:off x="7112466" y="776526"/>
              <a:ext cx="4139275" cy="861774"/>
            </a:xfrm>
            <a:prstGeom prst="rect">
              <a:avLst/>
            </a:prstGeom>
          </p:spPr>
          <p:txBody>
            <a:bodyPr wrap="none">
              <a:spAutoFit/>
            </a:bodyPr>
            <a:lstStyle/>
            <a:p>
              <a:pPr lvl="0" algn="ctr"/>
              <a:r>
                <a:rPr lang="en-US" sz="5000" b="1">
                  <a:solidFill>
                    <a:schemeClr val="tx2"/>
                  </a:solidFill>
                  <a:latin typeface="Arial"/>
                  <a:ea typeface="Arial"/>
                  <a:cs typeface="Arial"/>
                  <a:sym typeface="Arial"/>
                </a:rPr>
                <a:t>VẬN DỤNG 2</a:t>
              </a:r>
              <a:endParaRPr lang="en-US" sz="5000" b="1" dirty="0">
                <a:solidFill>
                  <a:schemeClr val="tx2"/>
                </a:solidFill>
                <a:latin typeface="Arial"/>
                <a:ea typeface="Arial"/>
                <a:cs typeface="Arial"/>
                <a:sym typeface="Arial"/>
              </a:endParaRPr>
            </a:p>
          </p:txBody>
        </p:sp>
      </p:grpSp>
      <p:pic>
        <p:nvPicPr>
          <p:cNvPr id="30" name="Picture 5"/>
          <p:cNvPicPr>
            <a:picLocks noChangeAspect="1"/>
          </p:cNvPicPr>
          <p:nvPr/>
        </p:nvPicPr>
        <p:blipFill>
          <a:blip r:embed="rId2"/>
          <a:srcRect/>
          <a:stretch>
            <a:fillRect/>
          </a:stretch>
        </p:blipFill>
        <p:spPr>
          <a:xfrm>
            <a:off x="16161014" y="-38100"/>
            <a:ext cx="3498584" cy="1744919"/>
          </a:xfrm>
          <a:prstGeom prst="rect">
            <a:avLst/>
          </a:prstGeom>
        </p:spPr>
      </p:pic>
      <p:sp>
        <p:nvSpPr>
          <p:cNvPr id="2" name="Rectangle 1"/>
          <p:cNvSpPr/>
          <p:nvPr/>
        </p:nvSpPr>
        <p:spPr>
          <a:xfrm>
            <a:off x="336884" y="1863630"/>
            <a:ext cx="17602200" cy="2659382"/>
          </a:xfrm>
          <a:prstGeom prst="rect">
            <a:avLst/>
          </a:prstGeom>
        </p:spPr>
        <p:txBody>
          <a:bodyPr wrap="square">
            <a:spAutoFit/>
          </a:bodyPr>
          <a:lstStyle/>
          <a:p>
            <a:pPr algn="just">
              <a:lnSpc>
                <a:spcPct val="150000"/>
              </a:lnSpc>
              <a:spcAft>
                <a:spcPts val="800"/>
              </a:spcAft>
            </a:pPr>
            <a:r>
              <a:rPr lang="vi-VN" sz="3800">
                <a:solidFill>
                  <a:srgbClr val="000000"/>
                </a:solidFill>
                <a:latin typeface="Arial" panose="020B0604020202020204" pitchFamily="34" charset="0"/>
                <a:cs typeface="Arial" panose="020B0604020202020204" pitchFamily="34" charset="0"/>
              </a:rPr>
              <a:t>Khi nhấn một phím trên điện thoại cảm ứng, bàn phím sẽ tạo ra hai âm thuần, kết hợp với nhau để tạo ra âm thanh nhận dạng duy nhất phím. Hình 1.13 cho thấy tần số thấp </a:t>
            </a:r>
            <a:r>
              <a:rPr lang="en-US" sz="4000">
                <a:solidFill>
                  <a:srgbClr val="000000"/>
                </a:solidFill>
                <a:latin typeface="Times New Roman" panose="02020603050405020304" pitchFamily="18" charset="0"/>
                <a:ea typeface="Times New Roman" panose="02020603050405020304" pitchFamily="18" charset="0"/>
              </a:rPr>
              <a:t>f</a:t>
            </a:r>
            <a:r>
              <a:rPr lang="en-US" sz="4000" baseline="-25000">
                <a:solidFill>
                  <a:srgbClr val="000000"/>
                </a:solidFill>
                <a:latin typeface="Times New Roman" panose="02020603050405020304" pitchFamily="18" charset="0"/>
                <a:ea typeface="Times New Roman" panose="02020603050405020304" pitchFamily="18" charset="0"/>
              </a:rPr>
              <a:t>1</a:t>
            </a:r>
            <a:r>
              <a:rPr lang="en-US" sz="4000">
                <a:solidFill>
                  <a:srgbClr val="000000"/>
                </a:solidFill>
                <a:latin typeface="Times New Roman" panose="02020603050405020304" pitchFamily="18" charset="0"/>
                <a:ea typeface="Times New Roman" panose="02020603050405020304" pitchFamily="18" charset="0"/>
              </a:rPr>
              <a:t> </a:t>
            </a:r>
            <a:r>
              <a:rPr lang="vi-VN" sz="3800">
                <a:solidFill>
                  <a:srgbClr val="000000"/>
                </a:solidFill>
                <a:latin typeface="Arial" panose="020B0604020202020204" pitchFamily="34" charset="0"/>
                <a:cs typeface="Arial" panose="020B0604020202020204" pitchFamily="34" charset="0"/>
              </a:rPr>
              <a:t>và tần số cao </a:t>
            </a:r>
            <a:r>
              <a:rPr lang="en-US" sz="4000">
                <a:solidFill>
                  <a:srgbClr val="000000"/>
                </a:solidFill>
                <a:latin typeface="Times New Roman" panose="02020603050405020304" pitchFamily="18" charset="0"/>
                <a:ea typeface="Times New Roman" panose="02020603050405020304" pitchFamily="18" charset="0"/>
              </a:rPr>
              <a:t>f</a:t>
            </a:r>
            <a:r>
              <a:rPr lang="en-US" sz="4000" baseline="-25000">
                <a:solidFill>
                  <a:srgbClr val="000000"/>
                </a:solidFill>
                <a:latin typeface="Times New Roman" panose="02020603050405020304" pitchFamily="18" charset="0"/>
                <a:ea typeface="Times New Roman" panose="02020603050405020304" pitchFamily="18" charset="0"/>
              </a:rPr>
              <a:t>2</a:t>
            </a:r>
            <a:r>
              <a:rPr lang="en-US" sz="4000">
                <a:solidFill>
                  <a:srgbClr val="000000"/>
                </a:solidFill>
                <a:latin typeface="Times New Roman" panose="02020603050405020304" pitchFamily="18" charset="0"/>
                <a:ea typeface="Times New Roman" panose="02020603050405020304" pitchFamily="18" charset="0"/>
              </a:rPr>
              <a:t> </a:t>
            </a:r>
            <a:r>
              <a:rPr lang="vi-VN" sz="3800">
                <a:solidFill>
                  <a:srgbClr val="000000"/>
                </a:solidFill>
                <a:latin typeface="Arial" panose="020B0604020202020204" pitchFamily="34" charset="0"/>
                <a:cs typeface="Arial" panose="020B0604020202020204" pitchFamily="34" charset="0"/>
              </a:rPr>
              <a:t>liên quan đến mỗi phím. Nhấn một phím sẽ tạo ra</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992178" y="4759230"/>
            <a:ext cx="5919387" cy="4913322"/>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336884" y="4521410"/>
                <a:ext cx="11185358" cy="5482848"/>
              </a:xfrm>
              <a:prstGeom prst="rect">
                <a:avLst/>
              </a:prstGeom>
            </p:spPr>
            <p:txBody>
              <a:bodyPr wrap="square">
                <a:spAutoFit/>
              </a:bodyPr>
              <a:lstStyle/>
              <a:p>
                <a:pPr lvl="0" algn="just">
                  <a:lnSpc>
                    <a:spcPct val="150000"/>
                  </a:lnSpc>
                  <a:spcAft>
                    <a:spcPts val="800"/>
                  </a:spcAft>
                </a:pPr>
                <a:r>
                  <a:rPr lang="vi-VN" sz="3800">
                    <a:solidFill>
                      <a:srgbClr val="000000"/>
                    </a:solidFill>
                    <a:cs typeface="Arial" panose="020B0604020202020204" pitchFamily="34" charset="0"/>
                  </a:rPr>
                  <a:t>sóng âm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𝑦</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4000">
                            <a:solidFill>
                              <a:srgbClr val="000000"/>
                            </a:solidFill>
                            <a:latin typeface="Times New Roman" panose="02020603050405020304" pitchFamily="18" charset="0"/>
                            <a:ea typeface="Times New Roman" panose="02020603050405020304" pitchFamily="18" charset="0"/>
                          </a:rPr>
                          <m:t>f</m:t>
                        </m:r>
                        <m:r>
                          <m:rPr>
                            <m:nor/>
                          </m:rPr>
                          <a:rPr lang="en-US" sz="4000" baseline="-25000">
                            <a:solidFill>
                              <a:srgbClr val="000000"/>
                            </a:solidFill>
                            <a:latin typeface="Times New Roman" panose="02020603050405020304" pitchFamily="18" charset="0"/>
                            <a:ea typeface="Times New Roman" panose="02020603050405020304" pitchFamily="18" charset="0"/>
                          </a:rPr>
                          <m:t>1</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m:rPr>
                            <m:nor/>
                          </m:rPr>
                          <a:rPr lang="en-US" sz="4000">
                            <a:solidFill>
                              <a:srgbClr val="000000"/>
                            </a:solidFill>
                            <a:latin typeface="Times New Roman" panose="02020603050405020304" pitchFamily="18" charset="0"/>
                            <a:ea typeface="Times New Roman" panose="02020603050405020304" pitchFamily="18" charset="0"/>
                          </a:rPr>
                          <m:t>f</m:t>
                        </m:r>
                        <m:r>
                          <m:rPr>
                            <m:nor/>
                          </m:rPr>
                          <a:rPr lang="en-US" sz="4000" baseline="-25000">
                            <a:solidFill>
                              <a:srgbClr val="000000"/>
                            </a:solidFill>
                            <a:latin typeface="Times New Roman" panose="02020603050405020304" pitchFamily="18" charset="0"/>
                            <a:ea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3800">
                    <a:solidFill>
                      <a:srgbClr val="000000"/>
                    </a:solidFill>
                    <a:cs typeface="Arial" panose="020B0604020202020204" pitchFamily="34" charset="0"/>
                  </a:rPr>
                  <a:t>ở đó </a:t>
                </a:r>
                <a14:m>
                  <m:oMath xmlns:m="http://schemas.openxmlformats.org/officeDocument/2006/math">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oMath>
                </a14:m>
                <a:r>
                  <a:rPr lang="vi-VN" sz="3800">
                    <a:solidFill>
                      <a:srgbClr val="000000"/>
                    </a:solidFill>
                    <a:cs typeface="Arial" panose="020B0604020202020204" pitchFamily="34" charset="0"/>
                  </a:rPr>
                  <a:t> là biến thời gian (tính bằng giây).</a:t>
                </a:r>
              </a:p>
              <a:p>
                <a:pPr lvl="0" algn="just">
                  <a:lnSpc>
                    <a:spcPct val="150000"/>
                  </a:lnSpc>
                </a:pPr>
                <a:r>
                  <a:rPr lang="vi-VN" sz="3800">
                    <a:solidFill>
                      <a:srgbClr val="000000"/>
                    </a:solidFill>
                    <a:cs typeface="Arial" panose="020B0604020202020204" pitchFamily="34" charset="0"/>
                  </a:rPr>
                  <a:t>a) Tìm hàm số mô hình hóa âm thanh được tạo ra khi nhấn phím 4.</a:t>
                </a:r>
              </a:p>
              <a:p>
                <a:pPr lvl="0" algn="just">
                  <a:lnSpc>
                    <a:spcPct val="150000"/>
                  </a:lnSpc>
                </a:pPr>
                <a:r>
                  <a:rPr lang="vi-VN" sz="3800">
                    <a:solidFill>
                      <a:srgbClr val="000000"/>
                    </a:solidFill>
                    <a:cs typeface="Arial" panose="020B0604020202020204" pitchFamily="34" charset="0"/>
                  </a:rPr>
                  <a:t>b) Biến đổi công thức vừa tìm được ở câu a về dạng tích của một hàm số sin và một hàm số côsin.</a:t>
                </a:r>
              </a:p>
            </p:txBody>
          </p:sp>
        </mc:Choice>
        <mc:Fallback xmlns="">
          <p:sp>
            <p:nvSpPr>
              <p:cNvPr id="15" name="Rectangle 14"/>
              <p:cNvSpPr>
                <a:spLocks noRot="1" noChangeAspect="1" noMove="1" noResize="1" noEditPoints="1" noAdjustHandles="1" noChangeArrowheads="1" noChangeShapeType="1" noTextEdit="1"/>
              </p:cNvSpPr>
              <p:nvPr/>
            </p:nvSpPr>
            <p:spPr>
              <a:xfrm>
                <a:off x="336884" y="4521410"/>
                <a:ext cx="11185358" cy="5482848"/>
              </a:xfrm>
              <a:prstGeom prst="rect">
                <a:avLst/>
              </a:prstGeom>
              <a:blipFill>
                <a:blip r:embed="rId5"/>
                <a:stretch>
                  <a:fillRect l="-1798" r="-1798" b="-1557"/>
                </a:stretch>
              </a:blipFill>
            </p:spPr>
            <p:txBody>
              <a:bodyPr/>
              <a:lstStyle/>
              <a:p>
                <a:r>
                  <a:rPr lang="en-US">
                    <a:noFill/>
                  </a:rPr>
                  <a:t> </a:t>
                </a:r>
              </a:p>
            </p:txBody>
          </p:sp>
        </mc:Fallback>
      </mc:AlternateContent>
      <p:pic>
        <p:nvPicPr>
          <p:cNvPr id="26"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8185">
            <a:off x="16993312" y="9105133"/>
            <a:ext cx="1017398" cy="1034324"/>
          </a:xfrm>
          <a:prstGeom prst="rect">
            <a:avLst/>
          </a:prstGeom>
        </p:spPr>
      </p:pic>
    </p:spTree>
    <p:extLst>
      <p:ext uri="{BB962C8B-B14F-4D97-AF65-F5344CB8AC3E}">
        <p14:creationId xmlns:p14="http://schemas.microsoft.com/office/powerpoint/2010/main" val="39284667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762000" y="342900"/>
            <a:ext cx="1699513" cy="1112076"/>
            <a:chOff x="7890477" y="754311"/>
            <a:chExt cx="2022200" cy="1206625"/>
          </a:xfrm>
        </p:grpSpPr>
        <p:pic>
          <p:nvPicPr>
            <p:cNvPr id="19" name="Google Shape;306;p14"/>
            <p:cNvPicPr preferRelativeResize="0"/>
            <p:nvPr/>
          </p:nvPicPr>
          <p:blipFill rotWithShape="1">
            <a:blip r:embed="rId2">
              <a:alphaModFix/>
            </a:blip>
            <a:srcRect/>
            <a:stretch/>
          </p:blipFill>
          <p:spPr>
            <a:xfrm>
              <a:off x="7934187" y="754311"/>
              <a:ext cx="1912845" cy="1206625"/>
            </a:xfrm>
            <a:prstGeom prst="rect">
              <a:avLst/>
            </a:prstGeom>
            <a:noFill/>
            <a:ln>
              <a:noFill/>
            </a:ln>
          </p:spPr>
        </p:pic>
        <p:sp>
          <p:nvSpPr>
            <p:cNvPr id="20" name="Google Shape;307;p14"/>
            <p:cNvSpPr txBox="1"/>
            <p:nvPr/>
          </p:nvSpPr>
          <p:spPr>
            <a:xfrm>
              <a:off x="7890477" y="870543"/>
              <a:ext cx="2022200" cy="7346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0" name="Picture 5"/>
          <p:cNvPicPr>
            <a:picLocks noChangeAspect="1"/>
          </p:cNvPicPr>
          <p:nvPr/>
        </p:nvPicPr>
        <p:blipFill>
          <a:blip r:embed="rId3"/>
          <a:srcRect/>
          <a:stretch>
            <a:fillRect/>
          </a:stretch>
        </p:blipFill>
        <p:spPr>
          <a:xfrm>
            <a:off x="16841638" y="18047"/>
            <a:ext cx="2360762" cy="11774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2000" y="1401953"/>
                <a:ext cx="16916400" cy="8542147"/>
              </a:xfrm>
              <a:prstGeom prst="rect">
                <a:avLst/>
              </a:prstGeom>
            </p:spPr>
            <p:txBody>
              <a:bodyPr wrap="square">
                <a:spAutoFit/>
              </a:bodyPr>
              <a:lstStyle/>
              <a:p>
                <a:pPr algn="just">
                  <a:lnSpc>
                    <a:spcPct val="165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Quan sát Hình 1.13, ta nhận thấy khi nhấn phím 4, âm thanh được tạo ra có tần số thấp f</a:t>
                </a:r>
                <a:r>
                  <a:rPr lang="en-US" sz="3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770 Hz và tần số cao f</a:t>
                </a:r>
                <a:r>
                  <a:rPr lang="en-US" sz="3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1 209 Hz.</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đó, hàm số mô hình hóa âm thanh được tạo ra khi nhấn phím 4 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 770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.1209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Ta có:</a:t>
                </a:r>
                <a:r>
                  <a:rPr lang="en-US" sz="38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Para xmlns:m="http://schemas.openxmlformats.org/officeDocument/2006/math">
                    <m:oMathParaPr>
                      <m:jc m:val="left"/>
                    </m:oMathParaPr>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ta có hàm số:</a:t>
                </a:r>
                <a:r>
                  <a:rPr lang="en-US" sz="38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Cambria Math" panose="02040503050406030204" pitchFamily="18" charset="0"/>
                    <a:cs typeface="Arial" panose="020B0604020202020204" pitchFamily="34" charset="0"/>
                  </a:rPr>
                  <a:t> </a:t>
                </a:r>
                <a:endParaRPr lang="en-US" sz="38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1401953"/>
                <a:ext cx="16916400" cy="8542147"/>
              </a:xfrm>
              <a:prstGeom prst="rect">
                <a:avLst/>
              </a:prstGeom>
              <a:blipFill>
                <a:blip r:embed="rId4"/>
                <a:stretch>
                  <a:fillRect l="-1189" r="-1189" b="-1927"/>
                </a:stretch>
              </a:blipFill>
            </p:spPr>
            <p:txBody>
              <a:bodyPr/>
              <a:lstStyle/>
              <a:p>
                <a:r>
                  <a:rPr lang="en-US">
                    <a:noFill/>
                  </a:rPr>
                  <a:t> </a:t>
                </a:r>
              </a:p>
            </p:txBody>
          </p:sp>
        </mc:Fallback>
      </mc:AlternateContent>
      <p:pic>
        <p:nvPicPr>
          <p:cNvPr id="15"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00346">
            <a:off x="16407411" y="8168807"/>
            <a:ext cx="1913100" cy="1944927"/>
          </a:xfrm>
          <a:prstGeom prst="rect">
            <a:avLst/>
          </a:prstGeom>
        </p:spPr>
      </p:pic>
    </p:spTree>
    <p:extLst>
      <p:ext uri="{BB962C8B-B14F-4D97-AF65-F5344CB8AC3E}">
        <p14:creationId xmlns:p14="http://schemas.microsoft.com/office/powerpoint/2010/main" val="400530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anim calcmode="lin" valueType="num">
                                      <p:cBhvr>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516022" y="2920727"/>
            <a:ext cx="12023005" cy="1002710"/>
          </a:xfrm>
          <a:prstGeom prst="rect">
            <a:avLst/>
          </a:prstGeom>
        </p:spPr>
        <p:txBody>
          <a:bodyPr wrap="square">
            <a:spAutoFit/>
          </a:bodyPr>
          <a:lstStyle/>
          <a:p>
            <a:pPr algn="just">
              <a:lnSpc>
                <a:spcPct val="150000"/>
              </a:lnSpc>
              <a:tabLst>
                <a:tab pos="360045" algn="l"/>
                <a:tab pos="720090" algn="l"/>
              </a:tabLst>
            </a:pPr>
            <a:r>
              <a:rPr lang="nl-NL" sz="4500" b="1">
                <a:latin typeface="Arial" panose="020B0604020202020204" pitchFamily="34" charset="0"/>
                <a:ea typeface="Calibri" panose="020F0502020204030204" pitchFamily="34" charset="0"/>
                <a:cs typeface="Arial" panose="020B0604020202020204" pitchFamily="34" charset="0"/>
              </a:rPr>
              <a:t>Công thức cộng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516022" y="4825010"/>
            <a:ext cx="5668539"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nhân đôi</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2096823" y="2920727"/>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2078767" y="467332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0" name="Rectangle 29"/>
          <p:cNvSpPr/>
          <p:nvPr/>
        </p:nvSpPr>
        <p:spPr>
          <a:xfrm>
            <a:off x="3520033" y="6679878"/>
            <a:ext cx="9804287"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biến đổi tích thành tổng</a:t>
            </a:r>
            <a:endParaRPr lang="en-US" sz="4500" dirty="0">
              <a:latin typeface="Arial" panose="020B0604020202020204" pitchFamily="34" charset="0"/>
              <a:cs typeface="Arial" panose="020B0604020202020204" pitchFamily="34" charset="0"/>
            </a:endParaRPr>
          </a:p>
        </p:txBody>
      </p:sp>
      <p:grpSp>
        <p:nvGrpSpPr>
          <p:cNvPr id="31" name="Group 30"/>
          <p:cNvGrpSpPr/>
          <p:nvPr/>
        </p:nvGrpSpPr>
        <p:grpSpPr>
          <a:xfrm>
            <a:off x="2089589" y="6502127"/>
            <a:ext cx="1236936" cy="1155973"/>
            <a:chOff x="2315060" y="3149849"/>
            <a:chExt cx="1236936" cy="1155973"/>
          </a:xfrm>
        </p:grpSpPr>
        <p:pic>
          <p:nvPicPr>
            <p:cNvPr id="32"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3520033" y="8502662"/>
            <a:ext cx="9804287"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biến đổi tổng thành tích</a:t>
            </a:r>
            <a:endParaRPr lang="en-US" sz="4500" dirty="0">
              <a:latin typeface="Arial" panose="020B0604020202020204" pitchFamily="34" charset="0"/>
              <a:cs typeface="Arial" panose="020B0604020202020204" pitchFamily="34" charset="0"/>
            </a:endParaRPr>
          </a:p>
        </p:txBody>
      </p:sp>
      <p:grpSp>
        <p:nvGrpSpPr>
          <p:cNvPr id="35" name="Group 34"/>
          <p:cNvGrpSpPr/>
          <p:nvPr/>
        </p:nvGrpSpPr>
        <p:grpSpPr>
          <a:xfrm>
            <a:off x="2089589" y="8330927"/>
            <a:ext cx="1236936" cy="1155973"/>
            <a:chOff x="2315060" y="3149849"/>
            <a:chExt cx="1236936" cy="1155973"/>
          </a:xfrm>
        </p:grpSpPr>
        <p:pic>
          <p:nvPicPr>
            <p:cNvPr id="36"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7"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4</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0"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03461" y="3298658"/>
              <a:ext cx="9970718"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5272988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395284" y="6025770"/>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55770" y="814563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55770" y="60698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12801600" y="5600700"/>
                <a:ext cx="1530291" cy="220246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𝐶</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801600" y="5600700"/>
                <a:ext cx="1530291" cy="220246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27370" y="6717063"/>
                <a:ext cx="2108461" cy="3634841"/>
              </a:xfrm>
              <a:prstGeom prst="rect">
                <a:avLst/>
              </a:prstGeom>
            </p:spPr>
            <p:txBody>
              <a:bodyPr wrap="none">
                <a:spAutoFit/>
              </a:bodyPr>
              <a:lstStyle/>
              <a:p>
                <a:pPr marL="30480" marR="30480" lvl="0" algn="just">
                  <a:lnSpc>
                    <a:spcPct val="250000"/>
                  </a:lnSpc>
                  <a:spcAft>
                    <a:spcPts val="12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127370" y="6717063"/>
                <a:ext cx="2108461" cy="36348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039600" y="7810500"/>
                <a:ext cx="3033774" cy="1907253"/>
              </a:xfrm>
              <a:prstGeom prst="rect">
                <a:avLst/>
              </a:prstGeom>
            </p:spPr>
            <p:txBody>
              <a:bodyPr wrap="square">
                <a:spAutoFit/>
              </a:bodyPr>
              <a:lstStyle/>
              <a:p>
                <a:pPr lvl="0">
                  <a:lnSpc>
                    <a:spcPct val="150000"/>
                  </a:lnSpc>
                  <a:spcBef>
                    <a:spcPts val="100"/>
                  </a:spcBef>
                  <a:tabLst>
                    <a:tab pos="180340" algn="l"/>
                    <a:tab pos="1795780" algn="l"/>
                    <a:tab pos="3420745" algn="l"/>
                  </a:tabLs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039600" y="7810500"/>
                <a:ext cx="3033774" cy="1907253"/>
              </a:xfrm>
              <a:prstGeom prst="rect">
                <a:avLst/>
              </a:prstGeom>
              <a:blipFill>
                <a:blip r:embed="rId7"/>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4437113" y="5610015"/>
                <a:ext cx="1521057" cy="220246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37113" y="5610015"/>
                <a:ext cx="1521057" cy="22024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2414000" y="2704268"/>
                <a:ext cx="14197600" cy="2515432"/>
              </a:xfrm>
              <a:prstGeom prst="rect">
                <a:avLst/>
              </a:prstGeom>
            </p:spPr>
            <p:txBody>
              <a:bodyPr wrap="square">
                <a:spAutoFit/>
              </a:bodyPr>
              <a:lstStyle/>
              <a:p>
                <a:pPr lvl="0">
                  <a:lnSpc>
                    <a:spcPct val="150000"/>
                  </a:lnSpc>
                  <a:spcBef>
                    <a:spcPts val="100"/>
                  </a:spcBef>
                  <a:tabLst>
                    <a:tab pos="180340" algn="l"/>
                    <a:tab pos="1795780" algn="l"/>
                    <a:tab pos="3420745" algn="l"/>
                  </a:tabLst>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Câu 1.</a:t>
                </a:r>
                <a:r>
                  <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biểu thức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30</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30</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a:t>
                </a:r>
                <a:endPar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414000" y="2704268"/>
                <a:ext cx="14197600" cy="2515432"/>
              </a:xfrm>
              <a:prstGeom prst="rect">
                <a:avLst/>
              </a:prstGeom>
              <a:blipFill>
                <a:blip r:embed="rId9"/>
                <a:stretch>
                  <a:fillRect l="-1803" b="-6068"/>
                </a:stretch>
              </a:blipFill>
            </p:spPr>
            <p:txBody>
              <a:bodyPr/>
              <a:lstStyle/>
              <a:p>
                <a:r>
                  <a:rPr lang="en-US">
                    <a:noFill/>
                  </a:rPr>
                  <a:t> </a:t>
                </a:r>
              </a:p>
            </p:txBody>
          </p:sp>
        </mc:Fallback>
      </mc:AlternateContent>
    </p:spTree>
    <p:extLst>
      <p:ext uri="{BB962C8B-B14F-4D97-AF65-F5344CB8AC3E}">
        <p14:creationId xmlns:p14="http://schemas.microsoft.com/office/powerpoint/2010/main" val="1564295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609578" y="5676900"/>
                <a:ext cx="1532727" cy="2171877"/>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𝐴</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609578" y="5676900"/>
                <a:ext cx="1532727" cy="21718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21710" y="6819900"/>
                <a:ext cx="2108461" cy="3583866"/>
              </a:xfrm>
              <a:prstGeom prst="rect">
                <a:avLst/>
              </a:prstGeom>
            </p:spPr>
            <p:txBody>
              <a:bodyPr wrap="none">
                <a:spAutoFit/>
              </a:bodyPr>
              <a:lstStyle/>
              <a:p>
                <a:pPr marL="30480" marR="30480" lvl="0" algn="just">
                  <a:lnSpc>
                    <a:spcPct val="250000"/>
                  </a:lnSpc>
                  <a:spcAft>
                    <a:spcPts val="12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21710" y="6819900"/>
                <a:ext cx="2108461" cy="358386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080971" y="8279191"/>
                <a:ext cx="3033774" cy="1176028"/>
              </a:xfrm>
              <a:prstGeom prst="rect">
                <a:avLst/>
              </a:prstGeom>
            </p:spPr>
            <p:txBody>
              <a:bodyPr wrap="square">
                <a:spAutoFit/>
              </a:bodyPr>
              <a:lstStyle/>
              <a:p>
                <a:pPr marR="30480">
                  <a:lnSpc>
                    <a:spcPct val="150000"/>
                  </a:lnSpc>
                  <a:spcAft>
                    <a:spcPts val="0"/>
                  </a:spcAft>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lang="en-US" sz="420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080971" y="8279191"/>
                <a:ext cx="3033774" cy="1176028"/>
              </a:xfrm>
              <a:prstGeom prst="rect">
                <a:avLst/>
              </a:prstGeom>
              <a:blipFill>
                <a:blip r:embed="rId7"/>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12795309" y="6220323"/>
                <a:ext cx="1530291" cy="125297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𝐶</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795309" y="6220323"/>
                <a:ext cx="1530291" cy="125297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2575735" y="2519640"/>
                <a:ext cx="14242295" cy="2623860"/>
              </a:xfrm>
              <a:prstGeom prst="rect">
                <a:avLst/>
              </a:prstGeom>
            </p:spPr>
            <p:txBody>
              <a:bodyPr wrap="square">
                <a:spAutoFit/>
              </a:bodyPr>
              <a:lstStyle/>
              <a:p>
                <a:pPr marR="30480">
                  <a:lnSpc>
                    <a:spcPct val="150000"/>
                  </a:lnSpc>
                  <a:spcAft>
                    <a:spcPts val="0"/>
                  </a:spcAf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Giá trị đúng của biểu thức </a:t>
                </a:r>
                <a14:m>
                  <m:oMath xmlns:m="http://schemas.openxmlformats.org/officeDocument/2006/math">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box>
                          <m:box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22</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8</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6</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9</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num>
                      <m:den>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26</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20</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den>
                    </m:f>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bằng</a:t>
                </a:r>
              </a:p>
            </p:txBody>
          </p:sp>
        </mc:Choice>
        <mc:Fallback xmlns="">
          <p:sp>
            <p:nvSpPr>
              <p:cNvPr id="32" name="Rectangle 31"/>
              <p:cNvSpPr>
                <a:spLocks noRot="1" noChangeAspect="1" noMove="1" noResize="1" noEditPoints="1" noAdjustHandles="1" noChangeArrowheads="1" noChangeShapeType="1" noTextEdit="1"/>
              </p:cNvSpPr>
              <p:nvPr/>
            </p:nvSpPr>
            <p:spPr>
              <a:xfrm>
                <a:off x="2575735" y="2519640"/>
                <a:ext cx="14242295" cy="2623860"/>
              </a:xfrm>
              <a:prstGeom prst="rect">
                <a:avLst/>
              </a:prstGeom>
              <a:blipFill>
                <a:blip r:embed="rId9"/>
                <a:stretch>
                  <a:fillRect l="-1798" b="-10673"/>
                </a:stretch>
              </a:blipFill>
            </p:spPr>
            <p:txBody>
              <a:bodyPr/>
              <a:lstStyle/>
              <a:p>
                <a:r>
                  <a:rPr lang="en-US">
                    <a:noFill/>
                  </a:rPr>
                  <a:t> </a:t>
                </a:r>
              </a:p>
            </p:txBody>
          </p:sp>
        </mc:Fallback>
      </mc:AlternateContent>
    </p:spTree>
    <p:extLst>
      <p:ext uri="{BB962C8B-B14F-4D97-AF65-F5344CB8AC3E}">
        <p14:creationId xmlns:p14="http://schemas.microsoft.com/office/powerpoint/2010/main" val="165060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838200" y="2324402"/>
            <a:ext cx="16764000" cy="472409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524000" y="8194295"/>
            <a:ext cx="2362199"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4349866" y="8291267"/>
            <a:ext cx="2350168" cy="12356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995848" y="8233887"/>
            <a:ext cx="2358189"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5625787" y="8174746"/>
            <a:ext cx="2362200"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2066534" y="8270495"/>
            <a:ext cx="1165704" cy="108491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a:t>
            </a:r>
            <a:r>
              <a:rPr kumimoji="0" lang="en-US" sz="4300" b="0"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169122" y="7816468"/>
            <a:ext cx="1381147"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2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4926869" y="7842584"/>
            <a:ext cx="1196161"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4</a:t>
            </a:r>
          </a:p>
        </p:txBody>
      </p:sp>
      <p:sp>
        <p:nvSpPr>
          <p:cNvPr id="7" name="Rectangle 6"/>
          <p:cNvSpPr/>
          <p:nvPr/>
        </p:nvSpPr>
        <p:spPr>
          <a:xfrm>
            <a:off x="10531942" y="7810500"/>
            <a:ext cx="3033774" cy="1746632"/>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 3 </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8" name="Rectangle 7"/>
              <p:cNvSpPr/>
              <p:nvPr/>
            </p:nvSpPr>
            <p:spPr>
              <a:xfrm>
                <a:off x="1255572" y="2705402"/>
                <a:ext cx="16422828" cy="3963649"/>
              </a:xfrm>
              <a:prstGeom prst="rect">
                <a:avLst/>
              </a:prstGeom>
            </p:spPr>
            <p:txBody>
              <a:bodyPr wrap="square">
                <a:spAutoFit/>
              </a:bodyPr>
              <a:lstStyle/>
              <a:p>
                <a:pPr marR="30480" algn="just">
                  <a:lnSpc>
                    <a:spcPct val="150000"/>
                  </a:lnSpc>
                  <a:spcAft>
                    <a:spcPts val="0"/>
                  </a:spcAft>
                </a:pPr>
                <a:r>
                  <a:rPr lang="en-US" sz="4200" b="1"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4200" b="1" dirty="0">
                    <a:solidFill>
                      <a:schemeClr val="bg1"/>
                    </a:solidFill>
                    <a:latin typeface="Arial" panose="020B0604020202020204" pitchFamily="34" charset="0"/>
                    <a:ea typeface="Calibri" panose="020F0502020204030204" pitchFamily="34" charset="0"/>
                    <a:cs typeface="Arial" panose="020B0604020202020204" pitchFamily="34" charset="0"/>
                  </a:rPr>
                  <a:t> 4.</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Có</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bao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nhiêu</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đẳng</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dưới</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đây</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đúng</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4)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255572" y="2705402"/>
                <a:ext cx="16422828" cy="3963649"/>
              </a:xfrm>
              <a:prstGeom prst="rect">
                <a:avLst/>
              </a:prstGeom>
              <a:blipFill>
                <a:blip r:embed="rId5"/>
                <a:stretch>
                  <a:fillRect l="-1448"/>
                </a:stretch>
              </a:blipFill>
            </p:spPr>
            <p:txBody>
              <a:bodyPr/>
              <a:lstStyle/>
              <a:p>
                <a:r>
                  <a:rPr lang="en-US">
                    <a:noFill/>
                  </a:rPr>
                  <a:t> </a:t>
                </a:r>
              </a:p>
            </p:txBody>
          </p:sp>
        </mc:Fallback>
      </mc:AlternateContent>
    </p:spTree>
    <p:extLst>
      <p:ext uri="{BB962C8B-B14F-4D97-AF65-F5344CB8AC3E}">
        <p14:creationId xmlns:p14="http://schemas.microsoft.com/office/powerpoint/2010/main" val="808289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3012482" y="6286500"/>
                <a:ext cx="4683718" cy="941861"/>
              </a:xfrm>
              <a:prstGeom prst="rect">
                <a:avLst/>
              </a:prstGeom>
            </p:spPr>
            <p:txBody>
              <a:bodyPr wrap="none">
                <a:spAutoFit/>
              </a:bodyPr>
              <a:lstStyle/>
              <a:p>
                <a:pPr lvl="0" algn="just">
                  <a:lnSpc>
                    <a:spcPct val="150000"/>
                  </a:lnSpc>
                  <a:spcAft>
                    <a:spcPts val="6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fr-FR" sz="4200" i="1">
                        <a:solidFill>
                          <a:schemeClr val="bg1"/>
                        </a:solidFill>
                        <a:effectLst/>
                        <a:latin typeface="Cambria Math" panose="02040503050406030204" pitchFamily="18" charset="0"/>
                        <a:ea typeface="Times New Roman" panose="02020603050405020304" pitchFamily="18" charset="0"/>
                      </a:rPr>
                      <m:t>−</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sSup>
                          <m:sSupPr>
                            <m:ctrlPr>
                              <a:rPr lang="en-US" sz="4200" i="1">
                                <a:solidFill>
                                  <a:schemeClr val="bg1"/>
                                </a:solidFill>
                                <a:effectLst/>
                                <a:latin typeface="Cambria Math" panose="02040503050406030204" pitchFamily="18" charset="0"/>
                                <a:cs typeface="Times New Roman" panose="02020603050405020304" pitchFamily="18" charset="0"/>
                              </a:rPr>
                            </m:ctrlPr>
                          </m:sSupPr>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e>
                    </m:func>
                  </m:oMath>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12482" y="6286500"/>
                <a:ext cx="4683718" cy="941861"/>
              </a:xfrm>
              <a:prstGeom prst="rect">
                <a:avLst/>
              </a:prstGeom>
              <a:blipFill>
                <a:blip r:embed="rId5"/>
                <a:stretch>
                  <a:fillRect l="-4941" b="-28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963982" y="7983182"/>
                <a:ext cx="4656018" cy="1426609"/>
              </a:xfrm>
              <a:prstGeom prst="rect">
                <a:avLst/>
              </a:prstGeom>
            </p:spPr>
            <p:txBody>
              <a:bodyPr wrap="none">
                <a:spAutoFit/>
              </a:bodyPr>
              <a:lstStyle/>
              <a:p>
                <a:pPr marL="30480" marR="30480" lvl="0" algn="just">
                  <a:lnSpc>
                    <a:spcPct val="250000"/>
                  </a:lnSpc>
                  <a:spcAft>
                    <a:spcPts val="12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fr-FR" sz="4200" i="1">
                        <a:solidFill>
                          <a:schemeClr val="bg1"/>
                        </a:solidFill>
                        <a:effectLst/>
                        <a:latin typeface="Cambria Math" panose="02040503050406030204" pitchFamily="18" charset="0"/>
                        <a:ea typeface="Times New Roman" panose="02020603050405020304" pitchFamily="18" charset="0"/>
                      </a:rPr>
                      <m:t>−</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sSup>
                          <m:sSupPr>
                            <m:ctrlPr>
                              <a:rPr lang="en-US" sz="4200" i="1">
                                <a:solidFill>
                                  <a:schemeClr val="bg1"/>
                                </a:solidFill>
                                <a:effectLst/>
                                <a:latin typeface="Cambria Math" panose="02040503050406030204" pitchFamily="18" charset="0"/>
                                <a:cs typeface="Times New Roman" panose="02020603050405020304" pitchFamily="18" charset="0"/>
                              </a:rPr>
                            </m:ctrlPr>
                          </m:sSupPr>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e>
                    </m:func>
                  </m:oMath>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963982" y="7983182"/>
                <a:ext cx="4656018" cy="1426609"/>
              </a:xfrm>
              <a:prstGeom prst="rect">
                <a:avLst/>
              </a:prstGeom>
              <a:blipFill>
                <a:blip r:embed="rId6"/>
                <a:stretch>
                  <a:fillRect l="-4319" b="-188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693901" y="8413044"/>
                <a:ext cx="3546099" cy="1084912"/>
              </a:xfrm>
              <a:prstGeom prst="rect">
                <a:avLst/>
              </a:prstGeom>
            </p:spPr>
            <p:txBody>
              <a:bodyPr wrap="none">
                <a:spAutoFit/>
              </a:bodyPr>
              <a:lstStyle/>
              <a:p>
                <a:pPr marR="30480">
                  <a:lnSpc>
                    <a:spcPct val="150000"/>
                  </a:lnSpc>
                  <a:spcAft>
                    <a:spcPts val="0"/>
                  </a:spcAft>
                </a:pPr>
                <a:r>
                  <a:rPr lang="fr-FR" sz="43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e>
                    </m:func>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693901" y="8413044"/>
                <a:ext cx="3546099" cy="1084912"/>
              </a:xfrm>
              <a:prstGeom prst="rect">
                <a:avLst/>
              </a:prstGeom>
              <a:blipFill>
                <a:blip r:embed="rId7"/>
                <a:stretch>
                  <a:fillRect l="-6701" b="-146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658186" y="5711796"/>
                <a:ext cx="4039014" cy="1708160"/>
              </a:xfrm>
              <a:prstGeom prst="rect">
                <a:avLst/>
              </a:prstGeom>
            </p:spPr>
            <p:txBody>
              <a:bodyPr wrap="square">
                <a:spAutoFit/>
              </a:bodyPr>
              <a:lstStyle/>
              <a:p>
                <a:pPr lvl="0">
                  <a:lnSpc>
                    <a:spcPct val="250000"/>
                  </a:lnSpc>
                  <a:spcAft>
                    <a:spcPts val="8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e>
                    </m:func>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fr-FR"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658186" y="5711796"/>
                <a:ext cx="4039014" cy="1708160"/>
              </a:xfrm>
              <a:prstGeom prst="rect">
                <a:avLst/>
              </a:prstGeom>
              <a:blipFill>
                <a:blip r:embed="rId8"/>
                <a:stretch>
                  <a:fillRect l="-5732"/>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8" name="Rectangle 7"/>
              <p:cNvSpPr/>
              <p:nvPr/>
            </p:nvSpPr>
            <p:spPr>
              <a:xfrm>
                <a:off x="3273914" y="2821275"/>
                <a:ext cx="13870488" cy="2041456"/>
              </a:xfrm>
              <a:prstGeom prst="rect">
                <a:avLst/>
              </a:prstGeom>
            </p:spPr>
            <p:txBody>
              <a:bodyPr wrap="square">
                <a:spAutoFit/>
              </a:bodyPr>
              <a:lstStyle/>
              <a:p>
                <a:pPr marR="30480">
                  <a:lnSpc>
                    <a:spcPct val="150000"/>
                  </a:lnSpc>
                  <a:spcAft>
                    <a:spcPts val="0"/>
                  </a:spcAft>
                </a:pPr>
                <a:r>
                  <a:rPr kumimoji="0" lang="en-US" sz="4500" b="1" i="0" u="none" strike="noStrike" kern="1200" cap="none" spc="0" normalizeH="0" baseline="0" noProof="0" dirty="0" err="1">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5.</a:t>
                </a:r>
                <a:r>
                  <a:rPr kumimoji="0" lang="en-US" sz="45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r>
                  <a:rPr lang="fr-FR" sz="4500" dirty="0" err="1">
                    <a:solidFill>
                      <a:schemeClr val="bg1"/>
                    </a:solidFill>
                    <a:latin typeface="Arial" panose="020B0604020202020204" pitchFamily="34" charset="0"/>
                    <a:ea typeface="Times New Roman" panose="02020603050405020304" pitchFamily="18" charset="0"/>
                    <a:cs typeface="Arial" panose="020B0604020202020204" pitchFamily="34" charset="0"/>
                  </a:rPr>
                  <a:t>Rút</a:t>
                </a:r>
                <a:r>
                  <a:rPr lang="fr-FR" sz="45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45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gọn</a:t>
                </a:r>
                <a:endParaRPr lang="fr-FR" sz="45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fr-FR" sz="45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oMath>
                </a14:m>
                <a:endParaRPr lang="en-US"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273914" y="2821275"/>
                <a:ext cx="13870488" cy="2041456"/>
              </a:xfrm>
              <a:prstGeom prst="rect">
                <a:avLst/>
              </a:prstGeom>
              <a:blipFill>
                <a:blip r:embed="rId9"/>
                <a:stretch>
                  <a:fillRect l="-1846"/>
                </a:stretch>
              </a:blipFill>
            </p:spPr>
            <p:txBody>
              <a:bodyPr/>
              <a:lstStyle/>
              <a:p>
                <a:r>
                  <a:rPr lang="en-US">
                    <a:noFill/>
                  </a:rPr>
                  <a:t> </a:t>
                </a:r>
              </a:p>
            </p:txBody>
          </p:sp>
        </mc:Fallback>
      </mc:AlternateContent>
    </p:spTree>
    <p:extLst>
      <p:ext uri="{BB962C8B-B14F-4D97-AF65-F5344CB8AC3E}">
        <p14:creationId xmlns:p14="http://schemas.microsoft.com/office/powerpoint/2010/main" val="3241687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1066800" y="446437"/>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1.7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22" name="Google Shape;305;p14"/>
          <p:cNvGrpSpPr/>
          <p:nvPr/>
        </p:nvGrpSpPr>
        <p:grpSpPr>
          <a:xfrm flipH="1">
            <a:off x="8265019" y="300990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6459200" y="8123211"/>
            <a:ext cx="4216125" cy="22668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1534965"/>
                <a:ext cx="17449800" cy="1015663"/>
              </a:xfrm>
              <a:prstGeom prst="rect">
                <a:avLst/>
              </a:prstGeom>
            </p:spPr>
            <p:txBody>
              <a:bodyPr wrap="square">
                <a:spAutoFit/>
              </a:bodyPr>
              <a:lstStyle/>
              <a:p>
                <a:pPr>
                  <a:lnSpc>
                    <a:spcPct val="150000"/>
                  </a:lnSpc>
                </a:pPr>
                <a:r>
                  <a:rPr lang="vi-VN" sz="4000">
                    <a:solidFill>
                      <a:srgbClr val="000000"/>
                    </a:solidFill>
                  </a:rPr>
                  <a:t>Sử dụng </a:t>
                </a:r>
                <a14:m>
                  <m:oMath xmlns:m="http://schemas.openxmlformats.org/officeDocument/2006/math">
                    <m:sSup>
                      <m:sSup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b="0" i="0" smtClean="0">
                            <a:latin typeface="Cambria Math" panose="02040503050406030204" pitchFamily="18" charset="0"/>
                            <a:ea typeface="Cambria Math" panose="02040503050406030204" pitchFamily="18" charset="0"/>
                            <a:cs typeface="Times New Roman" panose="02020603050405020304" pitchFamily="18" charset="0"/>
                          </a:rPr>
                          <m:t>15</m:t>
                        </m:r>
                        <m:r>
                          <a:rPr lang="fr-FR" sz="4000" smtClean="0">
                            <a:latin typeface="Cambria Math" panose="02040503050406030204" pitchFamily="18" charset="0"/>
                            <a:ea typeface="Cambria Math" panose="02040503050406030204" pitchFamily="18" charset="0"/>
                            <a:cs typeface="Times New Roman" panose="02020603050405020304" pitchFamily="18" charset="0"/>
                          </a:rPr>
                          <m:t>°</m:t>
                        </m:r>
                        <m:r>
                          <a:rPr lang="en-US" sz="4000" b="0" i="0" smtClean="0">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vi-VN" sz="4000">
                    <a:solidFill>
                      <a:srgbClr val="000000"/>
                    </a:solidFill>
                  </a:rPr>
                  <a:t>, hãy tính các giá trị lượng giác của góc </a:t>
                </a:r>
                <a14:m>
                  <m:oMath xmlns:m="http://schemas.openxmlformats.org/officeDocument/2006/math">
                    <m:r>
                      <a:rPr lang="en-US" sz="4000">
                        <a:latin typeface="Cambria Math" panose="02040503050406030204" pitchFamily="18" charset="0"/>
                        <a:ea typeface="Cambria Math" panose="02040503050406030204" pitchFamily="18" charset="0"/>
                        <a:cs typeface="Times New Roman" panose="02020603050405020304" pitchFamily="18" charset="0"/>
                      </a:rPr>
                      <m:t>15</m:t>
                    </m:r>
                    <m:r>
                      <a:rPr lang="fr-FR" sz="4000">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solidFill>
                      <a:srgbClr val="000000"/>
                    </a:solidFill>
                  </a:rPr>
                  <a:t>.</a:t>
                </a:r>
                <a:endParaRPr lang="vi-VN" sz="4000">
                  <a:solidFill>
                    <a:srgbClr val="00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1534965"/>
                <a:ext cx="17449800" cy="1015663"/>
              </a:xfrm>
              <a:prstGeom prst="rect">
                <a:avLst/>
              </a:prstGeom>
              <a:blipFill>
                <a:blip r:embed="rId5"/>
                <a:stretch>
                  <a:fillRect l="-1222" b="-162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66800" y="4457700"/>
                <a:ext cx="17678400" cy="1015663"/>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cos</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cos</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a:effectLst/>
                    <a:ea typeface="Cambria Math" panose="02040503050406030204" pitchFamily="18" charset="0"/>
                    <a:cs typeface="Times New Roman" panose="02020603050405020304" pitchFamily="18"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4457700"/>
                <a:ext cx="17678400" cy="101566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67600" y="8648700"/>
                <a:ext cx="6656309"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e>
                          </m:rad>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7467600" y="8648700"/>
                <a:ext cx="6656309" cy="138537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593091" y="5676900"/>
                <a:ext cx="6656309"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e>
                          </m:rad>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7593091" y="5676900"/>
                <a:ext cx="6656309" cy="13853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66800" y="7353300"/>
                <a:ext cx="16523368" cy="1015663"/>
              </a:xfrm>
              <a:prstGeom prst="rect">
                <a:avLst/>
              </a:prstGeom>
            </p:spPr>
            <p:txBody>
              <a:bodyPr wrap="square">
                <a:spAutoFit/>
              </a:bodyPr>
              <a:lstStyle/>
              <a:p>
                <a:pPr marL="571500" lvl="0" indent="-571500" algn="just">
                  <a:lnSpc>
                    <a:spcPct val="150000"/>
                  </a:lnSpc>
                  <a:buFont typeface="Arial" panose="020B0604020202020204" pitchFamily="34" charset="0"/>
                  <a:buChar char="•"/>
                </a:pPr>
                <a14:m>
                  <m:oMath xmlns:m="http://schemas.openxmlformats.org/officeDocument/2006/math">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e>
                    </m:d>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66800" y="7353300"/>
                <a:ext cx="16523368" cy="1015663"/>
              </a:xfrm>
              <a:prstGeom prst="rect">
                <a:avLst/>
              </a:prstGeom>
              <a:blipFill>
                <a:blip r:embed="rId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1066800" y="446437"/>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1.7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22" name="Google Shape;305;p14"/>
          <p:cNvGrpSpPr/>
          <p:nvPr/>
        </p:nvGrpSpPr>
        <p:grpSpPr>
          <a:xfrm flipH="1">
            <a:off x="8265019" y="300990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6459200" y="8123211"/>
            <a:ext cx="4216125" cy="22668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1534965"/>
                <a:ext cx="174498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Sử dụng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r>
                          <a:rPr kumimoji="0" lang="fr-FR"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hãy tính các giá trị lượng giác của góc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4000" b="0" i="0" u="none" strike="noStrike" kern="1200" cap="none" spc="0" normalizeH="0" baseline="0" noProof="0">
                    <a:ln>
                      <a:noFill/>
                    </a:ln>
                    <a:solidFill>
                      <a:srgbClr val="000000"/>
                    </a:solidFill>
                    <a:effectLst/>
                    <a:uLnTx/>
                    <a:uFillTx/>
                    <a:latin typeface="Calibri"/>
                    <a:ea typeface="+mn-ea"/>
                    <a:cs typeface="+mn-cs"/>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1534965"/>
                <a:ext cx="17449800" cy="1015663"/>
              </a:xfrm>
              <a:prstGeom prst="rect">
                <a:avLst/>
              </a:prstGeom>
              <a:blipFill>
                <a:blip r:embed="rId5"/>
                <a:stretch>
                  <a:fillRect l="-1222" b="-162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89284" y="3390900"/>
                <a:ext cx="17678400" cy="3591561"/>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89284" y="3390900"/>
                <a:ext cx="17678400" cy="35915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90800" y="6819900"/>
                <a:ext cx="16523368" cy="1999778"/>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590800" y="6819900"/>
                <a:ext cx="16523368" cy="199977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5028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1077;p62"/>
          <p:cNvGrpSpPr/>
          <p:nvPr/>
        </p:nvGrpSpPr>
        <p:grpSpPr>
          <a:xfrm>
            <a:off x="680531" y="1148351"/>
            <a:ext cx="5279271" cy="1253288"/>
            <a:chOff x="2994549" y="3780517"/>
            <a:chExt cx="5279271" cy="1253288"/>
          </a:xfrm>
        </p:grpSpPr>
        <p:sp>
          <p:nvSpPr>
            <p:cNvPr id="12" name="Google Shape;1078;p62"/>
            <p:cNvSpPr/>
            <p:nvPr/>
          </p:nvSpPr>
          <p:spPr>
            <a:xfrm rot="10800000">
              <a:off x="2994549" y="3780517"/>
              <a:ext cx="5229813" cy="1253288"/>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79;p62"/>
            <p:cNvSpPr txBox="1"/>
            <p:nvPr/>
          </p:nvSpPr>
          <p:spPr>
            <a:xfrm>
              <a:off x="2994551" y="4162696"/>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1.8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16" name="Google Shape;305;p14"/>
          <p:cNvGrpSpPr/>
          <p:nvPr/>
        </p:nvGrpSpPr>
        <p:grpSpPr>
          <a:xfrm flipH="1">
            <a:off x="8315151" y="3619500"/>
            <a:ext cx="1514649" cy="1192826"/>
            <a:chOff x="7890477" y="787864"/>
            <a:chExt cx="2065961" cy="1377288"/>
          </a:xfrm>
        </p:grpSpPr>
        <p:pic>
          <p:nvPicPr>
            <p:cNvPr id="17"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4"/>
          <p:cNvPicPr>
            <a:picLocks noChangeAspect="1"/>
          </p:cNvPicPr>
          <p:nvPr/>
        </p:nvPicPr>
        <p:blipFill>
          <a:blip r:embed="rId3"/>
          <a:srcRect/>
          <a:stretch>
            <a:fillRect/>
          </a:stretch>
        </p:blipFill>
        <p:spPr>
          <a:xfrm rot="-712563">
            <a:off x="17194106" y="249884"/>
            <a:ext cx="852667" cy="819499"/>
          </a:xfrm>
          <a:prstGeom prst="rect">
            <a:avLst/>
          </a:prstGeom>
        </p:spPr>
      </p:pic>
      <mc:AlternateContent xmlns:mc="http://schemas.openxmlformats.org/markup-compatibility/2006" xmlns:a14="http://schemas.microsoft.com/office/drawing/2010/main">
        <mc:Choice Requires="a14">
          <p:sp>
            <p:nvSpPr>
              <p:cNvPr id="2" name="Rectangle 1"/>
              <p:cNvSpPr>
                <a:spLocks noChangeArrowheads="1"/>
              </p:cNvSpPr>
              <p:nvPr/>
            </p:nvSpPr>
            <p:spPr bwMode="auto">
              <a:xfrm>
                <a:off x="6259982" y="384309"/>
                <a:ext cx="10732618" cy="2625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a:ln>
                      <a:noFill/>
                    </a:ln>
                    <a:solidFill>
                      <a:srgbClr val="000000"/>
                    </a:solidFill>
                    <a:effectLst/>
                    <a:latin typeface="Arial" panose="020B0604020202020204" pitchFamily="34" charset="0"/>
                    <a:ea typeface="OpenSans"/>
                  </a:rPr>
                  <a:t>Tính:</a:t>
                </a:r>
                <a:r>
                  <a:rPr lang="en-US" altLang="en-US" sz="3800"/>
                  <a:t> </a:t>
                </a:r>
                <a:r>
                  <a:rPr lang="en-US" sz="3800">
                    <a:solidFill>
                      <a:prstClr val="black"/>
                    </a:solidFill>
                    <a:ea typeface="Cambria Math" panose="02040503050406030204" pitchFamily="18" charset="0"/>
                    <a:cs typeface="Times New Roman" panose="02020603050405020304" pitchFamily="18" charset="0"/>
                  </a:rPr>
                  <a:t>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e>
                    </m:d>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biết </a:t>
                </a:r>
                <a14:m>
                  <m:oMath xmlns:m="http://schemas.openxmlformats.org/officeDocument/2006/math">
                    <m:func>
                      <m:funcPr>
                        <m:ctrlPr>
                          <a:rPr lang="en-US" sz="38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800">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800" i="1">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3800" b="0" i="1"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latin typeface="Cambria Math" panose="02040503050406030204" pitchFamily="18" charset="0"/>
                                <a:ea typeface="Cambria Math" panose="02040503050406030204" pitchFamily="18" charset="0"/>
                                <a:cs typeface="Times New Roman" panose="02020603050405020304" pitchFamily="18" charset="0"/>
                              </a:rPr>
                              <m:t>3</m:t>
                            </m:r>
                          </m:e>
                        </m:rad>
                      </m:den>
                    </m:f>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và </a:t>
                </a:r>
                <a14:m>
                  <m:oMath xmlns:m="http://schemas.openxmlformats.org/officeDocument/2006/math">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2</m:t>
                        </m:r>
                      </m:den>
                    </m:f>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oMath>
                </a14:m>
                <a:endParaRPr kumimoji="0" lang="en-US" altLang="en-US" sz="3800" b="0" i="0" u="none" strike="noStrike" cap="none" normalizeH="0" baseline="0">
                  <a:ln>
                    <a:noFill/>
                  </a:ln>
                  <a:solidFill>
                    <a:schemeClr val="tx1"/>
                  </a:solidFill>
                  <a:effectLst/>
                  <a:latin typeface="Arial" panose="020B0604020202020204" pitchFamily="34" charset="0"/>
                </a:endParaRPr>
              </a:p>
              <a:p>
                <a:pPr lvl="0">
                  <a:lnSpc>
                    <a:spcPct val="150000"/>
                  </a:lnSpc>
                </a:pPr>
                <a:r>
                  <a:rPr kumimoji="0" lang="en-US" altLang="en-US" sz="3800" b="0" i="0" u="none" strike="noStrike" cap="none" normalizeH="0" baseline="0">
                    <a:ln>
                      <a:noFill/>
                    </a:ln>
                    <a:solidFill>
                      <a:srgbClr val="000000"/>
                    </a:solidFill>
                    <a:effectLst/>
                    <a:latin typeface="Arial" panose="020B0604020202020204" pitchFamily="34" charset="0"/>
                    <a:ea typeface="OpenSans"/>
                  </a:rPr>
                  <a:t>         b) </a:t>
                </a:r>
                <a14:m>
                  <m:oMath xmlns:m="http://schemas.openxmlformats.org/officeDocument/2006/math">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tan</m:t>
                    </m:r>
                    <m:r>
                      <a:rPr lang="en-US" sz="38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4</m:t>
                            </m:r>
                          </m:den>
                        </m:f>
                      </m:e>
                    </m:d>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biết </a:t>
                </a:r>
                <a14:m>
                  <m:oMath xmlns:m="http://schemas.openxmlformats.org/officeDocument/2006/math">
                    <m:func>
                      <m:func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cos</m:t>
                        </m:r>
                      </m:fName>
                      <m:e>
                        <m:r>
                          <a:rPr lang="en-US" sz="3800" i="1">
                            <a:latin typeface="Cambria Math" panose="02040503050406030204" pitchFamily="18" charset="0"/>
                            <a:ea typeface="Cambria Math" panose="02040503050406030204" pitchFamily="18" charset="0"/>
                            <a:cs typeface="Times New Roman" panose="02020603050405020304" pitchFamily="18" charset="0"/>
                          </a:rPr>
                          <m:t>𝑎</m:t>
                        </m:r>
                        <m:r>
                          <a:rPr lang="en-US" sz="3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8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latin typeface="Cambria Math" panose="02040503050406030204" pitchFamily="18" charset="0"/>
                                <a:ea typeface="Cambria Math" panose="02040503050406030204" pitchFamily="18" charset="0"/>
                                <a:cs typeface="Times New Roman" panose="02020603050405020304" pitchFamily="18" charset="0"/>
                              </a:rPr>
                              <m:t>3</m:t>
                            </m:r>
                          </m:den>
                        </m:f>
                      </m:e>
                    </m:func>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và </a:t>
                </a:r>
                <a14:m>
                  <m:oMath xmlns:m="http://schemas.openxmlformats.org/officeDocument/2006/math">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a:latin typeface="Cambria Math" panose="02040503050406030204" pitchFamily="18" charset="0"/>
                        <a:ea typeface="Cambria Math" panose="02040503050406030204" pitchFamily="18" charset="0"/>
                        <a:cs typeface="Times New Roman" panose="02020603050405020304" pitchFamily="18" charset="0"/>
                      </a:rPr>
                      <m:t>&lt;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2</m:t>
                        </m:r>
                      </m:den>
                    </m:f>
                  </m:oMath>
                </a14:m>
                <a:endParaRPr kumimoji="0" lang="en-US" altLang="en-US" sz="3800" b="0" i="0" u="none" strike="noStrike" cap="none" normalizeH="0" baseline="0">
                  <a:ln>
                    <a:noFill/>
                  </a:ln>
                  <a:solidFill>
                    <a:srgbClr val="000000"/>
                  </a:solidFill>
                  <a:effectLst/>
                  <a:latin typeface="Arial" panose="020B0604020202020204" pitchFamily="34" charset="0"/>
                  <a:ea typeface="OpenSans"/>
                </a:endParaRPr>
              </a:p>
            </p:txBody>
          </p:sp>
        </mc:Choice>
        <mc:Fallback xmlns="">
          <p:sp>
            <p:nvSpPr>
              <p:cNvPr id="2" name="Rectangle 1"/>
              <p:cNvSpPr>
                <a:spLocks noRot="1" noChangeAspect="1" noMove="1" noResize="1" noEditPoints="1" noAdjustHandles="1" noChangeArrowheads="1" noChangeShapeType="1" noTextEdit="1"/>
              </p:cNvSpPr>
              <p:nvPr/>
            </p:nvSpPr>
            <p:spPr bwMode="auto">
              <a:xfrm>
                <a:off x="6259982" y="384309"/>
                <a:ext cx="10732618" cy="2625591"/>
              </a:xfrm>
              <a:prstGeom prst="rect">
                <a:avLst/>
              </a:prstGeom>
              <a:blipFill>
                <a:blip r:embed="rId4"/>
                <a:stretch>
                  <a:fillRect l="-2726" b="-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60905" y="4686300"/>
                <a:ext cx="16759534" cy="5371342"/>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Vì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oMath>
                </a14:m>
                <a:r>
                  <a:rPr lang="en-US" sz="38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&lt;0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Mặt khác, từ </a:t>
                </a:r>
                <a14:m>
                  <m:oMath xmlns:m="http://schemas.openxmlformats.org/officeDocument/2006/math">
                    <m:func>
                      <m:func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fName>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800">
                    <a:effectLst/>
                    <a:latin typeface="Arial" panose="020B0604020202020204" pitchFamily="34" charset="0"/>
                    <a:ea typeface="Times New Roman" panose="02020603050405020304" pitchFamily="18" charset="0"/>
                    <a:cs typeface="Arial" panose="020B0604020202020204" pitchFamily="34" charset="0"/>
                  </a:rPr>
                  <a:t> suy ra</a:t>
                </a:r>
              </a:p>
              <a:p>
                <a:pPr algn="ctr">
                  <a:lnSpc>
                    <a:spcPct val="150000"/>
                  </a:lnSpc>
                  <a:spcAft>
                    <a:spcPts val="0"/>
                  </a:spcAft>
                </a:pP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e>
                            </m:d>
                          </m:e>
                          <m:sup>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sup>
                        </m:sSup>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Ta có :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860905" y="4686300"/>
                <a:ext cx="16759534" cy="5371342"/>
              </a:xfrm>
              <a:prstGeom prst="rect">
                <a:avLst/>
              </a:prstGeom>
              <a:blipFill>
                <a:blip r:embed="rId5"/>
                <a:stretch>
                  <a:fillRect l="-1200"/>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078200" y="6824486"/>
            <a:ext cx="1906364" cy="3233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1077;p62"/>
          <p:cNvGrpSpPr/>
          <p:nvPr/>
        </p:nvGrpSpPr>
        <p:grpSpPr>
          <a:xfrm>
            <a:off x="680531" y="1148351"/>
            <a:ext cx="5279271" cy="1253288"/>
            <a:chOff x="2994549" y="3780517"/>
            <a:chExt cx="5279271" cy="1253288"/>
          </a:xfrm>
        </p:grpSpPr>
        <p:sp>
          <p:nvSpPr>
            <p:cNvPr id="12" name="Google Shape;1078;p62"/>
            <p:cNvSpPr/>
            <p:nvPr/>
          </p:nvSpPr>
          <p:spPr>
            <a:xfrm rot="10800000">
              <a:off x="2994549" y="3780517"/>
              <a:ext cx="5229813" cy="1253288"/>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1079;p62"/>
            <p:cNvSpPr txBox="1"/>
            <p:nvPr/>
          </p:nvSpPr>
          <p:spPr>
            <a:xfrm>
              <a:off x="2994551" y="4162696"/>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1.8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16" name="Google Shape;305;p14"/>
          <p:cNvGrpSpPr/>
          <p:nvPr/>
        </p:nvGrpSpPr>
        <p:grpSpPr>
          <a:xfrm flipH="1">
            <a:off x="8315151" y="3619500"/>
            <a:ext cx="1514649" cy="1192826"/>
            <a:chOff x="7890477" y="787864"/>
            <a:chExt cx="2065961" cy="1377288"/>
          </a:xfrm>
        </p:grpSpPr>
        <p:pic>
          <p:nvPicPr>
            <p:cNvPr id="17"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4"/>
          <p:cNvPicPr>
            <a:picLocks noChangeAspect="1"/>
          </p:cNvPicPr>
          <p:nvPr/>
        </p:nvPicPr>
        <p:blipFill>
          <a:blip r:embed="rId3"/>
          <a:srcRect/>
          <a:stretch>
            <a:fillRect/>
          </a:stretch>
        </p:blipFill>
        <p:spPr>
          <a:xfrm rot="-712563">
            <a:off x="17194106" y="249884"/>
            <a:ext cx="852667" cy="819499"/>
          </a:xfrm>
          <a:prstGeom prst="rect">
            <a:avLst/>
          </a:prstGeom>
        </p:spPr>
      </p:pic>
      <mc:AlternateContent xmlns:mc="http://schemas.openxmlformats.org/markup-compatibility/2006" xmlns:a14="http://schemas.microsoft.com/office/drawing/2010/main">
        <mc:Choice Requires="a14">
          <p:sp>
            <p:nvSpPr>
              <p:cNvPr id="2" name="Rectangle 1"/>
              <p:cNvSpPr>
                <a:spLocks noChangeArrowheads="1"/>
              </p:cNvSpPr>
              <p:nvPr/>
            </p:nvSpPr>
            <p:spPr bwMode="auto">
              <a:xfrm>
                <a:off x="6259982" y="384309"/>
                <a:ext cx="10732618" cy="2625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Tính:</a:t>
                </a:r>
                <a:r>
                  <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Times New Roman" panose="02020603050405020304" pitchFamily="18" charset="0"/>
                  </a:rPr>
                  <a:t>a)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biết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𝑎</m:t>
                        </m:r>
                      </m:e>
                    </m:func>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den>
                    </m:f>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và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oMath>
                </a14:m>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biết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e>
                    </m:func>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và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a14:m>
                <a:endPar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bwMode="auto">
              <a:xfrm>
                <a:off x="6259982" y="384309"/>
                <a:ext cx="10732618" cy="2625591"/>
              </a:xfrm>
              <a:prstGeom prst="rect">
                <a:avLst/>
              </a:prstGeom>
              <a:blipFill>
                <a:blip r:embed="rId4"/>
                <a:stretch>
                  <a:fillRect l="-2726" b="-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16078200" y="6824486"/>
            <a:ext cx="1906364" cy="323315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14400" y="4724147"/>
                <a:ext cx="15921789" cy="1262140"/>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b) Vì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n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&lt;0</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do đó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&gt;0</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4724147"/>
                <a:ext cx="15921789" cy="1262140"/>
              </a:xfrm>
              <a:prstGeom prst="rect">
                <a:avLst/>
              </a:prstGeom>
              <a:blipFill>
                <a:blip r:embed="rId6"/>
                <a:stretch>
                  <a:fillRect l="-1263" b="-77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524000" y="5562347"/>
                <a:ext cx="15392400" cy="2683940"/>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Mặt khác từ </a:t>
                </a:r>
                <a14:m>
                  <m:oMath xmlns:m="http://schemas.openxmlformats.org/officeDocument/2006/math">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e>
                                </m:d>
                              </m:e>
                              <m:sup>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1524000" y="5562347"/>
                <a:ext cx="15392400" cy="2683940"/>
              </a:xfrm>
              <a:prstGeom prst="rect">
                <a:avLst/>
              </a:prstGeom>
              <a:blipFill>
                <a:blip r:embed="rId7"/>
                <a:stretch>
                  <a:fillRect l="-13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24000" y="8039100"/>
                <a:ext cx="13504658" cy="1943353"/>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Ta có :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524000" y="8039100"/>
                <a:ext cx="13504658" cy="1943353"/>
              </a:xfrm>
              <a:prstGeom prst="rect">
                <a:avLst/>
              </a:prstGeom>
              <a:blipFill>
                <a:blip r:embed="rId8"/>
                <a:stretch>
                  <a:fillRect l="-1490"/>
                </a:stretch>
              </a:blipFill>
            </p:spPr>
            <p:txBody>
              <a:bodyPr/>
              <a:lstStyle/>
              <a:p>
                <a:r>
                  <a:rPr lang="en-US">
                    <a:noFill/>
                  </a:rPr>
                  <a:t> </a:t>
                </a:r>
              </a:p>
            </p:txBody>
          </p:sp>
        </mc:Fallback>
      </mc:AlternateContent>
    </p:spTree>
    <p:extLst>
      <p:ext uri="{BB962C8B-B14F-4D97-AF65-F5344CB8AC3E}">
        <p14:creationId xmlns:p14="http://schemas.microsoft.com/office/powerpoint/2010/main" val="19980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5034933" y="3298658"/>
              <a:ext cx="8978740" cy="1407373"/>
            </a:xfrm>
            <a:prstGeom prst="rect">
              <a:avLst/>
            </a:prstGeom>
          </p:spPr>
          <p:txBody>
            <a:bodyPr wrap="none">
              <a:spAutoFit/>
            </a:bodyPr>
            <a:lstStyle/>
            <a:p>
              <a:pPr lvl="0" algn="just">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1. CÔNG THỨC CỘNG</a:t>
              </a:r>
              <a:endParaRPr lang="en-US" sz="65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6463501" y="316277"/>
            <a:ext cx="1604845" cy="1592457"/>
          </a:xfrm>
          <a:prstGeom prst="rect">
            <a:avLst/>
          </a:prstGeom>
        </p:spPr>
      </p:pic>
      <p:grpSp>
        <p:nvGrpSpPr>
          <p:cNvPr id="10" name="Google Shape;1077;p62"/>
          <p:cNvGrpSpPr/>
          <p:nvPr/>
        </p:nvGrpSpPr>
        <p:grpSpPr>
          <a:xfrm>
            <a:off x="6324600" y="572586"/>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1.9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14" name="Google Shape;305;p14"/>
          <p:cNvGrpSpPr/>
          <p:nvPr/>
        </p:nvGrpSpPr>
        <p:grpSpPr>
          <a:xfrm flipH="1">
            <a:off x="8077200" y="3009900"/>
            <a:ext cx="1514649" cy="1115224"/>
            <a:chOff x="7890477" y="769341"/>
            <a:chExt cx="2065961" cy="1287685"/>
          </a:xfrm>
        </p:grpSpPr>
        <p:pic>
          <p:nvPicPr>
            <p:cNvPr id="19" name="Google Shape;306;p14"/>
            <p:cNvPicPr preferRelativeResize="0"/>
            <p:nvPr/>
          </p:nvPicPr>
          <p:blipFill rotWithShape="1">
            <a:blip r:embed="rId3">
              <a:alphaModFix/>
            </a:blip>
            <a:srcRect/>
            <a:stretch/>
          </p:blipFill>
          <p:spPr>
            <a:xfrm>
              <a:off x="7890477" y="769341"/>
              <a:ext cx="2053446" cy="1287685"/>
            </a:xfrm>
            <a:prstGeom prst="rect">
              <a:avLst/>
            </a:prstGeom>
            <a:noFill/>
            <a:ln>
              <a:noFill/>
            </a:ln>
          </p:spPr>
        </p:pic>
        <p:sp>
          <p:nvSpPr>
            <p:cNvPr id="20"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88113">
            <a:off x="-206526" y="581095"/>
            <a:ext cx="2345824" cy="601384"/>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304800" y="3818957"/>
                <a:ext cx="10591800" cy="1255857"/>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π</m:t>
                    </m:r>
                  </m:oMath>
                </a14:m>
                <a:r>
                  <a:rPr lang="fr-FR"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&lt;0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304800" y="3818957"/>
                <a:ext cx="10591800" cy="1255857"/>
              </a:xfrm>
              <a:prstGeom prst="rect">
                <a:avLst/>
              </a:prstGeom>
              <a:blipFill>
                <a:blip r:embed="rId10"/>
                <a:stretch>
                  <a:fillRect l="-1899" b="-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04800" y="4637727"/>
                <a:ext cx="18173700" cy="1877373"/>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Mặt khác, từ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04800" y="4637727"/>
                <a:ext cx="18173700" cy="1877373"/>
              </a:xfrm>
              <a:prstGeom prst="rect">
                <a:avLst/>
              </a:prstGeom>
              <a:blipFill>
                <a:blip r:embed="rId11"/>
                <a:stretch>
                  <a:fillRect l="-1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12820" y="6220645"/>
                <a:ext cx="17975179" cy="3723455"/>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Ta có :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ea typeface="Calibri" panose="020F0502020204030204" pitchFamily="34" charset="0"/>
                    <a:cs typeface="Times New Roman" panose="02020603050405020304" pitchFamily="18"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num>
                      <m:den>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num>
                      <m:den>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12820" y="6220645"/>
                <a:ext cx="17975179" cy="3723455"/>
              </a:xfrm>
              <a:prstGeom prst="rect">
                <a:avLst/>
              </a:prstGeom>
              <a:blipFill>
                <a:blip r:embed="rId12"/>
                <a:stretch>
                  <a:fillRect l="-1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785309" y="1720109"/>
                <a:ext cx="13030200"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Tính </a:t>
                </a:r>
                <a14:m>
                  <m:oMath xmlns:m="http://schemas.openxmlformats.org/officeDocument/2006/math">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tan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,biết:</a:t>
                </a:r>
                <a:endParaRPr kumimoji="0" lang="el-GR"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785309" y="1720109"/>
                <a:ext cx="13030200" cy="969496"/>
              </a:xfrm>
              <a:prstGeom prst="rect">
                <a:avLst/>
              </a:prstGeom>
              <a:blipFill>
                <a:blip r:embed="rId13"/>
                <a:stretch>
                  <a:fillRect l="-1544" b="-13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9186109" y="1784142"/>
                <a:ext cx="5453865" cy="920958"/>
              </a:xfrm>
              <a:prstGeom prst="rect">
                <a:avLst/>
              </a:prstGeom>
            </p:spPr>
            <p:txBody>
              <a:bodyPr wrap="none">
                <a:spAutoFit/>
              </a:bodyPr>
              <a:lstStyle/>
              <a:p>
                <a:r>
                  <a:rPr lang="en-US" sz="3800">
                    <a:solidFill>
                      <a:srgbClr val="000000"/>
                    </a:solidFill>
                    <a:latin typeface="Arial" panose="020B0604020202020204" pitchFamily="34" charset="0"/>
                    <a:cs typeface="Arial" panose="020B0604020202020204" pitchFamily="34" charset="0"/>
                  </a:rPr>
                  <a:t>a) </a:t>
                </a:r>
                <a14:m>
                  <m:oMath xmlns:m="http://schemas.openxmlformats.org/officeDocument/2006/math">
                    <m:r>
                      <m:rPr>
                        <m:sty m:val="p"/>
                      </m:rPr>
                      <a:rPr lang="en-US" sz="3800" i="1">
                        <a:solidFill>
                          <a:srgbClr val="000000"/>
                        </a:solidFill>
                        <a:latin typeface="Cambria Math" panose="02040503050406030204" pitchFamily="18" charset="0"/>
                      </a:rPr>
                      <m:t>sin</m:t>
                    </m:r>
                    <m:r>
                      <a:rPr lang="en-US" sz="3800" i="1">
                        <a:solidFill>
                          <a:srgbClr val="000000"/>
                        </a:solidFill>
                        <a:latin typeface="Cambria Math" panose="02040503050406030204" pitchFamily="18" charset="0"/>
                      </a:rPr>
                      <m:t>𝑎</m:t>
                    </m:r>
                    <m:r>
                      <a:rPr lang="en-US" sz="3800" i="1">
                        <a:solidFill>
                          <a:srgbClr val="000000"/>
                        </a:solidFill>
                        <a:latin typeface="Cambria Math" panose="020405030504060302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3800">
                    <a:solidFill>
                      <a:srgbClr val="000000"/>
                    </a:solidFill>
                    <a:latin typeface="Arial" panose="020B0604020202020204" pitchFamily="34" charset="0"/>
                    <a:cs typeface="Arial" panose="020B0604020202020204" pitchFamily="34" charset="0"/>
                  </a:rPr>
                  <a:t> và</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a:p>
            </p:txBody>
          </p:sp>
        </mc:Choice>
        <mc:Fallback xmlns="">
          <p:sp>
            <p:nvSpPr>
              <p:cNvPr id="27" name="Rectangle 26"/>
              <p:cNvSpPr>
                <a:spLocks noRot="1" noChangeAspect="1" noMove="1" noResize="1" noEditPoints="1" noAdjustHandles="1" noChangeArrowheads="1" noChangeShapeType="1" noTextEdit="1"/>
              </p:cNvSpPr>
              <p:nvPr/>
            </p:nvSpPr>
            <p:spPr>
              <a:xfrm>
                <a:off x="9186109" y="1784142"/>
                <a:ext cx="5453865" cy="920958"/>
              </a:xfrm>
              <a:prstGeom prst="rect">
                <a:avLst/>
              </a:prstGeom>
              <a:blipFill>
                <a:blip r:embed="rId14"/>
                <a:stretch>
                  <a:fillRect l="-3687" b="-10596"/>
                </a:stretch>
              </a:blipFill>
            </p:spPr>
            <p:txBody>
              <a:bodyPr/>
              <a:lstStyle/>
              <a:p>
                <a:r>
                  <a:rPr lang="en-US">
                    <a:noFill/>
                  </a:rPr>
                  <a:t> </a:t>
                </a:r>
              </a:p>
            </p:txBody>
          </p:sp>
        </mc:Fallback>
      </mc:AlternateContent>
    </p:spTree>
    <p:extLst>
      <p:ext uri="{BB962C8B-B14F-4D97-AF65-F5344CB8AC3E}">
        <p14:creationId xmlns:p14="http://schemas.microsoft.com/office/powerpoint/2010/main" val="19886561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6463501" y="316277"/>
            <a:ext cx="1604845" cy="1592457"/>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307809" y="392625"/>
                <a:ext cx="13030200"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Tính </a:t>
                </a:r>
                <a14:m>
                  <m:oMath xmlns:m="http://schemas.openxmlformats.org/officeDocument/2006/math">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tan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,biết:</a:t>
                </a:r>
                <a:endParaRPr kumimoji="0" lang="el-GR"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07809" y="392625"/>
                <a:ext cx="13030200" cy="969496"/>
              </a:xfrm>
              <a:prstGeom prst="rect">
                <a:avLst/>
              </a:prstGeom>
              <a:blipFill>
                <a:blip r:embed="rId3"/>
                <a:stretch>
                  <a:fillRect l="-1543" b="-13836"/>
                </a:stretch>
              </a:blipFill>
            </p:spPr>
            <p:txBody>
              <a:bodyPr/>
              <a:lstStyle/>
              <a:p>
                <a:r>
                  <a:rPr lang="en-US">
                    <a:noFill/>
                  </a:rPr>
                  <a:t> </a:t>
                </a:r>
              </a:p>
            </p:txBody>
          </p:sp>
        </mc:Fallback>
      </mc:AlternateContent>
      <p:grpSp>
        <p:nvGrpSpPr>
          <p:cNvPr id="14" name="Google Shape;305;p14"/>
          <p:cNvGrpSpPr/>
          <p:nvPr/>
        </p:nvGrpSpPr>
        <p:grpSpPr>
          <a:xfrm flipH="1">
            <a:off x="8086551" y="1848195"/>
            <a:ext cx="1514649" cy="1115224"/>
            <a:chOff x="7890477" y="769341"/>
            <a:chExt cx="2065961" cy="1287685"/>
          </a:xfrm>
        </p:grpSpPr>
        <p:pic>
          <p:nvPicPr>
            <p:cNvPr id="19" name="Google Shape;306;p14"/>
            <p:cNvPicPr preferRelativeResize="0"/>
            <p:nvPr/>
          </p:nvPicPr>
          <p:blipFill rotWithShape="1">
            <a:blip r:embed="rId4">
              <a:alphaModFix/>
            </a:blip>
            <a:srcRect/>
            <a:stretch/>
          </p:blipFill>
          <p:spPr>
            <a:xfrm>
              <a:off x="7890477" y="769341"/>
              <a:ext cx="2053446" cy="1287685"/>
            </a:xfrm>
            <a:prstGeom prst="rect">
              <a:avLst/>
            </a:prstGeom>
            <a:noFill/>
            <a:ln>
              <a:noFill/>
            </a:ln>
          </p:spPr>
        </p:pic>
        <p:sp>
          <p:nvSpPr>
            <p:cNvPr id="20"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88113">
            <a:off x="16481274" y="9520841"/>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798180" y="87825"/>
                <a:ext cx="7603620" cy="1398075"/>
              </a:xfrm>
              <a:prstGeom prst="rect">
                <a:avLst/>
              </a:prstGeom>
            </p:spPr>
            <p:txBody>
              <a:bodyPr wrap="none">
                <a:spAutoFit/>
              </a:bodyPr>
              <a:lstStyle/>
              <a:p>
                <a:pPr lvl="0">
                  <a:lnSpc>
                    <a:spcPct val="150000"/>
                  </a:lnSpc>
                  <a:defRPr/>
                </a:pPr>
                <a:r>
                  <a:rPr lang="en-US" sz="4000">
                    <a:solidFill>
                      <a:srgbClr val="000000"/>
                    </a:solidFill>
                    <a:latin typeface="Arial" panose="020B0604020202020204" pitchFamily="34" charset="0"/>
                    <a:cs typeface="Arial" panose="020B0604020202020204" pitchFamily="34" charset="0"/>
                  </a:rPr>
                  <a:t>b)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f>
                      <m:fPr>
                        <m:ctrlPr>
                          <a:rPr lang="en-US" sz="4000" i="1">
                            <a:solidFill>
                              <a:srgbClr val="000000"/>
                            </a:solidFill>
                            <a:latin typeface="Cambria Math" panose="02040503050406030204" pitchFamily="18" charset="0"/>
                            <a:ea typeface="Dotum" panose="020B0600000101010101" pitchFamily="34" charset="-127"/>
                          </a:rPr>
                        </m:ctrlPr>
                      </m:fPr>
                      <m:num>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&lt;</m:t>
                    </m:r>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a</m:t>
                    </m:r>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&lt;</m:t>
                    </m:r>
                    <m:f>
                      <m:fPr>
                        <m:ctrlPr>
                          <a:rPr lang="en-US" sz="4000" i="1">
                            <a:solidFill>
                              <a:srgbClr val="000000"/>
                            </a:solidFill>
                            <a:latin typeface="Cambria Math" panose="02040503050406030204" pitchFamily="18" charset="0"/>
                            <a:ea typeface="Dotum" panose="020B0600000101010101" pitchFamily="34" charset="-127"/>
                          </a:rPr>
                        </m:ctrlPr>
                      </m:fPr>
                      <m:num>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4</m:t>
                        </m:r>
                      </m:den>
                    </m:f>
                  </m:oMath>
                </a14:m>
                <a:endParaRPr lang="el-GR" sz="40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798180" y="87825"/>
                <a:ext cx="7603620" cy="1398075"/>
              </a:xfrm>
              <a:prstGeom prst="rect">
                <a:avLst/>
              </a:prstGeom>
              <a:blipFill>
                <a:blip r:embed="rId10"/>
                <a:stretch>
                  <a:fillRect l="-2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19651" y="2974662"/>
                <a:ext cx="15824197" cy="4936159"/>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b) Ta có : </a:t>
                </a:r>
                <a14:m>
                  <m:oMath xmlns:m="http://schemas.openxmlformats.org/officeDocument/2006/math">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solidFill>
                          <a:srgbClr val="000000"/>
                        </a:solidFill>
                        <a:effectLst/>
                        <a:latin typeface="Cambria Math" panose="02040503050406030204" pitchFamily="18" charset="0"/>
                        <a:ea typeface="Times New Roman" panose="02020603050405020304" pitchFamily="18" charset="0"/>
                      </a:rPr>
                      <m:t>⇔</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Times New Roman" panose="02020603050405020304" pitchFamily="18" charset="0"/>
                              </a:rPr>
                            </m:ctrlPr>
                          </m:sSupPr>
                          <m:e>
                            <m:r>
                              <m:rPr>
                                <m:sty m:val="p"/>
                              </m:rPr>
                              <a:rPr lang="en-US" sz="3800">
                                <a:solidFill>
                                  <a:srgbClr val="000000"/>
                                </a:solidFill>
                                <a:effectLst/>
                                <a:latin typeface="Cambria Math" panose="02040503050406030204" pitchFamily="18" charset="0"/>
                                <a:ea typeface="Times New Roman" panose="02020603050405020304" pitchFamily="18" charset="0"/>
                              </a:rPr>
                              <m:t>sin</m:t>
                            </m:r>
                          </m:e>
                          <m:sup>
                            <m:r>
                              <a:rPr lang="en-US" sz="3800">
                                <a:solidFill>
                                  <a:srgbClr val="000000"/>
                                </a:solidFill>
                                <a:effectLst/>
                                <a:latin typeface="Cambria Math" panose="02040503050406030204" pitchFamily="18" charset="0"/>
                                <a:ea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a:solidFill>
                          <a:srgbClr val="000000"/>
                        </a:solidFill>
                        <a:effectLst/>
                        <a:latin typeface="Cambria Math" panose="02040503050406030204" pitchFamily="18" charset="0"/>
                        <a:ea typeface="Times New Roman" panose="02020603050405020304" pitchFamily="18" charset="0"/>
                      </a:rPr>
                      <m:t>1+</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r>
                          <m:rPr>
                            <m:sty m:val="p"/>
                          </m:rPr>
                          <a:rPr lang="en-US" sz="3800">
                            <a:solidFill>
                              <a:srgbClr val="000000"/>
                            </a:solidFill>
                            <a:effectLst/>
                            <a:latin typeface="Cambria Math" panose="02040503050406030204" pitchFamily="18" charset="0"/>
                            <a:ea typeface="Times New Roman" panose="02020603050405020304" pitchFamily="18" charset="0"/>
                          </a:rPr>
                          <m:t>sin</m:t>
                        </m:r>
                      </m:fName>
                      <m:e>
                        <m:r>
                          <a:rPr lang="en-US" sz="3800">
                            <a:solidFill>
                              <a:srgbClr val="000000"/>
                            </a:solidFill>
                            <a:effectLst/>
                            <a:latin typeface="Cambria Math" panose="02040503050406030204" pitchFamily="18" charset="0"/>
                            <a:ea typeface="Times New Roman" panose="02020603050405020304" pitchFamily="18" charset="0"/>
                          </a:rPr>
                          <m:t>2</m:t>
                        </m:r>
                        <m:r>
                          <m:rPr>
                            <m:sty m:val="p"/>
                          </m:rPr>
                          <a:rPr lang="en-US" sz="3800">
                            <a:solidFill>
                              <a:srgbClr val="000000"/>
                            </a:solidFill>
                            <a:effectLst/>
                            <a:latin typeface="Cambria Math" panose="02040503050406030204" pitchFamily="18" charset="0"/>
                            <a:ea typeface="Times New Roman" panose="02020603050405020304" pitchFamily="18" charset="0"/>
                          </a:rPr>
                          <m:t>a</m:t>
                        </m:r>
                      </m:e>
                    </m:func>
                    <m:r>
                      <a:rPr lang="en-US" sz="3800">
                        <a:solidFill>
                          <a:srgbClr val="000000"/>
                        </a:solidFill>
                        <a:effectLst/>
                        <a:latin typeface="Cambria Math" panose="02040503050406030204" pitchFamily="18" charset="0"/>
                        <a:ea typeface="Times New Roman" panose="02020603050405020304" pitchFamily="18" charset="0"/>
                      </a:rPr>
                      <m:t>=</m:t>
                    </m:r>
                    <m:f>
                      <m:fPr>
                        <m:ctrlPr>
                          <a:rPr lang="en-US" sz="3800" i="1">
                            <a:solidFill>
                              <a:srgbClr val="000000"/>
                            </a:solidFill>
                            <a:effectLst/>
                            <a:latin typeface="Cambria Math" panose="02040503050406030204" pitchFamily="18" charset="0"/>
                            <a:ea typeface="Times New Roman" panose="02020603050405020304" pitchFamily="18" charset="0"/>
                          </a:rPr>
                        </m:ctrlPr>
                      </m:fPr>
                      <m:num>
                        <m:r>
                          <a:rPr lang="en-US" sz="3800">
                            <a:solidFill>
                              <a:srgbClr val="000000"/>
                            </a:solidFill>
                            <a:effectLst/>
                            <a:latin typeface="Cambria Math" panose="02040503050406030204" pitchFamily="18" charset="0"/>
                            <a:ea typeface="Times New Roman" panose="02020603050405020304" pitchFamily="18" charset="0"/>
                          </a:rPr>
                          <m:t>1</m:t>
                        </m:r>
                      </m:num>
                      <m:den>
                        <m:r>
                          <a:rPr lang="en-US" sz="3800">
                            <a:solidFill>
                              <a:srgbClr val="000000"/>
                            </a:solidFill>
                            <a:effectLst/>
                            <a:latin typeface="Cambria Math" panose="02040503050406030204" pitchFamily="18" charset="0"/>
                            <a:ea typeface="Times New Roman" panose="02020603050405020304" pitchFamily="18" charset="0"/>
                          </a:rPr>
                          <m:t>4</m:t>
                        </m:r>
                      </m:den>
                    </m:f>
                    <m:r>
                      <a:rPr lang="en-US" sz="3800">
                        <a:solidFill>
                          <a:srgbClr val="000000"/>
                        </a:solidFill>
                        <a:effectLst/>
                        <a:latin typeface="Cambria Math" panose="02040503050406030204" pitchFamily="18" charset="0"/>
                        <a:ea typeface="Times New Roman" panose="02020603050405020304" pitchFamily="18" charset="0"/>
                      </a:rPr>
                      <m:t>⇔</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r>
                          <m:rPr>
                            <m:sty m:val="p"/>
                          </m:rPr>
                          <a:rPr lang="en-US" sz="3800">
                            <a:solidFill>
                              <a:srgbClr val="000000"/>
                            </a:solidFill>
                            <a:effectLst/>
                            <a:latin typeface="Cambria Math" panose="02040503050406030204" pitchFamily="18" charset="0"/>
                            <a:ea typeface="Times New Roman" panose="02020603050405020304" pitchFamily="18" charset="0"/>
                          </a:rPr>
                          <m:t>sin</m:t>
                        </m:r>
                      </m:fName>
                      <m:e>
                        <m:r>
                          <a:rPr lang="en-US" sz="3800">
                            <a:solidFill>
                              <a:srgbClr val="000000"/>
                            </a:solidFill>
                            <a:effectLst/>
                            <a:latin typeface="Cambria Math" panose="02040503050406030204" pitchFamily="18" charset="0"/>
                            <a:ea typeface="Times New Roman" panose="02020603050405020304" pitchFamily="18" charset="0"/>
                          </a:rPr>
                          <m:t>2</m:t>
                        </m:r>
                        <m:r>
                          <m:rPr>
                            <m:sty m:val="p"/>
                          </m:rPr>
                          <a:rPr lang="en-US" sz="3800">
                            <a:solidFill>
                              <a:srgbClr val="000000"/>
                            </a:solidFill>
                            <a:effectLst/>
                            <a:latin typeface="Cambria Math" panose="02040503050406030204" pitchFamily="18" charset="0"/>
                            <a:ea typeface="Times New Roman" panose="02020603050405020304" pitchFamily="18" charset="0"/>
                          </a:rPr>
                          <m:t>a</m:t>
                        </m:r>
                        <m:r>
                          <a:rPr lang="en-US" sz="3800">
                            <a:solidFill>
                              <a:srgbClr val="000000"/>
                            </a:solidFill>
                            <a:effectLst/>
                            <a:latin typeface="Cambria Math" panose="02040503050406030204" pitchFamily="18" charset="0"/>
                            <a:ea typeface="Times New Roman" panose="02020603050405020304" pitchFamily="18" charset="0"/>
                          </a:rPr>
                          <m:t>=</m:t>
                        </m:r>
                        <m:r>
                          <a:rPr lang="en-US" sz="3800" i="1">
                            <a:solidFill>
                              <a:srgbClr val="000000"/>
                            </a:solidFill>
                            <a:effectLst/>
                            <a:latin typeface="Cambria Math" panose="02040503050406030204" pitchFamily="18" charset="0"/>
                            <a:ea typeface="Times New Roman" panose="02020603050405020304" pitchFamily="18" charset="0"/>
                          </a:rPr>
                          <m:t>−</m:t>
                        </m:r>
                        <m:f>
                          <m:fPr>
                            <m:ctrlPr>
                              <a:rPr lang="en-US" sz="3800" i="1">
                                <a:solidFill>
                                  <a:srgbClr val="000000"/>
                                </a:solidFill>
                                <a:effectLst/>
                                <a:latin typeface="Cambria Math" panose="02040503050406030204" pitchFamily="18" charset="0"/>
                                <a:ea typeface="Times New Roman" panose="02020603050405020304" pitchFamily="18" charset="0"/>
                              </a:rPr>
                            </m:ctrlPr>
                          </m:fPr>
                          <m:num>
                            <m:r>
                              <a:rPr lang="en-US" sz="3800">
                                <a:solidFill>
                                  <a:srgbClr val="000000"/>
                                </a:solidFill>
                                <a:effectLst/>
                                <a:latin typeface="Cambria Math" panose="02040503050406030204" pitchFamily="18" charset="0"/>
                                <a:ea typeface="Times New Roman" panose="02020603050405020304" pitchFamily="18" charset="0"/>
                              </a:rPr>
                              <m:t>3</m:t>
                            </m:r>
                          </m:num>
                          <m:den>
                            <m:r>
                              <a:rPr lang="en-US" sz="3800">
                                <a:solidFill>
                                  <a:srgbClr val="000000"/>
                                </a:solidFill>
                                <a:effectLst/>
                                <a:latin typeface="Cambria Math" panose="02040503050406030204" pitchFamily="18" charset="0"/>
                                <a:ea typeface="Times New Roman" panose="02020603050405020304" pitchFamily="18" charset="0"/>
                              </a:rPr>
                              <m:t>4</m:t>
                            </m:r>
                          </m:den>
                        </m:f>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f>
                      <m:fPr>
                        <m:ctrlPr>
                          <a:rPr lang="en-US" sz="3800" i="1">
                            <a:solidFill>
                              <a:srgbClr val="000000"/>
                            </a:solidFill>
                            <a:effectLst/>
                            <a:latin typeface="Cambria Math" panose="02040503050406030204" pitchFamily="18" charset="0"/>
                            <a:ea typeface="Dotum" panose="020B0600000101010101" pitchFamily="34" charset="-127"/>
                          </a:rPr>
                        </m:ctrlPr>
                      </m:fPr>
                      <m:num>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2</m:t>
                        </m:r>
                      </m:den>
                    </m:f>
                    <m:r>
                      <a:rPr lang="en-US" sz="3800">
                        <a:solidFill>
                          <a:srgbClr val="000000"/>
                        </a:solidFill>
                        <a:effectLst/>
                        <a:latin typeface="Cambria Math" panose="02040503050406030204" pitchFamily="18" charset="0"/>
                        <a:ea typeface="Dotum" panose="020B0600000101010101" pitchFamily="34" charset="-127"/>
                      </a:rPr>
                      <m:t>&lt;</m:t>
                    </m:r>
                    <m:r>
                      <m:rPr>
                        <m:sty m:val="p"/>
                      </m:rPr>
                      <a:rPr lang="en-US" sz="3800">
                        <a:solidFill>
                          <a:srgbClr val="000000"/>
                        </a:solidFill>
                        <a:effectLst/>
                        <a:latin typeface="Cambria Math" panose="02040503050406030204" pitchFamily="18" charset="0"/>
                        <a:ea typeface="Dotum" panose="020B0600000101010101" pitchFamily="34" charset="-127"/>
                      </a:rPr>
                      <m:t>a</m:t>
                    </m:r>
                    <m:r>
                      <a:rPr lang="en-US" sz="3800">
                        <a:solidFill>
                          <a:srgbClr val="000000"/>
                        </a:solidFill>
                        <a:effectLst/>
                        <a:latin typeface="Cambria Math" panose="02040503050406030204" pitchFamily="18" charset="0"/>
                        <a:ea typeface="Dotum" panose="020B0600000101010101" pitchFamily="34" charset="-127"/>
                      </a:rPr>
                      <m:t>&lt;</m:t>
                    </m:r>
                    <m:f>
                      <m:fPr>
                        <m:ctrlPr>
                          <a:rPr lang="en-US" sz="3800" i="1">
                            <a:solidFill>
                              <a:srgbClr val="000000"/>
                            </a:solidFill>
                            <a:effectLst/>
                            <a:latin typeface="Cambria Math" panose="02040503050406030204" pitchFamily="18" charset="0"/>
                            <a:ea typeface="Dotum" panose="020B0600000101010101" pitchFamily="34" charset="-127"/>
                          </a:rPr>
                        </m:ctrlPr>
                      </m:fPr>
                      <m:num>
                        <m:r>
                          <a:rPr lang="en-US" sz="3800">
                            <a:solidFill>
                              <a:srgbClr val="000000"/>
                            </a:solidFill>
                            <a:effectLst/>
                            <a:latin typeface="Cambria Math" panose="02040503050406030204" pitchFamily="18" charset="0"/>
                            <a:ea typeface="Dotum" panose="020B0600000101010101" pitchFamily="34" charset="-127"/>
                          </a:rPr>
                          <m:t>3</m:t>
                        </m:r>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4</m:t>
                        </m:r>
                      </m:den>
                    </m:f>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r>
                      <m:rPr>
                        <m:sty m:val="p"/>
                      </m:rPr>
                      <a:rPr lang="en-US" sz="3800">
                        <a:solidFill>
                          <a:srgbClr val="000000"/>
                        </a:solidFill>
                        <a:effectLst/>
                        <a:latin typeface="Cambria Math" panose="02040503050406030204" pitchFamily="18" charset="0"/>
                        <a:ea typeface="Dotum" panose="020B0600000101010101" pitchFamily="34" charset="-127"/>
                      </a:rPr>
                      <m:t>π</m:t>
                    </m:r>
                    <m:r>
                      <a:rPr lang="en-US" sz="3800">
                        <a:solidFill>
                          <a:srgbClr val="000000"/>
                        </a:solidFill>
                        <a:effectLst/>
                        <a:latin typeface="Cambria Math" panose="02040503050406030204" pitchFamily="18" charset="0"/>
                        <a:ea typeface="Dotum" panose="020B0600000101010101" pitchFamily="34" charset="-127"/>
                      </a:rPr>
                      <m:t>&lt;2</m:t>
                    </m:r>
                    <m:r>
                      <m:rPr>
                        <m:sty m:val="p"/>
                      </m:rPr>
                      <a:rPr lang="en-US" sz="3800">
                        <a:solidFill>
                          <a:srgbClr val="000000"/>
                        </a:solidFill>
                        <a:effectLst/>
                        <a:latin typeface="Cambria Math" panose="02040503050406030204" pitchFamily="18" charset="0"/>
                        <a:ea typeface="Dotum" panose="020B0600000101010101" pitchFamily="34" charset="-127"/>
                      </a:rPr>
                      <m:t>a</m:t>
                    </m:r>
                    <m:r>
                      <a:rPr lang="en-US" sz="3800">
                        <a:solidFill>
                          <a:srgbClr val="000000"/>
                        </a:solidFill>
                        <a:effectLst/>
                        <a:latin typeface="Cambria Math" panose="02040503050406030204" pitchFamily="18" charset="0"/>
                        <a:ea typeface="Dotum" panose="020B0600000101010101" pitchFamily="34" charset="-127"/>
                      </a:rPr>
                      <m:t>&lt;</m:t>
                    </m:r>
                    <m:f>
                      <m:fPr>
                        <m:ctrlPr>
                          <a:rPr lang="en-US" sz="3800" i="1">
                            <a:solidFill>
                              <a:srgbClr val="000000"/>
                            </a:solidFill>
                            <a:effectLst/>
                            <a:latin typeface="Cambria Math" panose="02040503050406030204" pitchFamily="18" charset="0"/>
                            <a:ea typeface="Dotum" panose="020B0600000101010101" pitchFamily="34" charset="-127"/>
                          </a:rPr>
                        </m:ctrlPr>
                      </m:fPr>
                      <m:num>
                        <m:r>
                          <a:rPr lang="en-US" sz="3800">
                            <a:solidFill>
                              <a:srgbClr val="000000"/>
                            </a:solidFill>
                            <a:effectLst/>
                            <a:latin typeface="Cambria Math" panose="02040503050406030204" pitchFamily="18" charset="0"/>
                            <a:ea typeface="Dotum" panose="020B0600000101010101" pitchFamily="34" charset="-127"/>
                          </a:rPr>
                          <m:t>3</m:t>
                        </m:r>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2</m:t>
                        </m:r>
                      </m:den>
                    </m:f>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func>
                      <m:funcPr>
                        <m:ctrlPr>
                          <a:rPr lang="en-US" sz="3800" i="1">
                            <a:solidFill>
                              <a:srgbClr val="000000"/>
                            </a:solidFill>
                            <a:effectLst/>
                            <a:latin typeface="Cambria Math" panose="02040503050406030204" pitchFamily="18" charset="0"/>
                            <a:ea typeface="Dotum" panose="020B0600000101010101" pitchFamily="34" charset="-127"/>
                          </a:rPr>
                        </m:ctrlPr>
                      </m:funcPr>
                      <m:fName>
                        <m:r>
                          <m:rPr>
                            <m:sty m:val="p"/>
                          </m:rPr>
                          <a:rPr lang="en-US" sz="3800">
                            <a:solidFill>
                              <a:srgbClr val="000000"/>
                            </a:solidFill>
                            <a:effectLst/>
                            <a:latin typeface="Cambria Math" panose="02040503050406030204" pitchFamily="18" charset="0"/>
                            <a:ea typeface="Dotum" panose="020B0600000101010101" pitchFamily="34" charset="-127"/>
                          </a:rPr>
                          <m:t>cos</m:t>
                        </m:r>
                      </m:fName>
                      <m:e>
                        <m:r>
                          <a:rPr lang="en-US" sz="3800">
                            <a:solidFill>
                              <a:srgbClr val="000000"/>
                            </a:solidFill>
                            <a:effectLst/>
                            <a:latin typeface="Cambria Math" panose="02040503050406030204" pitchFamily="18" charset="0"/>
                            <a:ea typeface="Dotum" panose="020B0600000101010101" pitchFamily="34" charset="-127"/>
                          </a:rPr>
                          <m:t>2</m:t>
                        </m:r>
                        <m:r>
                          <m:rPr>
                            <m:sty m:val="p"/>
                          </m:rPr>
                          <a:rPr lang="en-US" sz="3800">
                            <a:solidFill>
                              <a:srgbClr val="000000"/>
                            </a:solidFill>
                            <a:effectLst/>
                            <a:latin typeface="Cambria Math" panose="02040503050406030204" pitchFamily="18" charset="0"/>
                            <a:ea typeface="Dotum" panose="020B0600000101010101" pitchFamily="34" charset="-127"/>
                          </a:rPr>
                          <m:t>a</m:t>
                        </m:r>
                      </m:e>
                    </m:func>
                    <m:r>
                      <a:rPr lang="en-US" sz="3800">
                        <a:solidFill>
                          <a:srgbClr val="000000"/>
                        </a:solidFill>
                        <a:effectLst/>
                        <a:latin typeface="Cambria Math" panose="02040503050406030204" pitchFamily="18" charset="0"/>
                        <a:ea typeface="Dotum" panose="020B0600000101010101" pitchFamily="34" charset="-127"/>
                      </a:rPr>
                      <m:t>&lt;0</m:t>
                    </m:r>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Mặt khác từ </a:t>
                </a:r>
                <a14:m>
                  <m:oMath xmlns:m="http://schemas.openxmlformats.org/officeDocument/2006/math">
                    <m:func>
                      <m:func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sin</m:t>
                            </m:r>
                          </m:e>
                          <m:sup>
                            <m:r>
                              <a:rPr lang="en-US" sz="380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2</m:t>
                            </m:r>
                          </m:sup>
                        </m:sSup>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800">
                    <a:effectLst/>
                    <a:latin typeface="Arial" panose="020B0604020202020204" pitchFamily="34" charset="0"/>
                    <a:ea typeface="Dotum" panose="020B0600000101010101" pitchFamily="34" charset="-127"/>
                    <a:cs typeface="Arial" panose="020B0604020202020204" pitchFamily="34" charset="0"/>
                  </a:rPr>
                  <a:t>. Ta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9651" y="2974662"/>
                <a:ext cx="15824197" cy="4936159"/>
              </a:xfrm>
              <a:prstGeom prst="rect">
                <a:avLst/>
              </a:prstGeom>
              <a:blipFill>
                <a:blip r:embed="rId11"/>
                <a:stretch>
                  <a:fillRect l="-1271" b="-17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9651" y="7394262"/>
                <a:ext cx="18894592" cy="2245038"/>
              </a:xfrm>
              <a:prstGeom prst="rect">
                <a:avLst/>
              </a:prstGeom>
            </p:spPr>
            <p:txBody>
              <a:bodyPr wrap="square">
                <a:spAutoFit/>
              </a:bodyPr>
              <a:lstStyle/>
              <a:p>
                <a:pPr lvl="0" algn="just">
                  <a:lnSpc>
                    <a:spcPct val="150000"/>
                  </a:lnSpc>
                </a:pPr>
                <a14:m>
                  <m:oMath xmlns:m="http://schemas.openxmlformats.org/officeDocument/2006/math">
                    <m:func>
                      <m:funcPr>
                        <m:ctrlP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num>
                      <m:den>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419651" y="7394262"/>
                <a:ext cx="18894592" cy="2245038"/>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670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2135371" y="57150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1.10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sp>
        <p:nvSpPr>
          <p:cNvPr id="20" name="Rectangle 19"/>
          <p:cNvSpPr/>
          <p:nvPr/>
        </p:nvSpPr>
        <p:spPr>
          <a:xfrm>
            <a:off x="7446725" y="748469"/>
            <a:ext cx="12822475" cy="677108"/>
          </a:xfrm>
          <a:prstGeom prst="rect">
            <a:avLst/>
          </a:prstGeom>
        </p:spPr>
        <p:txBody>
          <a:bodyPr wrap="square">
            <a:spAutoFit/>
          </a:bodyPr>
          <a:lstStyle/>
          <a:p>
            <a:r>
              <a:rPr lang="vi-VN" sz="3800">
                <a:solidFill>
                  <a:prstClr val="black"/>
                </a:solidFill>
              </a:rPr>
              <a:t>Tính giá trị của các biểu thức sau:</a:t>
            </a:r>
          </a:p>
        </p:txBody>
      </p:sp>
      <p:pic>
        <p:nvPicPr>
          <p:cNvPr id="22" name="Picture 19"/>
          <p:cNvPicPr>
            <a:picLocks noChangeAspect="1"/>
          </p:cNvPicPr>
          <p:nvPr/>
        </p:nvPicPr>
        <p:blipFill>
          <a:blip r:embed="rId3"/>
          <a:srcRect/>
          <a:stretch>
            <a:fillRect/>
          </a:stretch>
        </p:blipFill>
        <p:spPr>
          <a:xfrm rot="485125">
            <a:off x="167969" y="152566"/>
            <a:ext cx="1092128" cy="129822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17621" y="5753100"/>
                <a:ext cx="16535400" cy="3165418"/>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10</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10</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num>
                        <m:den>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7621" y="5753100"/>
                <a:ext cx="16535400" cy="31654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35371" y="2277540"/>
                <a:ext cx="8461099" cy="19515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2135371" y="2277540"/>
                <a:ext cx="8461099" cy="1951560"/>
              </a:xfrm>
              <a:prstGeom prst="rect">
                <a:avLst/>
              </a:prstGeom>
              <a:blipFill>
                <a:blip r:embed="rId5"/>
                <a:stretch>
                  <a:fillRect/>
                </a:stretch>
              </a:blipFill>
            </p:spPr>
            <p:txBody>
              <a:bodyPr/>
              <a:lstStyle/>
              <a:p>
                <a:r>
                  <a:rPr lang="en-US">
                    <a:noFill/>
                  </a:rPr>
                  <a:t> </a:t>
                </a:r>
              </a:p>
            </p:txBody>
          </p:sp>
        </mc:Fallback>
      </mc:AlternateContent>
      <p:grpSp>
        <p:nvGrpSpPr>
          <p:cNvPr id="16" name="Google Shape;305;p14"/>
          <p:cNvGrpSpPr/>
          <p:nvPr/>
        </p:nvGrpSpPr>
        <p:grpSpPr>
          <a:xfrm flipH="1">
            <a:off x="8127996" y="4942676"/>
            <a:ext cx="1514649" cy="1115224"/>
            <a:chOff x="7890477" y="769341"/>
            <a:chExt cx="2065961" cy="1287685"/>
          </a:xfrm>
        </p:grpSpPr>
        <p:pic>
          <p:nvPicPr>
            <p:cNvPr id="17" name="Google Shape;306;p14"/>
            <p:cNvPicPr preferRelativeResize="0"/>
            <p:nvPr/>
          </p:nvPicPr>
          <p:blipFill rotWithShape="1">
            <a:blip r:embed="rId6">
              <a:alphaModFix/>
            </a:blip>
            <a:srcRect/>
            <a:stretch/>
          </p:blipFill>
          <p:spPr>
            <a:xfrm>
              <a:off x="7890477" y="769341"/>
              <a:ext cx="2053446" cy="1287685"/>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7"/>
          <a:stretch>
            <a:fillRect/>
          </a:stretch>
        </p:blipFill>
        <p:spPr>
          <a:xfrm flipH="1">
            <a:off x="16154400" y="1356200"/>
            <a:ext cx="1610816" cy="2766668"/>
          </a:xfrm>
          <a:prstGeom prst="rect">
            <a:avLst/>
          </a:prstGeom>
        </p:spPr>
      </p:pic>
    </p:spTree>
    <p:extLst>
      <p:ext uri="{BB962C8B-B14F-4D97-AF65-F5344CB8AC3E}">
        <p14:creationId xmlns:p14="http://schemas.microsoft.com/office/powerpoint/2010/main" val="38054818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2135371" y="57150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1.10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20" name="Rectangle 19"/>
          <p:cNvSpPr/>
          <p:nvPr/>
        </p:nvSpPr>
        <p:spPr>
          <a:xfrm>
            <a:off x="7446725" y="748469"/>
            <a:ext cx="12822475"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Tính giá trị của các biểu thức sau:</a:t>
            </a:r>
          </a:p>
        </p:txBody>
      </p:sp>
      <p:pic>
        <p:nvPicPr>
          <p:cNvPr id="22" name="Picture 19"/>
          <p:cNvPicPr>
            <a:picLocks noChangeAspect="1"/>
          </p:cNvPicPr>
          <p:nvPr/>
        </p:nvPicPr>
        <p:blipFill>
          <a:blip r:embed="rId3"/>
          <a:srcRect/>
          <a:stretch>
            <a:fillRect/>
          </a:stretch>
        </p:blipFill>
        <p:spPr>
          <a:xfrm rot="485125">
            <a:off x="167969" y="152566"/>
            <a:ext cx="1092128" cy="129822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130833" y="1996314"/>
                <a:ext cx="7698967" cy="10897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32</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32</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16</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2130833" y="1996314"/>
                <a:ext cx="7698967" cy="1089786"/>
              </a:xfrm>
              <a:prstGeom prst="rect">
                <a:avLst/>
              </a:prstGeom>
              <a:blipFill>
                <a:blip r:embed="rId4"/>
                <a:stretch>
                  <a:fillRect/>
                </a:stretch>
              </a:blipFill>
            </p:spPr>
            <p:txBody>
              <a:bodyPr/>
              <a:lstStyle/>
              <a:p>
                <a:r>
                  <a:rPr lang="en-US">
                    <a:noFill/>
                  </a:rPr>
                  <a:t> </a:t>
                </a:r>
              </a:p>
            </p:txBody>
          </p:sp>
        </mc:Fallback>
      </mc:AlternateContent>
      <p:grpSp>
        <p:nvGrpSpPr>
          <p:cNvPr id="16" name="Google Shape;305;p14"/>
          <p:cNvGrpSpPr/>
          <p:nvPr/>
        </p:nvGrpSpPr>
        <p:grpSpPr>
          <a:xfrm flipH="1">
            <a:off x="8500975" y="3467100"/>
            <a:ext cx="1514649" cy="1115224"/>
            <a:chOff x="7890477" y="769341"/>
            <a:chExt cx="2065961" cy="1287685"/>
          </a:xfrm>
        </p:grpSpPr>
        <p:pic>
          <p:nvPicPr>
            <p:cNvPr id="17" name="Google Shape;306;p14"/>
            <p:cNvPicPr preferRelativeResize="0"/>
            <p:nvPr/>
          </p:nvPicPr>
          <p:blipFill rotWithShape="1">
            <a:blip r:embed="rId5">
              <a:alphaModFix/>
            </a:blip>
            <a:srcRect/>
            <a:stretch/>
          </p:blipFill>
          <p:spPr>
            <a:xfrm>
              <a:off x="7890477" y="769341"/>
              <a:ext cx="2053446" cy="1287685"/>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6"/>
          <a:stretch>
            <a:fillRect/>
          </a:stretch>
        </p:blipFill>
        <p:spPr>
          <a:xfrm flipH="1">
            <a:off x="16154400" y="1356200"/>
            <a:ext cx="1610816" cy="2766668"/>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90600" y="4686300"/>
                <a:ext cx="16535400" cy="53660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Ta có :</a:t>
                </a:r>
                <a:r>
                  <a:rPr kumimoji="0" lang="en-US" sz="38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19" name="Rectangle 18"/>
              <p:cNvSpPr>
                <a:spLocks noRot="1" noChangeAspect="1" noMove="1" noResize="1" noEditPoints="1" noAdjustHandles="1" noChangeArrowheads="1" noChangeShapeType="1" noTextEdit="1"/>
              </p:cNvSpPr>
              <p:nvPr/>
            </p:nvSpPr>
            <p:spPr>
              <a:xfrm>
                <a:off x="990600" y="4686300"/>
                <a:ext cx="16535400" cy="5366021"/>
              </a:xfrm>
              <a:prstGeom prst="rect">
                <a:avLst/>
              </a:prstGeom>
              <a:blipFill>
                <a:blip r:embed="rId7"/>
                <a:stretch>
                  <a:fillRect l="-1217"/>
                </a:stretch>
              </a:blipFill>
            </p:spPr>
            <p:txBody>
              <a:bodyPr/>
              <a:lstStyle/>
              <a:p>
                <a:r>
                  <a:rPr lang="en-US">
                    <a:noFill/>
                  </a:rPr>
                  <a:t> </a:t>
                </a:r>
              </a:p>
            </p:txBody>
          </p:sp>
        </mc:Fallback>
      </mc:AlternateContent>
    </p:spTree>
    <p:extLst>
      <p:ext uri="{BB962C8B-B14F-4D97-AF65-F5344CB8AC3E}">
        <p14:creationId xmlns:p14="http://schemas.microsoft.com/office/powerpoint/2010/main" val="95298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wipe(down)">
                                      <p:cBhvr>
                                        <p:cTn id="21" dur="500"/>
                                        <p:tgtEl>
                                          <p:spTgt spid="19">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5" dur="500"/>
                                        <p:tgtEl>
                                          <p:spTgt spid="19">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animEffect transition="in" filter="fade">
                                      <p:cBhvr>
                                        <p:cTn id="29"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59938" y="2297778"/>
            <a:ext cx="945738" cy="1016922"/>
          </a:xfrm>
          <a:prstGeom prst="rect">
            <a:avLst/>
          </a:prstGeom>
        </p:spPr>
      </p:pic>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70444" flipH="1">
            <a:off x="16285029" y="7759502"/>
            <a:ext cx="1433679" cy="2102730"/>
          </a:xfrm>
          <a:prstGeom prst="rect">
            <a:avLst/>
          </a:prstGeom>
        </p:spPr>
      </p:pic>
      <p:pic>
        <p:nvPicPr>
          <p:cNvPr id="25"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89580">
            <a:off x="16868959" y="319522"/>
            <a:ext cx="1695489" cy="1695489"/>
          </a:xfrm>
          <a:prstGeom prst="rect">
            <a:avLst/>
          </a:prstGeom>
        </p:spPr>
      </p:pic>
      <p:grpSp>
        <p:nvGrpSpPr>
          <p:cNvPr id="15" name="Google Shape;1077;p62"/>
          <p:cNvGrpSpPr/>
          <p:nvPr/>
        </p:nvGrpSpPr>
        <p:grpSpPr>
          <a:xfrm>
            <a:off x="643104" y="513159"/>
            <a:ext cx="5279270" cy="913314"/>
            <a:chOff x="2994550" y="3780517"/>
            <a:chExt cx="5279270" cy="913314"/>
          </a:xfrm>
        </p:grpSpPr>
        <p:sp>
          <p:nvSpPr>
            <p:cNvPr id="20"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1.11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1600200" y="495300"/>
                <a:ext cx="16002000" cy="1846659"/>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                                 Chứng minh đẳng thức sau:</a:t>
                </a:r>
              </a:p>
              <a:p>
                <a:pPr>
                  <a:lnSpc>
                    <a:spcPct val="150000"/>
                  </a:lnSpc>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d>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m:oMathPara>
                </a14:m>
                <a:endParaRPr lang="en-US" sz="3800">
                  <a:solidFill>
                    <a:srgbClr val="00000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0200" y="495300"/>
                <a:ext cx="16002000" cy="1846659"/>
              </a:xfrm>
              <a:prstGeom prst="rect">
                <a:avLst/>
              </a:prstGeom>
              <a:blipFill>
                <a:blip r:embed="rId14"/>
                <a:stretch>
                  <a:fillRect/>
                </a:stretch>
              </a:blipFill>
            </p:spPr>
            <p:txBody>
              <a:bodyPr/>
              <a:lstStyle/>
              <a:p>
                <a:r>
                  <a:rPr lang="en-US">
                    <a:noFill/>
                  </a:rPr>
                  <a:t> </a:t>
                </a:r>
              </a:p>
            </p:txBody>
          </p:sp>
        </mc:Fallback>
      </mc:AlternateContent>
      <p:sp>
        <p:nvSpPr>
          <p:cNvPr id="4" name="Rectangle 3"/>
          <p:cNvSpPr/>
          <p:nvPr/>
        </p:nvSpPr>
        <p:spPr>
          <a:xfrm>
            <a:off x="762000" y="4000808"/>
            <a:ext cx="17754600" cy="861133"/>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Ta có: </a:t>
            </a:r>
          </a:p>
        </p:txBody>
      </p:sp>
      <p:grpSp>
        <p:nvGrpSpPr>
          <p:cNvPr id="26" name="Google Shape;305;p14"/>
          <p:cNvGrpSpPr/>
          <p:nvPr/>
        </p:nvGrpSpPr>
        <p:grpSpPr>
          <a:xfrm flipH="1">
            <a:off x="8843875" y="2655274"/>
            <a:ext cx="1514649" cy="1192826"/>
            <a:chOff x="7890477" y="787864"/>
            <a:chExt cx="2065961" cy="1377288"/>
          </a:xfrm>
        </p:grpSpPr>
        <p:pic>
          <p:nvPicPr>
            <p:cNvPr id="27" name="Google Shape;306;p14"/>
            <p:cNvPicPr preferRelativeResize="0"/>
            <p:nvPr/>
          </p:nvPicPr>
          <p:blipFill rotWithShape="1">
            <a:blip r:embed="rId15">
              <a:alphaModFix/>
            </a:blip>
            <a:srcRect/>
            <a:stretch/>
          </p:blipFill>
          <p:spPr>
            <a:xfrm>
              <a:off x="7890477" y="787864"/>
              <a:ext cx="2053447" cy="1377288"/>
            </a:xfrm>
            <a:prstGeom prst="rect">
              <a:avLst/>
            </a:prstGeom>
            <a:noFill/>
            <a:ln>
              <a:noFill/>
            </a:ln>
          </p:spPr>
        </p:pic>
        <p:sp>
          <p:nvSpPr>
            <p:cNvPr id="2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762000" y="8579584"/>
                <a:ext cx="19812000" cy="860941"/>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(1)</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2000" y="8579584"/>
                <a:ext cx="19812000" cy="860941"/>
              </a:xfrm>
              <a:prstGeom prst="rect">
                <a:avLst/>
              </a:prstGeom>
              <a:blipFill>
                <a:blip r:embed="rId16"/>
                <a:stretch>
                  <a:fillRect l="-1015" b="-27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133600" y="5927230"/>
                <a:ext cx="13030200" cy="11871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e>
                      </m: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2133600" y="5927230"/>
                <a:ext cx="13030200" cy="118712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56672" y="7541628"/>
                <a:ext cx="388824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2556672" y="7541628"/>
                <a:ext cx="3888244" cy="67710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905000" y="3958964"/>
                <a:ext cx="15468600" cy="1734514"/>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e>
                      </m:d>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05000" y="3958964"/>
                <a:ext cx="15468600" cy="1734514"/>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9114730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600"/>
                                        <p:tgtEl>
                                          <p:spTgt spid="4"/>
                                        </p:tgtEl>
                                      </p:cBhvr>
                                    </p:animEffect>
                                    <p:anim calcmode="lin" valueType="num">
                                      <p:cBhvr>
                                        <p:cTn id="22" dur="600" fill="hold"/>
                                        <p:tgtEl>
                                          <p:spTgt spid="4"/>
                                        </p:tgtEl>
                                        <p:attrNameLst>
                                          <p:attrName>ppt_x</p:attrName>
                                        </p:attrNameLst>
                                      </p:cBhvr>
                                      <p:tavLst>
                                        <p:tav tm="0">
                                          <p:val>
                                            <p:strVal val="#ppt_x"/>
                                          </p:val>
                                        </p:tav>
                                        <p:tav tm="100000">
                                          <p:val>
                                            <p:strVal val="#ppt_x"/>
                                          </p:val>
                                        </p:tav>
                                      </p:tavLst>
                                    </p:anim>
                                    <p:anim calcmode="lin" valueType="num">
                                      <p:cBhvr>
                                        <p:cTn id="23" dur="6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600"/>
                                        <p:tgtEl>
                                          <p:spTgt spid="10"/>
                                        </p:tgtEl>
                                      </p:cBhvr>
                                    </p:animEffect>
                                    <p:anim calcmode="lin" valueType="num">
                                      <p:cBhvr>
                                        <p:cTn id="27" dur="600" fill="hold"/>
                                        <p:tgtEl>
                                          <p:spTgt spid="10"/>
                                        </p:tgtEl>
                                        <p:attrNameLst>
                                          <p:attrName>ppt_x</p:attrName>
                                        </p:attrNameLst>
                                      </p:cBhvr>
                                      <p:tavLst>
                                        <p:tav tm="0">
                                          <p:val>
                                            <p:strVal val="#ppt_x"/>
                                          </p:val>
                                        </p:tav>
                                        <p:tav tm="100000">
                                          <p:val>
                                            <p:strVal val="#ppt_x"/>
                                          </p:val>
                                        </p:tav>
                                      </p:tavLst>
                                    </p:anim>
                                    <p:anim calcmode="lin" valueType="num">
                                      <p:cBhvr>
                                        <p:cTn id="28" dur="6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600"/>
                                        <p:tgtEl>
                                          <p:spTgt spid="7"/>
                                        </p:tgtEl>
                                      </p:cBhvr>
                                    </p:animEffect>
                                    <p:anim calcmode="lin" valueType="num">
                                      <p:cBhvr>
                                        <p:cTn id="32" dur="600" fill="hold"/>
                                        <p:tgtEl>
                                          <p:spTgt spid="7"/>
                                        </p:tgtEl>
                                        <p:attrNameLst>
                                          <p:attrName>ppt_x</p:attrName>
                                        </p:attrNameLst>
                                      </p:cBhvr>
                                      <p:tavLst>
                                        <p:tav tm="0">
                                          <p:val>
                                            <p:strVal val="#ppt_x"/>
                                          </p:val>
                                        </p:tav>
                                        <p:tav tm="100000">
                                          <p:val>
                                            <p:strVal val="#ppt_x"/>
                                          </p:val>
                                        </p:tav>
                                      </p:tavLst>
                                    </p:anim>
                                    <p:anim calcmode="lin" valueType="num">
                                      <p:cBhvr>
                                        <p:cTn id="33" dur="6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600"/>
                                        <p:tgtEl>
                                          <p:spTgt spid="9"/>
                                        </p:tgtEl>
                                      </p:cBhvr>
                                    </p:animEffect>
                                    <p:anim calcmode="lin" valueType="num">
                                      <p:cBhvr>
                                        <p:cTn id="37" dur="600" fill="hold"/>
                                        <p:tgtEl>
                                          <p:spTgt spid="9"/>
                                        </p:tgtEl>
                                        <p:attrNameLst>
                                          <p:attrName>ppt_x</p:attrName>
                                        </p:attrNameLst>
                                      </p:cBhvr>
                                      <p:tavLst>
                                        <p:tav tm="0">
                                          <p:val>
                                            <p:strVal val="#ppt_x"/>
                                          </p:val>
                                        </p:tav>
                                        <p:tav tm="100000">
                                          <p:val>
                                            <p:strVal val="#ppt_x"/>
                                          </p:val>
                                        </p:tav>
                                      </p:tavLst>
                                    </p:anim>
                                    <p:anim calcmode="lin" valueType="num">
                                      <p:cBhvr>
                                        <p:cTn id="38" dur="6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600"/>
                            </p:stCondLst>
                            <p:childTnLst>
                              <p:par>
                                <p:cTn id="40" presetID="22" presetClass="entr" presetSubtype="4"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70550" y="8850978"/>
            <a:ext cx="945738" cy="1016922"/>
          </a:xfrm>
          <a:prstGeom prst="rect">
            <a:avLst/>
          </a:prstGeom>
        </p:spPr>
      </p:pic>
      <p:grpSp>
        <p:nvGrpSpPr>
          <p:cNvPr id="13" name="Google Shape;305;p14"/>
          <p:cNvGrpSpPr/>
          <p:nvPr/>
        </p:nvGrpSpPr>
        <p:grpSpPr>
          <a:xfrm flipH="1">
            <a:off x="8382000" y="570853"/>
            <a:ext cx="1514649" cy="1192826"/>
            <a:chOff x="7890477" y="787864"/>
            <a:chExt cx="2065961" cy="1377288"/>
          </a:xfrm>
        </p:grpSpPr>
        <p:pic>
          <p:nvPicPr>
            <p:cNvPr id="16"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7"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0444" flipH="1">
            <a:off x="16428161" y="7958690"/>
            <a:ext cx="1433679" cy="2102730"/>
          </a:xfrm>
          <a:prstGeom prst="rect">
            <a:avLst/>
          </a:prstGeom>
        </p:spPr>
      </p:pic>
      <p:pic>
        <p:nvPicPr>
          <p:cNvPr id="2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89580">
            <a:off x="16868959" y="319522"/>
            <a:ext cx="1695489" cy="169548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101565" y="1879807"/>
                <a:ext cx="17526000" cy="7382214"/>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Lại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Do đó : </a:t>
                </a:r>
                <a:endParaRPr lang="en-US" sz="3800" i="1">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d>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oMath>
                </a14:m>
                <a:r>
                  <a:rPr lang="fr-FR" sz="3800">
                    <a:effectLst/>
                    <a:latin typeface="Arial" panose="020B0604020202020204" pitchFamily="34" charset="0"/>
                    <a:ea typeface="Calibri" panose="020F0502020204030204" pitchFamily="34" charset="0"/>
                    <a:cs typeface="Arial" panose="020B0604020202020204" pitchFamily="34" charset="0"/>
                  </a:rPr>
                  <a:t> (2)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Từ (1), (2) suy ra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d>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oMath>
                </a14:m>
                <a:r>
                  <a:rPr lang="fr-FR" sz="3800">
                    <a:effectLst/>
                    <a:latin typeface="Arial" panose="020B0604020202020204" pitchFamily="34" charset="0"/>
                    <a:ea typeface="Calibri" panose="020F0502020204030204" pitchFamily="34" charset="0"/>
                    <a:cs typeface="Arial" panose="020B0604020202020204" pitchFamily="34" charset="0"/>
                  </a:rPr>
                  <a:t> (đpcm)</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01565" y="1879807"/>
                <a:ext cx="17526000" cy="7382214"/>
              </a:xfrm>
              <a:prstGeom prst="rect">
                <a:avLst/>
              </a:prstGeom>
              <a:blipFill>
                <a:blip r:embed="rId13"/>
                <a:stretch>
                  <a:fillRect l="-1148" b="-991"/>
                </a:stretch>
              </a:blipFill>
            </p:spPr>
            <p:txBody>
              <a:bodyPr/>
              <a:lstStyle/>
              <a:p>
                <a:r>
                  <a:rPr lang="en-US">
                    <a:noFill/>
                  </a:rPr>
                  <a:t> </a:t>
                </a:r>
              </a:p>
            </p:txBody>
          </p:sp>
        </mc:Fallback>
      </mc:AlternateContent>
    </p:spTree>
    <p:extLst>
      <p:ext uri="{BB962C8B-B14F-4D97-AF65-F5344CB8AC3E}">
        <p14:creationId xmlns:p14="http://schemas.microsoft.com/office/powerpoint/2010/main" val="307295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4" dur="500"/>
                                        <p:tgtEl>
                                          <p:spTgt spid="2">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down)">
                                      <p:cBhvr>
                                        <p:cTn id="21" dur="500"/>
                                        <p:tgtEl>
                                          <p:spTgt spid="2">
                                            <p:txEl>
                                              <p:pRg st="4" end="4"/>
                                            </p:txEl>
                                          </p:spTgt>
                                        </p:tgtEl>
                                      </p:cBhvr>
                                    </p:animEffect>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anim calcmode="lin" valueType="num">
                                      <p:cBhvr>
                                        <p:cTn id="2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anim calcmode="lin" valueType="num">
                                      <p:cBhvr>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751302" y="3270584"/>
              <a:ext cx="9970718"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73157213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53141">
            <a:off x="328791" y="130037"/>
            <a:ext cx="1751667" cy="1598396"/>
          </a:xfrm>
          <a:prstGeom prst="rect">
            <a:avLst/>
          </a:prstGeom>
        </p:spPr>
      </p:pic>
      <p:grpSp>
        <p:nvGrpSpPr>
          <p:cNvPr id="10" name="Google Shape;1077;p62"/>
          <p:cNvGrpSpPr/>
          <p:nvPr/>
        </p:nvGrpSpPr>
        <p:grpSpPr>
          <a:xfrm>
            <a:off x="6497077" y="1029786"/>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1.12 (SGK – tr21)</a:t>
              </a:r>
              <a:endParaRPr sz="4000" b="1" dirty="0">
                <a:solidFill>
                  <a:srgbClr val="373E56"/>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1204625" y="2437060"/>
                <a:ext cx="15864175" cy="6973640"/>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Cho tam giác ABC có </a:t>
                </a:r>
                <a14:m>
                  <m:oMath xmlns:m="http://schemas.openxmlformats.org/officeDocument/2006/math">
                    <m:acc>
                      <m:accPr>
                        <m:chr m:val="̂"/>
                        <m:ctrlPr>
                          <a:rPr lang="en-US" sz="400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latin typeface="Cambria Math" panose="02040503050406030204" pitchFamily="18" charset="0"/>
                            <a:ea typeface="Calibri" panose="020F0502020204030204" pitchFamily="34" charset="0"/>
                            <a:cs typeface="Times New Roman" panose="02020603050405020304" pitchFamily="18" charset="0"/>
                          </a:rPr>
                          <m:t>𝐵</m:t>
                        </m:r>
                      </m:e>
                    </m:acc>
                    <m:r>
                      <a:rPr lang="en-US" sz="40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latin typeface="Cambria Math" panose="02040503050406030204" pitchFamily="18" charset="0"/>
                            <a:ea typeface="Calibri" panose="020F0502020204030204" pitchFamily="34" charset="0"/>
                            <a:cs typeface="Times New Roman" panose="02020603050405020304" pitchFamily="18" charset="0"/>
                          </a:rPr>
                          <m:t>𝐶</m:t>
                        </m:r>
                      </m:e>
                    </m:acc>
                    <m:r>
                      <a:rPr lang="en-US"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altLang="en-US" sz="4000">
                    <a:solidFill>
                      <a:srgbClr val="000000"/>
                    </a:solidFill>
                    <a:latin typeface="Arial" panose="020B0604020202020204" pitchFamily="34" charset="0"/>
                    <a:ea typeface="OpenSans"/>
                  </a:rPr>
                  <a:t> và </a:t>
                </a:r>
                <a14:m>
                  <m:oMath xmlns:m="http://schemas.openxmlformats.org/officeDocument/2006/math">
                    <m:r>
                      <a:rPr lang="en-US" altLang="en-US" sz="4000" i="1" smtClean="0">
                        <a:solidFill>
                          <a:srgbClr val="000000"/>
                        </a:solidFill>
                        <a:latin typeface="Cambria Math" panose="02040503050406030204" pitchFamily="18" charset="0"/>
                        <a:ea typeface="MJXc-TeX-math-I"/>
                      </a:rPr>
                      <m:t>𝑎</m:t>
                    </m:r>
                    <m:r>
                      <a:rPr lang="en-US" altLang="en-US" sz="4000" i="1" smtClean="0">
                        <a:solidFill>
                          <a:srgbClr val="000000"/>
                        </a:solidFill>
                        <a:latin typeface="Cambria Math" panose="02040503050406030204" pitchFamily="18" charset="0"/>
                        <a:ea typeface="MJXc-TeX-main-R"/>
                      </a:rPr>
                      <m:t>=</m:t>
                    </m:r>
                    <m:r>
                      <a:rPr lang="en-US" altLang="en-US" sz="4000" i="1" smtClean="0">
                        <a:solidFill>
                          <a:srgbClr val="000000"/>
                        </a:solidFill>
                        <a:latin typeface="Cambria Math" panose="02040503050406030204" pitchFamily="18" charset="0"/>
                        <a:ea typeface="MJXc-TeX-math-I"/>
                      </a:rPr>
                      <m:t>𝐵𝐶</m:t>
                    </m:r>
                    <m:r>
                      <a:rPr lang="en-US" altLang="en-US" sz="4000" i="1" smtClean="0">
                        <a:solidFill>
                          <a:srgbClr val="000000"/>
                        </a:solidFill>
                        <a:latin typeface="Cambria Math" panose="02040503050406030204" pitchFamily="18" charset="0"/>
                        <a:ea typeface="MJXc-TeX-main-R"/>
                      </a:rPr>
                      <m:t>=12</m:t>
                    </m:r>
                    <m:r>
                      <a:rPr lang="en-US" altLang="en-US" sz="4000" i="1" smtClean="0">
                        <a:solidFill>
                          <a:srgbClr val="000000"/>
                        </a:solidFill>
                        <a:latin typeface="Cambria Math" panose="02040503050406030204" pitchFamily="18" charset="0"/>
                        <a:ea typeface="MJXc-TeX-math-I"/>
                      </a:rPr>
                      <m:t>𝑐𝑚</m:t>
                    </m:r>
                  </m:oMath>
                </a14:m>
                <a:r>
                  <a:rPr lang="en-US" altLang="en-US" sz="4000">
                    <a:solidFill>
                      <a:srgbClr val="000000"/>
                    </a:solidFill>
                    <a:latin typeface="Arial" panose="020B0604020202020204" pitchFamily="34" charset="0"/>
                    <a:ea typeface="MJXc-TeX-math-I"/>
                  </a:rPr>
                  <a:t>.</a:t>
                </a:r>
              </a:p>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a) Sử dụng công thức </a:t>
                </a:r>
                <a14:m>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ab</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oMath>
                </a14:m>
                <a:r>
                  <a:rPr lang="en-US" altLang="en-US" sz="4000">
                    <a:solidFill>
                      <a:srgbClr val="000000"/>
                    </a:solidFill>
                    <a:latin typeface="Arial" panose="020B0604020202020204" pitchFamily="34" charset="0"/>
                    <a:ea typeface="OpenSans"/>
                  </a:rPr>
                  <a:t> và định lí sin, hãy chứng minh diện tích của tam giác </a:t>
                </a:r>
                <a:r>
                  <a:rPr lang="en-US" altLang="en-US" sz="4000">
                    <a:solidFill>
                      <a:srgbClr val="000000"/>
                    </a:solidFill>
                    <a:latin typeface="Arial" panose="020B0604020202020204" pitchFamily="34" charset="0"/>
                    <a:ea typeface="MJXc-TeX-math-I"/>
                  </a:rPr>
                  <a:t>ABC </a:t>
                </a:r>
                <a:r>
                  <a:rPr lang="en-US" altLang="en-US" sz="4000">
                    <a:solidFill>
                      <a:srgbClr val="000000"/>
                    </a:solidFill>
                    <a:latin typeface="Arial" panose="020B0604020202020204" pitchFamily="34" charset="0"/>
                    <a:ea typeface="OpenSans"/>
                  </a:rPr>
                  <a:t>ho bởi công thức </a:t>
                </a:r>
              </a:p>
              <a:p>
                <a:pPr lvl="0" algn="just" eaLnBrk="0" fontAlgn="base" hangingPunct="0">
                  <a:lnSpc>
                    <a:spcPct val="150000"/>
                  </a:lnSpc>
                  <a:spcBef>
                    <a:spcPct val="0"/>
                  </a:spcBef>
                  <a:spcAft>
                    <a:spcPct val="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altLang="en-US" sz="4000">
                  <a:solidFill>
                    <a:srgbClr val="000000"/>
                  </a:solidFill>
                  <a:latin typeface="Arial" panose="020B0604020202020204" pitchFamily="34" charset="0"/>
                  <a:ea typeface="OpenSans"/>
                </a:endParaRPr>
              </a:p>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b) Sử dụng kết quả ở câu a và công thức biến đổi tích thành tổng, hãy tính diện tích S của tam giác ABC.</a:t>
                </a:r>
                <a:endParaRPr lang="en-US" altLang="en-US" sz="4000">
                  <a:solidFill>
                    <a:prstClr val="black"/>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04625" y="2437060"/>
                <a:ext cx="15864175" cy="6973640"/>
              </a:xfrm>
              <a:prstGeom prst="rect">
                <a:avLst/>
              </a:prstGeom>
              <a:blipFill>
                <a:blip r:embed="rId3"/>
                <a:stretch>
                  <a:fillRect l="-1384" r="-1345" b="-1136"/>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6325023" y="784760"/>
            <a:ext cx="1487553" cy="1158340"/>
          </a:xfrm>
          <a:prstGeom prst="rect">
            <a:avLst/>
          </a:prstGeom>
        </p:spPr>
      </p:pic>
      <p:pic>
        <p:nvPicPr>
          <p:cNvPr id="5" name="Picture 4"/>
          <p:cNvPicPr>
            <a:picLocks noChangeAspect="1"/>
          </p:cNvPicPr>
          <p:nvPr/>
        </p:nvPicPr>
        <p:blipFill>
          <a:blip r:embed="rId5"/>
          <a:stretch>
            <a:fillRect/>
          </a:stretch>
        </p:blipFill>
        <p:spPr>
          <a:xfrm>
            <a:off x="16078200" y="9705134"/>
            <a:ext cx="2371550" cy="445047"/>
          </a:xfrm>
          <a:prstGeom prst="rect">
            <a:avLst/>
          </a:prstGeom>
        </p:spPr>
      </p:pic>
    </p:spTree>
    <p:extLst>
      <p:ext uri="{BB962C8B-B14F-4D97-AF65-F5344CB8AC3E}">
        <p14:creationId xmlns:p14="http://schemas.microsoft.com/office/powerpoint/2010/main" val="37457567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09600" y="2019300"/>
                <a:ext cx="17076734" cy="3692486"/>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a) Định lí sin trong tam giác ABC với BC = a, AC = b và AB = c là:</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Từ đó suy ra</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2019300"/>
                <a:ext cx="17076734" cy="3692486"/>
              </a:xfrm>
              <a:prstGeom prst="rect">
                <a:avLst/>
              </a:prstGeom>
              <a:blipFill>
                <a:blip r:embed="rId3"/>
                <a:stretch>
                  <a:fillRect l="-1250" b="-2970"/>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6078200" y="9705134"/>
            <a:ext cx="2371550" cy="44504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617495" y="4584536"/>
                <a:ext cx="2549223" cy="12447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3617495" y="4584536"/>
                <a:ext cx="2549223" cy="1244764"/>
              </a:xfrm>
              <a:prstGeom prst="rect">
                <a:avLst/>
              </a:prstGeom>
              <a:blipFill>
                <a:blip r:embed="rId5"/>
                <a:stretch>
                  <a:fillRect/>
                </a:stretch>
              </a:blipFill>
            </p:spPr>
            <p:txBody>
              <a:bodyPr/>
              <a:lstStyle/>
              <a:p>
                <a:r>
                  <a:rPr lang="en-US">
                    <a:noFill/>
                  </a:rPr>
                  <a:t> </a:t>
                </a:r>
              </a:p>
            </p:txBody>
          </p:sp>
        </mc:Fallback>
      </mc:AlternateContent>
      <p:sp>
        <p:nvSpPr>
          <p:cNvPr id="6" name="Rectangle 5"/>
          <p:cNvSpPr/>
          <p:nvPr/>
        </p:nvSpPr>
        <p:spPr>
          <a:xfrm>
            <a:off x="645695" y="6399613"/>
            <a:ext cx="17449800" cy="90159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Diện tích tam giác ABC là: </a:t>
            </a:r>
          </a:p>
        </p:txBody>
      </p:sp>
      <mc:AlternateContent xmlns:mc="http://schemas.openxmlformats.org/markup-compatibility/2006" xmlns:a14="http://schemas.microsoft.com/office/drawing/2010/main">
        <mc:Choice Requires="a14">
          <p:sp>
            <p:nvSpPr>
              <p:cNvPr id="8" name="Rectangle 7"/>
              <p:cNvSpPr/>
              <p:nvPr/>
            </p:nvSpPr>
            <p:spPr>
              <a:xfrm>
                <a:off x="4303295" y="5753100"/>
                <a:ext cx="15544800" cy="1945148"/>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303295" y="5753100"/>
                <a:ext cx="15544800" cy="1945148"/>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762000" y="7505700"/>
            <a:ext cx="5002969" cy="1945148"/>
            <a:chOff x="3629527" y="7962900"/>
            <a:chExt cx="5002969" cy="1945148"/>
          </a:xfrm>
        </p:grpSpPr>
        <p:sp>
          <p:nvSpPr>
            <p:cNvPr id="9" name="Rectangle 8"/>
            <p:cNvSpPr/>
            <p:nvPr/>
          </p:nvSpPr>
          <p:spPr>
            <a:xfrm>
              <a:off x="3629527" y="8591766"/>
              <a:ext cx="1067921" cy="90159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Vậy</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4648200" y="7962900"/>
                  <a:ext cx="3984296" cy="194514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648200" y="7962900"/>
                  <a:ext cx="3984296" cy="1945148"/>
                </a:xfrm>
                <a:prstGeom prst="rect">
                  <a:avLst/>
                </a:prstGeom>
                <a:blipFill>
                  <a:blip r:embed="rId7"/>
                  <a:stretch>
                    <a:fillRect/>
                  </a:stretch>
                </a:blipFill>
              </p:spPr>
              <p:txBody>
                <a:bodyPr/>
                <a:lstStyle/>
                <a:p>
                  <a:r>
                    <a:rPr lang="en-US">
                      <a:noFill/>
                    </a:rPr>
                    <a:t> </a:t>
                  </a:r>
                </a:p>
              </p:txBody>
            </p:sp>
          </mc:Fallback>
        </mc:AlternateContent>
      </p:grpSp>
      <p:grpSp>
        <p:nvGrpSpPr>
          <p:cNvPr id="22" name="Google Shape;305;p14"/>
          <p:cNvGrpSpPr/>
          <p:nvPr/>
        </p:nvGrpSpPr>
        <p:grpSpPr>
          <a:xfrm flipH="1">
            <a:off x="355607" y="477616"/>
            <a:ext cx="1514649" cy="1192826"/>
            <a:chOff x="7890477" y="787864"/>
            <a:chExt cx="2065961" cy="1377288"/>
          </a:xfrm>
        </p:grpSpPr>
        <p:pic>
          <p:nvPicPr>
            <p:cNvPr id="23" name="Google Shape;306;p14"/>
            <p:cNvPicPr preferRelativeResize="0"/>
            <p:nvPr/>
          </p:nvPicPr>
          <p:blipFill rotWithShape="1">
            <a:blip r:embed="rId8">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53241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wipe(down)">
                                      <p:cBhvr>
                                        <p:cTn id="14" dur="500"/>
                                        <p:tgtEl>
                                          <p:spTgt spid="2">
                                            <p:txEl>
                                              <p:pRg st="2" end="2"/>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20666" y="1866900"/>
                <a:ext cx="17610134" cy="18512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t>
                            </m:r>
                          </m:e>
                        </m:acc>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p>
            </p:txBody>
          </p:sp>
        </mc:Choice>
        <mc:Fallback xmlns="">
          <p:sp>
            <p:nvSpPr>
              <p:cNvPr id="2" name="Rectangle 1"/>
              <p:cNvSpPr>
                <a:spLocks noRot="1" noChangeAspect="1" noMove="1" noResize="1" noEditPoints="1" noAdjustHandles="1" noChangeArrowheads="1" noChangeShapeType="1" noTextEdit="1"/>
              </p:cNvSpPr>
              <p:nvPr/>
            </p:nvSpPr>
            <p:spPr>
              <a:xfrm>
                <a:off x="220666" y="1866900"/>
                <a:ext cx="17610134" cy="1851212"/>
              </a:xfrm>
              <a:prstGeom prst="rect">
                <a:avLst/>
              </a:prstGeom>
              <a:blipFill>
                <a:blip r:embed="rId3"/>
                <a:stretch>
                  <a:fillRect l="-1142" b="-12500"/>
                </a:stretch>
              </a:blipFill>
            </p:spPr>
            <p:txBody>
              <a:bodyPr/>
              <a:lstStyle/>
              <a:p>
                <a:r>
                  <a:rPr lang="en-US">
                    <a:noFill/>
                  </a:rPr>
                  <a:t> </a:t>
                </a:r>
              </a:p>
            </p:txBody>
          </p:sp>
        </mc:Fallback>
      </mc:AlternateContent>
      <p:grpSp>
        <p:nvGrpSpPr>
          <p:cNvPr id="12" name="Google Shape;305;p14"/>
          <p:cNvGrpSpPr/>
          <p:nvPr/>
        </p:nvGrpSpPr>
        <p:grpSpPr>
          <a:xfrm flipH="1">
            <a:off x="355607" y="477616"/>
            <a:ext cx="1514649" cy="1192826"/>
            <a:chOff x="7890477" y="787864"/>
            <a:chExt cx="2065961" cy="1377288"/>
          </a:xfrm>
        </p:grpSpPr>
        <p:pic>
          <p:nvPicPr>
            <p:cNvPr id="15" name="Google Shape;306;p14"/>
            <p:cNvPicPr preferRelativeResize="0"/>
            <p:nvPr/>
          </p:nvPicPr>
          <p:blipFill rotWithShape="1">
            <a:blip r:embed="rId4">
              <a:alphaModFix/>
            </a:blip>
            <a:srcRect/>
            <a:stretch/>
          </p:blipFill>
          <p:spPr>
            <a:xfrm>
              <a:off x="7890477" y="787864"/>
              <a:ext cx="2053447" cy="1377288"/>
            </a:xfrm>
            <a:prstGeom prst="rect">
              <a:avLst/>
            </a:prstGeom>
            <a:noFill/>
            <a:ln>
              <a:noFill/>
            </a:ln>
          </p:spPr>
        </p:pic>
        <p:sp>
          <p:nvSpPr>
            <p:cNvPr id="16"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7" name="Picture 16"/>
          <p:cNvPicPr>
            <a:picLocks noChangeAspect="1"/>
          </p:cNvPicPr>
          <p:nvPr/>
        </p:nvPicPr>
        <p:blipFill>
          <a:blip r:embed="rId5"/>
          <a:stretch>
            <a:fillRect/>
          </a:stretch>
        </p:blipFill>
        <p:spPr>
          <a:xfrm>
            <a:off x="16078200" y="9705134"/>
            <a:ext cx="2371550" cy="44504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209800" y="5372100"/>
                <a:ext cx="16154400" cy="334360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e>
                          </m: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=36+12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oMath>
                  </m:oMathPara>
                </a14:m>
                <a:endParaRPr lang="en-US" sz="3800"/>
              </a:p>
            </p:txBody>
          </p:sp>
        </mc:Choice>
        <mc:Fallback xmlns="">
          <p:sp>
            <p:nvSpPr>
              <p:cNvPr id="3" name="Rectangle 2"/>
              <p:cNvSpPr>
                <a:spLocks noRot="1" noChangeAspect="1" noMove="1" noResize="1" noEditPoints="1" noAdjustHandles="1" noChangeArrowheads="1" noChangeShapeType="1" noTextEdit="1"/>
              </p:cNvSpPr>
              <p:nvPr/>
            </p:nvSpPr>
            <p:spPr>
              <a:xfrm>
                <a:off x="2209800" y="5372100"/>
                <a:ext cx="16154400" cy="33436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126205" y="4152331"/>
                <a:ext cx="21065334" cy="12656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den>
                      </m:f>
                    </m:oMath>
                  </m:oMathPara>
                </a14:m>
                <a:endParaRPr lang="en-US" sz="3800"/>
              </a:p>
            </p:txBody>
          </p:sp>
        </mc:Choice>
        <mc:Fallback xmlns="">
          <p:sp>
            <p:nvSpPr>
              <p:cNvPr id="5" name="Rectangle 4"/>
              <p:cNvSpPr>
                <a:spLocks noRot="1" noChangeAspect="1" noMove="1" noResize="1" noEditPoints="1" noAdjustHandles="1" noChangeArrowheads="1" noChangeShapeType="1" noTextEdit="1"/>
              </p:cNvSpPr>
              <p:nvPr/>
            </p:nvSpPr>
            <p:spPr>
              <a:xfrm>
                <a:off x="-6126205" y="4152331"/>
                <a:ext cx="21065334" cy="12656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504195" y="3835019"/>
                <a:ext cx="9479005" cy="216918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=144.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d>
                                </m:e>
                              </m:fun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d>
                                </m:e>
                              </m:func>
                            </m:e>
                          </m: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en>
                      </m:f>
                    </m:oMath>
                  </m:oMathPara>
                </a14:m>
                <a:endParaRPr lang="en-US" sz="3800">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8504195" y="3835019"/>
                <a:ext cx="9479005" cy="21691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1000" y="8724900"/>
                <a:ext cx="7195816" cy="922688"/>
              </a:xfrm>
              <a:prstGeom prst="rect">
                <a:avLst/>
              </a:prstGeom>
            </p:spPr>
            <p:txBody>
              <a:bodyPr wrap="none">
                <a:spAutoFit/>
              </a:bodyPr>
              <a:lstStyle/>
              <a:p>
                <a:pPr>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Vậy diện tích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36+12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1000" y="8724900"/>
                <a:ext cx="7195816" cy="922688"/>
              </a:xfrm>
              <a:prstGeom prst="rect">
                <a:avLst/>
              </a:prstGeom>
              <a:blipFill>
                <a:blip r:embed="rId9"/>
                <a:stretch>
                  <a:fillRect l="-2797" b="-25658"/>
                </a:stretch>
              </a:blipFill>
            </p:spPr>
            <p:txBody>
              <a:bodyPr/>
              <a:lstStyle/>
              <a:p>
                <a:r>
                  <a:rPr lang="en-US">
                    <a:noFill/>
                  </a:rPr>
                  <a:t> </a:t>
                </a:r>
              </a:p>
            </p:txBody>
          </p:sp>
        </mc:Fallback>
      </mc:AlternateContent>
    </p:spTree>
    <p:extLst>
      <p:ext uri="{BB962C8B-B14F-4D97-AF65-F5344CB8AC3E}">
        <p14:creationId xmlns:p14="http://schemas.microsoft.com/office/powerpoint/2010/main" val="270802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anim calcmode="lin" valueType="num">
                                      <p:cBhvr>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sp>
        <p:nvSpPr>
          <p:cNvPr id="16" name="Google Shape;169;p5"/>
          <p:cNvSpPr/>
          <p:nvPr/>
        </p:nvSpPr>
        <p:spPr>
          <a:xfrm>
            <a:off x="998259" y="614352"/>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HĐ1</a:t>
            </a:r>
            <a:endParaRPr sz="4000" b="1">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588246" y="9466333"/>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98259" y="1596193"/>
                <a:ext cx="17771676" cy="1261307"/>
              </a:xfrm>
              <a:prstGeom prst="rect">
                <a:avLst/>
              </a:prstGeom>
            </p:spPr>
            <p:txBody>
              <a:bodyPr wrap="square">
                <a:spAutoFit/>
              </a:bodyPr>
              <a:lstStyle/>
              <a:p>
                <a:pPr lvl="0">
                  <a:lnSpc>
                    <a:spcPct val="150000"/>
                  </a:lnSpc>
                </a:pPr>
                <a:r>
                  <a:rPr lang="en-US" sz="4000">
                    <a:solidFill>
                      <a:srgbClr val="000000"/>
                    </a:solidFill>
                    <a:latin typeface="Arial" panose="020B0604020202020204" pitchFamily="34" charset="0"/>
                    <a:cs typeface="Arial" panose="020B0604020202020204" pitchFamily="34" charset="0"/>
                  </a:rPr>
                  <a:t>a) Cho </a:t>
                </a:r>
                <a14:m>
                  <m:oMath xmlns:m="http://schemas.openxmlformats.org/officeDocument/2006/math">
                    <m:r>
                      <a:rPr lang="en-US" sz="4000" i="1">
                        <a:solidFill>
                          <a:prstClr val="black"/>
                        </a:solidFill>
                        <a:latin typeface="Cambria Math" panose="02040503050406030204" pitchFamily="18" charset="0"/>
                      </a:rPr>
                      <m:t>𝑎</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𝜋</m:t>
                        </m:r>
                      </m:num>
                      <m:den>
                        <m:r>
                          <a:rPr lang="en-US" sz="4000">
                            <a:solidFill>
                              <a:prstClr val="black"/>
                            </a:solidFill>
                            <a:latin typeface="Cambria Math" panose="02040503050406030204" pitchFamily="18" charset="0"/>
                          </a:rPr>
                          <m:t>4</m:t>
                        </m:r>
                      </m:den>
                    </m:f>
                    <m:r>
                      <a:rPr lang="en-US" sz="4000">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𝑏</m:t>
                    </m:r>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𝜋</m:t>
                        </m:r>
                      </m:num>
                      <m:den>
                        <m:r>
                          <a:rPr lang="en-US" sz="4000">
                            <a:solidFill>
                              <a:prstClr val="black"/>
                            </a:solidFill>
                            <a:latin typeface="Cambria Math" panose="02040503050406030204" pitchFamily="18" charset="0"/>
                          </a:rPr>
                          <m:t>6</m:t>
                        </m:r>
                      </m:den>
                    </m:f>
                  </m:oMath>
                </a14:m>
                <a:r>
                  <a:rPr lang="el-GR" sz="4000">
                    <a:solidFill>
                      <a:srgbClr val="0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hãy chứng tỏ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 </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98259" y="1596193"/>
                <a:ext cx="17771676" cy="1261307"/>
              </a:xfrm>
              <a:prstGeom prst="rect">
                <a:avLst/>
              </a:prstGeom>
              <a:blipFill>
                <a:blip r:embed="rId17"/>
                <a:stretch>
                  <a:fillRect l="-1235" b="-5314"/>
                </a:stretch>
              </a:blipFill>
            </p:spPr>
            <p:txBody>
              <a:bodyPr/>
              <a:lstStyle/>
              <a:p>
                <a:r>
                  <a:rPr lang="en-US">
                    <a:noFill/>
                  </a:rPr>
                  <a:t> </a:t>
                </a:r>
              </a:p>
            </p:txBody>
          </p:sp>
        </mc:Fallback>
      </mc:AlternateContent>
      <p:sp>
        <p:nvSpPr>
          <p:cNvPr id="31" name="Rectangle 30"/>
          <p:cNvSpPr/>
          <p:nvPr/>
        </p:nvSpPr>
        <p:spPr>
          <a:xfrm>
            <a:off x="8558093" y="3091361"/>
            <a:ext cx="1326004" cy="707886"/>
          </a:xfrm>
          <a:prstGeom prst="rect">
            <a:avLst/>
          </a:prstGeom>
        </p:spPr>
        <p:txBody>
          <a:bodyPr wrap="none">
            <a:spAutoFit/>
          </a:bodyPr>
          <a:lstStyle/>
          <a:p>
            <a:r>
              <a:rPr lang="en-US" sz="4000" b="1" u="sng">
                <a:solidFill>
                  <a:srgbClr val="C00000"/>
                </a:solidFill>
                <a:latin typeface="Arial" panose="020B0604020202020204" pitchFamily="34" charset="0"/>
                <a:ea typeface="Calibri" panose="020F0502020204030204" pitchFamily="34" charset="0"/>
                <a:cs typeface="Arial" panose="020B0604020202020204" pitchFamily="34" charset="0"/>
              </a:rPr>
              <a:t>Giải:</a:t>
            </a:r>
            <a:endParaRPr lang="en-US" sz="4000" b="1" u="sng">
              <a:solidFill>
                <a:srgbClr val="C00000"/>
              </a:solidFill>
            </a:endParaRPr>
          </a:p>
        </p:txBody>
      </p:sp>
      <mc:AlternateContent xmlns:mc="http://schemas.openxmlformats.org/markup-compatibility/2006" xmlns:a14="http://schemas.microsoft.com/office/drawing/2010/main">
        <mc:Choice Requires="a14">
          <p:sp>
            <p:nvSpPr>
              <p:cNvPr id="4" name="Rectangle 3"/>
              <p:cNvSpPr/>
              <p:nvPr/>
            </p:nvSpPr>
            <p:spPr>
              <a:xfrm>
                <a:off x="998259" y="3848100"/>
                <a:ext cx="15063907" cy="5419753"/>
              </a:xfrm>
              <a:prstGeom prst="rect">
                <a:avLst/>
              </a:prstGeom>
            </p:spPr>
            <p:txBody>
              <a:bodyPr wrap="square">
                <a:spAutoFit/>
              </a:bodyPr>
              <a:lstStyle/>
              <a:p>
                <a:pPr algn="just">
                  <a:lnSpc>
                    <a:spcPct val="150000"/>
                  </a:lnSpc>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n-US" sz="4000">
                    <a:effectLst/>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en-US" sz="4000">
                    <a:effectLst/>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 </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8259" y="3848100"/>
                <a:ext cx="15063907" cy="5419753"/>
              </a:xfrm>
              <a:prstGeom prst="rect">
                <a:avLst/>
              </a:prstGeom>
              <a:blipFill>
                <a:blip r:embed="rId18"/>
                <a:stretch>
                  <a:fillRect l="-1457" b="-1800"/>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down)">
                                      <p:cBhvr>
                                        <p:cTn id="21" dur="500"/>
                                        <p:tgtEl>
                                          <p:spTgt spid="4">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992600" y="164178"/>
            <a:ext cx="945738" cy="1016922"/>
          </a:xfrm>
          <a:prstGeom prst="rect">
            <a:avLst/>
          </a:prstGeom>
        </p:spPr>
      </p:pic>
      <p:grpSp>
        <p:nvGrpSpPr>
          <p:cNvPr id="16" name="Google Shape;1077;p62"/>
          <p:cNvGrpSpPr/>
          <p:nvPr/>
        </p:nvGrpSpPr>
        <p:grpSpPr>
          <a:xfrm>
            <a:off x="838200" y="266700"/>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1.13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9" name="Group 8"/>
          <p:cNvGrpSpPr/>
          <p:nvPr/>
        </p:nvGrpSpPr>
        <p:grpSpPr>
          <a:xfrm>
            <a:off x="729916" y="1306092"/>
            <a:ext cx="16643684" cy="8610600"/>
            <a:chOff x="729916" y="1485900"/>
            <a:chExt cx="16643684" cy="8610600"/>
          </a:xfrm>
        </p:grpSpPr>
        <mc:AlternateContent xmlns:mc="http://schemas.openxmlformats.org/markup-compatibility/2006" xmlns:a14="http://schemas.microsoft.com/office/drawing/2010/main">
          <mc:Choice Requires="a14">
            <p:sp>
              <p:nvSpPr>
                <p:cNvPr id="4" name="Rectangle 1"/>
                <p:cNvSpPr>
                  <a:spLocks noChangeArrowheads="1"/>
                </p:cNvSpPr>
                <p:nvPr/>
              </p:nvSpPr>
              <p:spPr bwMode="auto">
                <a:xfrm>
                  <a:off x="838200" y="1485900"/>
                  <a:ext cx="16535400" cy="4270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latin typeface="Arial" panose="020B0604020202020204" pitchFamily="34" charset="0"/>
                      <a:ea typeface="OpenSans"/>
                    </a:rPr>
                    <a:t>Trong Vật lí, phương trình tổng quát của một vật dao động điều hòa cho bởi công thức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𝑥</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m:rPr>
                          <m:sty m:val="p"/>
                        </m:rP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cos</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𝜔</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𝜑</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trong đó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thời điểm (tính bằng giây),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𝑥</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li độ của vật tại thời điểm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là biên độ dao động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&gt; 0)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và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𝜑</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𝜋</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𝜋</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pha ban đầu của dao động.</a:t>
                  </a:r>
                  <a:endParaRPr kumimoji="0" lang="en-US" altLang="en-US" sz="37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latin typeface="Arial" panose="020B0604020202020204" pitchFamily="34" charset="0"/>
                      <a:ea typeface="OpenSans"/>
                    </a:rPr>
                    <a:t>Xét hai dao động điều hòa có phương trình:</a:t>
                  </a:r>
                  <a:endParaRPr kumimoji="0" lang="en-US" altLang="en-US" sz="3700" b="0" i="0" u="none" strike="noStrike" cap="none" normalizeH="0" baseline="0">
                    <a:ln>
                      <a:noFill/>
                    </a:ln>
                    <a:solidFill>
                      <a:schemeClr val="tx1"/>
                    </a:solidFill>
                    <a:effectLst/>
                    <a:latin typeface="Arial" panose="020B0604020202020204" pitchFamily="34" charset="0"/>
                  </a:endParaRPr>
                </a:p>
              </p:txBody>
            </p:sp>
          </mc:Choice>
          <mc:Fallback xmlns="">
            <p:sp>
              <p:nvSpPr>
                <p:cNvPr id="4" name="Rectangle 1"/>
                <p:cNvSpPr>
                  <a:spLocks noRot="1" noChangeAspect="1" noMove="1" noResize="1" noEditPoints="1" noAdjustHandles="1" noChangeArrowheads="1" noChangeShapeType="1" noTextEdit="1"/>
                </p:cNvSpPr>
                <p:nvPr/>
              </p:nvSpPr>
              <p:spPr bwMode="auto">
                <a:xfrm>
                  <a:off x="838200" y="1485900"/>
                  <a:ext cx="16535400" cy="4270400"/>
                </a:xfrm>
                <a:prstGeom prst="rect">
                  <a:avLst/>
                </a:prstGeom>
                <a:blipFill>
                  <a:blip r:embed="rId3"/>
                  <a:stretch>
                    <a:fillRect l="-1733" r="-1733" b="-356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29916" y="8353522"/>
                  <a:ext cx="16643684" cy="1742978"/>
                </a:xfrm>
                <a:prstGeom prst="rect">
                  <a:avLst/>
                </a:prstGeom>
              </p:spPr>
              <p:txBody>
                <a:bodyPr wrap="square">
                  <a:spAutoFit/>
                </a:bodyPr>
                <a:lstStyle/>
                <a:p>
                  <a:pPr lvl="0" algn="just">
                    <a:lnSpc>
                      <a:spcPct val="150000"/>
                    </a:lnSpc>
                  </a:pPr>
                  <a:r>
                    <a:rPr lang="en-US" altLang="en-US" sz="3700">
                      <a:solidFill>
                        <a:srgbClr val="000000"/>
                      </a:solidFill>
                      <a:latin typeface="Arial" panose="020B0604020202020204" pitchFamily="34" charset="0"/>
                      <a:ea typeface="OpenSans"/>
                    </a:rPr>
                    <a:t>Tìm dao động tổng hợp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altLang="en-US" sz="3700">
                      <a:solidFill>
                        <a:srgbClr val="000000"/>
                      </a:solidFill>
                      <a:latin typeface="Arial" panose="020B0604020202020204" pitchFamily="34" charset="0"/>
                      <a:ea typeface="OpenSans"/>
                    </a:rPr>
                    <a:t> và sử dụng công thức biến đổi tổng thành tích để tìm biên độ và pha ban đầu của dao động tổng hợp này.</a:t>
                  </a:r>
                </a:p>
              </p:txBody>
            </p:sp>
          </mc:Choice>
          <mc:Fallback xmlns="">
            <p:sp>
              <p:nvSpPr>
                <p:cNvPr id="6" name="Rectangle 5"/>
                <p:cNvSpPr>
                  <a:spLocks noRot="1" noChangeAspect="1" noMove="1" noResize="1" noEditPoints="1" noAdjustHandles="1" noChangeArrowheads="1" noChangeShapeType="1" noTextEdit="1"/>
                </p:cNvSpPr>
                <p:nvPr/>
              </p:nvSpPr>
              <p:spPr>
                <a:xfrm>
                  <a:off x="729916" y="8353522"/>
                  <a:ext cx="16643684" cy="1742978"/>
                </a:xfrm>
                <a:prstGeom prst="rect">
                  <a:avLst/>
                </a:prstGeom>
                <a:blipFill>
                  <a:blip r:embed="rId4"/>
                  <a:stretch>
                    <a:fillRect l="-1172" r="-1136" b="-12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48200" y="5421612"/>
                  <a:ext cx="9144000" cy="3074688"/>
                </a:xfrm>
                <a:prstGeom prst="rect">
                  <a:avLst/>
                </a:prstGeom>
              </p:spPr>
              <p:txBody>
                <a:bodyPr>
                  <a:spAutoFit/>
                </a:bodyPr>
                <a:lstStyle/>
                <a:p>
                  <a:pPr lvl="0" algn="ctr">
                    <a:lnSpc>
                      <a:spcPct val="150000"/>
                    </a:lnSpc>
                  </a:pPr>
                  <a14:m>
                    <m:oMathPara xmlns:m="http://schemas.openxmlformats.org/officeDocument/2006/math">
                      <m:oMathParaPr>
                        <m:jc m:val="centerGroup"/>
                      </m:oMathParaPr>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4000" i="1"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e>
                        </m: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altLang="en-US" sz="3700" i="1">
                            <a:solidFill>
                              <a:srgbClr val="000000"/>
                            </a:solidFill>
                            <a:latin typeface="Cambria Math" panose="02040503050406030204" pitchFamily="18" charset="0"/>
                            <a:ea typeface="MJXc-TeX-main-R"/>
                          </a:rPr>
                          <m:t>2.</m:t>
                        </m:r>
                        <m:func>
                          <m:funcPr>
                            <m:ctrlPr>
                              <a:rPr lang="en-US" altLang="en-US" sz="3700" i="1">
                                <a:solidFill>
                                  <a:srgbClr val="000000"/>
                                </a:solidFill>
                                <a:latin typeface="Cambria Math" panose="02040503050406030204" pitchFamily="18" charset="0"/>
                                <a:ea typeface="MJXc-TeX-main-R"/>
                              </a:rPr>
                            </m:ctrlPr>
                          </m:funcPr>
                          <m:fName>
                            <m:r>
                              <m:rPr>
                                <m:sty m:val="p"/>
                              </m:rPr>
                              <a:rPr lang="en-US" altLang="en-US" sz="3700">
                                <a:solidFill>
                                  <a:srgbClr val="000000"/>
                                </a:solidFill>
                                <a:latin typeface="Cambria Math" panose="02040503050406030204" pitchFamily="18" charset="0"/>
                                <a:ea typeface="MJXc-TeX-main-R"/>
                              </a:rPr>
                              <m:t>cos</m:t>
                            </m:r>
                          </m:fName>
                          <m:e>
                            <m:d>
                              <m:dPr>
                                <m:ctrlPr>
                                  <a:rPr lang="en-US" altLang="en-US" sz="3700" i="1">
                                    <a:solidFill>
                                      <a:srgbClr val="000000"/>
                                    </a:solidFill>
                                    <a:latin typeface="Cambria Math" panose="02040503050406030204" pitchFamily="18" charset="0"/>
                                    <a:ea typeface="MJXc-TeX-main-R"/>
                                  </a:rPr>
                                </m:ctrlPr>
                              </m:dPr>
                              <m:e>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math-I"/>
                                  </a:rPr>
                                  <m:t>𝑡</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6</m:t>
                                    </m:r>
                                  </m:den>
                                </m:f>
                              </m:e>
                            </m:d>
                          </m:e>
                        </m:func>
                        <m:d>
                          <m:dPr>
                            <m:ctrlPr>
                              <a:rPr lang="en-US" altLang="en-US" sz="3700" i="1">
                                <a:solidFill>
                                  <a:srgbClr val="000000"/>
                                </a:solidFill>
                                <a:latin typeface="Cambria Math" panose="02040503050406030204" pitchFamily="18" charset="0"/>
                              </a:rPr>
                            </m:ctrlPr>
                          </m:dPr>
                          <m:e>
                            <m:r>
                              <a:rPr lang="en-US" altLang="en-US" sz="3700" i="1">
                                <a:solidFill>
                                  <a:srgbClr val="000000"/>
                                </a:solidFill>
                                <a:latin typeface="Cambria Math" panose="02040503050406030204" pitchFamily="18" charset="0"/>
                                <a:ea typeface="MJXc-TeX-math-I"/>
                              </a:rPr>
                              <m:t>𝑐𝑚</m:t>
                            </m:r>
                          </m:e>
                        </m:d>
                      </m:oMath>
                    </m:oMathPara>
                  </a14:m>
                  <a:endParaRPr lang="en-US" altLang="en-US" sz="3700" i="1">
                    <a:solidFill>
                      <a:srgbClr val="000000"/>
                    </a:solidFill>
                    <a:latin typeface="Cambria Math" panose="02040503050406030204" pitchFamily="18" charset="0"/>
                    <a:ea typeface="MJXc-TeX-math-I"/>
                  </a:endParaRPr>
                </a:p>
                <a:p>
                  <a:pPr lvl="0" algn="ctr">
                    <a:lnSpc>
                      <a:spcPct val="150000"/>
                    </a:lnSpc>
                  </a:pPr>
                  <a14:m>
                    <m:oMathPara xmlns:m="http://schemas.openxmlformats.org/officeDocument/2006/math">
                      <m:oMathParaPr>
                        <m:jc m:val="centerGroup"/>
                      </m:oMathParaPr>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36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d>
                          <m:dPr>
                            <m:ctrlPr>
                              <a:rPr lang="en-US" sz="3600" i="1"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e>
                        </m:d>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altLang="en-US" sz="3700" i="1">
                            <a:solidFill>
                              <a:srgbClr val="000000"/>
                            </a:solidFill>
                            <a:latin typeface="Cambria Math" panose="02040503050406030204" pitchFamily="18" charset="0"/>
                            <a:ea typeface="MJXc-TeX-main-R"/>
                          </a:rPr>
                          <m:t>2.</m:t>
                        </m:r>
                        <m:r>
                          <m:rPr>
                            <m:sty m:val="p"/>
                          </m:rPr>
                          <a:rPr lang="en-US" altLang="en-US" sz="3700" i="1">
                            <a:solidFill>
                              <a:srgbClr val="000000"/>
                            </a:solidFill>
                            <a:latin typeface="Cambria Math" panose="02040503050406030204" pitchFamily="18" charset="0"/>
                            <a:ea typeface="MJXc-TeX-main-R"/>
                          </a:rPr>
                          <m:t>cos</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math-I"/>
                          </a:rPr>
                          <m:t>𝑡</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size1-R"/>
                          </a:rPr>
                          <m:t>)</m:t>
                        </m:r>
                        <m:r>
                          <a:rPr lang="en-US" altLang="en-US" sz="3700" i="1">
                            <a:solidFill>
                              <a:srgbClr val="000000"/>
                            </a:solidFill>
                            <a:latin typeface="Cambria Math" panose="02040503050406030204" pitchFamily="18" charset="0"/>
                            <a:ea typeface="MJXc-TeX-main-R"/>
                          </a:rPr>
                          <m:t>(</m:t>
                        </m:r>
                        <m:r>
                          <a:rPr lang="en-US" altLang="en-US" sz="3700" i="1">
                            <a:solidFill>
                              <a:srgbClr val="000000"/>
                            </a:solidFill>
                            <a:latin typeface="Cambria Math" panose="02040503050406030204" pitchFamily="18" charset="0"/>
                            <a:ea typeface="MJXc-TeX-math-I"/>
                          </a:rPr>
                          <m:t>𝑐𝑚</m:t>
                        </m:r>
                        <m:r>
                          <a:rPr lang="en-US" altLang="en-US" sz="3700" i="1">
                            <a:solidFill>
                              <a:srgbClr val="000000"/>
                            </a:solidFill>
                            <a:latin typeface="Cambria Math" panose="02040503050406030204" pitchFamily="18" charset="0"/>
                            <a:ea typeface="MJXc-TeX-main-R"/>
                          </a:rPr>
                          <m:t>)</m:t>
                        </m:r>
                      </m:oMath>
                    </m:oMathPara>
                  </a14:m>
                  <a:endParaRPr lang="en-US" altLang="en-US" sz="3700">
                    <a:solidFill>
                      <a:srgbClr val="000000"/>
                    </a:solidFill>
                    <a:latin typeface="Arial" panose="020B0604020202020204" pitchFamily="34" charset="0"/>
                    <a:ea typeface="MJXc-TeX-main-R"/>
                  </a:endParaRPr>
                </a:p>
              </p:txBody>
            </p:sp>
          </mc:Choice>
          <mc:Fallback xmlns="">
            <p:sp>
              <p:nvSpPr>
                <p:cNvPr id="7" name="Rectangle 6"/>
                <p:cNvSpPr>
                  <a:spLocks noRot="1" noChangeAspect="1" noMove="1" noResize="1" noEditPoints="1" noAdjustHandles="1" noChangeArrowheads="1" noChangeShapeType="1" noTextEdit="1"/>
                </p:cNvSpPr>
                <p:nvPr/>
              </p:nvSpPr>
              <p:spPr>
                <a:xfrm>
                  <a:off x="4648200" y="5421612"/>
                  <a:ext cx="9144000" cy="3074688"/>
                </a:xfrm>
                <a:prstGeom prst="rect">
                  <a:avLst/>
                </a:prstGeom>
                <a:blipFill>
                  <a:blip r:embed="rId5"/>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6"/>
          <a:stretch>
            <a:fillRect/>
          </a:stretch>
        </p:blipFill>
        <p:spPr>
          <a:xfrm>
            <a:off x="-219567" y="6438900"/>
            <a:ext cx="1286367" cy="1286367"/>
          </a:xfrm>
          <a:prstGeom prst="rect">
            <a:avLst/>
          </a:prstGeom>
        </p:spPr>
      </p:pic>
    </p:spTree>
    <p:extLst>
      <p:ext uri="{BB962C8B-B14F-4D97-AF65-F5344CB8AC3E}">
        <p14:creationId xmlns:p14="http://schemas.microsoft.com/office/powerpoint/2010/main" val="23110680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22" name="Google Shape;305;p14"/>
          <p:cNvGrpSpPr/>
          <p:nvPr/>
        </p:nvGrpSpPr>
        <p:grpSpPr>
          <a:xfrm flipH="1">
            <a:off x="771175" y="495300"/>
            <a:ext cx="1514649" cy="1219200"/>
            <a:chOff x="7890477" y="699881"/>
            <a:chExt cx="2065961" cy="1407742"/>
          </a:xfrm>
        </p:grpSpPr>
        <p:pic>
          <p:nvPicPr>
            <p:cNvPr id="23" name="Google Shape;306;p14"/>
            <p:cNvPicPr preferRelativeResize="0"/>
            <p:nvPr/>
          </p:nvPicPr>
          <p:blipFill rotWithShape="1">
            <a:blip r:embed="rId3">
              <a:alphaModFix/>
            </a:blip>
            <a:srcRect/>
            <a:stretch/>
          </p:blipFill>
          <p:spPr>
            <a:xfrm>
              <a:off x="7890477" y="699881"/>
              <a:ext cx="2053446" cy="1407742"/>
            </a:xfrm>
            <a:prstGeom prst="rect">
              <a:avLst/>
            </a:prstGeom>
            <a:noFill/>
            <a:ln>
              <a:noFill/>
            </a:ln>
          </p:spPr>
        </p:pic>
        <p:sp>
          <p:nvSpPr>
            <p:cNvPr id="24" name="Google Shape;307;p14"/>
            <p:cNvSpPr txBox="1"/>
            <p:nvPr/>
          </p:nvSpPr>
          <p:spPr>
            <a:xfrm>
              <a:off x="7934239" y="852020"/>
              <a:ext cx="2022199" cy="78177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771175" y="1821775"/>
                <a:ext cx="16678625" cy="7817525"/>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Dao động tổng hợp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3800" baseline="-250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3800" baseline="-250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e>
                    </m:func>
                    <m:r>
                      <a:rPr lang="en-US"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m:t>
                    </m:r>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func>
                          </m:e>
                        </m:func>
                      </m:e>
                    </m:d>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4</m:t>
                            </m:r>
                          </m:den>
                        </m:f>
                      </m:e>
                    </m:func>
                    <m:r>
                      <a:rPr lang="en-US" sz="3800">
                        <a:effectLst/>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Vậy dạo động tổng hợp có phương trình là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với        biên độ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A</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3800">
                    <a:effectLst/>
                    <a:latin typeface="Arial" panose="020B0604020202020204" pitchFamily="34" charset="0"/>
                    <a:ea typeface="Calibri" panose="020F0502020204030204" pitchFamily="34" charset="0"/>
                    <a:cs typeface="Arial" panose="020B0604020202020204" pitchFamily="34" charset="0"/>
                  </a:rPr>
                  <a:t> và pha ban đầu là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φ</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71175" y="1821775"/>
                <a:ext cx="16678625" cy="7817525"/>
              </a:xfrm>
              <a:prstGeom prst="rect">
                <a:avLst/>
              </a:prstGeom>
              <a:blipFill>
                <a:blip r:embed="rId4"/>
                <a:stretch>
                  <a:fillRect l="-1206" r="-1206"/>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16864263" y="9103391"/>
            <a:ext cx="1286367" cy="1286367"/>
          </a:xfrm>
          <a:prstGeom prst="rect">
            <a:avLst/>
          </a:prstGeom>
        </p:spPr>
      </p:pic>
    </p:spTree>
    <p:extLst>
      <p:ext uri="{BB962C8B-B14F-4D97-AF65-F5344CB8AC3E}">
        <p14:creationId xmlns:p14="http://schemas.microsoft.com/office/powerpoint/2010/main" val="37656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anim calcmode="lin" valueType="num">
                                      <p:cBhvr>
                                        <p:cTn id="2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1026411" y="3484309"/>
            <a:ext cx="4447408" cy="379857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335272"/>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Ghi nhớ kiến thức trong bài.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469679" y="3484309"/>
            <a:ext cx="4797758" cy="379857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err="1">
                  <a:solidFill>
                    <a:schemeClr val="dk1"/>
                  </a:solidFill>
                  <a:latin typeface="Arial"/>
                  <a:ea typeface="Arial"/>
                  <a:cs typeface="Arial"/>
                  <a:sym typeface="Arial"/>
                </a:rPr>
                <a:t>Hoàn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err="1">
                  <a:solidFill>
                    <a:schemeClr val="dk1"/>
                  </a:solidFill>
                  <a:latin typeface="Arial"/>
                  <a:ea typeface="Arial"/>
                  <a:cs typeface="Arial"/>
                  <a:sym typeface="Arial"/>
                </a:rPr>
                <a:t>trong</a:t>
              </a:r>
              <a:r>
                <a:rPr lang="en-US" sz="4000">
                  <a:solidFill>
                    <a:schemeClr val="dk1"/>
                  </a:solidFill>
                  <a:latin typeface="Arial"/>
                  <a:ea typeface="Arial"/>
                  <a:cs typeface="Arial"/>
                  <a:sym typeface="Arial"/>
                </a:rPr>
                <a:t> SBT.</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2263298" y="3484309"/>
            <a:ext cx="4961858" cy="3798570"/>
            <a:chOff x="12263298" y="3009914"/>
            <a:chExt cx="4961858"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267309" y="3572529"/>
              <a:ext cx="4957847" cy="343988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Chuẩn bị bài mới: </a:t>
              </a:r>
              <a:r>
                <a:rPr lang="vi-VN" sz="4000" b="1" i="1">
                  <a:solidFill>
                    <a:schemeClr val="dk1"/>
                  </a:solidFill>
                  <a:latin typeface="Arial"/>
                  <a:ea typeface="Arial"/>
                  <a:cs typeface="Arial"/>
                  <a:sym typeface="Arial"/>
                </a:rPr>
                <a:t>Bài 3. Hàm số lượng giác</a:t>
              </a:r>
              <a:r>
                <a:rPr lang="en-US" sz="4000" b="1" i="1">
                  <a:solidFill>
                    <a:schemeClr val="dk1"/>
                  </a:solidFill>
                  <a:latin typeface="Arial"/>
                  <a:ea typeface="Arial"/>
                  <a:cs typeface="Arial"/>
                  <a:sym typeface="Arial"/>
                </a:rPr>
                <a:t>.</a:t>
              </a:r>
              <a:endParaRPr sz="40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588246" y="9466333"/>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98258" y="1735604"/>
                <a:ext cx="17289741" cy="1938992"/>
              </a:xfrm>
              <a:prstGeom prst="rect">
                <a:avLst/>
              </a:prstGeom>
            </p:spPr>
            <p:txBody>
              <a:bodyPr wrap="square">
                <a:spAutoFit/>
              </a:bodyPr>
              <a:lstStyle/>
              <a:p>
                <a:pPr lvl="0">
                  <a:lnSpc>
                    <a:spcPct val="150000"/>
                  </a:lnSpc>
                  <a:defRPr/>
                </a:pPr>
                <a:r>
                  <a:rPr lang="en-US" sz="4000">
                    <a:solidFill>
                      <a:srgbClr val="000000"/>
                    </a:solidFill>
                    <a:latin typeface="Arial" panose="020B0604020202020204" pitchFamily="34" charset="0"/>
                    <a:cs typeface="Arial" panose="020B0604020202020204" pitchFamily="34" charset="0"/>
                  </a:rPr>
                  <a:t>b) Bằng cách viết </a:t>
                </a:r>
                <a14:m>
                  <m:oMath xmlns:m="http://schemas.openxmlformats.org/officeDocument/2006/math">
                    <m:r>
                      <a:rPr lang="en-US" sz="4000" i="1">
                        <a:solidFill>
                          <a:srgbClr val="000000"/>
                        </a:solidFill>
                        <a:latin typeface="Cambria Math" panose="02040503050406030204" pitchFamily="18" charset="0"/>
                        <a:cs typeface="Arial" panose="020B0604020202020204" pitchFamily="34" charset="0"/>
                      </a:rPr>
                      <m:t>𝑎</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𝑏</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𝑎</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𝑏</m:t>
                    </m:r>
                    <m:r>
                      <a:rPr lang="en-US" sz="4000" i="1">
                        <a:solidFill>
                          <a:srgbClr val="000000"/>
                        </a:solidFill>
                        <a:latin typeface="Cambria Math" panose="02040503050406030204" pitchFamily="18" charset="0"/>
                        <a:cs typeface="Arial" panose="020B0604020202020204" pitchFamily="34" charset="0"/>
                      </a:rPr>
                      <m:t>)</m:t>
                    </m:r>
                  </m:oMath>
                </a14:m>
                <a:r>
                  <a:rPr lang="en-US" sz="4000">
                    <a:solidFill>
                      <a:srgbClr val="000000"/>
                    </a:solidFill>
                    <a:latin typeface="Arial" panose="020B0604020202020204" pitchFamily="34" charset="0"/>
                    <a:cs typeface="Arial" panose="020B0604020202020204" pitchFamily="34" charset="0"/>
                  </a:rPr>
                  <a:t> và từ công thức ở HĐ1a, hãy tính </a:t>
                </a:r>
              </a:p>
              <a:p>
                <a:pPr lvl="0">
                  <a:lnSpc>
                    <a:spcPct val="150000"/>
                  </a:lnSpc>
                  <a:defRPr/>
                </a:pPr>
                <a14:m>
                  <m:oMathPara xmlns:m="http://schemas.openxmlformats.org/officeDocument/2006/math">
                    <m:oMathParaPr>
                      <m:jc m:val="left"/>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fName>
                        <m:e>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e>
                          </m:d>
                        </m:e>
                      </m:func>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98258" y="1735604"/>
                <a:ext cx="17289741" cy="1938992"/>
              </a:xfrm>
              <a:prstGeom prst="rect">
                <a:avLst/>
              </a:prstGeom>
              <a:blipFill>
                <a:blip r:embed="rId17"/>
                <a:stretch>
                  <a:fillRect l="-1269"/>
                </a:stretch>
              </a:blipFill>
            </p:spPr>
            <p:txBody>
              <a:bodyPr/>
              <a:lstStyle/>
              <a:p>
                <a:r>
                  <a:rPr lang="en-US">
                    <a:noFill/>
                  </a:rPr>
                  <a:t> </a:t>
                </a:r>
              </a:p>
            </p:txBody>
          </p:sp>
        </mc:Fallback>
      </mc:AlternateContent>
      <p:sp>
        <p:nvSpPr>
          <p:cNvPr id="31" name="Rectangle 30"/>
          <p:cNvSpPr/>
          <p:nvPr/>
        </p:nvSpPr>
        <p:spPr>
          <a:xfrm>
            <a:off x="8366698" y="3771900"/>
            <a:ext cx="132600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C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066800" y="4838700"/>
                <a:ext cx="15925800" cy="4324261"/>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r>
                  <a:rPr lang="en-US" sz="4000">
                    <a:latin typeface="Arial" panose="020B0604020202020204" pitchFamily="34" charset="0"/>
                    <a:ea typeface="Times New Roman" panose="02020603050405020304" pitchFamily="18" charset="0"/>
                    <a:cs typeface="Arial" panose="020B0604020202020204" pitchFamily="34" charset="0"/>
                  </a:rPr>
                  <a:t> (hai góc đối nhau).</a:t>
                </a:r>
              </a:p>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 </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800"/>
                  </a:spcAft>
                </a:pPr>
                <a:r>
                  <a:rPr lang="en-US" sz="4000">
                    <a:ea typeface="Times New Roman" panose="02020603050405020304" pitchFamily="18"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4838700"/>
                <a:ext cx="15925800" cy="4324261"/>
              </a:xfrm>
              <a:prstGeom prst="rect">
                <a:avLst/>
              </a:prstGeom>
              <a:blipFill>
                <a:blip r:embed="rId18"/>
                <a:stretch>
                  <a:fillRect l="-1339"/>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
        <p:nvSpPr>
          <p:cNvPr id="10" name="Google Shape;169;p5"/>
          <p:cNvSpPr/>
          <p:nvPr/>
        </p:nvSpPr>
        <p:spPr>
          <a:xfrm>
            <a:off x="998259" y="614352"/>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HĐ1</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52635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535916">
            <a:off x="-970517" y="9449902"/>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77876" y="1216972"/>
                <a:ext cx="17289741" cy="2173928"/>
              </a:xfrm>
              <a:prstGeom prst="rect">
                <a:avLst/>
              </a:prstGeom>
            </p:spPr>
            <p:txBody>
              <a:bodyPr wrap="square">
                <a:spAutoFit/>
              </a:bodyPr>
              <a:lstStyle/>
              <a:p>
                <a:pPr lvl="0" algn="just">
                  <a:lnSpc>
                    <a:spcPct val="150000"/>
                  </a:lnSpc>
                  <a:defRPr/>
                </a:pPr>
                <a:r>
                  <a:rPr lang="en-US" sz="3800">
                    <a:solidFill>
                      <a:srgbClr val="000000"/>
                    </a:solidFill>
                    <a:latin typeface="Arial" panose="020B0604020202020204" pitchFamily="34" charset="0"/>
                    <a:cs typeface="Arial" panose="020B0604020202020204" pitchFamily="34" charset="0"/>
                  </a:rPr>
                  <a:t>c) Bằng cách viết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srgbClr val="000000"/>
                    </a:solidFill>
                    <a:latin typeface="Arial" panose="020B0604020202020204" pitchFamily="34" charset="0"/>
                    <a:cs typeface="Arial" panose="020B0604020202020204" pitchFamily="34" charset="0"/>
                  </a:rPr>
                  <a:t> và sử dụng công thức vừa thiết lập ở HĐ1b, hãy tính </a:t>
                </a:r>
                <a14:m>
                  <m:oMath xmlns:m="http://schemas.openxmlformats.org/officeDocument/2006/math">
                    <m:func>
                      <m:funcPr>
                        <m:ctrlPr>
                          <a:rPr lang="en-US" sz="3800" i="1">
                            <a:solidFill>
                              <a:prstClr val="black"/>
                            </a:solidFill>
                            <a:latin typeface="Cambria Math" panose="02040503050406030204" pitchFamily="18" charset="0"/>
                            <a:ea typeface="Times New Roman" panose="02020603050405020304" pitchFamily="18" charset="0"/>
                          </a:rPr>
                        </m:ctrlPr>
                      </m:funcPr>
                      <m:fName>
                        <m:r>
                          <m:rPr>
                            <m:sty m:val="p"/>
                          </m:rPr>
                          <a:rPr lang="en-US" sz="3800">
                            <a:solidFill>
                              <a:prstClr val="black"/>
                            </a:solidFill>
                            <a:latin typeface="Cambria Math" panose="02040503050406030204" pitchFamily="18" charset="0"/>
                            <a:ea typeface="Times New Roman" panose="02020603050405020304" pitchFamily="18" charset="0"/>
                          </a:rPr>
                          <m:t>sin</m:t>
                        </m:r>
                      </m:fName>
                      <m:e>
                        <m:d>
                          <m:dPr>
                            <m:ctrlPr>
                              <a:rPr lang="en-US" sz="3800" i="1">
                                <a:solidFill>
                                  <a:prstClr val="black"/>
                                </a:solidFill>
                                <a:latin typeface="Cambria Math" panose="02040503050406030204" pitchFamily="18" charset="0"/>
                                <a:ea typeface="Times New Roman" panose="02020603050405020304" pitchFamily="18" charset="0"/>
                              </a:rPr>
                            </m:ctrlPr>
                          </m:dPr>
                          <m:e>
                            <m:r>
                              <a:rPr lang="en-US" sz="3800" i="1">
                                <a:solidFill>
                                  <a:prstClr val="black"/>
                                </a:solidFill>
                                <a:latin typeface="Cambria Math" panose="02040503050406030204" pitchFamily="18" charset="0"/>
                                <a:ea typeface="Times New Roman" panose="02020603050405020304" pitchFamily="18" charset="0"/>
                              </a:rPr>
                              <m:t>𝑎</m:t>
                            </m:r>
                            <m:r>
                              <a:rPr lang="en-US" sz="3800" i="1">
                                <a:solidFill>
                                  <a:prstClr val="black"/>
                                </a:solidFill>
                                <a:latin typeface="Cambria Math" panose="02040503050406030204" pitchFamily="18" charset="0"/>
                                <a:ea typeface="Times New Roman" panose="02020603050405020304" pitchFamily="18" charset="0"/>
                              </a:rPr>
                              <m:t> – </m:t>
                            </m:r>
                            <m:r>
                              <a:rPr lang="en-US" sz="3800" i="1">
                                <a:solidFill>
                                  <a:prstClr val="black"/>
                                </a:solidFill>
                                <a:latin typeface="Cambria Math" panose="02040503050406030204" pitchFamily="18" charset="0"/>
                                <a:ea typeface="Times New Roman" panose="02020603050405020304" pitchFamily="18" charset="0"/>
                              </a:rPr>
                              <m:t>𝑏</m:t>
                            </m:r>
                          </m:e>
                        </m:d>
                      </m:e>
                    </m:func>
                    <m:r>
                      <a:rPr lang="en-US" sz="3800" i="1">
                        <a:solidFill>
                          <a:prstClr val="black"/>
                        </a:solidFill>
                        <a:latin typeface="Cambria Math" panose="02040503050406030204" pitchFamily="18" charset="0"/>
                        <a:ea typeface="Times New Roman" panose="02020603050405020304" pitchFamily="18" charset="0"/>
                      </a:rPr>
                      <m:t>.</m:t>
                    </m:r>
                  </m:oMath>
                </a14:m>
                <a:endParaRPr lang="en-US" sz="38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77876" y="1216972"/>
                <a:ext cx="17289741" cy="2173928"/>
              </a:xfrm>
              <a:prstGeom prst="rect">
                <a:avLst/>
              </a:prstGeom>
              <a:blipFill>
                <a:blip r:embed="rId17"/>
                <a:stretch>
                  <a:fillRect l="-1163" r="-1128" b="-10393"/>
                </a:stretch>
              </a:blipFill>
            </p:spPr>
            <p:txBody>
              <a:bodyPr/>
              <a:lstStyle/>
              <a:p>
                <a:r>
                  <a:rPr lang="en-US">
                    <a:noFill/>
                  </a:rPr>
                  <a:t> </a:t>
                </a:r>
              </a:p>
            </p:txBody>
          </p:sp>
        </mc:Fallback>
      </mc:AlternateContent>
      <p:sp>
        <p:nvSpPr>
          <p:cNvPr id="31" name="Rectangle 30"/>
          <p:cNvSpPr/>
          <p:nvPr/>
        </p:nvSpPr>
        <p:spPr>
          <a:xfrm>
            <a:off x="8296742" y="3673614"/>
            <a:ext cx="132600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C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998259" y="4311455"/>
                <a:ext cx="15569556" cy="5785045"/>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ea typeface="Cambria Math" panose="02040503050406030204" pitchFamily="18"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(do </a:t>
                </a:r>
                <a14:m>
                  <m:oMath xmlns:m="http://schemas.openxmlformats.org/officeDocument/2006/math">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fName>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e>
                    </m:func>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fName>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8259" y="4311455"/>
                <a:ext cx="15569556" cy="5785045"/>
              </a:xfrm>
              <a:prstGeom prst="rect">
                <a:avLst/>
              </a:prstGeom>
              <a:blipFill>
                <a:blip r:embed="rId18"/>
                <a:stretch>
                  <a:fillRect l="-1292" b="-1475"/>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
        <p:nvSpPr>
          <p:cNvPr id="10" name="Google Shape;169;p5"/>
          <p:cNvSpPr/>
          <p:nvPr/>
        </p:nvSpPr>
        <p:spPr>
          <a:xfrm>
            <a:off x="998259" y="419100"/>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HĐ1</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306579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463684" y="876300"/>
            <a:ext cx="11138516" cy="88540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7606685" y="1097750"/>
                <a:ext cx="9383952" cy="8339462"/>
              </a:xfrm>
              <a:prstGeom prst="rect">
                <a:avLst/>
              </a:prstGeom>
            </p:spPr>
            <p:txBody>
              <a:bodyPr wrap="square">
                <a:spAutoFit/>
              </a:bodyPr>
              <a:lstStyle/>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4000" i="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Bef>
                    <a:spcPts val="600"/>
                  </a:spcBef>
                  <a:spcAft>
                    <a:spcPts val="600"/>
                  </a:spcAft>
                </a:pPr>
                <a:r>
                  <a:rPr lang="en-US" sz="3800" i="1">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 thiết các biểu thức đều có nghĩa).</a:t>
                </a:r>
              </a:p>
            </p:txBody>
          </p:sp>
        </mc:Choice>
        <mc:Fallback xmlns="">
          <p:sp>
            <p:nvSpPr>
              <p:cNvPr id="30" name="Rectangle 29"/>
              <p:cNvSpPr>
                <a:spLocks noRot="1" noChangeAspect="1" noMove="1" noResize="1" noEditPoints="1" noAdjustHandles="1" noChangeArrowheads="1" noChangeShapeType="1" noTextEdit="1"/>
              </p:cNvSpPr>
              <p:nvPr/>
            </p:nvSpPr>
            <p:spPr>
              <a:xfrm>
                <a:off x="7606685" y="1097750"/>
                <a:ext cx="9383952" cy="8339462"/>
              </a:xfrm>
              <a:prstGeom prst="rect">
                <a:avLst/>
              </a:prstGeom>
              <a:blipFill>
                <a:blip r:embed="rId2"/>
                <a:stretch>
                  <a:fillRect b="-219"/>
                </a:stretch>
              </a:blipFill>
            </p:spPr>
            <p:txBody>
              <a:bodyPr/>
              <a:lstStyle/>
              <a:p>
                <a:r>
                  <a:rPr lang="en-US">
                    <a:noFill/>
                  </a:rPr>
                  <a:t> </a:t>
                </a:r>
              </a:p>
            </p:txBody>
          </p:sp>
        </mc:Fallback>
      </mc:AlternateContent>
      <p:grpSp>
        <p:nvGrpSpPr>
          <p:cNvPr id="4" name="Group 3"/>
          <p:cNvGrpSpPr/>
          <p:nvPr/>
        </p:nvGrpSpPr>
        <p:grpSpPr>
          <a:xfrm>
            <a:off x="533400" y="876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92600" y="7658100"/>
            <a:ext cx="1341677" cy="1045322"/>
          </a:xfrm>
          <a:prstGeom prst="rect">
            <a:avLst/>
          </a:prstGeom>
        </p:spPr>
      </p:pic>
      <p:pic>
        <p:nvPicPr>
          <p:cNvPr id="3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66133">
            <a:off x="2016460" y="2120723"/>
            <a:ext cx="2183861" cy="559863"/>
          </a:xfrm>
          <a:prstGeom prst="rect">
            <a:avLst/>
          </a:prstGeom>
        </p:spPr>
      </p:pic>
      <p:pic>
        <p:nvPicPr>
          <p:cNvPr id="6" name="Picture 5"/>
          <p:cNvPicPr>
            <a:picLocks noChangeAspect="1"/>
          </p:cNvPicPr>
          <p:nvPr/>
        </p:nvPicPr>
        <p:blipFill>
          <a:blip r:embed="rId7"/>
          <a:stretch>
            <a:fillRect/>
          </a:stretch>
        </p:blipFill>
        <p:spPr>
          <a:xfrm>
            <a:off x="1447800" y="6124473"/>
            <a:ext cx="3887717" cy="3880395"/>
          </a:xfrm>
          <a:prstGeom prst="rect">
            <a:avLst/>
          </a:prstGeom>
        </p:spPr>
      </p:pic>
      <p:pic>
        <p:nvPicPr>
          <p:cNvPr id="7" name="Picture 6"/>
          <p:cNvPicPr>
            <a:picLocks noChangeAspect="1"/>
          </p:cNvPicPr>
          <p:nvPr/>
        </p:nvPicPr>
        <p:blipFill>
          <a:blip r:embed="rId8"/>
          <a:stretch>
            <a:fillRect/>
          </a:stretch>
        </p:blipFill>
        <p:spPr>
          <a:xfrm>
            <a:off x="16370693" y="303301"/>
            <a:ext cx="2585490" cy="2179198"/>
          </a:xfrm>
          <a:prstGeom prst="rect">
            <a:avLst/>
          </a:prstGeom>
        </p:spPr>
      </p:pic>
      <p:sp>
        <p:nvSpPr>
          <p:cNvPr id="2" name="Rectangle 1"/>
          <p:cNvSpPr/>
          <p:nvPr/>
        </p:nvSpPr>
        <p:spPr>
          <a:xfrm>
            <a:off x="1653284" y="3330052"/>
            <a:ext cx="2941831" cy="901593"/>
          </a:xfrm>
          <a:prstGeom prst="rect">
            <a:avLst/>
          </a:prstGeom>
        </p:spPr>
        <p:txBody>
          <a:bodyPr wrap="none">
            <a:spAutoFit/>
          </a:bodyPr>
          <a:lstStyle/>
          <a:p>
            <a:pPr algn="just">
              <a:lnSpc>
                <a:spcPct val="150000"/>
              </a:lnSpc>
              <a:spcAft>
                <a:spcPts val="800"/>
              </a:spcAft>
            </a:pPr>
            <a:r>
              <a:rPr lang="en-US" sz="4000" b="1" i="1">
                <a:solidFill>
                  <a:srgbClr val="C00000"/>
                </a:solidFill>
                <a:latin typeface="Arial" panose="020B0604020202020204" pitchFamily="34" charset="0"/>
                <a:ea typeface="Times New Roman" panose="02020603050405020304" pitchFamily="18" charset="0"/>
                <a:cs typeface="Arial" panose="020B0604020202020204" pitchFamily="34" charset="0"/>
              </a:rPr>
              <a:t>Công thức:</a:t>
            </a:r>
            <a:endParaRPr lang="en-US" sz="40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anim calcmode="lin" valueType="num">
                                      <p:cBhvr>
                                        <p:cTn id="17" dur="500" fill="hold"/>
                                        <p:tgtEl>
                                          <p:spTgt spid="30"/>
                                        </p:tgtEl>
                                        <p:attrNameLst>
                                          <p:attrName>ppt_x</p:attrName>
                                        </p:attrNameLst>
                                      </p:cBhvr>
                                      <p:tavLst>
                                        <p:tav tm="0">
                                          <p:val>
                                            <p:strVal val="#ppt_x"/>
                                          </p:val>
                                        </p:tav>
                                        <p:tav tm="100000">
                                          <p:val>
                                            <p:strVal val="#ppt_x"/>
                                          </p:val>
                                        </p:tav>
                                      </p:tavLst>
                                    </p:anim>
                                    <p:anim calcmode="lin" valueType="num">
                                      <p:cBhvr>
                                        <p:cTn id="18" dur="500" fill="hold"/>
                                        <p:tgtEl>
                                          <p:spTgt spid="3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anim calcmode="lin" valueType="num">
                                      <p:cBhvr>
                                        <p:cTn id="22" dur="500" fill="hold"/>
                                        <p:tgtEl>
                                          <p:spTgt spid="28"/>
                                        </p:tgtEl>
                                        <p:attrNameLst>
                                          <p:attrName>ppt_x</p:attrName>
                                        </p:attrNameLst>
                                      </p:cBhvr>
                                      <p:tavLst>
                                        <p:tav tm="0">
                                          <p:val>
                                            <p:strVal val="#ppt_x"/>
                                          </p:val>
                                        </p:tav>
                                        <p:tav tm="100000">
                                          <p:val>
                                            <p:strVal val="#ppt_x"/>
                                          </p:val>
                                        </p:tav>
                                      </p:tavLst>
                                    </p:anim>
                                    <p:anim calcmode="lin" valueType="num">
                                      <p:cBhvr>
                                        <p:cTn id="2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a:t>
            </a:r>
            <a:r>
              <a:rPr kumimoji="0" lang="en-US" sz="45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1171750" y="1332385"/>
                <a:ext cx="13103715" cy="27408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e>
                    </m:d>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𝑘</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𝑍</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1171750" y="1332385"/>
                <a:ext cx="13103715" cy="2740879"/>
              </a:xfrm>
              <a:prstGeom prst="rect">
                <a:avLst/>
              </a:prstGeom>
              <a:blipFill>
                <a:blip r:embed="rId2"/>
                <a:stretch>
                  <a:fillRect l="-1628" b="-2895"/>
                </a:stretch>
              </a:blipFill>
            </p:spPr>
            <p:txBody>
              <a:bodyPr/>
              <a:lstStyle/>
              <a:p>
                <a:r>
                  <a:rPr lang="en-US">
                    <a:noFill/>
                  </a:rPr>
                  <a:t> </a:t>
                </a:r>
              </a:p>
            </p:txBody>
          </p:sp>
        </mc:Fallback>
      </mc:AlternateContent>
      <p:grpSp>
        <p:nvGrpSpPr>
          <p:cNvPr id="18" name="Google Shape;305;p14"/>
          <p:cNvGrpSpPr/>
          <p:nvPr/>
        </p:nvGrpSpPr>
        <p:grpSpPr>
          <a:xfrm flipH="1">
            <a:off x="8001000" y="43815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4" name="Rectangle 3"/>
          <p:cNvSpPr/>
          <p:nvPr/>
        </p:nvSpPr>
        <p:spPr>
          <a:xfrm>
            <a:off x="5562600" y="628400"/>
            <a:ext cx="432201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a:t>
            </a:r>
          </a:p>
        </p:txBody>
      </p:sp>
      <mc:AlternateContent xmlns:mc="http://schemas.openxmlformats.org/markup-compatibility/2006" xmlns:a14="http://schemas.microsoft.com/office/drawing/2010/main">
        <mc:Choice Requires="a14">
          <p:sp>
            <p:nvSpPr>
              <p:cNvPr id="6" name="Rectangle 5"/>
              <p:cNvSpPr/>
              <p:nvPr/>
            </p:nvSpPr>
            <p:spPr>
              <a:xfrm>
                <a:off x="1171750" y="5372100"/>
                <a:ext cx="16582850" cy="4678076"/>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Ta có: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𝑉𝑃</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𝑉𝑇</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(đpcm).</a:t>
                </a:r>
              </a:p>
            </p:txBody>
          </p:sp>
        </mc:Choice>
        <mc:Fallback xmlns="">
          <p:sp>
            <p:nvSpPr>
              <p:cNvPr id="6" name="Rectangle 5"/>
              <p:cNvSpPr>
                <a:spLocks noRot="1" noChangeAspect="1" noMove="1" noResize="1" noEditPoints="1" noAdjustHandles="1" noChangeArrowheads="1" noChangeShapeType="1" noTextEdit="1"/>
              </p:cNvSpPr>
              <p:nvPr/>
            </p:nvSpPr>
            <p:spPr>
              <a:xfrm>
                <a:off x="1171750" y="5372100"/>
                <a:ext cx="16582850" cy="4678076"/>
              </a:xfrm>
              <a:prstGeom prst="rect">
                <a:avLst/>
              </a:prstGeom>
              <a:blipFill>
                <a:blip r:embed="rId4"/>
                <a:stretch>
                  <a:fillRect l="-1286" b="-4557"/>
                </a:stretch>
              </a:blipFill>
            </p:spPr>
            <p:txBody>
              <a:bodyPr/>
              <a:lstStyle/>
              <a:p>
                <a:r>
                  <a:rPr lang="en-US">
                    <a:noFill/>
                  </a:rPr>
                  <a:t> </a:t>
                </a:r>
              </a:p>
            </p:txBody>
          </p:sp>
        </mc:Fallback>
      </mc:AlternateContent>
      <p:pic>
        <p:nvPicPr>
          <p:cNvPr id="28" name="Picture 27"/>
          <p:cNvPicPr>
            <a:picLocks noChangeAspect="1"/>
          </p:cNvPicPr>
          <p:nvPr/>
        </p:nvPicPr>
        <p:blipFill>
          <a:blip r:embed="rId5"/>
          <a:stretch>
            <a:fillRect/>
          </a:stretch>
        </p:blipFill>
        <p:spPr>
          <a:xfrm>
            <a:off x="15914096" y="-205136"/>
            <a:ext cx="2158913" cy="2106337"/>
          </a:xfrm>
          <a:prstGeom prst="rect">
            <a:avLst/>
          </a:prstGeom>
        </p:spPr>
      </p:pic>
      <p:pic>
        <p:nvPicPr>
          <p:cNvPr id="11" name="Picture 10"/>
          <p:cNvPicPr>
            <a:picLocks noChangeAspect="1"/>
          </p:cNvPicPr>
          <p:nvPr/>
        </p:nvPicPr>
        <p:blipFill>
          <a:blip r:embed="rId6"/>
          <a:stretch>
            <a:fillRect/>
          </a:stretch>
        </p:blipFill>
        <p:spPr>
          <a:xfrm>
            <a:off x="16074895" y="8648700"/>
            <a:ext cx="1998114" cy="1439883"/>
          </a:xfrm>
          <a:prstGeom prst="rect">
            <a:avLst/>
          </a:prstGeom>
        </p:spPr>
      </p:pic>
    </p:spTree>
    <p:extLst>
      <p:ext uri="{BB962C8B-B14F-4D97-AF65-F5344CB8AC3E}">
        <p14:creationId xmlns:p14="http://schemas.microsoft.com/office/powerpoint/2010/main" val="1636754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down)">
                                      <p:cBhvr>
                                        <p:cTn id="24" dur="500"/>
                                        <p:tgtEl>
                                          <p:spTgt spid="6">
                                            <p:txEl>
                                              <p:pRg st="1" end="1"/>
                                            </p:txEl>
                                          </p:spTgt>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barn(inVertical)">
                                      <p:cBhvr>
                                        <p:cTn id="28" dur="500"/>
                                        <p:tgtEl>
                                          <p:spTgt spid="6">
                                            <p:txEl>
                                              <p:pRg st="2" end="2"/>
                                            </p:txEl>
                                          </p:spTgt>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6227</TotalTime>
  <Words>3251</Words>
  <Application>Microsoft Office PowerPoint</Application>
  <PresentationFormat>Custom</PresentationFormat>
  <Paragraphs>326</Paragraphs>
  <Slides>52</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OpenSans</vt:lpstr>
      <vt:lpstr>Times New Roman</vt:lpstr>
      <vt:lpstr>Calibri</vt:lpstr>
      <vt:lpstr>Arial</vt:lpstr>
      <vt:lpstr>Calibri Light</vt:lpstr>
      <vt:lpstr>Cambria Math</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and Yellow Simple Order of Operations Presentation</dc:title>
  <dc:creator>Hà Ngân</dc:creator>
  <cp:lastModifiedBy>NT</cp:lastModifiedBy>
  <cp:revision>170</cp:revision>
  <dcterms:created xsi:type="dcterms:W3CDTF">2006-08-16T00:00:00Z</dcterms:created>
  <dcterms:modified xsi:type="dcterms:W3CDTF">2023-09-03T21:57:24Z</dcterms:modified>
  <dc:identifier>DAFWAZhnXwQ</dc:identifier>
</cp:coreProperties>
</file>