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4"/>
  </p:notesMasterIdLst>
  <p:sldIdLst>
    <p:sldId id="256" r:id="rId3"/>
    <p:sldId id="266" r:id="rId4"/>
    <p:sldId id="260" r:id="rId5"/>
    <p:sldId id="267" r:id="rId6"/>
    <p:sldId id="269" r:id="rId7"/>
    <p:sldId id="270" r:id="rId8"/>
    <p:sldId id="258" r:id="rId9"/>
    <p:sldId id="304" r:id="rId10"/>
    <p:sldId id="274" r:id="rId11"/>
    <p:sldId id="279" r:id="rId12"/>
    <p:sldId id="275" r:id="rId13"/>
    <p:sldId id="305" r:id="rId14"/>
    <p:sldId id="257" r:id="rId15"/>
    <p:sldId id="307" r:id="rId16"/>
    <p:sldId id="278" r:id="rId17"/>
    <p:sldId id="273" r:id="rId18"/>
    <p:sldId id="308" r:id="rId19"/>
    <p:sldId id="281" r:id="rId20"/>
    <p:sldId id="277" r:id="rId21"/>
    <p:sldId id="309" r:id="rId22"/>
    <p:sldId id="310" r:id="rId23"/>
    <p:sldId id="311" r:id="rId24"/>
    <p:sldId id="312" r:id="rId25"/>
    <p:sldId id="313" r:id="rId26"/>
    <p:sldId id="314" r:id="rId27"/>
    <p:sldId id="276" r:id="rId28"/>
    <p:sldId id="315" r:id="rId29"/>
    <p:sldId id="292" r:id="rId30"/>
    <p:sldId id="283" r:id="rId31"/>
    <p:sldId id="284" r:id="rId32"/>
    <p:sldId id="286" r:id="rId33"/>
    <p:sldId id="285" r:id="rId34"/>
    <p:sldId id="287" r:id="rId35"/>
    <p:sldId id="288" r:id="rId36"/>
    <p:sldId id="317" r:id="rId37"/>
    <p:sldId id="289" r:id="rId38"/>
    <p:sldId id="318" r:id="rId39"/>
    <p:sldId id="319" r:id="rId40"/>
    <p:sldId id="320" r:id="rId41"/>
    <p:sldId id="321" r:id="rId42"/>
    <p:sldId id="290" r:id="rId43"/>
    <p:sldId id="291" r:id="rId44"/>
    <p:sldId id="323" r:id="rId45"/>
    <p:sldId id="293" r:id="rId46"/>
    <p:sldId id="296" r:id="rId47"/>
    <p:sldId id="300" r:id="rId48"/>
    <p:sldId id="324" r:id="rId49"/>
    <p:sldId id="301" r:id="rId50"/>
    <p:sldId id="302" r:id="rId51"/>
    <p:sldId id="303" r:id="rId52"/>
    <p:sldId id="265" r:id="rId53"/>
  </p:sldIdLst>
  <p:sldSz cx="18288000" cy="10287000"/>
  <p:notesSz cx="6858000" cy="9144000"/>
  <p:embeddedFontLs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
      <p:font typeface="Dotum" panose="020B0600000101010101" pitchFamily="34" charset="-127"/>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DE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883"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7FEE0-0056-43D5-A580-A1642651D8C4}"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D58E2-74CE-4B2C-94EE-9ACFFEB0F33E}" type="slidenum">
              <a:rPr lang="en-US" smtClean="0"/>
              <a:t>‹#›</a:t>
            </a:fld>
            <a:endParaRPr lang="en-US"/>
          </a:p>
        </p:txBody>
      </p:sp>
    </p:spTree>
    <p:extLst>
      <p:ext uri="{BB962C8B-B14F-4D97-AF65-F5344CB8AC3E}">
        <p14:creationId xmlns:p14="http://schemas.microsoft.com/office/powerpoint/2010/main" val="180783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2</a:t>
            </a:fld>
            <a:endParaRPr lang="en-US"/>
          </a:p>
        </p:txBody>
      </p:sp>
    </p:spTree>
    <p:extLst>
      <p:ext uri="{BB962C8B-B14F-4D97-AF65-F5344CB8AC3E}">
        <p14:creationId xmlns:p14="http://schemas.microsoft.com/office/powerpoint/2010/main" val="317190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67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80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66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8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11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3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31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3</a:t>
            </a:fld>
            <a:endParaRPr lang="en-US"/>
          </a:p>
        </p:txBody>
      </p:sp>
    </p:spTree>
    <p:extLst>
      <p:ext uri="{BB962C8B-B14F-4D97-AF65-F5344CB8AC3E}">
        <p14:creationId xmlns:p14="http://schemas.microsoft.com/office/powerpoint/2010/main" val="413795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4</a:t>
            </a:fld>
            <a:endParaRPr lang="en-US"/>
          </a:p>
        </p:txBody>
      </p:sp>
    </p:spTree>
    <p:extLst>
      <p:ext uri="{BB962C8B-B14F-4D97-AF65-F5344CB8AC3E}">
        <p14:creationId xmlns:p14="http://schemas.microsoft.com/office/powerpoint/2010/main" val="104571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5</a:t>
            </a:fld>
            <a:endParaRPr lang="en-US"/>
          </a:p>
        </p:txBody>
      </p:sp>
    </p:spTree>
    <p:extLst>
      <p:ext uri="{BB962C8B-B14F-4D97-AF65-F5344CB8AC3E}">
        <p14:creationId xmlns:p14="http://schemas.microsoft.com/office/powerpoint/2010/main" val="304411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89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68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26</a:t>
            </a:fld>
            <a:endParaRPr lang="en-US"/>
          </a:p>
        </p:txBody>
      </p:sp>
    </p:spTree>
    <p:extLst>
      <p:ext uri="{BB962C8B-B14F-4D97-AF65-F5344CB8AC3E}">
        <p14:creationId xmlns:p14="http://schemas.microsoft.com/office/powerpoint/2010/main" val="383821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22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39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 name="Google Shape;18;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633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4" name="Google Shape;2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905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 name="Google Shape;3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898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945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2" name="Google Shape;4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295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1" name="Google Shape;5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3239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6" name="Google Shape;5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7" name="Google Shape;5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3" name="Google Shape;6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4" name="Google Shape;6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447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4"/>
          <p:cNvSpPr>
            <a:spLocks noGrp="1"/>
          </p:cNvSpPr>
          <p:nvPr>
            <p:ph type="pic" idx="2"/>
          </p:nvPr>
        </p:nvSpPr>
        <p:spPr>
          <a:xfrm>
            <a:off x="1792288" y="612775"/>
            <a:ext cx="5486400" cy="4114800"/>
          </a:xfrm>
          <a:prstGeom prst="rect">
            <a:avLst/>
          </a:prstGeom>
          <a:noFill/>
          <a:ln>
            <a:noFill/>
          </a:ln>
        </p:spPr>
      </p:sp>
      <p:sp>
        <p:nvSpPr>
          <p:cNvPr id="68" name="Google Shape;68;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5406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5881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19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D4E0">
            <a:alpha val="7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740788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10" Type="http://schemas.openxmlformats.org/officeDocument/2006/relationships/image" Target="../media/image33.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8.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8.sv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8.svg"/><Relationship Id="rId10"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2.png"/><Relationship Id="rId5" Type="http://schemas.openxmlformats.org/officeDocument/2006/relationships/image" Target="../media/image64.png"/><Relationship Id="rId10"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8.svg"/><Relationship Id="rId10" Type="http://schemas.openxmlformats.org/officeDocument/2006/relationships/image" Target="../media/image73.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18.svg"/><Relationship Id="rId10" Type="http://schemas.openxmlformats.org/officeDocument/2006/relationships/image" Target="../media/image74.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8.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15.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29.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76800" y="1177381"/>
            <a:ext cx="14608836" cy="8157119"/>
          </a:xfrm>
          <a:custGeom>
            <a:avLst/>
            <a:gdLst/>
            <a:ahLst/>
            <a:cxnLst/>
            <a:rect l="l" t="t" r="r" b="b"/>
            <a:pathLst>
              <a:path w="12673490" h="8157119">
                <a:moveTo>
                  <a:pt x="0" y="0"/>
                </a:moveTo>
                <a:lnTo>
                  <a:pt x="12673490" y="0"/>
                </a:lnTo>
                <a:lnTo>
                  <a:pt x="12673490" y="8157119"/>
                </a:lnTo>
                <a:lnTo>
                  <a:pt x="0" y="81571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0" y="0"/>
            <a:ext cx="4045404" cy="10287000"/>
            <a:chOff x="0" y="0"/>
            <a:chExt cx="1065456" cy="2709333"/>
          </a:xfrm>
        </p:grpSpPr>
        <p:sp>
          <p:nvSpPr>
            <p:cNvPr id="4" name="Freeform 4"/>
            <p:cNvSpPr/>
            <p:nvPr/>
          </p:nvSpPr>
          <p:spPr>
            <a:xfrm>
              <a:off x="0" y="0"/>
              <a:ext cx="1065456" cy="2709333"/>
            </a:xfrm>
            <a:custGeom>
              <a:avLst/>
              <a:gdLst/>
              <a:ahLst/>
              <a:cxnLst/>
              <a:rect l="l" t="t" r="r" b="b"/>
              <a:pathLst>
                <a:path w="1065456" h="2709333">
                  <a:moveTo>
                    <a:pt x="0" y="0"/>
                  </a:moveTo>
                  <a:lnTo>
                    <a:pt x="1065456" y="0"/>
                  </a:lnTo>
                  <a:lnTo>
                    <a:pt x="1065456" y="2709333"/>
                  </a:lnTo>
                  <a:lnTo>
                    <a:pt x="0" y="2709333"/>
                  </a:lnTo>
                  <a:close/>
                </a:path>
              </a:pathLst>
            </a:custGeom>
            <a:solidFill>
              <a:srgbClr val="296C9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269796" y="8319916"/>
            <a:ext cx="7315200" cy="2088157"/>
          </a:xfrm>
          <a:custGeom>
            <a:avLst/>
            <a:gdLst/>
            <a:ahLst/>
            <a:cxnLst/>
            <a:rect l="l" t="t" r="r" b="b"/>
            <a:pathLst>
              <a:path w="7315200" h="2088157">
                <a:moveTo>
                  <a:pt x="0" y="0"/>
                </a:moveTo>
                <a:lnTo>
                  <a:pt x="7315200" y="0"/>
                </a:lnTo>
                <a:lnTo>
                  <a:pt x="7315200" y="2088157"/>
                </a:lnTo>
                <a:lnTo>
                  <a:pt x="0" y="20881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5410200" y="2428386"/>
            <a:ext cx="11506200" cy="5964011"/>
            <a:chOff x="0" y="0"/>
            <a:chExt cx="2108334" cy="1570768"/>
          </a:xfrm>
        </p:grpSpPr>
        <p:sp>
          <p:nvSpPr>
            <p:cNvPr id="9" name="Freeform 9"/>
            <p:cNvSpPr/>
            <p:nvPr/>
          </p:nvSpPr>
          <p:spPr>
            <a:xfrm>
              <a:off x="0" y="0"/>
              <a:ext cx="2108334" cy="1570768"/>
            </a:xfrm>
            <a:custGeom>
              <a:avLst/>
              <a:gdLst/>
              <a:ahLst/>
              <a:cxnLst/>
              <a:rect l="l" t="t" r="r" b="b"/>
              <a:pathLst>
                <a:path w="2108334" h="1570768">
                  <a:moveTo>
                    <a:pt x="49323" y="0"/>
                  </a:moveTo>
                  <a:lnTo>
                    <a:pt x="2059011" y="0"/>
                  </a:lnTo>
                  <a:cubicBezTo>
                    <a:pt x="2086252" y="0"/>
                    <a:pt x="2108334" y="22083"/>
                    <a:pt x="2108334" y="49323"/>
                  </a:cubicBezTo>
                  <a:lnTo>
                    <a:pt x="2108334" y="1521445"/>
                  </a:lnTo>
                  <a:cubicBezTo>
                    <a:pt x="2108334" y="1548685"/>
                    <a:pt x="2086252" y="1570768"/>
                    <a:pt x="2059011" y="1570768"/>
                  </a:cubicBezTo>
                  <a:lnTo>
                    <a:pt x="49323" y="1570768"/>
                  </a:lnTo>
                  <a:cubicBezTo>
                    <a:pt x="36242" y="1570768"/>
                    <a:pt x="23696" y="1565572"/>
                    <a:pt x="14446" y="1556322"/>
                  </a:cubicBezTo>
                  <a:cubicBezTo>
                    <a:pt x="5197" y="1547072"/>
                    <a:pt x="0" y="1534526"/>
                    <a:pt x="0" y="1521445"/>
                  </a:cubicBezTo>
                  <a:lnTo>
                    <a:pt x="0" y="49323"/>
                  </a:lnTo>
                  <a:cubicBezTo>
                    <a:pt x="0" y="22083"/>
                    <a:pt x="22083" y="0"/>
                    <a:pt x="49323" y="0"/>
                  </a:cubicBezTo>
                  <a:close/>
                </a:path>
              </a:pathLst>
            </a:custGeom>
            <a:solidFill>
              <a:srgbClr val="F4F4F4"/>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5334000" y="3009900"/>
            <a:ext cx="11658600" cy="3340979"/>
          </a:xfrm>
          <a:prstGeom prst="rect">
            <a:avLst/>
          </a:prstGeom>
        </p:spPr>
        <p:txBody>
          <a:bodyPr wrap="square">
            <a:spAutoFit/>
          </a:bodyPr>
          <a:lstStyle/>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CHÀO MỪNG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CÁC EM</a:t>
            </a:r>
          </a:p>
          <a:p>
            <a:pPr lvl="0" algn="ctr">
              <a:lnSpc>
                <a:spcPct val="150000"/>
              </a:lnSpc>
              <a:buClr>
                <a:srgbClr val="04596F"/>
              </a:buClr>
              <a:buSzPts val="5200"/>
              <a:defRPr/>
            </a:pP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ĐÃ ĐẾN </a:t>
            </a: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VỚI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TIẾT HỌC</a:t>
            </a:r>
            <a:r>
              <a:rPr lang="vi-VN"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a:t>
            </a:r>
            <a:endParaRPr lang="vi-VN" sz="7500" b="1" kern="0" dirty="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endParaRPr>
          </a:p>
        </p:txBody>
      </p:sp>
      <p:pic>
        <p:nvPicPr>
          <p:cNvPr id="15" name="Picture 14"/>
          <p:cNvPicPr>
            <a:picLocks noChangeAspect="1"/>
          </p:cNvPicPr>
          <p:nvPr/>
        </p:nvPicPr>
        <p:blipFill>
          <a:blip r:embed="rId8"/>
          <a:stretch>
            <a:fillRect/>
          </a:stretch>
        </p:blipFill>
        <p:spPr>
          <a:xfrm>
            <a:off x="9290655" y="7348686"/>
            <a:ext cx="3745289" cy="2062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429861" y="10287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1429860" y="2400300"/>
                <a:ext cx="15943739" cy="1938992"/>
              </a:xfrm>
              <a:prstGeom prst="rect">
                <a:avLst/>
              </a:prstGeom>
              <a:noFill/>
            </p:spPr>
            <p:txBody>
              <a:bodyPr wrap="square" rtlCol="0">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cộng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với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Chứng</a:t>
                </a:r>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minh rằng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một cấp số cộng. Tìm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sai d của nó. </a:t>
                </a:r>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429860" y="2400300"/>
                <a:ext cx="15943739" cy="1938992"/>
              </a:xfrm>
              <a:prstGeom prst="rect">
                <a:avLst/>
              </a:prstGeom>
              <a:blipFill>
                <a:blip r:embed="rId6"/>
                <a:stretch>
                  <a:fillRect l="-1377" r="-1338" b="-6918"/>
                </a:stretch>
              </a:blipFill>
            </p:spPr>
            <p:txBody>
              <a:bodyPr/>
              <a:lstStyle/>
              <a:p>
                <a:r>
                  <a:rPr lang="en-US">
                    <a:noFill/>
                  </a:rPr>
                  <a:t> </a:t>
                </a:r>
              </a:p>
            </p:txBody>
          </p:sp>
        </mc:Fallback>
      </mc:AlternateContent>
      <p:sp>
        <p:nvSpPr>
          <p:cNvPr id="64" name="Oval Callout 63"/>
          <p:cNvSpPr/>
          <p:nvPr/>
        </p:nvSpPr>
        <p:spPr>
          <a:xfrm>
            <a:off x="8120329" y="4785262"/>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rot="18072986">
            <a:off x="-307008" y="8342993"/>
            <a:ext cx="1738590" cy="1330554"/>
          </a:xfrm>
          <a:prstGeom prst="rect">
            <a:avLst/>
          </a:prstGeom>
        </p:spPr>
      </p:pic>
      <p:pic>
        <p:nvPicPr>
          <p:cNvPr id="13" name="Picture 12"/>
          <p:cNvPicPr>
            <a:picLocks noChangeAspect="1"/>
          </p:cNvPicPr>
          <p:nvPr/>
        </p:nvPicPr>
        <p:blipFill>
          <a:blip r:embed="rId8"/>
          <a:stretch>
            <a:fillRect/>
          </a:stretch>
        </p:blipFill>
        <p:spPr>
          <a:xfrm>
            <a:off x="16422660" y="7865543"/>
            <a:ext cx="1700481" cy="2145938"/>
          </a:xfrm>
          <a:prstGeom prst="rect">
            <a:avLst/>
          </a:prstGeom>
        </p:spPr>
      </p:pic>
      <p:pic>
        <p:nvPicPr>
          <p:cNvPr id="14" name="Picture 13"/>
          <p:cNvPicPr>
            <a:picLocks noChangeAspect="1"/>
          </p:cNvPicPr>
          <p:nvPr/>
        </p:nvPicPr>
        <p:blipFill>
          <a:blip r:embed="rId9"/>
          <a:stretch>
            <a:fillRect/>
          </a:stretch>
        </p:blipFill>
        <p:spPr>
          <a:xfrm rot="20368235">
            <a:off x="16835688" y="63334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88317" y="6051359"/>
                <a:ext cx="14894683" cy="2902141"/>
              </a:xfrm>
              <a:prstGeom prst="rect">
                <a:avLst/>
              </a:prstGeom>
            </p:spPr>
            <p:txBody>
              <a:bodyPr wrap="square">
                <a:spAutoFit/>
              </a:bodyPr>
              <a:lstStyle/>
              <a:p>
                <a:pPr>
                  <a:lnSpc>
                    <a:spcPct val="150000"/>
                  </a:lnSpc>
                  <a:spcBef>
                    <a:spcPts val="600"/>
                  </a:spcBef>
                  <a:spcAft>
                    <a:spcPts val="600"/>
                  </a:spcAft>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oMath>
                </a14:m>
                <a:r>
                  <a:rPr lang="en-US" sz="4000" smtClean="0">
                    <a:latin typeface="Arial" panose="020B0604020202020204" pitchFamily="34" charset="0"/>
                    <a:cs typeface="Arial" panose="020B0604020202020204" pitchFamily="34" charset="0"/>
                  </a:rPr>
                  <a:t>, với mọi </a:t>
                </a:r>
                <a14:m>
                  <m:oMath xmlns:m="http://schemas.openxmlformats.org/officeDocument/2006/math">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≥2</m:t>
                    </m:r>
                  </m:oMath>
                </a14:m>
                <a:r>
                  <a:rPr lang="en-US" sz="4000" smtClean="0">
                    <a:latin typeface="Arial" panose="020B0604020202020204" pitchFamily="34" charset="0"/>
                    <a:cs typeface="Arial" panose="020B0604020202020204" pitchFamily="34" charset="0"/>
                  </a:rPr>
                  <a:t>.</a:t>
                </a:r>
              </a:p>
              <a:p>
                <a:pPr>
                  <a:lnSpc>
                    <a:spcPct val="150000"/>
                  </a:lnSpc>
                  <a:spcBef>
                    <a:spcPts val="600"/>
                  </a:spcBef>
                  <a:spcAft>
                    <a:spcPts val="600"/>
                  </a:spcAft>
                </a:pPr>
                <a:r>
                  <a:rPr lang="en-US" sz="4000" smtClean="0">
                    <a:latin typeface="Arial" panose="020B0604020202020204" pitchFamily="34" charset="0"/>
                    <a:cs typeface="Arial" panose="020B0604020202020204" pitchFamily="34" charset="0"/>
                  </a:rPr>
                  <a:t>Do đó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smtClean="0">
                    <a:latin typeface="Arial" panose="020B0604020202020204" pitchFamily="34" charset="0"/>
                    <a:cs typeface="Arial" panose="020B0604020202020204" pitchFamily="34" charset="0"/>
                  </a:rPr>
                  <a:t> là cấp số cộng có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=5.1−1=4</m:t>
                    </m:r>
                  </m:oMath>
                </a14:m>
                <a:r>
                  <a:rPr lang="en-US" sz="4000" smtClean="0">
                    <a:latin typeface="Arial" panose="020B0604020202020204" pitchFamily="34" charset="0"/>
                    <a:cs typeface="Arial" panose="020B0604020202020204" pitchFamily="34" charset="0"/>
                  </a:rPr>
                  <a:t> và công sai </a:t>
                </a:r>
                <a14:m>
                  <m:oMath xmlns:m="http://schemas.openxmlformats.org/officeDocument/2006/math">
                    <m:r>
                      <a:rPr lang="en-US" sz="4000" i="1" smtClean="0">
                        <a:latin typeface="Cambria Math" panose="02040503050406030204" pitchFamily="18" charset="0"/>
                        <a:cs typeface="Arial" panose="020B0604020202020204" pitchFamily="34" charset="0"/>
                      </a:rPr>
                      <m:t>𝑑</m:t>
                    </m:r>
                    <m:r>
                      <a:rPr lang="en-US" sz="4000" i="1" smtClean="0">
                        <a:latin typeface="Cambria Math" panose="02040503050406030204" pitchFamily="18" charset="0"/>
                        <a:cs typeface="Arial" panose="020B0604020202020204" pitchFamily="34" charset="0"/>
                      </a:rPr>
                      <m:t>=5</m:t>
                    </m:r>
                  </m:oMath>
                </a14:m>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88317" y="6051359"/>
                <a:ext cx="14894683" cy="2902141"/>
              </a:xfrm>
              <a:prstGeom prst="rect">
                <a:avLst/>
              </a:prstGeom>
              <a:blipFill>
                <a:blip r:embed="rId10"/>
                <a:stretch>
                  <a:fillRect l="-1432" b="-8193"/>
                </a:stretch>
              </a:blipFill>
            </p:spPr>
            <p:txBody>
              <a:bodyPr/>
              <a:lstStyle/>
              <a:p>
                <a:r>
                  <a:rPr lang="en-US">
                    <a:noFill/>
                  </a:rPr>
                  <a:t> </a:t>
                </a:r>
              </a:p>
            </p:txBody>
          </p:sp>
        </mc:Fallback>
      </mc:AlternateContent>
    </p:spTree>
    <p:extLst>
      <p:ext uri="{BB962C8B-B14F-4D97-AF65-F5344CB8AC3E}">
        <p14:creationId xmlns:p14="http://schemas.microsoft.com/office/powerpoint/2010/main" val="1346532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7230416" y="495300"/>
            <a:ext cx="4741566" cy="1061829"/>
          </a:xfrm>
          <a:prstGeom prst="rect">
            <a:avLst/>
          </a:prstGeom>
          <a:solidFill>
            <a:schemeClr val="accent2"/>
          </a:solidFill>
          <a:ln w="38100">
            <a:solidFill>
              <a:schemeClr val="bg1"/>
            </a:solidFill>
          </a:ln>
        </p:spPr>
        <p:txBody>
          <a:bodyPr wrap="square" rtlCol="0">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LUYỆN TẬP 1</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306784" y="1790700"/>
                <a:ext cx="16588831" cy="1938992"/>
              </a:xfrm>
              <a:prstGeom prst="rect">
                <a:avLst/>
              </a:prstGeom>
              <a:noFill/>
            </p:spPr>
            <p:txBody>
              <a:bodyPr wrap="square" rtlCol="0">
                <a:spAutoFit/>
              </a:bodyPr>
              <a:lstStyle/>
              <a:p>
                <a:pPr algn="just">
                  <a:lnSpc>
                    <a:spcPct val="150000"/>
                  </a:lnSpc>
                  <a:spcBef>
                    <a:spcPts val="1200"/>
                  </a:spcBef>
                </a:pPr>
                <a:r>
                  <a:rPr lang="en-US" sz="4000">
                    <a:solidFill>
                      <a:srgbClr val="000000"/>
                    </a:solidFill>
                    <a:latin typeface="OpenSans"/>
                  </a:rPr>
                  <a:t>Cho dãy số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OpenSans"/>
                  </a:rPr>
                  <a:t> với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i="1" smtClean="0">
                        <a:solidFill>
                          <a:srgbClr val="000000"/>
                        </a:solidFill>
                        <a:latin typeface="Cambria Math" panose="02040503050406030204" pitchFamily="18" charset="0"/>
                      </a:rPr>
                      <m:t>=</m:t>
                    </m:r>
                    <m:r>
                      <a:rPr lang="en-US" sz="4000" i="1">
                        <a:solidFill>
                          <a:srgbClr val="000000"/>
                        </a:solidFill>
                        <a:latin typeface="Cambria Math" panose="02040503050406030204" pitchFamily="18" charset="0"/>
                      </a:rPr>
                      <m:t>−</m:t>
                    </m:r>
                    <m:r>
                      <a:rPr lang="en-US" sz="4000" i="1" smtClean="0">
                        <a:solidFill>
                          <a:srgbClr val="000000"/>
                        </a:solidFill>
                        <a:latin typeface="Cambria Math" panose="02040503050406030204" pitchFamily="18" charset="0"/>
                      </a:rPr>
                      <m:t>2</m:t>
                    </m:r>
                    <m:r>
                      <a:rPr lang="en-US" sz="4000" i="1" smtClean="0">
                        <a:solidFill>
                          <a:srgbClr val="000000"/>
                        </a:solidFill>
                        <a:latin typeface="Cambria Math" panose="02040503050406030204" pitchFamily="18" charset="0"/>
                      </a:rPr>
                      <m:t>𝑛</m:t>
                    </m:r>
                    <m:r>
                      <a:rPr lang="en-US" sz="4000" i="1" smtClean="0">
                        <a:solidFill>
                          <a:srgbClr val="000000"/>
                        </a:solidFill>
                        <a:latin typeface="Cambria Math" panose="02040503050406030204" pitchFamily="18" charset="0"/>
                      </a:rPr>
                      <m:t>+3</m:t>
                    </m:r>
                  </m:oMath>
                </a14:m>
                <a:r>
                  <a:rPr lang="en-US" sz="4000" smtClean="0">
                    <a:solidFill>
                      <a:srgbClr val="000000"/>
                    </a:solidFill>
                    <a:latin typeface="OpenSans"/>
                  </a:rPr>
                  <a:t>. </a:t>
                </a:r>
                <a:r>
                  <a:rPr lang="en-US" sz="4000">
                    <a:solidFill>
                      <a:srgbClr val="000000"/>
                    </a:solidFill>
                    <a:latin typeface="OpenSans"/>
                  </a:rPr>
                  <a:t>Chứng minh rằng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OpenSans"/>
                  </a:rPr>
                  <a:t> là một cấp số cộng. Xác định số hạng đầu và công sai của cấp số cộng này</a:t>
                </a:r>
                <a:r>
                  <a:rPr lang="en-US" sz="4000" smtClean="0">
                    <a:solidFill>
                      <a:srgbClr val="000000"/>
                    </a:solidFill>
                    <a:latin typeface="OpenSans"/>
                  </a:rPr>
                  <a:t>.</a:t>
                </a:r>
                <a:endParaRPr lang="vi-VN" sz="3800" b="0" i="0">
                  <a:solidFill>
                    <a:srgbClr val="000000"/>
                  </a:solidFill>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06784" y="1790700"/>
                <a:ext cx="16588831" cy="1938992"/>
              </a:xfrm>
              <a:prstGeom prst="rect">
                <a:avLst/>
              </a:prstGeom>
              <a:blipFill>
                <a:blip r:embed="rId4"/>
                <a:stretch>
                  <a:fillRect l="-1286" r="-1286" b="-6918"/>
                </a:stretch>
              </a:blipFill>
            </p:spPr>
            <p:txBody>
              <a:bodyPr/>
              <a:lstStyle/>
              <a:p>
                <a:r>
                  <a:rPr lang="en-US">
                    <a:noFill/>
                  </a:rPr>
                  <a:t> </a:t>
                </a:r>
              </a:p>
            </p:txBody>
          </p:sp>
        </mc:Fallback>
      </mc:AlternateContent>
      <p:sp>
        <p:nvSpPr>
          <p:cNvPr id="13" name="Oval Callout 12"/>
          <p:cNvSpPr/>
          <p:nvPr/>
        </p:nvSpPr>
        <p:spPr>
          <a:xfrm>
            <a:off x="8821472" y="39591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5"/>
          <a:stretch>
            <a:fillRect/>
          </a:stretch>
        </p:blipFill>
        <p:spPr>
          <a:xfrm>
            <a:off x="16914242" y="9023933"/>
            <a:ext cx="1297558" cy="1224967"/>
          </a:xfrm>
          <a:prstGeom prst="rect">
            <a:avLst/>
          </a:prstGeom>
        </p:spPr>
      </p:pic>
      <p:pic>
        <p:nvPicPr>
          <p:cNvPr id="17" name="Picture 16"/>
          <p:cNvPicPr>
            <a:picLocks noChangeAspect="1"/>
          </p:cNvPicPr>
          <p:nvPr/>
        </p:nvPicPr>
        <p:blipFill>
          <a:blip r:embed="rId6"/>
          <a:stretch>
            <a:fillRect/>
          </a:stretch>
        </p:blipFill>
        <p:spPr>
          <a:xfrm>
            <a:off x="16676415" y="433307"/>
            <a:ext cx="1219200" cy="12406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143500"/>
                <a:ext cx="16840200" cy="4103559"/>
              </a:xfrm>
              <a:prstGeom prst="rect">
                <a:avLst/>
              </a:prstGeom>
            </p:spPr>
            <p:txBody>
              <a:bodyPr wrap="square">
                <a:spAutoFit/>
              </a:bodyPr>
              <a:lstStyle/>
              <a:p>
                <a:pPr>
                  <a:lnSpc>
                    <a:spcPct val="150000"/>
                  </a:lnSpc>
                  <a:spcBef>
                    <a:spcPts val="600"/>
                  </a:spcBef>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 –1)+3=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+2+3 = –2</m:t>
                    </m:r>
                    <m:r>
                      <a:rPr lang="en-US" sz="4000" i="1" smtClean="0">
                        <a:latin typeface="Cambria Math" panose="02040503050406030204" pitchFamily="18" charset="0"/>
                        <a:ea typeface="Times New Roman" panose="02020603050405020304" pitchFamily="18" charset="0"/>
                        <a:cs typeface="Arial" panose="020B0604020202020204" pitchFamily="34" charset="0"/>
                      </a:rPr>
                      <m:t>𝑛</m:t>
                    </m:r>
                    <m:r>
                      <a:rPr lang="en-US" sz="4000" i="1" smtClean="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t>
                </a:r>
                <a:r>
                  <a:rPr lang="en-US" sz="4000" smtClean="0">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r>
                          <a:rPr lang="en-US" sz="4000" i="1">
                            <a:solidFill>
                              <a:prstClr val="black"/>
                            </a:solidFill>
                            <a:latin typeface="Cambria Math" panose="02040503050406030204" pitchFamily="18" charset="0"/>
                            <a:cs typeface="Arial" panose="020B0604020202020204" pitchFamily="34" charset="0"/>
                          </a:rPr>
                          <m:t>−1</m:t>
                        </m:r>
                      </m:sub>
                    </m:sSub>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+3) –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r>
                  <a:rPr lang="en-US"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udex"/>
                        <a:cs typeface="Arial" panose="020B0604020202020204" pitchFamily="34" charset="0"/>
                      </a:rPr>
                      <m:t>= –2</m:t>
                    </m:r>
                  </m:oMath>
                </a14:m>
                <a:r>
                  <a:rPr lang="en-US" sz="4000">
                    <a:latin typeface="Arial" panose="020B0604020202020204" pitchFamily="34" charset="0"/>
                    <a:ea typeface="Caudex"/>
                    <a:cs typeface="Arial" panose="020B0604020202020204" pitchFamily="34" charset="0"/>
                  </a:rPr>
                  <a:t>, với mọi </a:t>
                </a:r>
                <a14:m>
                  <m:oMath xmlns:m="http://schemas.openxmlformats.org/officeDocument/2006/math">
                    <m:r>
                      <a:rPr lang="en-US" sz="4000" i="1" smtClean="0">
                        <a:latin typeface="Cambria Math" panose="02040503050406030204" pitchFamily="18" charset="0"/>
                        <a:ea typeface="Caudex"/>
                        <a:cs typeface="Arial" panose="020B0604020202020204" pitchFamily="34" charset="0"/>
                      </a:rPr>
                      <m:t>𝑛</m:t>
                    </m:r>
                    <m:r>
                      <a:rPr lang="en-US" sz="4000" i="1" smtClean="0">
                        <a:latin typeface="Cambria Math" panose="02040503050406030204" pitchFamily="18" charset="0"/>
                        <a:ea typeface="Caudex"/>
                        <a:cs typeface="Arial" panose="020B0604020202020204" pitchFamily="34" charset="0"/>
                      </a:rPr>
                      <m:t>≥2</m:t>
                    </m:r>
                  </m:oMath>
                </a14:m>
                <a:r>
                  <a:rPr lang="en-US" sz="4000">
                    <a:latin typeface="Arial" panose="020B0604020202020204" pitchFamily="34" charset="0"/>
                    <a:ea typeface="Caudex"/>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smtClean="0">
                    <a:latin typeface="Arial" panose="020B0604020202020204" pitchFamily="34" charset="0"/>
                    <a:ea typeface="Times New Roman" panose="02020603050405020304" pitchFamily="18" charset="0"/>
                    <a:cs typeface="Arial" panose="020B0604020202020204" pitchFamily="34" charset="0"/>
                  </a:rPr>
                  <a:t> là </a:t>
                </a:r>
                <a:r>
                  <a:rPr lang="en-US" sz="4000">
                    <a:latin typeface="Arial" panose="020B0604020202020204" pitchFamily="34" charset="0"/>
                    <a:ea typeface="Times New Roman" panose="02020603050405020304" pitchFamily="18" charset="0"/>
                    <a:cs typeface="Arial" panose="020B0604020202020204" pitchFamily="34" charset="0"/>
                  </a:rPr>
                  <a:t>cấp số cộng có số hạng đầu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 2 . 1+3=1 </m:t>
                    </m:r>
                  </m:oMath>
                </a14:m>
                <a:r>
                  <a:rPr lang="en-US" sz="4000">
                    <a:latin typeface="Arial" panose="020B0604020202020204" pitchFamily="34" charset="0"/>
                    <a:ea typeface="Times New Roman" panose="02020603050405020304" pitchFamily="18" charset="0"/>
                    <a:cs typeface="Arial" panose="020B0604020202020204" pitchFamily="34" charset="0"/>
                  </a:rPr>
                  <a:t>và công sai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𝑑</m:t>
                    </m:r>
                    <m:r>
                      <a:rPr lang="en-US" sz="4000" i="1" smtClean="0">
                        <a:latin typeface="Cambria Math" panose="02040503050406030204" pitchFamily="18" charset="0"/>
                        <a:ea typeface="Times New Roman" panose="02020603050405020304" pitchFamily="18" charset="0"/>
                        <a:cs typeface="Arial" panose="020B0604020202020204" pitchFamily="34" charset="0"/>
                      </a:rPr>
                      <m:t>= – 2</m:t>
                    </m:r>
                  </m:oMath>
                </a14:m>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5143500"/>
                <a:ext cx="16840200" cy="4103559"/>
              </a:xfrm>
              <a:prstGeom prst="rect">
                <a:avLst/>
              </a:prstGeom>
              <a:blipFill>
                <a:blip r:embed="rId7"/>
                <a:stretch>
                  <a:fillRect l="-1267" b="-3715"/>
                </a:stretch>
              </a:blipFill>
            </p:spPr>
            <p:txBody>
              <a:bodyPr/>
              <a:lstStyle/>
              <a:p>
                <a:r>
                  <a:rPr lang="en-US">
                    <a:noFill/>
                  </a:rPr>
                  <a:t> </a:t>
                </a:r>
              </a:p>
            </p:txBody>
          </p:sp>
        </mc:Fallback>
      </mc:AlternateContent>
    </p:spTree>
    <p:extLst>
      <p:ext uri="{BB962C8B-B14F-4D97-AF65-F5344CB8AC3E}">
        <p14:creationId xmlns:p14="http://schemas.microsoft.com/office/powerpoint/2010/main" val="29063635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34957" y="1612788"/>
            <a:ext cx="15676325" cy="1905000"/>
            <a:chOff x="270871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08710" y="331842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SỐ</a:t>
              </a:r>
              <a:r>
                <a:rPr kumimoji="0" lang="en-US" sz="6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HẠNG TỔNG QUÁT</a:t>
              </a: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7317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6"/>
          <p:cNvGrpSpPr/>
          <p:nvPr/>
        </p:nvGrpSpPr>
        <p:grpSpPr>
          <a:xfrm>
            <a:off x="2224840" y="579447"/>
            <a:ext cx="4785560" cy="754053"/>
            <a:chOff x="1735556" y="555458"/>
            <a:chExt cx="4785560" cy="754053"/>
          </a:xfrm>
        </p:grpSpPr>
        <p:sp>
          <p:nvSpPr>
            <p:cNvPr id="28" name="TextBox 27"/>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30" name="Rectangle 29"/>
              <p:cNvSpPr/>
              <p:nvPr/>
            </p:nvSpPr>
            <p:spPr>
              <a:xfrm>
                <a:off x="2124577" y="1595378"/>
                <a:ext cx="15452558" cy="2862322"/>
              </a:xfrm>
              <a:prstGeom prst="rect">
                <a:avLst/>
              </a:prstGeom>
            </p:spPr>
            <p:txBody>
              <a:bodyPr wrap="square">
                <a:spAutoFit/>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Cho cấp số cộng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Arial" panose="020B0604020202020204" pitchFamily="34" charset="0"/>
                    <a:cs typeface="Arial" panose="020B0604020202020204" pitchFamily="34" charset="0"/>
                  </a:rPr>
                  <a:t> với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4000" smtClean="0">
                    <a:solidFill>
                      <a:srgbClr val="000000"/>
                    </a:solidFill>
                    <a:latin typeface="Arial" panose="020B0604020202020204" pitchFamily="34" charset="0"/>
                    <a:cs typeface="Arial" panose="020B0604020202020204" pitchFamily="34" charset="0"/>
                  </a:rPr>
                  <a:t>và </a:t>
                </a:r>
                <a:r>
                  <a:rPr lang="en-US" sz="4000">
                    <a:solidFill>
                      <a:srgbClr val="000000"/>
                    </a:solidFill>
                    <a:latin typeface="Arial" panose="020B0604020202020204" pitchFamily="34" charset="0"/>
                    <a:cs typeface="Arial" panose="020B0604020202020204" pitchFamily="34" charset="0"/>
                  </a:rPr>
                  <a:t>công sai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a) Tính các số hạng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b) Dự đoán công thức tính số hạng tổng quát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24577" y="1595378"/>
                <a:ext cx="15452558" cy="2862322"/>
              </a:xfrm>
              <a:prstGeom prst="rect">
                <a:avLst/>
              </a:prstGeom>
              <a:blipFill>
                <a:blip r:embed="rId3"/>
                <a:stretch>
                  <a:fillRect l="-1421" b="-4478"/>
                </a:stretch>
              </a:blipFill>
            </p:spPr>
            <p:txBody>
              <a:bodyPr/>
              <a:lstStyle/>
              <a:p>
                <a:r>
                  <a:rPr lang="en-US">
                    <a:noFill/>
                  </a:rPr>
                  <a:t> </a:t>
                </a:r>
              </a:p>
            </p:txBody>
          </p:sp>
        </mc:Fallback>
      </mc:AlternateContent>
      <p:pic>
        <p:nvPicPr>
          <p:cNvPr id="31" name="Picture 30"/>
          <p:cNvPicPr>
            <a:picLocks noChangeAspect="1"/>
          </p:cNvPicPr>
          <p:nvPr/>
        </p:nvPicPr>
        <p:blipFill>
          <a:blip r:embed="rId4"/>
          <a:stretch>
            <a:fillRect/>
          </a:stretch>
        </p:blipFill>
        <p:spPr>
          <a:xfrm>
            <a:off x="16422953" y="342900"/>
            <a:ext cx="1500597" cy="1322327"/>
          </a:xfrm>
          <a:prstGeom prst="rect">
            <a:avLst/>
          </a:prstGeom>
        </p:spPr>
      </p:pic>
      <p:sp>
        <p:nvSpPr>
          <p:cNvPr id="33" name="Rectangle 32"/>
          <p:cNvSpPr/>
          <p:nvPr/>
        </p:nvSpPr>
        <p:spPr>
          <a:xfrm>
            <a:off x="8891939" y="4969014"/>
            <a:ext cx="1917833" cy="707886"/>
          </a:xfrm>
          <a:prstGeom prst="rect">
            <a:avLst/>
          </a:prstGeom>
        </p:spPr>
        <p:txBody>
          <a:bodyPr wrap="none">
            <a:spAutoFit/>
          </a:bodyPr>
          <a:lstStyle/>
          <a:p>
            <a:pPr lvl="0">
              <a:defRPr/>
            </a:pP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endParaRPr lang="en-US" sz="4000" b="1" i="1" u="sng">
              <a:solidFill>
                <a:srgbClr val="1F497D"/>
              </a:solidFill>
            </a:endParaRPr>
          </a:p>
        </p:txBody>
      </p:sp>
      <p:sp>
        <p:nvSpPr>
          <p:cNvPr id="2" name="Rectangle 1"/>
          <p:cNvSpPr/>
          <p:nvPr/>
        </p:nvSpPr>
        <p:spPr>
          <a:xfrm>
            <a:off x="2071950" y="5929848"/>
            <a:ext cx="12710850" cy="3785652"/>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u</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 = u</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 + d;</a:t>
            </a: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+ 2d;</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+ 2d)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+ 3d;</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5</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+ 3d)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+ 4d</a:t>
            </a:r>
            <a:r>
              <a:rPr lang="nl-NL"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flipH="1">
            <a:off x="16768701" y="7619375"/>
            <a:ext cx="1365385" cy="2338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anim calcmode="lin" valueType="num">
                                      <p:cBhvr>
                                        <p:cTn id="2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anim calcmode="lin" valueType="num">
                                      <p:cBhvr>
                                        <p:cTn id="2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anim calcmode="lin" valueType="num">
                                      <p:cBhvr>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500"/>
                                        <p:tgtEl>
                                          <p:spTgt spid="2">
                                            <p:txEl>
                                              <p:pRg st="3" end="3"/>
                                            </p:txEl>
                                          </p:spTgt>
                                        </p:tgtEl>
                                      </p:cBhvr>
                                    </p:animEffect>
                                    <p:anim calcmode="lin" valueType="num">
                                      <p:cBhvr>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6"/>
          <p:cNvGrpSpPr/>
          <p:nvPr/>
        </p:nvGrpSpPr>
        <p:grpSpPr>
          <a:xfrm>
            <a:off x="2224840" y="579447"/>
            <a:ext cx="4785560" cy="754053"/>
            <a:chOff x="1735556" y="555458"/>
            <a:chExt cx="4785560" cy="754053"/>
          </a:xfrm>
        </p:grpSpPr>
        <p:sp>
          <p:nvSpPr>
            <p:cNvPr id="28" name="TextBox 27"/>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30" name="Rectangle 29"/>
              <p:cNvSpPr/>
              <p:nvPr/>
            </p:nvSpPr>
            <p:spPr>
              <a:xfrm>
                <a:off x="2124577" y="1595378"/>
                <a:ext cx="15452558"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cấp số cộng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số hạng đầu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công sai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Tính các số hạng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b>
                    </m:s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Dự đoán công thức tính số hạng tổng quát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24577" y="1595378"/>
                <a:ext cx="15452558" cy="2862322"/>
              </a:xfrm>
              <a:prstGeom prst="rect">
                <a:avLst/>
              </a:prstGeom>
              <a:blipFill>
                <a:blip r:embed="rId3"/>
                <a:stretch>
                  <a:fillRect l="-1421" b="-4478"/>
                </a:stretch>
              </a:blipFill>
            </p:spPr>
            <p:txBody>
              <a:bodyPr/>
              <a:lstStyle/>
              <a:p>
                <a:r>
                  <a:rPr lang="en-US">
                    <a:noFill/>
                  </a:rPr>
                  <a:t> </a:t>
                </a:r>
              </a:p>
            </p:txBody>
          </p:sp>
        </mc:Fallback>
      </mc:AlternateContent>
      <p:pic>
        <p:nvPicPr>
          <p:cNvPr id="31" name="Picture 30"/>
          <p:cNvPicPr>
            <a:picLocks noChangeAspect="1"/>
          </p:cNvPicPr>
          <p:nvPr/>
        </p:nvPicPr>
        <p:blipFill>
          <a:blip r:embed="rId4"/>
          <a:stretch>
            <a:fillRect/>
          </a:stretch>
        </p:blipFill>
        <p:spPr>
          <a:xfrm>
            <a:off x="16422953" y="342900"/>
            <a:ext cx="1500597" cy="1322327"/>
          </a:xfrm>
          <a:prstGeom prst="rect">
            <a:avLst/>
          </a:prstGeom>
        </p:spPr>
      </p:pic>
      <p:sp>
        <p:nvSpPr>
          <p:cNvPr id="33" name="Rectangle 32"/>
          <p:cNvSpPr/>
          <p:nvPr/>
        </p:nvSpPr>
        <p:spPr>
          <a:xfrm>
            <a:off x="8891939" y="496901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000" b="1" i="1" u="sng" strike="noStrike" kern="1200" cap="none" spc="0" normalizeH="0" baseline="0" noProof="0">
              <a:ln>
                <a:noFill/>
              </a:ln>
              <a:solidFill>
                <a:srgbClr val="1F497D"/>
              </a:solidFill>
              <a:effectLst/>
              <a:uLnTx/>
              <a:uFillTx/>
              <a:latin typeface="Calibri"/>
              <a:ea typeface="+mn-ea"/>
              <a:cs typeface="+mn-cs"/>
            </a:endParaRPr>
          </a:p>
        </p:txBody>
      </p:sp>
      <p:pic>
        <p:nvPicPr>
          <p:cNvPr id="35" name="Picture 34"/>
          <p:cNvPicPr>
            <a:picLocks noChangeAspect="1"/>
          </p:cNvPicPr>
          <p:nvPr/>
        </p:nvPicPr>
        <p:blipFill>
          <a:blip r:embed="rId5"/>
          <a:stretch>
            <a:fillRect/>
          </a:stretch>
        </p:blipFill>
        <p:spPr>
          <a:xfrm flipH="1">
            <a:off x="16768701" y="7619375"/>
            <a:ext cx="1365385" cy="2338071"/>
          </a:xfrm>
          <a:prstGeom prst="rect">
            <a:avLst/>
          </a:prstGeom>
        </p:spPr>
      </p:pic>
      <p:sp>
        <p:nvSpPr>
          <p:cNvPr id="13" name="Rectangle 12"/>
          <p:cNvSpPr/>
          <p:nvPr/>
        </p:nvSpPr>
        <p:spPr>
          <a:xfrm>
            <a:off x="2208798" y="6188214"/>
            <a:ext cx="14021802"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Từ </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 ta dự đoán công thức tính số hạng tổng quát 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 </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 d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89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1615075" y="6136105"/>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
          <p:cNvSpPr/>
          <p:nvPr/>
        </p:nvSpPr>
        <p:spPr>
          <a:xfrm>
            <a:off x="8534400" y="6134100"/>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12" name="Google Shape;136;p4"/>
              <p:cNvSpPr/>
              <p:nvPr/>
            </p:nvSpPr>
            <p:spPr>
              <a:xfrm>
                <a:off x="1172251" y="2476500"/>
                <a:ext cx="15925800" cy="4141042"/>
              </a:xfrm>
              <a:prstGeom prst="wedgeRoundRectCallout">
                <a:avLst>
                  <a:gd name="adj1" fmla="val -52664"/>
                  <a:gd name="adj2" fmla="val -1291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nSpc>
                    <a:spcPct val="150000"/>
                  </a:lnSpc>
                  <a:spcAft>
                    <a:spcPts val="800"/>
                  </a:spcAft>
                </a:pPr>
                <a:r>
                  <a:rPr lang="nl-NL" sz="4500">
                    <a:latin typeface="Arial" panose="020B0604020202020204" pitchFamily="34" charset="0"/>
                    <a:ea typeface="Times New Roman" panose="02020603050405020304" pitchFamily="18" charset="0"/>
                    <a:cs typeface="Arial" panose="020B0604020202020204" pitchFamily="34" charset="0"/>
                  </a:rPr>
                  <a:t>Nếu cấp số cộng </a:t>
                </a:r>
                <a14:m>
                  <m:oMath xmlns:m="http://schemas.openxmlformats.org/officeDocument/2006/math">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500">
                    <a:effectLst/>
                    <a:latin typeface="Arial" panose="020B0604020202020204" pitchFamily="34" charset="0"/>
                    <a:ea typeface="Times New Roman" panose="02020603050405020304" pitchFamily="18" charset="0"/>
                    <a:cs typeface="Arial" panose="020B0604020202020204" pitchFamily="34" charset="0"/>
                  </a:rPr>
                  <a:t> có số hạng đầu và công sai d thì số hạng tổng quát </a:t>
                </a: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500">
                    <a:effectLst/>
                    <a:latin typeface="Arial" panose="020B0604020202020204" pitchFamily="34" charset="0"/>
                    <a:ea typeface="Times New Roman" panose="02020603050405020304" pitchFamily="18" charset="0"/>
                    <a:cs typeface="Arial" panose="020B0604020202020204" pitchFamily="34" charset="0"/>
                  </a:rPr>
                  <a:t> của nó được xác định theo công thức:</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500" i="0">
                            <a:effectLst/>
                            <a:latin typeface="Cambria Math" panose="02040503050406030204" pitchFamily="18" charset="0"/>
                            <a:ea typeface="Cambria Math" panose="02040503050406030204" pitchFamily="18" charset="0"/>
                            <a:cs typeface="Times New Roman" panose="02020603050405020304" pitchFamily="18" charset="0"/>
                          </a:rPr>
                          <m:t>−1</m:t>
                        </m:r>
                      </m:e>
                    </m:d>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nl-NL" sz="4500">
                    <a:effectLst/>
                    <a:latin typeface="Arial" panose="020B0604020202020204" pitchFamily="34" charset="0"/>
                    <a:ea typeface="Times New Roman" panose="02020603050405020304" pitchFamily="18" charset="0"/>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Google Shape;136;p4"/>
              <p:cNvSpPr>
                <a:spLocks noRot="1" noChangeAspect="1" noMove="1" noResize="1" noEditPoints="1" noAdjustHandles="1" noChangeArrowheads="1" noChangeShapeType="1" noTextEdit="1"/>
              </p:cNvSpPr>
              <p:nvPr/>
            </p:nvSpPr>
            <p:spPr>
              <a:xfrm>
                <a:off x="1172251" y="2476500"/>
                <a:ext cx="15925800" cy="4141042"/>
              </a:xfrm>
              <a:prstGeom prst="wedgeRoundRectCallout">
                <a:avLst>
                  <a:gd name="adj1" fmla="val -52664"/>
                  <a:gd name="adj2" fmla="val -12919"/>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15" name="TextBox 14"/>
          <p:cNvSpPr txBox="1"/>
          <p:nvPr/>
        </p:nvSpPr>
        <p:spPr>
          <a:xfrm>
            <a:off x="7139914" y="739292"/>
            <a:ext cx="3990474" cy="1061829"/>
          </a:xfrm>
          <a:prstGeom prst="rect">
            <a:avLst/>
          </a:prstGeom>
          <a:solidFill>
            <a:schemeClr val="accent2"/>
          </a:solidFill>
          <a:ln w="38100">
            <a:solidFill>
              <a:schemeClr val="bg1"/>
            </a:solidFill>
          </a:ln>
        </p:spPr>
        <p:txBody>
          <a:bodyPr wrap="square" rtlCol="0">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KẾT LUẬN</a:t>
            </a:r>
            <a:endParaRPr lang="en-US" sz="4200" b="1">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5764552" y="408061"/>
            <a:ext cx="1811105" cy="1687439"/>
          </a:xfrm>
          <a:prstGeom prst="rect">
            <a:avLst/>
          </a:prstGeom>
        </p:spPr>
      </p:pic>
      <p:pic>
        <p:nvPicPr>
          <p:cNvPr id="6" name="Picture 5"/>
          <p:cNvPicPr>
            <a:picLocks noChangeAspect="1"/>
          </p:cNvPicPr>
          <p:nvPr/>
        </p:nvPicPr>
        <p:blipFill>
          <a:blip r:embed="rId6"/>
          <a:stretch>
            <a:fillRect/>
          </a:stretch>
        </p:blipFill>
        <p:spPr>
          <a:xfrm>
            <a:off x="7923075" y="7594149"/>
            <a:ext cx="2424153" cy="2502351"/>
          </a:xfrm>
          <a:prstGeom prst="rect">
            <a:avLst/>
          </a:prstGeom>
        </p:spPr>
      </p:pic>
    </p:spTree>
    <p:extLst>
      <p:ext uri="{BB962C8B-B14F-4D97-AF65-F5344CB8AC3E}">
        <p14:creationId xmlns:p14="http://schemas.microsoft.com/office/powerpoint/2010/main" val="293246298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7974614" y="736707"/>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2057400" y="2095500"/>
                <a:ext cx="14020800" cy="1938992"/>
              </a:xfrm>
              <a:prstGeom prst="rect">
                <a:avLst/>
              </a:prstGeom>
              <a:noFill/>
            </p:spPr>
            <p:txBody>
              <a:bodyPr wrap="square" rtlCol="0">
                <a:spAutoFit/>
              </a:bodyPr>
              <a:lstStyle/>
              <a:p>
                <a:pPr lvl="0" algn="just">
                  <a:lnSpc>
                    <a:spcPct val="150000"/>
                  </a:lnSpc>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năm số hạng đầu và số hạng thứ 100 của cấp số cộng </a:t>
                </a:r>
              </a:p>
              <a:p>
                <a:pPr lvl="0" algn="just">
                  <a:lnSpc>
                    <a:spcPct val="150000"/>
                  </a:lnSpc>
                  <a:defRPr/>
                </a:pP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10, 5, … </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2057400" y="2095500"/>
                <a:ext cx="14020800" cy="1938992"/>
              </a:xfrm>
              <a:prstGeom prst="rect">
                <a:avLst/>
              </a:prstGeom>
              <a:blipFill>
                <a:blip r:embed="rId6"/>
                <a:stretch>
                  <a:fillRect l="-1565" b="-6918"/>
                </a:stretch>
              </a:blipFill>
            </p:spPr>
            <p:txBody>
              <a:bodyPr/>
              <a:lstStyle/>
              <a:p>
                <a:r>
                  <a:rPr lang="en-US">
                    <a:noFill/>
                  </a:rPr>
                  <a:t> </a:t>
                </a:r>
              </a:p>
            </p:txBody>
          </p:sp>
        </mc:Fallback>
      </mc:AlternateContent>
      <p:sp>
        <p:nvSpPr>
          <p:cNvPr id="64" name="Oval Callout 63"/>
          <p:cNvSpPr/>
          <p:nvPr/>
        </p:nvSpPr>
        <p:spPr>
          <a:xfrm>
            <a:off x="8120325" y="41542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7"/>
          <a:stretch>
            <a:fillRect/>
          </a:stretch>
        </p:blipFill>
        <p:spPr>
          <a:xfrm rot="20439982">
            <a:off x="17571267" y="1518626"/>
            <a:ext cx="1697410" cy="3011172"/>
          </a:xfrm>
          <a:prstGeom prst="rect">
            <a:avLst/>
          </a:prstGeom>
        </p:spPr>
      </p:pic>
      <mc:AlternateContent xmlns:mc="http://schemas.openxmlformats.org/markup-compatibility/2006" xmlns:a14="http://schemas.microsoft.com/office/drawing/2010/main">
        <mc:Choice Requires="a14">
          <p:sp>
            <p:nvSpPr>
              <p:cNvPr id="68" name="TextBox 67"/>
              <p:cNvSpPr txBox="1"/>
              <p:nvPr/>
            </p:nvSpPr>
            <p:spPr>
              <a:xfrm>
                <a:off x="1066800" y="5591182"/>
                <a:ext cx="16306800" cy="3209918"/>
              </a:xfrm>
              <a:prstGeom prst="rect">
                <a:avLst/>
              </a:prstGeom>
              <a:noFill/>
            </p:spPr>
            <p:txBody>
              <a:bodyPr wrap="square" rtlCol="0">
                <a:spAutoFit/>
              </a:bodyPr>
              <a:lstStyle/>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Cấp số cộng này có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và công sai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𝑑</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=5−10=−5</m:t>
                    </m:r>
                  </m:oMath>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Do đó năm số hạng đầu là: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10, 5, 0,</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 −5, −10</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Số hạng thứ 100 là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00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100−1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=10+99.</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=−485</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68" name="TextBox 67"/>
              <p:cNvSpPr txBox="1">
                <a:spLocks noRot="1" noChangeAspect="1" noMove="1" noResize="1" noEditPoints="1" noAdjustHandles="1" noChangeArrowheads="1" noChangeShapeType="1" noTextEdit="1"/>
              </p:cNvSpPr>
              <p:nvPr/>
            </p:nvSpPr>
            <p:spPr>
              <a:xfrm>
                <a:off x="1066800" y="5591182"/>
                <a:ext cx="16306800" cy="3209918"/>
              </a:xfrm>
              <a:prstGeom prst="rect">
                <a:avLst/>
              </a:prstGeom>
              <a:blipFill>
                <a:blip r:embed="rId8"/>
                <a:stretch>
                  <a:fillRect l="-1308" b="-7211"/>
                </a:stretch>
              </a:blipFill>
            </p:spPr>
            <p:txBody>
              <a:bodyPr/>
              <a:lstStyle/>
              <a:p>
                <a:r>
                  <a:rPr lang="en-US">
                    <a:noFill/>
                  </a:rPr>
                  <a:t> </a:t>
                </a:r>
              </a:p>
            </p:txBody>
          </p:sp>
        </mc:Fallback>
      </mc:AlternateContent>
      <p:pic>
        <p:nvPicPr>
          <p:cNvPr id="70" name="Picture 69"/>
          <p:cNvPicPr>
            <a:picLocks noChangeAspect="1"/>
          </p:cNvPicPr>
          <p:nvPr/>
        </p:nvPicPr>
        <p:blipFill>
          <a:blip r:embed="rId9"/>
          <a:stretch>
            <a:fillRect/>
          </a:stretch>
        </p:blipFill>
        <p:spPr>
          <a:xfrm>
            <a:off x="17051199" y="8420100"/>
            <a:ext cx="1069918" cy="1595267"/>
          </a:xfrm>
          <a:prstGeom prst="rect">
            <a:avLst/>
          </a:prstGeom>
        </p:spPr>
      </p:pic>
    </p:spTree>
    <p:extLst>
      <p:ext uri="{BB962C8B-B14F-4D97-AF65-F5344CB8AC3E}">
        <p14:creationId xmlns:p14="http://schemas.microsoft.com/office/powerpoint/2010/main" val="24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23" dur="500"/>
                                        <p:tgtEl>
                                          <p:spTgt spid="6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68">
                                            <p:txEl>
                                              <p:pRg st="1" end="1"/>
                                            </p:txEl>
                                          </p:spTgt>
                                        </p:tgtEl>
                                        <p:attrNameLst>
                                          <p:attrName>style.visibility</p:attrName>
                                        </p:attrNameLst>
                                      </p:cBhvr>
                                      <p:to>
                                        <p:strVal val="visible"/>
                                      </p:to>
                                    </p:set>
                                    <p:animEffect transition="in" filter="randombar(horizontal)">
                                      <p:cBhvr>
                                        <p:cTn id="26" dur="500"/>
                                        <p:tgtEl>
                                          <p:spTgt spid="68">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8">
                                            <p:txEl>
                                              <p:pRg st="2" end="2"/>
                                            </p:txEl>
                                          </p:spTgt>
                                        </p:tgtEl>
                                        <p:attrNameLst>
                                          <p:attrName>style.visibility</p:attrName>
                                        </p:attrNameLst>
                                      </p:cBhvr>
                                      <p:to>
                                        <p:strVal val="visible"/>
                                      </p:to>
                                    </p:set>
                                    <p:animEffect transition="in" filter="randombar(horizontal)">
                                      <p:cBhvr>
                                        <p:cTn id="29"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096986" y="677876"/>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1048860" y="1985308"/>
                <a:ext cx="1548654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hạng thứ 10 của một</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cấp số cộng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bằng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48 và số hạng thứ 18 bằng 88. Tìm số hạng thứ 100 của cấp số cộng đó.</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048860" y="1985308"/>
                <a:ext cx="15486540" cy="1938992"/>
              </a:xfrm>
              <a:prstGeom prst="rect">
                <a:avLst/>
              </a:prstGeom>
              <a:blipFill>
                <a:blip r:embed="rId6"/>
                <a:stretch>
                  <a:fillRect l="-1377" r="-1377" b="-6918"/>
                </a:stretch>
              </a:blipFill>
            </p:spPr>
            <p:txBody>
              <a:bodyPr/>
              <a:lstStyle/>
              <a:p>
                <a:r>
                  <a:rPr lang="en-US">
                    <a:noFill/>
                  </a:rPr>
                  <a:t> </a:t>
                </a:r>
              </a:p>
            </p:txBody>
          </p:sp>
        </mc:Fallback>
      </mc:AlternateContent>
      <p:sp>
        <p:nvSpPr>
          <p:cNvPr id="64" name="Oval Callout 63"/>
          <p:cNvSpPr/>
          <p:nvPr/>
        </p:nvSpPr>
        <p:spPr>
          <a:xfrm>
            <a:off x="8249411" y="407670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rot="18072986">
            <a:off x="16932618" y="8342993"/>
            <a:ext cx="1738590" cy="1330554"/>
          </a:xfrm>
          <a:prstGeom prst="rect">
            <a:avLst/>
          </a:prstGeom>
        </p:spPr>
      </p:pic>
      <p:pic>
        <p:nvPicPr>
          <p:cNvPr id="14" name="Picture 13"/>
          <p:cNvPicPr>
            <a:picLocks noChangeAspect="1"/>
          </p:cNvPicPr>
          <p:nvPr/>
        </p:nvPicPr>
        <p:blipFill>
          <a:blip r:embed="rId8"/>
          <a:stretch>
            <a:fillRect/>
          </a:stretch>
        </p:blipFill>
        <p:spPr>
          <a:xfrm rot="20368235">
            <a:off x="16658163" y="49235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72923" y="5372100"/>
                <a:ext cx="15982717" cy="4247317"/>
              </a:xfrm>
              <a:prstGeom prst="rect">
                <a:avLst/>
              </a:prstGeom>
            </p:spPr>
            <p:txBody>
              <a:bodyPr wrap="square">
                <a:spAutoFit/>
              </a:bodyPr>
              <a:lstStyle/>
              <a:p>
                <a:pPr lvl="0">
                  <a:lnSpc>
                    <a:spcPct val="150000"/>
                  </a:lnSpc>
                  <a:spcBef>
                    <a:spcPts val="600"/>
                  </a:spcBef>
                  <a:spcAft>
                    <a:spcPts val="600"/>
                  </a:spcAft>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số hạng đầu và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𝑑</m:t>
                    </m:r>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công sai của cấp số cộng đó. Ta có:</a:t>
                </a:r>
              </a:p>
              <a:p>
                <a:pPr algn="ctr">
                  <a:lnSpc>
                    <a:spcPct val="150000"/>
                  </a:lnSpc>
                  <a:spcBef>
                    <a:spcPts val="600"/>
                  </a:spcBef>
                  <a:spcAft>
                    <a:spcPts val="600"/>
                  </a:spcAft>
                </a:pP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=48;</m:t>
                    </m:r>
                  </m:oMath>
                </a14:m>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17</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=88</m:t>
                    </m:r>
                  </m:oMath>
                </a14:m>
                <a:endParaRPr lang="en-US" sz="400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hệ này ta được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lvl="0">
                  <a:lnSpc>
                    <a:spcPct val="150000"/>
                  </a:lnSpc>
                  <a:spcBef>
                    <a:spcPts val="600"/>
                  </a:spcBef>
                  <a:spcAft>
                    <a:spcPts val="600"/>
                  </a:spcAft>
                </a:pPr>
                <a:r>
                  <a:rPr lang="en-US" sz="4000" smtClean="0">
                    <a:solidFill>
                      <a:prstClr val="black"/>
                    </a:solidFill>
                    <a:latin typeface="Arial" panose="020B0604020202020204" pitchFamily="34" charset="0"/>
                    <a:cs typeface="Arial" panose="020B0604020202020204" pitchFamily="34" charset="0"/>
                  </a:rPr>
                  <a:t>Vậy số hạng thứ 100 của cấp số cộng này là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=498</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72923" y="5372100"/>
                <a:ext cx="15982717" cy="4247317"/>
              </a:xfrm>
              <a:prstGeom prst="rect">
                <a:avLst/>
              </a:prstGeom>
              <a:blipFill>
                <a:blip r:embed="rId9"/>
                <a:stretch>
                  <a:fillRect l="-1335" b="-2582"/>
                </a:stretch>
              </a:blipFill>
            </p:spPr>
            <p:txBody>
              <a:bodyPr/>
              <a:lstStyle/>
              <a:p>
                <a:r>
                  <a:rPr lang="en-US">
                    <a:noFill/>
                  </a:rPr>
                  <a:t> </a:t>
                </a:r>
              </a:p>
            </p:txBody>
          </p:sp>
        </mc:Fallback>
      </mc:AlternateContent>
    </p:spTree>
    <p:extLst>
      <p:ext uri="{BB962C8B-B14F-4D97-AF65-F5344CB8AC3E}">
        <p14:creationId xmlns:p14="http://schemas.microsoft.com/office/powerpoint/2010/main" val="34323864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7239000" y="342900"/>
            <a:ext cx="45805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447800" y="1726927"/>
                <a:ext cx="16459200" cy="2654573"/>
              </a:xfrm>
              <a:prstGeom prst="rect">
                <a:avLst/>
              </a:prstGeom>
              <a:noFill/>
            </p:spPr>
            <p:txBody>
              <a:bodyPr wrap="square" rtlCol="0">
                <a:spAutoFit/>
              </a:bodyPr>
              <a:lstStyle/>
              <a:p>
                <a:pPr lvl="0" algn="just">
                  <a:lnSpc>
                    <a:spcPct val="150000"/>
                  </a:lnSpc>
                  <a:spcBef>
                    <a:spcPts val="1200"/>
                  </a:spcBef>
                </a:pPr>
                <a:r>
                  <a:rPr lang="vi-VN" sz="3700" smtClean="0">
                    <a:solidFill>
                      <a:srgbClr val="000000"/>
                    </a:solidFill>
                    <a:latin typeface="OpenSans"/>
                  </a:rPr>
                  <a:t>Cho dãy số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latin typeface="OpenSans"/>
                  </a:rPr>
                  <a:t> với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lang="vi-VN" sz="3700">
                    <a:solidFill>
                      <a:srgbClr val="000000"/>
                    </a:solidFill>
                    <a:latin typeface="OpenSans"/>
                  </a:rPr>
                  <a:t>. Chứng minh rằng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latin typeface="OpenSans"/>
                  </a:rPr>
                  <a:t> là một cấp số cộng. Xác định số hạng đầu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vi-VN" sz="3700">
                    <a:solidFill>
                      <a:srgbClr val="000000"/>
                    </a:solidFill>
                    <a:latin typeface="OpenSans"/>
                  </a:rPr>
                  <a:t> và công sai </a:t>
                </a:r>
                <a:r>
                  <a:rPr lang="vi-VN" sz="3700" i="1">
                    <a:solidFill>
                      <a:srgbClr val="000000"/>
                    </a:solidFill>
                    <a:latin typeface="OpenSans"/>
                  </a:rPr>
                  <a:t>d</a:t>
                </a:r>
                <a:r>
                  <a:rPr lang="vi-VN" sz="3700">
                    <a:solidFill>
                      <a:srgbClr val="000000"/>
                    </a:solidFill>
                    <a:latin typeface="OpenSans"/>
                  </a:rPr>
                  <a:t> của cấp số cộng này. Từ đó viết số hạng tổng quát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vi-VN" sz="3700">
                    <a:solidFill>
                      <a:srgbClr val="000000"/>
                    </a:solidFill>
                    <a:latin typeface="OpenSans"/>
                  </a:rPr>
                  <a:t> dưới dạng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kumimoji="0" lang="vi-VN" sz="3700" b="0" i="0" u="none" strike="noStrike" kern="1200" cap="none" spc="0" normalizeH="0" baseline="0" noProof="0">
                  <a:ln>
                    <a:noFill/>
                  </a:ln>
                  <a:solidFill>
                    <a:srgbClr val="000000"/>
                  </a:solidFill>
                  <a:effectLst/>
                  <a:uLnTx/>
                  <a:uFillTx/>
                  <a:latin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47800" y="1726927"/>
                <a:ext cx="16459200" cy="2654573"/>
              </a:xfrm>
              <a:prstGeom prst="rect">
                <a:avLst/>
              </a:prstGeom>
              <a:blipFill>
                <a:blip r:embed="rId4"/>
                <a:stretch>
                  <a:fillRect l="-1185" r="-1148" b="-3899"/>
                </a:stretch>
              </a:blipFill>
            </p:spPr>
            <p:txBody>
              <a:bodyPr/>
              <a:lstStyle/>
              <a:p>
                <a:r>
                  <a:rPr lang="en-US">
                    <a:noFill/>
                  </a:rPr>
                  <a:t> </a:t>
                </a:r>
              </a:p>
            </p:txBody>
          </p:sp>
        </mc:Fallback>
      </mc:AlternateContent>
      <p:sp>
        <p:nvSpPr>
          <p:cNvPr id="13" name="Oval Callout 12"/>
          <p:cNvSpPr/>
          <p:nvPr/>
        </p:nvSpPr>
        <p:spPr>
          <a:xfrm>
            <a:off x="8760573" y="4734121"/>
            <a:ext cx="1537436" cy="812133"/>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5"/>
          <a:stretch>
            <a:fillRect/>
          </a:stretch>
        </p:blipFill>
        <p:spPr>
          <a:xfrm>
            <a:off x="575600" y="342900"/>
            <a:ext cx="1320708" cy="1246822"/>
          </a:xfrm>
          <a:prstGeom prst="rect">
            <a:avLst/>
          </a:prstGeom>
        </p:spPr>
      </p:pic>
      <p:sp>
        <p:nvSpPr>
          <p:cNvPr id="5" name="Rectangle 4"/>
          <p:cNvSpPr/>
          <p:nvPr/>
        </p:nvSpPr>
        <p:spPr>
          <a:xfrm>
            <a:off x="1467852" y="5763109"/>
            <a:ext cx="16439148" cy="436273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Ta có: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 u</a:t>
            </a:r>
            <a:r>
              <a:rPr lang="en-US" sz="3700" baseline="-25000">
                <a:latin typeface="Arial" panose="020B0604020202020204" pitchFamily="34" charset="0"/>
                <a:ea typeface="Times New Roman" panose="02020603050405020304" pitchFamily="18" charset="0"/>
                <a:cs typeface="Arial" panose="020B0604020202020204" pitchFamily="34" charset="0"/>
              </a:rPr>
              <a:t>n – 1 </a:t>
            </a:r>
            <a:r>
              <a:rPr lang="en-US" sz="3700">
                <a:latin typeface="Arial" panose="020B0604020202020204" pitchFamily="34" charset="0"/>
                <a:ea typeface="Times New Roman" panose="02020603050405020304" pitchFamily="18" charset="0"/>
                <a:cs typeface="Arial" panose="020B0604020202020204" pitchFamily="34" charset="0"/>
              </a:rPr>
              <a:t>= (4n – 3) – [4(n – 1) – 3] </a:t>
            </a:r>
          </a:p>
          <a:p>
            <a:pPr algn="just">
              <a:lnSpc>
                <a:spcPct val="150000"/>
              </a:lnSpc>
            </a:pPr>
            <a:r>
              <a:rPr lang="en-US" sz="3700" smtClean="0">
                <a:latin typeface="Arial" panose="020B0604020202020204" pitchFamily="34" charset="0"/>
                <a:ea typeface="Caudex"/>
                <a:cs typeface="Arial" panose="020B0604020202020204" pitchFamily="34" charset="0"/>
              </a:rPr>
              <a:t>                          = </a:t>
            </a:r>
            <a:r>
              <a:rPr lang="en-US" sz="3700">
                <a:latin typeface="Arial" panose="020B0604020202020204" pitchFamily="34" charset="0"/>
                <a:ea typeface="Caudex"/>
                <a:cs typeface="Arial" panose="020B0604020202020204" pitchFamily="34" charset="0"/>
              </a:rPr>
              <a:t>4n – 3 – (4n – 4 – 3) = 4, với mọi n ≥ 2.</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Do đó, dãy số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en-US" sz="3700" baseline="-25000">
                <a:latin typeface="Arial" panose="020B0604020202020204" pitchFamily="34" charset="0"/>
                <a:ea typeface="Times New Roman" panose="02020603050405020304" pitchFamily="18" charset="0"/>
                <a:cs typeface="Arial" panose="020B0604020202020204" pitchFamily="34" charset="0"/>
              </a:rPr>
              <a:t>1</a:t>
            </a:r>
            <a:r>
              <a:rPr lang="en-US" sz="3700">
                <a:latin typeface="Arial" panose="020B0604020202020204" pitchFamily="34" charset="0"/>
                <a:ea typeface="Times New Roman" panose="02020603050405020304" pitchFamily="18" charset="0"/>
                <a:cs typeface="Arial" panose="020B0604020202020204" pitchFamily="34" charset="0"/>
              </a:rPr>
              <a:t> = 4 . 1 – 3 = 1 và công sai d = 4.</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Số hạng tổng quát là: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 1 + (n – 1) . 4</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6349460" y="4598355"/>
            <a:ext cx="1557540" cy="1493380"/>
          </a:xfrm>
          <a:prstGeom prst="rect">
            <a:avLst/>
          </a:prstGeom>
        </p:spPr>
      </p:pic>
    </p:spTree>
    <p:extLst>
      <p:ext uri="{BB962C8B-B14F-4D97-AF65-F5344CB8AC3E}">
        <p14:creationId xmlns:p14="http://schemas.microsoft.com/office/powerpoint/2010/main" val="32155934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54472" y="1460388"/>
            <a:ext cx="15295327" cy="3454512"/>
            <a:chOff x="2803869" y="3035412"/>
            <a:chExt cx="12178270" cy="3454512"/>
          </a:xfrm>
        </p:grpSpPr>
        <p:sp>
          <p:nvSpPr>
            <p:cNvPr id="12" name="Freeform 4"/>
            <p:cNvSpPr/>
            <p:nvPr/>
          </p:nvSpPr>
          <p:spPr>
            <a:xfrm>
              <a:off x="2977574" y="3035412"/>
              <a:ext cx="11943896" cy="3454512"/>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803869" y="3295058"/>
              <a:ext cx="12178270" cy="2907784"/>
            </a:xfrm>
            <a:prstGeom prst="rect">
              <a:avLst/>
            </a:prstGeom>
          </p:spPr>
          <p:txBody>
            <a:bodyPr wrap="square">
              <a:spAutoFit/>
            </a:bodyPr>
            <a:lstStyle/>
            <a:p>
              <a:pPr lvl="0" algn="ctr">
                <a:lnSpc>
                  <a:spcPct val="150000"/>
                </a:lnSpc>
                <a:tabLst>
                  <a:tab pos="360045" algn="l"/>
                  <a:tab pos="720090" algn="l"/>
                </a:tabLst>
                <a:defRPr/>
              </a:pPr>
              <a:r>
                <a:rPr lang="en-US" sz="6500" b="1">
                  <a:solidFill>
                    <a:srgbClr val="C00000"/>
                  </a:solidFill>
                  <a:latin typeface="Arial" panose="020B0604020202020204" pitchFamily="34" charset="0"/>
                  <a:ea typeface="Calibri" panose="020F0502020204030204" pitchFamily="34" charset="0"/>
                  <a:cs typeface="Arial" panose="020B0604020202020204" pitchFamily="34" charset="0"/>
                </a:rPr>
                <a:t>3. TỔNG n SỐ HẠNG ĐẦU CỦA MỘT CẤP SỐ CỘNG</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8405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5400000">
            <a:off x="-5383358" y="4940159"/>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44317" y="463216"/>
            <a:ext cx="16459199" cy="937260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sp>
        <p:nvSpPr>
          <p:cNvPr id="38" name="Rectangle 37"/>
          <p:cNvSpPr/>
          <p:nvPr/>
        </p:nvSpPr>
        <p:spPr>
          <a:xfrm>
            <a:off x="7604705" y="854942"/>
            <a:ext cx="4538422" cy="984885"/>
          </a:xfrm>
          <a:prstGeom prst="rect">
            <a:avLst/>
          </a:prstGeom>
        </p:spPr>
        <p:txBody>
          <a:bodyPr wrap="none">
            <a:spAutoFit/>
          </a:bodyPr>
          <a:lstStyle/>
          <a:p>
            <a:pPr lvl="0">
              <a:buClr>
                <a:srgbClr val="04596F"/>
              </a:buClr>
            </a:pPr>
            <a:r>
              <a:rPr lang="vi-VN" sz="5800" b="1" kern="0">
                <a:solidFill>
                  <a:srgbClr val="C00000"/>
                </a:solidFill>
              </a:rPr>
              <a:t>KHỞI ĐỘNG</a:t>
            </a:r>
            <a:endParaRPr lang="vi-VN" sz="5800" b="1" kern="0" dirty="0">
              <a:solidFill>
                <a:srgbClr val="C00000"/>
              </a:solidFill>
            </a:endParaRPr>
          </a:p>
        </p:txBody>
      </p:sp>
      <p:pic>
        <p:nvPicPr>
          <p:cNvPr id="42" name="Picture 41"/>
          <p:cNvPicPr>
            <a:picLocks noChangeAspect="1"/>
          </p:cNvPicPr>
          <p:nvPr/>
        </p:nvPicPr>
        <p:blipFill>
          <a:blip r:embed="rId9"/>
          <a:stretch>
            <a:fillRect/>
          </a:stretch>
        </p:blipFill>
        <p:spPr>
          <a:xfrm rot="21104522">
            <a:off x="5302287" y="7203097"/>
            <a:ext cx="1392297" cy="2092057"/>
          </a:xfrm>
          <a:prstGeom prst="rect">
            <a:avLst/>
          </a:prstGeom>
        </p:spPr>
      </p:pic>
      <p:sp>
        <p:nvSpPr>
          <p:cNvPr id="43" name="Rectangle 42"/>
          <p:cNvSpPr/>
          <p:nvPr/>
        </p:nvSpPr>
        <p:spPr>
          <a:xfrm>
            <a:off x="2143012" y="1941253"/>
            <a:ext cx="15535388"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Một nhà hát có 25 hàng ghế với 16 ghế ở hàng thứ nhất, 18 ghế ở hàng thứ hai, 20 ghế ở hàng thứ 3 và cứ tiếp tục theo quy luật đó, tức là hàng sau nhiều hơn hàng liền trước nó 2 ghế. Tính tổng số ghế của nhà hát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4" name="Picture 43"/>
          <p:cNvPicPr>
            <a:picLocks noChangeAspect="1"/>
          </p:cNvPicPr>
          <p:nvPr/>
        </p:nvPicPr>
        <p:blipFill>
          <a:blip r:embed="rId10"/>
          <a:stretch>
            <a:fillRect/>
          </a:stretch>
        </p:blipFill>
        <p:spPr>
          <a:xfrm rot="21080775">
            <a:off x="1354286" y="-73504"/>
            <a:ext cx="1945493" cy="1892912"/>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3200" y="4976466"/>
            <a:ext cx="7163855" cy="4509705"/>
          </a:xfrm>
          <a:prstGeom prst="rect">
            <a:avLst/>
          </a:prstGeom>
        </p:spPr>
      </p:pic>
    </p:spTree>
    <p:extLst>
      <p:ext uri="{BB962C8B-B14F-4D97-AF65-F5344CB8AC3E}">
        <p14:creationId xmlns:p14="http://schemas.microsoft.com/office/powerpoint/2010/main" val="4085040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ppt_x"/>
                                          </p:val>
                                        </p:tav>
                                        <p:tav tm="100000">
                                          <p:val>
                                            <p:strVal val="#ppt_x"/>
                                          </p:val>
                                        </p:tav>
                                      </p:tavLst>
                                    </p:anim>
                                    <p:anim calcmode="lin" valueType="num">
                                      <p:cBhvr additive="base">
                                        <p:cTn id="17" dur="500" fill="hold"/>
                                        <p:tgtEl>
                                          <p:spTgt spid="4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7" name="Group 26"/>
          <p:cNvGrpSpPr/>
          <p:nvPr/>
        </p:nvGrpSpPr>
        <p:grpSpPr>
          <a:xfrm>
            <a:off x="1843840" y="1065956"/>
            <a:ext cx="4785560" cy="754053"/>
            <a:chOff x="1735556" y="555458"/>
            <a:chExt cx="4785560" cy="754053"/>
          </a:xfrm>
        </p:grpSpPr>
        <p:sp>
          <p:nvSpPr>
            <p:cNvPr id="25" name="TextBox 24"/>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1735556" y="571501"/>
              <a:ext cx="1145200" cy="616646"/>
            </a:xfrm>
            <a:prstGeom prst="rect">
              <a:avLst/>
            </a:prstGeom>
          </p:spPr>
        </p:pic>
      </p:grpSp>
      <mc:AlternateContent xmlns:mc="http://schemas.openxmlformats.org/markup-compatibility/2006">
        <mc:Choice xmlns:a14="http://schemas.microsoft.com/office/drawing/2010/main" Requires="a14">
          <p:sp>
            <p:nvSpPr>
              <p:cNvPr id="28" name="Rectangle 27"/>
              <p:cNvSpPr/>
              <p:nvPr/>
            </p:nvSpPr>
            <p:spPr>
              <a:xfrm>
                <a:off x="1752600" y="2048609"/>
                <a:ext cx="16000871" cy="7779053"/>
              </a:xfrm>
              <a:prstGeom prst="rect">
                <a:avLst/>
              </a:prstGeom>
            </p:spPr>
            <p:txBody>
              <a:bodyPr wrap="square">
                <a:spAutoFit/>
              </a:bodyPr>
              <a:lstStyle/>
              <a:p>
                <a:pPr algn="just">
                  <a:lnSpc>
                    <a:spcPct val="150000"/>
                  </a:lnSpc>
                </a:pPr>
                <a:r>
                  <a:rPr lang="vi-VN" sz="3700" smtClean="0">
                    <a:solidFill>
                      <a:srgbClr val="000000"/>
                    </a:solidFill>
                    <a:cs typeface="Arial" panose="020B0604020202020204" pitchFamily="34" charset="0"/>
                  </a:rPr>
                  <a:t>Cho cấp số cộng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cs typeface="Arial" panose="020B0604020202020204" pitchFamily="34" charset="0"/>
                  </a:rPr>
                  <a:t> với số hạng đầu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vi-VN" sz="3700">
                    <a:solidFill>
                      <a:srgbClr val="000000"/>
                    </a:solidFill>
                    <a:cs typeface="Arial" panose="020B0604020202020204" pitchFamily="34" charset="0"/>
                  </a:rPr>
                  <a:t> và công sai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𝑑</m:t>
                    </m:r>
                  </m:oMath>
                </a14:m>
                <a:endParaRPr lang="vi-VN" sz="3700">
                  <a:solidFill>
                    <a:srgbClr val="000000"/>
                  </a:solidFill>
                  <a:cs typeface="Arial" panose="020B0604020202020204" pitchFamily="34" charset="0"/>
                </a:endParaRPr>
              </a:p>
              <a:p>
                <a:pPr algn="just">
                  <a:lnSpc>
                    <a:spcPct val="150000"/>
                  </a:lnSpc>
                </a:pPr>
                <a:r>
                  <a:rPr lang="vi-VN" sz="3700">
                    <a:solidFill>
                      <a:srgbClr val="000000"/>
                    </a:solidFill>
                    <a:cs typeface="Arial" panose="020B0604020202020204" pitchFamily="34" charset="0"/>
                  </a:rPr>
                  <a:t>Để tính tổng của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𝑛</m:t>
                    </m:r>
                  </m:oMath>
                </a14:m>
                <a:r>
                  <a:rPr lang="vi-VN" sz="3700">
                    <a:solidFill>
                      <a:srgbClr val="000000"/>
                    </a:solidFill>
                    <a:cs typeface="Arial" panose="020B0604020202020204" pitchFamily="34" charset="0"/>
                  </a:rPr>
                  <a:t> số hạng đầu</a:t>
                </a:r>
              </a:p>
              <a:p>
                <a:pPr algn="just">
                  <a:lnSpc>
                    <a:spcPct val="150000"/>
                  </a:lnSpc>
                </a:pPr>
                <a:r>
                  <a:rPr lang="vi-VN" sz="3700" smtClean="0">
                    <a:solidFill>
                      <a:srgbClr val="000000"/>
                    </a:solidFill>
                    <a:cs typeface="Arial" panose="020B0604020202020204" pitchFamily="34" charset="0"/>
                  </a:rPr>
                  <a:t>                                     </a:t>
                </a:r>
                <a:r>
                  <a:rPr lang="vi-VN" sz="3700">
                    <a:solidFill>
                      <a:srgbClr val="000000"/>
                    </a:solidFill>
                    <a:cs typeface="Arial" panose="020B0604020202020204" pitchFamily="34" charset="0"/>
                  </a:rPr>
                  <a:t> </a:t>
                </a:r>
                <a14:m>
                  <m:oMath xmlns:m="http://schemas.openxmlformats.org/officeDocument/2006/math">
                    <m:r>
                      <a:rPr lang="nl-NL" sz="3700" i="1" smtClean="0">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a:latin typeface="Cambria Math" panose="02040503050406030204" pitchFamily="18" charset="0"/>
                        <a:ea typeface="Times New Roman" panose="02020603050405020304" pitchFamily="18" charset="0"/>
                        <a:cs typeface="Times New Roman" panose="02020603050405020304" pitchFamily="18" charset="0"/>
                      </a:rPr>
                      <m:t> = </m:t>
                    </m:r>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m:t>
                    </m:r>
                    <m:r>
                      <a:rPr lang="nl-NL" sz="3700" i="1">
                        <a:latin typeface="Cambria Math" panose="02040503050406030204" pitchFamily="18" charset="0"/>
                        <a:ea typeface="Times New Roman" panose="02020603050405020304" pitchFamily="18" charset="0"/>
                        <a:cs typeface="Times New Roman" panose="02020603050405020304" pitchFamily="18" charset="0"/>
                      </a:rPr>
                      <m:t> + </m:t>
                    </m:r>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2</m:t>
                    </m:r>
                    <m:r>
                      <a:rPr lang="nl-NL" sz="3700" i="1">
                        <a:latin typeface="Cambria Math" panose="02040503050406030204" pitchFamily="18" charset="0"/>
                        <a:ea typeface="Times New Roman" panose="02020603050405020304" pitchFamily="18" charset="0"/>
                        <a:cs typeface="Times New Roman" panose="02020603050405020304" pitchFamily="18" charset="0"/>
                      </a:rPr>
                      <m:t> + … + </m:t>
                    </m:r>
                    <m:sSub>
                      <m:sSubPr>
                        <m:ctrlPr>
                          <a:rPr lang="nl-NL" sz="3700" i="1" smtClean="0">
                            <a:latin typeface="Cambria Math" panose="02040503050406030204" pitchFamily="18" charset="0"/>
                            <a:cs typeface="Times New Roman" panose="02020603050405020304" pitchFamily="18" charset="0"/>
                          </a:rPr>
                        </m:ctrlPr>
                      </m:sSubPr>
                      <m:e>
                        <m:r>
                          <a:rPr lang="en-US" sz="3700" b="0" i="1" smtClean="0">
                            <a:latin typeface="Cambria Math" panose="02040503050406030204" pitchFamily="18" charset="0"/>
                            <a:cs typeface="Times New Roman" panose="02020603050405020304" pitchFamily="18" charset="0"/>
                          </a:rPr>
                          <m:t>𝑢</m:t>
                        </m:r>
                      </m:e>
                      <m:sub>
                        <m:r>
                          <a:rPr lang="en-US" sz="3700" b="0" i="1" smtClean="0">
                            <a:latin typeface="Cambria Math" panose="02040503050406030204" pitchFamily="18" charset="0"/>
                            <a:cs typeface="Times New Roman" panose="02020603050405020304" pitchFamily="18" charset="0"/>
                          </a:rPr>
                          <m:t>𝑛</m:t>
                        </m:r>
                        <m:r>
                          <a:rPr lang="en-US" sz="3700" b="0" i="1" smtClean="0">
                            <a:latin typeface="Cambria Math" panose="02040503050406030204" pitchFamily="18" charset="0"/>
                            <a:cs typeface="Times New Roman" panose="02020603050405020304" pitchFamily="18" charset="0"/>
                          </a:rPr>
                          <m:t>−1</m:t>
                        </m:r>
                      </m:sub>
                    </m:sSub>
                    <m:r>
                      <a:rPr lang="nl-NL" sz="3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3700" i="1">
                            <a:solidFill>
                              <a:prstClr val="black"/>
                            </a:solidFill>
                            <a:latin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cs typeface="Times New Roman" panose="02020603050405020304" pitchFamily="18" charset="0"/>
                          </a:rPr>
                          <m:t>𝑛</m:t>
                        </m:r>
                      </m:sub>
                    </m:sSub>
                  </m:oMath>
                </a14:m>
                <a:endParaRPr lang="en-US" sz="3700">
                  <a:ea typeface="Times New Roman" panose="02020603050405020304" pitchFamily="18" charset="0"/>
                </a:endParaRPr>
              </a:p>
              <a:p>
                <a:pPr algn="just">
                  <a:lnSpc>
                    <a:spcPct val="150000"/>
                  </a:lnSpc>
                </a:pPr>
                <a:r>
                  <a:rPr lang="vi-VN" sz="3700" smtClean="0">
                    <a:solidFill>
                      <a:srgbClr val="000000"/>
                    </a:solidFill>
                    <a:cs typeface="Arial" panose="020B0604020202020204" pitchFamily="34" charset="0"/>
                  </a:rPr>
                  <a:t>Hãy </a:t>
                </a:r>
                <a:r>
                  <a:rPr lang="vi-VN" sz="3700">
                    <a:solidFill>
                      <a:srgbClr val="000000"/>
                    </a:solidFill>
                    <a:cs typeface="Arial" panose="020B0604020202020204" pitchFamily="34" charset="0"/>
                  </a:rPr>
                  <a:t>lần lượt thực hiện các yêu cầu sau:</a:t>
                </a:r>
              </a:p>
              <a:p>
                <a:pPr algn="just">
                  <a:lnSpc>
                    <a:spcPct val="150000"/>
                  </a:lnSpc>
                </a:pPr>
                <a:r>
                  <a:rPr lang="vi-VN" sz="3700">
                    <a:solidFill>
                      <a:srgbClr val="000000"/>
                    </a:solidFill>
                    <a:cs typeface="Arial" panose="020B0604020202020204" pitchFamily="34" charset="0"/>
                  </a:rPr>
                  <a:t>a) Biểu diễn mỗi số hạng trong tổng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700">
                    <a:solidFill>
                      <a:srgbClr val="000000"/>
                    </a:solidFill>
                    <a:cs typeface="Arial" panose="020B0604020202020204" pitchFamily="34" charset="0"/>
                  </a:rPr>
                  <a:t> theo số hạng đầu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và công sai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oMath>
                </a14:m>
                <a:r>
                  <a:rPr lang="en-US"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a:p>
                <a:pPr algn="just">
                  <a:lnSpc>
                    <a:spcPct val="150000"/>
                  </a:lnSpc>
                </a:pPr>
                <a:r>
                  <a:rPr lang="vi-VN" sz="3700" smtClean="0">
                    <a:solidFill>
                      <a:srgbClr val="000000"/>
                    </a:solidFill>
                    <a:cs typeface="Arial" panose="020B0604020202020204" pitchFamily="34" charset="0"/>
                  </a:rPr>
                  <a:t>b</a:t>
                </a:r>
                <a:r>
                  <a:rPr lang="vi-VN" sz="3700">
                    <a:solidFill>
                      <a:srgbClr val="000000"/>
                    </a:solidFill>
                    <a:cs typeface="Arial" panose="020B0604020202020204" pitchFamily="34" charset="0"/>
                  </a:rPr>
                  <a:t>) Viết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700">
                    <a:solidFill>
                      <a:srgbClr val="000000"/>
                    </a:solidFill>
                    <a:cs typeface="Arial" panose="020B0604020202020204" pitchFamily="34" charset="0"/>
                  </a:rPr>
                  <a:t> theo thứ tự ngược lại: </a:t>
                </a:r>
                <a14:m>
                  <m:oMath xmlns:m="http://schemas.openxmlformats.org/officeDocument/2006/math">
                    <m:r>
                      <a:rPr lang="nl-NL" sz="3700" i="1" smtClean="0">
                        <a:latin typeface="Cambria Math" panose="02040503050406030204" pitchFamily="18" charset="0"/>
                        <a:ea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rPr>
                      <m:t>𝑛</m:t>
                    </m:r>
                    <m:r>
                      <a:rPr lang="nl-NL" sz="3700" i="1">
                        <a:latin typeface="Cambria Math" panose="02040503050406030204" pitchFamily="18" charset="0"/>
                        <a:ea typeface="Times New Roman" panose="02020603050405020304" pitchFamily="18" charset="0"/>
                      </a:rPr>
                      <m:t>=</m:t>
                    </m:r>
                    <m:r>
                      <a:rPr lang="nl-NL" sz="3700" i="1">
                        <a:latin typeface="Cambria Math" panose="02040503050406030204" pitchFamily="18" charset="0"/>
                        <a:ea typeface="Times New Roman" panose="02020603050405020304" pitchFamily="18" charset="0"/>
                      </a:rPr>
                      <m:t>𝑢𝑛</m:t>
                    </m:r>
                    <m:r>
                      <a:rPr lang="nl-NL" sz="3700" i="1">
                        <a:latin typeface="Cambria Math" panose="02040503050406030204" pitchFamily="18" charset="0"/>
                        <a:ea typeface="Times New Roman" panose="02020603050405020304" pitchFamily="18" charset="0"/>
                      </a:rPr>
                      <m:t> +</m:t>
                    </m:r>
                    <m:sSub>
                      <m:sSubPr>
                        <m:ctrlPr>
                          <a:rPr lang="nl-NL" sz="3700" i="1">
                            <a:latin typeface="Cambria Math" panose="02040503050406030204" pitchFamily="18" charset="0"/>
                            <a:cs typeface="Times New Roman" panose="02020603050405020304" pitchFamily="18" charset="0"/>
                          </a:rPr>
                        </m:ctrlPr>
                      </m:sSubPr>
                      <m:e>
                        <m:r>
                          <a:rPr lang="en-US" sz="3700" i="1">
                            <a:latin typeface="Cambria Math" panose="02040503050406030204" pitchFamily="18" charset="0"/>
                            <a:cs typeface="Times New Roman" panose="02020603050405020304" pitchFamily="18" charset="0"/>
                          </a:rPr>
                          <m:t>𝑢</m:t>
                        </m:r>
                      </m:e>
                      <m:sub>
                        <m:r>
                          <a:rPr lang="en-US" sz="3700" i="1">
                            <a:latin typeface="Cambria Math" panose="02040503050406030204" pitchFamily="18" charset="0"/>
                            <a:cs typeface="Times New Roman" panose="02020603050405020304" pitchFamily="18" charset="0"/>
                          </a:rPr>
                          <m:t>𝑛</m:t>
                        </m:r>
                        <m:r>
                          <a:rPr lang="en-US" sz="3700" i="1">
                            <a:latin typeface="Cambria Math" panose="02040503050406030204" pitchFamily="18" charset="0"/>
                            <a:cs typeface="Times New Roman" panose="02020603050405020304" pitchFamily="18" charset="0"/>
                          </a:rPr>
                          <m:t>−1</m:t>
                        </m:r>
                      </m:sub>
                    </m:sSub>
                    <m:r>
                      <a:rPr lang="nl-NL" sz="3700" i="1">
                        <a:latin typeface="Cambria Math" panose="02040503050406030204" pitchFamily="18" charset="0"/>
                        <a:ea typeface="Times New Roman" panose="02020603050405020304" pitchFamily="18" charset="0"/>
                      </a:rPr>
                      <m:t>+ … +</m:t>
                    </m:r>
                    <m:r>
                      <a:rPr lang="nl-NL" sz="3700" i="1">
                        <a:latin typeface="Cambria Math" panose="02040503050406030204" pitchFamily="18" charset="0"/>
                        <a:ea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rPr>
                      <m:t>2</m:t>
                    </m:r>
                    <m:r>
                      <a:rPr lang="nl-NL" sz="3700" i="1">
                        <a:latin typeface="Cambria Math" panose="02040503050406030204" pitchFamily="18" charset="0"/>
                        <a:ea typeface="Times New Roman" panose="02020603050405020304" pitchFamily="18" charset="0"/>
                      </a:rPr>
                      <m:t>+ </m:t>
                    </m:r>
                    <m:r>
                      <a:rPr lang="nl-NL" sz="3700" i="1">
                        <a:latin typeface="Cambria Math" panose="02040503050406030204" pitchFamily="18" charset="0"/>
                        <a:ea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rPr>
                      <m:t>1 </m:t>
                    </m:r>
                  </m:oMath>
                </a14:m>
                <a:r>
                  <a:rPr lang="vi-VN" sz="3700">
                    <a:solidFill>
                      <a:srgbClr val="000000"/>
                    </a:solidFill>
                    <a:cs typeface="Arial" panose="020B0604020202020204" pitchFamily="34" charset="0"/>
                  </a:rPr>
                  <a:t> và sử dụng kết quả ở phần a) để biểu diễn mỗi số hạng trong tổng này theo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1 </m:t>
                    </m:r>
                  </m:oMath>
                </a14:m>
                <a:r>
                  <a:rPr lang="vi-VN" sz="3700">
                    <a:solidFill>
                      <a:srgbClr val="000000"/>
                    </a:solidFill>
                    <a:cs typeface="Arial" panose="020B0604020202020204" pitchFamily="34" charset="0"/>
                  </a:rPr>
                  <a:t> và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r>
                      <a:rPr lang="en-US" sz="3700" b="0" i="1" smtClean="0">
                        <a:solidFill>
                          <a:srgbClr val="000000"/>
                        </a:solidFill>
                        <a:latin typeface="Cambria Math" panose="02040503050406030204" pitchFamily="18" charset="0"/>
                        <a:cs typeface="Arial" panose="020B0604020202020204" pitchFamily="34" charset="0"/>
                      </a:rPr>
                      <m:t>.</m:t>
                    </m:r>
                  </m:oMath>
                </a14:m>
                <a:endParaRPr lang="vi-VN" sz="3700">
                  <a:solidFill>
                    <a:srgbClr val="000000"/>
                  </a:solidFill>
                  <a:cs typeface="Arial" panose="020B0604020202020204" pitchFamily="34" charset="0"/>
                </a:endParaRPr>
              </a:p>
              <a:p>
                <a:pPr algn="just">
                  <a:lnSpc>
                    <a:spcPct val="150000"/>
                  </a:lnSpc>
                </a:pPr>
                <a:r>
                  <a:rPr lang="vi-VN" sz="3700">
                    <a:solidFill>
                      <a:srgbClr val="000000"/>
                    </a:solidFill>
                    <a:cs typeface="Arial" panose="020B0604020202020204" pitchFamily="34" charset="0"/>
                  </a:rPr>
                  <a:t>c) Cộng từng vế hai đẳng thức nhận được ở a), b) để tính </a:t>
                </a:r>
                <a:r>
                  <a:rPr lang="nl-NL" sz="3700">
                    <a:ea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rPr>
                      <m:t> </m:t>
                    </m:r>
                  </m:oMath>
                </a14:m>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theo</a:t>
                </a:r>
                <a:r>
                  <a:rPr lang="vi-VN" sz="3700">
                    <a:solidFill>
                      <a:srgbClr val="000000"/>
                    </a:solidFill>
                    <a:cs typeface="Arial" panose="020B0604020202020204" pitchFamily="34" charset="0"/>
                  </a:rPr>
                  <a:t>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1 </m:t>
                    </m:r>
                  </m:oMath>
                </a14:m>
                <a:r>
                  <a:rPr lang="vi-VN" sz="3700">
                    <a:solidFill>
                      <a:srgbClr val="000000"/>
                    </a:solidFill>
                    <a:cs typeface="Arial" panose="020B0604020202020204" pitchFamily="34" charset="0"/>
                  </a:rPr>
                  <a:t> và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oMath>
                </a14:m>
                <a:r>
                  <a:rPr lang="en-US"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752600" y="2048609"/>
                <a:ext cx="16000871" cy="7779053"/>
              </a:xfrm>
              <a:prstGeom prst="rect">
                <a:avLst/>
              </a:prstGeom>
              <a:blipFill>
                <a:blip r:embed="rId5"/>
                <a:stretch>
                  <a:fillRect l="-1220" r="-1220" b="-1019"/>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16230600" y="9029700"/>
            <a:ext cx="1781475" cy="1741216"/>
          </a:xfrm>
          <a:prstGeom prst="rect">
            <a:avLst/>
          </a:prstGeom>
        </p:spPr>
      </p:pic>
      <p:pic>
        <p:nvPicPr>
          <p:cNvPr id="3" name="Picture 2"/>
          <p:cNvPicPr>
            <a:picLocks noChangeAspect="1"/>
          </p:cNvPicPr>
          <p:nvPr/>
        </p:nvPicPr>
        <p:blipFill>
          <a:blip r:embed="rId7"/>
          <a:stretch>
            <a:fillRect/>
          </a:stretch>
        </p:blipFill>
        <p:spPr>
          <a:xfrm>
            <a:off x="16152150" y="1049121"/>
            <a:ext cx="1630801" cy="2092758"/>
          </a:xfrm>
          <a:prstGeom prst="rect">
            <a:avLst/>
          </a:prstGeom>
        </p:spPr>
      </p:pic>
    </p:spTree>
    <p:extLst>
      <p:ext uri="{BB962C8B-B14F-4D97-AF65-F5344CB8AC3E}">
        <p14:creationId xmlns:p14="http://schemas.microsoft.com/office/powerpoint/2010/main" val="355830488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30600" y="9029700"/>
            <a:ext cx="1781475" cy="1741216"/>
          </a:xfrm>
          <a:prstGeom prst="rect">
            <a:avLst/>
          </a:prstGeom>
        </p:spPr>
      </p:pic>
      <p:pic>
        <p:nvPicPr>
          <p:cNvPr id="3" name="Picture 2"/>
          <p:cNvPicPr>
            <a:picLocks noChangeAspect="1"/>
          </p:cNvPicPr>
          <p:nvPr/>
        </p:nvPicPr>
        <p:blipFill>
          <a:blip r:embed="rId3"/>
          <a:stretch>
            <a:fillRect/>
          </a:stretch>
        </p:blipFill>
        <p:spPr>
          <a:xfrm>
            <a:off x="16152150" y="1049121"/>
            <a:ext cx="1630801" cy="2092758"/>
          </a:xfrm>
          <a:prstGeom prst="rect">
            <a:avLst/>
          </a:prstGeom>
        </p:spPr>
      </p:pic>
      <p:sp>
        <p:nvSpPr>
          <p:cNvPr id="6" name="Rectangle 5"/>
          <p:cNvSpPr/>
          <p:nvPr/>
        </p:nvSpPr>
        <p:spPr>
          <a:xfrm>
            <a:off x="990600" y="1031074"/>
            <a:ext cx="1826975" cy="677108"/>
          </a:xfrm>
          <a:prstGeom prst="rect">
            <a:avLst/>
          </a:prstGeom>
        </p:spPr>
        <p:txBody>
          <a:bodyPr wrap="none">
            <a:spAutoFit/>
          </a:bodyPr>
          <a:lstStyle/>
          <a:p>
            <a:pPr lvl="0">
              <a:defRPr/>
            </a:pPr>
            <a:r>
              <a:rPr lang="en-US" sz="38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rgbClr val="1F497D"/>
              </a:solidFill>
            </a:endParaRPr>
          </a:p>
        </p:txBody>
      </p:sp>
      <p:sp>
        <p:nvSpPr>
          <p:cNvPr id="7" name="Rectangle 6"/>
          <p:cNvSpPr/>
          <p:nvPr/>
        </p:nvSpPr>
        <p:spPr>
          <a:xfrm>
            <a:off x="990600" y="2019300"/>
            <a:ext cx="12573000" cy="7309693"/>
          </a:xfrm>
          <a:prstGeom prst="rect">
            <a:avLst/>
          </a:prstGeom>
        </p:spPr>
        <p:txBody>
          <a:bodyPr wrap="square">
            <a:spAutoFit/>
          </a:bodyPr>
          <a:lstStyle/>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a) Ta có: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 – 1)d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S</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smtClean="0">
                <a:latin typeface="Arial" panose="020B0604020202020204" pitchFamily="34" charset="0"/>
                <a:ea typeface="Times New Roman" panose="02020603050405020304" pitchFamily="18" charset="0"/>
                <a:cs typeface="Arial" panose="020B0604020202020204" pitchFamily="34" charset="0"/>
              </a:rPr>
              <a:t>     = </a:t>
            </a: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b) S</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smtClean="0">
                <a:latin typeface="Arial" panose="020B0604020202020204" pitchFamily="34" charset="0"/>
                <a:ea typeface="Times New Roman" panose="02020603050405020304" pitchFamily="18" charset="0"/>
                <a:cs typeface="Arial" panose="020B0604020202020204" pitchFamily="34" charset="0"/>
              </a:rPr>
              <a:t>         = </a:t>
            </a: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 ...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1</a:t>
            </a:r>
            <a:endParaRPr lang="en-US" sz="38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472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4" dur="500"/>
                                        <p:tgtEl>
                                          <p:spTgt spid="7">
                                            <p:txEl>
                                              <p:pRg st="5" end="5"/>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30600" y="9029700"/>
            <a:ext cx="1781475" cy="1741216"/>
          </a:xfrm>
          <a:prstGeom prst="rect">
            <a:avLst/>
          </a:prstGeom>
        </p:spPr>
      </p:pic>
      <p:pic>
        <p:nvPicPr>
          <p:cNvPr id="3" name="Picture 2"/>
          <p:cNvPicPr>
            <a:picLocks noChangeAspect="1"/>
          </p:cNvPicPr>
          <p:nvPr/>
        </p:nvPicPr>
        <p:blipFill>
          <a:blip r:embed="rId3"/>
          <a:stretch>
            <a:fillRect/>
          </a:stretch>
        </p:blipFill>
        <p:spPr>
          <a:xfrm>
            <a:off x="16710599" y="419100"/>
            <a:ext cx="1301476" cy="1670145"/>
          </a:xfrm>
          <a:prstGeom prst="rect">
            <a:avLst/>
          </a:prstGeom>
        </p:spPr>
      </p:pic>
      <p:sp>
        <p:nvSpPr>
          <p:cNvPr id="6" name="Rectangle 5"/>
          <p:cNvSpPr/>
          <p:nvPr/>
        </p:nvSpPr>
        <p:spPr>
          <a:xfrm>
            <a:off x="609600" y="695178"/>
            <a:ext cx="182697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3800" b="1" i="1" u="sng" strike="noStrike" kern="1200" cap="none" spc="0" normalizeH="0" baseline="0" noProof="0">
              <a:ln>
                <a:noFill/>
              </a:ln>
              <a:solidFill>
                <a:srgbClr val="1F497D"/>
              </a:solidFill>
              <a:effectLst/>
              <a:uLnTx/>
              <a:uFillTx/>
              <a:latin typeface="Calibri"/>
              <a:ea typeface="+mn-ea"/>
              <a:cs typeface="+mn-cs"/>
            </a:endParaRPr>
          </a:p>
        </p:txBody>
      </p:sp>
      <p:sp>
        <p:nvSpPr>
          <p:cNvPr id="7" name="Rectangle 6"/>
          <p:cNvSpPr/>
          <p:nvPr/>
        </p:nvSpPr>
        <p:spPr>
          <a:xfrm>
            <a:off x="609600" y="1562100"/>
            <a:ext cx="16916400" cy="826316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2095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down)">
                                      <p:cBhvr>
                                        <p:cTn id="26" dur="500"/>
                                        <p:tgtEl>
                                          <p:spTgt spid="7">
                                            <p:txEl>
                                              <p:pRg st="4" end="4"/>
                                            </p:txEl>
                                          </p:spTgt>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19216" y="579050"/>
            <a:ext cx="17287784" cy="88316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6"/>
          <p:cNvGrpSpPr/>
          <p:nvPr/>
        </p:nvGrpSpPr>
        <p:grpSpPr>
          <a:xfrm>
            <a:off x="5334000" y="647700"/>
            <a:ext cx="7350417" cy="3314701"/>
            <a:chOff x="5013372" y="800100"/>
            <a:chExt cx="7350417" cy="3314701"/>
          </a:xfrm>
        </p:grpSpPr>
        <p:grpSp>
          <p:nvGrpSpPr>
            <p:cNvPr id="42" name="Group 5"/>
            <p:cNvGrpSpPr/>
            <p:nvPr/>
          </p:nvGrpSpPr>
          <p:grpSpPr>
            <a:xfrm>
              <a:off x="5013372" y="884039"/>
              <a:ext cx="6671815" cy="3230762"/>
              <a:chOff x="0" y="-38100"/>
              <a:chExt cx="1757186" cy="850900"/>
            </a:xfrm>
          </p:grpSpPr>
          <p:sp>
            <p:nvSpPr>
              <p:cNvPr id="43" name="Freeform 6"/>
              <p:cNvSpPr/>
              <p:nvPr/>
            </p:nvSpPr>
            <p:spPr>
              <a:xfrm>
                <a:off x="309864" y="0"/>
                <a:ext cx="1447322"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44"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12"/>
            <p:cNvSpPr txBox="1"/>
            <p:nvPr/>
          </p:nvSpPr>
          <p:spPr>
            <a:xfrm>
              <a:off x="5512987" y="80010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46" name="Rectangle 45"/>
              <p:cNvSpPr/>
              <p:nvPr/>
            </p:nvSpPr>
            <p:spPr>
              <a:xfrm>
                <a:off x="1066800" y="2652406"/>
                <a:ext cx="16532897" cy="2795894"/>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Cho cấp số cộng </a:t>
                </a:r>
                <a14:m>
                  <m:oMath xmlns:m="http://schemas.openxmlformats.org/officeDocument/2006/math">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công sai d. Đặt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num>
                        <m:den>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e>
                          </m:d>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𝑑</m:t>
                          </m:r>
                        </m:e>
                      </m:d>
                    </m:oMath>
                  </m:oMathPara>
                </a14:m>
                <a:endParaRPr lang="en-US" sz="4000" i="1">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1066800" y="2652406"/>
                <a:ext cx="16532897" cy="2795894"/>
              </a:xfrm>
              <a:prstGeom prst="rect">
                <a:avLst/>
              </a:prstGeom>
              <a:blipFill>
                <a:blip r:embed="rId6"/>
                <a:stretch>
                  <a:fillRect l="-1291" r="-221"/>
                </a:stretch>
              </a:blipFill>
            </p:spPr>
            <p:txBody>
              <a:bodyPr/>
              <a:lstStyle/>
              <a:p>
                <a:r>
                  <a:rPr lang="en-US">
                    <a:noFill/>
                  </a:rPr>
                  <a:t> </a:t>
                </a:r>
              </a:p>
            </p:txBody>
          </p:sp>
        </mc:Fallback>
      </mc:AlternateContent>
      <p:pic>
        <p:nvPicPr>
          <p:cNvPr id="48" name="Picture 47"/>
          <p:cNvPicPr>
            <a:picLocks noChangeAspect="1"/>
          </p:cNvPicPr>
          <p:nvPr/>
        </p:nvPicPr>
        <p:blipFill>
          <a:blip r:embed="rId7"/>
          <a:stretch>
            <a:fillRect/>
          </a:stretch>
        </p:blipFill>
        <p:spPr>
          <a:xfrm>
            <a:off x="15904895" y="67088"/>
            <a:ext cx="1694802" cy="1329102"/>
          </a:xfrm>
          <a:prstGeom prst="rect">
            <a:avLst/>
          </a:prstGeom>
        </p:spPr>
      </p:pic>
      <p:pic>
        <p:nvPicPr>
          <p:cNvPr id="49" name="Picture 48"/>
          <p:cNvPicPr>
            <a:picLocks noChangeAspect="1"/>
          </p:cNvPicPr>
          <p:nvPr/>
        </p:nvPicPr>
        <p:blipFill>
          <a:blip r:embed="rId8"/>
          <a:stretch>
            <a:fillRect/>
          </a:stretch>
        </p:blipFill>
        <p:spPr>
          <a:xfrm flipV="1">
            <a:off x="607908" y="426038"/>
            <a:ext cx="2161253" cy="49755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66800" y="5448300"/>
                <a:ext cx="16532897" cy="3724994"/>
              </a:xfrm>
              <a:prstGeom prst="rect">
                <a:avLst/>
              </a:prstGeom>
            </p:spPr>
            <p:txBody>
              <a:bodyPr wrap="square">
                <a:spAutoFit/>
              </a:bodyPr>
              <a:lstStyle/>
              <a:p>
                <a:pPr>
                  <a:lnSpc>
                    <a:spcPct val="150000"/>
                  </a:lnSpc>
                </a:pPr>
                <a:r>
                  <a:rPr lang="nl-NL" sz="4000" b="1" i="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effectLst/>
                    <a:latin typeface="Arial" panose="020B0604020202020204" pitchFamily="34" charset="0"/>
                    <a:ea typeface="Times New Roman" panose="02020603050405020304" pitchFamily="18" charset="0"/>
                    <a:cs typeface="Arial" panose="020B0604020202020204" pitchFamily="34" charset="0"/>
                  </a:rPr>
                  <a:t>Sử dụng công thức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e>
                    </m:d>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𝑑</m:t>
                    </m:r>
                  </m:oMath>
                </a14:m>
                <a:r>
                  <a:rPr lang="nl-NL" sz="4000">
                    <a:effectLst/>
                    <a:latin typeface="Arial" panose="020B0604020202020204" pitchFamily="34" charset="0"/>
                    <a:ea typeface="Times New Roman" panose="02020603050405020304" pitchFamily="18" charset="0"/>
                    <a:cs typeface="Arial" panose="020B0604020202020204" pitchFamily="34" charset="0"/>
                  </a:rPr>
                  <a:t>, ta có thể viết tổng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dưới dạng: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e>
                          </m:d>
                        </m:num>
                        <m:den>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448300"/>
                <a:ext cx="16532897" cy="3724994"/>
              </a:xfrm>
              <a:prstGeom prst="rect">
                <a:avLst/>
              </a:prstGeom>
              <a:blipFill>
                <a:blip r:embed="rId9"/>
                <a:stretch>
                  <a:fillRect l="-1291" r="-1069"/>
                </a:stretch>
              </a:blipFill>
            </p:spPr>
            <p:txBody>
              <a:bodyPr/>
              <a:lstStyle/>
              <a:p>
                <a:r>
                  <a:rPr lang="en-US">
                    <a:noFill/>
                  </a:rPr>
                  <a:t> </a:t>
                </a:r>
              </a:p>
            </p:txBody>
          </p:sp>
        </mc:Fallback>
      </mc:AlternateContent>
      <p:pic>
        <p:nvPicPr>
          <p:cNvPr id="8" name="Picture 7"/>
          <p:cNvPicPr>
            <a:picLocks noChangeAspect="1"/>
          </p:cNvPicPr>
          <p:nvPr/>
        </p:nvPicPr>
        <p:blipFill>
          <a:blip r:embed="rId10"/>
          <a:stretch>
            <a:fillRect/>
          </a:stretch>
        </p:blipFill>
        <p:spPr>
          <a:xfrm>
            <a:off x="16992548" y="8729953"/>
            <a:ext cx="1054733" cy="812883"/>
          </a:xfrm>
          <a:prstGeom prst="rect">
            <a:avLst/>
          </a:prstGeom>
        </p:spPr>
      </p:pic>
    </p:spTree>
    <p:extLst>
      <p:ext uri="{BB962C8B-B14F-4D97-AF65-F5344CB8AC3E}">
        <p14:creationId xmlns:p14="http://schemas.microsoft.com/office/powerpoint/2010/main" val="13038298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xEl>
                                              <p:pRg st="1" end="1"/>
                                            </p:txEl>
                                          </p:spTgt>
                                        </p:tgtEl>
                                        <p:attrNameLst>
                                          <p:attrName>style.visibility</p:attrName>
                                        </p:attrNameLst>
                                      </p:cBhvr>
                                      <p:to>
                                        <p:strVal val="visible"/>
                                      </p:to>
                                    </p:set>
                                    <p:animEffect transition="in" filter="fade">
                                      <p:cBhvr>
                                        <p:cTn id="15" dur="500"/>
                                        <p:tgtEl>
                                          <p:spTgt spid="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3400343" y="6477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4" name="Oval Callout 63"/>
          <p:cNvSpPr/>
          <p:nvPr/>
        </p:nvSpPr>
        <p:spPr>
          <a:xfrm>
            <a:off x="8234462" y="2020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6"/>
          <a:stretch>
            <a:fillRect/>
          </a:stretch>
        </p:blipFill>
        <p:spPr>
          <a:xfrm rot="20439982">
            <a:off x="16501173" y="199581"/>
            <a:ext cx="1397935" cy="2479909"/>
          </a:xfrm>
          <a:prstGeom prst="rect">
            <a:avLst/>
          </a:prstGeom>
        </p:spPr>
      </p:pic>
      <p:sp>
        <p:nvSpPr>
          <p:cNvPr id="69" name="Rectangle 68"/>
          <p:cNvSpPr/>
          <p:nvPr/>
        </p:nvSpPr>
        <p:spPr>
          <a:xfrm>
            <a:off x="5940096" y="686030"/>
            <a:ext cx="861410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Giải</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bài toán ở </a:t>
            </a:r>
            <a:r>
              <a:rPr kumimoji="0" lang="en-US" sz="4000" b="0" i="1"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tình huống mở đầu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70" name="Picture 69"/>
          <p:cNvPicPr>
            <a:picLocks noChangeAspect="1"/>
          </p:cNvPicPr>
          <p:nvPr/>
        </p:nvPicPr>
        <p:blipFill>
          <a:blip r:embed="rId7"/>
          <a:stretch>
            <a:fillRect/>
          </a:stretch>
        </p:blipFill>
        <p:spPr>
          <a:xfrm>
            <a:off x="16992600" y="8577433"/>
            <a:ext cx="1069918" cy="159526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20497" y="3258989"/>
                <a:ext cx="16276903" cy="6456511"/>
              </a:xfrm>
              <a:prstGeom prst="rect">
                <a:avLst/>
              </a:prstGeom>
            </p:spPr>
            <p:txBody>
              <a:bodyPr wrap="square">
                <a:spAutoFit/>
              </a:bodyPr>
              <a:lstStyle/>
              <a:p>
                <a:pPr lvl="0" algn="just">
                  <a:lnSpc>
                    <a:spcPct val="150000"/>
                  </a:lnSpc>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ghế ở mỗi hang của nhà hát lập thành một cấp số cộng, gồm 25 số hạng, với số hạng đầu </a:t>
                </a:r>
                <a14:m>
                  <m:oMath xmlns:m="http://schemas.openxmlformats.org/officeDocument/2006/math">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a:latin typeface="Cambria Math" panose="02040503050406030204" pitchFamily="18" charset="0"/>
                            <a:ea typeface="Cambria Math" panose="02040503050406030204" pitchFamily="18" charset="0"/>
                            <a:cs typeface="Times New Roman" panose="02020603050405020304" pitchFamily="18" charset="0"/>
                          </a:rPr>
                          <m:t>u</m:t>
                        </m:r>
                      </m:e>
                      <m:sub>
                        <m:r>
                          <a:rPr lang="nl-NL" sz="4000">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=16</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0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m:t>
                    </m:r>
                  </m:oMath>
                </a14:m>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Tổng các số hạng này là: </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1</m:t>
                          </m:r>
                        </m:sub>
                      </m:sSub>
                      <m:r>
                        <a:rPr lang="nl-NL"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2</m:t>
                          </m:r>
                        </m:sub>
                      </m:sSub>
                      <m:r>
                        <a:rPr lang="nl-NL" sz="4000" i="1">
                          <a:latin typeface="Cambria Math" panose="02040503050406030204" pitchFamily="18" charset="0"/>
                          <a:ea typeface="Times New Roman" panose="02020603050405020304" pitchFamily="18" charset="0"/>
                          <a:cs typeface="Times New Roman" panose="02020603050405020304" pitchFamily="18" charset="0"/>
                        </a:rPr>
                        <m:t>+ … + </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25</m:t>
                          </m:r>
                        </m:sub>
                      </m:sSub>
                      <m:r>
                        <a:rPr lang="en-US" sz="4000" b="0" i="1" smtClean="0">
                          <a:latin typeface="Cambria Math" panose="02040503050406030204" pitchFamily="18" charset="0"/>
                          <a:cs typeface="Times New Roman" panose="02020603050405020304" pitchFamily="18" charset="0"/>
                        </a:rPr>
                        <m:t>=</m:t>
                      </m:r>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m:t>
                          </m:r>
                        </m:num>
                        <m:den>
                          <m:r>
                            <a:rPr lang="nl-NL" sz="40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nl-NL" sz="40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a:latin typeface="Cambria Math" panose="02040503050406030204" pitchFamily="18" charset="0"/>
                                  <a:ea typeface="Cambria Math" panose="02040503050406030204" pitchFamily="18" charset="0"/>
                                  <a:cs typeface="Times New Roman" panose="02020603050405020304" pitchFamily="18" charset="0"/>
                                </a:rPr>
                                <m:t>u</m:t>
                              </m:r>
                            </m:e>
                            <m:sub>
                              <m:r>
                                <a:rPr lang="nl-NL" sz="4000">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25−1</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𝑑</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25</m:t>
                          </m:r>
                        </m:num>
                        <m:den>
                          <m:r>
                            <a:rPr lang="nl-NL" sz="40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nl-NL" sz="4000" i="1">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latin typeface="Cambria Math" panose="02040503050406030204" pitchFamily="18" charset="0"/>
                              <a:ea typeface="Cambria Math" panose="02040503050406030204" pitchFamily="18" charset="0"/>
                              <a:cs typeface="Times New Roman" panose="02020603050405020304" pitchFamily="18" charset="0"/>
                            </a:rPr>
                            <m:t>2</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.16</m:t>
                          </m:r>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24.2</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=1 000</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nhà hát đó có tổng cộng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1 000</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ghế.</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0497" y="3258989"/>
                <a:ext cx="16276903" cy="6456511"/>
              </a:xfrm>
              <a:prstGeom prst="rect">
                <a:avLst/>
              </a:prstGeom>
              <a:blipFill>
                <a:blip r:embed="rId8"/>
                <a:stretch>
                  <a:fillRect l="-1310" r="-1310" b="-1322"/>
                </a:stretch>
              </a:blipFill>
            </p:spPr>
            <p:txBody>
              <a:bodyPr/>
              <a:lstStyle/>
              <a:p>
                <a:r>
                  <a:rPr lang="en-US">
                    <a:noFill/>
                  </a:rPr>
                  <a:t> </a:t>
                </a:r>
              </a:p>
            </p:txBody>
          </p:sp>
        </mc:Fallback>
      </mc:AlternateContent>
    </p:spTree>
    <p:extLst>
      <p:ext uri="{BB962C8B-B14F-4D97-AF65-F5344CB8AC3E}">
        <p14:creationId xmlns:p14="http://schemas.microsoft.com/office/powerpoint/2010/main" val="163119348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442089" y="4953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3" name="TextBox 62"/>
          <p:cNvSpPr txBox="1"/>
          <p:nvPr/>
        </p:nvSpPr>
        <p:spPr>
          <a:xfrm>
            <a:off x="1494538" y="558364"/>
            <a:ext cx="14964662" cy="182357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Cần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lấy tổng của bao nhiêu số hạng đầu của cấp số cộng 2, 5, 8,... để được kết quả bằng 345?</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4" name="Oval Callout 63"/>
          <p:cNvSpPr/>
          <p:nvPr/>
        </p:nvSpPr>
        <p:spPr>
          <a:xfrm>
            <a:off x="8249411" y="2476500"/>
            <a:ext cx="1808989" cy="752512"/>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6"/>
          <a:stretch>
            <a:fillRect/>
          </a:stretch>
        </p:blipFill>
        <p:spPr>
          <a:xfrm rot="18072986">
            <a:off x="-307008" y="8342993"/>
            <a:ext cx="1738590" cy="1330554"/>
          </a:xfrm>
          <a:prstGeom prst="rect">
            <a:avLst/>
          </a:prstGeom>
        </p:spPr>
      </p:pic>
      <p:pic>
        <p:nvPicPr>
          <p:cNvPr id="14" name="Picture 13"/>
          <p:cNvPicPr>
            <a:picLocks noChangeAspect="1"/>
          </p:cNvPicPr>
          <p:nvPr/>
        </p:nvPicPr>
        <p:blipFill>
          <a:blip r:embed="rId7"/>
          <a:stretch>
            <a:fillRect/>
          </a:stretch>
        </p:blipFill>
        <p:spPr>
          <a:xfrm rot="20368235">
            <a:off x="17057728" y="32854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3435370"/>
                <a:ext cx="16270706" cy="6432530"/>
              </a:xfrm>
              <a:prstGeom prst="rect">
                <a:avLst/>
              </a:prstGeom>
            </p:spPr>
            <p:txBody>
              <a:bodyPr wrap="square">
                <a:spAutoFit/>
              </a:bodyPr>
              <a:lstStyle/>
              <a:p>
                <a:pPr lvl="0" algn="just">
                  <a:lnSpc>
                    <a:spcPct val="150000"/>
                  </a:lnSpc>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Cấp số cộng có số hạng đầu </a:t>
                </a:r>
                <a14:m>
                  <m:oMath xmlns:m="http://schemas.openxmlformats.org/officeDocument/2006/math">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 công sai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Gọi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𝑛</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các số hạng đầu của cấp số cộng cần lấy tổng, ta có:</a:t>
                </a:r>
              </a:p>
              <a:p>
                <a:pPr lvl="0" algn="ctr">
                  <a:lnSpc>
                    <a:spcPct val="150000"/>
                  </a:lnSpc>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345</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latin typeface="Cambria Math" panose="02040503050406030204" pitchFamily="18" charset="0"/>
                            <a:ea typeface="Cambria Math" panose="02040503050406030204" pitchFamily="18" charset="0"/>
                            <a:cs typeface="Times New Roman" panose="02020603050405020304" pitchFamily="18" charset="0"/>
                          </a:rPr>
                          <m:t>𝑆</m:t>
                        </m:r>
                      </m:e>
                      <m: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𝑢</m:t>
                            </m:r>
                          </m:e>
                          <m: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1</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𝑑</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latin typeface="Cambria Math" panose="02040503050406030204" pitchFamily="18" charset="0"/>
                            <a:ea typeface="Cambria Math" panose="02040503050406030204" pitchFamily="18" charset="0"/>
                            <a:cs typeface="Times New Roman" panose="02020603050405020304" pitchFamily="18" charset="0"/>
                          </a:rPr>
                          <m:t>2</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sz="3600" i="1">
                            <a:latin typeface="Cambria Math" panose="02040503050406030204" pitchFamily="18" charset="0"/>
                            <a:ea typeface="Cambria Math" panose="02040503050406030204" pitchFamily="18" charset="0"/>
                            <a:cs typeface="Times New Roman" panose="02020603050405020304" pitchFamily="18" charset="0"/>
                          </a:rPr>
                          <m:t>+</m:t>
                        </m:r>
                        <m:d>
                          <m:d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latin typeface="Cambria Math" panose="02040503050406030204" pitchFamily="18" charset="0"/>
                                <a:ea typeface="Cambria Math" panose="02040503050406030204" pitchFamily="18" charset="0"/>
                                <a:cs typeface="Times New Roman" panose="02020603050405020304" pitchFamily="18" charset="0"/>
                              </a:rPr>
                              <m:t>𝑛</m:t>
                            </m:r>
                            <m:r>
                              <a:rPr lang="en-US" sz="3600" i="1">
                                <a:latin typeface="Cambria Math" panose="02040503050406030204" pitchFamily="18" charset="0"/>
                                <a:ea typeface="Cambria Math" panose="02040503050406030204" pitchFamily="18" charset="0"/>
                                <a:cs typeface="Times New Roman" panose="02020603050405020304" pitchFamily="18" charset="0"/>
                              </a:rPr>
                              <m:t>−</m:t>
                            </m:r>
                            <m:r>
                              <a:rPr lang="en-US" sz="3600" i="1">
                                <a:latin typeface="Cambria Math" panose="02040503050406030204" pitchFamily="18" charset="0"/>
                                <a:ea typeface="Cambria Math" panose="02040503050406030204" pitchFamily="18" charset="0"/>
                                <a:cs typeface="Times New Roman" panose="02020603050405020304" pitchFamily="18" charset="0"/>
                              </a:rPr>
                              <m:t>1</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3</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3600" i="1">
                            <a:latin typeface="Cambria Math" panose="02040503050406030204" pitchFamily="18" charset="0"/>
                            <a:ea typeface="Cambria Math" panose="02040503050406030204" pitchFamily="18" charset="0"/>
                            <a:cs typeface="Times New Roman" panose="02020603050405020304" pitchFamily="18" charset="0"/>
                          </a:rPr>
                          <m:t>𝑛</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i="1">
                            <a:latin typeface="Cambria Math" panose="02040503050406030204" pitchFamily="18" charset="0"/>
                            <a:ea typeface="Cambria Math" panose="02040503050406030204" pitchFamily="18" charset="0"/>
                            <a:cs typeface="Times New Roman" panose="02020603050405020304" pitchFamily="18" charset="0"/>
                          </a:rPr>
                          <m:t>1</m:t>
                        </m:r>
                      </m:e>
                    </m:d>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Do đó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3</m:t>
                    </m:r>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𝑛</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𝑛</m:t>
                    </m:r>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690</m:t>
                    </m:r>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Giải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phương trình bậc hai này ta được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230</m:t>
                        </m:r>
                      </m:num>
                      <m:den>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15</m:t>
                        </m:r>
                      </m:den>
                    </m:f>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(loại)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và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15</m:t>
                    </m:r>
                  </m:oMath>
                </a14:m>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p>
              <a:p>
                <a:pPr lvl="0" algn="just">
                  <a:lnSpc>
                    <a:spcPct val="150000"/>
                  </a:lnSpc>
                </a:pP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Vậy phải lấy tổng của 15 số hạng đầu của cấp số cộng đã cho để được tổng bằng 345.</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3435370"/>
                <a:ext cx="16270706" cy="6432530"/>
              </a:xfrm>
              <a:prstGeom prst="rect">
                <a:avLst/>
              </a:prstGeom>
              <a:blipFill>
                <a:blip r:embed="rId8"/>
                <a:stretch>
                  <a:fillRect l="-1161" r="-1124" b="-2654"/>
                </a:stretch>
              </a:blipFill>
            </p:spPr>
            <p:txBody>
              <a:bodyPr/>
              <a:lstStyle/>
              <a:p>
                <a:r>
                  <a:rPr lang="en-US">
                    <a:noFill/>
                  </a:rPr>
                  <a:t> </a:t>
                </a:r>
              </a:p>
            </p:txBody>
          </p:sp>
        </mc:Fallback>
      </mc:AlternateContent>
    </p:spTree>
    <p:extLst>
      <p:ext uri="{BB962C8B-B14F-4D97-AF65-F5344CB8AC3E}">
        <p14:creationId xmlns:p14="http://schemas.microsoft.com/office/powerpoint/2010/main" val="17464290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7537142" y="1421621"/>
            <a:ext cx="4832732" cy="1131079"/>
          </a:xfrm>
          <a:prstGeom prst="rect">
            <a:avLst/>
          </a:prstGeom>
          <a:solidFill>
            <a:schemeClr val="tx2"/>
          </a:solidFill>
          <a:ln w="38100">
            <a:solidFill>
              <a:schemeClr val="bg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VẬN DỤNG</a:t>
            </a:r>
            <a:endParaRPr lang="en-US" sz="45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286000" y="3066663"/>
            <a:ext cx="15335017" cy="4820037"/>
          </a:xfrm>
          <a:prstGeom prst="rect">
            <a:avLst/>
          </a:prstGeom>
        </p:spPr>
        <p:txBody>
          <a:bodyPr wrap="square">
            <a:spAutoFit/>
          </a:bodyPr>
          <a:lstStyle/>
          <a:p>
            <a:pPr algn="just">
              <a:lnSpc>
                <a:spcPct val="150000"/>
              </a:lnSpc>
              <a:spcBef>
                <a:spcPts val="1200"/>
              </a:spcBef>
              <a:spcAft>
                <a:spcPts val="600"/>
              </a:spcAft>
            </a:pPr>
            <a:r>
              <a:rPr lang="vi-VN" sz="4200"/>
              <a:t>Anh Nam được nhận vào làm việc ở một công ty về công nghệ với mức lương khởi điểm là 100 triệu đồng một năm. Công ty sẽ tăng thêm lương cho anh Nam mỗi năm là 20 triệu đồng. Tính tổng số tiền lương mà anh Nam nhận được sau 10 năm làm việc cho công ty đó</a:t>
            </a:r>
            <a:r>
              <a:rPr lang="vi-VN" sz="4200" smtClean="0"/>
              <a:t>.</a:t>
            </a:r>
            <a:endParaRPr lang="vi-VN" sz="4200"/>
          </a:p>
        </p:txBody>
      </p:sp>
      <p:pic>
        <p:nvPicPr>
          <p:cNvPr id="17" name="Picture 16"/>
          <p:cNvPicPr>
            <a:picLocks noChangeAspect="1"/>
          </p:cNvPicPr>
          <p:nvPr/>
        </p:nvPicPr>
        <p:blipFill>
          <a:blip r:embed="rId3"/>
          <a:stretch>
            <a:fillRect/>
          </a:stretch>
        </p:blipFill>
        <p:spPr>
          <a:xfrm rot="20094475">
            <a:off x="16363282" y="621741"/>
            <a:ext cx="1331084" cy="2000078"/>
          </a:xfrm>
          <a:prstGeom prst="rect">
            <a:avLst/>
          </a:prstGeom>
        </p:spPr>
      </p:pic>
      <p:pic>
        <p:nvPicPr>
          <p:cNvPr id="4" name="Picture 3"/>
          <p:cNvPicPr>
            <a:picLocks noChangeAspect="1"/>
          </p:cNvPicPr>
          <p:nvPr/>
        </p:nvPicPr>
        <p:blipFill>
          <a:blip r:embed="rId4"/>
          <a:stretch>
            <a:fillRect/>
          </a:stretch>
        </p:blipFill>
        <p:spPr>
          <a:xfrm>
            <a:off x="1373699" y="695518"/>
            <a:ext cx="1966363" cy="1780982"/>
          </a:xfrm>
          <a:prstGeom prst="rect">
            <a:avLst/>
          </a:prstGeom>
        </p:spPr>
      </p:pic>
      <p:pic>
        <p:nvPicPr>
          <p:cNvPr id="6" name="Picture 5"/>
          <p:cNvPicPr>
            <a:picLocks noChangeAspect="1"/>
          </p:cNvPicPr>
          <p:nvPr/>
        </p:nvPicPr>
        <p:blipFill>
          <a:blip r:embed="rId5"/>
          <a:stretch>
            <a:fillRect/>
          </a:stretch>
        </p:blipFill>
        <p:spPr>
          <a:xfrm>
            <a:off x="15773400" y="8753262"/>
            <a:ext cx="1603037" cy="1267038"/>
          </a:xfrm>
          <a:prstGeom prst="rect">
            <a:avLst/>
          </a:prstGeom>
        </p:spPr>
      </p:pic>
    </p:spTree>
    <p:extLst>
      <p:ext uri="{BB962C8B-B14F-4D97-AF65-F5344CB8AC3E}">
        <p14:creationId xmlns:p14="http://schemas.microsoft.com/office/powerpoint/2010/main" val="16798512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333774" y="361950"/>
            <a:ext cx="1503639" cy="1361882"/>
          </a:xfrm>
          <a:prstGeom prst="rect">
            <a:avLst/>
          </a:prstGeom>
        </p:spPr>
      </p:pic>
      <p:pic>
        <p:nvPicPr>
          <p:cNvPr id="6" name="Picture 5"/>
          <p:cNvPicPr>
            <a:picLocks noChangeAspect="1"/>
          </p:cNvPicPr>
          <p:nvPr/>
        </p:nvPicPr>
        <p:blipFill>
          <a:blip r:embed="rId4"/>
          <a:stretch>
            <a:fillRect/>
          </a:stretch>
        </p:blipFill>
        <p:spPr>
          <a:xfrm>
            <a:off x="16303963" y="8753262"/>
            <a:ext cx="1603037" cy="1267038"/>
          </a:xfrm>
          <a:prstGeom prst="rect">
            <a:avLst/>
          </a:prstGeom>
        </p:spPr>
      </p:pic>
      <p:sp>
        <p:nvSpPr>
          <p:cNvPr id="10" name="Oval Callout 9"/>
          <p:cNvSpPr/>
          <p:nvPr/>
        </p:nvSpPr>
        <p:spPr>
          <a:xfrm>
            <a:off x="8915401" y="800100"/>
            <a:ext cx="1752600" cy="9906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085594" y="2171700"/>
                <a:ext cx="15468600" cy="6784421"/>
              </a:xfrm>
              <a:prstGeom prst="rect">
                <a:avLst/>
              </a:prstGeom>
            </p:spPr>
            <p:txBody>
              <a:bodyPr wrap="square">
                <a:spAutoFit/>
              </a:bodyPr>
              <a:lstStyle/>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Số tiền lương anh Nam nhận được mỗi năm lập thành một cấp số cộng, gồm 10 số hạng,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100 và công sai d = 20.</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Tổng 10 số hạng đầu của cấp số cộng này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10−1</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𝑑</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nl-NL" sz="3800" smtClean="0">
                    <a:effectLst/>
                    <a:ea typeface="Cambria Math" panose="02040503050406030204" pitchFamily="18" charset="0"/>
                    <a:cs typeface="Times New Roman" panose="02020603050405020304" pitchFamily="18" charset="0"/>
                  </a:rPr>
                  <a:t>                                </a:t>
                </a:r>
                <a14:m>
                  <m:oMath xmlns:m="http://schemas.openxmlformats.org/officeDocument/2006/math">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nl-NL" sz="3800" i="1">
                        <a:effectLst/>
                        <a:latin typeface="Cambria Math" panose="02040503050406030204" pitchFamily="18" charset="0"/>
                        <a:ea typeface="Cambria Math" panose="02040503050406030204" pitchFamily="18" charset="0"/>
                        <a:cs typeface="Times New Roman" panose="02020603050405020304" pitchFamily="18" charset="0"/>
                      </a:rPr>
                      <m:t>(2.100+9.20)=1900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Vậy số tiền lương mà anh Nam nhận được sau 10 năm làm việc ở công ty này là 1 900 triệu đồng hay 1 tỷ 900 triệu đồng.</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5594" y="2171700"/>
                <a:ext cx="15468600" cy="6784421"/>
              </a:xfrm>
              <a:prstGeom prst="rect">
                <a:avLst/>
              </a:prstGeom>
              <a:blipFill>
                <a:blip r:embed="rId5"/>
                <a:stretch>
                  <a:fillRect l="-1300" r="-1261" b="-3684"/>
                </a:stretch>
              </a:blipFill>
            </p:spPr>
            <p:txBody>
              <a:bodyPr/>
              <a:lstStyle/>
              <a:p>
                <a:r>
                  <a:rPr lang="en-US">
                    <a:noFill/>
                  </a:rPr>
                  <a:t> </a:t>
                </a:r>
              </a:p>
            </p:txBody>
          </p:sp>
        </mc:Fallback>
      </mc:AlternateContent>
    </p:spTree>
    <p:extLst>
      <p:ext uri="{BB962C8B-B14F-4D97-AF65-F5344CB8AC3E}">
        <p14:creationId xmlns:p14="http://schemas.microsoft.com/office/powerpoint/2010/main" val="245864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78275" y="1612788"/>
            <a:ext cx="15676325" cy="1905000"/>
            <a:chOff x="274320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43200" y="329505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en-US" sz="6500" b="1" noProof="0" smtClean="0">
                  <a:solidFill>
                    <a:srgbClr val="C00000"/>
                  </a:solidFill>
                  <a:latin typeface="Arial" panose="020B0604020202020204" pitchFamily="34" charset="0"/>
                  <a:ea typeface="Calibri" panose="020F0502020204030204" pitchFamily="34" charset="0"/>
                  <a:cs typeface="Arial" panose="020B0604020202020204" pitchFamily="34" charset="0"/>
                </a:rPr>
                <a:t>LUYỆN TẬP</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1173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B. d = 7</a:t>
            </a:r>
            <a:endParaRPr lang="en-US" sz="40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500">
                <a:ea typeface="Times New Roman" panose="02020603050405020304" pitchFamily="18" charset="0"/>
              </a:rPr>
              <a:t>A. d = 5</a:t>
            </a:r>
            <a:endParaRPr lang="en-US" sz="4500">
              <a:effectLs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D. d = 8</a:t>
            </a:r>
            <a:endParaRPr lang="en-US" sz="40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C. d = 6</a:t>
            </a:r>
            <a:endParaRPr lang="en-US" sz="40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15346121" y="5970924"/>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mc:AlternateContent xmlns:mc="http://schemas.openxmlformats.org/markup-compatibility/2006" xmlns:a14="http://schemas.microsoft.com/office/drawing/2010/main">
        <mc:Choice Requires="a14">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nl-NL" sz="4500">
                    <a:latin typeface="Arial" panose="020B0604020202020204" pitchFamily="34" charset="0"/>
                    <a:ea typeface="Times New Roman" panose="02020603050405020304" pitchFamily="18" charset="0"/>
                    <a:cs typeface="Arial" panose="020B0604020202020204" pitchFamily="34" charset="0"/>
                  </a:rPr>
                  <a:t>Cho một cấp số cộng có </a:t>
                </a: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5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=−3;</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5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6</m:t>
                        </m:r>
                      </m:sub>
                    </m:s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=27</m:t>
                    </m:r>
                  </m:oMath>
                </a14:m>
                <a:r>
                  <a:rPr lang="nl-NL" sz="4500">
                    <a:effectLst/>
                    <a:latin typeface="Arial" panose="020B0604020202020204" pitchFamily="34" charset="0"/>
                    <a:ea typeface="Times New Roman" panose="02020603050405020304" pitchFamily="18" charset="0"/>
                    <a:cs typeface="Arial" panose="020B0604020202020204" pitchFamily="34" charset="0"/>
                  </a:rPr>
                  <a:t>. </a:t>
                </a:r>
                <a:r>
                  <a:rPr lang="en-US" sz="4500">
                    <a:effectLst/>
                    <a:latin typeface="Arial" panose="020B0604020202020204" pitchFamily="34" charset="0"/>
                    <a:ea typeface="Times New Roman" panose="02020603050405020304" pitchFamily="18" charset="0"/>
                    <a:cs typeface="Arial" panose="020B0604020202020204" pitchFamily="34" charset="0"/>
                  </a:rPr>
                  <a:t>Tìm d?</a:t>
                </a:r>
              </a:p>
            </p:txBody>
          </p:sp>
        </mc:Choice>
        <mc:Fallback xmlns="">
          <p:sp>
            <p:nvSpPr>
              <p:cNvPr id="18" name="Google Shape;923;p54"/>
              <p:cNvSpPr>
                <a:spLocks noRot="1" noChangeAspect="1" noMove="1" noResize="1" noEditPoints="1" noAdjustHandles="1" noChangeArrowheads="1" noChangeShapeType="1" noTextEdit="1"/>
              </p:cNvSpPr>
              <p:nvPr/>
            </p:nvSpPr>
            <p:spPr>
              <a:xfrm>
                <a:off x="498352" y="1829820"/>
                <a:ext cx="17180048" cy="3393825"/>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32967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43"/>
                                        </p:tgtEl>
                                        <p:attrNameLst>
                                          <p:attrName>style.visibility</p:attrName>
                                        </p:attrNameLst>
                                      </p:cBhvr>
                                      <p:to>
                                        <p:strVal val="visible"/>
                                      </p:to>
                                    </p:set>
                                    <p:anim calcmode="lin" valueType="num">
                                      <p:cBhvr>
                                        <p:cTn id="16" dur="500" fill="hold"/>
                                        <p:tgtEl>
                                          <p:spTgt spid="943"/>
                                        </p:tgtEl>
                                        <p:attrNameLst>
                                          <p:attrName>ppt_w</p:attrName>
                                        </p:attrNameLst>
                                      </p:cBhvr>
                                      <p:tavLst>
                                        <p:tav tm="0">
                                          <p:val>
                                            <p:fltVal val="0"/>
                                          </p:val>
                                        </p:tav>
                                        <p:tav tm="100000">
                                          <p:val>
                                            <p:strVal val="#ppt_w"/>
                                          </p:val>
                                        </p:tav>
                                      </p:tavLst>
                                    </p:anim>
                                    <p:anim calcmode="lin" valueType="num">
                                      <p:cBhvr>
                                        <p:cTn id="17" dur="500" fill="hold"/>
                                        <p:tgtEl>
                                          <p:spTgt spid="943"/>
                                        </p:tgtEl>
                                        <p:attrNameLst>
                                          <p:attrName>ppt_h</p:attrName>
                                        </p:attrNameLst>
                                      </p:cBhvr>
                                      <p:tavLst>
                                        <p:tav tm="0">
                                          <p:val>
                                            <p:fltVal val="0"/>
                                          </p:val>
                                        </p:tav>
                                        <p:tav tm="100000">
                                          <p:val>
                                            <p:strVal val="#ppt_h"/>
                                          </p:val>
                                        </p:tav>
                                      </p:tavLst>
                                    </p:anim>
                                    <p:animEffect transition="in" filter="fade">
                                      <p:cBhvr>
                                        <p:cTn id="18" dur="500"/>
                                        <p:tgtEl>
                                          <p:spTgt spid="94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42"/>
                                        </p:tgtEl>
                                        <p:attrNameLst>
                                          <p:attrName>style.visibility</p:attrName>
                                        </p:attrNameLst>
                                      </p:cBhvr>
                                      <p:to>
                                        <p:strVal val="visible"/>
                                      </p:to>
                                    </p:set>
                                    <p:anim calcmode="lin" valueType="num">
                                      <p:cBhvr>
                                        <p:cTn id="21" dur="500" fill="hold"/>
                                        <p:tgtEl>
                                          <p:spTgt spid="942"/>
                                        </p:tgtEl>
                                        <p:attrNameLst>
                                          <p:attrName>ppt_w</p:attrName>
                                        </p:attrNameLst>
                                      </p:cBhvr>
                                      <p:tavLst>
                                        <p:tav tm="0">
                                          <p:val>
                                            <p:fltVal val="0"/>
                                          </p:val>
                                        </p:tav>
                                        <p:tav tm="100000">
                                          <p:val>
                                            <p:strVal val="#ppt_w"/>
                                          </p:val>
                                        </p:tav>
                                      </p:tavLst>
                                    </p:anim>
                                    <p:anim calcmode="lin" valueType="num">
                                      <p:cBhvr>
                                        <p:cTn id="22" dur="500" fill="hold"/>
                                        <p:tgtEl>
                                          <p:spTgt spid="942"/>
                                        </p:tgtEl>
                                        <p:attrNameLst>
                                          <p:attrName>ppt_h</p:attrName>
                                        </p:attrNameLst>
                                      </p:cBhvr>
                                      <p:tavLst>
                                        <p:tav tm="0">
                                          <p:val>
                                            <p:fltVal val="0"/>
                                          </p:val>
                                        </p:tav>
                                        <p:tav tm="100000">
                                          <p:val>
                                            <p:strVal val="#ppt_h"/>
                                          </p:val>
                                        </p:tav>
                                      </p:tavLst>
                                    </p:anim>
                                    <p:animEffect transition="in" filter="fade">
                                      <p:cBhvr>
                                        <p:cTn id="23" dur="500"/>
                                        <p:tgtEl>
                                          <p:spTgt spid="94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45"/>
                                        </p:tgtEl>
                                        <p:attrNameLst>
                                          <p:attrName>style.visibility</p:attrName>
                                        </p:attrNameLst>
                                      </p:cBhvr>
                                      <p:to>
                                        <p:strVal val="visible"/>
                                      </p:to>
                                    </p:set>
                                    <p:anim calcmode="lin" valueType="num">
                                      <p:cBhvr>
                                        <p:cTn id="26" dur="500" fill="hold"/>
                                        <p:tgtEl>
                                          <p:spTgt spid="945"/>
                                        </p:tgtEl>
                                        <p:attrNameLst>
                                          <p:attrName>ppt_w</p:attrName>
                                        </p:attrNameLst>
                                      </p:cBhvr>
                                      <p:tavLst>
                                        <p:tav tm="0">
                                          <p:val>
                                            <p:fltVal val="0"/>
                                          </p:val>
                                        </p:tav>
                                        <p:tav tm="100000">
                                          <p:val>
                                            <p:strVal val="#ppt_w"/>
                                          </p:val>
                                        </p:tav>
                                      </p:tavLst>
                                    </p:anim>
                                    <p:anim calcmode="lin" valueType="num">
                                      <p:cBhvr>
                                        <p:cTn id="27" dur="500" fill="hold"/>
                                        <p:tgtEl>
                                          <p:spTgt spid="945"/>
                                        </p:tgtEl>
                                        <p:attrNameLst>
                                          <p:attrName>ppt_h</p:attrName>
                                        </p:attrNameLst>
                                      </p:cBhvr>
                                      <p:tavLst>
                                        <p:tav tm="0">
                                          <p:val>
                                            <p:fltVal val="0"/>
                                          </p:val>
                                        </p:tav>
                                        <p:tav tm="100000">
                                          <p:val>
                                            <p:strVal val="#ppt_h"/>
                                          </p:val>
                                        </p:tav>
                                      </p:tavLst>
                                    </p:anim>
                                    <p:animEffect transition="in" filter="fade">
                                      <p:cBhvr>
                                        <p:cTn id="28" dur="500"/>
                                        <p:tgtEl>
                                          <p:spTgt spid="94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44"/>
                                        </p:tgtEl>
                                        <p:attrNameLst>
                                          <p:attrName>style.visibility</p:attrName>
                                        </p:attrNameLst>
                                      </p:cBhvr>
                                      <p:to>
                                        <p:strVal val="visible"/>
                                      </p:to>
                                    </p:set>
                                    <p:anim calcmode="lin" valueType="num">
                                      <p:cBhvr>
                                        <p:cTn id="31" dur="500" fill="hold"/>
                                        <p:tgtEl>
                                          <p:spTgt spid="944"/>
                                        </p:tgtEl>
                                        <p:attrNameLst>
                                          <p:attrName>ppt_w</p:attrName>
                                        </p:attrNameLst>
                                      </p:cBhvr>
                                      <p:tavLst>
                                        <p:tav tm="0">
                                          <p:val>
                                            <p:fltVal val="0"/>
                                          </p:val>
                                        </p:tav>
                                        <p:tav tm="100000">
                                          <p:val>
                                            <p:strVal val="#ppt_w"/>
                                          </p:val>
                                        </p:tav>
                                      </p:tavLst>
                                    </p:anim>
                                    <p:anim calcmode="lin" valueType="num">
                                      <p:cBhvr>
                                        <p:cTn id="32" dur="500" fill="hold"/>
                                        <p:tgtEl>
                                          <p:spTgt spid="944"/>
                                        </p:tgtEl>
                                        <p:attrNameLst>
                                          <p:attrName>ppt_h</p:attrName>
                                        </p:attrNameLst>
                                      </p:cBhvr>
                                      <p:tavLst>
                                        <p:tav tm="0">
                                          <p:val>
                                            <p:fltVal val="0"/>
                                          </p:val>
                                        </p:tav>
                                        <p:tav tm="100000">
                                          <p:val>
                                            <p:strVal val="#ppt_h"/>
                                          </p:val>
                                        </p:tav>
                                      </p:tavLst>
                                    </p:anim>
                                    <p:animEffect transition="in" filter="fade">
                                      <p:cBhvr>
                                        <p:cTn id="33" dur="500"/>
                                        <p:tgtEl>
                                          <p:spTgt spid="94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47"/>
                                        </p:tgtEl>
                                        <p:attrNameLst>
                                          <p:attrName>style.visibility</p:attrName>
                                        </p:attrNameLst>
                                      </p:cBhvr>
                                      <p:to>
                                        <p:strVal val="visible"/>
                                      </p:to>
                                    </p:set>
                                    <p:animEffect transition="in" filter="barn(inVertical)">
                                      <p:cBhvr>
                                        <p:cTn id="38"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 grpId="0" animBg="1"/>
      <p:bldP spid="943" grpId="0" animBg="1"/>
      <p:bldP spid="944" grpId="0" animBg="1"/>
      <p:bldP spid="945" grpId="0" animBg="1"/>
      <p:bldP spid="16"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67618" cy="10287000"/>
            <a:chOff x="0" y="0"/>
            <a:chExt cx="570895" cy="2709333"/>
          </a:xfrm>
        </p:grpSpPr>
        <p:sp>
          <p:nvSpPr>
            <p:cNvPr id="3"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3161636" y="495300"/>
            <a:ext cx="16497964" cy="9258300"/>
          </a:xfrm>
          <a:custGeom>
            <a:avLst/>
            <a:gdLst/>
            <a:ahLst/>
            <a:cxnLst/>
            <a:rect l="l" t="t" r="r" b="b"/>
            <a:pathLst>
              <a:path w="14384364" h="9258300">
                <a:moveTo>
                  <a:pt x="0" y="0"/>
                </a:moveTo>
                <a:lnTo>
                  <a:pt x="14384365" y="0"/>
                </a:lnTo>
                <a:lnTo>
                  <a:pt x="14384365" y="9258300"/>
                </a:lnTo>
                <a:lnTo>
                  <a:pt x="0" y="92583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3657600" y="1569584"/>
            <a:ext cx="13030200" cy="7147832"/>
            <a:chOff x="0" y="0"/>
            <a:chExt cx="2828673" cy="1882557"/>
          </a:xfrm>
        </p:grpSpPr>
        <p:sp>
          <p:nvSpPr>
            <p:cNvPr id="8" name="Freeform 8"/>
            <p:cNvSpPr/>
            <p:nvPr/>
          </p:nvSpPr>
          <p:spPr>
            <a:xfrm>
              <a:off x="0" y="0"/>
              <a:ext cx="2828673" cy="1882557"/>
            </a:xfrm>
            <a:custGeom>
              <a:avLst/>
              <a:gdLst/>
              <a:ahLst/>
              <a:cxnLst/>
              <a:rect l="l" t="t" r="r" b="b"/>
              <a:pathLst>
                <a:path w="2828673" h="1882557">
                  <a:moveTo>
                    <a:pt x="36763" y="0"/>
                  </a:moveTo>
                  <a:lnTo>
                    <a:pt x="2791910" y="0"/>
                  </a:lnTo>
                  <a:cubicBezTo>
                    <a:pt x="2812214" y="0"/>
                    <a:pt x="2828673" y="16459"/>
                    <a:pt x="2828673" y="36763"/>
                  </a:cubicBezTo>
                  <a:lnTo>
                    <a:pt x="2828673" y="1845794"/>
                  </a:lnTo>
                  <a:cubicBezTo>
                    <a:pt x="2828673" y="1866097"/>
                    <a:pt x="2812214" y="1882557"/>
                    <a:pt x="2791910" y="1882557"/>
                  </a:cubicBezTo>
                  <a:lnTo>
                    <a:pt x="36763" y="1882557"/>
                  </a:lnTo>
                  <a:cubicBezTo>
                    <a:pt x="16459" y="1882557"/>
                    <a:pt x="0" y="1866097"/>
                    <a:pt x="0" y="1845794"/>
                  </a:cubicBezTo>
                  <a:lnTo>
                    <a:pt x="0" y="36763"/>
                  </a:lnTo>
                  <a:cubicBezTo>
                    <a:pt x="0" y="16459"/>
                    <a:pt x="16459" y="0"/>
                    <a:pt x="36763" y="0"/>
                  </a:cubicBezTo>
                  <a:close/>
                </a:path>
              </a:pathLst>
            </a:custGeom>
            <a:solidFill>
              <a:srgbClr val="F4F4F4"/>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ectangle 11"/>
          <p:cNvSpPr/>
          <p:nvPr/>
        </p:nvSpPr>
        <p:spPr>
          <a:xfrm>
            <a:off x="2819400" y="1714500"/>
            <a:ext cx="14706600" cy="3081036"/>
          </a:xfrm>
          <a:prstGeom prst="rect">
            <a:avLst/>
          </a:prstGeom>
        </p:spPr>
        <p:txBody>
          <a:bodyPr wrap="square">
            <a:spAutoFit/>
          </a:bodyPr>
          <a:lstStyle/>
          <a:p>
            <a:pPr lvl="0" algn="ctr">
              <a:lnSpc>
                <a:spcPct val="150000"/>
              </a:lnSpc>
              <a:defRPr/>
            </a:pPr>
            <a:r>
              <a:rPr lang="vi-VN" sz="6900" b="1" kern="0">
                <a:solidFill>
                  <a:srgbClr val="0070C0"/>
                </a:solidFill>
                <a:cs typeface="Arial" panose="020B0604020202020204" pitchFamily="34" charset="0"/>
              </a:rPr>
              <a:t>CHƯƠNG II. DÃY SỐ. </a:t>
            </a:r>
            <a:r>
              <a:rPr lang="vi-VN" sz="6900" b="1" kern="0" smtClean="0">
                <a:solidFill>
                  <a:srgbClr val="0070C0"/>
                </a:solidFill>
                <a:cs typeface="Arial" panose="020B0604020202020204" pitchFamily="34" charset="0"/>
              </a:rPr>
              <a:t>CẤP </a:t>
            </a:r>
            <a:r>
              <a:rPr lang="vi-VN" sz="6900" b="1" kern="0">
                <a:solidFill>
                  <a:srgbClr val="0070C0"/>
                </a:solidFill>
                <a:cs typeface="Arial" panose="020B0604020202020204" pitchFamily="34" charset="0"/>
              </a:rPr>
              <a:t>SỐ CỘNG VÀ </a:t>
            </a:r>
            <a:r>
              <a:rPr lang="vi-VN" sz="6900" b="1" kern="0" smtClean="0">
                <a:solidFill>
                  <a:srgbClr val="0070C0"/>
                </a:solidFill>
                <a:cs typeface="Arial" panose="020B0604020202020204" pitchFamily="34" charset="0"/>
              </a:rPr>
              <a:t>CẤP </a:t>
            </a:r>
            <a:r>
              <a:rPr lang="vi-VN" sz="6900" b="1" kern="0">
                <a:solidFill>
                  <a:srgbClr val="0070C0"/>
                </a:solidFill>
                <a:cs typeface="Arial" panose="020B0604020202020204" pitchFamily="34" charset="0"/>
              </a:rPr>
              <a:t>SỐ NHÂN</a:t>
            </a:r>
            <a:endParaRPr lang="en-US" sz="6900" b="1" kern="0" dirty="0">
              <a:solidFill>
                <a:srgbClr val="0070C0"/>
              </a:solidFill>
              <a:latin typeface="Arial" panose="020B0604020202020204" pitchFamily="34" charset="0"/>
              <a:cs typeface="Arial" panose="020B0604020202020204" pitchFamily="34" charset="0"/>
            </a:endParaRPr>
          </a:p>
        </p:txBody>
      </p:sp>
      <p:sp>
        <p:nvSpPr>
          <p:cNvPr id="13" name="Rectangle 12"/>
          <p:cNvSpPr/>
          <p:nvPr/>
        </p:nvSpPr>
        <p:spPr>
          <a:xfrm>
            <a:off x="3810000" y="5174386"/>
            <a:ext cx="12725400" cy="1549014"/>
          </a:xfrm>
          <a:prstGeom prst="rect">
            <a:avLst/>
          </a:prstGeom>
        </p:spPr>
        <p:txBody>
          <a:bodyPr wrap="square">
            <a:spAutoFit/>
          </a:bodyPr>
          <a:lstStyle/>
          <a:p>
            <a:pPr lvl="0" algn="ctr">
              <a:lnSpc>
                <a:spcPct val="150000"/>
              </a:lnSpc>
              <a:defRPr/>
            </a:pPr>
            <a:r>
              <a:rPr lang="vi-VN" sz="7000" b="1" kern="0">
                <a:solidFill>
                  <a:srgbClr val="C00000"/>
                </a:solidFill>
                <a:ea typeface="Calibri" panose="020F0502020204030204" pitchFamily="34" charset="0"/>
                <a:cs typeface="Arial" panose="020B0604020202020204" pitchFamily="34" charset="0"/>
              </a:rPr>
              <a:t>BÀI 6: CẤP SỐ CỘNG </a:t>
            </a:r>
            <a:endParaRPr kumimoji="0" lang="en-US" sz="7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8256204" y="7353300"/>
            <a:ext cx="3832992" cy="23156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mc:AlternateContent xmlns:mc="http://schemas.openxmlformats.org/markup-compatibility/2006" xmlns:a14="http://schemas.microsoft.com/office/drawing/2010/main">
        <mc:Choice Requires="a14">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lang="en-US" sz="3800">
                    <a:latin typeface="+mj-lt"/>
                    <a:ea typeface="Times New Roman" panose="02020603050405020304" pitchFamily="18" charset="0"/>
                    <a:cs typeface="Times New Roman" panose="02020603050405020304" pitchFamily="18" charset="0"/>
                  </a:rPr>
                  <a:t>B.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mj-lt"/>
                  <a:ea typeface="Times New Roman" panose="02020603050405020304" pitchFamily="18" charset="0"/>
                </a:endParaRPr>
              </a:p>
            </p:txBody>
          </p:sp>
        </mc:Choice>
        <mc:Fallback xmlns="">
          <p:sp>
            <p:nvSpPr>
              <p:cNvPr id="942" name="Google Shape;942;p55"/>
              <p:cNvSpPr>
                <a:spLocks noRot="1" noChangeAspect="1" noMove="1" noResize="1" noEditPoints="1" noAdjustHandles="1" noChangeArrowheads="1" noChangeShapeType="1" noTextEdit="1"/>
              </p:cNvSpPr>
              <p:nvPr/>
            </p:nvSpPr>
            <p:spPr>
              <a:xfrm>
                <a:off x="1213923" y="7933698"/>
                <a:ext cx="5774110" cy="1327327"/>
              </a:xfrm>
              <a:prstGeom prst="roundRect">
                <a:avLst>
                  <a:gd name="adj" fmla="val 16667"/>
                </a:avLst>
              </a:prstGeom>
              <a:blipFill>
                <a:blip r:embed="rId5"/>
                <a:stretch>
                  <a:fillRect l="-2323" t="-12385" b="-4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lang="en-US" sz="3800">
                    <a:ea typeface="Times New Roman" panose="02020603050405020304" pitchFamily="18" charset="0"/>
                    <a:cs typeface="Arial" panose="020B0604020202020204" pitchFamily="34" charset="0"/>
                  </a:rPr>
                  <a:t>A.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ea typeface="Times New Roman" panose="02020603050405020304" pitchFamily="18" charset="0"/>
                  <a:cs typeface="Arial" panose="020B0604020202020204" pitchFamily="34" charset="0"/>
                </a:endParaRPr>
              </a:p>
            </p:txBody>
          </p:sp>
        </mc:Choice>
        <mc:Fallback xmlns="">
          <p:sp>
            <p:nvSpPr>
              <p:cNvPr id="943" name="Google Shape;943;p55"/>
              <p:cNvSpPr>
                <a:spLocks noRot="1" noChangeAspect="1" noMove="1" noResize="1" noEditPoints="1" noAdjustHandles="1" noChangeArrowheads="1" noChangeShapeType="1" noTextEdit="1"/>
              </p:cNvSpPr>
              <p:nvPr/>
            </p:nvSpPr>
            <p:spPr>
              <a:xfrm>
                <a:off x="1213923" y="5807263"/>
                <a:ext cx="5774110" cy="1296325"/>
              </a:xfrm>
              <a:prstGeom prst="roundRect">
                <a:avLst>
                  <a:gd name="adj" fmla="val 16667"/>
                </a:avLst>
              </a:prstGeom>
              <a:blipFill>
                <a:blip r:embed="rId6"/>
                <a:stretch>
                  <a:fillRect l="-2323" t="-14151" b="-18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44" name="Google Shape;944;p55"/>
              <p:cNvSpPr>
                <a:spLocks noRot="1" noChangeAspect="1" noMove="1" noResize="1" noEditPoints="1" noAdjustHandles="1" noChangeArrowheads="1" noChangeShapeType="1" noTextEdit="1"/>
              </p:cNvSpPr>
              <p:nvPr/>
            </p:nvSpPr>
            <p:spPr>
              <a:xfrm>
                <a:off x="10210677" y="7904441"/>
                <a:ext cx="6477123" cy="1327327"/>
              </a:xfrm>
              <a:prstGeom prst="roundRect">
                <a:avLst>
                  <a:gd name="adj" fmla="val 16667"/>
                </a:avLst>
              </a:prstGeom>
              <a:blipFill>
                <a:blip r:embed="rId7"/>
                <a:stretch>
                  <a:fillRect l="-2070" t="-129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45" name="Google Shape;945;p55"/>
              <p:cNvSpPr>
                <a:spLocks noRot="1" noChangeAspect="1" noMove="1" noResize="1" noEditPoints="1" noAdjustHandles="1" noChangeArrowheads="1" noChangeShapeType="1" noTextEdit="1"/>
              </p:cNvSpPr>
              <p:nvPr/>
            </p:nvSpPr>
            <p:spPr>
              <a:xfrm>
                <a:off x="10155545" y="5775718"/>
                <a:ext cx="6519991" cy="1363397"/>
              </a:xfrm>
              <a:prstGeom prst="roundRect">
                <a:avLst>
                  <a:gd name="adj" fmla="val 16667"/>
                </a:avLst>
              </a:prstGeom>
              <a:blipFill>
                <a:blip r:embed="rId8"/>
                <a:stretch>
                  <a:fillRect l="-2058" t="-10714"/>
                </a:stretch>
              </a:blipFill>
              <a:ln>
                <a:noFill/>
              </a:ln>
            </p:spPr>
            <p:txBody>
              <a:bodyPr/>
              <a:lstStyle/>
              <a:p>
                <a:r>
                  <a:rPr lang="en-US">
                    <a:noFill/>
                  </a:rPr>
                  <a:t> </a:t>
                </a:r>
              </a:p>
            </p:txBody>
          </p:sp>
        </mc:Fallback>
      </mc:AlternateContent>
      <p:pic>
        <p:nvPicPr>
          <p:cNvPr id="947" name="Google Shape;947;p55"/>
          <p:cNvPicPr preferRelativeResize="0"/>
          <p:nvPr/>
        </p:nvPicPr>
        <p:blipFill rotWithShape="1">
          <a:blip r:embed="rId9">
            <a:alphaModFix/>
          </a:blip>
          <a:srcRect/>
          <a:stretch/>
        </p:blipFill>
        <p:spPr>
          <a:xfrm>
            <a:off x="16062283" y="6026556"/>
            <a:ext cx="1226505" cy="1067554"/>
          </a:xfrm>
          <a:prstGeom prst="rect">
            <a:avLst/>
          </a:prstGeom>
          <a:noFill/>
          <a:ln>
            <a:noFill/>
          </a:ln>
        </p:spPr>
      </p:pic>
      <p:pic>
        <p:nvPicPr>
          <p:cNvPr id="953" name="Google Shape;953;p55"/>
          <p:cNvPicPr preferRelativeResize="0"/>
          <p:nvPr/>
        </p:nvPicPr>
        <p:blipFill rotWithShape="1">
          <a:blip r:embed="rId10">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11">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pPr>
            <a:r>
              <a:rPr kumimoji="0" lang="en-US" sz="4500" b="1" i="0" u="none" strike="noStrike" kern="1200" cap="none" spc="0" normalizeH="0" baseline="0" noProof="0" smtClean="0">
                <a:ln>
                  <a:noFill/>
                </a:ln>
                <a:solidFill>
                  <a:srgbClr val="000000"/>
                </a:solidFill>
                <a:effectLst/>
                <a:uLnTx/>
                <a:uFillTx/>
                <a:ea typeface="Times New Roman" panose="02020603050405020304" pitchFamily="18" charset="0"/>
              </a:rPr>
              <a:t>Câu 2.</a:t>
            </a:r>
            <a:r>
              <a:rPr kumimoji="0" lang="en-US" sz="4500" b="0" i="0" u="none" strike="noStrike" kern="1200" cap="none" spc="0" normalizeH="0" baseline="0" noProof="0" smtClean="0">
                <a:ln>
                  <a:noFill/>
                </a:ln>
                <a:solidFill>
                  <a:srgbClr val="000000"/>
                </a:solidFill>
                <a:effectLst/>
                <a:uLnTx/>
                <a:uFillTx/>
                <a:ea typeface="Times New Roman" panose="02020603050405020304" pitchFamily="18" charset="0"/>
              </a:rPr>
              <a:t> </a:t>
            </a:r>
            <a:r>
              <a:rPr lang="fr-FR" sz="4500">
                <a:ea typeface="Arial" panose="020B0604020202020204" pitchFamily="34" charset="0"/>
              </a:rPr>
              <a:t>Cho theo thứ tự lập thành cấp số cộng, đẳng thức nào sau đây là đúng?</a:t>
            </a:r>
            <a:endParaRPr kumimoji="0" lang="en-US" sz="4500" b="0" i="0" u="none" strike="noStrike" kern="1200" cap="none" spc="0" normalizeH="0" baseline="0" noProof="0">
              <a:ln>
                <a:noFill/>
              </a:ln>
              <a:solidFill>
                <a:srgbClr val="000000"/>
              </a:solidFill>
              <a:effectLst/>
              <a:uLnTx/>
              <a:uFillTx/>
              <a:ea typeface="Times New Roman" panose="02020603050405020304" pitchFamily="18" charset="0"/>
            </a:endParaRPr>
          </a:p>
        </p:txBody>
      </p:sp>
    </p:spTree>
    <p:extLst>
      <p:ext uri="{BB962C8B-B14F-4D97-AF65-F5344CB8AC3E}">
        <p14:creationId xmlns:p14="http://schemas.microsoft.com/office/powerpoint/2010/main" val="28709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B. </a:t>
            </a:r>
            <a:r>
              <a:rPr lang="en-US" sz="4400" smtClean="0">
                <a:solidFill>
                  <a:srgbClr val="000000"/>
                </a:solidFill>
                <a:ea typeface="Times New Roman" panose="02020603050405020304" pitchFamily="18" charset="0"/>
              </a:rPr>
              <a:t>1 408</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A. 22</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lvl="0" algn="ctr">
              <a:lnSpc>
                <a:spcPct val="150000"/>
              </a:lnSpc>
              <a:defRPr/>
            </a:pPr>
            <a:r>
              <a:rPr lang="en-US" sz="4400">
                <a:solidFill>
                  <a:srgbClr val="000000"/>
                </a:solidFill>
                <a:ea typeface="Arial" panose="020B0604020202020204" pitchFamily="34" charset="0"/>
              </a:rPr>
              <a:t>D. 166</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C. </a:t>
            </a:r>
            <a:r>
              <a:rPr lang="en-US" sz="4400" smtClean="0">
                <a:solidFill>
                  <a:srgbClr val="000000"/>
                </a:solidFill>
                <a:ea typeface="Times New Roman" panose="02020603050405020304" pitchFamily="18" charset="0"/>
              </a:rPr>
              <a:t>1 752</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pic>
        <p:nvPicPr>
          <p:cNvPr id="947" name="Google Shape;947;p55"/>
          <p:cNvPicPr preferRelativeResize="0"/>
          <p:nvPr/>
        </p:nvPicPr>
        <p:blipFill rotWithShape="1">
          <a:blip r:embed="rId5">
            <a:alphaModFix/>
          </a:blip>
          <a:srcRect/>
          <a:stretch/>
        </p:blipFill>
        <p:spPr>
          <a:xfrm>
            <a:off x="6202819" y="8024301"/>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just">
              <a:lnSpc>
                <a:spcPct val="150000"/>
              </a:lnSpc>
              <a:defRPr/>
            </a:pPr>
            <a:r>
              <a:rPr kumimoji="0" lang="en-US" sz="4400" b="1" i="0" u="none" strike="noStrike" kern="1200" cap="none" spc="0" normalizeH="0" baseline="0" noProof="0" err="1">
                <a:ln>
                  <a:noFill/>
                </a:ln>
                <a:solidFill>
                  <a:srgbClr val="000000"/>
                </a:solidFill>
                <a:effectLst/>
                <a:uLnTx/>
                <a:uFillTx/>
                <a:latin typeface="Arial"/>
                <a:ea typeface="Times New Roman" panose="02020603050405020304" pitchFamily="18" charset="0"/>
                <a:cs typeface="+mn-cs"/>
              </a:rPr>
              <a:t>Câu</a:t>
            </a:r>
            <a:r>
              <a:rPr kumimoji="0" lang="en-US" sz="4400" b="1"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kumimoji="0" lang="en-US" sz="44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3.</a:t>
            </a:r>
            <a:r>
              <a:rPr kumimoji="0" lang="en-US" sz="44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lang="vi-VN" sz="4400">
                <a:solidFill>
                  <a:srgbClr val="000000"/>
                </a:solidFill>
                <a:ea typeface="Times New Roman" panose="02020603050405020304" pitchFamily="18" charset="0"/>
                <a:cs typeface="Arial" panose="020B0604020202020204" pitchFamily="34" charset="0"/>
              </a:rPr>
              <a:t>Cho 4 số lập thành cấp số cộng. Tổng của chúng bằng 22. Tổng các bình phương của chúng bằng 166. Tổng các lập phương của chúng bằng </a:t>
            </a: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818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B. 6</a:t>
            </a:r>
            <a:endParaRPr lang="en-US" sz="40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A. 0,5</a:t>
            </a:r>
            <a:endParaRPr lang="en-US" sz="4000">
              <a:effectLst/>
              <a:latin typeface="+mj-l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D. 0,6</a:t>
            </a:r>
            <a:endParaRPr lang="en-US" sz="40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C. 1,6</a:t>
            </a:r>
            <a:endParaRPr lang="en-US" sz="40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5728851" y="5921648"/>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mc:AlternateContent xmlns:mc="http://schemas.openxmlformats.org/markup-compatibility/2006" xmlns:a14="http://schemas.microsoft.com/office/drawing/2010/main">
        <mc:Choice Requires="a14">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kumimoji="0" lang="en-US" sz="4500" b="1"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US" sz="45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Cho cấp số cộng </a:t>
                </a:r>
                <a14:m>
                  <m:oMath xmlns:m="http://schemas.openxmlformats.org/officeDocument/2006/math">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sSub>
                      <m:sSub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4500">
                    <a:effectLst/>
                    <a:latin typeface="Arial" panose="020B0604020202020204" pitchFamily="34" charset="0"/>
                    <a:ea typeface="Times New Roman" panose="02020603050405020304" pitchFamily="18" charset="0"/>
                    <a:cs typeface="Arial" panose="020B0604020202020204" pitchFamily="34" charset="0"/>
                  </a:rPr>
                  <a:t> = -0,1; d = 0,1. Số hạng thứ 7 của cấp số cộng này là:</a:t>
                </a:r>
              </a:p>
            </p:txBody>
          </p:sp>
        </mc:Choice>
        <mc:Fallback xmlns="">
          <p:sp>
            <p:nvSpPr>
              <p:cNvPr id="18" name="Google Shape;923;p54"/>
              <p:cNvSpPr>
                <a:spLocks noRot="1" noChangeAspect="1" noMove="1" noResize="1" noEditPoints="1" noAdjustHandles="1" noChangeArrowheads="1" noChangeShapeType="1" noTextEdit="1"/>
              </p:cNvSpPr>
              <p:nvPr/>
            </p:nvSpPr>
            <p:spPr>
              <a:xfrm>
                <a:off x="498352" y="1829820"/>
                <a:ext cx="17180048" cy="3393825"/>
              </a:xfrm>
              <a:prstGeom prst="roundRect">
                <a:avLst>
                  <a:gd name="adj" fmla="val 16667"/>
                </a:avLst>
              </a:prstGeom>
              <a:blipFill>
                <a:blip r:embed="rId8"/>
                <a:stretch>
                  <a:fillRect l="-53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5843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B. 75</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80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A. 65</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D. 60</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C. 60</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95</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15465306" y="7918478"/>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kumimoji="0" lang="en-US" sz="4500" b="1"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45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Cho tam giác ABC biết 3 góc của tam giác lập thành một cấp số cộng và có một góc bằng 25</a:t>
            </a:r>
            <a:r>
              <a:rPr lang="en-US" sz="4500" baseline="30000">
                <a:latin typeface="Arial" panose="020B0604020202020204" pitchFamily="34" charset="0"/>
                <a:ea typeface="Times New Roman" panose="02020603050405020304" pitchFamily="18" charset="0"/>
                <a:cs typeface="Arial" panose="020B0604020202020204" pitchFamily="34" charset="0"/>
              </a:rPr>
              <a:t>o</a:t>
            </a:r>
            <a:r>
              <a:rPr lang="en-US" sz="4500">
                <a:latin typeface="Arial" panose="020B0604020202020204" pitchFamily="34" charset="0"/>
                <a:ea typeface="Times New Roman" panose="02020603050405020304" pitchFamily="18" charset="0"/>
                <a:cs typeface="Arial" panose="020B0604020202020204" pitchFamily="34" charset="0"/>
              </a:rPr>
              <a:t>. Tìm 2 góc còn lại?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4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0" name="Google Shape;1077;p62"/>
          <p:cNvGrpSpPr/>
          <p:nvPr/>
        </p:nvGrpSpPr>
        <p:grpSpPr>
          <a:xfrm>
            <a:off x="1828800" y="439963"/>
            <a:ext cx="5715000" cy="1051625"/>
            <a:chOff x="2765950" y="3780516"/>
            <a:chExt cx="5715000" cy="1051625"/>
          </a:xfrm>
        </p:grpSpPr>
        <p:sp>
          <p:nvSpPr>
            <p:cNvPr id="11"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2.8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p:sp>
        <p:nvSpPr>
          <p:cNvPr id="18" name="Oval Callout 17"/>
          <p:cNvSpPr/>
          <p:nvPr/>
        </p:nvSpPr>
        <p:spPr>
          <a:xfrm>
            <a:off x="8991600" y="35433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4"/>
          <a:stretch>
            <a:fillRect/>
          </a:stretch>
        </p:blipFill>
        <p:spPr>
          <a:xfrm>
            <a:off x="16992600" y="3717678"/>
            <a:ext cx="909884" cy="1066148"/>
          </a:xfrm>
          <a:prstGeom prst="rect">
            <a:avLst/>
          </a:prstGeom>
        </p:spPr>
      </p:pic>
      <p:sp>
        <p:nvSpPr>
          <p:cNvPr id="4" name="Rectangle 1"/>
          <p:cNvSpPr>
            <a:spLocks noChangeArrowheads="1"/>
          </p:cNvSpPr>
          <p:nvPr/>
        </p:nvSpPr>
        <p:spPr bwMode="auto">
          <a:xfrm>
            <a:off x="1943100" y="676260"/>
            <a:ext cx="15735300"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Xác định công sai, số hạng thứ 5, số hạng tổng quát và số hạng thứ 100 của mỗi cấp số cộng sau:</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 4, 9,14, 19,...;                                 b) 1, -1, -3, -5,...</a:t>
            </a:r>
          </a:p>
        </p:txBody>
      </p:sp>
      <p:sp>
        <p:nvSpPr>
          <p:cNvPr id="5" name="Rectangle 4"/>
          <p:cNvSpPr/>
          <p:nvPr/>
        </p:nvSpPr>
        <p:spPr>
          <a:xfrm>
            <a:off x="1828800" y="4803487"/>
            <a:ext cx="16459200" cy="5216813"/>
          </a:xfrm>
          <a:prstGeom prst="rect">
            <a:avLst/>
          </a:prstGeom>
        </p:spPr>
        <p:txBody>
          <a:bodyPr wrap="square">
            <a:spAutoFit/>
          </a:bodyPr>
          <a:lstStyle/>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a) Ta có: công sai của cấp số cộng đã cho là d = 9 – 4 = 5.</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đầu của cấp số cộng là u</a:t>
            </a:r>
            <a:r>
              <a:rPr lang="fr-FR" sz="3700" baseline="-25000">
                <a:latin typeface="Arial" panose="020B0604020202020204" pitchFamily="34" charset="0"/>
                <a:ea typeface="Calibri" panose="020F0502020204030204" pitchFamily="34" charset="0"/>
                <a:cs typeface="Arial" panose="020B0604020202020204" pitchFamily="34" charset="0"/>
              </a:rPr>
              <a:t>1</a:t>
            </a:r>
            <a:r>
              <a:rPr lang="fr-FR" sz="3700">
                <a:latin typeface="Arial" panose="020B0604020202020204" pitchFamily="34" charset="0"/>
                <a:ea typeface="Calibri" panose="020F0502020204030204" pitchFamily="34" charset="0"/>
                <a:cs typeface="Arial" panose="020B0604020202020204" pitchFamily="34" charset="0"/>
              </a:rPr>
              <a:t> = 4.</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thứ 5 của cấp số cộng là u</a:t>
            </a:r>
            <a:r>
              <a:rPr lang="fr-FR" sz="3700" baseline="-25000">
                <a:latin typeface="Arial" panose="020B0604020202020204" pitchFamily="34" charset="0"/>
                <a:ea typeface="Calibri" panose="020F0502020204030204" pitchFamily="34" charset="0"/>
                <a:cs typeface="Arial" panose="020B0604020202020204" pitchFamily="34" charset="0"/>
              </a:rPr>
              <a:t>5</a:t>
            </a:r>
            <a:r>
              <a:rPr lang="fr-FR" sz="3700">
                <a:latin typeface="Arial" panose="020B0604020202020204" pitchFamily="34" charset="0"/>
                <a:ea typeface="Calibri" panose="020F0502020204030204" pitchFamily="34" charset="0"/>
                <a:cs typeface="Arial" panose="020B0604020202020204" pitchFamily="34" charset="0"/>
              </a:rPr>
              <a:t> = u</a:t>
            </a:r>
            <a:r>
              <a:rPr lang="fr-FR" sz="3700" baseline="-25000">
                <a:latin typeface="Arial" panose="020B0604020202020204" pitchFamily="34" charset="0"/>
                <a:ea typeface="Calibri" panose="020F0502020204030204" pitchFamily="34" charset="0"/>
                <a:cs typeface="Arial" panose="020B0604020202020204" pitchFamily="34" charset="0"/>
              </a:rPr>
              <a:t>1</a:t>
            </a:r>
            <a:r>
              <a:rPr lang="fr-FR" sz="3700">
                <a:latin typeface="Arial" panose="020B0604020202020204" pitchFamily="34" charset="0"/>
                <a:ea typeface="Calibri" panose="020F0502020204030204" pitchFamily="34" charset="0"/>
                <a:cs typeface="Arial" panose="020B0604020202020204" pitchFamily="34" charset="0"/>
              </a:rPr>
              <a:t> + (5 – 1)d = 4 + 4 . 5 = 24.</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tổng quát của cấp số cộng là</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latin typeface="Arial" panose="020B0604020202020204" pitchFamily="34" charset="0"/>
                <a:ea typeface="Calibri" panose="020F0502020204030204" pitchFamily="34" charset="0"/>
                <a:cs typeface="Arial" panose="020B0604020202020204" pitchFamily="34" charset="0"/>
              </a:rPr>
              <a:t>u</a:t>
            </a:r>
            <a:r>
              <a:rPr lang="nl-NL" sz="3700" baseline="-25000">
                <a:latin typeface="Arial" panose="020B0604020202020204" pitchFamily="34" charset="0"/>
                <a:ea typeface="Calibri" panose="020F0502020204030204" pitchFamily="34" charset="0"/>
                <a:cs typeface="Arial" panose="020B0604020202020204" pitchFamily="34" charset="0"/>
              </a:rPr>
              <a:t>n</a:t>
            </a:r>
            <a:r>
              <a:rPr lang="nl-NL" sz="3700">
                <a:latin typeface="Arial" panose="020B0604020202020204" pitchFamily="34" charset="0"/>
                <a:ea typeface="Calibri" panose="020F0502020204030204" pitchFamily="34" charset="0"/>
                <a:cs typeface="Arial" panose="020B0604020202020204" pitchFamily="34" charset="0"/>
              </a:rPr>
              <a:t> = u</a:t>
            </a:r>
            <a:r>
              <a:rPr lang="nl-NL" sz="3700" baseline="-25000">
                <a:latin typeface="Arial" panose="020B0604020202020204" pitchFamily="34" charset="0"/>
                <a:ea typeface="Calibri" panose="020F0502020204030204" pitchFamily="34" charset="0"/>
                <a:cs typeface="Arial" panose="020B0604020202020204" pitchFamily="34" charset="0"/>
              </a:rPr>
              <a:t>1</a:t>
            </a:r>
            <a:r>
              <a:rPr lang="nl-NL" sz="3700">
                <a:latin typeface="Arial" panose="020B0604020202020204" pitchFamily="34" charset="0"/>
                <a:ea typeface="Calibri" panose="020F0502020204030204" pitchFamily="34" charset="0"/>
                <a:cs typeface="Arial" panose="020B0604020202020204" pitchFamily="34" charset="0"/>
              </a:rPr>
              <a:t> + (n – 1)d = 4 + (n – 1) . 5 = 4 + 5n – 5 = 5n – 1 hay u</a:t>
            </a:r>
            <a:r>
              <a:rPr lang="nl-NL" sz="3700" baseline="-25000">
                <a:latin typeface="Arial" panose="020B0604020202020204" pitchFamily="34" charset="0"/>
                <a:ea typeface="Calibri" panose="020F0502020204030204" pitchFamily="34" charset="0"/>
                <a:cs typeface="Arial" panose="020B0604020202020204" pitchFamily="34" charset="0"/>
              </a:rPr>
              <a:t>n</a:t>
            </a:r>
            <a:r>
              <a:rPr lang="nl-NL" sz="3700">
                <a:latin typeface="Arial" panose="020B0604020202020204" pitchFamily="34" charset="0"/>
                <a:ea typeface="Calibri" panose="020F0502020204030204" pitchFamily="34" charset="0"/>
                <a:cs typeface="Arial" panose="020B0604020202020204" pitchFamily="34" charset="0"/>
              </a:rPr>
              <a:t> = 5n – 1.</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latin typeface="Arial" panose="020B0604020202020204" pitchFamily="34" charset="0"/>
                <a:ea typeface="Calibri" panose="020F0502020204030204" pitchFamily="34" charset="0"/>
                <a:cs typeface="Arial" panose="020B0604020202020204" pitchFamily="34" charset="0"/>
              </a:rPr>
              <a:t>Số hạng thứ 100 của cấp số cộng là u</a:t>
            </a:r>
            <a:r>
              <a:rPr lang="nl-NL" sz="3700" baseline="-25000">
                <a:latin typeface="Arial" panose="020B0604020202020204" pitchFamily="34" charset="0"/>
                <a:ea typeface="Calibri" panose="020F0502020204030204" pitchFamily="34" charset="0"/>
                <a:cs typeface="Arial" panose="020B0604020202020204" pitchFamily="34" charset="0"/>
              </a:rPr>
              <a:t>100</a:t>
            </a:r>
            <a:r>
              <a:rPr lang="nl-NL" sz="3700">
                <a:latin typeface="Arial" panose="020B0604020202020204" pitchFamily="34" charset="0"/>
                <a:ea typeface="Calibri" panose="020F0502020204030204" pitchFamily="34" charset="0"/>
                <a:cs typeface="Arial" panose="020B0604020202020204" pitchFamily="34" charset="0"/>
              </a:rPr>
              <a:t> = 5 . 100 – 1 = 499</a:t>
            </a:r>
            <a:r>
              <a:rPr lang="nl-NL" sz="3700" smtClean="0">
                <a:latin typeface="Arial" panose="020B0604020202020204" pitchFamily="34" charset="0"/>
                <a:ea typeface="Calibri" panose="020F0502020204030204" pitchFamily="34" charset="0"/>
                <a:cs typeface="Arial" panose="020B0604020202020204" pitchFamily="34" charset="0"/>
              </a:rPr>
              <a:t>.</a:t>
            </a:r>
            <a:endParaRPr lang="en-US" sz="37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32058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3" dur="500"/>
                                        <p:tgtEl>
                                          <p:spTgt spid="5">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6" dur="500"/>
                                        <p:tgtEl>
                                          <p:spTgt spid="5">
                                            <p:txEl>
                                              <p:pRg st="4" end="4"/>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0" name="Google Shape;1077;p62"/>
          <p:cNvGrpSpPr/>
          <p:nvPr/>
        </p:nvGrpSpPr>
        <p:grpSpPr>
          <a:xfrm>
            <a:off x="1828800" y="439963"/>
            <a:ext cx="5715000" cy="1051625"/>
            <a:chOff x="2765950" y="3780516"/>
            <a:chExt cx="5715000" cy="1051625"/>
          </a:xfrm>
        </p:grpSpPr>
        <p:sp>
          <p:nvSpPr>
            <p:cNvPr id="11"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2.8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18" name="Oval Callout 17"/>
          <p:cNvSpPr/>
          <p:nvPr/>
        </p:nvSpPr>
        <p:spPr>
          <a:xfrm>
            <a:off x="8991600" y="35433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4"/>
          <a:stretch>
            <a:fillRect/>
          </a:stretch>
        </p:blipFill>
        <p:spPr>
          <a:xfrm>
            <a:off x="16992600" y="3717678"/>
            <a:ext cx="909884" cy="1066148"/>
          </a:xfrm>
          <a:prstGeom prst="rect">
            <a:avLst/>
          </a:prstGeom>
        </p:spPr>
      </p:pic>
      <p:sp>
        <p:nvSpPr>
          <p:cNvPr id="4" name="Rectangle 1"/>
          <p:cNvSpPr>
            <a:spLocks noChangeArrowheads="1"/>
          </p:cNvSpPr>
          <p:nvPr/>
        </p:nvSpPr>
        <p:spPr bwMode="auto">
          <a:xfrm>
            <a:off x="1943100" y="676260"/>
            <a:ext cx="15735300"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7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Xác định công sai, số hạng thứ 5, số hạng tổng quát và số hạng thứ 100 của mỗi cấp số cộng sau:</a:t>
            </a:r>
            <a:endParaRPr kumimoji="0" lang="en-US" alt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7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a) 4, 9,14, 19,...;                                 b) 1, -1, -3, -5,...</a:t>
            </a:r>
          </a:p>
        </p:txBody>
      </p:sp>
      <p:sp>
        <p:nvSpPr>
          <p:cNvPr id="5" name="Rectangle 4"/>
          <p:cNvSpPr/>
          <p:nvPr/>
        </p:nvSpPr>
        <p:spPr>
          <a:xfrm>
            <a:off x="1540042" y="4865796"/>
            <a:ext cx="17297400" cy="5216813"/>
          </a:xfrm>
          <a:prstGeom prst="rect">
            <a:avLst/>
          </a:prstGeom>
        </p:spPr>
        <p:txBody>
          <a:bodyPr wrap="square">
            <a:spAutoFit/>
          </a:bodyPr>
          <a:lstStyle/>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b) Ta có: công sai của cấp số cộng đã cho là d = – 1 – 1 = – 2.</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đầu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1.</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thứ 5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5</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(5 – 1)d = 1 + 4 . (– 2) = – 7.</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tổng quát của cấp số cộng là</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n</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(n – 1)d = 1 + (n – 1) . (– 2) = 1 – 2n + 2 = – 2n + 3 hay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n</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 2n + 3.</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thứ 100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100</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 2) . 100 + 3 = – 197.</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5467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arn(inVertical)">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30"/>
          <p:cNvPicPr>
            <a:picLocks noChangeAspect="1"/>
          </p:cNvPicPr>
          <p:nvPr/>
        </p:nvPicPr>
        <p:blipFill>
          <a:blip r:embed="rId2"/>
          <a:stretch>
            <a:fillRect/>
          </a:stretch>
        </p:blipFill>
        <p:spPr>
          <a:xfrm>
            <a:off x="16459200" y="771127"/>
            <a:ext cx="1208935" cy="1065315"/>
          </a:xfrm>
          <a:prstGeom prst="rect">
            <a:avLst/>
          </a:prstGeom>
        </p:spPr>
      </p:pic>
      <p:pic>
        <p:nvPicPr>
          <p:cNvPr id="35" name="Picture 34"/>
          <p:cNvPicPr>
            <a:picLocks noChangeAspect="1"/>
          </p:cNvPicPr>
          <p:nvPr/>
        </p:nvPicPr>
        <p:blipFill>
          <a:blip r:embed="rId3"/>
          <a:stretch>
            <a:fillRect/>
          </a:stretch>
        </p:blipFill>
        <p:spPr>
          <a:xfrm flipH="1">
            <a:off x="16220357" y="7429500"/>
            <a:ext cx="1554750" cy="2662338"/>
          </a:xfrm>
          <a:prstGeom prst="rect">
            <a:avLst/>
          </a:prstGeom>
        </p:spPr>
      </p:pic>
      <p:grpSp>
        <p:nvGrpSpPr>
          <p:cNvPr id="14" name="Google Shape;1077;p62"/>
          <p:cNvGrpSpPr/>
          <p:nvPr/>
        </p:nvGrpSpPr>
        <p:grpSpPr>
          <a:xfrm>
            <a:off x="2133600" y="723900"/>
            <a:ext cx="5715000" cy="1051625"/>
            <a:chOff x="2765950" y="3780516"/>
            <a:chExt cx="5715000" cy="1051625"/>
          </a:xfrm>
        </p:grpSpPr>
        <p:sp>
          <p:nvSpPr>
            <p:cNvPr id="15"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2.9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2286000" y="2004897"/>
                <a:ext cx="15240000" cy="73866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rgbClr val="000000"/>
                    </a:solidFill>
                    <a:effectLst/>
                    <a:ea typeface="OpenSans"/>
                  </a:rPr>
                  <a:t>Viết năm số hạng đầu của mỗi dãy số </a:t>
                </a:r>
                <a:r>
                  <a:rPr lang="nl-NL" sz="4000">
                    <a:ea typeface="Cambria Math" panose="020405030504060302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en-US" sz="4000" b="0" i="0" u="none" strike="noStrike" cap="none" normalizeH="0" baseline="0" smtClean="0">
                    <a:ln>
                      <a:noFill/>
                    </a:ln>
                    <a:solidFill>
                      <a:srgbClr val="000000"/>
                    </a:solidFill>
                    <a:effectLst/>
                    <a:ea typeface="OpenSans"/>
                  </a:rPr>
                  <a:t>sau và xét xem nó có phải là cấp số cộng không. Nếu dãy số đó là cấp số cộng, hãy tìm công</a:t>
                </a:r>
                <a:r>
                  <a:rPr kumimoji="0" lang="en-US" altLang="en-US" sz="4000" b="0" i="0" u="none" strike="noStrike" cap="none" normalizeH="0" smtClean="0">
                    <a:ln>
                      <a:noFill/>
                    </a:ln>
                    <a:solidFill>
                      <a:srgbClr val="000000"/>
                    </a:solidFill>
                    <a:effectLst/>
                    <a:ea typeface="OpenSans"/>
                  </a:rPr>
                  <a:t> </a:t>
                </a:r>
                <a:r>
                  <a:rPr kumimoji="0" lang="en-US" altLang="en-US" sz="4000" b="0" i="0" u="none" strike="noStrike" cap="none" normalizeH="0" baseline="0" smtClean="0">
                    <a:ln>
                      <a:noFill/>
                    </a:ln>
                    <a:solidFill>
                      <a:srgbClr val="000000"/>
                    </a:solidFill>
                    <a:effectLst/>
                    <a:ea typeface="OpenSans"/>
                  </a:rPr>
                  <a:t>sai</a:t>
                </a:r>
                <a:r>
                  <a:rPr kumimoji="0" lang="en-US" altLang="en-US" sz="4000" b="0" i="1" u="none" strike="noStrike" cap="none" normalizeH="0" baseline="0" smtClean="0">
                    <a:ln>
                      <a:noFill/>
                    </a:ln>
                    <a:solidFill>
                      <a:srgbClr val="000000"/>
                    </a:solidFill>
                    <a:effectLst/>
                    <a:ea typeface="OpenSans"/>
                  </a:rPr>
                  <a:t>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Sans"/>
                      </a:rPr>
                      <m:t>𝑑</m:t>
                    </m:r>
                  </m:oMath>
                </a14:m>
                <a:r>
                  <a:rPr kumimoji="0" lang="en-US" altLang="en-US" sz="4000" b="0" i="0" u="none" strike="noStrike" cap="none" normalizeH="0" baseline="0" smtClean="0">
                    <a:ln>
                      <a:noFill/>
                    </a:ln>
                    <a:solidFill>
                      <a:srgbClr val="000000"/>
                    </a:solidFill>
                    <a:effectLst/>
                    <a:ea typeface="OpenSans"/>
                  </a:rPr>
                  <a:t> và viết số hạng tổng quát của nó dưới dạng </a:t>
                </a:r>
                <a14:m>
                  <m:oMath xmlns:m="http://schemas.openxmlformats.org/officeDocument/2006/math">
                    <m:sSub>
                      <m:sSub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bPr>
                      <m:e>
                        <m:r>
                          <a:rPr kumimoji="0" lang="en-US" altLang="en-US" sz="4000" b="0" i="1" u="none" strike="noStrike" cap="none" normalizeH="0" baseline="0" smtClean="0">
                            <a:ln>
                              <a:noFill/>
                            </a:ln>
                            <a:solidFill>
                              <a:srgbClr val="000000"/>
                            </a:solidFill>
                            <a:effectLst/>
                            <a:latin typeface="Cambria Math" panose="02040503050406030204" pitchFamily="18" charset="0"/>
                          </a:rPr>
                          <m:t>𝑢</m:t>
                        </m:r>
                      </m:e>
                      <m:sub>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𝑑</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 </m:t>
                    </m:r>
                  </m:oMath>
                </a14:m>
                <a:endParaRPr kumimoji="0" lang="en-US" altLang="en-US" sz="4000" b="0" i="0" u="none" strike="noStrike" cap="none" normalizeH="0" baseline="0" smtClean="0">
                  <a:ln>
                    <a:noFill/>
                  </a:ln>
                  <a:solidFill>
                    <a:srgbClr val="000000"/>
                  </a:solidFill>
                  <a:effectLst/>
                  <a:ea typeface="MJXc-TeX-math-I"/>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a)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3</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5</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oMath>
                </a14:m>
                <a:r>
                  <a:rPr kumimoji="0" lang="en-US" altLang="en-US" sz="4000" b="0" i="0" u="none" strike="noStrike" cap="none" normalizeH="0" baseline="0" smtClean="0">
                    <a:ln>
                      <a:noFill/>
                    </a:ln>
                    <a:solidFill>
                      <a:srgbClr val="000000"/>
                    </a:solidFill>
                    <a:effectLst/>
                    <a:ea typeface="MJXc-TeX-main-R"/>
                  </a:rPr>
                  <a:t>;</a:t>
                </a:r>
              </a:p>
              <a:p>
                <a:pPr lvl="0" algn="just">
                  <a:lnSpc>
                    <a:spcPct val="150000"/>
                  </a:lnSpc>
                </a:pPr>
                <a:r>
                  <a:rPr kumimoji="0" lang="en-US" altLang="en-US" sz="4000" b="0" i="0" u="none" strike="noStrike" cap="none" normalizeH="0" baseline="0" smtClean="0">
                    <a:ln>
                      <a:noFill/>
                    </a:ln>
                    <a:solidFill>
                      <a:srgbClr val="000000"/>
                    </a:solidFill>
                    <a:effectLst/>
                    <a:ea typeface="OpenSans"/>
                  </a:rPr>
                  <a:t>b)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6</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4</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c)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m:t>
                        </m:r>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d)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1</m:t>
                        </m:r>
                      </m:sub>
                    </m:sSub>
                    <m:r>
                      <a:rPr lang="en-US" altLang="en-US" sz="4000" i="1">
                        <a:solidFill>
                          <a:srgbClr val="000000"/>
                        </a:solidFill>
                        <a:latin typeface="Cambria Math" panose="02040503050406030204" pitchFamily="18" charset="0"/>
                        <a:ea typeface="MJXc-TeX-main-R"/>
                      </a:rPr>
                      <m:t>=</m:t>
                    </m:r>
                    <m:r>
                      <a:rPr lang="en-US" altLang="en-US" sz="4000" i="1">
                        <a:solidFill>
                          <a:srgbClr val="000000"/>
                        </a:solidFill>
                        <a:latin typeface="Cambria Math" panose="02040503050406030204" pitchFamily="18" charset="0"/>
                        <a:ea typeface="MJXc-TeX-main-R"/>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𝑢𝑛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m:t>
                        </m:r>
                        <m:r>
                          <a:rPr lang="en-US" altLang="en-US" sz="4000" i="1">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3</m:t>
                    </m:r>
                  </m:oMath>
                </a14:m>
                <a:r>
                  <a:rPr kumimoji="0" lang="en-US" altLang="en-US" sz="4000" b="0" i="0" u="none" strike="noStrike" cap="none" normalizeH="0" baseline="0" smtClean="0">
                    <a:ln>
                      <a:noFill/>
                    </a:ln>
                    <a:solidFill>
                      <a:srgbClr val="000000"/>
                    </a:solidFill>
                    <a:effectLst/>
                    <a:ea typeface="OpenSans"/>
                  </a:rPr>
                  <a:t>.</a:t>
                </a:r>
              </a:p>
            </p:txBody>
          </p:sp>
        </mc:Choice>
        <mc:Fallback xmlns="">
          <p:sp>
            <p:nvSpPr>
              <p:cNvPr id="4" name="Rectangle 1"/>
              <p:cNvSpPr>
                <a:spLocks noRot="1" noChangeAspect="1" noMove="1" noResize="1" noEditPoints="1" noAdjustHandles="1" noChangeArrowheads="1" noChangeShapeType="1" noTextEdit="1"/>
              </p:cNvSpPr>
              <p:nvPr/>
            </p:nvSpPr>
            <p:spPr bwMode="auto">
              <a:xfrm>
                <a:off x="2286000" y="2004897"/>
                <a:ext cx="15240000" cy="7386638"/>
              </a:xfrm>
              <a:prstGeom prst="rect">
                <a:avLst/>
              </a:prstGeom>
              <a:blipFill>
                <a:blip r:embed="rId4"/>
                <a:stretch>
                  <a:fillRect l="-2000" r="-2000" b="-21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5966293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743200" y="1790700"/>
            <a:ext cx="1425325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a)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3 + 5n</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3 + 5 . 1 = </a:t>
            </a:r>
            <a:r>
              <a:rPr lang="nl-NL" sz="3800" smtClean="0">
                <a:latin typeface="Arial" panose="020B0604020202020204" pitchFamily="34" charset="0"/>
                <a:ea typeface="Times New Roman" panose="02020603050405020304" pitchFamily="18" charset="0"/>
                <a:cs typeface="Arial" panose="020B0604020202020204" pitchFamily="34" charset="0"/>
              </a:rPr>
              <a:t>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+ 5 . 2 = </a:t>
            </a:r>
            <a:r>
              <a:rPr lang="nl-NL" sz="3800" smtClean="0">
                <a:latin typeface="Arial" panose="020B0604020202020204" pitchFamily="34" charset="0"/>
                <a:ea typeface="Times New Roman" panose="02020603050405020304" pitchFamily="18" charset="0"/>
                <a:cs typeface="Arial" panose="020B0604020202020204" pitchFamily="34" charset="0"/>
              </a:rPr>
              <a:t>13;</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3 + 5 . 3 = 18;</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3 + 5 . 4 = </a:t>
            </a:r>
            <a:r>
              <a:rPr lang="nl-NL" sz="3800" smtClean="0">
                <a:latin typeface="Arial" panose="020B0604020202020204" pitchFamily="34" charset="0"/>
                <a:ea typeface="Times New Roman" panose="02020603050405020304" pitchFamily="18" charset="0"/>
                <a:cs typeface="Arial" panose="020B0604020202020204" pitchFamily="34" charset="0"/>
              </a:rPr>
              <a:t>23;</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3 + 5 . 5 = 28.</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Ta </a:t>
            </a:r>
            <a:r>
              <a:rPr lang="nl-NL" sz="3800">
                <a:latin typeface="Arial" panose="020B0604020202020204" pitchFamily="34" charset="0"/>
                <a:ea typeface="Times New Roman" panose="02020603050405020304" pitchFamily="18" charset="0"/>
                <a:cs typeface="Arial" panose="020B0604020202020204" pitchFamily="34" charset="0"/>
              </a:rPr>
              <a:t>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 + 5n) – [3 + 5(n – 1)] = 5,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8 và công sai d = 5.</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8 + (n – 1). 5.</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9" dur="500"/>
                                        <p:tgtEl>
                                          <p:spTgt spid="2">
                                            <p:txEl>
                                              <p:pRg st="5" end="5"/>
                                            </p:txEl>
                                          </p:spTgt>
                                        </p:tgtEl>
                                      </p:cBhvr>
                                    </p:animEffect>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anim calcmode="lin" valueType="num">
                                      <p:cBhvr>
                                        <p:cTn id="3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anim calcmode="lin" valueType="num">
                                      <p:cBhvr>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743200" y="1714500"/>
            <a:ext cx="1425325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b)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6n – 4</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Năm 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6 . 1 – 4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6 . 2 – 4 = </a:t>
            </a:r>
            <a:r>
              <a:rPr lang="nl-NL" sz="3800" smtClean="0">
                <a:latin typeface="Arial" panose="020B0604020202020204" pitchFamily="34" charset="0"/>
                <a:ea typeface="Times New Roman" panose="02020603050405020304" pitchFamily="18" charset="0"/>
                <a:cs typeface="Arial" panose="020B0604020202020204" pitchFamily="34" charset="0"/>
              </a:rPr>
              <a:t>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6 . 3 – 4 = </a:t>
            </a:r>
            <a:r>
              <a:rPr lang="nl-NL" sz="3800" smtClean="0">
                <a:latin typeface="Arial" panose="020B0604020202020204" pitchFamily="34" charset="0"/>
                <a:ea typeface="Times New Roman" panose="02020603050405020304" pitchFamily="18" charset="0"/>
                <a:cs typeface="Arial" panose="020B0604020202020204" pitchFamily="34" charset="0"/>
              </a:rPr>
              <a:t>14;</a:t>
            </a:r>
            <a:r>
              <a:rPr lang="en-US" sz="3800" smtClean="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6 . 4 – 4 = </a:t>
            </a:r>
            <a:r>
              <a:rPr lang="nl-NL" sz="3800" smtClean="0">
                <a:latin typeface="Arial" panose="020B0604020202020204" pitchFamily="34" charset="0"/>
                <a:ea typeface="Times New Roman" panose="02020603050405020304" pitchFamily="18" charset="0"/>
                <a:cs typeface="Arial" panose="020B0604020202020204" pitchFamily="34" charset="0"/>
              </a:rPr>
              <a:t>20;</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6 . 5 – 4 = 26.</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Ta </a:t>
            </a:r>
            <a:r>
              <a:rPr lang="nl-NL" sz="3800">
                <a:latin typeface="Arial" panose="020B0604020202020204" pitchFamily="34" charset="0"/>
                <a:ea typeface="Times New Roman" panose="02020603050405020304" pitchFamily="18" charset="0"/>
                <a:cs typeface="Arial" panose="020B0604020202020204" pitchFamily="34" charset="0"/>
              </a:rPr>
              <a:t>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(6n – 4) – [6(n – 1) – 4] = 6,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và công sai d = 6.</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2 + (n – 1). </a:t>
            </a:r>
            <a:r>
              <a:rPr lang="nl-NL" sz="3800" smtClean="0">
                <a:latin typeface="Arial" panose="020B0604020202020204" pitchFamily="34" charset="0"/>
                <a:ea typeface="Times New Roman" panose="02020603050405020304" pitchFamily="18" charset="0"/>
                <a:cs typeface="Arial" panose="020B0604020202020204" pitchFamily="34" charset="0"/>
              </a:rPr>
              <a:t>6</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58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down)">
                                      <p:cBhvr>
                                        <p:cTn id="20" dur="500"/>
                                        <p:tgtEl>
                                          <p:spTgt spid="2">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667000" y="2171700"/>
            <a:ext cx="14253254" cy="6232475"/>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c)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n</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 2 + 2 = </a:t>
            </a:r>
            <a:r>
              <a:rPr lang="nl-NL" sz="3800" smtClean="0">
                <a:latin typeface="Arial" panose="020B0604020202020204" pitchFamily="34" charset="0"/>
                <a:ea typeface="Times New Roman" panose="02020603050405020304" pitchFamily="18" charset="0"/>
                <a:cs typeface="Arial" panose="020B0604020202020204" pitchFamily="34" charset="0"/>
              </a:rPr>
              <a:t>4;</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4 + 3 = </a:t>
            </a:r>
            <a:r>
              <a:rPr lang="nl-NL" sz="3800" smtClean="0">
                <a:latin typeface="Arial" panose="020B0604020202020204" pitchFamily="34" charset="0"/>
                <a:ea typeface="Times New Roman" panose="02020603050405020304" pitchFamily="18" charset="0"/>
                <a:cs typeface="Arial" panose="020B0604020202020204" pitchFamily="34" charset="0"/>
              </a:rPr>
              <a:t>7;</a:t>
            </a:r>
            <a:r>
              <a:rPr lang="en-US" sz="3800" smtClean="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+ 4 = 7 + 4 = </a:t>
            </a:r>
            <a:r>
              <a:rPr lang="nl-NL" sz="3800" smtClean="0">
                <a:latin typeface="Arial" panose="020B0604020202020204" pitchFamily="34" charset="0"/>
                <a:ea typeface="Times New Roman" panose="02020603050405020304" pitchFamily="18" charset="0"/>
                <a:cs typeface="Arial" panose="020B0604020202020204" pitchFamily="34" charset="0"/>
              </a:rPr>
              <a:t>11;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+ 5 = 11 + 5 = 16.</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a:latin typeface="Arial" panose="020B0604020202020204" pitchFamily="34" charset="0"/>
                <a:ea typeface="Times New Roman" panose="02020603050405020304" pitchFamily="18" charset="0"/>
                <a:cs typeface="Arial" panose="020B0604020202020204" pitchFamily="34" charset="0"/>
              </a:rPr>
              <a:t>Ta 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n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n, do n luôn thay đổi nên hiệu hai số hạng liên tiếp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thay đổi.</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Vậy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không phải là cấp số cộng.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81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4429992" y="888511"/>
            <a:ext cx="10272000" cy="3873989"/>
            <a:chOff x="4129800" y="287531"/>
            <a:chExt cx="10272000" cy="3873989"/>
          </a:xfrm>
        </p:grpSpPr>
        <p:grpSp>
          <p:nvGrpSpPr>
            <p:cNvPr id="27" name="Group 2"/>
            <p:cNvGrpSpPr/>
            <p:nvPr/>
          </p:nvGrpSpPr>
          <p:grpSpPr>
            <a:xfrm>
              <a:off x="5289364" y="287531"/>
              <a:ext cx="7772401" cy="3873989"/>
              <a:chOff x="-160593" y="-28575"/>
              <a:chExt cx="2932533" cy="841375"/>
            </a:xfrm>
          </p:grpSpPr>
          <p:sp>
            <p:nvSpPr>
              <p:cNvPr id="29"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8"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31" name="Group 30"/>
          <p:cNvGrpSpPr/>
          <p:nvPr/>
        </p:nvGrpSpPr>
        <p:grpSpPr>
          <a:xfrm>
            <a:off x="3393826" y="3576946"/>
            <a:ext cx="1236936" cy="1155973"/>
            <a:chOff x="2315060" y="3149849"/>
            <a:chExt cx="1236936" cy="1155973"/>
          </a:xfrm>
        </p:grpSpPr>
        <p:pic>
          <p:nvPicPr>
            <p:cNvPr id="32"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34" name="Rectangle 33"/>
          <p:cNvSpPr/>
          <p:nvPr/>
        </p:nvSpPr>
        <p:spPr>
          <a:xfrm>
            <a:off x="4912176" y="3543300"/>
            <a:ext cx="9553994"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Định nghĩa</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p:cNvGrpSpPr/>
          <p:nvPr/>
        </p:nvGrpSpPr>
        <p:grpSpPr>
          <a:xfrm>
            <a:off x="3364832" y="5511527"/>
            <a:ext cx="1236936" cy="1155973"/>
            <a:chOff x="2315060" y="3149849"/>
            <a:chExt cx="1236936" cy="1155973"/>
          </a:xfrm>
        </p:grpSpPr>
        <p:pic>
          <p:nvPicPr>
            <p:cNvPr id="36"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38" name="Rectangle 37"/>
          <p:cNvSpPr/>
          <p:nvPr/>
        </p:nvSpPr>
        <p:spPr>
          <a:xfrm>
            <a:off x="4888832" y="5493354"/>
            <a:ext cx="9553994"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Số hạng tổng quát</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2" name="Picture 41"/>
          <p:cNvPicPr>
            <a:picLocks noChangeAspect="1"/>
          </p:cNvPicPr>
          <p:nvPr/>
        </p:nvPicPr>
        <p:blipFill>
          <a:blip r:embed="rId7"/>
          <a:stretch>
            <a:fillRect/>
          </a:stretch>
        </p:blipFill>
        <p:spPr>
          <a:xfrm rot="499936">
            <a:off x="1824238" y="620884"/>
            <a:ext cx="1985761" cy="2187575"/>
          </a:xfrm>
          <a:prstGeom prst="rect">
            <a:avLst/>
          </a:prstGeom>
        </p:spPr>
      </p:pic>
      <p:pic>
        <p:nvPicPr>
          <p:cNvPr id="43" name="Picture 42"/>
          <p:cNvPicPr>
            <a:picLocks noChangeAspect="1"/>
          </p:cNvPicPr>
          <p:nvPr/>
        </p:nvPicPr>
        <p:blipFill>
          <a:blip r:embed="rId8"/>
          <a:stretch>
            <a:fillRect/>
          </a:stretch>
        </p:blipFill>
        <p:spPr>
          <a:xfrm rot="1831600">
            <a:off x="15453850" y="8882373"/>
            <a:ext cx="1909541" cy="1461383"/>
          </a:xfrm>
          <a:prstGeom prst="rect">
            <a:avLst/>
          </a:prstGeom>
        </p:spPr>
      </p:pic>
      <p:grpSp>
        <p:nvGrpSpPr>
          <p:cNvPr id="19" name="Group 18"/>
          <p:cNvGrpSpPr/>
          <p:nvPr/>
        </p:nvGrpSpPr>
        <p:grpSpPr>
          <a:xfrm>
            <a:off x="3352800" y="7416527"/>
            <a:ext cx="1236936" cy="1155973"/>
            <a:chOff x="2315060" y="3149849"/>
            <a:chExt cx="1236936" cy="1155973"/>
          </a:xfrm>
        </p:grpSpPr>
        <p:pic>
          <p:nvPicPr>
            <p:cNvPr id="20"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2" name="Rectangle 21"/>
          <p:cNvSpPr/>
          <p:nvPr/>
        </p:nvSpPr>
        <p:spPr>
          <a:xfrm>
            <a:off x="4876800" y="7398354"/>
            <a:ext cx="12068594"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n số hạng đầu của một cấp số cộng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55789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971845" y="1714500"/>
            <a:ext cx="1579596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 u</a:t>
            </a:r>
            <a:r>
              <a:rPr lang="nl-NL" sz="3800" baseline="-25000">
                <a:latin typeface="Arial" panose="020B0604020202020204" pitchFamily="34" charset="0"/>
                <a:ea typeface="Times New Roman" panose="02020603050405020304" pitchFamily="18" charset="0"/>
                <a:cs typeface="Arial" panose="020B0604020202020204" pitchFamily="34" charset="0"/>
              </a:rPr>
              <a:t>1 </a:t>
            </a:r>
            <a:r>
              <a:rPr lang="nl-NL" sz="3800">
                <a:latin typeface="Arial" panose="020B0604020202020204" pitchFamily="34" charset="0"/>
                <a:ea typeface="Times New Roman" panose="02020603050405020304" pitchFamily="18" charset="0"/>
                <a:cs typeface="Arial" panose="020B0604020202020204" pitchFamily="34" charset="0"/>
              </a:rPr>
              <a:t>= 2,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+ 3 = 2 + 3 = </a:t>
            </a:r>
            <a:r>
              <a:rPr lang="nl-NL" sz="3800" smtClean="0">
                <a:latin typeface="Arial" panose="020B0604020202020204" pitchFamily="34" charset="0"/>
                <a:ea typeface="Times New Roman" panose="02020603050405020304" pitchFamily="18" charset="0"/>
                <a:cs typeface="Arial" panose="020B0604020202020204" pitchFamily="34" charset="0"/>
              </a:rPr>
              <a:t>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5 + 3 = 8;</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+ 3 = 8 + 3 = </a:t>
            </a:r>
            <a:r>
              <a:rPr lang="nl-NL" sz="3800" smtClean="0">
                <a:latin typeface="Arial" panose="020B0604020202020204" pitchFamily="34" charset="0"/>
                <a:ea typeface="Times New Roman" panose="02020603050405020304" pitchFamily="18" charset="0"/>
                <a:cs typeface="Arial" panose="020B0604020202020204" pitchFamily="34" charset="0"/>
              </a:rPr>
              <a:t>11;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+ 3 = 11 + 3 = 14.</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a:latin typeface="Arial" panose="020B0604020202020204" pitchFamily="34" charset="0"/>
                <a:ea typeface="Times New Roman" panose="02020603050405020304" pitchFamily="18" charset="0"/>
                <a:cs typeface="Arial" panose="020B0604020202020204" pitchFamily="34" charset="0"/>
              </a:rPr>
              <a:t>Ta 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+ 3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và công sai d = 3.</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2 + (n – 1). 3.</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47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down)">
                                      <p:cBhvr>
                                        <p:cTn id="20" dur="500"/>
                                        <p:tgtEl>
                                          <p:spTgt spid="2">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additive="base">
                                        <p:cTn id="2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 calcmode="lin" valueType="num">
                                      <p:cBhvr additive="base">
                                        <p:cTn id="3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oogle Shape;1077;p62"/>
          <p:cNvGrpSpPr/>
          <p:nvPr/>
        </p:nvGrpSpPr>
        <p:grpSpPr>
          <a:xfrm>
            <a:off x="1143000" y="908418"/>
            <a:ext cx="5458326"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7" name="Google Shape;1079;p62"/>
            <p:cNvSpPr txBox="1"/>
            <p:nvPr/>
          </p:nvSpPr>
          <p:spPr>
            <a:xfrm>
              <a:off x="2994551" y="4063076"/>
              <a:ext cx="5279269" cy="537968"/>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3800" b="1" err="1">
                  <a:solidFill>
                    <a:srgbClr val="373E56"/>
                  </a:solidFill>
                  <a:latin typeface="Arial"/>
                  <a:ea typeface="Arial"/>
                  <a:cs typeface="Arial"/>
                  <a:sym typeface="Arial"/>
                </a:rPr>
                <a:t>Bài</a:t>
              </a:r>
              <a:r>
                <a:rPr lang="en-US" sz="3800" b="1">
                  <a:solidFill>
                    <a:srgbClr val="373E56"/>
                  </a:solidFill>
                  <a:latin typeface="Arial"/>
                  <a:ea typeface="Arial"/>
                  <a:cs typeface="Arial"/>
                  <a:sym typeface="Arial"/>
                </a:rPr>
                <a:t> </a:t>
              </a:r>
              <a:r>
                <a:rPr lang="en-US" sz="3800" b="1" smtClean="0">
                  <a:solidFill>
                    <a:srgbClr val="373E56"/>
                  </a:solidFill>
                  <a:latin typeface="Arial"/>
                  <a:ea typeface="Arial"/>
                  <a:cs typeface="Arial"/>
                  <a:sym typeface="Arial"/>
                </a:rPr>
                <a:t>2.10 </a:t>
              </a:r>
              <a:r>
                <a:rPr lang="en-US" sz="3800" b="1" dirty="0">
                  <a:solidFill>
                    <a:srgbClr val="373E56"/>
                  </a:solidFill>
                  <a:latin typeface="Arial"/>
                  <a:ea typeface="Arial"/>
                  <a:cs typeface="Arial"/>
                  <a:sym typeface="Arial"/>
                </a:rPr>
                <a:t>(SGK </a:t>
              </a:r>
              <a:r>
                <a:rPr lang="en-US" sz="3800" b="1">
                  <a:solidFill>
                    <a:srgbClr val="373E56"/>
                  </a:solidFill>
                  <a:latin typeface="Arial"/>
                  <a:ea typeface="Arial"/>
                  <a:cs typeface="Arial"/>
                  <a:sym typeface="Arial"/>
                </a:rPr>
                <a:t>– </a:t>
              </a:r>
              <a:r>
                <a:rPr lang="en-US" sz="3800" b="1" smtClean="0">
                  <a:solidFill>
                    <a:srgbClr val="373E56"/>
                  </a:solidFill>
                  <a:latin typeface="Arial"/>
                  <a:ea typeface="Arial"/>
                  <a:cs typeface="Arial"/>
                  <a:sym typeface="Arial"/>
                </a:rPr>
                <a:t>tr51)</a:t>
              </a:r>
              <a:endParaRPr sz="3800" b="1" dirty="0">
                <a:solidFill>
                  <a:srgbClr val="373E56"/>
                </a:solidFill>
                <a:latin typeface="Arial"/>
                <a:ea typeface="Arial"/>
                <a:cs typeface="Arial"/>
                <a:sym typeface="Arial"/>
              </a:endParaRPr>
            </a:p>
          </p:txBody>
        </p:sp>
      </p:grpSp>
      <p:sp>
        <p:nvSpPr>
          <p:cNvPr id="8" name="Rectangle 1"/>
          <p:cNvSpPr>
            <a:spLocks noChangeArrowheads="1"/>
          </p:cNvSpPr>
          <p:nvPr/>
        </p:nvSpPr>
        <p:spPr bwMode="auto">
          <a:xfrm>
            <a:off x="1066800" y="952500"/>
            <a:ext cx="1653941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en-US" sz="3600" smtClean="0">
                <a:solidFill>
                  <a:srgbClr val="000000"/>
                </a:solidFill>
                <a:ea typeface="Open Sans"/>
              </a:rPr>
              <a:t>                                            Một </a:t>
            </a:r>
            <a:r>
              <a:rPr lang="en-US" altLang="en-US" sz="3600">
                <a:solidFill>
                  <a:srgbClr val="000000"/>
                </a:solidFill>
                <a:ea typeface="Open Sans"/>
              </a:rPr>
              <a:t>cấp số cộng có số hạng thứ 5 bằng 18 và số hạng thứ 12 bằng 32. Tìm số hạng thứ 50 của cấp số cộng này</a:t>
            </a:r>
            <a:r>
              <a:rPr lang="en-US" altLang="en-US" sz="3600" smtClean="0">
                <a:solidFill>
                  <a:srgbClr val="000000"/>
                </a:solidFill>
                <a:ea typeface="Open Sans"/>
              </a:rPr>
              <a:t>.</a:t>
            </a:r>
            <a:endParaRPr lang="en-US" altLang="en-US" sz="3600">
              <a:solidFill>
                <a:srgbClr val="000000"/>
              </a:solidFill>
              <a:ea typeface="Open Sans"/>
            </a:endParaRPr>
          </a:p>
        </p:txBody>
      </p:sp>
      <p:sp>
        <p:nvSpPr>
          <p:cNvPr id="21" name="Oval Callout 20"/>
          <p:cNvSpPr/>
          <p:nvPr/>
        </p:nvSpPr>
        <p:spPr>
          <a:xfrm>
            <a:off x="8552326" y="2857500"/>
            <a:ext cx="1568358" cy="84956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stretch>
            <a:fillRect/>
          </a:stretch>
        </p:blipFill>
        <p:spPr>
          <a:xfrm rot="14737596">
            <a:off x="16587189" y="93198"/>
            <a:ext cx="1674971" cy="1629702"/>
          </a:xfrm>
          <a:prstGeom prst="rect">
            <a:avLst/>
          </a:prstGeom>
        </p:spPr>
      </p:pic>
      <p:sp>
        <p:nvSpPr>
          <p:cNvPr id="9" name="Rectangle 8"/>
          <p:cNvSpPr/>
          <p:nvPr/>
        </p:nvSpPr>
        <p:spPr>
          <a:xfrm>
            <a:off x="1106906" y="3924300"/>
            <a:ext cx="15961894" cy="4247317"/>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Ta biểu diễn số hạng thứ 5 và số hạng thứ 12 theo số hạng thứ nhất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và công sai 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Ta có: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5</a:t>
            </a:r>
            <a:r>
              <a:rPr lang="nl-NL" sz="3600">
                <a:effectLst/>
                <a:latin typeface="Arial" panose="020B0604020202020204" pitchFamily="34" charset="0"/>
                <a:ea typeface="Times New Roman" panose="02020603050405020304" pitchFamily="18" charset="0"/>
                <a:cs typeface="Arial" panose="020B0604020202020204" pitchFamily="34" charset="0"/>
              </a:rPr>
              <a:t>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(5 – 1)d hay 18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+ 4d.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600" smtClean="0">
                <a:effectLst/>
                <a:latin typeface="Arial" panose="020B0604020202020204" pitchFamily="34" charset="0"/>
                <a:ea typeface="Times New Roman" panose="02020603050405020304" pitchFamily="18" charset="0"/>
                <a:cs typeface="Arial" panose="020B0604020202020204" pitchFamily="34" charset="0"/>
              </a:rPr>
              <a:t>          u</a:t>
            </a:r>
            <a:r>
              <a:rPr lang="nl-NL" sz="3600" baseline="-25000" smtClean="0">
                <a:effectLst/>
                <a:latin typeface="Arial" panose="020B0604020202020204" pitchFamily="34" charset="0"/>
                <a:ea typeface="Times New Roman" panose="02020603050405020304" pitchFamily="18" charset="0"/>
                <a:cs typeface="Arial" panose="020B0604020202020204" pitchFamily="34" charset="0"/>
              </a:rPr>
              <a:t>12</a:t>
            </a:r>
            <a:r>
              <a:rPr lang="nl-NL" sz="3600">
                <a:effectLst/>
                <a:latin typeface="Arial" panose="020B0604020202020204" pitchFamily="34" charset="0"/>
                <a:ea typeface="Times New Roman" panose="02020603050405020304" pitchFamily="18" charset="0"/>
                <a:cs typeface="Arial" panose="020B0604020202020204" pitchFamily="34" charset="0"/>
              </a:rPr>
              <a:t>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(12 – 1)d hay 32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+ 11d.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106906" y="7277100"/>
                <a:ext cx="12979401" cy="1531253"/>
              </a:xfrm>
              <a:prstGeom prst="rect">
                <a:avLst/>
              </a:prstGeom>
            </p:spPr>
            <p:txBody>
              <a:bodyPr wrap="square">
                <a:spAutoFit/>
              </a:bodyPr>
              <a:lstStyle/>
              <a:p>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Khi đó ta có hệ phương trình: </a:t>
                </a:r>
                <a14:m>
                  <m:oMath xmlns:m="http://schemas.openxmlformats.org/officeDocument/2006/math">
                    <m:d>
                      <m:dPr>
                        <m:begChr m:val="{"/>
                        <m:endChr m:val=""/>
                        <m:ctrlPr>
                          <a:rPr lang="en-US" sz="3600" i="1">
                            <a:solidFill>
                              <a:prstClr val="black"/>
                            </a:solidFill>
                            <a:latin typeface="Cambria Math" panose="02040503050406030204" pitchFamily="18" charset="0"/>
                            <a:ea typeface="Times New Roman" panose="02020603050405020304" pitchFamily="18" charset="0"/>
                          </a:rPr>
                        </m:ctrlPr>
                      </m:dPr>
                      <m:e>
                        <m:eqArr>
                          <m:eqArrPr>
                            <m:ctrlPr>
                              <a:rPr lang="en-US" sz="3600" i="1">
                                <a:solidFill>
                                  <a:prstClr val="black"/>
                                </a:solidFill>
                                <a:latin typeface="Cambria Math" panose="02040503050406030204" pitchFamily="18" charset="0"/>
                                <a:ea typeface="Times New Roman" panose="02020603050405020304" pitchFamily="18" charset="0"/>
                              </a:rPr>
                            </m:ctrlPr>
                          </m:eqArrPr>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+4</m:t>
                            </m:r>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=18  </m:t>
                            </m:r>
                          </m:e>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+11</m:t>
                            </m:r>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=32</m:t>
                            </m:r>
                          </m:e>
                        </m:eqArr>
                        <m:r>
                          <a:rPr lang="en-US" sz="3600" i="1">
                            <a:solidFill>
                              <a:prstClr val="black"/>
                            </a:solidFill>
                            <a:latin typeface="Cambria Math" panose="02040503050406030204" pitchFamily="18" charset="0"/>
                            <a:ea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rPr>
                            </m:ctrlPr>
                          </m:dPr>
                          <m:e>
                            <m:eqArr>
                              <m:eqArrPr>
                                <m:ctrlPr>
                                  <a:rPr lang="en-US" sz="3600" i="1">
                                    <a:solidFill>
                                      <a:prstClr val="black"/>
                                    </a:solidFill>
                                    <a:latin typeface="Cambria Math" panose="02040503050406030204" pitchFamily="18" charset="0"/>
                                    <a:ea typeface="Times New Roman" panose="02020603050405020304" pitchFamily="18" charset="0"/>
                                  </a:rPr>
                                </m:ctrlPr>
                              </m:eqArrPr>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=10</m:t>
                                </m:r>
                              </m:e>
                              <m:e>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=2    </m:t>
                                </m:r>
                              </m:e>
                            </m:eqArr>
                          </m:e>
                        </m:d>
                      </m:e>
                    </m:d>
                  </m:oMath>
                </a14:m>
                <a:endParaRPr lang="en-US" sz="3600"/>
              </a:p>
            </p:txBody>
          </p:sp>
        </mc:Choice>
        <mc:Fallback xmlns="">
          <p:sp>
            <p:nvSpPr>
              <p:cNvPr id="10" name="Rectangle 9"/>
              <p:cNvSpPr>
                <a:spLocks noRot="1" noChangeAspect="1" noMove="1" noResize="1" noEditPoints="1" noAdjustHandles="1" noChangeArrowheads="1" noChangeShapeType="1" noTextEdit="1"/>
              </p:cNvSpPr>
              <p:nvPr/>
            </p:nvSpPr>
            <p:spPr>
              <a:xfrm>
                <a:off x="1106906" y="7277100"/>
                <a:ext cx="12979401" cy="1531253"/>
              </a:xfrm>
              <a:prstGeom prst="rect">
                <a:avLst/>
              </a:prstGeom>
              <a:blipFill>
                <a:blip r:embed="rId7"/>
                <a:stretch>
                  <a:fillRect l="-1456"/>
                </a:stretch>
              </a:blipFill>
            </p:spPr>
            <p:txBody>
              <a:bodyPr/>
              <a:lstStyle/>
              <a:p>
                <a:r>
                  <a:rPr lang="en-US">
                    <a:noFill/>
                  </a:rPr>
                  <a:t> </a:t>
                </a:r>
              </a:p>
            </p:txBody>
          </p:sp>
        </mc:Fallback>
      </mc:AlternateContent>
      <p:sp>
        <p:nvSpPr>
          <p:cNvPr id="18" name="Rectangle 17"/>
          <p:cNvSpPr/>
          <p:nvPr/>
        </p:nvSpPr>
        <p:spPr>
          <a:xfrm>
            <a:off x="1036600" y="8792170"/>
            <a:ext cx="15879800" cy="923330"/>
          </a:xfrm>
          <a:prstGeom prst="rect">
            <a:avLst/>
          </a:prstGeom>
        </p:spPr>
        <p:txBody>
          <a:bodyPr wrap="square">
            <a:spAutoFit/>
          </a:bodyPr>
          <a:lstStyle/>
          <a:p>
            <a:pPr lvl="0" algn="just">
              <a:lnSpc>
                <a:spcPct val="150000"/>
              </a:lnSpc>
            </a:pP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50 của cấp số cộng là u</a:t>
            </a:r>
            <a:r>
              <a:rPr lang="nl-NL"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50</a:t>
            </a: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 + (50 – 1)d = 10 + 49 . 2 = 108.</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93200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5" dur="500"/>
                                        <p:tgtEl>
                                          <p:spTgt spid="9">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Oval Callout 63"/>
          <p:cNvSpPr/>
          <p:nvPr/>
        </p:nvSpPr>
        <p:spPr>
          <a:xfrm>
            <a:off x="8249411" y="4257544"/>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rot="20439982">
            <a:off x="16751173" y="187314"/>
            <a:ext cx="1162660" cy="2062536"/>
          </a:xfrm>
          <a:prstGeom prst="rect">
            <a:avLst/>
          </a:prstGeom>
        </p:spPr>
      </p:pic>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16078200" y="6972300"/>
            <a:ext cx="1890517" cy="2818795"/>
          </a:xfrm>
          <a:prstGeom prst="rect">
            <a:avLst/>
          </a:prstGeom>
        </p:spPr>
      </p:pic>
      <p:sp>
        <p:nvSpPr>
          <p:cNvPr id="8" name="Rectangle 7"/>
          <p:cNvSpPr/>
          <p:nvPr/>
        </p:nvSpPr>
        <p:spPr>
          <a:xfrm>
            <a:off x="1124186" y="1880393"/>
            <a:ext cx="15928917" cy="2723823"/>
          </a:xfrm>
          <a:prstGeom prst="rect">
            <a:avLst/>
          </a:prstGeom>
        </p:spPr>
        <p:txBody>
          <a:bodyPr wrap="square">
            <a:spAutoFit/>
          </a:bodyPr>
          <a:lstStyle/>
          <a:p>
            <a:pPr lvl="0"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Một cấp số cộng cố số hạng đầu bằng 5 và công sai bằng 2. Hỏi phải lấy tổng của bao nhiêu số hạng đầu của cấp số cộng này để có tổng bằng 2700</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fr-FR"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089202" y="5564348"/>
                <a:ext cx="14721749" cy="4184607"/>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Calibri" panose="020F0502020204030204" pitchFamily="34" charset="0"/>
                    <a:cs typeface="Arial" panose="020B0604020202020204" pitchFamily="34" charset="0"/>
                  </a:rPr>
                  <a:t>Cấp số cộng có u</a:t>
                </a:r>
                <a:r>
                  <a:rPr lang="nl-NL" sz="3800" baseline="-25000">
                    <a:effectLst/>
                    <a:latin typeface="Arial" panose="020B0604020202020204" pitchFamily="34" charset="0"/>
                    <a:ea typeface="Calibri" panose="020F0502020204030204" pitchFamily="34" charset="0"/>
                    <a:cs typeface="Arial" panose="020B0604020202020204" pitchFamily="34" charset="0"/>
                  </a:rPr>
                  <a:t>1</a:t>
                </a:r>
                <a:r>
                  <a:rPr lang="nl-NL" sz="3800">
                    <a:effectLst/>
                    <a:latin typeface="Arial" panose="020B0604020202020204" pitchFamily="34" charset="0"/>
                    <a:ea typeface="Calibri" panose="020F0502020204030204" pitchFamily="34" charset="0"/>
                    <a:cs typeface="Arial" panose="020B0604020202020204" pitchFamily="34" charset="0"/>
                  </a:rPr>
                  <a:t> = 5 và d = 2. Giả sử tổng của n số hạng đầu bằng 2 700. </a:t>
                </a:r>
                <a:r>
                  <a:rPr lang="en-US" sz="3800">
                    <a:effectLst/>
                    <a:latin typeface="Arial" panose="020B0604020202020204" pitchFamily="34" charset="0"/>
                    <a:ea typeface="Calibri" panose="020F0502020204030204" pitchFamily="34" charset="0"/>
                    <a:cs typeface="Arial" panose="020B0604020202020204" pitchFamily="34" charset="0"/>
                  </a:rPr>
                  <a:t>Khi đó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sSub>
                      <m:sSubPr>
                        <m:ctrlPr>
                          <a:rPr lang="en-US" sz="3800" i="1">
                            <a:effectLst/>
                            <a:latin typeface="Cambria Math" panose="02040503050406030204" pitchFamily="18" charset="0"/>
                            <a:ea typeface="Calibri" panose="020F0502020204030204" pitchFamily="34" charset="0"/>
                          </a:rPr>
                        </m:ctrlPr>
                      </m:sSubPr>
                      <m:e>
                        <m:r>
                          <a:rPr lang="en-US" sz="3800" i="1">
                            <a:effectLst/>
                            <a:latin typeface="Cambria Math" panose="02040503050406030204" pitchFamily="18" charset="0"/>
                            <a:ea typeface="Calibri" panose="020F0502020204030204" pitchFamily="34" charset="0"/>
                          </a:rPr>
                          <m:t>𝑆</m:t>
                        </m:r>
                      </m:e>
                      <m:sub>
                        <m:r>
                          <a:rPr lang="en-US" sz="3800" i="1">
                            <a:effectLst/>
                            <a:latin typeface="Cambria Math" panose="02040503050406030204" pitchFamily="18" charset="0"/>
                            <a:ea typeface="Calibri" panose="020F0502020204030204" pitchFamily="34" charset="0"/>
                          </a:rPr>
                          <m:t>𝑛</m:t>
                        </m:r>
                      </m:sub>
                    </m:sSub>
                    <m:r>
                      <a:rPr lang="en-US"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m:t>
                        </m:r>
                        <m:sSub>
                          <m:sSubPr>
                            <m:ctrlPr>
                              <a:rPr lang="en-US" sz="3800" i="1">
                                <a:effectLst/>
                                <a:latin typeface="Cambria Math" panose="02040503050406030204" pitchFamily="18" charset="0"/>
                                <a:ea typeface="Calibri" panose="020F0502020204030204" pitchFamily="34" charset="0"/>
                              </a:rPr>
                            </m:ctrlPr>
                          </m:sSubPr>
                          <m:e>
                            <m:r>
                              <a:rPr lang="en-US" sz="3800" i="1">
                                <a:effectLst/>
                                <a:latin typeface="Cambria Math" panose="02040503050406030204" pitchFamily="18" charset="0"/>
                                <a:ea typeface="Calibri" panose="020F0502020204030204" pitchFamily="34" charset="0"/>
                              </a:rPr>
                              <m:t>𝑢</m:t>
                            </m:r>
                          </m:e>
                          <m:sub>
                            <m:r>
                              <a:rPr lang="en-US" sz="3800" i="1">
                                <a:effectLst/>
                                <a:latin typeface="Cambria Math" panose="02040503050406030204" pitchFamily="18" charset="0"/>
                                <a:ea typeface="Calibri" panose="020F0502020204030204" pitchFamily="34" charset="0"/>
                              </a:rPr>
                              <m:t>1</m:t>
                            </m:r>
                          </m:sub>
                        </m:sSub>
                        <m:r>
                          <a:rPr lang="en-US" sz="3800" i="1">
                            <a:effectLst/>
                            <a:latin typeface="Cambria Math" panose="02040503050406030204" pitchFamily="18" charset="0"/>
                            <a:ea typeface="Calibri" panose="020F0502020204030204" pitchFamily="34" charset="0"/>
                          </a:rPr>
                          <m:t>+</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𝑑</m:t>
                        </m:r>
                      </m:e>
                    </m:d>
                    <m:r>
                      <a:rPr lang="en-US"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2,5+</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.2</m:t>
                        </m:r>
                      </m:e>
                    </m:d>
                    <m:r>
                      <a:rPr lang="en-US" sz="3800" i="1">
                        <a:effectLst/>
                        <a:latin typeface="Cambria Math" panose="02040503050406030204" pitchFamily="18" charset="0"/>
                        <a:ea typeface="Calibri" panose="020F0502020204030204" pitchFamily="34" charset="0"/>
                      </a:rPr>
                      <m:t>=2700</m:t>
                    </m:r>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2,5+</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.2</m:t>
                        </m:r>
                      </m:e>
                    </m:d>
                    <m:r>
                      <a:rPr lang="en-US" sz="3800" i="1">
                        <a:effectLst/>
                        <a:latin typeface="Cambria Math" panose="02040503050406030204" pitchFamily="18" charset="0"/>
                        <a:ea typeface="Calibri" panose="020F0502020204030204" pitchFamily="34" charset="0"/>
                      </a:rPr>
                      <m:t>=2700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89202" y="5564348"/>
                <a:ext cx="14721749" cy="4184607"/>
              </a:xfrm>
              <a:prstGeom prst="rect">
                <a:avLst/>
              </a:prstGeom>
              <a:blipFill>
                <a:blip r:embed="rId10"/>
                <a:stretch>
                  <a:fillRect l="-1366" r="-1366"/>
                </a:stretch>
              </a:blipFill>
            </p:spPr>
            <p:txBody>
              <a:bodyPr/>
              <a:lstStyle/>
              <a:p>
                <a:r>
                  <a:rPr lang="en-US">
                    <a:noFill/>
                  </a:rPr>
                  <a:t> </a:t>
                </a:r>
              </a:p>
            </p:txBody>
          </p:sp>
        </mc:Fallback>
      </mc:AlternateContent>
      <p:grpSp>
        <p:nvGrpSpPr>
          <p:cNvPr id="15" name="Google Shape;1077;p62"/>
          <p:cNvGrpSpPr/>
          <p:nvPr/>
        </p:nvGrpSpPr>
        <p:grpSpPr>
          <a:xfrm>
            <a:off x="1089202" y="686359"/>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2.11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p:spTree>
    <p:extLst>
      <p:ext uri="{BB962C8B-B14F-4D97-AF65-F5344CB8AC3E}">
        <p14:creationId xmlns:p14="http://schemas.microsoft.com/office/powerpoint/2010/main" val="329063290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down)">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Oval Callout 63"/>
          <p:cNvSpPr/>
          <p:nvPr/>
        </p:nvSpPr>
        <p:spPr>
          <a:xfrm>
            <a:off x="8249411" y="4257544"/>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5" name="Picture 64"/>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rot="20439982">
            <a:off x="16751173" y="187314"/>
            <a:ext cx="1162660" cy="2062536"/>
          </a:xfrm>
          <a:prstGeom prst="rect">
            <a:avLst/>
          </a:prstGeom>
        </p:spPr>
      </p:pic>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16078200" y="6972300"/>
            <a:ext cx="1890517" cy="2818795"/>
          </a:xfrm>
          <a:prstGeom prst="rect">
            <a:avLst/>
          </a:prstGeom>
        </p:spPr>
      </p:pic>
      <p:sp>
        <p:nvSpPr>
          <p:cNvPr id="8" name="Rectangle 7"/>
          <p:cNvSpPr/>
          <p:nvPr/>
        </p:nvSpPr>
        <p:spPr>
          <a:xfrm>
            <a:off x="1124186" y="1880393"/>
            <a:ext cx="15928917"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 cấp số cộng cố số hạng đầu bằng 5 và công sai bằng 2. Hỏi phải lấy tổng của bao nhiêu số hạng đầu của cấp số cộng này để có tổng bằng 2700</a:t>
            </a:r>
            <a:r>
              <a:rPr kumimoji="0" lang="fr-FR"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fr-FR"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124186" y="5656168"/>
                <a:ext cx="14721749" cy="969496"/>
              </a:xfrm>
              <a:prstGeom prst="rect">
                <a:avLst/>
              </a:prstGeom>
            </p:spPr>
            <p:txBody>
              <a:bodyPr wrap="square">
                <a:spAutoFit/>
              </a:bodyPr>
              <a:lstStyle/>
              <a:p>
                <a:pPr lvl="0" algn="just">
                  <a:lnSpc>
                    <a:spcPct val="150000"/>
                  </a:lnSpc>
                  <a:defRPr/>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rPr>
                      <m:t>⟺</m:t>
                    </m:r>
                    <m:r>
                      <a:rPr lang="en-US" sz="3800" i="1">
                        <a:solidFill>
                          <a:prstClr val="black"/>
                        </a:solidFill>
                        <a:latin typeface="Cambria Math" panose="02040503050406030204" pitchFamily="18" charset="0"/>
                        <a:ea typeface="Calibri" panose="020F0502020204030204" pitchFamily="34" charset="0"/>
                      </a:rPr>
                      <m:t>𝑛</m:t>
                    </m:r>
                    <m:d>
                      <m:dPr>
                        <m:ctrlPr>
                          <a:rPr lang="en-US" sz="3800" i="1">
                            <a:solidFill>
                              <a:prstClr val="black"/>
                            </a:solidFill>
                            <a:latin typeface="Cambria Math" panose="02040503050406030204" pitchFamily="18" charset="0"/>
                            <a:ea typeface="Calibri" panose="020F0502020204030204" pitchFamily="34" charset="0"/>
                          </a:rPr>
                        </m:ctrlPr>
                      </m:dPr>
                      <m:e>
                        <m:r>
                          <a:rPr lang="en-US" sz="3800" i="1">
                            <a:solidFill>
                              <a:prstClr val="black"/>
                            </a:solidFill>
                            <a:latin typeface="Cambria Math" panose="02040503050406030204" pitchFamily="18" charset="0"/>
                            <a:ea typeface="Calibri" panose="020F0502020204030204" pitchFamily="34" charset="0"/>
                          </a:rPr>
                          <m:t>10+2</m:t>
                        </m:r>
                        <m:r>
                          <a:rPr lang="en-US" sz="3800" i="1">
                            <a:solidFill>
                              <a:prstClr val="black"/>
                            </a:solidFill>
                            <a:latin typeface="Cambria Math" panose="02040503050406030204" pitchFamily="18" charset="0"/>
                            <a:ea typeface="Calibri" panose="020F0502020204030204" pitchFamily="34" charset="0"/>
                          </a:rPr>
                          <m:t>𝑛</m:t>
                        </m:r>
                        <m:r>
                          <a:rPr lang="en-US" sz="3800" i="1">
                            <a:solidFill>
                              <a:prstClr val="black"/>
                            </a:solidFill>
                            <a:latin typeface="Cambria Math" panose="02040503050406030204" pitchFamily="18" charset="0"/>
                            <a:ea typeface="Calibri" panose="020F0502020204030204" pitchFamily="34" charset="0"/>
                          </a:rPr>
                          <m:t>−2</m:t>
                        </m:r>
                      </m:e>
                    </m:d>
                    <m:r>
                      <a:rPr lang="en-US" sz="3800" i="1">
                        <a:solidFill>
                          <a:prstClr val="black"/>
                        </a:solidFill>
                        <a:latin typeface="Cambria Math" panose="02040503050406030204" pitchFamily="18" charset="0"/>
                        <a:ea typeface="Calibri" panose="020F0502020204030204" pitchFamily="34" charset="0"/>
                      </a:rPr>
                      <m:t>=5400⟺2</m:t>
                    </m:r>
                    <m:sSup>
                      <m:sSupPr>
                        <m:ctrlPr>
                          <a:rPr lang="en-US" sz="3800" i="1">
                            <a:solidFill>
                              <a:prstClr val="black"/>
                            </a:solidFill>
                            <a:latin typeface="Cambria Math" panose="02040503050406030204" pitchFamily="18" charset="0"/>
                            <a:ea typeface="Calibri" panose="020F0502020204030204" pitchFamily="34" charset="0"/>
                          </a:rPr>
                        </m:ctrlPr>
                      </m:sSupPr>
                      <m:e>
                        <m:r>
                          <a:rPr lang="en-US" sz="3800" i="1">
                            <a:solidFill>
                              <a:prstClr val="black"/>
                            </a:solidFill>
                            <a:latin typeface="Cambria Math" panose="02040503050406030204" pitchFamily="18" charset="0"/>
                            <a:ea typeface="Calibri" panose="020F0502020204030204" pitchFamily="34" charset="0"/>
                          </a:rPr>
                          <m:t>𝑛</m:t>
                        </m:r>
                      </m:e>
                      <m:sup>
                        <m:r>
                          <a:rPr lang="en-US" sz="3800" i="1">
                            <a:solidFill>
                              <a:prstClr val="black"/>
                            </a:solidFill>
                            <a:latin typeface="Cambria Math" panose="02040503050406030204" pitchFamily="18" charset="0"/>
                            <a:ea typeface="Calibri" panose="020F0502020204030204" pitchFamily="34" charset="0"/>
                          </a:rPr>
                          <m:t>2</m:t>
                        </m:r>
                      </m:sup>
                    </m:sSup>
                    <m:r>
                      <a:rPr lang="en-US" sz="3800" i="1">
                        <a:solidFill>
                          <a:prstClr val="black"/>
                        </a:solidFill>
                        <a:latin typeface="Cambria Math" panose="02040503050406030204" pitchFamily="18" charset="0"/>
                        <a:ea typeface="Calibri" panose="020F0502020204030204" pitchFamily="34" charset="0"/>
                      </a:rPr>
                      <m:t>+8</m:t>
                    </m:r>
                    <m:r>
                      <a:rPr lang="en-US" sz="3800" i="1">
                        <a:solidFill>
                          <a:prstClr val="black"/>
                        </a:solidFill>
                        <a:latin typeface="Cambria Math" panose="02040503050406030204" pitchFamily="18" charset="0"/>
                        <a:ea typeface="Calibri" panose="020F0502020204030204" pitchFamily="34" charset="0"/>
                      </a:rPr>
                      <m:t>𝑛</m:t>
                    </m:r>
                    <m:r>
                      <a:rPr lang="en-US" sz="3800" i="1">
                        <a:solidFill>
                          <a:prstClr val="black"/>
                        </a:solidFill>
                        <a:latin typeface="Cambria Math" panose="02040503050406030204" pitchFamily="18" charset="0"/>
                        <a:ea typeface="Calibri" panose="020F0502020204030204" pitchFamily="34" charset="0"/>
                      </a:rPr>
                      <m:t>−5400=0</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24186" y="5656168"/>
                <a:ext cx="14721749" cy="969496"/>
              </a:xfrm>
              <a:prstGeom prst="rect">
                <a:avLst/>
              </a:prstGeom>
              <a:blipFill>
                <a:blip r:embed="rId10"/>
                <a:stretch>
                  <a:fillRect/>
                </a:stretch>
              </a:blipFill>
            </p:spPr>
            <p:txBody>
              <a:bodyPr/>
              <a:lstStyle/>
              <a:p>
                <a:r>
                  <a:rPr lang="en-US">
                    <a:noFill/>
                  </a:rPr>
                  <a:t> </a:t>
                </a:r>
              </a:p>
            </p:txBody>
          </p:sp>
        </mc:Fallback>
      </mc:AlternateContent>
      <p:grpSp>
        <p:nvGrpSpPr>
          <p:cNvPr id="15" name="Google Shape;1077;p62"/>
          <p:cNvGrpSpPr/>
          <p:nvPr/>
        </p:nvGrpSpPr>
        <p:grpSpPr>
          <a:xfrm>
            <a:off x="1089202" y="686359"/>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2.11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839186" y="6817819"/>
                <a:ext cx="3781163" cy="1950919"/>
              </a:xfrm>
              <a:prstGeom prst="rect">
                <a:avLst/>
              </a:prstGeom>
            </p:spPr>
            <p:txBody>
              <a:bodyPr wrap="none">
                <a:spAutoFit/>
              </a:bodyPr>
              <a:lstStyle/>
              <a:p>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i="1">
                                    <a:solidFill>
                                      <a:prstClr val="black"/>
                                    </a:solidFill>
                                    <a:latin typeface="Cambria Math" panose="02040503050406030204" pitchFamily="18" charset="0"/>
                                    <a:ea typeface="Dotum" panose="020B0600000101010101" pitchFamily="34" charset="-127"/>
                                  </a:rPr>
                                  <m:t>𝑛</m:t>
                                </m:r>
                                <m:r>
                                  <a:rPr lang="en-US" sz="3800" i="1">
                                    <a:solidFill>
                                      <a:prstClr val="black"/>
                                    </a:solidFill>
                                    <a:latin typeface="Cambria Math" panose="02040503050406030204" pitchFamily="18" charset="0"/>
                                    <a:ea typeface="Dotum" panose="020B0600000101010101" pitchFamily="34" charset="-127"/>
                                  </a:rPr>
                                  <m:t>=50 (</m:t>
                                </m:r>
                                <m:r>
                                  <a:rPr lang="en-US" sz="3800" i="1">
                                    <a:solidFill>
                                      <a:prstClr val="black"/>
                                    </a:solidFill>
                                    <a:latin typeface="Cambria Math" panose="02040503050406030204" pitchFamily="18" charset="0"/>
                                    <a:ea typeface="Dotum" panose="020B0600000101010101" pitchFamily="34" charset="-127"/>
                                  </a:rPr>
                                  <m:t>𝑇𝑀</m:t>
                                </m:r>
                                <m:r>
                                  <a:rPr lang="en-US" sz="3800" i="1">
                                    <a:solidFill>
                                      <a:prstClr val="black"/>
                                    </a:solidFill>
                                    <a:latin typeface="Cambria Math" panose="02040503050406030204" pitchFamily="18" charset="0"/>
                                    <a:ea typeface="Dotum" panose="020B0600000101010101" pitchFamily="34" charset="-127"/>
                                  </a:rPr>
                                  <m:t>)</m:t>
                                </m:r>
                              </m:e>
                              <m:e>
                                <m:r>
                                  <a:rPr lang="en-US" sz="3800" i="1">
                                    <a:solidFill>
                                      <a:prstClr val="black"/>
                                    </a:solidFill>
                                    <a:latin typeface="Cambria Math" panose="02040503050406030204" pitchFamily="18" charset="0"/>
                                    <a:ea typeface="Dotum" panose="020B0600000101010101" pitchFamily="34" charset="-127"/>
                                  </a:rPr>
                                  <m:t> </m:t>
                                </m:r>
                              </m:e>
                              <m:e>
                                <m:r>
                                  <a:rPr lang="en-US" sz="3800" i="1">
                                    <a:solidFill>
                                      <a:prstClr val="black"/>
                                    </a:solidFill>
                                    <a:latin typeface="Cambria Math" panose="02040503050406030204" pitchFamily="18" charset="0"/>
                                    <a:ea typeface="Cambria Math" panose="02040503050406030204" pitchFamily="18" charset="0"/>
                                  </a:rPr>
                                  <m:t>𝑛</m:t>
                                </m:r>
                                <m:r>
                                  <a:rPr lang="en-US" sz="3800" i="1">
                                    <a:solidFill>
                                      <a:prstClr val="black"/>
                                    </a:solidFill>
                                    <a:latin typeface="Cambria Math" panose="02040503050406030204" pitchFamily="18" charset="0"/>
                                    <a:ea typeface="Cambria Math" panose="02040503050406030204" pitchFamily="18" charset="0"/>
                                  </a:rPr>
                                  <m:t>=−54 (</m:t>
                                </m:r>
                                <m:r>
                                  <a:rPr lang="en-US" sz="3800" i="1">
                                    <a:solidFill>
                                      <a:prstClr val="black"/>
                                    </a:solidFill>
                                    <a:latin typeface="Cambria Math" panose="02040503050406030204" pitchFamily="18" charset="0"/>
                                    <a:ea typeface="Cambria Math" panose="02040503050406030204" pitchFamily="18" charset="0"/>
                                  </a:rPr>
                                  <m:t>𝐿</m:t>
                                </m:r>
                                <m:r>
                                  <a:rPr lang="en-US" sz="3800" i="1">
                                    <a:solidFill>
                                      <a:prstClr val="black"/>
                                    </a:solidFill>
                                    <a:latin typeface="Cambria Math" panose="02040503050406030204" pitchFamily="18" charset="0"/>
                                    <a:ea typeface="Cambria Math" panose="02040503050406030204" pitchFamily="18" charset="0"/>
                                  </a:rPr>
                                  <m:t>)</m:t>
                                </m:r>
                              </m:e>
                            </m:eqArr>
                          </m:e>
                        </m:d>
                      </m:e>
                    </m:d>
                  </m:oMath>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6839186" y="6817819"/>
                <a:ext cx="3781163" cy="1950919"/>
              </a:xfrm>
              <a:prstGeom prst="rect">
                <a:avLst/>
              </a:prstGeom>
              <a:blipFill>
                <a:blip r:embed="rId11"/>
                <a:stretch>
                  <a:fillRect/>
                </a:stretch>
              </a:blipFill>
            </p:spPr>
            <p:txBody>
              <a:bodyPr/>
              <a:lstStyle/>
              <a:p>
                <a:r>
                  <a:rPr lang="en-US">
                    <a:noFill/>
                  </a:rPr>
                  <a:t> </a:t>
                </a:r>
              </a:p>
            </p:txBody>
          </p:sp>
        </mc:Fallback>
      </mc:AlternateContent>
      <p:sp>
        <p:nvSpPr>
          <p:cNvPr id="4" name="Rectangle 3"/>
          <p:cNvSpPr/>
          <p:nvPr/>
        </p:nvSpPr>
        <p:spPr>
          <a:xfrm>
            <a:off x="1124186" y="8768738"/>
            <a:ext cx="14510206" cy="969496"/>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Vậy tổng của 50 số hạng đầu của cấp số cộng đã cho bằng 2 700.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6966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78275" y="1612788"/>
            <a:ext cx="15676325" cy="1905000"/>
            <a:chOff x="274320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43200" y="329505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7076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Oval Callout 17"/>
          <p:cNvSpPr/>
          <p:nvPr/>
        </p:nvSpPr>
        <p:spPr>
          <a:xfrm>
            <a:off x="8686800" y="4551268"/>
            <a:ext cx="1701834" cy="838200"/>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4"/>
          <a:stretch>
            <a:fillRect/>
          </a:stretch>
        </p:blipFill>
        <p:spPr>
          <a:xfrm>
            <a:off x="16870112" y="353039"/>
            <a:ext cx="1041228" cy="1220049"/>
          </a:xfrm>
          <a:prstGeom prst="rect">
            <a:avLst/>
          </a:prstGeom>
        </p:spPr>
      </p:pic>
      <p:pic>
        <p:nvPicPr>
          <p:cNvPr id="12" name="Picture 11"/>
          <p:cNvPicPr>
            <a:picLocks noChangeAspect="1"/>
          </p:cNvPicPr>
          <p:nvPr/>
        </p:nvPicPr>
        <p:blipFill>
          <a:blip r:embed="rId5"/>
          <a:stretch>
            <a:fillRect/>
          </a:stretch>
        </p:blipFill>
        <p:spPr>
          <a:xfrm rot="13934271">
            <a:off x="17045602" y="9399096"/>
            <a:ext cx="1614403" cy="1235513"/>
          </a:xfrm>
          <a:prstGeom prst="rect">
            <a:avLst/>
          </a:prstGeom>
        </p:spPr>
      </p:pic>
      <p:grpSp>
        <p:nvGrpSpPr>
          <p:cNvPr id="14" name="Google Shape;1077;p62"/>
          <p:cNvGrpSpPr/>
          <p:nvPr/>
        </p:nvGrpSpPr>
        <p:grpSpPr>
          <a:xfrm>
            <a:off x="1415716" y="487373"/>
            <a:ext cx="5715000" cy="1051625"/>
            <a:chOff x="2765950" y="3780516"/>
            <a:chExt cx="5715000" cy="1051625"/>
          </a:xfrm>
        </p:grpSpPr>
        <p:sp>
          <p:nvSpPr>
            <p:cNvPr id="15"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2.12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3" name="Rectangle 2"/>
          <p:cNvSpPr/>
          <p:nvPr/>
        </p:nvSpPr>
        <p:spPr>
          <a:xfrm>
            <a:off x="1443789" y="1678209"/>
            <a:ext cx="16471562" cy="2723823"/>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Giả sử một chiếc xe ô tô lúc mới mua là 680 triệu đồng. Cứ sau mỗi năm sử dụng, giá của chiếc xe ô tô giảm 55 triệu đồng. Tính giá còn lại của chiếc xe sau 5 năm sử dụng.</a:t>
            </a:r>
            <a:endParaRPr lang="en-US" sz="3800">
              <a:latin typeface="Arial" panose="020B0604020202020204" pitchFamily="34" charset="0"/>
              <a:cs typeface="Arial" panose="020B0604020202020204" pitchFamily="34" charset="0"/>
            </a:endParaRPr>
          </a:p>
        </p:txBody>
      </p:sp>
      <p:sp>
        <p:nvSpPr>
          <p:cNvPr id="8" name="Rectangle 7"/>
          <p:cNvSpPr/>
          <p:nvPr/>
        </p:nvSpPr>
        <p:spPr>
          <a:xfrm>
            <a:off x="1443788" y="5538704"/>
            <a:ext cx="16615611" cy="447814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của chiếc xe ô tô sau một năm sử dụng là 680 – 55 = 625 (triệu đồng)</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của chiếc xe ô tô sau mỗi năm sử dụng lập thành một cấp số cộng với số hạng đầu là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625 và công sai d = – 55 (do giá xe giảm).</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Do đó, giá của chiếc ô tô sau 5 năm sử dụng là</a:t>
            </a: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5</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(5 – 1)d = 625 + 4 . (– 55) = – 405 (triệu đồng).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66453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6"/>
          <a:stretch>
            <a:fillRect/>
          </a:stretch>
        </p:blipFill>
        <p:spPr>
          <a:xfrm>
            <a:off x="14087433" y="8091666"/>
            <a:ext cx="3438567" cy="1877272"/>
          </a:xfrm>
          <a:prstGeom prst="rect">
            <a:avLst/>
          </a:prstGeom>
        </p:spPr>
      </p:pic>
      <p:pic>
        <p:nvPicPr>
          <p:cNvPr id="14" name="Picture 13"/>
          <p:cNvPicPr>
            <a:picLocks noChangeAspect="1"/>
          </p:cNvPicPr>
          <p:nvPr/>
        </p:nvPicPr>
        <p:blipFill>
          <a:blip r:embed="rId7"/>
          <a:stretch>
            <a:fillRect/>
          </a:stretch>
        </p:blipFill>
        <p:spPr>
          <a:xfrm rot="9298188">
            <a:off x="178287" y="145024"/>
            <a:ext cx="1777026" cy="1728998"/>
          </a:xfrm>
          <a:prstGeom prst="rect">
            <a:avLst/>
          </a:prstGeom>
        </p:spPr>
      </p:pic>
      <p:grpSp>
        <p:nvGrpSpPr>
          <p:cNvPr id="15" name="Google Shape;1077;p62"/>
          <p:cNvGrpSpPr/>
          <p:nvPr/>
        </p:nvGrpSpPr>
        <p:grpSpPr>
          <a:xfrm>
            <a:off x="6253208" y="1424875"/>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2.13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4" name="Rectangle 3"/>
          <p:cNvSpPr/>
          <p:nvPr/>
        </p:nvSpPr>
        <p:spPr>
          <a:xfrm>
            <a:off x="1066800" y="2896105"/>
            <a:ext cx="16002000" cy="4609595"/>
          </a:xfrm>
          <a:prstGeom prst="rect">
            <a:avLst/>
          </a:prstGeom>
        </p:spPr>
        <p:txBody>
          <a:bodyPr wrap="square">
            <a:spAutoFit/>
          </a:bodyPr>
          <a:lstStyle/>
          <a:p>
            <a:pPr algn="just">
              <a:lnSpc>
                <a:spcPct val="150000"/>
              </a:lnSpc>
              <a:spcBef>
                <a:spcPts val="600"/>
              </a:spcBef>
              <a:spcAft>
                <a:spcPts val="1200"/>
              </a:spcAft>
            </a:pPr>
            <a:r>
              <a:rPr lang="vi-VN" sz="4000">
                <a:solidFill>
                  <a:srgbClr val="000000"/>
                </a:solidFill>
              </a:rPr>
              <a:t>Một kiến trúc sư thiết kế một hội trường với 15 ghế ngồi ở hàng thứ nhất, 18 ghế ngồi ở hàng thứ hai, 21 ghế ngồi ở hàng thứ ba và cứ như vậy (số ghế ở hàng sau nhiều hơn 3 ghế so với số ghế ở hàng liền trước nó). Nếu muốn hội trường đó có sức chứa ít nhất 870 ghế ngồi thì kiến trúc sư đó phải thiết kế tối thiểu bao nhiêu hàng ghế</a:t>
            </a:r>
            <a:r>
              <a:rPr lang="vi-VN" sz="4000" smtClean="0">
                <a:solidFill>
                  <a:srgbClr val="000000"/>
                </a:solidFill>
              </a:rPr>
              <a:t>?</a:t>
            </a:r>
            <a:endParaRPr lang="en-US" sz="4000"/>
          </a:p>
        </p:txBody>
      </p:sp>
    </p:spTree>
    <p:extLst>
      <p:ext uri="{BB962C8B-B14F-4D97-AF65-F5344CB8AC3E}">
        <p14:creationId xmlns:p14="http://schemas.microsoft.com/office/powerpoint/2010/main" val="286251423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6"/>
          <a:stretch>
            <a:fillRect/>
          </a:stretch>
        </p:blipFill>
        <p:spPr>
          <a:xfrm>
            <a:off x="15392400" y="9029700"/>
            <a:ext cx="2133600" cy="1164830"/>
          </a:xfrm>
          <a:prstGeom prst="rect">
            <a:avLst/>
          </a:prstGeom>
        </p:spPr>
      </p:pic>
      <p:pic>
        <p:nvPicPr>
          <p:cNvPr id="14" name="Picture 13"/>
          <p:cNvPicPr>
            <a:picLocks noChangeAspect="1"/>
          </p:cNvPicPr>
          <p:nvPr/>
        </p:nvPicPr>
        <p:blipFill>
          <a:blip r:embed="rId7"/>
          <a:stretch>
            <a:fillRect/>
          </a:stretch>
        </p:blipFill>
        <p:spPr>
          <a:xfrm rot="9298188">
            <a:off x="178287" y="145024"/>
            <a:ext cx="1777026" cy="172899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66800" y="2174598"/>
                <a:ext cx="16002000" cy="3792898"/>
              </a:xfrm>
              <a:prstGeom prst="rect">
                <a:avLst/>
              </a:prstGeom>
            </p:spPr>
            <p:txBody>
              <a:bodyPr wrap="square">
                <a:spAutoFit/>
              </a:bodyPr>
              <a:lstStyle/>
              <a:p>
                <a:pPr algn="just">
                  <a:lnSpc>
                    <a:spcPct val="150000"/>
                  </a:lnSpc>
                  <a:spcAft>
                    <a:spcPts val="0"/>
                  </a:spcAft>
                </a:pPr>
                <a:r>
                  <a:rPr lang="nl-NL" sz="3700">
                    <a:latin typeface="Arial" panose="020B0604020202020204" pitchFamily="34" charset="0"/>
                    <a:ea typeface="Times New Roman" panose="02020603050405020304" pitchFamily="18" charset="0"/>
                    <a:cs typeface="Arial" panose="020B0604020202020204" pitchFamily="34" charset="0"/>
                  </a:rPr>
                  <a:t>Số ghế ở mỗi hàng của hội trường lập thành một cấp số cộng với số hạng đầu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15 và công sai d = 3. Giả sử cần thiết kế tối thiếu n hàng ghế để hội trường có sức chứa ít nhất 870 ghế ngồi.</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7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𝑆</m:t>
                        </m:r>
                      </m:e>
                      <m:sub>
                        <m:r>
                          <a:rPr lang="en-US" sz="3700" i="1">
                            <a:effectLst/>
                            <a:latin typeface="Cambria Math" panose="02040503050406030204" pitchFamily="18" charset="0"/>
                            <a:ea typeface="Times New Roman" panose="02020603050405020304" pitchFamily="18" charset="0"/>
                          </a:rPr>
                          <m:t>𝑛</m:t>
                        </m:r>
                      </m:sub>
                    </m:sSub>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𝑛</m:t>
                        </m:r>
                      </m:num>
                      <m:den>
                        <m:r>
                          <a:rPr lang="en-US" sz="3700" i="1">
                            <a:effectLst/>
                            <a:latin typeface="Cambria Math" panose="02040503050406030204" pitchFamily="18" charset="0"/>
                            <a:ea typeface="Times New Roman" panose="02020603050405020304" pitchFamily="18" charset="0"/>
                          </a:rPr>
                          <m:t>2</m:t>
                        </m:r>
                      </m:den>
                    </m:f>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2</m:t>
                        </m:r>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𝑢</m:t>
                            </m:r>
                          </m:e>
                          <m:sub>
                            <m:r>
                              <a:rPr lang="en-US" sz="3700" i="1">
                                <a:effectLst/>
                                <a:latin typeface="Cambria Math" panose="02040503050406030204" pitchFamily="18" charset="0"/>
                                <a:ea typeface="Times New Roman" panose="02020603050405020304" pitchFamily="18" charset="0"/>
                              </a:rPr>
                              <m:t>1</m:t>
                            </m:r>
                          </m:sub>
                        </m:sSub>
                        <m:r>
                          <a:rPr lang="en-US" sz="3700" i="1">
                            <a:effectLst/>
                            <a:latin typeface="Cambria Math" panose="02040503050406030204" pitchFamily="18" charset="0"/>
                            <a:ea typeface="Times New Roman" panose="02020603050405020304" pitchFamily="18" charset="0"/>
                          </a:rPr>
                          <m:t>+</m:t>
                        </m:r>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𝑛</m:t>
                            </m:r>
                            <m:r>
                              <a:rPr lang="en-US" sz="3700" i="1">
                                <a:effectLst/>
                                <a:latin typeface="Cambria Math" panose="02040503050406030204" pitchFamily="18" charset="0"/>
                                <a:ea typeface="Times New Roman" panose="02020603050405020304" pitchFamily="18" charset="0"/>
                              </a:rPr>
                              <m:t>−1</m:t>
                            </m:r>
                          </m:e>
                        </m:d>
                        <m:r>
                          <a:rPr lang="en-US" sz="3700" i="1">
                            <a:effectLst/>
                            <a:latin typeface="Cambria Math" panose="02040503050406030204" pitchFamily="18" charset="0"/>
                            <a:ea typeface="Times New Roman" panose="02020603050405020304" pitchFamily="18" charset="0"/>
                          </a:rPr>
                          <m:t>𝑑</m:t>
                        </m:r>
                      </m:e>
                    </m:d>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𝑛</m:t>
                        </m:r>
                      </m:num>
                      <m:den>
                        <m:r>
                          <a:rPr lang="en-US" sz="3700" i="1">
                            <a:effectLst/>
                            <a:latin typeface="Cambria Math" panose="02040503050406030204" pitchFamily="18" charset="0"/>
                            <a:ea typeface="Times New Roman" panose="02020603050405020304" pitchFamily="18" charset="0"/>
                          </a:rPr>
                          <m:t>2</m:t>
                        </m:r>
                      </m:den>
                    </m:f>
                    <m:d>
                      <m:dPr>
                        <m:ctrlPr>
                          <a:rPr lang="en-US" sz="3700" i="1">
                            <a:effectLst/>
                            <a:latin typeface="Cambria Math" panose="02040503050406030204" pitchFamily="18" charset="0"/>
                            <a:ea typeface="Times New Roman" panose="02020603050405020304" pitchFamily="18" charset="0"/>
                          </a:rPr>
                        </m:ctrlPr>
                      </m:dPr>
                      <m:e>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2.15</m:t>
                            </m:r>
                          </m:e>
                          <m:sub>
                            <m:r>
                              <a:rPr lang="en-US" sz="3700" i="1">
                                <a:effectLst/>
                                <a:latin typeface="Cambria Math" panose="02040503050406030204" pitchFamily="18" charset="0"/>
                                <a:ea typeface="Times New Roman" panose="02020603050405020304" pitchFamily="18" charset="0"/>
                              </a:rPr>
                              <m:t>𝑛</m:t>
                            </m:r>
                            <m:r>
                              <a:rPr lang="en-US" sz="3700" i="1">
                                <a:effectLst/>
                                <a:latin typeface="Cambria Math" panose="02040503050406030204" pitchFamily="18" charset="0"/>
                                <a:ea typeface="Times New Roman" panose="02020603050405020304" pitchFamily="18" charset="0"/>
                              </a:rPr>
                              <m:t>−1</m:t>
                            </m:r>
                          </m:sub>
                        </m:sSub>
                        <m:r>
                          <a:rPr lang="en-US" sz="3700" i="1">
                            <a:effectLst/>
                            <a:latin typeface="Cambria Math" panose="02040503050406030204" pitchFamily="18" charset="0"/>
                            <a:ea typeface="Times New Roman" panose="02020603050405020304" pitchFamily="18" charset="0"/>
                          </a:rPr>
                          <m:t>.3</m:t>
                        </m:r>
                      </m:e>
                    </m:d>
                    <m:r>
                      <a:rPr lang="en-US" sz="3700" i="1">
                        <a:effectLst/>
                        <a:latin typeface="Cambria Math" panose="02040503050406030204" pitchFamily="18" charset="0"/>
                        <a:ea typeface="Times New Roman" panose="02020603050405020304" pitchFamily="18" charset="0"/>
                      </a:rPr>
                      <m:t>≥870</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2174598"/>
                <a:ext cx="16002000" cy="3792898"/>
              </a:xfrm>
              <a:prstGeom prst="rect">
                <a:avLst/>
              </a:prstGeom>
              <a:blipFill>
                <a:blip r:embed="rId8"/>
                <a:stretch>
                  <a:fillRect l="-1181" r="-1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0092" y="5721087"/>
                <a:ext cx="16687800" cy="1901996"/>
              </a:xfrm>
              <a:prstGeom prst="rect">
                <a:avLst/>
              </a:prstGeom>
            </p:spPr>
            <p:txBody>
              <a:bodyPr wrap="square">
                <a:spAutoFit/>
              </a:bodyPr>
              <a:lstStyle/>
              <a:p>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Do đó, </a:t>
                </a:r>
                <a14:m>
                  <m:oMath xmlns:m="http://schemas.openxmlformats.org/officeDocument/2006/math">
                    <m:r>
                      <a:rPr lang="en-US" sz="3700" i="1">
                        <a:solidFill>
                          <a:prstClr val="black"/>
                        </a:solidFill>
                        <a:latin typeface="Cambria Math" panose="02040503050406030204" pitchFamily="18" charset="0"/>
                        <a:ea typeface="Dotum" panose="020B0600000101010101" pitchFamily="34" charset="-127"/>
                      </a:rPr>
                      <m:t>𝑛</m:t>
                    </m:r>
                    <m:d>
                      <m:dPr>
                        <m:ctrlPr>
                          <a:rPr lang="en-US" sz="3700" i="1">
                            <a:solidFill>
                              <a:prstClr val="black"/>
                            </a:solidFill>
                            <a:latin typeface="Cambria Math" panose="02040503050406030204" pitchFamily="18" charset="0"/>
                            <a:ea typeface="Dotum" panose="020B0600000101010101" pitchFamily="34" charset="-127"/>
                          </a:rPr>
                        </m:ctrlPr>
                      </m:dPr>
                      <m:e>
                        <m:r>
                          <a:rPr lang="en-US" sz="3700" i="1">
                            <a:solidFill>
                              <a:prstClr val="black"/>
                            </a:solidFill>
                            <a:latin typeface="Cambria Math" panose="02040503050406030204" pitchFamily="18" charset="0"/>
                            <a:ea typeface="Dotum" panose="020B0600000101010101" pitchFamily="34" charset="-127"/>
                          </a:rPr>
                          <m:t>30+3</m:t>
                        </m:r>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−3</m:t>
                        </m:r>
                      </m:e>
                    </m:d>
                    <m:r>
                      <a:rPr lang="en-US" sz="3700" i="1">
                        <a:solidFill>
                          <a:prstClr val="black"/>
                        </a:solidFill>
                        <a:latin typeface="Cambria Math" panose="02040503050406030204" pitchFamily="18" charset="0"/>
                        <a:ea typeface="Dotum" panose="020B0600000101010101" pitchFamily="34" charset="-127"/>
                      </a:rPr>
                      <m:t>≥1740⟺3</m:t>
                    </m:r>
                    <m:sSup>
                      <m:sSupPr>
                        <m:ctrlPr>
                          <a:rPr lang="en-US" sz="3700" i="1">
                            <a:solidFill>
                              <a:prstClr val="black"/>
                            </a:solidFill>
                            <a:latin typeface="Cambria Math" panose="02040503050406030204" pitchFamily="18" charset="0"/>
                            <a:ea typeface="Dotum" panose="020B0600000101010101" pitchFamily="34" charset="-127"/>
                          </a:rPr>
                        </m:ctrlPr>
                      </m:sSupPr>
                      <m:e>
                        <m:r>
                          <a:rPr lang="en-US" sz="3700" i="1">
                            <a:solidFill>
                              <a:prstClr val="black"/>
                            </a:solidFill>
                            <a:latin typeface="Cambria Math" panose="02040503050406030204" pitchFamily="18" charset="0"/>
                            <a:ea typeface="Dotum" panose="020B0600000101010101" pitchFamily="34" charset="-127"/>
                          </a:rPr>
                          <m:t>𝑛</m:t>
                        </m:r>
                      </m:e>
                      <m:sup>
                        <m:r>
                          <a:rPr lang="en-US" sz="3700" i="1">
                            <a:solidFill>
                              <a:prstClr val="black"/>
                            </a:solidFill>
                            <a:latin typeface="Cambria Math" panose="02040503050406030204" pitchFamily="18" charset="0"/>
                            <a:ea typeface="Dotum" panose="020B0600000101010101" pitchFamily="34" charset="-127"/>
                          </a:rPr>
                          <m:t>2</m:t>
                        </m:r>
                      </m:sup>
                    </m:sSup>
                    <m:r>
                      <a:rPr lang="en-US" sz="3700" i="1">
                        <a:solidFill>
                          <a:prstClr val="black"/>
                        </a:solidFill>
                        <a:latin typeface="Cambria Math" panose="02040503050406030204" pitchFamily="18" charset="0"/>
                        <a:ea typeface="Dotum" panose="020B0600000101010101" pitchFamily="34" charset="-127"/>
                      </a:rPr>
                      <m:t>+27</m:t>
                    </m:r>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−1740≥0⟺</m:t>
                    </m:r>
                  </m:oMath>
                </a14:m>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d>
                          <m:dPr>
                            <m:begChr m:val=""/>
                            <m:endChr m:val=""/>
                            <m:ctrlPr>
                              <a:rPr lang="en-US" sz="3700" i="1">
                                <a:solidFill>
                                  <a:prstClr val="black"/>
                                </a:solidFill>
                                <a:latin typeface="Cambria Math" panose="02040503050406030204" pitchFamily="18" charset="0"/>
                                <a:ea typeface="Dotum" panose="020B0600000101010101" pitchFamily="34" charset="-127"/>
                              </a:rPr>
                            </m:ctrlPr>
                          </m:dPr>
                          <m:e>
                            <m:eqArr>
                              <m:eqArrPr>
                                <m:ctrlPr>
                                  <a:rPr lang="en-US" sz="3700" i="1">
                                    <a:solidFill>
                                      <a:prstClr val="black"/>
                                    </a:solidFill>
                                    <a:latin typeface="Cambria Math" panose="02040503050406030204" pitchFamily="18" charset="0"/>
                                    <a:ea typeface="Dotum" panose="020B0600000101010101" pitchFamily="34" charset="-127"/>
                                  </a:rPr>
                                </m:ctrlPr>
                              </m:eqArrPr>
                              <m:e>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≤−29 </m:t>
                                </m:r>
                                <m:d>
                                  <m:dPr>
                                    <m:ctrlPr>
                                      <a:rPr lang="en-US" sz="3700" i="1">
                                        <a:solidFill>
                                          <a:prstClr val="black"/>
                                        </a:solidFill>
                                        <a:latin typeface="Cambria Math" panose="02040503050406030204" pitchFamily="18" charset="0"/>
                                        <a:ea typeface="Dotum" panose="020B0600000101010101" pitchFamily="34" charset="-127"/>
                                      </a:rPr>
                                    </m:ctrlPr>
                                  </m:dPr>
                                  <m:e>
                                    <m:r>
                                      <a:rPr lang="en-US" sz="3700" i="1">
                                        <a:solidFill>
                                          <a:prstClr val="black"/>
                                        </a:solidFill>
                                        <a:latin typeface="Cambria Math" panose="02040503050406030204" pitchFamily="18" charset="0"/>
                                        <a:ea typeface="Dotum" panose="020B0600000101010101" pitchFamily="34" charset="-127"/>
                                      </a:rPr>
                                      <m:t>𝐿</m:t>
                                    </m:r>
                                  </m:e>
                                </m:d>
                                <m:r>
                                  <a:rPr lang="en-US" sz="3700" i="1">
                                    <a:solidFill>
                                      <a:prstClr val="black"/>
                                    </a:solidFill>
                                    <a:latin typeface="Cambria Math" panose="02040503050406030204" pitchFamily="18" charset="0"/>
                                    <a:ea typeface="Dotum" panose="020B0600000101010101" pitchFamily="34" charset="-127"/>
                                  </a:rPr>
                                  <m:t>  </m:t>
                                </m:r>
                              </m:e>
                              <m:e>
                                <m:r>
                                  <a:rPr lang="en-US" sz="3700" i="1">
                                    <a:solidFill>
                                      <a:prstClr val="black"/>
                                    </a:solidFill>
                                    <a:latin typeface="Cambria Math" panose="02040503050406030204" pitchFamily="18" charset="0"/>
                                    <a:ea typeface="Dotum" panose="020B0600000101010101" pitchFamily="34" charset="-127"/>
                                  </a:rPr>
                                  <m:t> </m:t>
                                </m:r>
                              </m:e>
                              <m:e>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𝑛</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≥20  (</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𝑇𝑀</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e>
                            </m:eqArr>
                          </m:e>
                        </m:d>
                      </m:e>
                    </m:d>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100092" y="5721087"/>
                <a:ext cx="16687800" cy="1901996"/>
              </a:xfrm>
              <a:prstGeom prst="rect">
                <a:avLst/>
              </a:prstGeom>
              <a:blipFill>
                <a:blip r:embed="rId9"/>
                <a:stretch>
                  <a:fillRect l="-1132"/>
                </a:stretch>
              </a:blipFill>
            </p:spPr>
            <p:txBody>
              <a:bodyPr/>
              <a:lstStyle/>
              <a:p>
                <a:r>
                  <a:rPr lang="en-US">
                    <a:noFill/>
                  </a:rPr>
                  <a:t> </a:t>
                </a:r>
              </a:p>
            </p:txBody>
          </p:sp>
        </mc:Fallback>
      </mc:AlternateContent>
      <p:sp>
        <p:nvSpPr>
          <p:cNvPr id="9" name="Rectangle 8"/>
          <p:cNvSpPr/>
          <p:nvPr/>
        </p:nvSpPr>
        <p:spPr>
          <a:xfrm>
            <a:off x="1092070" y="7778487"/>
            <a:ext cx="15976729" cy="946413"/>
          </a:xfrm>
          <a:prstGeom prst="rect">
            <a:avLst/>
          </a:prstGeom>
        </p:spPr>
        <p:txBody>
          <a:bodyPr wrap="square">
            <a:spAutoFit/>
          </a:bodyPr>
          <a:lstStyle/>
          <a:p>
            <a:pPr lvl="0" algn="just">
              <a:lnSpc>
                <a:spcPct val="150000"/>
              </a:lnSpc>
            </a:pPr>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Vậy cần thiết kế tối thiểu 20 hàng ghế để thỏa mãn yêu cầu bài toán.</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39505" y="1028806"/>
            <a:ext cx="1514095" cy="91429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55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95416" y="579050"/>
            <a:ext cx="16830584" cy="913645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pic>
        <p:nvPicPr>
          <p:cNvPr id="14" name="Picture 13"/>
          <p:cNvPicPr>
            <a:picLocks noChangeAspect="1"/>
          </p:cNvPicPr>
          <p:nvPr/>
        </p:nvPicPr>
        <p:blipFill>
          <a:blip r:embed="rId6"/>
          <a:stretch>
            <a:fillRect/>
          </a:stretch>
        </p:blipFill>
        <p:spPr>
          <a:xfrm rot="9286813">
            <a:off x="296386" y="152470"/>
            <a:ext cx="2057727" cy="2002112"/>
          </a:xfrm>
          <a:prstGeom prst="rect">
            <a:avLst/>
          </a:prstGeom>
        </p:spPr>
      </p:pic>
      <p:sp>
        <p:nvSpPr>
          <p:cNvPr id="8" name="Rounded Rectangle 7"/>
          <p:cNvSpPr/>
          <p:nvPr/>
        </p:nvSpPr>
        <p:spPr>
          <a:xfrm>
            <a:off x="4572000" y="5219700"/>
            <a:ext cx="533400"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21" name="Rounded Rectangle 20"/>
          <p:cNvSpPr/>
          <p:nvPr/>
        </p:nvSpPr>
        <p:spPr>
          <a:xfrm>
            <a:off x="15163800" y="5524500"/>
            <a:ext cx="676184"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pic>
        <p:nvPicPr>
          <p:cNvPr id="10" name="Picture 9"/>
          <p:cNvPicPr>
            <a:picLocks noChangeAspect="1"/>
          </p:cNvPicPr>
          <p:nvPr/>
        </p:nvPicPr>
        <p:blipFill>
          <a:blip r:embed="rId7"/>
          <a:stretch>
            <a:fillRect/>
          </a:stretch>
        </p:blipFill>
        <p:spPr>
          <a:xfrm rot="19620401">
            <a:off x="15995125" y="8154692"/>
            <a:ext cx="1949051" cy="1840013"/>
          </a:xfrm>
          <a:prstGeom prst="rect">
            <a:avLst/>
          </a:prstGeom>
        </p:spPr>
      </p:pic>
      <p:sp>
        <p:nvSpPr>
          <p:cNvPr id="5" name="Rectangle 4"/>
          <p:cNvSpPr/>
          <p:nvPr/>
        </p:nvSpPr>
        <p:spPr>
          <a:xfrm>
            <a:off x="1045059" y="3351574"/>
            <a:ext cx="15984750" cy="3850541"/>
          </a:xfrm>
          <a:prstGeom prst="rect">
            <a:avLst/>
          </a:prstGeom>
        </p:spPr>
        <p:txBody>
          <a:bodyPr wrap="square">
            <a:spAutoFit/>
          </a:bodyPr>
          <a:lstStyle/>
          <a:p>
            <a:pPr algn="just">
              <a:lnSpc>
                <a:spcPct val="150000"/>
              </a:lnSpc>
            </a:pPr>
            <a:r>
              <a:rPr lang="vi-VN" sz="4200">
                <a:solidFill>
                  <a:srgbClr val="000000"/>
                </a:solidFill>
              </a:rPr>
              <a:t>Vào năm 2020, dân số của một thành phố là khoảng 1,2 triệu người. Giả sử mỗi năm, dân số của thành phố này tăng thêm khoảng 30 nghìn người. Hãy ước tính dân số của thành phố này vào năm 2030</a:t>
            </a:r>
            <a:r>
              <a:rPr lang="vi-VN" sz="4200" smtClean="0">
                <a:solidFill>
                  <a:srgbClr val="000000"/>
                </a:solidFill>
              </a:rPr>
              <a:t>.</a:t>
            </a:r>
            <a:endParaRPr lang="vi-VN" sz="4200">
              <a:solidFill>
                <a:srgbClr val="000000"/>
              </a:solidFill>
            </a:endParaRPr>
          </a:p>
        </p:txBody>
      </p:sp>
      <p:grpSp>
        <p:nvGrpSpPr>
          <p:cNvPr id="18" name="Google Shape;1077;p62"/>
          <p:cNvGrpSpPr/>
          <p:nvPr/>
        </p:nvGrpSpPr>
        <p:grpSpPr>
          <a:xfrm>
            <a:off x="6096000" y="1790700"/>
            <a:ext cx="5715000" cy="1051625"/>
            <a:chOff x="2765950" y="3780516"/>
            <a:chExt cx="5715000" cy="1051625"/>
          </a:xfrm>
        </p:grpSpPr>
        <p:sp>
          <p:nvSpPr>
            <p:cNvPr id="19"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2.14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576691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95416" y="579050"/>
            <a:ext cx="16830584" cy="913645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pic>
        <p:nvPicPr>
          <p:cNvPr id="14" name="Picture 13"/>
          <p:cNvPicPr>
            <a:picLocks noChangeAspect="1"/>
          </p:cNvPicPr>
          <p:nvPr/>
        </p:nvPicPr>
        <p:blipFill>
          <a:blip r:embed="rId6"/>
          <a:stretch>
            <a:fillRect/>
          </a:stretch>
        </p:blipFill>
        <p:spPr>
          <a:xfrm rot="9286813">
            <a:off x="296386" y="152470"/>
            <a:ext cx="2057727" cy="2002112"/>
          </a:xfrm>
          <a:prstGeom prst="rect">
            <a:avLst/>
          </a:prstGeom>
        </p:spPr>
      </p:pic>
      <p:sp>
        <p:nvSpPr>
          <p:cNvPr id="16" name="Oval Callout 15"/>
          <p:cNvSpPr/>
          <p:nvPr/>
        </p:nvSpPr>
        <p:spPr>
          <a:xfrm>
            <a:off x="8363043" y="1334870"/>
            <a:ext cx="1789177" cy="989230"/>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5163800" y="5524500"/>
            <a:ext cx="676184"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7999293" y="5372100"/>
            <a:ext cx="535107" cy="710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684535" y="5372100"/>
            <a:ext cx="450473"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rot="19620401">
            <a:off x="15948594" y="8262735"/>
            <a:ext cx="1949051" cy="1840013"/>
          </a:xfrm>
          <a:prstGeom prst="rect">
            <a:avLst/>
          </a:prstGeom>
        </p:spPr>
      </p:pic>
      <p:sp>
        <p:nvSpPr>
          <p:cNvPr id="19" name="Rectangle 18"/>
          <p:cNvSpPr/>
          <p:nvPr/>
        </p:nvSpPr>
        <p:spPr>
          <a:xfrm>
            <a:off x="1371600" y="2705100"/>
            <a:ext cx="15392400" cy="623247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1,2 triệu người = 1 200 nghìn người.</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Dân số mỗi năm của thành phố từ năm 2020 đến năm 2030 lập thành một cấp số cộng, gồm 11 số hạng (2030 – 2020 + 1 = 11), với số hạng đầu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1 200 và công sai d = 30.</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u</a:t>
            </a:r>
            <a:r>
              <a:rPr lang="en-US" sz="3800" baseline="-25000">
                <a:latin typeface="Arial" panose="020B0604020202020204" pitchFamily="34" charset="0"/>
                <a:ea typeface="Times New Roman" panose="02020603050405020304" pitchFamily="18" charset="0"/>
                <a:cs typeface="Arial" panose="020B0604020202020204" pitchFamily="34" charset="0"/>
              </a:rPr>
              <a:t>11</a:t>
            </a:r>
            <a:r>
              <a:rPr lang="en-US" sz="3800">
                <a:latin typeface="Arial" panose="020B0604020202020204" pitchFamily="34" charset="0"/>
                <a:ea typeface="Times New Roman" panose="02020603050405020304" pitchFamily="18" charset="0"/>
                <a:cs typeface="Arial" panose="020B0604020202020204" pitchFamily="34" charset="0"/>
              </a:rPr>
              <a:t> =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(11 – 1)d = 1 200 + 10 . 30 = 1 500.</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Vậy dân số của thành phố này vào năm 2030 khoảng 1 500 nghìn người hay 1,5 triệu người.</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0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down)">
                                      <p:cBhvr>
                                        <p:cTn id="12" dur="500"/>
                                        <p:tgtEl>
                                          <p:spTgt spid="1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0" dur="500"/>
                                        <p:tgtEl>
                                          <p:spTgt spid="19">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34957" y="1612788"/>
            <a:ext cx="15676325" cy="1905000"/>
            <a:chOff x="270871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08710" y="3318428"/>
              <a:ext cx="12481624" cy="1592744"/>
            </a:xfrm>
            <a:prstGeom prst="rect">
              <a:avLst/>
            </a:prstGeom>
          </p:spPr>
          <p:txBody>
            <a:bodyPr wrap="square">
              <a:spAutoFit/>
            </a:bodyPr>
            <a:lstStyle/>
            <a:p>
              <a:pPr lvl="0" algn="ctr">
                <a:lnSpc>
                  <a:spcPct val="150000"/>
                </a:lnSpc>
                <a:tabLst>
                  <a:tab pos="360045" algn="l"/>
                  <a:tab pos="720090" algn="l"/>
                </a:tabLst>
              </a:pPr>
              <a:r>
                <a:rPr lang="en-US" sz="6500" b="1" smtClean="0">
                  <a:solidFill>
                    <a:srgbClr val="C00000"/>
                  </a:solidFill>
                  <a:latin typeface="Arial" panose="020B0604020202020204" pitchFamily="34" charset="0"/>
                  <a:ea typeface="Calibri" panose="020F0502020204030204" pitchFamily="34" charset="0"/>
                  <a:cs typeface="Arial" panose="020B0604020202020204" pitchFamily="34" charset="0"/>
                </a:rPr>
                <a:t>1. ĐỊNH NGHĨA</a:t>
              </a:r>
              <a:endParaRPr lang="vi-VN" sz="65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06883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grpSp>
        <p:nvGrpSpPr>
          <p:cNvPr id="12" name="Group 11"/>
          <p:cNvGrpSpPr/>
          <p:nvPr/>
        </p:nvGrpSpPr>
        <p:grpSpPr>
          <a:xfrm>
            <a:off x="4005929" y="638097"/>
            <a:ext cx="10272000" cy="3873989"/>
            <a:chOff x="4129800" y="287531"/>
            <a:chExt cx="10272000" cy="3873989"/>
          </a:xfrm>
        </p:grpSpPr>
        <p:grpSp>
          <p:nvGrpSpPr>
            <p:cNvPr id="13" name="Group 2"/>
            <p:cNvGrpSpPr/>
            <p:nvPr/>
          </p:nvGrpSpPr>
          <p:grpSpPr>
            <a:xfrm>
              <a:off x="4924472" y="287531"/>
              <a:ext cx="8610597" cy="3873989"/>
              <a:chOff x="-298267" y="-28575"/>
              <a:chExt cx="3248785" cy="841375"/>
            </a:xfrm>
          </p:grpSpPr>
          <p:sp>
            <p:nvSpPr>
              <p:cNvPr id="15" name="Freeform 3"/>
              <p:cNvSpPr/>
              <p:nvPr/>
            </p:nvSpPr>
            <p:spPr>
              <a:xfrm>
                <a:off x="-298267" y="29859"/>
                <a:ext cx="3248785"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4"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a:solidFill>
                    <a:srgbClr val="FFFF00"/>
                  </a:solidFill>
                  <a:latin typeface="Arial" panose="020B0604020202020204" pitchFamily="34" charset="0"/>
                </a:rPr>
                <a:t>HƯỚNG DẪN VỀ NHÀ</a:t>
              </a:r>
            </a:p>
          </p:txBody>
        </p:sp>
      </p:grpSp>
      <p:grpSp>
        <p:nvGrpSpPr>
          <p:cNvPr id="20" name="Google Shape;1097;p63"/>
          <p:cNvGrpSpPr/>
          <p:nvPr/>
        </p:nvGrpSpPr>
        <p:grpSpPr>
          <a:xfrm>
            <a:off x="990600" y="3445865"/>
            <a:ext cx="4447408" cy="3374035"/>
            <a:chOff x="1026411" y="3000040"/>
            <a:chExt cx="4447408" cy="4574994"/>
          </a:xfrm>
        </p:grpSpPr>
        <p:sp>
          <p:nvSpPr>
            <p:cNvPr id="21"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100;p63"/>
            <p:cNvSpPr txBox="1"/>
            <p:nvPr/>
          </p:nvSpPr>
          <p:spPr>
            <a:xfrm>
              <a:off x="1234645" y="4062061"/>
              <a:ext cx="4030937"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Ôn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kiến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thức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đã</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học</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grpSp>
        <p:nvGrpSpPr>
          <p:cNvPr id="24" name="Google Shape;1101;p63"/>
          <p:cNvGrpSpPr/>
          <p:nvPr/>
        </p:nvGrpSpPr>
        <p:grpSpPr>
          <a:xfrm>
            <a:off x="6477000" y="3470886"/>
            <a:ext cx="4797758" cy="3374035"/>
            <a:chOff x="6899689" y="2868931"/>
            <a:chExt cx="4797758" cy="3798570"/>
          </a:xfrm>
        </p:grpSpPr>
        <p:sp>
          <p:nvSpPr>
            <p:cNvPr id="25"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104;p63"/>
            <p:cNvSpPr txBox="1"/>
            <p:nvPr/>
          </p:nvSpPr>
          <p:spPr>
            <a:xfrm>
              <a:off x="6982285" y="3780659"/>
              <a:ext cx="4632565"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thành</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trong</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SBT</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grpSp>
        <p:nvGrpSpPr>
          <p:cNvPr id="28" name="Google Shape;1105;p63"/>
          <p:cNvGrpSpPr/>
          <p:nvPr/>
        </p:nvGrpSpPr>
        <p:grpSpPr>
          <a:xfrm>
            <a:off x="12215400" y="3440806"/>
            <a:ext cx="4969934" cy="3374035"/>
            <a:chOff x="12251211" y="3009914"/>
            <a:chExt cx="4969934" cy="4565119"/>
          </a:xfrm>
        </p:grpSpPr>
        <p:sp>
          <p:nvSpPr>
            <p:cNvPr id="29"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1108;p63"/>
            <p:cNvSpPr txBox="1"/>
            <p:nvPr/>
          </p:nvSpPr>
          <p:spPr>
            <a:xfrm>
              <a:off x="12251211" y="4076487"/>
              <a:ext cx="4957847" cy="26234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Đọc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trước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sau</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a:p>
              <a:pPr lvl="0" algn="ctr">
                <a:lnSpc>
                  <a:spcPct val="150000"/>
                </a:lnSpc>
              </a:pPr>
              <a:r>
                <a:rPr lang="en-US" sz="4000" b="1" smtClean="0">
                  <a:solidFill>
                    <a:prstClr val="black"/>
                  </a:solidFill>
                  <a:latin typeface="Arial" panose="020B0604020202020204" pitchFamily="34" charset="0"/>
                  <a:ea typeface="Times New Roman" panose="02020603050405020304" pitchFamily="18" charset="0"/>
                </a:rPr>
                <a:t>Bài 7: Cấp </a:t>
              </a:r>
              <a:r>
                <a:rPr lang="en-US" sz="4000" b="1">
                  <a:solidFill>
                    <a:prstClr val="black"/>
                  </a:solidFill>
                  <a:latin typeface="Arial" panose="020B0604020202020204" pitchFamily="34" charset="0"/>
                  <a:ea typeface="Times New Roman" panose="02020603050405020304" pitchFamily="18" charset="0"/>
                </a:rPr>
                <a:t>số nhân</a:t>
              </a:r>
              <a:endParaRPr kumimoji="0" sz="4000" b="1" i="1"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pic>
        <p:nvPicPr>
          <p:cNvPr id="2" name="Picture 1"/>
          <p:cNvPicPr>
            <a:picLocks noChangeAspect="1"/>
          </p:cNvPicPr>
          <p:nvPr/>
        </p:nvPicPr>
        <p:blipFill>
          <a:blip r:embed="rId5"/>
          <a:stretch>
            <a:fillRect/>
          </a:stretch>
        </p:blipFill>
        <p:spPr>
          <a:xfrm>
            <a:off x="7389393" y="8165164"/>
            <a:ext cx="3433011" cy="1868809"/>
          </a:xfrm>
          <a:prstGeom prst="rect">
            <a:avLst/>
          </a:prstGeom>
        </p:spPr>
      </p:pic>
      <p:pic>
        <p:nvPicPr>
          <p:cNvPr id="32" name="Google Shape;921;p54"/>
          <p:cNvPicPr preferRelativeResize="0"/>
          <p:nvPr/>
        </p:nvPicPr>
        <p:blipFill rotWithShape="1">
          <a:blip r:embed="rId6">
            <a:alphaModFix/>
          </a:blip>
          <a:srcRect/>
          <a:stretch/>
        </p:blipFill>
        <p:spPr>
          <a:xfrm rot="890780">
            <a:off x="13449035" y="-170213"/>
            <a:ext cx="6484102" cy="1402924"/>
          </a:xfrm>
          <a:prstGeom prst="rect">
            <a:avLst/>
          </a:prstGeom>
          <a:noFill/>
          <a:ln>
            <a:noFill/>
          </a:ln>
        </p:spPr>
      </p:pic>
    </p:spTree>
    <p:extLst>
      <p:ext uri="{BB962C8B-B14F-4D97-AF65-F5344CB8AC3E}">
        <p14:creationId xmlns:p14="http://schemas.microsoft.com/office/powerpoint/2010/main" val="328907384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2375807" y="824593"/>
            <a:ext cx="14883493" cy="8637814"/>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3429000" y="2045881"/>
            <a:ext cx="12687300" cy="3554819"/>
          </a:xfrm>
          <a:prstGeom prst="rect">
            <a:avLst/>
          </a:prstGeom>
        </p:spPr>
        <p:txBody>
          <a:bodyPr wrap="square">
            <a:spAutoFit/>
          </a:bodyPr>
          <a:lstStyle/>
          <a:p>
            <a:pPr lvl="0" algn="ctr">
              <a:lnSpc>
                <a:spcPct val="150000"/>
              </a:lnSpc>
              <a:buClr>
                <a:srgbClr val="04596F"/>
              </a:buClr>
              <a:buSzPts val="5200"/>
              <a:defRPr/>
            </a:pPr>
            <a:r>
              <a:rPr lang="vi-VN" sz="7500" b="1" kern="0">
                <a:ln w="0"/>
                <a:solidFill>
                  <a:srgbClr val="1F497D"/>
                </a:solidFill>
                <a:effectLst>
                  <a:outerShdw blurRad="38100" dist="19050" dir="2700000" algn="tl" rotWithShape="0">
                    <a:srgbClr val="04596F">
                      <a:alpha val="40000"/>
                    </a:srgbClr>
                  </a:outerShdw>
                </a:effectLst>
                <a:cs typeface="Arial" panose="020B0604020202020204" pitchFamily="34" charset="0"/>
                <a:sym typeface="Kavoon"/>
              </a:rPr>
              <a:t>CẢM ƠN CÁC EM </a:t>
            </a:r>
          </a:p>
          <a:p>
            <a:pPr lvl="0" algn="ctr">
              <a:lnSpc>
                <a:spcPct val="150000"/>
              </a:lnSpc>
              <a:buClr>
                <a:srgbClr val="04596F"/>
              </a:buClr>
              <a:buSzPts val="5200"/>
              <a:defRPr/>
            </a:pPr>
            <a:r>
              <a:rPr lang="vi-VN" sz="7500" b="1" kern="0">
                <a:ln w="0"/>
                <a:solidFill>
                  <a:srgbClr val="1F497D"/>
                </a:solidFill>
                <a:effectLst>
                  <a:outerShdw blurRad="38100" dist="19050" dir="2700000" algn="tl" rotWithShape="0">
                    <a:srgbClr val="04596F">
                      <a:alpha val="40000"/>
                    </a:srgbClr>
                  </a:outerShdw>
                </a:effectLst>
                <a:cs typeface="Arial" panose="020B0604020202020204" pitchFamily="34" charset="0"/>
                <a:sym typeface="Kavoon"/>
              </a:rPr>
              <a:t>ĐÃ LẮNG NGHE BÀI HỌC!</a:t>
            </a:r>
          </a:p>
        </p:txBody>
      </p:sp>
      <p:pic>
        <p:nvPicPr>
          <p:cNvPr id="12" name="Picture 11"/>
          <p:cNvPicPr>
            <a:picLocks noChangeAspect="1"/>
          </p:cNvPicPr>
          <p:nvPr/>
        </p:nvPicPr>
        <p:blipFill>
          <a:blip r:embed="rId8"/>
          <a:stretch>
            <a:fillRect/>
          </a:stretch>
        </p:blipFill>
        <p:spPr>
          <a:xfrm>
            <a:off x="6877050" y="6464493"/>
            <a:ext cx="5791200" cy="35692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7" name="Group 26"/>
          <p:cNvGrpSpPr/>
          <p:nvPr/>
        </p:nvGrpSpPr>
        <p:grpSpPr>
          <a:xfrm>
            <a:off x="2011205" y="503247"/>
            <a:ext cx="4785560" cy="754053"/>
            <a:chOff x="1735556" y="555458"/>
            <a:chExt cx="4785560" cy="754053"/>
          </a:xfrm>
        </p:grpSpPr>
        <p:sp>
          <p:nvSpPr>
            <p:cNvPr id="25" name="TextBox 24"/>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887956" y="1385040"/>
                <a:ext cx="16400044" cy="2615460"/>
              </a:xfrm>
              <a:prstGeom prst="rect">
                <a:avLst/>
              </a:prstGeom>
            </p:spPr>
            <p:txBody>
              <a:bodyPr wrap="square">
                <a:spAutoFit/>
              </a:bodyPr>
              <a:lstStyle/>
              <a:p>
                <a:pPr>
                  <a:lnSpc>
                    <a:spcPct val="150000"/>
                  </a:lnSpc>
                </a:pPr>
                <a:r>
                  <a:rPr lang="en-US" sz="3800" smtClean="0">
                    <a:solidFill>
                      <a:srgbClr val="000000"/>
                    </a:solidFill>
                    <a:latin typeface="OpenSans"/>
                  </a:rPr>
                  <a:t>Cho dãy số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sub>
                        </m:sSub>
                      </m:e>
                    </m:d>
                  </m:oMath>
                </a14:m>
                <a:r>
                  <a:rPr lang="en-US" sz="3800">
                    <a:solidFill>
                      <a:srgbClr val="000000"/>
                    </a:solidFill>
                    <a:latin typeface="OpenSans"/>
                  </a:rPr>
                  <a:t> gồm tất cả các số tự nhiên lẻ, xếp theo thứ tự tăng dần</a:t>
                </a:r>
              </a:p>
              <a:p>
                <a:pPr>
                  <a:lnSpc>
                    <a:spcPct val="150000"/>
                  </a:lnSpc>
                </a:pPr>
                <a:r>
                  <a:rPr lang="en-US" sz="3800">
                    <a:solidFill>
                      <a:srgbClr val="000000"/>
                    </a:solidFill>
                    <a:latin typeface="OpenSans"/>
                  </a:rPr>
                  <a:t>a) Viết năm số hạng đầu của dãy số.</a:t>
                </a:r>
              </a:p>
              <a:p>
                <a:pPr>
                  <a:lnSpc>
                    <a:spcPct val="150000"/>
                  </a:lnSpc>
                </a:pPr>
                <a:r>
                  <a:rPr lang="en-US" sz="3800">
                    <a:solidFill>
                      <a:srgbClr val="000000"/>
                    </a:solidFill>
                    <a:latin typeface="OpenSans"/>
                  </a:rPr>
                  <a:t>b) Dự đoán công thức biểu diễn số hạng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sub>
                    </m:sSub>
                  </m:oMath>
                </a14:m>
                <a:r>
                  <a:rPr lang="en-US" sz="3800">
                    <a:solidFill>
                      <a:srgbClr val="000000"/>
                    </a:solidFill>
                    <a:latin typeface="OpenSans"/>
                  </a:rPr>
                  <a:t> theo số hạng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r>
                          <a:rPr lang="en-US" sz="3800" b="0" i="1" smtClean="0">
                            <a:solidFill>
                              <a:prstClr val="black"/>
                            </a:solidFill>
                            <a:latin typeface="Cambria Math" panose="02040503050406030204" pitchFamily="18" charset="0"/>
                            <a:cs typeface="Arial" panose="020B0604020202020204" pitchFamily="34" charset="0"/>
                          </a:rPr>
                          <m:t>−1</m:t>
                        </m:r>
                      </m:sub>
                    </m:sSub>
                    <m:r>
                      <a:rPr lang="en-US" sz="3800" b="0" i="1" smtClean="0">
                        <a:solidFill>
                          <a:prstClr val="black"/>
                        </a:solidFill>
                        <a:latin typeface="Cambria Math" panose="02040503050406030204" pitchFamily="18" charset="0"/>
                        <a:cs typeface="Arial" panose="020B0604020202020204" pitchFamily="34" charset="0"/>
                      </a:rPr>
                      <m:t>.</m:t>
                    </m:r>
                  </m:oMath>
                </a14:m>
                <a:endParaRPr lang="en-US" sz="3800">
                  <a:solidFill>
                    <a:srgbClr val="000000"/>
                  </a:solidFill>
                  <a:latin typeface="OpenSans"/>
                </a:endParaRPr>
              </a:p>
            </p:txBody>
          </p:sp>
        </mc:Choice>
        <mc:Fallback xmlns="">
          <p:sp>
            <p:nvSpPr>
              <p:cNvPr id="28" name="Rectangle 27"/>
              <p:cNvSpPr>
                <a:spLocks noRot="1" noChangeAspect="1" noMove="1" noResize="1" noEditPoints="1" noAdjustHandles="1" noChangeArrowheads="1" noChangeShapeType="1" noTextEdit="1"/>
              </p:cNvSpPr>
              <p:nvPr/>
            </p:nvSpPr>
            <p:spPr>
              <a:xfrm>
                <a:off x="1887956" y="1385040"/>
                <a:ext cx="16400044" cy="2615460"/>
              </a:xfrm>
              <a:prstGeom prst="rect">
                <a:avLst/>
              </a:prstGeom>
              <a:blipFill>
                <a:blip r:embed="rId5"/>
                <a:stretch>
                  <a:fillRect l="-1227" b="-8625"/>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16230600" y="-26716"/>
            <a:ext cx="1781475" cy="1741216"/>
          </a:xfrm>
          <a:prstGeom prst="rect">
            <a:avLst/>
          </a:prstGeom>
        </p:spPr>
      </p:pic>
      <p:sp>
        <p:nvSpPr>
          <p:cNvPr id="5" name="Rectangle 4"/>
          <p:cNvSpPr/>
          <p:nvPr/>
        </p:nvSpPr>
        <p:spPr>
          <a:xfrm>
            <a:off x="1887956" y="5134015"/>
            <a:ext cx="15783702" cy="4657685"/>
          </a:xfrm>
          <a:prstGeom prst="rect">
            <a:avLst/>
          </a:prstGeom>
        </p:spPr>
        <p:txBody>
          <a:bodyPr wrap="square">
            <a:spAutoFit/>
          </a:bodyPr>
          <a:lstStyle/>
          <a:p>
            <a:pPr algn="just">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a) Năm </a:t>
            </a:r>
            <a:r>
              <a:rPr lang="en-US" sz="36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là năm số tự nhiên lẻ đầu tiên và đó là: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1</a:t>
            </a:r>
            <a:r>
              <a:rPr lang="en-US" sz="3600">
                <a:latin typeface="Arial" panose="020B0604020202020204" pitchFamily="34" charset="0"/>
                <a:ea typeface="Times New Roman" panose="02020603050405020304" pitchFamily="18" charset="0"/>
                <a:cs typeface="Arial" panose="020B0604020202020204" pitchFamily="34" charset="0"/>
              </a:rPr>
              <a:t>; 3; 5; 7; </a:t>
            </a:r>
            <a:r>
              <a:rPr lang="en-US" sz="3600" smtClean="0">
                <a:latin typeface="Arial" panose="020B0604020202020204" pitchFamily="34" charset="0"/>
                <a:ea typeface="Times New Roman" panose="02020603050405020304" pitchFamily="18" charset="0"/>
                <a:cs typeface="Arial" panose="020B0604020202020204" pitchFamily="34" charset="0"/>
              </a:rPr>
              <a:t>9</a:t>
            </a:r>
            <a:endParaRPr lang="en-US" sz="36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Nhận thấy trong dãy số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số hạng sau hơn số hạng liền trước 2 đơn vị.</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Do đó, ta dự đoán công thức biểu diễn số hạng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theo số hạng u</a:t>
            </a:r>
            <a:r>
              <a:rPr lang="en-US" sz="3600" baseline="-25000">
                <a:latin typeface="Arial" panose="020B0604020202020204" pitchFamily="34" charset="0"/>
                <a:ea typeface="Times New Roman" panose="02020603050405020304" pitchFamily="18" charset="0"/>
                <a:cs typeface="Arial" panose="020B0604020202020204" pitchFamily="34" charset="0"/>
              </a:rPr>
              <a:t>n – 1 </a:t>
            </a:r>
            <a:r>
              <a:rPr lang="en-US" sz="3600">
                <a:latin typeface="Arial" panose="020B0604020202020204" pitchFamily="34" charset="0"/>
                <a:ea typeface="Times New Roman" panose="02020603050405020304" pitchFamily="18" charset="0"/>
                <a:cs typeface="Arial" panose="020B0604020202020204" pitchFamily="34" charset="0"/>
              </a:rPr>
              <a:t>là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u</a:t>
            </a:r>
            <a:r>
              <a:rPr lang="en-US" sz="3600" baseline="-25000" smtClean="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 u</a:t>
            </a:r>
            <a:r>
              <a:rPr lang="en-US" sz="3600" baseline="-25000">
                <a:latin typeface="Arial" panose="020B0604020202020204" pitchFamily="34" charset="0"/>
                <a:ea typeface="Times New Roman" panose="02020603050405020304" pitchFamily="18" charset="0"/>
                <a:cs typeface="Arial" panose="020B0604020202020204" pitchFamily="34" charset="0"/>
              </a:rPr>
              <a:t>n – 1</a:t>
            </a:r>
            <a:r>
              <a:rPr lang="en-US" sz="3600">
                <a:latin typeface="Arial" panose="020B0604020202020204" pitchFamily="34" charset="0"/>
                <a:ea typeface="Times New Roman" panose="02020603050405020304" pitchFamily="18" charset="0"/>
                <a:cs typeface="Arial" panose="020B0604020202020204" pitchFamily="34" charset="0"/>
              </a:rPr>
              <a:t> + 2</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820890" y="4283214"/>
            <a:ext cx="1917833" cy="707886"/>
          </a:xfrm>
          <a:prstGeom prst="rect">
            <a:avLst/>
          </a:prstGeom>
        </p:spPr>
        <p:txBody>
          <a:bodyPr wrap="none">
            <a:spAutoFit/>
          </a:bodyPr>
          <a:lstStyle/>
          <a:p>
            <a:pPr lvl="0">
              <a:defRPr/>
            </a:pP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a:t>
            </a:r>
            <a:r>
              <a:rPr lang="en-US" sz="3800" b="1" i="1" u="sng">
                <a:solidFill>
                  <a:srgbClr val="1F497D"/>
                </a:solidFill>
                <a:latin typeface="Arial" panose="020B0604020202020204" pitchFamily="34" charset="0"/>
                <a:ea typeface="Times New Roman" panose="02020603050405020304" pitchFamily="18" charset="0"/>
                <a:cs typeface="Arial" panose="020B0604020202020204" pitchFamily="34" charset="0"/>
              </a:rPr>
              <a:t>lời</a:t>
            </a: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a:t>
            </a:r>
            <a:endParaRPr lang="en-US" sz="4000" b="1" i="1" u="sng">
              <a:solidFill>
                <a:srgbClr val="1F497D"/>
              </a:solidFill>
            </a:endParaRPr>
          </a:p>
        </p:txBody>
      </p:sp>
      <p:pic>
        <p:nvPicPr>
          <p:cNvPr id="6" name="Picture 5"/>
          <p:cNvPicPr>
            <a:picLocks noChangeAspect="1"/>
          </p:cNvPicPr>
          <p:nvPr/>
        </p:nvPicPr>
        <p:blipFill>
          <a:blip r:embed="rId7"/>
          <a:stretch>
            <a:fillRect/>
          </a:stretch>
        </p:blipFill>
        <p:spPr>
          <a:xfrm>
            <a:off x="556274" y="8496300"/>
            <a:ext cx="673713" cy="1148375"/>
          </a:xfrm>
          <a:prstGeom prst="rect">
            <a:avLst/>
          </a:prstGeom>
        </p:spPr>
      </p:pic>
    </p:spTree>
    <p:extLst>
      <p:ext uri="{BB962C8B-B14F-4D97-AF65-F5344CB8AC3E}">
        <p14:creationId xmlns:p14="http://schemas.microsoft.com/office/powerpoint/2010/main" val="147450580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anim calcmode="lin" valueType="num">
                                      <p:cBhvr>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anim calcmode="lin" valueType="num">
                                      <p:cBhvr>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anim calcmode="lin" valueType="num">
                                      <p:cBhvr>
                                        <p:cTn id="4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88316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7" name="Group 46"/>
          <p:cNvGrpSpPr/>
          <p:nvPr/>
        </p:nvGrpSpPr>
        <p:grpSpPr>
          <a:xfrm>
            <a:off x="5334000" y="647700"/>
            <a:ext cx="7350417" cy="3314701"/>
            <a:chOff x="5013372" y="800100"/>
            <a:chExt cx="7350417" cy="3314701"/>
          </a:xfrm>
        </p:grpSpPr>
        <p:grpSp>
          <p:nvGrpSpPr>
            <p:cNvPr id="42" name="Group 5"/>
            <p:cNvGrpSpPr/>
            <p:nvPr/>
          </p:nvGrpSpPr>
          <p:grpSpPr>
            <a:xfrm>
              <a:off x="5013372" y="884039"/>
              <a:ext cx="6671815" cy="3230762"/>
              <a:chOff x="0" y="-38100"/>
              <a:chExt cx="1757186" cy="850900"/>
            </a:xfrm>
          </p:grpSpPr>
          <p:sp>
            <p:nvSpPr>
              <p:cNvPr id="43" name="Freeform 6"/>
              <p:cNvSpPr/>
              <p:nvPr/>
            </p:nvSpPr>
            <p:spPr>
              <a:xfrm>
                <a:off x="309864" y="0"/>
                <a:ext cx="1447322"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44"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12"/>
            <p:cNvSpPr txBox="1"/>
            <p:nvPr/>
          </p:nvSpPr>
          <p:spPr>
            <a:xfrm>
              <a:off x="5512987" y="800100"/>
              <a:ext cx="6850802" cy="1415900"/>
            </a:xfrm>
            <a:prstGeom prst="rect">
              <a:avLst/>
            </a:prstGeom>
          </p:spPr>
          <p:txBody>
            <a:bodyPr lIns="0" tIns="0" rIns="0" bIns="0" rtlCol="0" anchor="t">
              <a:spAutoFit/>
            </a:bodyPr>
            <a:lstStyle/>
            <a:p>
              <a:pPr lvl="0" algn="ctr">
                <a:lnSpc>
                  <a:spcPts val="12880"/>
                </a:lnSpc>
              </a:pPr>
              <a:r>
                <a:rPr lang="en-US" sz="6000" b="1">
                  <a:solidFill>
                    <a:srgbClr val="FFFFFF"/>
                  </a:solidFill>
                  <a:latin typeface="Arial" panose="020B0604020202020204" pitchFamily="34" charset="0"/>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46" name="Rectangle 45"/>
              <p:cNvSpPr/>
              <p:nvPr/>
            </p:nvSpPr>
            <p:spPr>
              <a:xfrm>
                <a:off x="914400" y="2628900"/>
                <a:ext cx="16230600" cy="6252994"/>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300" smtClean="0">
                    <a:latin typeface="Arial" panose="020B0604020202020204" pitchFamily="34" charset="0"/>
                    <a:ea typeface="Times New Roman" panose="02020603050405020304" pitchFamily="18" charset="0"/>
                    <a:cs typeface="Arial" panose="020B0604020202020204" pitchFamily="34" charset="0"/>
                  </a:rPr>
                  <a:t>Cấp </a:t>
                </a:r>
                <a:r>
                  <a:rPr lang="en-US" sz="4300">
                    <a:latin typeface="Arial" panose="020B0604020202020204" pitchFamily="34" charset="0"/>
                    <a:ea typeface="Times New Roman" panose="02020603050405020304" pitchFamily="18" charset="0"/>
                    <a:cs typeface="Arial" panose="020B0604020202020204" pitchFamily="34" charset="0"/>
                  </a:rPr>
                  <a:t>số cộng là một dãy số (hữu hạn hay vô hạn), trong đó kể từ số hạng thứ hai, mỗi số hạng đều bằng số hạng đứng trước nó cộng với một số không đổi d. Số d được gọi là công sai của cấp số </a:t>
                </a:r>
                <a:r>
                  <a:rPr lang="en-US" sz="4300" smtClean="0">
                    <a:latin typeface="Arial" panose="020B0604020202020204" pitchFamily="34" charset="0"/>
                    <a:ea typeface="Times New Roman" panose="02020603050405020304" pitchFamily="18" charset="0"/>
                    <a:cs typeface="Arial" panose="020B0604020202020204" pitchFamily="34" charset="0"/>
                  </a:rPr>
                  <a:t>cộng.</a:t>
                </a:r>
              </a:p>
              <a:p>
                <a:pPr marL="571500" indent="-571500" algn="just">
                  <a:lnSpc>
                    <a:spcPct val="150000"/>
                  </a:lnSpc>
                  <a:spcAft>
                    <a:spcPts val="800"/>
                  </a:spcAft>
                  <a:buFont typeface="Arial" panose="020B0604020202020204" pitchFamily="34" charset="0"/>
                  <a:buChar char="•"/>
                </a:pPr>
                <a:r>
                  <a:rPr lang="en-US" sz="4300" smtClean="0">
                    <a:effectLst/>
                    <a:latin typeface="Arial" panose="020B0604020202020204" pitchFamily="34" charset="0"/>
                    <a:ea typeface="Times New Roman" panose="02020603050405020304" pitchFamily="18" charset="0"/>
                    <a:cs typeface="Arial" panose="020B0604020202020204" pitchFamily="34" charset="0"/>
                  </a:rPr>
                  <a:t>Cấp </a:t>
                </a:r>
                <a:r>
                  <a:rPr lang="en-US" sz="4300">
                    <a:effectLst/>
                    <a:latin typeface="Arial" panose="020B0604020202020204" pitchFamily="34" charset="0"/>
                    <a:ea typeface="Times New Roman" panose="02020603050405020304" pitchFamily="18" charset="0"/>
                    <a:cs typeface="Arial" panose="020B0604020202020204" pitchFamily="34" charset="0"/>
                  </a:rPr>
                  <a:t>số cộng </a:t>
                </a:r>
                <a14:m>
                  <m:oMath xmlns:m="http://schemas.openxmlformats.org/officeDocument/2006/math">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300">
                    <a:effectLst/>
                    <a:latin typeface="Arial" panose="020B0604020202020204" pitchFamily="34" charset="0"/>
                    <a:ea typeface="Times New Roman" panose="02020603050405020304" pitchFamily="18" charset="0"/>
                    <a:cs typeface="Arial" panose="020B0604020202020204" pitchFamily="34" charset="0"/>
                  </a:rPr>
                  <a:t> với công sai d được cho bởi hệ thức truy hồi:</a:t>
                </a:r>
              </a:p>
              <a:p>
                <a:pPr algn="ctr">
                  <a:lnSpc>
                    <a:spcPct val="150000"/>
                  </a:lnSpc>
                  <a:spcAft>
                    <a:spcPts val="800"/>
                  </a:spcAft>
                </a:pPr>
                <a14:m>
                  <m:oMath xmlns:m="http://schemas.openxmlformats.org/officeDocument/2006/math">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r>
                          <a:rPr lang="en-US" sz="43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43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r>
                      <a:rPr lang="en-US" sz="43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43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6" name="Rectangle 45"/>
              <p:cNvSpPr>
                <a:spLocks noRot="1" noChangeAspect="1" noMove="1" noResize="1" noEditPoints="1" noAdjustHandles="1" noChangeArrowheads="1" noChangeShapeType="1" noTextEdit="1"/>
              </p:cNvSpPr>
              <p:nvPr/>
            </p:nvSpPr>
            <p:spPr>
              <a:xfrm>
                <a:off x="914400" y="2628900"/>
                <a:ext cx="16230600" cy="6252994"/>
              </a:xfrm>
              <a:prstGeom prst="rect">
                <a:avLst/>
              </a:prstGeom>
              <a:blipFill>
                <a:blip r:embed="rId6"/>
                <a:stretch>
                  <a:fillRect l="-1314" r="-1427" b="-1754"/>
                </a:stretch>
              </a:blipFill>
            </p:spPr>
            <p:txBody>
              <a:bodyPr/>
              <a:lstStyle/>
              <a:p>
                <a:r>
                  <a:rPr lang="en-US">
                    <a:noFill/>
                  </a:rPr>
                  <a:t> </a:t>
                </a:r>
              </a:p>
            </p:txBody>
          </p:sp>
        </mc:Fallback>
      </mc:AlternateContent>
      <p:pic>
        <p:nvPicPr>
          <p:cNvPr id="48" name="Picture 47"/>
          <p:cNvPicPr>
            <a:picLocks noChangeAspect="1"/>
          </p:cNvPicPr>
          <p:nvPr/>
        </p:nvPicPr>
        <p:blipFill>
          <a:blip r:embed="rId7"/>
          <a:stretch>
            <a:fillRect/>
          </a:stretch>
        </p:blipFill>
        <p:spPr>
          <a:xfrm>
            <a:off x="15831198" y="8115300"/>
            <a:ext cx="1694802" cy="1329102"/>
          </a:xfrm>
          <a:prstGeom prst="rect">
            <a:avLst/>
          </a:prstGeom>
        </p:spPr>
      </p:pic>
      <p:pic>
        <p:nvPicPr>
          <p:cNvPr id="49" name="Picture 48"/>
          <p:cNvPicPr>
            <a:picLocks noChangeAspect="1"/>
          </p:cNvPicPr>
          <p:nvPr/>
        </p:nvPicPr>
        <p:blipFill>
          <a:blip r:embed="rId8"/>
          <a:stretch>
            <a:fillRect/>
          </a:stretch>
        </p:blipFill>
        <p:spPr>
          <a:xfrm flipV="1">
            <a:off x="607908" y="426038"/>
            <a:ext cx="2161253" cy="497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6">
                                            <p:txEl>
                                              <p:pRg st="1" end="1"/>
                                            </p:txEl>
                                          </p:spTgt>
                                        </p:tgtEl>
                                        <p:attrNameLst>
                                          <p:attrName>style.visibility</p:attrName>
                                        </p:attrNameLst>
                                      </p:cBhvr>
                                      <p:to>
                                        <p:strVal val="visible"/>
                                      </p:to>
                                    </p:set>
                                    <p:animEffect transition="in" filter="fade">
                                      <p:cBhvr>
                                        <p:cTn id="14" dur="500"/>
                                        <p:tgtEl>
                                          <p:spTgt spid="4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6">
                                            <p:txEl>
                                              <p:pRg st="2" end="2"/>
                                            </p:txEl>
                                          </p:spTgt>
                                        </p:tgtEl>
                                        <p:attrNameLst>
                                          <p:attrName>style.visibility</p:attrName>
                                        </p:attrNameLst>
                                      </p:cBhvr>
                                      <p:to>
                                        <p:strVal val="visible"/>
                                      </p:to>
                                    </p:set>
                                    <p:animEffect transition="in" filter="fade">
                                      <p:cBhvr>
                                        <p:cTn id="17"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02932"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2442411" y="812021"/>
            <a:ext cx="36661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438401" y="2405271"/>
            <a:ext cx="16154400"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es-ES" sz="4200" noProof="0" smtClean="0">
                <a:solidFill>
                  <a:srgbClr val="000000"/>
                </a:solidFill>
                <a:latin typeface="Open Sans"/>
              </a:rPr>
              <a:t>Dãy số không đổi a, a, a, … Có phải là một cấp số cộng không?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Oval Callout 12"/>
          <p:cNvSpPr/>
          <p:nvPr/>
        </p:nvSpPr>
        <p:spPr>
          <a:xfrm>
            <a:off x="8821472" y="4076700"/>
            <a:ext cx="1770327" cy="983801"/>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5629329" y="8115300"/>
            <a:ext cx="1998148" cy="188636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438400" y="5588863"/>
                <a:ext cx="14671022" cy="2983637"/>
              </a:xfrm>
              <a:prstGeom prst="rect">
                <a:avLst/>
              </a:prstGeom>
            </p:spPr>
            <p:txBody>
              <a:bodyPr wrap="square">
                <a:spAutoFit/>
              </a:bodyPr>
              <a:lstStyle/>
              <a:p>
                <a:pPr algn="just">
                  <a:lnSpc>
                    <a:spcPct val="150000"/>
                  </a:lnSpc>
                  <a:spcAft>
                    <a:spcPts val="800"/>
                  </a:spcAft>
                </a:pPr>
                <a:r>
                  <a:rPr lang="en-US" sz="4200" smtClean="0">
                    <a:latin typeface="Arial" panose="020B0604020202020204" pitchFamily="34" charset="0"/>
                    <a:ea typeface="Times New Roman" panose="02020603050405020304" pitchFamily="18" charset="0"/>
                    <a:cs typeface="Arial" panose="020B0604020202020204" pitchFamily="34" charset="0"/>
                  </a:rPr>
                  <a:t>Dãy số không đổi a, a, a, ... là một cấp số cộng với công sai d = 0.</a:t>
                </a:r>
              </a:p>
              <a:p>
                <a:pPr algn="just">
                  <a:lnSpc>
                    <a:spcPct val="150000"/>
                  </a:lnSpc>
                  <a:spcAft>
                    <a:spcPts val="800"/>
                  </a:spcAft>
                </a:pPr>
                <a14:m>
                  <m:oMath xmlns:m="http://schemas.openxmlformats.org/officeDocument/2006/math">
                    <m:r>
                      <a:rPr lang="en-US" sz="4200"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200" smtClean="0">
                    <a:latin typeface="Arial" panose="020B0604020202020204" pitchFamily="34" charset="0"/>
                    <a:ea typeface="Times New Roman" panose="02020603050405020304" pitchFamily="18" charset="0"/>
                    <a:cs typeface="Arial" panose="020B0604020202020204" pitchFamily="34" charset="0"/>
                  </a:rPr>
                  <a:t> Đây </a:t>
                </a:r>
                <a:r>
                  <a:rPr lang="en-US" sz="4200">
                    <a:latin typeface="Arial" panose="020B0604020202020204" pitchFamily="34" charset="0"/>
                    <a:ea typeface="Times New Roman" panose="02020603050405020304" pitchFamily="18" charset="0"/>
                    <a:cs typeface="Arial" panose="020B0604020202020204" pitchFamily="34" charset="0"/>
                  </a:rPr>
                  <a:t>là một dãy số hằng.</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38400" y="5588863"/>
                <a:ext cx="14671022" cy="2983637"/>
              </a:xfrm>
              <a:prstGeom prst="rect">
                <a:avLst/>
              </a:prstGeom>
              <a:blipFill>
                <a:blip r:embed="rId5"/>
                <a:stretch>
                  <a:fillRect l="-1579" r="-1579" b="-8589"/>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20821712">
            <a:off x="16824863" y="236348"/>
            <a:ext cx="1262669" cy="1894004"/>
          </a:xfrm>
          <a:prstGeom prst="rect">
            <a:avLst/>
          </a:prstGeom>
        </p:spPr>
      </p:pic>
    </p:spTree>
    <p:extLst>
      <p:ext uri="{BB962C8B-B14F-4D97-AF65-F5344CB8AC3E}">
        <p14:creationId xmlns:p14="http://schemas.microsoft.com/office/powerpoint/2010/main" val="21501595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227220" y="1028351"/>
            <a:ext cx="2406316" cy="1053993"/>
            <a:chOff x="609600" y="1498707"/>
            <a:chExt cx="219522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2036135"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4" name="Oval Callout 63"/>
          <p:cNvSpPr/>
          <p:nvPr/>
        </p:nvSpPr>
        <p:spPr>
          <a:xfrm>
            <a:off x="8074025" y="456489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6"/>
          <a:stretch>
            <a:fillRect/>
          </a:stretch>
        </p:blipFill>
        <p:spPr>
          <a:xfrm rot="20439982">
            <a:off x="16501173" y="199581"/>
            <a:ext cx="1397935" cy="2479909"/>
          </a:xfrm>
          <a:prstGeom prst="rect">
            <a:avLst/>
          </a:prstGeom>
        </p:spPr>
      </p:pic>
      <mc:AlternateContent xmlns:mc="http://schemas.openxmlformats.org/markup-compatibility/2006" xmlns:a14="http://schemas.microsoft.com/office/drawing/2010/main">
        <mc:Choice Requires="a14">
          <p:sp>
            <p:nvSpPr>
              <p:cNvPr id="69" name="Rectangle 68"/>
              <p:cNvSpPr/>
              <p:nvPr/>
            </p:nvSpPr>
            <p:spPr>
              <a:xfrm>
                <a:off x="1249098" y="2191822"/>
                <a:ext cx="14706600" cy="1938992"/>
              </a:xfrm>
              <a:prstGeom prst="rect">
                <a:avLst/>
              </a:prstGeom>
            </p:spPr>
            <p:txBody>
              <a:bodyPr wrap="square">
                <a:spAutoFit/>
              </a:bodyPr>
              <a:lstStyle/>
              <a:p>
                <a:pPr lvl="0" algn="just">
                  <a:lnSpc>
                    <a:spcPct val="150000"/>
                  </a:lnSpc>
                  <a:defRPr/>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cộng </a:t>
                </a:r>
                <a14:m>
                  <m:oMath xmlns:m="http://schemas.openxmlformats.org/officeDocument/2006/math">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có</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sai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Hãy viết năm số hạng đầu của cấp số cộng 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1249098" y="2191822"/>
                <a:ext cx="14706600" cy="1938992"/>
              </a:xfrm>
              <a:prstGeom prst="rect">
                <a:avLst/>
              </a:prstGeom>
              <a:blipFill>
                <a:blip r:embed="rId7"/>
                <a:stretch>
                  <a:fillRect l="-1493" r="-1451" b="-6918"/>
                </a:stretch>
              </a:blipFill>
            </p:spPr>
            <p:txBody>
              <a:bodyPr/>
              <a:lstStyle/>
              <a:p>
                <a:r>
                  <a:rPr lang="en-US">
                    <a:noFill/>
                  </a:rPr>
                  <a:t> </a:t>
                </a:r>
              </a:p>
            </p:txBody>
          </p:sp>
        </mc:Fallback>
      </mc:AlternateContent>
      <p:pic>
        <p:nvPicPr>
          <p:cNvPr id="70" name="Picture 69"/>
          <p:cNvPicPr>
            <a:picLocks noChangeAspect="1"/>
          </p:cNvPicPr>
          <p:nvPr/>
        </p:nvPicPr>
        <p:blipFill>
          <a:blip r:embed="rId8"/>
          <a:stretch>
            <a:fillRect/>
          </a:stretch>
        </p:blipFill>
        <p:spPr>
          <a:xfrm>
            <a:off x="16992600" y="8577433"/>
            <a:ext cx="1069918" cy="1595267"/>
          </a:xfrm>
          <a:prstGeom prst="rect">
            <a:avLst/>
          </a:prstGeom>
        </p:spPr>
      </p:pic>
      <p:sp>
        <p:nvSpPr>
          <p:cNvPr id="4" name="Rectangle 3"/>
          <p:cNvSpPr/>
          <p:nvPr/>
        </p:nvSpPr>
        <p:spPr>
          <a:xfrm>
            <a:off x="1325297" y="6035814"/>
            <a:ext cx="10896601" cy="1015663"/>
          </a:xfrm>
          <a:prstGeom prst="rect">
            <a:avLst/>
          </a:prstGeom>
        </p:spPr>
        <p:txBody>
          <a:bodyPr wrap="square">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Năm số hạng đầu của cấp số cộng này là:</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629788" y="7331214"/>
                <a:ext cx="1493582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8</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629788" y="7331214"/>
                <a:ext cx="14935820"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477698" y="8474214"/>
                <a:ext cx="1347830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14</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77698" y="8474214"/>
                <a:ext cx="13478305" cy="707886"/>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07051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p:bldP spid="4" grpId="0"/>
      <p:bldP spid="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1637</Words>
  <Application>Microsoft Office PowerPoint</Application>
  <PresentationFormat>Custom</PresentationFormat>
  <Paragraphs>293</Paragraphs>
  <Slides>51</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Cambria Math</vt:lpstr>
      <vt:lpstr>Open Sans</vt:lpstr>
      <vt:lpstr>Calibri</vt:lpstr>
      <vt:lpstr>MJXc-TeX-math-I</vt:lpstr>
      <vt:lpstr>Caudex</vt:lpstr>
      <vt:lpstr>OpenSans</vt:lpstr>
      <vt:lpstr>Times New Roman</vt:lpstr>
      <vt:lpstr>Kavoon</vt:lpstr>
      <vt:lpstr>MJXc-TeX-main-R</vt:lpstr>
      <vt:lpstr>Dotum</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Square Numbers and Multiplication Math quiz </dc:title>
  <cp:lastModifiedBy>Admin</cp:lastModifiedBy>
  <cp:revision>63</cp:revision>
  <dcterms:created xsi:type="dcterms:W3CDTF">2006-08-16T00:00:00Z</dcterms:created>
  <dcterms:modified xsi:type="dcterms:W3CDTF">2023-07-24T09:28:44Z</dcterms:modified>
  <dc:identifier>DAFnqfSk2mY</dc:identifier>
</cp:coreProperties>
</file>