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777" r:id="rId4"/>
    <p:sldId id="778" r:id="rId5"/>
    <p:sldId id="779" r:id="rId6"/>
    <p:sldId id="780" r:id="rId7"/>
    <p:sldId id="781" r:id="rId8"/>
    <p:sldId id="798" r:id="rId9"/>
    <p:sldId id="799" r:id="rId10"/>
    <p:sldId id="783" r:id="rId11"/>
    <p:sldId id="800" r:id="rId12"/>
    <p:sldId id="784" r:id="rId13"/>
    <p:sldId id="786" r:id="rId14"/>
    <p:sldId id="801" r:id="rId15"/>
    <p:sldId id="787" r:id="rId16"/>
    <p:sldId id="788" r:id="rId17"/>
    <p:sldId id="790" r:id="rId18"/>
    <p:sldId id="785" r:id="rId19"/>
    <p:sldId id="796" r:id="rId20"/>
    <p:sldId id="789" r:id="rId21"/>
    <p:sldId id="791" r:id="rId22"/>
    <p:sldId id="792" r:id="rId23"/>
    <p:sldId id="793" r:id="rId24"/>
    <p:sldId id="794" r:id="rId25"/>
    <p:sldId id="795" r:id="rId26"/>
    <p:sldId id="775" r:id="rId2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CC33"/>
    <a:srgbClr val="526ACE"/>
    <a:srgbClr val="C06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1EFDF-28D6-47FE-8F67-04F0F932C481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1B7B6-5A80-4196-8C29-1E1B861C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2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84935-623E-4566-AE87-5FBD1D72F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DE2B8-7129-4010-A05E-A24079E8E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FE39C-3210-4DC6-90A8-8002B0298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10D10-86BB-4C22-A262-686D9AD9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8A89E-97B9-41C1-9094-EEA5A4548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030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40652-8441-49BD-A61B-4E9C011B4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62240-712D-4AC0-A819-3F874E165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D39CC-2975-4766-8598-95A37685C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62871-F703-420D-A518-C9DAB44B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B3FBF-4239-4962-9502-DE44E011F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853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80D035-32B2-43CF-8BC3-09BC4037D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DD1571-80FD-43BC-B237-3B8C679AF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4D27E-6AE6-48EB-9938-6E8383625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7109D-9A18-4F68-A213-D42F2C15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72E1B-A348-465E-8509-87795109C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172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114CC-9588-4B64-BCE0-6C4BA722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7FAE7-3705-41E6-98FD-493CE7E65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5BA45-AEE2-4550-B24C-E5EAE4315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E9981-D904-4471-9D3E-311066D16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7EE94-2EE9-406C-B1F5-E14B54C8F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669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4749A-F8DF-49C5-BF03-E9E14EE2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E33B1-570C-4DEC-8EC5-5FDE59C9D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BA3C6-902C-4AAC-A691-FBFE3D68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079FC-969E-4D37-90A6-728E9C005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4B19D-1812-4ECD-B691-9CD5615ED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922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A096C-EA42-46C4-A953-BBDF7F08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937F7-DDE0-4B76-89C1-89644A6D70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F1E3A-1EA7-4C97-A123-C55B542CF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FF3FF-1F69-4925-BF9A-8818AA4D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35AE1-9E74-4978-8023-0A20801F0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03E15-8B21-4864-B2CF-EDDA1DE7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187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019B-A241-44D6-AE58-9D331337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093F7-820A-489A-8BAE-6CA709A46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A25F4-D659-4818-B51E-F74959C79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AC2E72-6785-4237-BA94-CF33C1627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5457CC-EEBA-4051-8432-51C0BBE261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4AF753-84A2-4D69-AB24-989FBAC7C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8FA319-9814-4941-B9D0-D58CAAE9B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102167-D5A1-4FBE-9695-02774D4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963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C48A1-006C-4844-BFFF-A1D37A522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A3E0AD-D30A-4575-8186-510E27A24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3D2AFE-82FC-42F3-9419-BBC714D9A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451725-4EC8-4B8A-B928-6C5FC8FB8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4352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AFD028-60DB-49EB-9E1D-246FEA1E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5BE51A-9078-42D5-8CBF-EDE56B2D7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2134F-87C1-47B1-AE31-117D38AD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979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083F-5CBC-4531-99E9-560EBDB82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56C62-0EA4-4689-B1F4-754D98FC4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2C969-A565-4247-847E-8845729C4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84E30-C1F5-4E5B-B4ED-A52D2518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580D6-EE97-49D4-9C23-C6B7C71A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233E9-E37D-49EA-9913-C8B7A04B0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0036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90CFF-C325-48F4-9D0E-D392F604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132AD3-02A5-4F9D-B20A-878D967CD6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A0742-C36A-4AC9-976C-32CE482B8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F7A25-0E6C-4F1C-99A2-6BF300D2A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C1333-32A5-45DE-B53A-C3A0F7E7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1D47D-7157-4973-A2C4-C0D628FB0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246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C02303-E879-4C0D-856C-023DBB00E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4DF5C-B88E-45EA-AD48-9419C4D15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D2F02-A6C2-4BBA-9DC2-FA2908660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DE743-382B-42E5-AA6E-FB8C9D08DE14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AB2EF-27C1-4457-80C0-54E062249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C868D-E9CB-4F6D-B6A3-CD2685B02A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50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1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hysics pages of Prof. A.W. Pe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" y="1133186"/>
            <a:ext cx="12190048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05C61F-9005-4F14-AAC5-86C48AA5D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2" y="21134"/>
            <a:ext cx="12190698" cy="985630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BÀI 37. LỰC HẤP DẪN VÀ TRỌNG LƯỢNG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4" name="Subtitle 5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98894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90" y="1604180"/>
            <a:ext cx="11682909" cy="446411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1095375"/>
            <a:ext cx="12192000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1941359" y="2690822"/>
            <a:ext cx="8669492" cy="221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Mọi vật có khối lượng đều hút nhau với một lực. Lực hút này gọi là lực hấp dẫn.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de-AT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Lực hấp dẫn là lực hút giữa các vật có khối lượng.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182144" y="1150355"/>
            <a:ext cx="10180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LỰC HẤP DẪN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90" y="1604180"/>
            <a:ext cx="1524000" cy="1231392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105C61F-9005-4F14-AAC5-86C48AA5DAAE}"/>
              </a:ext>
            </a:extLst>
          </p:cNvPr>
          <p:cNvSpPr txBox="1">
            <a:spLocks/>
          </p:cNvSpPr>
          <p:nvPr/>
        </p:nvSpPr>
        <p:spPr>
          <a:xfrm>
            <a:off x="413430" y="21134"/>
            <a:ext cx="12190698" cy="9856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BÀI 37. LỰC HẤP DẪN VÀ TRỌNG LƯỢNG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62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637" y="414024"/>
            <a:ext cx="8211128" cy="2387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Quang Huyen\Pictures\Screenshots\Screenshot (266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128" y="3061855"/>
            <a:ext cx="6288142" cy="379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105C61F-9005-4F14-AAC5-86C48AA5DAAE}"/>
              </a:ext>
            </a:extLst>
          </p:cNvPr>
          <p:cNvSpPr txBox="1">
            <a:spLocks/>
          </p:cNvSpPr>
          <p:nvPr/>
        </p:nvSpPr>
        <p:spPr>
          <a:xfrm>
            <a:off x="1302" y="34013"/>
            <a:ext cx="12190698" cy="9856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BÀI 37. LỰC HẤP DẪN VÀ TRỌNG LƯỢNG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75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1095375"/>
            <a:ext cx="12192000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746975" y="3250918"/>
            <a:ext cx="112174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37.3a 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563952" y="1188992"/>
            <a:ext cx="10180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TRỌNG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 CỦA VẬT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ownload Free png Child , Students, group of children studying illustration  ... - DLPNG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95" y="2041147"/>
            <a:ext cx="2439485" cy="12380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13578" y="2221349"/>
            <a:ext cx="51676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HOẠT ĐỘNG NHÓM</a:t>
            </a: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05C61F-9005-4F14-AAC5-86C48AA5DAAE}"/>
              </a:ext>
            </a:extLst>
          </p:cNvPr>
          <p:cNvSpPr txBox="1">
            <a:spLocks/>
          </p:cNvSpPr>
          <p:nvPr/>
        </p:nvSpPr>
        <p:spPr>
          <a:xfrm>
            <a:off x="387672" y="21134"/>
            <a:ext cx="12190698" cy="9856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BÀI 37. LỰC HẤP DẪN VÀ TRỌNG LƯỢNG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702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1095375"/>
            <a:ext cx="12192000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744258" y="1382177"/>
            <a:ext cx="10180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TRỌNG LƯỢNG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553854"/>
              </p:ext>
            </p:extLst>
          </p:nvPr>
        </p:nvGraphicFramePr>
        <p:xfrm>
          <a:off x="532015" y="2332347"/>
          <a:ext cx="11022676" cy="4232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0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9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8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 lượng các quả nặng (kg)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 xo </a:t>
                      </a:r>
                      <a:r>
                        <a:rPr lang="en-US" sz="28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8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US" sz="28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dạng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8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nhân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Treo 1 quả nặng vào lực kế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8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Treo 2 quả nặng vào lực kế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8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448615" y="4609047"/>
            <a:ext cx="263726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200g=0,2 kg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48615" y="3564075"/>
            <a:ext cx="26372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100g = 0,1kg</a:t>
            </a:r>
            <a:endParaRPr lang="en-US" sz="36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105C61F-9005-4F14-AAC5-86C48AA5DAAE}"/>
              </a:ext>
            </a:extLst>
          </p:cNvPr>
          <p:cNvSpPr txBox="1">
            <a:spLocks/>
          </p:cNvSpPr>
          <p:nvPr/>
        </p:nvSpPr>
        <p:spPr>
          <a:xfrm>
            <a:off x="529341" y="46892"/>
            <a:ext cx="12190698" cy="9856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BÀI 37. LỰC HẤP DẪN VÀ TRỌNG LƯỢNG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57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1095375"/>
            <a:ext cx="12192000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847290" y="210188"/>
            <a:ext cx="10180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TRỌNG LƯỢNG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636527"/>
              </p:ext>
            </p:extLst>
          </p:nvPr>
        </p:nvGraphicFramePr>
        <p:xfrm>
          <a:off x="115910" y="967156"/>
          <a:ext cx="12076090" cy="5992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6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9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9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58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 lượng các quả nặng (kg)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 xo </a:t>
                      </a:r>
                      <a:r>
                        <a:rPr lang="en-US" sz="28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8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US" sz="28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dạng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8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nhân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9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Treo 1 quả nặng vào lực kế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Dãn</a:t>
                      </a:r>
                      <a:r>
                        <a:rPr lang="de-AT" sz="28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de-AT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de-AT" sz="28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nặng chịu tác dụng của lực hút trái đất nên đã kéo lò xo dãn ra.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7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Treo 2 quả nặng vào lực kế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Dãn</a:t>
                      </a:r>
                      <a:r>
                        <a:rPr lang="de-AT" sz="2800" baseline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</a:t>
                      </a:r>
                      <a:endParaRPr lang="en-US" sz="28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de-AT" sz="28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de-AT" sz="2800" baseline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nặng chịu tác dụng của lực hút trái đất nên đã kéo lò xo dãn ra.</a:t>
                      </a:r>
                      <a:endParaRPr lang="en-US" sz="28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448615" y="4248426"/>
            <a:ext cx="263726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36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200g=0,2 kg</a:t>
            </a:r>
            <a:endParaRPr lang="en-US" sz="36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48615" y="2327691"/>
            <a:ext cx="26372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100g = 0,1kg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88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1095375"/>
            <a:ext cx="12192000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5581" y="1532804"/>
            <a:ext cx="11022677" cy="401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Treo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xo,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xo…….………………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...................................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30000"/>
              </a:lnSpc>
            </a:pP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....................</a:t>
            </a:r>
          </a:p>
          <a:p>
            <a:pPr>
              <a:lnSpc>
                <a:spcPct val="130000"/>
              </a:lnSpc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xo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 </a:t>
            </a:r>
          </a:p>
          <a:p>
            <a:pPr>
              <a:lnSpc>
                <a:spcPct val="130000"/>
              </a:lnSpc>
            </a:pP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	</a:t>
            </a:r>
          </a:p>
          <a:p>
            <a:pPr>
              <a:lnSpc>
                <a:spcPct val="130000"/>
              </a:lnSpc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.................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	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182144" y="377615"/>
            <a:ext cx="10180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TÌM HIỂU VỀ TRỌNG LƯỢNG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24605" y="3133069"/>
            <a:ext cx="4572000" cy="596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3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 đứng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91879" y="3200280"/>
            <a:ext cx="6581550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trên xuống (hướng về trái đất)</a:t>
            </a:r>
          </a:p>
        </p:txBody>
      </p:sp>
      <p:sp>
        <p:nvSpPr>
          <p:cNvPr id="3" name="Rectangle 2"/>
          <p:cNvSpPr/>
          <p:nvPr/>
        </p:nvSpPr>
        <p:spPr>
          <a:xfrm>
            <a:off x="5194350" y="1468147"/>
            <a:ext cx="3031599" cy="596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dãn ra (biến dạng)</a:t>
            </a:r>
          </a:p>
        </p:txBody>
      </p:sp>
      <p:sp>
        <p:nvSpPr>
          <p:cNvPr id="4" name="Rectangle 3"/>
          <p:cNvSpPr/>
          <p:nvPr/>
        </p:nvSpPr>
        <p:spPr>
          <a:xfrm>
            <a:off x="232737" y="2007633"/>
            <a:ext cx="3411511" cy="596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 hút (lực hấp dẫn)</a:t>
            </a:r>
          </a:p>
        </p:txBody>
      </p:sp>
      <p:sp>
        <p:nvSpPr>
          <p:cNvPr id="5" name="Rectangle 4"/>
          <p:cNvSpPr/>
          <p:nvPr/>
        </p:nvSpPr>
        <p:spPr>
          <a:xfrm>
            <a:off x="2878010" y="2531177"/>
            <a:ext cx="1585690" cy="596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 lực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91766" y="3681410"/>
            <a:ext cx="1999098" cy="596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3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 đứng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61121" y="3713028"/>
            <a:ext cx="6581550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trên xuống (hướng về trái đất)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37474" y="4225571"/>
            <a:ext cx="1585690" cy="596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 lực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20668" y="4778080"/>
            <a:ext cx="1106393" cy="596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 kế</a:t>
            </a:r>
          </a:p>
        </p:txBody>
      </p:sp>
    </p:spTree>
    <p:extLst>
      <p:ext uri="{BB962C8B-B14F-4D97-AF65-F5344CB8AC3E}">
        <p14:creationId xmlns:p14="http://schemas.microsoft.com/office/powerpoint/2010/main" val="379490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3" grpId="0"/>
      <p:bldP spid="4" grpId="0"/>
      <p:bldP spid="5" grpId="0"/>
      <p:bldP spid="13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1095375"/>
            <a:ext cx="12192000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182144" y="377615"/>
            <a:ext cx="10180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TRỌNG LƯỢNG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911750"/>
              </p:ext>
            </p:extLst>
          </p:nvPr>
        </p:nvGraphicFramePr>
        <p:xfrm>
          <a:off x="532015" y="1482333"/>
          <a:ext cx="11022676" cy="4232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0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9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8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 lượng các quả nặng (kg)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Trọng lượng các quả nặng (N)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Treo 1 quả nặng vào lực kế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8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Treo 2 quả nặng vào lực</a:t>
                      </a:r>
                      <a:r>
                        <a:rPr lang="de-AT" sz="2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kế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8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Treo 3 quả nặng vào lực kế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AT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348507" y="4862362"/>
            <a:ext cx="2658313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 kg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48507" y="3759033"/>
            <a:ext cx="252027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200g=0,2 kg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62349" y="2799842"/>
            <a:ext cx="24064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100g=0,1kg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696161" y="4870022"/>
            <a:ext cx="978396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10N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729269" y="3766695"/>
            <a:ext cx="96041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744960" y="2807505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1N</a:t>
            </a:r>
            <a:endParaRPr lang="en-US" sz="36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846" y="5894860"/>
            <a:ext cx="11331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 lượng của vật ......................... thì trọng lượng của vật ........................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23190" y="5878260"/>
            <a:ext cx="191270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 lớn</a:t>
            </a:r>
          </a:p>
          <a:p>
            <a:pPr algn="ctr"/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/(càng nhỏ)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425202" y="5889990"/>
            <a:ext cx="191270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 lớn</a:t>
            </a:r>
          </a:p>
          <a:p>
            <a:pPr algn="ctr"/>
            <a:r>
              <a:rPr lang="pt-BR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/(càng nhỏ)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16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9850" y="1331972"/>
            <a:ext cx="70865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cho biết trọng lượng của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pl-PL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úi đường có khối lượng 2kg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indent="914400">
              <a:lnSpc>
                <a:spcPct val="15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0,2N</a:t>
            </a:r>
          </a:p>
          <a:p>
            <a:pPr indent="914400">
              <a:lnSpc>
                <a:spcPct val="15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2 N</a:t>
            </a:r>
          </a:p>
          <a:p>
            <a:pPr indent="914400">
              <a:lnSpc>
                <a:spcPct val="15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20 N</a:t>
            </a:r>
          </a:p>
          <a:p>
            <a:pPr indent="914400">
              <a:lnSpc>
                <a:spcPct val="15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200N</a:t>
            </a:r>
          </a:p>
        </p:txBody>
      </p:sp>
      <p:sp>
        <p:nvSpPr>
          <p:cNvPr id="5" name="Oval 4"/>
          <p:cNvSpPr/>
          <p:nvPr/>
        </p:nvSpPr>
        <p:spPr>
          <a:xfrm>
            <a:off x="3362051" y="4362450"/>
            <a:ext cx="762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185400" y="6172200"/>
            <a:ext cx="11430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BẮT ĐẦU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599737" y="3276600"/>
            <a:ext cx="119063" cy="2743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0744200" y="59499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44200" y="41084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0744200" y="3268662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0744200" y="50482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10945812" y="5792787"/>
            <a:ext cx="182563" cy="274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0</a:t>
            </a:r>
          </a:p>
        </p:txBody>
      </p:sp>
      <p:sp>
        <p:nvSpPr>
          <p:cNvPr id="13" name="Rectangle 14" descr="Medium wood"/>
          <p:cNvSpPr>
            <a:spLocks noChangeArrowheads="1"/>
          </p:cNvSpPr>
          <p:nvPr/>
        </p:nvSpPr>
        <p:spPr bwMode="auto">
          <a:xfrm>
            <a:off x="10599737" y="3276600"/>
            <a:ext cx="98425" cy="27432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10906125" y="3187700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15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071100" y="6091237"/>
            <a:ext cx="1257300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FF0000"/>
                </a:solidFill>
              </a:rPr>
              <a:t>Hết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WordArt 15"/>
          <p:cNvSpPr>
            <a:spLocks noChangeArrowheads="1" noChangeShapeType="1" noTextEdit="1"/>
          </p:cNvSpPr>
          <p:nvPr/>
        </p:nvSpPr>
        <p:spPr bwMode="auto">
          <a:xfrm>
            <a:off x="10906125" y="3994150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10</a:t>
            </a:r>
          </a:p>
        </p:txBody>
      </p:sp>
      <p:sp>
        <p:nvSpPr>
          <p:cNvPr id="17" name="WordArt 15"/>
          <p:cNvSpPr>
            <a:spLocks noChangeArrowheads="1" noChangeShapeType="1" noTextEdit="1"/>
          </p:cNvSpPr>
          <p:nvPr/>
        </p:nvSpPr>
        <p:spPr bwMode="auto">
          <a:xfrm>
            <a:off x="10907712" y="4935537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05</a:t>
            </a:r>
          </a:p>
        </p:txBody>
      </p:sp>
      <p:pic>
        <p:nvPicPr>
          <p:cNvPr id="5124" name="Picture 4" descr="Đường túi kính trắng Thành Thành Công ( loại 1 kg 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748" y="3187700"/>
            <a:ext cx="2023418" cy="2495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800" y="591127"/>
            <a:ext cx="2022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62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82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90" y="1604180"/>
            <a:ext cx="11682909" cy="446411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1095375"/>
            <a:ext cx="12192000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1182144" y="2458068"/>
            <a:ext cx="99569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= 10m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182144" y="377615"/>
            <a:ext cx="10180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TRỌNG LƯỢNG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90" y="1379286"/>
            <a:ext cx="1524000" cy="123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3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76" y="1076354"/>
            <a:ext cx="74297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cho biết trọng lượng của </a:t>
            </a:r>
            <a:r>
              <a:rPr 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 </a:t>
            </a:r>
            <a:r>
              <a:rPr lang="pl-PL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kẹo có khối lượng 150g</a:t>
            </a:r>
            <a:r>
              <a:rPr 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indent="800100">
              <a:lnSpc>
                <a:spcPct val="150000"/>
              </a:lnSpc>
            </a:pP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0,15N</a:t>
            </a:r>
          </a:p>
          <a:p>
            <a:pPr indent="800100">
              <a:lnSpc>
                <a:spcPct val="150000"/>
              </a:lnSpc>
            </a:pP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1,5 N</a:t>
            </a:r>
          </a:p>
          <a:p>
            <a:pPr indent="800100">
              <a:lnSpc>
                <a:spcPct val="150000"/>
              </a:lnSpc>
            </a:pP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150 N</a:t>
            </a:r>
          </a:p>
          <a:p>
            <a:pPr indent="800100">
              <a:lnSpc>
                <a:spcPct val="150000"/>
              </a:lnSpc>
            </a:pP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1500N</a:t>
            </a:r>
          </a:p>
        </p:txBody>
      </p:sp>
      <p:sp>
        <p:nvSpPr>
          <p:cNvPr id="5" name="Oval 4"/>
          <p:cNvSpPr/>
          <p:nvPr/>
        </p:nvSpPr>
        <p:spPr>
          <a:xfrm>
            <a:off x="2070029" y="3435350"/>
            <a:ext cx="762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185400" y="6172200"/>
            <a:ext cx="11430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BẮT ĐẦU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599737" y="3276600"/>
            <a:ext cx="119063" cy="2743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0744200" y="59499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44200" y="41084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0744200" y="3268662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0744200" y="50482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10945812" y="5792787"/>
            <a:ext cx="182563" cy="274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0</a:t>
            </a:r>
          </a:p>
        </p:txBody>
      </p:sp>
      <p:sp>
        <p:nvSpPr>
          <p:cNvPr id="13" name="Rectangle 14" descr="Medium wood"/>
          <p:cNvSpPr>
            <a:spLocks noChangeArrowheads="1"/>
          </p:cNvSpPr>
          <p:nvPr/>
        </p:nvSpPr>
        <p:spPr bwMode="auto">
          <a:xfrm>
            <a:off x="10599737" y="3276600"/>
            <a:ext cx="98425" cy="27432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10906125" y="3187700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15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071100" y="6091237"/>
            <a:ext cx="1257300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FF0000"/>
                </a:solidFill>
              </a:rPr>
              <a:t>Hết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WordArt 15"/>
          <p:cNvSpPr>
            <a:spLocks noChangeArrowheads="1" noChangeShapeType="1" noTextEdit="1"/>
          </p:cNvSpPr>
          <p:nvPr/>
        </p:nvSpPr>
        <p:spPr bwMode="auto">
          <a:xfrm>
            <a:off x="10906125" y="3994150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10</a:t>
            </a:r>
          </a:p>
        </p:txBody>
      </p:sp>
      <p:sp>
        <p:nvSpPr>
          <p:cNvPr id="17" name="WordArt 15"/>
          <p:cNvSpPr>
            <a:spLocks noChangeArrowheads="1" noChangeShapeType="1" noTextEdit="1"/>
          </p:cNvSpPr>
          <p:nvPr/>
        </p:nvSpPr>
        <p:spPr bwMode="auto">
          <a:xfrm>
            <a:off x="10907712" y="4935537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05</a:t>
            </a:r>
          </a:p>
        </p:txBody>
      </p:sp>
      <p:pic>
        <p:nvPicPr>
          <p:cNvPr id="12290" name="Picture 2" descr="Kẹo Sữa Caramen Alpenliebe Gói 1kg - Cung cấp thực phẩm Csfood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2" r="17418"/>
          <a:stretch/>
        </p:blipFill>
        <p:spPr bwMode="auto">
          <a:xfrm>
            <a:off x="7112000" y="2512305"/>
            <a:ext cx="2636838" cy="359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71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82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A2EA6-16D1-4CFA-9A68-75206F605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5927" y="2662625"/>
            <a:ext cx="9075247" cy="26138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Nghiên</a:t>
            </a:r>
            <a:r>
              <a:rPr lang="en-US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cứu</a:t>
            </a:r>
            <a:r>
              <a:rPr lang="en-US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sách</a:t>
            </a:r>
            <a:r>
              <a:rPr lang="en-US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giáo</a:t>
            </a:r>
            <a:r>
              <a:rPr lang="en-US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khoa</a:t>
            </a:r>
            <a:r>
              <a:rPr lang="en-US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trả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phiếu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1.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sẻ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trả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cạnh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en-US" sz="3200" dirty="0">
                <a:solidFill>
                  <a:srgbClr val="002060"/>
                </a:solidFill>
              </a:rPr>
              <a:t>.</a:t>
            </a:r>
            <a:endParaRPr lang="vi-VN" sz="3200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1095375"/>
            <a:ext cx="12192000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047"/>
          <a:stretch/>
        </p:blipFill>
        <p:spPr>
          <a:xfrm>
            <a:off x="419450" y="1302384"/>
            <a:ext cx="1793892" cy="177637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413578" y="1409972"/>
            <a:ext cx="51676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HOẠT ĐỘNG CÁ NHÂN</a:t>
            </a: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105C61F-9005-4F14-AAC5-86C48AA5DAAE}"/>
              </a:ext>
            </a:extLst>
          </p:cNvPr>
          <p:cNvSpPr txBox="1">
            <a:spLocks/>
          </p:cNvSpPr>
          <p:nvPr/>
        </p:nvSpPr>
        <p:spPr>
          <a:xfrm>
            <a:off x="361914" y="21134"/>
            <a:ext cx="12190698" cy="9856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BÀI 37. LỰC HẤP DẪN VÀ TRỌNG LƯỢNG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18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3027" y="2619881"/>
            <a:ext cx="63333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ô tô có khối lượng là 5 tấn </a:t>
            </a:r>
            <a:br>
              <a:rPr 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 trọng lượng của ô tô đó là:</a:t>
            </a:r>
            <a:endParaRPr lang="en-US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5N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l-PL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500N                       </a:t>
            </a:r>
            <a:endParaRPr lang="en-US" sz="32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pl-PL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. 5000N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l-PL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50000N</a:t>
            </a:r>
            <a:endParaRPr lang="en-US" sz="32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243715" y="4935537"/>
            <a:ext cx="762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185400" y="6172200"/>
            <a:ext cx="11430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BẮT ĐẦU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599737" y="3276600"/>
            <a:ext cx="119063" cy="2743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0744200" y="59499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44200" y="41084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0744200" y="3268662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0744200" y="50482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10945812" y="5792787"/>
            <a:ext cx="182563" cy="274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0</a:t>
            </a:r>
          </a:p>
        </p:txBody>
      </p:sp>
      <p:sp>
        <p:nvSpPr>
          <p:cNvPr id="13" name="Rectangle 14" descr="Medium wood"/>
          <p:cNvSpPr>
            <a:spLocks noChangeArrowheads="1"/>
          </p:cNvSpPr>
          <p:nvPr/>
        </p:nvSpPr>
        <p:spPr bwMode="auto">
          <a:xfrm>
            <a:off x="10599737" y="3276600"/>
            <a:ext cx="98425" cy="27432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10906125" y="3187700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15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071100" y="6091237"/>
            <a:ext cx="1257300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FF0000"/>
                </a:solidFill>
              </a:rPr>
              <a:t>Hết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WordArt 15"/>
          <p:cNvSpPr>
            <a:spLocks noChangeArrowheads="1" noChangeShapeType="1" noTextEdit="1"/>
          </p:cNvSpPr>
          <p:nvPr/>
        </p:nvSpPr>
        <p:spPr bwMode="auto">
          <a:xfrm>
            <a:off x="10906125" y="3994150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10</a:t>
            </a:r>
          </a:p>
        </p:txBody>
      </p:sp>
      <p:sp>
        <p:nvSpPr>
          <p:cNvPr id="17" name="WordArt 15"/>
          <p:cNvSpPr>
            <a:spLocks noChangeArrowheads="1" noChangeShapeType="1" noTextEdit="1"/>
          </p:cNvSpPr>
          <p:nvPr/>
        </p:nvSpPr>
        <p:spPr bwMode="auto">
          <a:xfrm>
            <a:off x="10907712" y="4935537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05</a:t>
            </a:r>
          </a:p>
        </p:txBody>
      </p:sp>
      <p:pic>
        <p:nvPicPr>
          <p:cNvPr id="3074" name="Picture 2" descr="Truck cartoon illustration Premium Vect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402" y="677081"/>
            <a:ext cx="3502025" cy="233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77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82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2077" y="1972181"/>
            <a:ext cx="6333375" cy="297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vật có trọng lượng là 40N thì có khối lượng là bao nhiêu?</a:t>
            </a:r>
            <a:endParaRPr lang="en-US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400g  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l-PL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4kg                      C. 40kg 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l-PL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 40g</a:t>
            </a:r>
            <a:endParaRPr lang="en-US" sz="32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440565" y="3530600"/>
            <a:ext cx="762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185400" y="6172200"/>
            <a:ext cx="11430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BẮT ĐẦU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599737" y="3276600"/>
            <a:ext cx="119063" cy="2743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0744200" y="59499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44200" y="41084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0744200" y="3268662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0744200" y="50482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10945812" y="5792787"/>
            <a:ext cx="182563" cy="274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0</a:t>
            </a:r>
          </a:p>
        </p:txBody>
      </p:sp>
      <p:sp>
        <p:nvSpPr>
          <p:cNvPr id="13" name="Rectangle 14" descr="Medium wood"/>
          <p:cNvSpPr>
            <a:spLocks noChangeArrowheads="1"/>
          </p:cNvSpPr>
          <p:nvPr/>
        </p:nvSpPr>
        <p:spPr bwMode="auto">
          <a:xfrm>
            <a:off x="10599737" y="3276600"/>
            <a:ext cx="98425" cy="27432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10906125" y="3187700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15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071100" y="6091237"/>
            <a:ext cx="1257300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FF0000"/>
                </a:solidFill>
              </a:rPr>
              <a:t>Hết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WordArt 15"/>
          <p:cNvSpPr>
            <a:spLocks noChangeArrowheads="1" noChangeShapeType="1" noTextEdit="1"/>
          </p:cNvSpPr>
          <p:nvPr/>
        </p:nvSpPr>
        <p:spPr bwMode="auto">
          <a:xfrm>
            <a:off x="10906125" y="3994150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10</a:t>
            </a:r>
          </a:p>
        </p:txBody>
      </p:sp>
      <p:sp>
        <p:nvSpPr>
          <p:cNvPr id="17" name="WordArt 15"/>
          <p:cNvSpPr>
            <a:spLocks noChangeArrowheads="1" noChangeShapeType="1" noTextEdit="1"/>
          </p:cNvSpPr>
          <p:nvPr/>
        </p:nvSpPr>
        <p:spPr bwMode="auto">
          <a:xfrm>
            <a:off x="10907712" y="4935537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05</a:t>
            </a:r>
          </a:p>
        </p:txBody>
      </p:sp>
      <p:pic>
        <p:nvPicPr>
          <p:cNvPr id="5122" name="Picture 2" descr="Cân đồng hồ Nhơn Hòa 4Kg CĐH-4 - Đại lý cân Nhơn Hò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0" y="136525"/>
            <a:ext cx="2816225" cy="28162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32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82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0527" y="358358"/>
            <a:ext cx="955141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quyển sách nặng 100g và một quả cân bằng sắt nặng 100g đặt gần nhau trên mặt bàn. </a:t>
            </a:r>
            <a:endParaRPr lang="en-US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 nào sau đây là không đúng?</a:t>
            </a:r>
            <a:endParaRPr lang="en-US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pl-PL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vật có cùng trọng lượng.		</a:t>
            </a:r>
            <a:endParaRPr lang="en-US" sz="32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Hai vật có cùng thể tích.</a:t>
            </a:r>
            <a:endParaRPr lang="en-US" sz="32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Hai vật có cùng khối lượng.		</a:t>
            </a:r>
            <a:endParaRPr lang="en-US" sz="32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Có lực hấp dẫn giữa hai vật.</a:t>
            </a:r>
            <a:endParaRPr lang="en-US" sz="32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2930" y="3381375"/>
            <a:ext cx="762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185400" y="6172200"/>
            <a:ext cx="11430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BẮT ĐẦU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599737" y="3276600"/>
            <a:ext cx="119063" cy="2743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0744200" y="59499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44200" y="41084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0744200" y="3268662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0744200" y="50482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10945812" y="5792787"/>
            <a:ext cx="182563" cy="274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0</a:t>
            </a:r>
          </a:p>
        </p:txBody>
      </p:sp>
      <p:sp>
        <p:nvSpPr>
          <p:cNvPr id="13" name="Rectangle 14" descr="Medium wood"/>
          <p:cNvSpPr>
            <a:spLocks noChangeArrowheads="1"/>
          </p:cNvSpPr>
          <p:nvPr/>
        </p:nvSpPr>
        <p:spPr bwMode="auto">
          <a:xfrm>
            <a:off x="10599737" y="3276600"/>
            <a:ext cx="98425" cy="27432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10906125" y="3187700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15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071100" y="6091237"/>
            <a:ext cx="1257300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FF0000"/>
                </a:solidFill>
              </a:rPr>
              <a:t>Hết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WordArt 15"/>
          <p:cNvSpPr>
            <a:spLocks noChangeArrowheads="1" noChangeShapeType="1" noTextEdit="1"/>
          </p:cNvSpPr>
          <p:nvPr/>
        </p:nvSpPr>
        <p:spPr bwMode="auto">
          <a:xfrm>
            <a:off x="10906125" y="3994150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10</a:t>
            </a:r>
          </a:p>
        </p:txBody>
      </p:sp>
      <p:sp>
        <p:nvSpPr>
          <p:cNvPr id="17" name="WordArt 15"/>
          <p:cNvSpPr>
            <a:spLocks noChangeArrowheads="1" noChangeShapeType="1" noTextEdit="1"/>
          </p:cNvSpPr>
          <p:nvPr/>
        </p:nvSpPr>
        <p:spPr bwMode="auto">
          <a:xfrm>
            <a:off x="10907712" y="4935537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332723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82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0527" y="358358"/>
            <a:ext cx="9016423" cy="518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luận nào sau đây là sai khi nói về trọng lượng của vật?</a:t>
            </a:r>
            <a:endParaRPr lang="en-US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 lượng của vật tỉ lệ với thể tích của  vật.</a:t>
            </a:r>
            <a:endParaRPr lang="en-US" sz="32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pl-PL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 lượng của vật là độ lớn của trọng lực tác dụng lên vật.</a:t>
            </a:r>
            <a:endParaRPr lang="en-US" sz="32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pl-PL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thể xác định trọng lượng của vật bằng lực kế.</a:t>
            </a:r>
            <a:endParaRPr lang="en-US" sz="32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pl-PL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 lượng tỉ lệ với khối lượng của vật.</a:t>
            </a:r>
            <a:endParaRPr lang="en-US" sz="32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11980" y="1971675"/>
            <a:ext cx="762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185400" y="6172200"/>
            <a:ext cx="11430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BẮT ĐẦU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599737" y="3276600"/>
            <a:ext cx="119063" cy="2743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0744200" y="59499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44200" y="41084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0744200" y="3268662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0744200" y="50482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10945812" y="5792787"/>
            <a:ext cx="182563" cy="274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0</a:t>
            </a:r>
          </a:p>
        </p:txBody>
      </p:sp>
      <p:sp>
        <p:nvSpPr>
          <p:cNvPr id="13" name="Rectangle 14" descr="Medium wood"/>
          <p:cNvSpPr>
            <a:spLocks noChangeArrowheads="1"/>
          </p:cNvSpPr>
          <p:nvPr/>
        </p:nvSpPr>
        <p:spPr bwMode="auto">
          <a:xfrm>
            <a:off x="10599737" y="3276600"/>
            <a:ext cx="98425" cy="27432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10906125" y="3187700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15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071100" y="6091237"/>
            <a:ext cx="1257300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FF0000"/>
                </a:solidFill>
              </a:rPr>
              <a:t>Hết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WordArt 15"/>
          <p:cNvSpPr>
            <a:spLocks noChangeArrowheads="1" noChangeShapeType="1" noTextEdit="1"/>
          </p:cNvSpPr>
          <p:nvPr/>
        </p:nvSpPr>
        <p:spPr bwMode="auto">
          <a:xfrm>
            <a:off x="10906125" y="3994150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10</a:t>
            </a:r>
          </a:p>
        </p:txBody>
      </p:sp>
      <p:sp>
        <p:nvSpPr>
          <p:cNvPr id="17" name="WordArt 15"/>
          <p:cNvSpPr>
            <a:spLocks noChangeArrowheads="1" noChangeShapeType="1" noTextEdit="1"/>
          </p:cNvSpPr>
          <p:nvPr/>
        </p:nvSpPr>
        <p:spPr bwMode="auto">
          <a:xfrm>
            <a:off x="10907712" y="4935537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27957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82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4970" y="1055077"/>
            <a:ext cx="10363430" cy="4539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…………..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56200" y="3422650"/>
            <a:ext cx="762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185400" y="6172200"/>
            <a:ext cx="11430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BẮT ĐẦU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599737" y="3276600"/>
            <a:ext cx="119063" cy="2743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0744200" y="59499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44200" y="41084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0744200" y="3268662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0744200" y="50482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10945812" y="5792787"/>
            <a:ext cx="182563" cy="274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0</a:t>
            </a:r>
          </a:p>
        </p:txBody>
      </p:sp>
      <p:sp>
        <p:nvSpPr>
          <p:cNvPr id="13" name="Rectangle 14" descr="Medium wood"/>
          <p:cNvSpPr>
            <a:spLocks noChangeArrowheads="1"/>
          </p:cNvSpPr>
          <p:nvPr/>
        </p:nvSpPr>
        <p:spPr bwMode="auto">
          <a:xfrm>
            <a:off x="10599737" y="3276600"/>
            <a:ext cx="98425" cy="27432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10906125" y="3187700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15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071100" y="6091237"/>
            <a:ext cx="1257300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FF0000"/>
                </a:solidFill>
              </a:rPr>
              <a:t>Hết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WordArt 15"/>
          <p:cNvSpPr>
            <a:spLocks noChangeArrowheads="1" noChangeShapeType="1" noTextEdit="1"/>
          </p:cNvSpPr>
          <p:nvPr/>
        </p:nvSpPr>
        <p:spPr bwMode="auto">
          <a:xfrm>
            <a:off x="10906125" y="3994150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10</a:t>
            </a:r>
          </a:p>
        </p:txBody>
      </p:sp>
      <p:sp>
        <p:nvSpPr>
          <p:cNvPr id="17" name="WordArt 15"/>
          <p:cNvSpPr>
            <a:spLocks noChangeArrowheads="1" noChangeShapeType="1" noTextEdit="1"/>
          </p:cNvSpPr>
          <p:nvPr/>
        </p:nvSpPr>
        <p:spPr bwMode="auto">
          <a:xfrm>
            <a:off x="10907712" y="4935537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05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64970" y="564122"/>
            <a:ext cx="7532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Chọn</a:t>
            </a:r>
            <a:r>
              <a:rPr lang="en-US" sz="3200" b="1" dirty="0"/>
              <a:t> </a:t>
            </a:r>
            <a:r>
              <a:rPr lang="en-US" sz="3200" b="1" dirty="0" err="1"/>
              <a:t>cặp</a:t>
            </a:r>
            <a:r>
              <a:rPr lang="en-US" sz="3200" b="1" dirty="0"/>
              <a:t> </a:t>
            </a:r>
            <a:r>
              <a:rPr lang="en-US" sz="3200" b="1" dirty="0" err="1"/>
              <a:t>từ</a:t>
            </a:r>
            <a:r>
              <a:rPr lang="en-US" sz="3200" b="1" dirty="0"/>
              <a:t> </a:t>
            </a:r>
            <a:r>
              <a:rPr lang="en-US" sz="3200" b="1" dirty="0" err="1"/>
              <a:t>thích</a:t>
            </a:r>
            <a:r>
              <a:rPr lang="en-US" sz="3200" b="1" dirty="0"/>
              <a:t> </a:t>
            </a:r>
            <a:r>
              <a:rPr lang="en-US" sz="3200" b="1" dirty="0" err="1"/>
              <a:t>hợp</a:t>
            </a:r>
            <a:r>
              <a:rPr lang="en-US" sz="3200" b="1" dirty="0"/>
              <a:t> </a:t>
            </a:r>
            <a:r>
              <a:rPr lang="en-US" sz="3200" b="1" dirty="0" err="1"/>
              <a:t>điền</a:t>
            </a:r>
            <a:r>
              <a:rPr lang="en-US" sz="3200" b="1" dirty="0"/>
              <a:t> </a:t>
            </a:r>
            <a:r>
              <a:rPr lang="en-US" sz="3200" b="1" dirty="0" err="1"/>
              <a:t>và</a:t>
            </a:r>
            <a:r>
              <a:rPr lang="en-US" sz="3200" b="1" dirty="0"/>
              <a:t> </a:t>
            </a:r>
            <a:r>
              <a:rPr lang="en-US" sz="3200" b="1" dirty="0" err="1"/>
              <a:t>chỗ</a:t>
            </a:r>
            <a:r>
              <a:rPr lang="en-US" sz="3200" b="1" dirty="0"/>
              <a:t> </a:t>
            </a:r>
            <a:r>
              <a:rPr lang="en-US" sz="3200" b="1" dirty="0" err="1"/>
              <a:t>trống</a:t>
            </a:r>
            <a:r>
              <a:rPr lang="en-US" sz="3200" b="1" dirty="0"/>
              <a:t> </a:t>
            </a:r>
            <a:endParaRPr lang="vi-VN" sz="3200" b="1" dirty="0"/>
          </a:p>
        </p:txBody>
      </p:sp>
    </p:spTree>
    <p:extLst>
      <p:ext uri="{BB962C8B-B14F-4D97-AF65-F5344CB8AC3E}">
        <p14:creationId xmlns:p14="http://schemas.microsoft.com/office/powerpoint/2010/main" val="52244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82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370" y="1199914"/>
            <a:ext cx="100752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rỗng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kg. </a:t>
            </a:r>
          </a:p>
        </p:txBody>
      </p:sp>
      <p:sp>
        <p:nvSpPr>
          <p:cNvPr id="5" name="Oval 4"/>
          <p:cNvSpPr/>
          <p:nvPr/>
        </p:nvSpPr>
        <p:spPr>
          <a:xfrm>
            <a:off x="807000" y="2774950"/>
            <a:ext cx="762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185400" y="6172200"/>
            <a:ext cx="11430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BẮT ĐẦU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599737" y="3276600"/>
            <a:ext cx="119063" cy="2743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0744200" y="59499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44200" y="41084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0744200" y="3268662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0744200" y="5048250"/>
            <a:ext cx="184150" cy="69850"/>
          </a:xfrm>
          <a:prstGeom prst="homePlate">
            <a:avLst>
              <a:gd name="adj" fmla="val 1084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10945812" y="5792787"/>
            <a:ext cx="182563" cy="274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0</a:t>
            </a:r>
          </a:p>
        </p:txBody>
      </p:sp>
      <p:sp>
        <p:nvSpPr>
          <p:cNvPr id="13" name="Rectangle 14" descr="Medium wood"/>
          <p:cNvSpPr>
            <a:spLocks noChangeArrowheads="1"/>
          </p:cNvSpPr>
          <p:nvPr/>
        </p:nvSpPr>
        <p:spPr bwMode="auto">
          <a:xfrm>
            <a:off x="10599737" y="3276600"/>
            <a:ext cx="98425" cy="27432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10906125" y="3187700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15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071100" y="6091237"/>
            <a:ext cx="1257300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FF0000"/>
                </a:solidFill>
              </a:rPr>
              <a:t>Hết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WordArt 15"/>
          <p:cNvSpPr>
            <a:spLocks noChangeArrowheads="1" noChangeShapeType="1" noTextEdit="1"/>
          </p:cNvSpPr>
          <p:nvPr/>
        </p:nvSpPr>
        <p:spPr bwMode="auto">
          <a:xfrm>
            <a:off x="10906125" y="3994150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10</a:t>
            </a:r>
          </a:p>
        </p:txBody>
      </p:sp>
      <p:sp>
        <p:nvSpPr>
          <p:cNvPr id="17" name="WordArt 15"/>
          <p:cNvSpPr>
            <a:spLocks noChangeArrowheads="1" noChangeShapeType="1" noTextEdit="1"/>
          </p:cNvSpPr>
          <p:nvPr/>
        </p:nvSpPr>
        <p:spPr bwMode="auto">
          <a:xfrm>
            <a:off x="10907712" y="4935537"/>
            <a:ext cx="342900" cy="27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noFill/>
                  <a:round/>
                  <a:headEnd/>
                  <a:tailEnd/>
                </a:ln>
                <a:solidFill>
                  <a:srgbClr val="FF0066"/>
                </a:solidFill>
                <a:latin typeface="Arial Black"/>
              </a:rPr>
              <a:t>05</a:t>
            </a:r>
          </a:p>
        </p:txBody>
      </p:sp>
      <p:sp>
        <p:nvSpPr>
          <p:cNvPr id="20" name="Oval 19"/>
          <p:cNvSpPr/>
          <p:nvPr/>
        </p:nvSpPr>
        <p:spPr>
          <a:xfrm>
            <a:off x="807000" y="3460750"/>
            <a:ext cx="762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3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82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5" grpId="0" animBg="1"/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476250" y="180423"/>
            <a:ext cx="11715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TẬP TẠI NHÀ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733C9C-CF0A-4D72-A288-5E22097B3198}"/>
              </a:ext>
            </a:extLst>
          </p:cNvPr>
          <p:cNvSpPr txBox="1"/>
          <p:nvPr/>
        </p:nvSpPr>
        <p:spPr>
          <a:xfrm>
            <a:off x="717869" y="1569436"/>
            <a:ext cx="10131833" cy="2127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Nếu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không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eke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thước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, e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nào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kiểm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tra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xem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chiếc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cọc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/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bức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tường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thẳng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đứng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không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Em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tìm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giải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quyết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vấn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đề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trên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dựa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kiến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thức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học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hôm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nay</a:t>
            </a:r>
            <a:r>
              <a:rPr lang="en-US" sz="320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5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A2EA6-16D1-4CFA-9A68-75206F605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740535"/>
            <a:ext cx="11399347" cy="2252116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………..……..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…….….,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………..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…………, ………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………..…. 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…….……… 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……..</a:t>
            </a:r>
            <a:endParaRPr lang="vi-VN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1095375"/>
            <a:ext cx="12192000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Rectangle 1"/>
          <p:cNvSpPr/>
          <p:nvPr/>
        </p:nvSpPr>
        <p:spPr>
          <a:xfrm>
            <a:off x="8356601" y="1780411"/>
            <a:ext cx="1847850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tabLst>
                <a:tab pos="540385" algn="l"/>
              </a:tabLst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khối lượng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199" y="5497601"/>
            <a:ext cx="9113347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tabLst>
                <a:tab pos="540385" algn="l"/>
              </a:tabLst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lực kế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     </a:t>
            </a:r>
            <a:r>
              <a:rPr lang="en-US" sz="2800">
                <a:latin typeface="Times New Roman" panose="02020603050405020304" pitchFamily="18" charset="0"/>
                <a:ea typeface="Arial" panose="020B0604020202020204" pitchFamily="34" charset="0"/>
              </a:rPr>
              <a:t>                    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  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Newton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                    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N</a:t>
            </a:r>
            <a:endParaRPr lang="en-US" sz="2800" b="1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8500" y="4198141"/>
            <a:ext cx="2038350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tabLst>
                <a:tab pos="540385" algn="l"/>
              </a:tabLst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đẩy, kéo</a:t>
            </a:r>
            <a:endParaRPr lang="en-US" sz="2800" b="1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47848" y="4848046"/>
            <a:ext cx="798195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tabLst>
                <a:tab pos="540385" algn="l"/>
              </a:tabLst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chiều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 </a:t>
            </a:r>
            <a:r>
              <a:rPr lang="en-US" sz="2800">
                <a:latin typeface="Times New Roman" panose="02020603050405020304" pitchFamily="18" charset="0"/>
                <a:ea typeface="Arial" panose="020B0604020202020204" pitchFamily="34" charset="0"/>
              </a:rPr>
              <a:t>                                  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phương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  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chiều</a:t>
            </a:r>
            <a:endParaRPr lang="en-US" sz="2800" b="1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29126" y="3581513"/>
            <a:ext cx="6096000" cy="5878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tabLst>
                <a:tab pos="540385" algn="l"/>
              </a:tabLst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cân, lạng, gam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…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67148" y="2387314"/>
            <a:ext cx="6886577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tabLst>
                <a:tab pos="540385" algn="l"/>
              </a:tabLs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</a:rPr>
              <a:t>                                        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kilogam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(kg)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105C61F-9005-4F14-AAC5-86C48AA5DAAE}"/>
              </a:ext>
            </a:extLst>
          </p:cNvPr>
          <p:cNvSpPr txBox="1">
            <a:spLocks/>
          </p:cNvSpPr>
          <p:nvPr/>
        </p:nvSpPr>
        <p:spPr>
          <a:xfrm>
            <a:off x="297519" y="21134"/>
            <a:ext cx="12190698" cy="9856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BÀI 37. LỰC HẤP DẪN VÀ TRỌNG LƯỢNG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01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A2EA6-16D1-4CFA-9A68-75206F605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898" y="3300608"/>
            <a:ext cx="10913399" cy="214884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3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950322" y="1201871"/>
            <a:ext cx="10180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1. KHỐI LƯỢNG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1095375"/>
            <a:ext cx="12192000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74" name="Picture 2" descr="Making the most of study groups - Magazines - DAWN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76" y="2044989"/>
            <a:ext cx="2137833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105C61F-9005-4F14-AAC5-86C48AA5DAAE}"/>
              </a:ext>
            </a:extLst>
          </p:cNvPr>
          <p:cNvSpPr txBox="1">
            <a:spLocks/>
          </p:cNvSpPr>
          <p:nvPr/>
        </p:nvSpPr>
        <p:spPr>
          <a:xfrm>
            <a:off x="439188" y="21134"/>
            <a:ext cx="12190698" cy="9856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BÀI 37. LỰC HẤP DẪN VÀ TRỌNG LƯỢNG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77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1095375"/>
            <a:ext cx="12192000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9" name="Picture 8" descr="Thùng 40 gói Bột giặt Lix ngát hương chanh gói 300g - Thùng lix chanh 300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30714" r="17041"/>
          <a:stretch/>
        </p:blipFill>
        <p:spPr bwMode="auto">
          <a:xfrm>
            <a:off x="1897798" y="2724939"/>
            <a:ext cx="2581839" cy="27984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Bột giặt Lix Extra chanh 6kg | CÔNG TY CỔ PHẦN HÀNG BÁCH HÓA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6" t="34259" r="22549" b="7124"/>
          <a:stretch/>
        </p:blipFill>
        <p:spPr bwMode="auto">
          <a:xfrm>
            <a:off x="5052291" y="1597892"/>
            <a:ext cx="5035665" cy="4215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370767" y="1124597"/>
            <a:ext cx="10180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TÌM HIỂU VỀ KHỐI LƯỢNG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105C61F-9005-4F14-AAC5-86C48AA5DAAE}"/>
              </a:ext>
            </a:extLst>
          </p:cNvPr>
          <p:cNvSpPr txBox="1">
            <a:spLocks/>
          </p:cNvSpPr>
          <p:nvPr/>
        </p:nvSpPr>
        <p:spPr>
          <a:xfrm>
            <a:off x="310398" y="21134"/>
            <a:ext cx="12190698" cy="9856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BÀI 37. LỰC HẤP DẪN VÀ TRỌNG LƯỢNG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5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1095375"/>
            <a:ext cx="12192000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748145" y="1409972"/>
            <a:ext cx="11022677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tịnh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………</a:t>
            </a:r>
          </a:p>
          <a:p>
            <a:pPr>
              <a:lnSpc>
                <a:spcPct val="130000"/>
              </a:lnSpc>
            </a:pP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300g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.………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tịnh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………..	 </a:t>
            </a:r>
          </a:p>
          <a:p>
            <a:pPr>
              <a:lnSpc>
                <a:spcPct val="130000"/>
              </a:lnSpc>
            </a:pP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…………………………………………………</a:t>
            </a:r>
          </a:p>
          <a:p>
            <a:pPr>
              <a:lnSpc>
                <a:spcPct val="13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So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300g …….. 6kg 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………………….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182144" y="377615"/>
            <a:ext cx="10180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TÌM HIỂU VỀ KHỐI LƯỢNG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45905" y="3323674"/>
            <a:ext cx="5825595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lượng bột giặt trong bao thứ 2</a:t>
            </a:r>
            <a:endParaRPr lang="en-US" sz="320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4777" y="4005733"/>
            <a:ext cx="612435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nhỏ                      lượng</a:t>
            </a:r>
            <a:endParaRPr lang="en-US" sz="320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76202" y="1508450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300g</a:t>
            </a:r>
            <a:endParaRPr lang="en-US" sz="3200"/>
          </a:p>
        </p:txBody>
      </p:sp>
      <p:sp>
        <p:nvSpPr>
          <p:cNvPr id="4" name="Rectangle 3"/>
          <p:cNvSpPr/>
          <p:nvPr/>
        </p:nvSpPr>
        <p:spPr>
          <a:xfrm>
            <a:off x="4026796" y="2123452"/>
            <a:ext cx="1148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lượng</a:t>
            </a:r>
            <a:endParaRPr lang="en-US" sz="3200"/>
          </a:p>
        </p:txBody>
      </p:sp>
      <p:sp>
        <p:nvSpPr>
          <p:cNvPr id="5" name="Rectangle 4"/>
          <p:cNvSpPr/>
          <p:nvPr/>
        </p:nvSpPr>
        <p:spPr>
          <a:xfrm>
            <a:off x="9123447" y="2753459"/>
            <a:ext cx="8002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6kg</a:t>
            </a:r>
            <a:endParaRPr lang="en-US" sz="3200"/>
          </a:p>
        </p:txBody>
      </p:sp>
      <p:sp>
        <p:nvSpPr>
          <p:cNvPr id="14" name="Rectangle 13"/>
          <p:cNvSpPr/>
          <p:nvPr/>
        </p:nvSpPr>
        <p:spPr>
          <a:xfrm>
            <a:off x="1924100" y="4617452"/>
            <a:ext cx="4635731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ít                  lượng bột giặt </a:t>
            </a:r>
            <a:endParaRPr lang="en-US" sz="320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59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3" grpId="0"/>
      <p:bldP spid="4" grpId="0"/>
      <p:bldP spid="5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545" y="1613416"/>
            <a:ext cx="11682909" cy="446411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1095375"/>
            <a:ext cx="12192000" cy="45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1255558" y="2462222"/>
            <a:ext cx="9634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         …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182144" y="377615"/>
            <a:ext cx="10180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TÌM HIỂU VỀ KHỐI LƯỢNG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44701" y="4800788"/>
            <a:ext cx="2848382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</a:pP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khối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lượng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tịnh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45012" y="2571592"/>
            <a:ext cx="1148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lượng</a:t>
            </a:r>
            <a:endParaRPr lang="en-US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5" y="1604180"/>
            <a:ext cx="1524000" cy="123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13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0073" y="2567709"/>
            <a:ext cx="7038109" cy="1939637"/>
          </a:xfrm>
        </p:spPr>
        <p:txBody>
          <a:bodyPr>
            <a:normAutofit fontScale="90000"/>
          </a:bodyPr>
          <a:lstStyle/>
          <a:p>
            <a:b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?.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rụng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026" name="Picture 2" descr="C:\Users\Quang Huyen\Pictures\Screenshots\Screenshot (266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602" y="637309"/>
            <a:ext cx="5388121" cy="6326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5888" y="1077406"/>
            <a:ext cx="4451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LỰC HẤP DẪN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05C61F-9005-4F14-AAC5-86C48AA5DAAE}"/>
              </a:ext>
            </a:extLst>
          </p:cNvPr>
          <p:cNvSpPr txBox="1">
            <a:spLocks/>
          </p:cNvSpPr>
          <p:nvPr/>
        </p:nvSpPr>
        <p:spPr>
          <a:xfrm>
            <a:off x="1302" y="21134"/>
            <a:ext cx="12190698" cy="9856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BÀI 37. LỰC HẤP DẪN VÀ TRỌNG LƯỢNG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4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255" y="1102727"/>
            <a:ext cx="9864436" cy="143611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Quang Huyen\Pictures\Screenshots\Screenshot (266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10" y="2244436"/>
            <a:ext cx="4838410" cy="406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105C61F-9005-4F14-AAC5-86C48AA5DAAE}"/>
              </a:ext>
            </a:extLst>
          </p:cNvPr>
          <p:cNvSpPr txBox="1">
            <a:spLocks/>
          </p:cNvSpPr>
          <p:nvPr/>
        </p:nvSpPr>
        <p:spPr>
          <a:xfrm>
            <a:off x="1302" y="46892"/>
            <a:ext cx="12190698" cy="9856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BÀI 37. LỰC HẤP DẪN VÀ TRỌNG LƯỢNG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82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1447</Words>
  <Application>Microsoft Office PowerPoint</Application>
  <PresentationFormat>Widescreen</PresentationFormat>
  <Paragraphs>233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BÀI 37. LỰC HẤP DẪN VÀ TRỌNG LƯỢNG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?. Tại sao khi rụng khỏi cành thì quả táo luôn rơi xuống mặt đất?</vt:lpstr>
      <vt:lpstr>Mọi vật có khối lượng đều  hút nhau một lực. Lực hút này gọi là lực hấp dẫn</vt:lpstr>
      <vt:lpstr>PowerPoint Presentation</vt:lpstr>
      <vt:lpstr>? Có 2 quyển sách nằm trên bàn, hãy cho biết giữa chúng có lực hấp dẫn không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9:  SỰ ĐA DẠNG VÀ CÁC THỂ CƠ BẢN CỦA CHẤT. TÍNH CHẤT CỦA CHẤT</dc:title>
  <dc:creator>Admin</dc:creator>
  <cp:lastModifiedBy>Admin</cp:lastModifiedBy>
  <cp:revision>93</cp:revision>
  <dcterms:created xsi:type="dcterms:W3CDTF">2021-02-06T13:24:47Z</dcterms:created>
  <dcterms:modified xsi:type="dcterms:W3CDTF">2024-04-25T01:18:56Z</dcterms:modified>
</cp:coreProperties>
</file>