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36" r:id="rId2"/>
    <p:sldId id="287" r:id="rId3"/>
    <p:sldId id="327" r:id="rId4"/>
    <p:sldId id="329" r:id="rId5"/>
    <p:sldId id="331" r:id="rId6"/>
    <p:sldId id="332" r:id="rId7"/>
    <p:sldId id="358" r:id="rId8"/>
    <p:sldId id="359" r:id="rId9"/>
    <p:sldId id="343" r:id="rId10"/>
    <p:sldId id="338" r:id="rId11"/>
    <p:sldId id="334" r:id="rId12"/>
    <p:sldId id="300" r:id="rId13"/>
    <p:sldId id="335" r:id="rId14"/>
    <p:sldId id="304" r:id="rId15"/>
    <p:sldId id="339" r:id="rId16"/>
    <p:sldId id="340" r:id="rId17"/>
    <p:sldId id="342" r:id="rId18"/>
    <p:sldId id="341" r:id="rId19"/>
    <p:sldId id="344" r:id="rId20"/>
    <p:sldId id="346" r:id="rId21"/>
    <p:sldId id="345" r:id="rId22"/>
    <p:sldId id="347" r:id="rId23"/>
    <p:sldId id="348" r:id="rId24"/>
    <p:sldId id="350" r:id="rId25"/>
    <p:sldId id="351" r:id="rId26"/>
    <p:sldId id="352" r:id="rId27"/>
    <p:sldId id="354" r:id="rId28"/>
    <p:sldId id="294" r:id="rId29"/>
    <p:sldId id="312" r:id="rId30"/>
    <p:sldId id="313" r:id="rId31"/>
    <p:sldId id="314" r:id="rId32"/>
    <p:sldId id="315" r:id="rId33"/>
    <p:sldId id="316" r:id="rId34"/>
    <p:sldId id="31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E6E6"/>
    <a:srgbClr val="84B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3923" autoAdjust="0"/>
  </p:normalViewPr>
  <p:slideViewPr>
    <p:cSldViewPr snapToGrid="0">
      <p:cViewPr varScale="1">
        <p:scale>
          <a:sx n="69" d="100"/>
          <a:sy n="69" d="100"/>
        </p:scale>
        <p:origin x="6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90D30-73AF-42CF-8C83-4A028CDF544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A9903-A023-40F8-9E79-241FEE528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4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 so sánh thuộc tính của vật thể này với vật thể khác người ta dùng đến các phép đo. Trong các phép đo người ta sẽ quan tâm đến: đơn vị đo, dụng cụ đo và cách sử dụng các dụng cụ đo đó. 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6143DC-6756-48B4-8F70-4529073C35AB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52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21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22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23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24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25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26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27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A9903-A023-40F8-9E79-241FEE52811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2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14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15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16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17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18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19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843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20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51602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F6A9-7A39-4AE1-96D3-CA94DA3FF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87A02-9EA2-4425-9BFA-30FF25D53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2A441-B3B1-48BE-9C0E-1F642F1EC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12AA3-E059-40AD-B72F-A7B63486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DFF48-F212-4E04-9195-8093EA24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7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9C79D-464A-4512-A040-7BEA0C48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9CEF7-9443-4880-876A-E7462588E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4499B-9A24-4C15-8403-C8764E05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37281-2CC4-4C4B-A495-05D4403B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1F7DF-73F2-4788-A813-4E2C9C9B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3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1878D2-4B43-4143-8D5B-A667B0B63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F9CB1-2659-4CEE-B01B-BA9CAC802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21B31-9402-4E51-8747-7E54DF77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6D4C4-15C1-47A9-9D0C-69E6ED52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5A4D7-D1B3-446A-A014-0C87838C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89B8-238B-4AD6-B533-52C7AD4F9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66103-D13B-4D81-8733-CB5679A08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E49C1-F609-4153-9D55-B209A91F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EEC09-54F7-42E6-9A2E-5FD8F2C3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592A6-2B08-4C02-AE23-CF0B7011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6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439C-5C82-484C-B55D-3D05E782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7BABC-9A55-4503-83D5-C67C73CA7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06E2B-C2EB-4E91-AC0A-223F1890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AE09B-1E9B-4651-B9FB-DE1883FE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F9238-E49E-49F4-83D0-A515D94B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2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D3DEF-1D58-4181-8088-B0EF8966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144A7-B609-4999-9C36-ED593D913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2FAEA-138C-4C9C-9B23-81F599CC6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8A661-F41B-45EB-B7C7-25D40ACE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3DF9D-6EBC-43FA-A36D-AC80F9E8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6CF6C-9504-4AC5-9EFE-061408D0D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B76DF-4E02-49FE-8C43-130868B60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0F001-01CD-4203-BEF3-C372B962D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71A6F-9153-40B1-8596-8C3FFD7C3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C7A1A-5E1F-4BD9-ABC6-44DB7BEB7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DC79A6-290E-4A9C-A3CA-1458FB871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FBF79-DD96-431E-B0C9-9D3A143DB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21F97-DB76-4204-9891-27BBE5C7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0F338-DFAA-4436-A4BE-BE255822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7ED11-DBEE-4278-A774-8758A6C5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1BF1F-8D2A-41F7-8639-EC175100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56153-5F47-48CE-AEA5-925F3C3B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A1AF-733A-47C0-A6AE-AEDF09C5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A3E2D-FBDA-45B3-BC33-43046D8E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5F93E7-0223-4C00-A0BA-B6DE029A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0A190-66C1-4A34-A63A-C0C0A133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D214-AEBA-4E0E-BFB2-749F62F95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E3BB-8C53-4CB6-968C-375F98A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8B113-CE8E-4ABA-A80B-EE06E8F91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31448-5C04-40BE-A423-1290F952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5ABB1-AAD5-4B92-9491-5766D17F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9DF4C-C988-46A8-B484-C3E0E69B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6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5206-09A4-4954-B4FE-619EB8EB2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9BB25-683D-47DA-8E70-5983A4382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F606F-4577-4A2D-B244-F9779B04C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376E4-434F-453C-B6DC-CE8AC0D1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93633-4B2C-40D4-B9B4-6669C999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5F43B-942E-4138-9164-41EAEFE7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A2090A-4C24-4EE0-BD31-FF459A6F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38B1F-052A-4FB3-B459-BF137C0CC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6C84B-1BE1-40BD-9540-DAA233D38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86FA9-6CEC-4F9C-AC2F-574A49B3B06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C9949-37FF-4CA1-BC4C-0E09199A8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5A731-E936-4D17-B0D3-158BB424B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C3D0E-A8F7-4BE9-9289-FDF15F6F7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7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f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f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f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f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471" y="3742796"/>
            <a:ext cx="5082918" cy="27263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86059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74CC0E-A171-4BD1-9135-68DAE8C5934D}"/>
              </a:ext>
            </a:extLst>
          </p:cNvPr>
          <p:cNvSpPr txBox="1"/>
          <p:nvPr/>
        </p:nvSpPr>
        <p:spPr>
          <a:xfrm>
            <a:off x="717060" y="1096467"/>
            <a:ext cx="111099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A3.ArchivoBold-San" panose="020B0803020202020B04" pitchFamily="34" charset="0"/>
              </a:rPr>
              <a:t>BÀI 39</a:t>
            </a:r>
          </a:p>
          <a:p>
            <a:pPr algn="ctr"/>
            <a:r>
              <a:rPr lang="vi-VN" sz="8000" b="1" dirty="0">
                <a:solidFill>
                  <a:srgbClr val="FF0000"/>
                </a:solidFill>
                <a:latin typeface="A3.ArchivoBold-San" panose="020B0803020202020B04" pitchFamily="34" charset="0"/>
              </a:rPr>
              <a:t>BIẾN DẠNG LÒ XO</a:t>
            </a:r>
          </a:p>
          <a:p>
            <a:pPr algn="ctr"/>
            <a:r>
              <a:rPr lang="vi-VN" sz="8000" b="1" dirty="0">
                <a:solidFill>
                  <a:srgbClr val="FF0000"/>
                </a:solidFill>
                <a:latin typeface="A3.ArchivoBold-San" panose="020B0803020202020B04" pitchFamily="34" charset="0"/>
              </a:rPr>
              <a:t>PHÉP ĐO LỰC</a:t>
            </a:r>
            <a:endParaRPr lang="en-US" sz="8000" b="1" dirty="0">
              <a:solidFill>
                <a:srgbClr val="FF0000"/>
              </a:solidFill>
              <a:latin typeface="A3.ArchivoBold-San" panose="020B0803020202020B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745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9516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BIẾN DẠNG CỦA LÒ XO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3200" y="871023"/>
            <a:ext cx="109728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04800" y="1878793"/>
            <a:ext cx="11424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ộ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04800" y="3209719"/>
            <a:ext cx="116655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t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(l)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(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): l - l</a:t>
            </a:r>
            <a:r>
              <a:rPr lang="en-US" alt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6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9516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BIẾN DẠNG CỦA LÒ XO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3200" y="931719"/>
            <a:ext cx="109728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04800" y="1869561"/>
            <a:ext cx="11424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04800" y="3739190"/>
            <a:ext cx="11424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Picture 7" descr="Book-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7" y="3077750"/>
            <a:ext cx="630690" cy="49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210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328" y="1074738"/>
            <a:ext cx="116544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12 cm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50 g.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15 cm. Cho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100 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93176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994" y="939702"/>
            <a:ext cx="11654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Do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độ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của lò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khi treo quả nặng khối lượng 50 g là: 15 – 12 = 3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994" y="2016920"/>
            <a:ext cx="11654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Do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ộ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ộ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994" y="4079023"/>
            <a:ext cx="11654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độ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của lò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treo quả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khối lượng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g là: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994" y="5156241"/>
            <a:ext cx="11654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của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lò xo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khi treo quả nặng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 khối lượng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0 g là: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12 + 6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vi-V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5894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796379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091" y="2068427"/>
            <a:ext cx="117193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345" y="2678021"/>
            <a:ext cx="1171938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nhều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xo.</a:t>
            </a: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Niutơn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N.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Book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83224"/>
            <a:ext cx="630690" cy="49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06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796379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079" y="1570969"/>
            <a:ext cx="7763446" cy="5127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24024"/>
            <a:ext cx="4359965" cy="495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796379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809" y="1173410"/>
            <a:ext cx="6500191" cy="57448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442"/>
            <a:ext cx="5463643" cy="478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0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796379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79" y="-139151"/>
            <a:ext cx="6858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58002"/>
            <a:ext cx="5943778" cy="501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597599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78" y="707886"/>
            <a:ext cx="5824152" cy="61501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71580"/>
            <a:ext cx="6228521" cy="538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993" y="707886"/>
            <a:ext cx="5269841" cy="61501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6964" y="1766266"/>
            <a:ext cx="58751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19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005" y="3381891"/>
            <a:ext cx="6139543" cy="3429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3293" y="268640"/>
            <a:ext cx="112153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xách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nhẹ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nay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xo.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469" y="3415004"/>
            <a:ext cx="3061219" cy="348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348" y="707886"/>
            <a:ext cx="4556486" cy="61501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6964" y="830997"/>
            <a:ext cx="7520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295" y="1499989"/>
            <a:ext cx="70365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295" y="2207875"/>
            <a:ext cx="68492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Kim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993" y="707886"/>
            <a:ext cx="5269841" cy="615011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6963" y="815287"/>
            <a:ext cx="826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</a:p>
        </p:txBody>
      </p:sp>
      <p:sp>
        <p:nvSpPr>
          <p:cNvPr id="6" name="Rectangle 5"/>
          <p:cNvSpPr/>
          <p:nvPr/>
        </p:nvSpPr>
        <p:spPr>
          <a:xfrm>
            <a:off x="306963" y="1507463"/>
            <a:ext cx="62739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6963" y="2625356"/>
            <a:ext cx="58751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vạch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0.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6963" y="3743249"/>
            <a:ext cx="58751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Cho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1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993" y="707886"/>
            <a:ext cx="5269841" cy="61501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6964" y="964534"/>
            <a:ext cx="58751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vỏ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dọc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6964" y="2581836"/>
            <a:ext cx="58751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gần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91" y="707886"/>
            <a:ext cx="5053443" cy="61501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6965" y="964534"/>
            <a:ext cx="62323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đàn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ngừng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ta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617477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164842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6963" y="1845778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217" y="2375860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GHĐ 5 N ;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8651" y="2871987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8773" y="3458684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8772" y="4023634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5402" y="4614181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nhẹ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nhàng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ổn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5402" y="5249509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8778" y="5884838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39.2.</a:t>
            </a:r>
          </a:p>
        </p:txBody>
      </p:sp>
    </p:spTree>
    <p:extLst>
      <p:ext uri="{BB962C8B-B14F-4D97-AF65-F5344CB8AC3E}">
        <p14:creationId xmlns:p14="http://schemas.microsoft.com/office/powerpoint/2010/main" val="33986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96733"/>
              </p:ext>
            </p:extLst>
          </p:nvPr>
        </p:nvGraphicFramePr>
        <p:xfrm>
          <a:off x="857248" y="1105429"/>
          <a:ext cx="10444164" cy="426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2082">
                  <a:extLst>
                    <a:ext uri="{9D8B030D-6E8A-4147-A177-3AD203B41FA5}">
                      <a16:colId xmlns:a16="http://schemas.microsoft.com/office/drawing/2014/main" val="1648347776"/>
                    </a:ext>
                  </a:extLst>
                </a:gridCol>
                <a:gridCol w="5222082">
                  <a:extLst>
                    <a:ext uri="{9D8B030D-6E8A-4147-A177-3AD203B41FA5}">
                      <a16:colId xmlns:a16="http://schemas.microsoft.com/office/drawing/2014/main" val="210732529"/>
                    </a:ext>
                  </a:extLst>
                </a:gridCol>
              </a:tblGrid>
              <a:tr h="10666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Lần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đo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Lực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kéo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478974"/>
                  </a:ext>
                </a:extLst>
              </a:tr>
              <a:tr h="10666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546723"/>
                  </a:ext>
                </a:extLst>
              </a:tr>
              <a:tr h="10666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652664"/>
                  </a:ext>
                </a:extLst>
              </a:tr>
              <a:tr h="10666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02588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57438" y="6015037"/>
            <a:ext cx="8716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39.2.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3697" y="353943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43203" y="1178247"/>
            <a:ext cx="109084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ổn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gỗ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395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9627" y="0"/>
            <a:ext cx="116483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b="1" dirty="0"/>
              <a:t>THỰC HÀNH ĐO LỰC BẰNG LỰC KẾ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66535" y="939919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6535" y="1574286"/>
            <a:ext cx="82296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82817" y="2377940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96071" y="3047168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54505" y="3801709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34627" y="4547430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34626" y="5173883"/>
            <a:ext cx="10804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Book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45" y="694651"/>
            <a:ext cx="630690" cy="49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56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1583A2-E647-4914-84DB-26C9969FF92A}"/>
              </a:ext>
            </a:extLst>
          </p:cNvPr>
          <p:cNvSpPr txBox="1"/>
          <p:nvPr/>
        </p:nvSpPr>
        <p:spPr>
          <a:xfrm>
            <a:off x="623454" y="1558285"/>
            <a:ext cx="111517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khỏi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endParaRPr lang="en-US" sz="4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53782" y="232722"/>
            <a:ext cx="4609323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7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3468" y="502108"/>
            <a:ext cx="113407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1. 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21086" y="2070436"/>
            <a:ext cx="753532" cy="7004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BIẾN DẠNG CỦA LÒ XO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3200" y="871023"/>
            <a:ext cx="109728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947" y="1725173"/>
            <a:ext cx="40685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xo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5" y="1600200"/>
            <a:ext cx="745166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69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3467" y="621376"/>
            <a:ext cx="111883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2. 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Treo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xo.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3N.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300g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3kg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3N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30N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11094" y="4367013"/>
            <a:ext cx="791233" cy="7037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3468" y="601498"/>
            <a:ext cx="10689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3. 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Treo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xo.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4N.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20g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40g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200g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400g</a:t>
            </a:r>
          </a:p>
        </p:txBody>
      </p:sp>
      <p:sp>
        <p:nvSpPr>
          <p:cNvPr id="5" name="Oval 4"/>
          <p:cNvSpPr/>
          <p:nvPr/>
        </p:nvSpPr>
        <p:spPr>
          <a:xfrm>
            <a:off x="538803" y="5018340"/>
            <a:ext cx="922082" cy="846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945" y="318655"/>
            <a:ext cx="117763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4. 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15 cm,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18 cm. Cho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lo xo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nén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nén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nén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3 cm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3 cm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nén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2 cm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dãn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2 cm</a:t>
            </a:r>
          </a:p>
        </p:txBody>
      </p:sp>
      <p:sp>
        <p:nvSpPr>
          <p:cNvPr id="5" name="Oval 4"/>
          <p:cNvSpPr/>
          <p:nvPr/>
        </p:nvSpPr>
        <p:spPr>
          <a:xfrm>
            <a:off x="290945" y="3734377"/>
            <a:ext cx="701529" cy="6471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42409" y="1177994"/>
            <a:ext cx="85957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hơp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(5)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A. (1), (2), (3), (4), (5).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B. (2), (1). (3), (4), (5).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C. (2), (1). (4), (3), (5).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D. (1), (2). (4), (3), (5).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273" y="-54476"/>
            <a:ext cx="117605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5. 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2409" y="5480843"/>
            <a:ext cx="651403" cy="6238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068712" y="242888"/>
            <a:ext cx="9853288" cy="671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en-US" sz="2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37309" y="1828801"/>
            <a:ext cx="11148291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Char char="-"/>
            </a:pP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nhớ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sgk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 eaLnBrk="1" hangingPunct="1"/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4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BIẾN DẠNG CỦA LÒ XO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3200" y="871023"/>
            <a:ext cx="109728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4800" y="1512241"/>
            <a:ext cx="7017738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6823" y="3544258"/>
            <a:ext cx="600028" cy="2794777"/>
            <a:chOff x="1619857" y="798473"/>
            <a:chExt cx="600028" cy="2794777"/>
          </a:xfrm>
        </p:grpSpPr>
        <p:grpSp>
          <p:nvGrpSpPr>
            <p:cNvPr id="13" name="Group 12"/>
            <p:cNvGrpSpPr/>
            <p:nvPr/>
          </p:nvGrpSpPr>
          <p:grpSpPr>
            <a:xfrm rot="5400000">
              <a:off x="938421" y="1916460"/>
              <a:ext cx="1962900" cy="600028"/>
              <a:chOff x="3415004" y="901972"/>
              <a:chExt cx="4963888" cy="1922108"/>
            </a:xfrm>
          </p:grpSpPr>
          <p:sp>
            <p:nvSpPr>
              <p:cNvPr id="16" name="Arc 15"/>
              <p:cNvSpPr/>
              <p:nvPr/>
            </p:nvSpPr>
            <p:spPr>
              <a:xfrm>
                <a:off x="3415004" y="933061"/>
                <a:ext cx="1175658" cy="1866122"/>
              </a:xfrm>
              <a:prstGeom prst="arc">
                <a:avLst>
                  <a:gd name="adj1" fmla="val 17083873"/>
                  <a:gd name="adj2" fmla="val 11460322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Arc 16"/>
              <p:cNvSpPr/>
              <p:nvPr/>
            </p:nvSpPr>
            <p:spPr>
              <a:xfrm>
                <a:off x="3903302" y="917512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c 17"/>
              <p:cNvSpPr/>
              <p:nvPr/>
            </p:nvSpPr>
            <p:spPr>
              <a:xfrm>
                <a:off x="4372950" y="939296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>
              <a:xfrm>
                <a:off x="4839475" y="957957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>
                <a:off x="5324661" y="920635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Arc 20"/>
              <p:cNvSpPr/>
              <p:nvPr/>
            </p:nvSpPr>
            <p:spPr>
              <a:xfrm>
                <a:off x="5809861" y="901974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Arc 21"/>
              <p:cNvSpPr/>
              <p:nvPr/>
            </p:nvSpPr>
            <p:spPr>
              <a:xfrm>
                <a:off x="6257730" y="901973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Arc 22"/>
              <p:cNvSpPr/>
              <p:nvPr/>
            </p:nvSpPr>
            <p:spPr>
              <a:xfrm>
                <a:off x="6739814" y="901974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Arc 23"/>
              <p:cNvSpPr/>
              <p:nvPr/>
            </p:nvSpPr>
            <p:spPr>
              <a:xfrm>
                <a:off x="7203234" y="901972"/>
                <a:ext cx="1175658" cy="1866122"/>
              </a:xfrm>
              <a:prstGeom prst="arc">
                <a:avLst>
                  <a:gd name="adj1" fmla="val 20692658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1945253" y="798473"/>
              <a:ext cx="0" cy="4365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97967" y="3197925"/>
              <a:ext cx="0" cy="3953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Arrow Connector 3"/>
          <p:cNvCxnSpPr/>
          <p:nvPr/>
        </p:nvCxnSpPr>
        <p:spPr>
          <a:xfrm flipV="1">
            <a:off x="1416397" y="4966406"/>
            <a:ext cx="815125" cy="21663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83922" y="4732229"/>
            <a:ext cx="3259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xoắn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lowchart: Data 37"/>
          <p:cNvSpPr/>
          <p:nvPr/>
        </p:nvSpPr>
        <p:spPr>
          <a:xfrm>
            <a:off x="0" y="3296043"/>
            <a:ext cx="2946043" cy="464897"/>
          </a:xfrm>
          <a:prstGeom prst="flowChartInputOutp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473021" y="2885090"/>
            <a:ext cx="758501" cy="41095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231522" y="2592702"/>
            <a:ext cx="3259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đỡ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7" descr="thuoc 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525" y="2852025"/>
            <a:ext cx="714375" cy="396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 flipV="1">
            <a:off x="5415701" y="4283208"/>
            <a:ext cx="815125" cy="21663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257097" y="3907137"/>
            <a:ext cx="20564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Thước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rapezoid 43"/>
          <p:cNvSpPr/>
          <p:nvPr/>
        </p:nvSpPr>
        <p:spPr>
          <a:xfrm>
            <a:off x="8752987" y="2971299"/>
            <a:ext cx="663357" cy="41235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50g</a:t>
            </a:r>
            <a:endParaRPr lang="en-US" sz="1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8752987" y="3658235"/>
            <a:ext cx="677207" cy="828836"/>
            <a:chOff x="9223086" y="1060786"/>
            <a:chExt cx="677207" cy="828836"/>
          </a:xfrm>
        </p:grpSpPr>
        <p:sp>
          <p:nvSpPr>
            <p:cNvPr id="46" name="Trapezoid 45"/>
            <p:cNvSpPr/>
            <p:nvPr/>
          </p:nvSpPr>
          <p:spPr>
            <a:xfrm>
              <a:off x="9223086" y="1060786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  <p:sp>
          <p:nvSpPr>
            <p:cNvPr id="47" name="Trapezoid 46"/>
            <p:cNvSpPr/>
            <p:nvPr/>
          </p:nvSpPr>
          <p:spPr>
            <a:xfrm>
              <a:off x="9236936" y="1477266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738108" y="4694758"/>
            <a:ext cx="677207" cy="1244491"/>
            <a:chOff x="9223086" y="1060786"/>
            <a:chExt cx="677207" cy="1244491"/>
          </a:xfrm>
        </p:grpSpPr>
        <p:sp>
          <p:nvSpPr>
            <p:cNvPr id="49" name="Trapezoid 48"/>
            <p:cNvSpPr/>
            <p:nvPr/>
          </p:nvSpPr>
          <p:spPr>
            <a:xfrm>
              <a:off x="9223086" y="1892921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  <p:sp>
          <p:nvSpPr>
            <p:cNvPr id="50" name="Trapezoid 49"/>
            <p:cNvSpPr/>
            <p:nvPr/>
          </p:nvSpPr>
          <p:spPr>
            <a:xfrm>
              <a:off x="9223086" y="1060786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  <p:sp>
          <p:nvSpPr>
            <p:cNvPr id="51" name="Trapezoid 50"/>
            <p:cNvSpPr/>
            <p:nvPr/>
          </p:nvSpPr>
          <p:spPr>
            <a:xfrm>
              <a:off x="9236936" y="1477266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flipV="1">
            <a:off x="9257232" y="4074715"/>
            <a:ext cx="815125" cy="21663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0072357" y="3367574"/>
            <a:ext cx="18463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50g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50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7" grpId="0"/>
      <p:bldP spid="38" grpId="0" animBg="1"/>
      <p:bldP spid="40" grpId="0"/>
      <p:bldP spid="43" grpId="0"/>
      <p:bldP spid="44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BIẾN DẠNG CỦA LÒ XO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3200" y="871023"/>
            <a:ext cx="109728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0505" y="1425298"/>
            <a:ext cx="7017738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6947" y="2175920"/>
            <a:ext cx="67476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Treo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8463177" y="881988"/>
            <a:ext cx="600028" cy="2651746"/>
            <a:chOff x="1619857" y="798473"/>
            <a:chExt cx="600028" cy="2794777"/>
          </a:xfrm>
        </p:grpSpPr>
        <p:grpSp>
          <p:nvGrpSpPr>
            <p:cNvPr id="71" name="Group 70"/>
            <p:cNvGrpSpPr/>
            <p:nvPr/>
          </p:nvGrpSpPr>
          <p:grpSpPr>
            <a:xfrm rot="5400000">
              <a:off x="938421" y="1916460"/>
              <a:ext cx="1962900" cy="600028"/>
              <a:chOff x="3415004" y="901972"/>
              <a:chExt cx="4963888" cy="1922108"/>
            </a:xfrm>
          </p:grpSpPr>
          <p:sp>
            <p:nvSpPr>
              <p:cNvPr id="74" name="Arc 73"/>
              <p:cNvSpPr/>
              <p:nvPr/>
            </p:nvSpPr>
            <p:spPr>
              <a:xfrm>
                <a:off x="3415004" y="933061"/>
                <a:ext cx="1175658" cy="1866122"/>
              </a:xfrm>
              <a:prstGeom prst="arc">
                <a:avLst>
                  <a:gd name="adj1" fmla="val 17083873"/>
                  <a:gd name="adj2" fmla="val 11460322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>
                <a:off x="3903302" y="917512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Arc 75"/>
              <p:cNvSpPr/>
              <p:nvPr/>
            </p:nvSpPr>
            <p:spPr>
              <a:xfrm>
                <a:off x="4372950" y="939296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>
                <a:off x="4839475" y="957957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Arc 77"/>
              <p:cNvSpPr/>
              <p:nvPr/>
            </p:nvSpPr>
            <p:spPr>
              <a:xfrm>
                <a:off x="5324661" y="920635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Arc 78"/>
              <p:cNvSpPr/>
              <p:nvPr/>
            </p:nvSpPr>
            <p:spPr>
              <a:xfrm>
                <a:off x="5809861" y="901974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/>
              <p:cNvSpPr/>
              <p:nvPr/>
            </p:nvSpPr>
            <p:spPr>
              <a:xfrm>
                <a:off x="6257730" y="901973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Arc 80"/>
              <p:cNvSpPr/>
              <p:nvPr/>
            </p:nvSpPr>
            <p:spPr>
              <a:xfrm>
                <a:off x="6739814" y="901974"/>
                <a:ext cx="1175657" cy="1866123"/>
              </a:xfrm>
              <a:prstGeom prst="arc">
                <a:avLst>
                  <a:gd name="adj1" fmla="val 17083873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Arc 81"/>
              <p:cNvSpPr/>
              <p:nvPr/>
            </p:nvSpPr>
            <p:spPr>
              <a:xfrm>
                <a:off x="7203234" y="901972"/>
                <a:ext cx="1175658" cy="1866122"/>
              </a:xfrm>
              <a:prstGeom prst="arc">
                <a:avLst>
                  <a:gd name="adj1" fmla="val 20692658"/>
                  <a:gd name="adj2" fmla="val 15279197"/>
                </a:avLst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2" name="Straight Connector 71"/>
            <p:cNvCxnSpPr/>
            <p:nvPr/>
          </p:nvCxnSpPr>
          <p:spPr>
            <a:xfrm>
              <a:off x="1945253" y="798473"/>
              <a:ext cx="0" cy="4365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997967" y="3197925"/>
              <a:ext cx="0" cy="3953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Flowchart: Data 82"/>
          <p:cNvSpPr/>
          <p:nvPr/>
        </p:nvSpPr>
        <p:spPr>
          <a:xfrm>
            <a:off x="7210658" y="630255"/>
            <a:ext cx="2946043" cy="464897"/>
          </a:xfrm>
          <a:prstGeom prst="flowChartInputOutp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43104" y="3346187"/>
            <a:ext cx="67476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(l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Picture 7" descr="thuoc 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838" y="1093725"/>
            <a:ext cx="714375" cy="752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AutoShape 42"/>
          <p:cNvSpPr>
            <a:spLocks/>
          </p:cNvSpPr>
          <p:nvPr/>
        </p:nvSpPr>
        <p:spPr bwMode="auto">
          <a:xfrm flipH="1">
            <a:off x="9540648" y="1294949"/>
            <a:ext cx="531013" cy="2223857"/>
          </a:xfrm>
          <a:prstGeom prst="lef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9" name="Text Box 38"/>
          <p:cNvSpPr txBox="1">
            <a:spLocks noChangeArrowheads="1"/>
          </p:cNvSpPr>
          <p:nvPr/>
        </p:nvSpPr>
        <p:spPr bwMode="auto">
          <a:xfrm>
            <a:off x="10031904" y="2034083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>
                <a:solidFill>
                  <a:srgbClr val="CC0000"/>
                </a:solidFill>
                <a:latin typeface="VNI-Times" panose="020B0604020202020204" pitchFamily="2" charset="0"/>
              </a:rPr>
              <a:t>o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  =  ?</a:t>
            </a:r>
          </a:p>
        </p:txBody>
      </p:sp>
      <p:sp>
        <p:nvSpPr>
          <p:cNvPr id="91" name="Text Box 45"/>
          <p:cNvSpPr txBox="1">
            <a:spLocks noChangeArrowheads="1"/>
          </p:cNvSpPr>
          <p:nvPr/>
        </p:nvSpPr>
        <p:spPr bwMode="auto">
          <a:xfrm>
            <a:off x="10990474" y="2161163"/>
            <a:ext cx="914400" cy="4572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4</a:t>
            </a:r>
            <a:r>
              <a:rPr lang="en-US" altLang="en-US" sz="2400" dirty="0" smtClean="0"/>
              <a:t>cm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00445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69" grpId="0"/>
      <p:bldP spid="83" grpId="0" animBg="1"/>
      <p:bldP spid="85" grpId="0"/>
      <p:bldP spid="88" grpId="0" animBg="1"/>
      <p:bldP spid="89" grpId="0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BIẾN DẠNG CỦA LÒ XO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3200" y="871023"/>
            <a:ext cx="109728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292" y="1437892"/>
            <a:ext cx="7017738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41456" y="2268969"/>
            <a:ext cx="6718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Treo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50g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(l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AutoShape 42"/>
          <p:cNvSpPr>
            <a:spLocks/>
          </p:cNvSpPr>
          <p:nvPr/>
        </p:nvSpPr>
        <p:spPr bwMode="auto">
          <a:xfrm flipH="1">
            <a:off x="9416303" y="715828"/>
            <a:ext cx="624241" cy="3126715"/>
          </a:xfrm>
          <a:prstGeom prst="lef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9" name="Text Box 38"/>
          <p:cNvSpPr txBox="1">
            <a:spLocks noChangeArrowheads="1"/>
          </p:cNvSpPr>
          <p:nvPr/>
        </p:nvSpPr>
        <p:spPr bwMode="auto">
          <a:xfrm>
            <a:off x="9961770" y="1930339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 smtClean="0">
                <a:solidFill>
                  <a:srgbClr val="CC0000"/>
                </a:solidFill>
                <a:latin typeface="VNI-Times" panose="020B0604020202020204" pitchFamily="2" charset="0"/>
              </a:rPr>
              <a:t>1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=  ?</a:t>
            </a:r>
          </a:p>
        </p:txBody>
      </p:sp>
      <p:sp>
        <p:nvSpPr>
          <p:cNvPr id="91" name="Text Box 45"/>
          <p:cNvSpPr txBox="1">
            <a:spLocks noChangeArrowheads="1"/>
          </p:cNvSpPr>
          <p:nvPr/>
        </p:nvSpPr>
        <p:spPr bwMode="auto">
          <a:xfrm>
            <a:off x="10920340" y="1960434"/>
            <a:ext cx="914400" cy="4572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5cm</a:t>
            </a:r>
            <a:endParaRPr lang="en-US" altLang="en-US" sz="2400" dirty="0"/>
          </a:p>
        </p:txBody>
      </p:sp>
      <p:pic>
        <p:nvPicPr>
          <p:cNvPr id="54" name="Picture 7" descr="thuoc 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237" y="685346"/>
            <a:ext cx="714375" cy="8016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Group 54"/>
          <p:cNvGrpSpPr/>
          <p:nvPr/>
        </p:nvGrpSpPr>
        <p:grpSpPr>
          <a:xfrm>
            <a:off x="8504878" y="-2315961"/>
            <a:ext cx="655282" cy="5569237"/>
            <a:chOff x="4755478" y="-1921264"/>
            <a:chExt cx="655282" cy="5569237"/>
          </a:xfrm>
        </p:grpSpPr>
        <p:grpSp>
          <p:nvGrpSpPr>
            <p:cNvPr id="56" name="Group 55"/>
            <p:cNvGrpSpPr/>
            <p:nvPr/>
          </p:nvGrpSpPr>
          <p:grpSpPr>
            <a:xfrm>
              <a:off x="4755478" y="-1921264"/>
              <a:ext cx="600028" cy="2794777"/>
              <a:chOff x="1619857" y="798473"/>
              <a:chExt cx="600028" cy="2794777"/>
            </a:xfrm>
          </p:grpSpPr>
          <p:grpSp>
            <p:nvGrpSpPr>
              <p:cNvPr id="86" name="Group 85"/>
              <p:cNvGrpSpPr/>
              <p:nvPr/>
            </p:nvGrpSpPr>
            <p:grpSpPr>
              <a:xfrm rot="5400000">
                <a:off x="938421" y="1916460"/>
                <a:ext cx="1962900" cy="600028"/>
                <a:chOff x="3415004" y="901972"/>
                <a:chExt cx="4963888" cy="192210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3415004" y="933061"/>
                  <a:ext cx="1175658" cy="1866122"/>
                </a:xfrm>
                <a:prstGeom prst="arc">
                  <a:avLst>
                    <a:gd name="adj1" fmla="val 17083873"/>
                    <a:gd name="adj2" fmla="val 11460322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>
                  <a:off x="3903302" y="917512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>
                  <a:off x="4372950" y="939296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>
                  <a:off x="4839475" y="957957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>
                  <a:off x="5324661" y="920635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>
                  <a:off x="5809861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>
                  <a:off x="6257730" y="901973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>
                  <a:off x="6739814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>
                  <a:off x="7203234" y="901972"/>
                  <a:ext cx="1175658" cy="1866122"/>
                </a:xfrm>
                <a:prstGeom prst="arc">
                  <a:avLst>
                    <a:gd name="adj1" fmla="val 20692658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90" name="Straight Connector 89"/>
              <p:cNvCxnSpPr/>
              <p:nvPr/>
            </p:nvCxnSpPr>
            <p:spPr>
              <a:xfrm>
                <a:off x="1945253" y="798473"/>
                <a:ext cx="0" cy="436552"/>
              </a:xfrm>
              <a:prstGeom prst="line">
                <a:avLst/>
              </a:prstGeom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997967" y="3197925"/>
                <a:ext cx="0" cy="395325"/>
              </a:xfrm>
              <a:prstGeom prst="line">
                <a:avLst/>
              </a:prstGeom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4810732" y="853196"/>
              <a:ext cx="600028" cy="2794777"/>
              <a:chOff x="1619857" y="798473"/>
              <a:chExt cx="600028" cy="2794777"/>
            </a:xfrm>
          </p:grpSpPr>
          <p:grpSp>
            <p:nvGrpSpPr>
              <p:cNvPr id="58" name="Group 57"/>
              <p:cNvGrpSpPr/>
              <p:nvPr/>
            </p:nvGrpSpPr>
            <p:grpSpPr>
              <a:xfrm rot="5400000">
                <a:off x="938421" y="1916460"/>
                <a:ext cx="1962900" cy="600028"/>
                <a:chOff x="3415004" y="901972"/>
                <a:chExt cx="4963888" cy="1922108"/>
              </a:xfrm>
            </p:grpSpPr>
            <p:sp>
              <p:nvSpPr>
                <p:cNvPr id="61" name="Arc 60"/>
                <p:cNvSpPr/>
                <p:nvPr/>
              </p:nvSpPr>
              <p:spPr>
                <a:xfrm>
                  <a:off x="3415004" y="933061"/>
                  <a:ext cx="1175658" cy="1866122"/>
                </a:xfrm>
                <a:prstGeom prst="arc">
                  <a:avLst>
                    <a:gd name="adj1" fmla="val 17083873"/>
                    <a:gd name="adj2" fmla="val 11460322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>
                  <a:off x="3903302" y="917512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>
                  <a:off x="4372950" y="939296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>
                  <a:off x="4839475" y="957957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>
                  <a:off x="5324661" y="920635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>
                  <a:off x="5809861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>
                  <a:off x="6257730" y="901973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>
                  <a:off x="6739814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>
                  <a:off x="7203234" y="901972"/>
                  <a:ext cx="1175658" cy="1866122"/>
                </a:xfrm>
                <a:prstGeom prst="arc">
                  <a:avLst>
                    <a:gd name="adj1" fmla="val 20692658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9" name="Straight Connector 58"/>
              <p:cNvCxnSpPr/>
              <p:nvPr/>
            </p:nvCxnSpPr>
            <p:spPr>
              <a:xfrm>
                <a:off x="1945253" y="798473"/>
                <a:ext cx="0" cy="43655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1997967" y="3197925"/>
                <a:ext cx="0" cy="3953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" name="Flowchart: Data 101"/>
          <p:cNvSpPr/>
          <p:nvPr/>
        </p:nvSpPr>
        <p:spPr>
          <a:xfrm>
            <a:off x="7623851" y="212860"/>
            <a:ext cx="2946043" cy="464897"/>
          </a:xfrm>
          <a:prstGeom prst="flowChartInputOutp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rapezoid 102"/>
          <p:cNvSpPr/>
          <p:nvPr/>
        </p:nvSpPr>
        <p:spPr>
          <a:xfrm>
            <a:off x="8593537" y="3246342"/>
            <a:ext cx="663357" cy="41235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50g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9533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accel="10000" decel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3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00000" y="121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42" presetClass="path" presetSubtype="0" accel="10000" decel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66898E-6 L -0.00143 0.0883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44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8" grpId="0" animBg="1"/>
      <p:bldP spid="89" grpId="0"/>
      <p:bldP spid="91" grpId="0" animBg="1"/>
      <p:bldP spid="102" grpId="0" animBg="1"/>
      <p:bldP spid="103" grpId="0" animBg="1"/>
      <p:bldP spid="10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BIẾN DẠNG CỦA LÒ XO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3200" y="871023"/>
            <a:ext cx="109728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292" y="1437892"/>
            <a:ext cx="7017738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41456" y="2268969"/>
            <a:ext cx="6718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Treo 2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50g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(l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AutoShape 42"/>
          <p:cNvSpPr>
            <a:spLocks/>
          </p:cNvSpPr>
          <p:nvPr/>
        </p:nvSpPr>
        <p:spPr bwMode="auto">
          <a:xfrm flipH="1">
            <a:off x="9491942" y="674005"/>
            <a:ext cx="624241" cy="3676322"/>
          </a:xfrm>
          <a:prstGeom prst="lef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9" name="Text Box 38"/>
          <p:cNvSpPr txBox="1">
            <a:spLocks noChangeArrowheads="1"/>
          </p:cNvSpPr>
          <p:nvPr/>
        </p:nvSpPr>
        <p:spPr bwMode="auto">
          <a:xfrm>
            <a:off x="10116007" y="2196082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 smtClean="0">
                <a:solidFill>
                  <a:srgbClr val="CC0000"/>
                </a:solidFill>
                <a:latin typeface="VNI-Times" panose="020B0604020202020204" pitchFamily="2" charset="0"/>
              </a:rPr>
              <a:t>2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=  ?</a:t>
            </a:r>
          </a:p>
        </p:txBody>
      </p:sp>
      <p:sp>
        <p:nvSpPr>
          <p:cNvPr id="91" name="Text Box 45"/>
          <p:cNvSpPr txBox="1">
            <a:spLocks noChangeArrowheads="1"/>
          </p:cNvSpPr>
          <p:nvPr/>
        </p:nvSpPr>
        <p:spPr bwMode="auto">
          <a:xfrm>
            <a:off x="11074577" y="2226177"/>
            <a:ext cx="914400" cy="4572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6cm</a:t>
            </a:r>
            <a:endParaRPr lang="en-US" altLang="en-US" sz="2400" dirty="0"/>
          </a:p>
        </p:txBody>
      </p:sp>
      <p:pic>
        <p:nvPicPr>
          <p:cNvPr id="27" name="Picture 7" descr="thuoc 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630" y="588158"/>
            <a:ext cx="714375" cy="805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8487158" y="-2398391"/>
            <a:ext cx="655282" cy="5569237"/>
            <a:chOff x="4755478" y="-1921264"/>
            <a:chExt cx="655282" cy="5569237"/>
          </a:xfrm>
        </p:grpSpPr>
        <p:grpSp>
          <p:nvGrpSpPr>
            <p:cNvPr id="29" name="Group 28"/>
            <p:cNvGrpSpPr/>
            <p:nvPr/>
          </p:nvGrpSpPr>
          <p:grpSpPr>
            <a:xfrm>
              <a:off x="4755478" y="-1921264"/>
              <a:ext cx="600028" cy="2794777"/>
              <a:chOff x="1619857" y="798473"/>
              <a:chExt cx="600028" cy="2794777"/>
            </a:xfrm>
          </p:grpSpPr>
          <p:grpSp>
            <p:nvGrpSpPr>
              <p:cNvPr id="43" name="Group 42"/>
              <p:cNvGrpSpPr/>
              <p:nvPr/>
            </p:nvGrpSpPr>
            <p:grpSpPr>
              <a:xfrm rot="5400000">
                <a:off x="938421" y="1916460"/>
                <a:ext cx="1962900" cy="600028"/>
                <a:chOff x="3415004" y="901972"/>
                <a:chExt cx="4963888" cy="1922108"/>
              </a:xfrm>
            </p:grpSpPr>
            <p:sp>
              <p:nvSpPr>
                <p:cNvPr id="46" name="Arc 45"/>
                <p:cNvSpPr/>
                <p:nvPr/>
              </p:nvSpPr>
              <p:spPr>
                <a:xfrm>
                  <a:off x="3415004" y="933061"/>
                  <a:ext cx="1175658" cy="1866122"/>
                </a:xfrm>
                <a:prstGeom prst="arc">
                  <a:avLst>
                    <a:gd name="adj1" fmla="val 17083873"/>
                    <a:gd name="adj2" fmla="val 11460322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>
                  <a:off x="3903302" y="917512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>
                  <a:off x="4372950" y="939296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>
                  <a:off x="4839475" y="957957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>
                  <a:off x="5324661" y="920635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>
                  <a:off x="5809861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>
                  <a:off x="6257730" y="901973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>
                  <a:off x="6739814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>
                  <a:off x="7203234" y="901972"/>
                  <a:ext cx="1175658" cy="1866122"/>
                </a:xfrm>
                <a:prstGeom prst="arc">
                  <a:avLst>
                    <a:gd name="adj1" fmla="val 20692658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4" name="Straight Connector 43"/>
              <p:cNvCxnSpPr/>
              <p:nvPr/>
            </p:nvCxnSpPr>
            <p:spPr>
              <a:xfrm>
                <a:off x="1945253" y="798473"/>
                <a:ext cx="0" cy="436552"/>
              </a:xfrm>
              <a:prstGeom prst="line">
                <a:avLst/>
              </a:prstGeom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997967" y="3197925"/>
                <a:ext cx="0" cy="395325"/>
              </a:xfrm>
              <a:prstGeom prst="line">
                <a:avLst/>
              </a:prstGeom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4810732" y="853196"/>
              <a:ext cx="600028" cy="2794777"/>
              <a:chOff x="1619857" y="798473"/>
              <a:chExt cx="600028" cy="279477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938421" y="1916460"/>
                <a:ext cx="1962900" cy="600028"/>
                <a:chOff x="3415004" y="901972"/>
                <a:chExt cx="4963888" cy="1922108"/>
              </a:xfrm>
            </p:grpSpPr>
            <p:sp>
              <p:nvSpPr>
                <p:cNvPr id="34" name="Arc 33"/>
                <p:cNvSpPr/>
                <p:nvPr/>
              </p:nvSpPr>
              <p:spPr>
                <a:xfrm>
                  <a:off x="3415004" y="933061"/>
                  <a:ext cx="1175658" cy="1866122"/>
                </a:xfrm>
                <a:prstGeom prst="arc">
                  <a:avLst>
                    <a:gd name="adj1" fmla="val 17083873"/>
                    <a:gd name="adj2" fmla="val 11460322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>
                  <a:off x="3903302" y="917512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>
                  <a:off x="4372950" y="939296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>
                  <a:off x="4839475" y="957957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>
                  <a:off x="5324661" y="920635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>
                  <a:off x="5809861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>
                  <a:off x="6257730" y="901973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>
                  <a:off x="6739814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>
                  <a:off x="7203234" y="901972"/>
                  <a:ext cx="1175658" cy="1866122"/>
                </a:xfrm>
                <a:prstGeom prst="arc">
                  <a:avLst>
                    <a:gd name="adj1" fmla="val 20692658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2" name="Straight Connector 31"/>
              <p:cNvCxnSpPr/>
              <p:nvPr/>
            </p:nvCxnSpPr>
            <p:spPr>
              <a:xfrm>
                <a:off x="1945253" y="798473"/>
                <a:ext cx="0" cy="43655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997967" y="3197925"/>
                <a:ext cx="0" cy="3953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Flowchart: Data 54"/>
          <p:cNvSpPr/>
          <p:nvPr/>
        </p:nvSpPr>
        <p:spPr>
          <a:xfrm>
            <a:off x="7422421" y="136215"/>
            <a:ext cx="2946043" cy="464897"/>
          </a:xfrm>
          <a:prstGeom prst="flowChartInputOutp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591105" y="3163784"/>
            <a:ext cx="677207" cy="828836"/>
            <a:chOff x="9223086" y="1060786"/>
            <a:chExt cx="677207" cy="828836"/>
          </a:xfrm>
        </p:grpSpPr>
        <p:sp>
          <p:nvSpPr>
            <p:cNvPr id="57" name="Trapezoid 56"/>
            <p:cNvSpPr/>
            <p:nvPr/>
          </p:nvSpPr>
          <p:spPr>
            <a:xfrm>
              <a:off x="9223086" y="1060786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9236936" y="1477266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0897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accel="10000" decel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3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00000" y="142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5757E-6 -3.33333E-6 L 0.00222 0.17176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8" grpId="0" animBg="1"/>
      <p:bldP spid="89" grpId="0"/>
      <p:bldP spid="91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BIẾN DẠNG CỦA LÒ XO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3200" y="871023"/>
            <a:ext cx="10972800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292" y="1437892"/>
            <a:ext cx="7017738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41456" y="2268969"/>
            <a:ext cx="6718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 Treo 3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50g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xo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(l</a:t>
            </a:r>
            <a:r>
              <a:rPr lang="en-US" sz="32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AutoShape 42"/>
          <p:cNvSpPr>
            <a:spLocks/>
          </p:cNvSpPr>
          <p:nvPr/>
        </p:nvSpPr>
        <p:spPr bwMode="auto">
          <a:xfrm flipH="1">
            <a:off x="9639660" y="745289"/>
            <a:ext cx="624241" cy="4214638"/>
          </a:xfrm>
          <a:prstGeom prst="lef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9" name="Text Box 38"/>
          <p:cNvSpPr txBox="1">
            <a:spLocks noChangeArrowheads="1"/>
          </p:cNvSpPr>
          <p:nvPr/>
        </p:nvSpPr>
        <p:spPr bwMode="auto">
          <a:xfrm>
            <a:off x="10166630" y="2540586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 smtClean="0">
                <a:solidFill>
                  <a:srgbClr val="CC0000"/>
                </a:solidFill>
                <a:latin typeface="VNI-Times" panose="020B0604020202020204" pitchFamily="2" charset="0"/>
              </a:rPr>
              <a:t>3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=  ?</a:t>
            </a:r>
          </a:p>
        </p:txBody>
      </p:sp>
      <p:sp>
        <p:nvSpPr>
          <p:cNvPr id="91" name="Text Box 45"/>
          <p:cNvSpPr txBox="1">
            <a:spLocks noChangeArrowheads="1"/>
          </p:cNvSpPr>
          <p:nvPr/>
        </p:nvSpPr>
        <p:spPr bwMode="auto">
          <a:xfrm>
            <a:off x="11125200" y="2570681"/>
            <a:ext cx="914400" cy="4572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smtClean="0"/>
              <a:t>7cm</a:t>
            </a:r>
            <a:endParaRPr lang="en-US" altLang="en-US" sz="2400" dirty="0"/>
          </a:p>
        </p:txBody>
      </p:sp>
      <p:pic>
        <p:nvPicPr>
          <p:cNvPr id="31" name="Picture 7" descr="thuoc 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916" y="660614"/>
            <a:ext cx="714375" cy="805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Group 31"/>
          <p:cNvGrpSpPr/>
          <p:nvPr/>
        </p:nvGrpSpPr>
        <p:grpSpPr>
          <a:xfrm>
            <a:off x="8851352" y="3236982"/>
            <a:ext cx="677207" cy="1244491"/>
            <a:chOff x="9223086" y="1060786"/>
            <a:chExt cx="677207" cy="1244491"/>
          </a:xfrm>
        </p:grpSpPr>
        <p:sp>
          <p:nvSpPr>
            <p:cNvPr id="33" name="Trapezoid 32"/>
            <p:cNvSpPr/>
            <p:nvPr/>
          </p:nvSpPr>
          <p:spPr>
            <a:xfrm>
              <a:off x="9223086" y="1892921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  <p:sp>
          <p:nvSpPr>
            <p:cNvPr id="34" name="Trapezoid 33"/>
            <p:cNvSpPr/>
            <p:nvPr/>
          </p:nvSpPr>
          <p:spPr>
            <a:xfrm>
              <a:off x="9223086" y="1060786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  <p:sp>
          <p:nvSpPr>
            <p:cNvPr id="35" name="Trapezoid 34"/>
            <p:cNvSpPr/>
            <p:nvPr/>
          </p:nvSpPr>
          <p:spPr>
            <a:xfrm>
              <a:off x="9236936" y="1477266"/>
              <a:ext cx="663357" cy="412356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50g</a:t>
              </a:r>
              <a:endParaRPr lang="en-US" sz="1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766415" y="-2343606"/>
            <a:ext cx="655282" cy="5569237"/>
            <a:chOff x="4755478" y="-1921264"/>
            <a:chExt cx="655282" cy="5569237"/>
          </a:xfrm>
        </p:grpSpPr>
        <p:grpSp>
          <p:nvGrpSpPr>
            <p:cNvPr id="37" name="Group 36"/>
            <p:cNvGrpSpPr/>
            <p:nvPr/>
          </p:nvGrpSpPr>
          <p:grpSpPr>
            <a:xfrm>
              <a:off x="4755478" y="-1921264"/>
              <a:ext cx="600028" cy="2794777"/>
              <a:chOff x="1619857" y="798473"/>
              <a:chExt cx="600028" cy="279477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938421" y="1916460"/>
                <a:ext cx="1962900" cy="600028"/>
                <a:chOff x="3415004" y="901972"/>
                <a:chExt cx="4963888" cy="1922108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3415004" y="933061"/>
                  <a:ext cx="1175658" cy="1866122"/>
                </a:xfrm>
                <a:prstGeom prst="arc">
                  <a:avLst>
                    <a:gd name="adj1" fmla="val 17083873"/>
                    <a:gd name="adj2" fmla="val 11460322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>
                  <a:off x="3903302" y="917512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>
                  <a:off x="4372950" y="939296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>
                  <a:off x="4839475" y="957957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>
                  <a:off x="5324661" y="920635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>
                  <a:off x="5809861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>
                  <a:off x="6257730" y="901973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>
                  <a:off x="6739814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>
                  <a:off x="7203234" y="901972"/>
                  <a:ext cx="1175658" cy="1866122"/>
                </a:xfrm>
                <a:prstGeom prst="arc">
                  <a:avLst>
                    <a:gd name="adj1" fmla="val 20692658"/>
                    <a:gd name="adj2" fmla="val 15279197"/>
                  </a:avLst>
                </a:prstGeom>
                <a:ln w="508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2" name="Straight Connector 51"/>
              <p:cNvCxnSpPr/>
              <p:nvPr/>
            </p:nvCxnSpPr>
            <p:spPr>
              <a:xfrm>
                <a:off x="1945253" y="798473"/>
                <a:ext cx="0" cy="436552"/>
              </a:xfrm>
              <a:prstGeom prst="line">
                <a:avLst/>
              </a:prstGeom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997967" y="3197925"/>
                <a:ext cx="0" cy="395325"/>
              </a:xfrm>
              <a:prstGeom prst="line">
                <a:avLst/>
              </a:prstGeom>
              <a:ln w="571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4810732" y="853196"/>
              <a:ext cx="600028" cy="2794777"/>
              <a:chOff x="1619857" y="798473"/>
              <a:chExt cx="600028" cy="2794777"/>
            </a:xfrm>
          </p:grpSpPr>
          <p:grpSp>
            <p:nvGrpSpPr>
              <p:cNvPr id="39" name="Group 38"/>
              <p:cNvGrpSpPr/>
              <p:nvPr/>
            </p:nvGrpSpPr>
            <p:grpSpPr>
              <a:xfrm rot="5400000">
                <a:off x="938421" y="1916460"/>
                <a:ext cx="1962900" cy="600028"/>
                <a:chOff x="3415004" y="901972"/>
                <a:chExt cx="4963888" cy="1922108"/>
              </a:xfrm>
            </p:grpSpPr>
            <p:sp>
              <p:nvSpPr>
                <p:cNvPr id="42" name="Arc 41"/>
                <p:cNvSpPr/>
                <p:nvPr/>
              </p:nvSpPr>
              <p:spPr>
                <a:xfrm>
                  <a:off x="3415004" y="933061"/>
                  <a:ext cx="1175658" cy="1866122"/>
                </a:xfrm>
                <a:prstGeom prst="arc">
                  <a:avLst>
                    <a:gd name="adj1" fmla="val 17083873"/>
                    <a:gd name="adj2" fmla="val 11460322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>
                  <a:off x="3903302" y="917512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>
                  <a:off x="4372950" y="939296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>
                  <a:off x="4839475" y="957957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>
                  <a:off x="5324661" y="920635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>
                  <a:off x="5809861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>
                  <a:off x="6257730" y="901973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>
                  <a:off x="6739814" y="901974"/>
                  <a:ext cx="1175657" cy="1866123"/>
                </a:xfrm>
                <a:prstGeom prst="arc">
                  <a:avLst>
                    <a:gd name="adj1" fmla="val 17083873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>
                  <a:off x="7203234" y="901972"/>
                  <a:ext cx="1175658" cy="1866122"/>
                </a:xfrm>
                <a:prstGeom prst="arc">
                  <a:avLst>
                    <a:gd name="adj1" fmla="val 20692658"/>
                    <a:gd name="adj2" fmla="val 15279197"/>
                  </a:avLst>
                </a:prstGeom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0" name="Straight Connector 39"/>
              <p:cNvCxnSpPr/>
              <p:nvPr/>
            </p:nvCxnSpPr>
            <p:spPr>
              <a:xfrm>
                <a:off x="1945253" y="798473"/>
                <a:ext cx="0" cy="43655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997967" y="3197925"/>
                <a:ext cx="0" cy="3953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Flowchart: Data 62"/>
          <p:cNvSpPr/>
          <p:nvPr/>
        </p:nvSpPr>
        <p:spPr>
          <a:xfrm>
            <a:off x="7470030" y="218866"/>
            <a:ext cx="2946043" cy="464897"/>
          </a:xfrm>
          <a:prstGeom prst="flowChartInputOutp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77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accel="10000" decel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3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00000" y="164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42" presetClass="path" presetSubtype="0" accel="10000" decel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0091E-6 2.80296E-6 L -0.00131 0.25879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29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8" grpId="0" animBg="1"/>
      <p:bldP spid="89" grpId="0"/>
      <p:bldP spid="91" grpId="0" animBg="1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887200" cy="99853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ĐIỀN KẾT QUẢ ĐO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GHI VÀO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BẢNG 39.1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4516"/>
              </p:ext>
            </p:extLst>
          </p:nvPr>
        </p:nvGraphicFramePr>
        <p:xfrm>
          <a:off x="178903" y="1133061"/>
          <a:ext cx="11847444" cy="537116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961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4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8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9804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số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quả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nặng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50g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móc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vào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lò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xo</a:t>
                      </a:r>
                      <a:endParaRPr lang="en-US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Tổng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khối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l</a:t>
                      </a:r>
                      <a:r>
                        <a:rPr lang="vi-VN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ượng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các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quả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nặng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(g)</a:t>
                      </a:r>
                      <a:endParaRPr lang="en-US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Chiêu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dài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của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lò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xo (cm)</a:t>
                      </a:r>
                      <a:endParaRPr lang="en-US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Độ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dãn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của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lò</a:t>
                      </a:r>
                      <a:r>
                        <a:rPr lang="en-US" sz="32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0000FF"/>
                          </a:solidFill>
                        </a:rPr>
                        <a:t> xo (cm)</a:t>
                      </a:r>
                    </a:p>
                    <a:p>
                      <a:endParaRPr lang="en-US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3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4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39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40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quả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40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nặng</a:t>
                      </a:r>
                      <a:endParaRPr lang="en-US" sz="4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4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40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quả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40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nặng</a:t>
                      </a:r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45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40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quả</a:t>
                      </a: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400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nặng</a:t>
                      </a:r>
                      <a:endParaRPr lang="en-US" sz="40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noFill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noFill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5890609" y="2802709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 smtClean="0">
                <a:solidFill>
                  <a:srgbClr val="CC0000"/>
                </a:solidFill>
                <a:latin typeface="VNI-Times" panose="020B0604020202020204" pitchFamily="2" charset="0"/>
              </a:rPr>
              <a:t>o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=  ?</a:t>
            </a: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5910487" y="3538205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>
                <a:solidFill>
                  <a:srgbClr val="CC0000"/>
                </a:solidFill>
                <a:latin typeface="VNI-Times" panose="020B0604020202020204" pitchFamily="2" charset="0"/>
              </a:rPr>
              <a:t>1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=  ?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5890609" y="4390002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 smtClean="0">
                <a:solidFill>
                  <a:srgbClr val="CC0000"/>
                </a:solidFill>
                <a:latin typeface="VNI-Times" panose="020B0604020202020204" pitchFamily="2" charset="0"/>
              </a:rPr>
              <a:t>2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=  ?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870731" y="542961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>
                <a:solidFill>
                  <a:srgbClr val="CC0000"/>
                </a:solidFill>
                <a:latin typeface="VNI-Times" panose="020B0604020202020204" pitchFamily="2" charset="0"/>
              </a:rPr>
              <a:t>3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=  ?</a:t>
            </a: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9150640" y="5463005"/>
            <a:ext cx="1994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>
                <a:solidFill>
                  <a:srgbClr val="CC0000"/>
                </a:solidFill>
                <a:latin typeface="VNI-Times" panose="020B0604020202020204" pitchFamily="2" charset="0"/>
              </a:rPr>
              <a:t>3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 - l</a:t>
            </a:r>
            <a:r>
              <a:rPr lang="en-US" altLang="en-US" sz="3200" b="0" i="1" baseline="-25000" dirty="0">
                <a:solidFill>
                  <a:srgbClr val="CC0000"/>
                </a:solidFill>
                <a:latin typeface="VNI-Times" panose="020B0604020202020204" pitchFamily="2" charset="0"/>
              </a:rPr>
              <a:t>o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= 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?</a:t>
            </a: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9150640" y="4449636"/>
            <a:ext cx="1994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>
                <a:solidFill>
                  <a:srgbClr val="CC0000"/>
                </a:solidFill>
                <a:latin typeface="VNI-Times" panose="020B0604020202020204" pitchFamily="2" charset="0"/>
              </a:rPr>
              <a:t>2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- l</a:t>
            </a:r>
            <a:r>
              <a:rPr lang="en-US" altLang="en-US" sz="3200" b="0" i="1" baseline="-25000" dirty="0">
                <a:solidFill>
                  <a:srgbClr val="CC0000"/>
                </a:solidFill>
                <a:latin typeface="VNI-Times" panose="020B0604020202020204" pitchFamily="2" charset="0"/>
              </a:rPr>
              <a:t>o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= 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?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9130765" y="3594749"/>
            <a:ext cx="19944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l</a:t>
            </a:r>
            <a:r>
              <a:rPr lang="en-US" altLang="en-US" sz="3200" b="0" i="1" baseline="-25000" dirty="0" smtClean="0">
                <a:solidFill>
                  <a:srgbClr val="CC0000"/>
                </a:solidFill>
                <a:latin typeface="VNI-Times" panose="020B0604020202020204" pitchFamily="2" charset="0"/>
              </a:rPr>
              <a:t>1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- l</a:t>
            </a:r>
            <a:r>
              <a:rPr lang="en-US" altLang="en-US" sz="3200" b="0" i="1" baseline="-25000" dirty="0">
                <a:solidFill>
                  <a:srgbClr val="CC0000"/>
                </a:solidFill>
                <a:latin typeface="VNI-Times" panose="020B0604020202020204" pitchFamily="2" charset="0"/>
              </a:rPr>
              <a:t>o</a:t>
            </a:r>
            <a:r>
              <a:rPr lang="en-US" altLang="en-US" sz="3200" b="0" i="1" dirty="0" smtClean="0">
                <a:solidFill>
                  <a:srgbClr val="CC0000"/>
                </a:solidFill>
                <a:latin typeface="VNI-Times" panose="020B0604020202020204" pitchFamily="2" charset="0"/>
              </a:rPr>
              <a:t> =  </a:t>
            </a:r>
            <a:r>
              <a:rPr lang="en-US" altLang="en-US" sz="3200" b="0" i="1" dirty="0">
                <a:solidFill>
                  <a:srgbClr val="CC0000"/>
                </a:solidFill>
                <a:latin typeface="VNI-Times" panose="020B0604020202020204" pitchFamily="2" charset="0"/>
              </a:rPr>
              <a:t>?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774095" y="2802846"/>
            <a:ext cx="1057941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4cm</a:t>
            </a:r>
            <a:endParaRPr lang="en-US" altLang="en-US" sz="3200" dirty="0"/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3905000" y="3583773"/>
            <a:ext cx="914400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50g</a:t>
            </a:r>
            <a:endParaRPr lang="en-US" altLang="en-US" sz="3200" dirty="0"/>
          </a:p>
        </p:txBody>
      </p: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6767472" y="3551586"/>
            <a:ext cx="1064564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5</a:t>
            </a:r>
            <a:r>
              <a:rPr lang="en-US" altLang="en-US" sz="3200" dirty="0" smtClean="0"/>
              <a:t>cm</a:t>
            </a:r>
            <a:endParaRPr lang="en-US" altLang="en-US" sz="3200" dirty="0"/>
          </a:p>
        </p:txBody>
      </p:sp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3626708" y="4432716"/>
            <a:ext cx="1442252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100g</a:t>
            </a:r>
            <a:endParaRPr lang="en-US" altLang="en-US" sz="3200" dirty="0"/>
          </a:p>
        </p:txBody>
      </p:sp>
      <p:sp>
        <p:nvSpPr>
          <p:cNvPr id="26" name="Text Box 45"/>
          <p:cNvSpPr txBox="1">
            <a:spLocks noChangeArrowheads="1"/>
          </p:cNvSpPr>
          <p:nvPr/>
        </p:nvSpPr>
        <p:spPr bwMode="auto">
          <a:xfrm>
            <a:off x="6774094" y="4452720"/>
            <a:ext cx="1057941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6</a:t>
            </a:r>
            <a:r>
              <a:rPr lang="en-US" altLang="en-US" sz="3200" dirty="0" smtClean="0"/>
              <a:t>cm</a:t>
            </a:r>
            <a:endParaRPr lang="en-US" altLang="en-US" sz="3200" dirty="0"/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3580328" y="5400114"/>
            <a:ext cx="1442252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150g</a:t>
            </a:r>
            <a:endParaRPr lang="en-US" altLang="en-US" sz="3200" dirty="0"/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6774094" y="5506254"/>
            <a:ext cx="1057941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7</a:t>
            </a:r>
            <a:r>
              <a:rPr lang="en-US" altLang="en-US" sz="3200" dirty="0" smtClean="0"/>
              <a:t>cm</a:t>
            </a:r>
            <a:endParaRPr lang="en-US" altLang="en-US" sz="3200" dirty="0"/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10603925" y="3571464"/>
            <a:ext cx="1057990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1</a:t>
            </a:r>
            <a:r>
              <a:rPr lang="en-US" altLang="en-US" sz="3200" dirty="0" smtClean="0"/>
              <a:t>cm</a:t>
            </a:r>
            <a:endParaRPr lang="en-US" altLang="en-US" sz="3200" dirty="0"/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10597301" y="4459350"/>
            <a:ext cx="1057990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2</a:t>
            </a:r>
            <a:r>
              <a:rPr lang="en-US" altLang="en-US" sz="3200" dirty="0" smtClean="0"/>
              <a:t>cm</a:t>
            </a:r>
            <a:endParaRPr lang="en-US" altLang="en-US" sz="3200" dirty="0"/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10590677" y="5466504"/>
            <a:ext cx="1057990" cy="584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3cm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21619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  <p:bldP spid="18" grpId="0" animBg="1"/>
      <p:bldP spid="24" grpId="0" animBg="1"/>
      <p:bldP spid="25" grpId="0" animBg="1"/>
      <p:bldP spid="26" grpId="0" animBg="1"/>
      <p:bldP spid="29" grpId="0" animBg="1"/>
      <p:bldP spid="40" grpId="0" animBg="1"/>
      <p:bldP spid="41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1718</Words>
  <Application>Microsoft Office PowerPoint</Application>
  <PresentationFormat>Widescreen</PresentationFormat>
  <Paragraphs>212</Paragraphs>
  <Slides>34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A3.ArchivoBold-San</vt:lpstr>
      <vt:lpstr>Arial</vt:lpstr>
      <vt:lpstr>Calibri</vt:lpstr>
      <vt:lpstr>Calibri Light</vt:lpstr>
      <vt:lpstr>等线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1. BIẾN DẠNG CỦA LÒ XO</vt:lpstr>
      <vt:lpstr>1. BIẾN DẠNG CỦA LÒ XO</vt:lpstr>
      <vt:lpstr>1. BIẾN DẠNG CỦA LÒ XO</vt:lpstr>
      <vt:lpstr>1. BIẾN DẠNG CỦA LÒ XO</vt:lpstr>
      <vt:lpstr>1. BIẾN DẠNG CỦA LÒ XO</vt:lpstr>
      <vt:lpstr>1. BIẾN DẠNG CỦA LÒ XO</vt:lpstr>
      <vt:lpstr>ĐIỀN KẾT QUẢ ĐO ĐƯỢC GHI VÀO BẢNG 39.1</vt:lpstr>
      <vt:lpstr>1. BIẾN DẠNG CỦA LÒ XO</vt:lpstr>
      <vt:lpstr>1. BIẾN DẠNG CỦA LÒ XO</vt:lpstr>
      <vt:lpstr> LUYỆN TẬP</vt:lpstr>
      <vt:lpstr>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109</cp:revision>
  <dcterms:created xsi:type="dcterms:W3CDTF">2021-04-08T17:11:06Z</dcterms:created>
  <dcterms:modified xsi:type="dcterms:W3CDTF">2023-03-16T12:53:58Z</dcterms:modified>
</cp:coreProperties>
</file>