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7" r:id="rId3"/>
    <p:sldId id="25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914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F726B-BD36-405B-9BE1-3DD2453BE594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29037-ECE3-44C5-A62B-FFED8D4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5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29037-ECE3-44C5-A62B-FFED8D4C22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01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itchFamily="34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B0F380-8D23-43F4-A57D-C0EDCEA8FD28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4C1D-6F73-4DE6-9C43-D158132938D6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937B-AD2B-4C71-AFEB-D0C0C682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5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4C1D-6F73-4DE6-9C43-D158132938D6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937B-AD2B-4C71-AFEB-D0C0C682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4C1D-6F73-4DE6-9C43-D158132938D6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937B-AD2B-4C71-AFEB-D0C0C682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4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4C1D-6F73-4DE6-9C43-D158132938D6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937B-AD2B-4C71-AFEB-D0C0C682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4C1D-6F73-4DE6-9C43-D158132938D6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937B-AD2B-4C71-AFEB-D0C0C682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5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4C1D-6F73-4DE6-9C43-D158132938D6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937B-AD2B-4C71-AFEB-D0C0C682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4C1D-6F73-4DE6-9C43-D158132938D6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937B-AD2B-4C71-AFEB-D0C0C682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3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4C1D-6F73-4DE6-9C43-D158132938D6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937B-AD2B-4C71-AFEB-D0C0C682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6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4C1D-6F73-4DE6-9C43-D158132938D6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937B-AD2B-4C71-AFEB-D0C0C682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5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4C1D-6F73-4DE6-9C43-D158132938D6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937B-AD2B-4C71-AFEB-D0C0C682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4C1D-6F73-4DE6-9C43-D158132938D6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937B-AD2B-4C71-AFEB-D0C0C682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4C1D-6F73-4DE6-9C43-D158132938D6}" type="datetimeFigureOut">
              <a:rPr lang="en-US" smtClean="0"/>
              <a:t>22/2/2024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4937B-AD2B-4C71-AFEB-D0C0C682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2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30.wmf"/><Relationship Id="rId26" Type="http://schemas.openxmlformats.org/officeDocument/2006/relationships/image" Target="../media/image34.wmf"/><Relationship Id="rId3" Type="http://schemas.openxmlformats.org/officeDocument/2006/relationships/oleObject" Target="../embeddings/oleObject32.bin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39.bin"/><Relationship Id="rId25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36.bin"/><Relationship Id="rId24" Type="http://schemas.openxmlformats.org/officeDocument/2006/relationships/image" Target="../media/image33.wmf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23" Type="http://schemas.openxmlformats.org/officeDocument/2006/relationships/oleObject" Target="../embeddings/oleObject42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28.wmf"/><Relationship Id="rId22" Type="http://schemas.openxmlformats.org/officeDocument/2006/relationships/image" Target="../media/image32.wmf"/><Relationship Id="rId27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2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Relationship Id="rId22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13.emf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10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31.bin"/><Relationship Id="rId3" Type="http://schemas.openxmlformats.org/officeDocument/2006/relationships/image" Target="../media/image10.wmf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8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1268413" y="171450"/>
            <a:ext cx="3111500" cy="576263"/>
          </a:xfrm>
          <a:prstGeom prst="roundRect">
            <a:avLst>
              <a:gd name="adj" fmla="val 41541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569" tIns="45285" rIns="90569" bIns="45285"/>
          <a:lstStyle/>
          <a:p>
            <a:pPr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71600" y="101586"/>
            <a:ext cx="4331132" cy="645452"/>
          </a:xfrm>
          <a:prstGeom prst="rect">
            <a:avLst/>
          </a:prstGeom>
          <a:noFill/>
        </p:spPr>
        <p:txBody>
          <a:bodyPr lIns="90569" tIns="45285" rIns="90569" bIns="45285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anose="02020603050405020304" pitchFamily="18" charset="0"/>
              </a:rPr>
              <a:t>HÌNH HỌC 9</a:t>
            </a:r>
          </a:p>
        </p:txBody>
      </p:sp>
      <p:pic>
        <p:nvPicPr>
          <p:cNvPr id="2052" name="Picture 7" descr="flower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441825"/>
            <a:ext cx="53752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351">
            <a:off x="5880100" y="719232"/>
            <a:ext cx="2271712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0" y="88900"/>
            <a:ext cx="91440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  <p:pic>
        <p:nvPicPr>
          <p:cNvPr id="205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6" r="28943" b="3719"/>
          <a:stretch>
            <a:fillRect/>
          </a:stretch>
        </p:blipFill>
        <p:spPr bwMode="auto">
          <a:xfrm>
            <a:off x="6030913" y="3292475"/>
            <a:ext cx="1970087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1600200" y="966788"/>
            <a:ext cx="251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Tiết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47.</a:t>
            </a:r>
            <a:endParaRPr lang="en-US" sz="24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01625" y="1457325"/>
            <a:ext cx="5184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charset="0"/>
                <a:cs typeface="Arial" charset="0"/>
              </a:rPr>
              <a:t>§7. </a:t>
            </a:r>
            <a:r>
              <a:rPr lang="en-US" sz="36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TỨ </a:t>
            </a:r>
            <a:r>
              <a:rPr lang="vi-VN" sz="36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GIÁC NỘI TIẾP</a:t>
            </a:r>
            <a:endParaRPr lang="en-US" sz="44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20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47950"/>
            <a:ext cx="2743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76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6855692" y="3200572"/>
            <a:ext cx="1648590" cy="16002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pattFill prst="wdDnDiag">
              <a:fgClr>
                <a:srgbClr val="FFFF00"/>
              </a:fgClr>
              <a:bgClr>
                <a:srgbClr val="6666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 sz="2400">
              <a:solidFill>
                <a:srgbClr val="6666FF"/>
              </a:solidFill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7239000" y="3543300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FF3300"/>
                </a:solidFill>
                <a:latin typeface=".VnTifani HeavyH"/>
              </a:rPr>
              <a:t>10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7251700" y="3495675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FF3300"/>
                </a:solidFill>
                <a:latin typeface=".VnTifani HeavyH"/>
              </a:rPr>
              <a:t>9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7251700" y="3495675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FF3300"/>
                </a:solidFill>
                <a:latin typeface=".VnTifani HeavyH"/>
              </a:rPr>
              <a:t>8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7239000" y="35433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FF3300"/>
                </a:solidFill>
                <a:latin typeface=".VnTifani HeavyH"/>
              </a:rPr>
              <a:t>7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7239000" y="35433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FF3300"/>
                </a:solidFill>
                <a:latin typeface=".VnTifani HeavyH"/>
              </a:rPr>
              <a:t>6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7239000" y="35433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FF3300"/>
                </a:solidFill>
                <a:latin typeface=".VnTifani HeavyH"/>
              </a:rPr>
              <a:t>5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7239000" y="35433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FF3300"/>
                </a:solidFill>
                <a:latin typeface=".VnTifani HeavyH"/>
              </a:rPr>
              <a:t>4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7239000" y="35433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FF3300"/>
                </a:solidFill>
                <a:latin typeface=".VnTifani HeavyH"/>
              </a:rPr>
              <a:t>3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7239000" y="35433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FF3300"/>
                </a:solidFill>
                <a:latin typeface=".VnTifani HeavyH"/>
              </a:rPr>
              <a:t>2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7239000" y="35433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FF3300"/>
                </a:solidFill>
                <a:latin typeface=".VnTifani HeavyH"/>
              </a:rPr>
              <a:t>1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7239000" y="3552825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FF3300"/>
                </a:solidFill>
                <a:latin typeface=".VnTifani HeavyH"/>
              </a:rPr>
              <a:t>0</a:t>
            </a: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381000" y="521553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2400" b="1" dirty="0" err="1">
                <a:solidFill>
                  <a:schemeClr val="bg1"/>
                </a:solidFill>
                <a:cs typeface="Arial" pitchFamily="34" charset="0"/>
              </a:rPr>
              <a:t>Trong</a:t>
            </a:r>
            <a:r>
              <a:rPr lang="en-US" altLang="en-US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cs typeface="Arial" pitchFamily="34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cs typeface="Arial" pitchFamily="34" charset="0"/>
              </a:rPr>
              <a:t>hình</a:t>
            </a:r>
            <a:r>
              <a:rPr lang="en-US" altLang="en-US" sz="2400" b="1" dirty="0">
                <a:solidFill>
                  <a:schemeClr val="bg1"/>
                </a:solidFill>
                <a:cs typeface="Arial" pitchFamily="34" charset="0"/>
              </a:rPr>
              <a:t> A, B, C, D, E </a:t>
            </a:r>
            <a:r>
              <a:rPr lang="en-US" altLang="en-US" sz="2400" b="1" dirty="0" err="1">
                <a:solidFill>
                  <a:schemeClr val="bg1"/>
                </a:solidFill>
                <a:cs typeface="Arial" pitchFamily="34" charset="0"/>
              </a:rPr>
              <a:t>dưới</a:t>
            </a:r>
            <a:r>
              <a:rPr lang="en-US" altLang="en-US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cs typeface="Arial" pitchFamily="34" charset="0"/>
              </a:rPr>
              <a:t>đây</a:t>
            </a:r>
            <a:r>
              <a:rPr lang="en-US" altLang="en-US" sz="2400" b="1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en-US" sz="2400" b="1" dirty="0" err="1">
                <a:solidFill>
                  <a:schemeClr val="bg1"/>
                </a:solidFill>
                <a:cs typeface="Arial" pitchFamily="34" charset="0"/>
              </a:rPr>
              <a:t>hãy</a:t>
            </a:r>
            <a:r>
              <a:rPr lang="en-US" altLang="en-US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cs typeface="Arial" pitchFamily="34" charset="0"/>
              </a:rPr>
              <a:t>chọn</a:t>
            </a:r>
            <a:r>
              <a:rPr lang="en-US" altLang="en-US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cs typeface="Arial" pitchFamily="34" charset="0"/>
              </a:rPr>
              <a:t>hình</a:t>
            </a:r>
            <a:r>
              <a:rPr lang="en-US" altLang="en-US" sz="2400" b="1" dirty="0">
                <a:solidFill>
                  <a:schemeClr val="bg1"/>
                </a:solidFill>
                <a:cs typeface="Arial" pitchFamily="34" charset="0"/>
              </a:rPr>
              <a:t> mà </a:t>
            </a:r>
            <a:r>
              <a:rPr lang="en-US" altLang="en-US" sz="2400" b="1" dirty="0" err="1">
                <a:solidFill>
                  <a:schemeClr val="bg1"/>
                </a:solidFill>
                <a:cs typeface="Arial" pitchFamily="34" charset="0"/>
              </a:rPr>
              <a:t>tứ</a:t>
            </a:r>
            <a:r>
              <a:rPr lang="en-US" altLang="en-US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cs typeface="Arial" pitchFamily="34" charset="0"/>
              </a:rPr>
              <a:t>giác</a:t>
            </a:r>
            <a:r>
              <a:rPr lang="en-US" altLang="en-US" sz="2400" b="1" dirty="0">
                <a:solidFill>
                  <a:schemeClr val="bg1"/>
                </a:solidFill>
                <a:cs typeface="Arial" pitchFamily="34" charset="0"/>
              </a:rPr>
              <a:t> ABCD </a:t>
            </a:r>
            <a:r>
              <a:rPr lang="en-US" altLang="en-US" sz="2400" b="1" u="sng" dirty="0" err="1">
                <a:solidFill>
                  <a:schemeClr val="bg1"/>
                </a:solidFill>
                <a:cs typeface="Arial" pitchFamily="34" charset="0"/>
              </a:rPr>
              <a:t>không</a:t>
            </a:r>
            <a:r>
              <a:rPr lang="en-US" altLang="en-US" sz="2400" b="1" u="sng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b="1" u="sng" dirty="0" err="1">
                <a:solidFill>
                  <a:schemeClr val="bg1"/>
                </a:solidFill>
                <a:cs typeface="Arial" pitchFamily="34" charset="0"/>
              </a:rPr>
              <a:t>nội</a:t>
            </a:r>
            <a:r>
              <a:rPr lang="en-US" altLang="en-US" sz="2400" b="1" u="sng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b="1" u="sng" dirty="0" err="1">
                <a:solidFill>
                  <a:schemeClr val="bg1"/>
                </a:solidFill>
                <a:cs typeface="Arial" pitchFamily="34" charset="0"/>
              </a:rPr>
              <a:t>tiếp</a:t>
            </a:r>
            <a:r>
              <a:rPr lang="en-US" altLang="en-US" sz="2400" b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grpSp>
        <p:nvGrpSpPr>
          <p:cNvPr id="118800" name="Group 62"/>
          <p:cNvGrpSpPr>
            <a:grpSpLocks/>
          </p:cNvGrpSpPr>
          <p:nvPr/>
        </p:nvGrpSpPr>
        <p:grpSpPr bwMode="auto">
          <a:xfrm>
            <a:off x="508000" y="1608138"/>
            <a:ext cx="2311400" cy="1649015"/>
            <a:chOff x="32" y="864"/>
            <a:chExt cx="1456" cy="1385"/>
          </a:xfrm>
        </p:grpSpPr>
        <p:sp>
          <p:nvSpPr>
            <p:cNvPr id="118857" name="Arc 29"/>
            <p:cNvSpPr>
              <a:spLocks/>
            </p:cNvSpPr>
            <p:nvPr/>
          </p:nvSpPr>
          <p:spPr bwMode="auto">
            <a:xfrm rot="6079688">
              <a:off x="241" y="1395"/>
              <a:ext cx="223" cy="188"/>
            </a:xfrm>
            <a:custGeom>
              <a:avLst/>
              <a:gdLst>
                <a:gd name="T0" fmla="*/ 0 w 23331"/>
                <a:gd name="T1" fmla="*/ 0 h 21600"/>
                <a:gd name="T2" fmla="*/ 0 w 23331"/>
                <a:gd name="T3" fmla="*/ 0 h 21600"/>
                <a:gd name="T4" fmla="*/ 0 w 233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3331"/>
                <a:gd name="T10" fmla="*/ 0 h 21600"/>
                <a:gd name="T11" fmla="*/ 23331 w 233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331" h="21600" fill="none" extrusionOk="0">
                  <a:moveTo>
                    <a:pt x="-1" y="4642"/>
                  </a:moveTo>
                  <a:cubicBezTo>
                    <a:pt x="3810" y="1635"/>
                    <a:pt x="8524" y="-1"/>
                    <a:pt x="13379" y="0"/>
                  </a:cubicBezTo>
                  <a:cubicBezTo>
                    <a:pt x="16843" y="0"/>
                    <a:pt x="20256" y="833"/>
                    <a:pt x="23330" y="2429"/>
                  </a:cubicBezTo>
                </a:path>
                <a:path w="23331" h="21600" stroke="0" extrusionOk="0">
                  <a:moveTo>
                    <a:pt x="-1" y="4642"/>
                  </a:moveTo>
                  <a:cubicBezTo>
                    <a:pt x="3810" y="1635"/>
                    <a:pt x="8524" y="-1"/>
                    <a:pt x="13379" y="0"/>
                  </a:cubicBezTo>
                  <a:cubicBezTo>
                    <a:pt x="16843" y="0"/>
                    <a:pt x="20256" y="833"/>
                    <a:pt x="23330" y="2429"/>
                  </a:cubicBezTo>
                  <a:lnTo>
                    <a:pt x="13379" y="21600"/>
                  </a:lnTo>
                  <a:lnTo>
                    <a:pt x="-1" y="464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8858" name="Group 30"/>
            <p:cNvGrpSpPr>
              <a:grpSpLocks/>
            </p:cNvGrpSpPr>
            <p:nvPr/>
          </p:nvGrpSpPr>
          <p:grpSpPr bwMode="auto">
            <a:xfrm>
              <a:off x="32" y="864"/>
              <a:ext cx="1456" cy="1385"/>
              <a:chOff x="556" y="1056"/>
              <a:chExt cx="1820" cy="1683"/>
            </a:xfrm>
          </p:grpSpPr>
          <p:sp>
            <p:nvSpPr>
              <p:cNvPr id="118863" name="Line 31"/>
              <p:cNvSpPr>
                <a:spLocks noChangeShapeType="1"/>
              </p:cNvSpPr>
              <p:nvPr/>
            </p:nvSpPr>
            <p:spPr bwMode="auto">
              <a:xfrm flipV="1">
                <a:off x="768" y="1239"/>
                <a:ext cx="110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64" name="Line 32"/>
              <p:cNvSpPr>
                <a:spLocks noChangeShapeType="1"/>
              </p:cNvSpPr>
              <p:nvPr/>
            </p:nvSpPr>
            <p:spPr bwMode="auto">
              <a:xfrm>
                <a:off x="1872" y="1239"/>
                <a:ext cx="24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65" name="Line 33"/>
              <p:cNvSpPr>
                <a:spLocks noChangeShapeType="1"/>
              </p:cNvSpPr>
              <p:nvPr/>
            </p:nvSpPr>
            <p:spPr bwMode="auto">
              <a:xfrm flipH="1">
                <a:off x="1728" y="2007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66" name="Line 34"/>
              <p:cNvSpPr>
                <a:spLocks noChangeShapeType="1"/>
              </p:cNvSpPr>
              <p:nvPr/>
            </p:nvSpPr>
            <p:spPr bwMode="auto">
              <a:xfrm flipH="1" flipV="1">
                <a:off x="768" y="1815"/>
                <a:ext cx="96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867" name="Group 35"/>
              <p:cNvGrpSpPr>
                <a:grpSpLocks/>
              </p:cNvGrpSpPr>
              <p:nvPr/>
            </p:nvGrpSpPr>
            <p:grpSpPr bwMode="auto">
              <a:xfrm>
                <a:off x="556" y="1056"/>
                <a:ext cx="1820" cy="1683"/>
                <a:chOff x="3148" y="1200"/>
                <a:chExt cx="1820" cy="1683"/>
              </a:xfrm>
            </p:grpSpPr>
            <p:sp>
              <p:nvSpPr>
                <p:cNvPr id="118873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148" y="1866"/>
                  <a:ext cx="288" cy="3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altLang="en-US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11887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501" y="1200"/>
                  <a:ext cx="287" cy="3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altLang="en-US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118875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681" y="2064"/>
                  <a:ext cx="287" cy="3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altLang="en-US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118876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164" y="2506"/>
                  <a:ext cx="204" cy="3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altLang="en-US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</a:p>
              </p:txBody>
            </p:sp>
          </p:grpSp>
          <p:grpSp>
            <p:nvGrpSpPr>
              <p:cNvPr id="118868" name="Group 40"/>
              <p:cNvGrpSpPr>
                <a:grpSpLocks/>
              </p:cNvGrpSpPr>
              <p:nvPr/>
            </p:nvGrpSpPr>
            <p:grpSpPr bwMode="auto">
              <a:xfrm>
                <a:off x="768" y="1239"/>
                <a:ext cx="1344" cy="1152"/>
                <a:chOff x="768" y="1152"/>
                <a:chExt cx="1344" cy="1152"/>
              </a:xfrm>
            </p:grpSpPr>
            <p:sp>
              <p:nvSpPr>
                <p:cNvPr id="118869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768" y="1152"/>
                  <a:ext cx="1104" cy="576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70" name="Line 42"/>
                <p:cNvSpPr>
                  <a:spLocks noChangeShapeType="1"/>
                </p:cNvSpPr>
                <p:nvPr/>
              </p:nvSpPr>
              <p:spPr bwMode="auto">
                <a:xfrm>
                  <a:off x="1872" y="1152"/>
                  <a:ext cx="240" cy="768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71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728" y="1920"/>
                  <a:ext cx="384" cy="384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72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728"/>
                  <a:ext cx="960" cy="576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8859" name="Arc 45"/>
            <p:cNvSpPr>
              <a:spLocks/>
            </p:cNvSpPr>
            <p:nvPr/>
          </p:nvSpPr>
          <p:spPr bwMode="auto">
            <a:xfrm rot="-3649688">
              <a:off x="1195" y="1563"/>
              <a:ext cx="227" cy="305"/>
            </a:xfrm>
            <a:custGeom>
              <a:avLst/>
              <a:gdLst>
                <a:gd name="T0" fmla="*/ 0 w 23761"/>
                <a:gd name="T1" fmla="*/ 0 h 21600"/>
                <a:gd name="T2" fmla="*/ 0 w 23761"/>
                <a:gd name="T3" fmla="*/ 0 h 21600"/>
                <a:gd name="T4" fmla="*/ 0 w 237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3761"/>
                <a:gd name="T10" fmla="*/ 0 h 21600"/>
                <a:gd name="T11" fmla="*/ 23761 w 237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761" h="21600" fill="none" extrusionOk="0">
                  <a:moveTo>
                    <a:pt x="-1" y="4642"/>
                  </a:moveTo>
                  <a:cubicBezTo>
                    <a:pt x="3810" y="1635"/>
                    <a:pt x="8524" y="-1"/>
                    <a:pt x="13379" y="0"/>
                  </a:cubicBezTo>
                  <a:cubicBezTo>
                    <a:pt x="17007" y="0"/>
                    <a:pt x="20578" y="914"/>
                    <a:pt x="23760" y="2658"/>
                  </a:cubicBezTo>
                </a:path>
                <a:path w="23761" h="21600" stroke="0" extrusionOk="0">
                  <a:moveTo>
                    <a:pt x="-1" y="4642"/>
                  </a:moveTo>
                  <a:cubicBezTo>
                    <a:pt x="3810" y="1635"/>
                    <a:pt x="8524" y="-1"/>
                    <a:pt x="13379" y="0"/>
                  </a:cubicBezTo>
                  <a:cubicBezTo>
                    <a:pt x="17007" y="0"/>
                    <a:pt x="20578" y="914"/>
                    <a:pt x="23760" y="2658"/>
                  </a:cubicBezTo>
                  <a:lnTo>
                    <a:pt x="13379" y="21600"/>
                  </a:lnTo>
                  <a:lnTo>
                    <a:pt x="-1" y="464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860" name="Text Box 46"/>
            <p:cNvSpPr txBox="1">
              <a:spLocks noChangeArrowheads="1"/>
            </p:cNvSpPr>
            <p:nvPr/>
          </p:nvSpPr>
          <p:spPr bwMode="auto">
            <a:xfrm>
              <a:off x="384" y="1385"/>
              <a:ext cx="43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</a:rPr>
                <a:t>70</a:t>
              </a:r>
              <a:r>
                <a:rPr lang="en-US" altLang="en-US" sz="1600" baseline="30000" dirty="0">
                  <a:solidFill>
                    <a:schemeClr val="bg1"/>
                  </a:solidFill>
                </a:rPr>
                <a:t>o</a:t>
              </a:r>
              <a:endParaRPr lang="en-US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8861" name="Text Box 47"/>
            <p:cNvSpPr txBox="1">
              <a:spLocks noChangeArrowheads="1"/>
            </p:cNvSpPr>
            <p:nvPr/>
          </p:nvSpPr>
          <p:spPr bwMode="auto">
            <a:xfrm>
              <a:off x="768" y="1107"/>
              <a:ext cx="58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110</a:t>
              </a:r>
              <a:r>
                <a:rPr lang="en-US" altLang="en-US" baseline="30000" dirty="0">
                  <a:solidFill>
                    <a:schemeClr val="bg1"/>
                  </a:solidFill>
                </a:rPr>
                <a:t>o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8862" name="Arc 48"/>
            <p:cNvSpPr>
              <a:spLocks/>
            </p:cNvSpPr>
            <p:nvPr/>
          </p:nvSpPr>
          <p:spPr bwMode="auto">
            <a:xfrm rot="-3649688">
              <a:off x="1162" y="1546"/>
              <a:ext cx="227" cy="305"/>
            </a:xfrm>
            <a:custGeom>
              <a:avLst/>
              <a:gdLst>
                <a:gd name="T0" fmla="*/ 0 w 23761"/>
                <a:gd name="T1" fmla="*/ 0 h 21600"/>
                <a:gd name="T2" fmla="*/ 0 w 23761"/>
                <a:gd name="T3" fmla="*/ 0 h 21600"/>
                <a:gd name="T4" fmla="*/ 0 w 237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3761"/>
                <a:gd name="T10" fmla="*/ 0 h 21600"/>
                <a:gd name="T11" fmla="*/ 23761 w 237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761" h="21600" fill="none" extrusionOk="0">
                  <a:moveTo>
                    <a:pt x="-1" y="4642"/>
                  </a:moveTo>
                  <a:cubicBezTo>
                    <a:pt x="3810" y="1635"/>
                    <a:pt x="8524" y="-1"/>
                    <a:pt x="13379" y="0"/>
                  </a:cubicBezTo>
                  <a:cubicBezTo>
                    <a:pt x="17007" y="0"/>
                    <a:pt x="20578" y="914"/>
                    <a:pt x="23760" y="2658"/>
                  </a:cubicBezTo>
                </a:path>
                <a:path w="23761" h="21600" stroke="0" extrusionOk="0">
                  <a:moveTo>
                    <a:pt x="-1" y="4642"/>
                  </a:moveTo>
                  <a:cubicBezTo>
                    <a:pt x="3810" y="1635"/>
                    <a:pt x="8524" y="-1"/>
                    <a:pt x="13379" y="0"/>
                  </a:cubicBezTo>
                  <a:cubicBezTo>
                    <a:pt x="17007" y="0"/>
                    <a:pt x="20578" y="914"/>
                    <a:pt x="23760" y="2658"/>
                  </a:cubicBezTo>
                  <a:lnTo>
                    <a:pt x="13379" y="21600"/>
                  </a:lnTo>
                  <a:lnTo>
                    <a:pt x="-1" y="464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801" name="Group 49"/>
          <p:cNvGrpSpPr>
            <a:grpSpLocks/>
          </p:cNvGrpSpPr>
          <p:nvPr/>
        </p:nvGrpSpPr>
        <p:grpSpPr bwMode="auto">
          <a:xfrm>
            <a:off x="3429000" y="1504826"/>
            <a:ext cx="2286000" cy="1709065"/>
            <a:chOff x="3120" y="804"/>
            <a:chExt cx="1584" cy="1748"/>
          </a:xfrm>
        </p:grpSpPr>
        <p:grpSp>
          <p:nvGrpSpPr>
            <p:cNvPr id="118846" name="Group 50"/>
            <p:cNvGrpSpPr>
              <a:grpSpLocks/>
            </p:cNvGrpSpPr>
            <p:nvPr/>
          </p:nvGrpSpPr>
          <p:grpSpPr bwMode="auto">
            <a:xfrm>
              <a:off x="3312" y="1152"/>
              <a:ext cx="1176" cy="1152"/>
              <a:chOff x="3336" y="1440"/>
              <a:chExt cx="1176" cy="1152"/>
            </a:xfrm>
          </p:grpSpPr>
          <p:sp>
            <p:nvSpPr>
              <p:cNvPr id="118851" name="Rectangle 51"/>
              <p:cNvSpPr>
                <a:spLocks noChangeArrowheads="1"/>
              </p:cNvSpPr>
              <p:nvPr/>
            </p:nvSpPr>
            <p:spPr bwMode="auto">
              <a:xfrm rot="-4394209">
                <a:off x="4368" y="1704"/>
                <a:ext cx="144" cy="96"/>
              </a:xfrm>
              <a:prstGeom prst="rect">
                <a:avLst/>
              </a:prstGeom>
              <a:noFill/>
              <a:ln w="28575">
                <a:solidFill>
                  <a:srgbClr val="99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vi-V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52" name="Rectangle 52"/>
              <p:cNvSpPr>
                <a:spLocks noChangeArrowheads="1"/>
              </p:cNvSpPr>
              <p:nvPr/>
            </p:nvSpPr>
            <p:spPr bwMode="auto">
              <a:xfrm rot="1820595">
                <a:off x="3360" y="1920"/>
                <a:ext cx="96" cy="96"/>
              </a:xfrm>
              <a:prstGeom prst="rect">
                <a:avLst/>
              </a:prstGeom>
              <a:noFill/>
              <a:ln w="28575">
                <a:solidFill>
                  <a:srgbClr val="99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vi-V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53" name="Line 53"/>
              <p:cNvSpPr>
                <a:spLocks noChangeShapeType="1"/>
              </p:cNvSpPr>
              <p:nvPr/>
            </p:nvSpPr>
            <p:spPr bwMode="auto">
              <a:xfrm flipV="1">
                <a:off x="3348" y="1440"/>
                <a:ext cx="252" cy="540"/>
              </a:xfrm>
              <a:prstGeom prst="line">
                <a:avLst/>
              </a:prstGeom>
              <a:noFill/>
              <a:ln w="2857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54" name="Line 54"/>
              <p:cNvSpPr>
                <a:spLocks noChangeShapeType="1"/>
              </p:cNvSpPr>
              <p:nvPr/>
            </p:nvSpPr>
            <p:spPr bwMode="auto">
              <a:xfrm>
                <a:off x="3336" y="1992"/>
                <a:ext cx="1008" cy="576"/>
              </a:xfrm>
              <a:prstGeom prst="line">
                <a:avLst/>
              </a:prstGeom>
              <a:noFill/>
              <a:ln w="2857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55" name="Line 55"/>
              <p:cNvSpPr>
                <a:spLocks noChangeShapeType="1"/>
              </p:cNvSpPr>
              <p:nvPr/>
            </p:nvSpPr>
            <p:spPr bwMode="auto">
              <a:xfrm>
                <a:off x="3600" y="1440"/>
                <a:ext cx="912" cy="240"/>
              </a:xfrm>
              <a:prstGeom prst="line">
                <a:avLst/>
              </a:prstGeom>
              <a:noFill/>
              <a:ln w="2857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56" name="Line 56"/>
              <p:cNvSpPr>
                <a:spLocks noChangeShapeType="1"/>
              </p:cNvSpPr>
              <p:nvPr/>
            </p:nvSpPr>
            <p:spPr bwMode="auto">
              <a:xfrm flipV="1">
                <a:off x="4320" y="1680"/>
                <a:ext cx="192" cy="912"/>
              </a:xfrm>
              <a:prstGeom prst="line">
                <a:avLst/>
              </a:prstGeom>
              <a:noFill/>
              <a:ln w="2857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847" name="Text Box 57"/>
            <p:cNvSpPr txBox="1">
              <a:spLocks noChangeArrowheads="1"/>
            </p:cNvSpPr>
            <p:nvPr/>
          </p:nvSpPr>
          <p:spPr bwMode="auto">
            <a:xfrm>
              <a:off x="3408" y="804"/>
              <a:ext cx="24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18848" name="Text Box 58"/>
            <p:cNvSpPr txBox="1">
              <a:spLocks noChangeArrowheads="1"/>
            </p:cNvSpPr>
            <p:nvPr/>
          </p:nvSpPr>
          <p:spPr bwMode="auto">
            <a:xfrm>
              <a:off x="4464" y="1247"/>
              <a:ext cx="24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18849" name="Text Box 59"/>
            <p:cNvSpPr txBox="1">
              <a:spLocks noChangeArrowheads="1"/>
            </p:cNvSpPr>
            <p:nvPr/>
          </p:nvSpPr>
          <p:spPr bwMode="auto">
            <a:xfrm>
              <a:off x="4109" y="2174"/>
              <a:ext cx="24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18850" name="Text Box 60"/>
            <p:cNvSpPr txBox="1">
              <a:spLocks noChangeArrowheads="1"/>
            </p:cNvSpPr>
            <p:nvPr/>
          </p:nvSpPr>
          <p:spPr bwMode="auto">
            <a:xfrm>
              <a:off x="3120" y="1632"/>
              <a:ext cx="24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pSp>
        <p:nvGrpSpPr>
          <p:cNvPr id="118802" name="Group 115"/>
          <p:cNvGrpSpPr>
            <a:grpSpLocks/>
          </p:cNvGrpSpPr>
          <p:nvPr/>
        </p:nvGrpSpPr>
        <p:grpSpPr bwMode="auto">
          <a:xfrm>
            <a:off x="304800" y="3325813"/>
            <a:ext cx="2230438" cy="1625600"/>
            <a:chOff x="192" y="2793"/>
            <a:chExt cx="1405" cy="1366"/>
          </a:xfrm>
        </p:grpSpPr>
        <p:sp>
          <p:nvSpPr>
            <p:cNvPr id="118836" name="Line 61"/>
            <p:cNvSpPr>
              <a:spLocks noChangeShapeType="1"/>
            </p:cNvSpPr>
            <p:nvPr/>
          </p:nvSpPr>
          <p:spPr bwMode="auto">
            <a:xfrm>
              <a:off x="192" y="3849"/>
              <a:ext cx="1392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37" name="Line 63"/>
            <p:cNvSpPr>
              <a:spLocks noChangeShapeType="1"/>
            </p:cNvSpPr>
            <p:nvPr/>
          </p:nvSpPr>
          <p:spPr bwMode="auto">
            <a:xfrm>
              <a:off x="480" y="2937"/>
              <a:ext cx="24" cy="91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38" name="Line 64"/>
            <p:cNvSpPr>
              <a:spLocks noChangeShapeType="1"/>
            </p:cNvSpPr>
            <p:nvPr/>
          </p:nvSpPr>
          <p:spPr bwMode="auto">
            <a:xfrm>
              <a:off x="480" y="2937"/>
              <a:ext cx="912" cy="38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39" name="Line 65"/>
            <p:cNvSpPr>
              <a:spLocks noChangeShapeType="1"/>
            </p:cNvSpPr>
            <p:nvPr/>
          </p:nvSpPr>
          <p:spPr bwMode="auto">
            <a:xfrm flipH="1">
              <a:off x="1200" y="3321"/>
              <a:ext cx="192" cy="52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40" name="Arc 66"/>
            <p:cNvSpPr>
              <a:spLocks/>
            </p:cNvSpPr>
            <p:nvPr/>
          </p:nvSpPr>
          <p:spPr bwMode="auto">
            <a:xfrm rot="6500947">
              <a:off x="472" y="2968"/>
              <a:ext cx="190" cy="225"/>
            </a:xfrm>
            <a:custGeom>
              <a:avLst/>
              <a:gdLst>
                <a:gd name="T0" fmla="*/ 0 w 20640"/>
                <a:gd name="T1" fmla="*/ 0 h 21504"/>
                <a:gd name="T2" fmla="*/ 0 w 20640"/>
                <a:gd name="T3" fmla="*/ 0 h 21504"/>
                <a:gd name="T4" fmla="*/ 0 w 20640"/>
                <a:gd name="T5" fmla="*/ 0 h 21504"/>
                <a:gd name="T6" fmla="*/ 0 60000 65536"/>
                <a:gd name="T7" fmla="*/ 0 60000 65536"/>
                <a:gd name="T8" fmla="*/ 0 60000 65536"/>
                <a:gd name="T9" fmla="*/ 0 w 20640"/>
                <a:gd name="T10" fmla="*/ 0 h 21504"/>
                <a:gd name="T11" fmla="*/ 20640 w 20640"/>
                <a:gd name="T12" fmla="*/ 21504 h 215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40" h="21504" fill="none" extrusionOk="0">
                  <a:moveTo>
                    <a:pt x="2033" y="-1"/>
                  </a:moveTo>
                  <a:cubicBezTo>
                    <a:pt x="10724" y="821"/>
                    <a:pt x="18066" y="6794"/>
                    <a:pt x="20639" y="15136"/>
                  </a:cubicBezTo>
                </a:path>
                <a:path w="20640" h="21504" stroke="0" extrusionOk="0">
                  <a:moveTo>
                    <a:pt x="2033" y="-1"/>
                  </a:moveTo>
                  <a:cubicBezTo>
                    <a:pt x="10724" y="821"/>
                    <a:pt x="18066" y="6794"/>
                    <a:pt x="20639" y="15136"/>
                  </a:cubicBezTo>
                  <a:lnTo>
                    <a:pt x="0" y="21504"/>
                  </a:lnTo>
                  <a:lnTo>
                    <a:pt x="2033" y="-1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41" name="Arc 67"/>
            <p:cNvSpPr>
              <a:spLocks/>
            </p:cNvSpPr>
            <p:nvPr/>
          </p:nvSpPr>
          <p:spPr bwMode="auto">
            <a:xfrm rot="819556">
              <a:off x="1228" y="3692"/>
              <a:ext cx="201" cy="179"/>
            </a:xfrm>
            <a:custGeom>
              <a:avLst/>
              <a:gdLst>
                <a:gd name="T0" fmla="*/ 0 w 20640"/>
                <a:gd name="T1" fmla="*/ 0 h 21504"/>
                <a:gd name="T2" fmla="*/ 0 w 20640"/>
                <a:gd name="T3" fmla="*/ 0 h 21504"/>
                <a:gd name="T4" fmla="*/ 0 w 20640"/>
                <a:gd name="T5" fmla="*/ 0 h 21504"/>
                <a:gd name="T6" fmla="*/ 0 60000 65536"/>
                <a:gd name="T7" fmla="*/ 0 60000 65536"/>
                <a:gd name="T8" fmla="*/ 0 60000 65536"/>
                <a:gd name="T9" fmla="*/ 0 w 20640"/>
                <a:gd name="T10" fmla="*/ 0 h 21504"/>
                <a:gd name="T11" fmla="*/ 20640 w 20640"/>
                <a:gd name="T12" fmla="*/ 21504 h 215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40" h="21504" fill="none" extrusionOk="0">
                  <a:moveTo>
                    <a:pt x="2033" y="-1"/>
                  </a:moveTo>
                  <a:cubicBezTo>
                    <a:pt x="10724" y="821"/>
                    <a:pt x="18066" y="6794"/>
                    <a:pt x="20639" y="15136"/>
                  </a:cubicBezTo>
                </a:path>
                <a:path w="20640" h="21504" stroke="0" extrusionOk="0">
                  <a:moveTo>
                    <a:pt x="2033" y="-1"/>
                  </a:moveTo>
                  <a:cubicBezTo>
                    <a:pt x="10724" y="821"/>
                    <a:pt x="18066" y="6794"/>
                    <a:pt x="20639" y="15136"/>
                  </a:cubicBezTo>
                  <a:lnTo>
                    <a:pt x="0" y="21504"/>
                  </a:lnTo>
                  <a:lnTo>
                    <a:pt x="2033" y="-1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42" name="Text Box 68"/>
            <p:cNvSpPr txBox="1">
              <a:spLocks noChangeArrowheads="1"/>
            </p:cNvSpPr>
            <p:nvPr/>
          </p:nvSpPr>
          <p:spPr bwMode="auto">
            <a:xfrm>
              <a:off x="240" y="2793"/>
              <a:ext cx="3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18843" name="Text Box 70"/>
            <p:cNvSpPr txBox="1">
              <a:spLocks noChangeArrowheads="1"/>
            </p:cNvSpPr>
            <p:nvPr/>
          </p:nvSpPr>
          <p:spPr bwMode="auto">
            <a:xfrm>
              <a:off x="1344" y="3129"/>
              <a:ext cx="25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18844" name="Text Box 71"/>
            <p:cNvSpPr txBox="1">
              <a:spLocks noChangeArrowheads="1"/>
            </p:cNvSpPr>
            <p:nvPr/>
          </p:nvSpPr>
          <p:spPr bwMode="auto">
            <a:xfrm>
              <a:off x="1080" y="3846"/>
              <a:ext cx="3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18845" name="Text Box 72"/>
            <p:cNvSpPr txBox="1">
              <a:spLocks noChangeArrowheads="1"/>
            </p:cNvSpPr>
            <p:nvPr/>
          </p:nvSpPr>
          <p:spPr bwMode="auto">
            <a:xfrm>
              <a:off x="336" y="3849"/>
              <a:ext cx="3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pSp>
        <p:nvGrpSpPr>
          <p:cNvPr id="118803" name="Group 86"/>
          <p:cNvGrpSpPr>
            <a:grpSpLocks/>
          </p:cNvGrpSpPr>
          <p:nvPr/>
        </p:nvGrpSpPr>
        <p:grpSpPr bwMode="auto">
          <a:xfrm>
            <a:off x="3505200" y="3574717"/>
            <a:ext cx="2971800" cy="1262395"/>
            <a:chOff x="1824" y="2522"/>
            <a:chExt cx="1872" cy="1061"/>
          </a:xfrm>
        </p:grpSpPr>
        <p:sp>
          <p:nvSpPr>
            <p:cNvPr id="118826" name="Line 74"/>
            <p:cNvSpPr>
              <a:spLocks noChangeShapeType="1"/>
            </p:cNvSpPr>
            <p:nvPr/>
          </p:nvSpPr>
          <p:spPr bwMode="auto">
            <a:xfrm>
              <a:off x="2016" y="3360"/>
              <a:ext cx="1392" cy="0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27" name="Line 75"/>
            <p:cNvSpPr>
              <a:spLocks noChangeShapeType="1"/>
            </p:cNvSpPr>
            <p:nvPr/>
          </p:nvSpPr>
          <p:spPr bwMode="auto">
            <a:xfrm>
              <a:off x="2016" y="2736"/>
              <a:ext cx="0" cy="624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28" name="Line 76"/>
            <p:cNvSpPr>
              <a:spLocks noChangeShapeType="1"/>
            </p:cNvSpPr>
            <p:nvPr/>
          </p:nvSpPr>
          <p:spPr bwMode="auto">
            <a:xfrm>
              <a:off x="2016" y="2736"/>
              <a:ext cx="768" cy="0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29" name="Line 77"/>
            <p:cNvSpPr>
              <a:spLocks noChangeShapeType="1"/>
            </p:cNvSpPr>
            <p:nvPr/>
          </p:nvSpPr>
          <p:spPr bwMode="auto">
            <a:xfrm>
              <a:off x="2784" y="2736"/>
              <a:ext cx="624" cy="624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30" name="Rectangle 78"/>
            <p:cNvSpPr>
              <a:spLocks noChangeArrowheads="1"/>
            </p:cNvSpPr>
            <p:nvPr/>
          </p:nvSpPr>
          <p:spPr bwMode="auto">
            <a:xfrm>
              <a:off x="2016" y="3216"/>
              <a:ext cx="144" cy="144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18831" name="Rectangle 79"/>
            <p:cNvSpPr>
              <a:spLocks noChangeArrowheads="1"/>
            </p:cNvSpPr>
            <p:nvPr/>
          </p:nvSpPr>
          <p:spPr bwMode="auto">
            <a:xfrm>
              <a:off x="2016" y="2736"/>
              <a:ext cx="144" cy="144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18832" name="Text Box 82"/>
            <p:cNvSpPr txBox="1">
              <a:spLocks noChangeArrowheads="1"/>
            </p:cNvSpPr>
            <p:nvPr/>
          </p:nvSpPr>
          <p:spPr bwMode="auto">
            <a:xfrm>
              <a:off x="1824" y="3273"/>
              <a:ext cx="3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18833" name="Text Box 83"/>
            <p:cNvSpPr txBox="1">
              <a:spLocks noChangeArrowheads="1"/>
            </p:cNvSpPr>
            <p:nvPr/>
          </p:nvSpPr>
          <p:spPr bwMode="auto">
            <a:xfrm>
              <a:off x="1824" y="2601"/>
              <a:ext cx="3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8834" name="Text Box 84"/>
            <p:cNvSpPr txBox="1">
              <a:spLocks noChangeArrowheads="1"/>
            </p:cNvSpPr>
            <p:nvPr/>
          </p:nvSpPr>
          <p:spPr bwMode="auto">
            <a:xfrm>
              <a:off x="2736" y="2522"/>
              <a:ext cx="3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18835" name="Text Box 85"/>
            <p:cNvSpPr txBox="1">
              <a:spLocks noChangeArrowheads="1"/>
            </p:cNvSpPr>
            <p:nvPr/>
          </p:nvSpPr>
          <p:spPr bwMode="auto">
            <a:xfrm>
              <a:off x="3360" y="3216"/>
              <a:ext cx="3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118804" name="Text Box 87"/>
          <p:cNvSpPr txBox="1">
            <a:spLocks noChangeArrowheads="1"/>
          </p:cNvSpPr>
          <p:nvPr/>
        </p:nvSpPr>
        <p:spPr bwMode="auto">
          <a:xfrm>
            <a:off x="990600" y="1450975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A</a:t>
            </a:r>
            <a:r>
              <a:rPr lang="vi-VN" altLang="en-US" sz="2800" b="1">
                <a:solidFill>
                  <a:schemeClr val="bg1"/>
                </a:solidFill>
              </a:rPr>
              <a:t>.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118805" name="Text Box 88"/>
          <p:cNvSpPr txBox="1">
            <a:spLocks noChangeArrowheads="1"/>
          </p:cNvSpPr>
          <p:nvPr/>
        </p:nvSpPr>
        <p:spPr bwMode="auto">
          <a:xfrm>
            <a:off x="4495800" y="1371495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B</a:t>
            </a:r>
            <a:r>
              <a:rPr lang="vi-VN" altLang="en-US" sz="2800" b="1" dirty="0">
                <a:solidFill>
                  <a:schemeClr val="bg1"/>
                </a:solidFill>
              </a:rPr>
              <a:t>.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118806" name="Text Box 90"/>
          <p:cNvSpPr txBox="1">
            <a:spLocks noChangeArrowheads="1"/>
          </p:cNvSpPr>
          <p:nvPr/>
        </p:nvSpPr>
        <p:spPr bwMode="auto">
          <a:xfrm>
            <a:off x="3733800" y="3051175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E</a:t>
            </a:r>
            <a:r>
              <a:rPr lang="vi-VN" altLang="en-US" sz="2800" b="1" dirty="0">
                <a:solidFill>
                  <a:schemeClr val="bg1"/>
                </a:solidFill>
              </a:rPr>
              <a:t>.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pic>
        <p:nvPicPr>
          <p:cNvPr id="55389" name="Picture 93" descr="IMG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2374900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90" name="Oval 94"/>
          <p:cNvSpPr>
            <a:spLocks noChangeArrowheads="1"/>
          </p:cNvSpPr>
          <p:nvPr/>
        </p:nvSpPr>
        <p:spPr bwMode="auto">
          <a:xfrm>
            <a:off x="3505200" y="3028950"/>
            <a:ext cx="914400" cy="5715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vi-VN" altLang="en-US">
              <a:solidFill>
                <a:srgbClr val="000000"/>
              </a:solidFill>
            </a:endParaRPr>
          </a:p>
        </p:txBody>
      </p:sp>
      <p:grpSp>
        <p:nvGrpSpPr>
          <p:cNvPr id="118810" name="Group 116"/>
          <p:cNvGrpSpPr>
            <a:grpSpLocks/>
          </p:cNvGrpSpPr>
          <p:nvPr/>
        </p:nvGrpSpPr>
        <p:grpSpPr bwMode="auto">
          <a:xfrm>
            <a:off x="6150879" y="1278684"/>
            <a:ext cx="2687638" cy="1808102"/>
            <a:chOff x="3936" y="1136"/>
            <a:chExt cx="1693" cy="1519"/>
          </a:xfrm>
        </p:grpSpPr>
        <p:sp>
          <p:nvSpPr>
            <p:cNvPr id="118813" name="Text Box 89"/>
            <p:cNvSpPr txBox="1">
              <a:spLocks noChangeArrowheads="1"/>
            </p:cNvSpPr>
            <p:nvPr/>
          </p:nvSpPr>
          <p:spPr bwMode="auto">
            <a:xfrm>
              <a:off x="4512" y="1136"/>
              <a:ext cx="48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</a:rPr>
                <a:t>C</a:t>
              </a:r>
              <a:r>
                <a:rPr lang="vi-VN" altLang="en-US" sz="2800" b="1" dirty="0">
                  <a:solidFill>
                    <a:schemeClr val="bg1"/>
                  </a:solidFill>
                </a:rPr>
                <a:t>.</a:t>
              </a:r>
              <a:endParaRPr lang="en-US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8814" name="Line 96"/>
            <p:cNvSpPr>
              <a:spLocks noChangeShapeType="1"/>
            </p:cNvSpPr>
            <p:nvPr/>
          </p:nvSpPr>
          <p:spPr bwMode="auto">
            <a:xfrm rot="14590565" flipH="1">
              <a:off x="4539" y="1128"/>
              <a:ext cx="336" cy="86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5" name="Line 97"/>
            <p:cNvSpPr>
              <a:spLocks noChangeShapeType="1"/>
            </p:cNvSpPr>
            <p:nvPr/>
          </p:nvSpPr>
          <p:spPr bwMode="auto">
            <a:xfrm rot="14590565" flipH="1">
              <a:off x="4882" y="1781"/>
              <a:ext cx="928" cy="8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6" name="Line 98"/>
            <p:cNvSpPr>
              <a:spLocks noChangeShapeType="1"/>
            </p:cNvSpPr>
            <p:nvPr/>
          </p:nvSpPr>
          <p:spPr bwMode="auto">
            <a:xfrm rot="14590565" flipH="1">
              <a:off x="4315" y="1538"/>
              <a:ext cx="933" cy="130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7" name="Line 99"/>
            <p:cNvSpPr>
              <a:spLocks noChangeShapeType="1"/>
            </p:cNvSpPr>
            <p:nvPr/>
          </p:nvSpPr>
          <p:spPr bwMode="auto">
            <a:xfrm rot="-7009435">
              <a:off x="4009" y="1744"/>
              <a:ext cx="311" cy="36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8" name="Line 101"/>
            <p:cNvSpPr>
              <a:spLocks noChangeShapeType="1"/>
            </p:cNvSpPr>
            <p:nvPr/>
          </p:nvSpPr>
          <p:spPr bwMode="auto">
            <a:xfrm flipV="1">
              <a:off x="4080" y="1447"/>
              <a:ext cx="1068" cy="70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9" name="Line 102"/>
            <p:cNvSpPr>
              <a:spLocks noChangeShapeType="1"/>
            </p:cNvSpPr>
            <p:nvPr/>
          </p:nvSpPr>
          <p:spPr bwMode="auto">
            <a:xfrm>
              <a:off x="4266" y="1676"/>
              <a:ext cx="1254" cy="5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20" name="Rectangle 104"/>
            <p:cNvSpPr>
              <a:spLocks noChangeArrowheads="1"/>
            </p:cNvSpPr>
            <p:nvPr/>
          </p:nvSpPr>
          <p:spPr bwMode="auto">
            <a:xfrm rot="19918398">
              <a:off x="5022" y="1475"/>
              <a:ext cx="170" cy="1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18821" name="Rectangle 105"/>
            <p:cNvSpPr>
              <a:spLocks noChangeArrowheads="1"/>
            </p:cNvSpPr>
            <p:nvPr/>
          </p:nvSpPr>
          <p:spPr bwMode="auto">
            <a:xfrm rot="12157192" flipV="1">
              <a:off x="4244" y="1688"/>
              <a:ext cx="144" cy="1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18822" name="Text Box 106"/>
            <p:cNvSpPr txBox="1">
              <a:spLocks noChangeArrowheads="1"/>
            </p:cNvSpPr>
            <p:nvPr/>
          </p:nvSpPr>
          <p:spPr bwMode="auto">
            <a:xfrm>
              <a:off x="4120" y="1366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18823" name="Text Box 107"/>
            <p:cNvSpPr txBox="1">
              <a:spLocks noChangeArrowheads="1"/>
            </p:cNvSpPr>
            <p:nvPr/>
          </p:nvSpPr>
          <p:spPr bwMode="auto">
            <a:xfrm>
              <a:off x="5101" y="1144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18824" name="Text Box 108"/>
            <p:cNvSpPr txBox="1">
              <a:spLocks noChangeArrowheads="1"/>
            </p:cNvSpPr>
            <p:nvPr/>
          </p:nvSpPr>
          <p:spPr bwMode="auto">
            <a:xfrm>
              <a:off x="5437" y="2222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18825" name="Text Box 109"/>
            <p:cNvSpPr txBox="1">
              <a:spLocks noChangeArrowheads="1"/>
            </p:cNvSpPr>
            <p:nvPr/>
          </p:nvSpPr>
          <p:spPr bwMode="auto">
            <a:xfrm>
              <a:off x="3936" y="2168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sp>
        <p:nvSpPr>
          <p:cNvPr id="118811" name="Text Box 110"/>
          <p:cNvSpPr txBox="1">
            <a:spLocks noChangeArrowheads="1"/>
          </p:cNvSpPr>
          <p:nvPr/>
        </p:nvSpPr>
        <p:spPr bwMode="auto">
          <a:xfrm>
            <a:off x="990600" y="3028950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D</a:t>
            </a:r>
            <a:r>
              <a:rPr lang="vi-VN" altLang="en-US" sz="2800" b="1" dirty="0">
                <a:solidFill>
                  <a:schemeClr val="bg1"/>
                </a:solidFill>
              </a:rPr>
              <a:t>.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pic>
        <p:nvPicPr>
          <p:cNvPr id="118812" name="Picture 11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79594" y="-135731"/>
            <a:ext cx="82867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89504" y="57150"/>
            <a:ext cx="2218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LUYỆN TẬP</a:t>
            </a:r>
            <a:endParaRPr lang="en-US" sz="28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92" name="Rectangle 44"/>
          <p:cNvSpPr>
            <a:spLocks noChangeArrowheads="1"/>
          </p:cNvSpPr>
          <p:nvPr/>
        </p:nvSpPr>
        <p:spPr bwMode="auto">
          <a:xfrm>
            <a:off x="76200" y="88900"/>
            <a:ext cx="89916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90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9" presetClass="exit" presetSubtype="0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3000"/>
                                        <p:tgtEl>
                                          <p:spTgt spid="55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1" grpId="1" animBg="1"/>
      <p:bldP spid="55302" grpId="0"/>
      <p:bldP spid="55302" grpId="1"/>
      <p:bldP spid="55303" grpId="0"/>
      <p:bldP spid="55303" grpId="1"/>
      <p:bldP spid="55304" grpId="0"/>
      <p:bldP spid="55304" grpId="1"/>
      <p:bldP spid="55305" grpId="0"/>
      <p:bldP spid="55305" grpId="1"/>
      <p:bldP spid="55306" grpId="0"/>
      <p:bldP spid="55306" grpId="1"/>
      <p:bldP spid="55307" grpId="0"/>
      <p:bldP spid="55307" grpId="1"/>
      <p:bldP spid="55308" grpId="0"/>
      <p:bldP spid="55308" grpId="1"/>
      <p:bldP spid="55309" grpId="0"/>
      <p:bldP spid="55309" grpId="1"/>
      <p:bldP spid="55310" grpId="0"/>
      <p:bldP spid="55310" grpId="1"/>
      <p:bldP spid="55311" grpId="0"/>
      <p:bldP spid="55311" grpId="1"/>
      <p:bldP spid="55312" grpId="0"/>
      <p:bldP spid="55312" grpId="1"/>
      <p:bldP spid="55323" grpId="0"/>
      <p:bldP spid="553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9"/>
          <p:cNvSpPr txBox="1">
            <a:spLocks noChangeArrowheads="1"/>
          </p:cNvSpPr>
          <p:nvPr/>
        </p:nvSpPr>
        <p:spPr bwMode="auto">
          <a:xfrm>
            <a:off x="1676400" y="3067050"/>
            <a:ext cx="304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1000">
                <a:solidFill>
                  <a:srgbClr val="000000"/>
                </a:solidFill>
                <a:latin typeface="VNI-Times" pitchFamily="2" charset="0"/>
              </a:rPr>
              <a:t>      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648450" y="1676400"/>
            <a:ext cx="1333500" cy="971550"/>
          </a:xfrm>
          <a:prstGeom prst="rect">
            <a:avLst/>
          </a:prstGeom>
          <a:solidFill>
            <a:srgbClr val="F4A8F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HÌNH </a:t>
            </a:r>
          </a:p>
          <a:p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CHỮ NHẬT</a:t>
            </a: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6477000" y="1333500"/>
            <a:ext cx="1676400" cy="165735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vi-VN" alt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6604000" y="3238500"/>
            <a:ext cx="1720850" cy="1600200"/>
          </a:xfrm>
          <a:prstGeom prst="ellips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 sz="20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 rot="10800000">
            <a:off x="3505199" y="3371849"/>
            <a:ext cx="1905002" cy="93345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HÌNH </a:t>
            </a:r>
          </a:p>
          <a:p>
            <a:pPr algn="ctr"/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THANG CÂN</a:t>
            </a:r>
          </a:p>
        </p:txBody>
      </p:sp>
      <p:sp>
        <p:nvSpPr>
          <p:cNvPr id="119815" name="Rectangle 14"/>
          <p:cNvSpPr>
            <a:spLocks noChangeArrowheads="1"/>
          </p:cNvSpPr>
          <p:nvPr/>
        </p:nvSpPr>
        <p:spPr bwMode="auto">
          <a:xfrm>
            <a:off x="228600" y="190500"/>
            <a:ext cx="868679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altLang="en-US" sz="2200" b="1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22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57/SGK/ </a:t>
            </a:r>
            <a:r>
              <a:rPr lang="en-US" altLang="en-US" sz="2200" b="1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en-US" altLang="en-US" sz="22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89</a:t>
            </a:r>
            <a:r>
              <a:rPr lang="en-US" altLang="en-US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thang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thang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thang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cân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3505200" y="1301750"/>
            <a:ext cx="1676400" cy="16129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vi-VN" alt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3733800" y="1565275"/>
            <a:ext cx="1219200" cy="1085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HÌNH</a:t>
            </a:r>
          </a:p>
          <a:p>
            <a:pPr algn="ctr"/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VUÔNG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629400" y="3461040"/>
            <a:ext cx="1650207" cy="857250"/>
            <a:chOff x="983" y="2640"/>
            <a:chExt cx="1323" cy="720"/>
          </a:xfrm>
        </p:grpSpPr>
        <p:sp>
          <p:nvSpPr>
            <p:cNvPr id="119830" name="Line 18"/>
            <p:cNvSpPr>
              <a:spLocks noChangeShapeType="1"/>
            </p:cNvSpPr>
            <p:nvPr/>
          </p:nvSpPr>
          <p:spPr bwMode="auto">
            <a:xfrm>
              <a:off x="983" y="3360"/>
              <a:ext cx="132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831" name="Group 19"/>
            <p:cNvGrpSpPr>
              <a:grpSpLocks/>
            </p:cNvGrpSpPr>
            <p:nvPr/>
          </p:nvGrpSpPr>
          <p:grpSpPr bwMode="auto">
            <a:xfrm>
              <a:off x="983" y="2640"/>
              <a:ext cx="1323" cy="720"/>
              <a:chOff x="1034" y="3072"/>
              <a:chExt cx="1134" cy="624"/>
            </a:xfrm>
          </p:grpSpPr>
          <p:sp>
            <p:nvSpPr>
              <p:cNvPr id="119832" name="Line 20"/>
              <p:cNvSpPr>
                <a:spLocks noChangeShapeType="1"/>
              </p:cNvSpPr>
              <p:nvPr/>
            </p:nvSpPr>
            <p:spPr bwMode="auto">
              <a:xfrm>
                <a:off x="1200" y="3072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33" name="Line 21"/>
              <p:cNvSpPr>
                <a:spLocks noChangeShapeType="1"/>
              </p:cNvSpPr>
              <p:nvPr/>
            </p:nvSpPr>
            <p:spPr bwMode="auto">
              <a:xfrm flipH="1">
                <a:off x="1034" y="3072"/>
                <a:ext cx="166" cy="62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34" name="Line 22"/>
              <p:cNvSpPr>
                <a:spLocks noChangeShapeType="1"/>
              </p:cNvSpPr>
              <p:nvPr/>
            </p:nvSpPr>
            <p:spPr bwMode="auto">
              <a:xfrm>
                <a:off x="1680" y="3072"/>
                <a:ext cx="488" cy="62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09600" y="3581400"/>
            <a:ext cx="2209800" cy="933450"/>
            <a:chOff x="576" y="2736"/>
            <a:chExt cx="1392" cy="784"/>
          </a:xfrm>
        </p:grpSpPr>
        <p:sp>
          <p:nvSpPr>
            <p:cNvPr id="119826" name="Line 24"/>
            <p:cNvSpPr>
              <a:spLocks noChangeShapeType="1"/>
            </p:cNvSpPr>
            <p:nvPr/>
          </p:nvSpPr>
          <p:spPr bwMode="auto">
            <a:xfrm>
              <a:off x="576" y="2736"/>
              <a:ext cx="0" cy="784"/>
            </a:xfrm>
            <a:prstGeom prst="line">
              <a:avLst/>
            </a:prstGeom>
            <a:noFill/>
            <a:ln w="28575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7" name="Line 25"/>
            <p:cNvSpPr>
              <a:spLocks noChangeShapeType="1"/>
            </p:cNvSpPr>
            <p:nvPr/>
          </p:nvSpPr>
          <p:spPr bwMode="auto">
            <a:xfrm>
              <a:off x="576" y="2736"/>
              <a:ext cx="816" cy="0"/>
            </a:xfrm>
            <a:prstGeom prst="line">
              <a:avLst/>
            </a:prstGeom>
            <a:noFill/>
            <a:ln w="28575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8" name="Line 26"/>
            <p:cNvSpPr>
              <a:spLocks noChangeShapeType="1"/>
            </p:cNvSpPr>
            <p:nvPr/>
          </p:nvSpPr>
          <p:spPr bwMode="auto">
            <a:xfrm>
              <a:off x="576" y="3520"/>
              <a:ext cx="1392" cy="0"/>
            </a:xfrm>
            <a:prstGeom prst="line">
              <a:avLst/>
            </a:prstGeom>
            <a:noFill/>
            <a:ln w="28575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9" name="Line 27"/>
            <p:cNvSpPr>
              <a:spLocks noChangeShapeType="1"/>
            </p:cNvSpPr>
            <p:nvPr/>
          </p:nvSpPr>
          <p:spPr bwMode="auto">
            <a:xfrm>
              <a:off x="1392" y="2736"/>
              <a:ext cx="576" cy="784"/>
            </a:xfrm>
            <a:prstGeom prst="line">
              <a:avLst/>
            </a:prstGeom>
            <a:noFill/>
            <a:ln w="28575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6" name="Oval 28"/>
          <p:cNvSpPr>
            <a:spLocks noChangeArrowheads="1"/>
          </p:cNvSpPr>
          <p:nvPr/>
        </p:nvSpPr>
        <p:spPr bwMode="auto">
          <a:xfrm>
            <a:off x="457200" y="3295650"/>
            <a:ext cx="1600200" cy="1543050"/>
          </a:xfrm>
          <a:prstGeom prst="ellips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 sz="20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3505200" y="3238500"/>
            <a:ext cx="1905000" cy="1771650"/>
          </a:xfrm>
          <a:prstGeom prst="ellips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vi-VN" alt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8" name="AutoShape 30"/>
          <p:cNvSpPr>
            <a:spLocks noChangeArrowheads="1"/>
          </p:cNvSpPr>
          <p:nvPr/>
        </p:nvSpPr>
        <p:spPr bwMode="auto">
          <a:xfrm>
            <a:off x="800100" y="1550265"/>
            <a:ext cx="1866900" cy="830985"/>
          </a:xfrm>
          <a:prstGeom prst="parallelogram">
            <a:avLst>
              <a:gd name="adj" fmla="val 24669"/>
            </a:avLst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HÌNH </a:t>
            </a:r>
          </a:p>
          <a:p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BÌNH HÀNH</a:t>
            </a:r>
            <a:endParaRPr lang="en-US" altLang="en-US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762000" y="1301750"/>
            <a:ext cx="1752600" cy="16891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vi-VN" alt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730827" y="3688773"/>
            <a:ext cx="114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</a:rPr>
              <a:t>HÌNH</a:t>
            </a:r>
          </a:p>
          <a:p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</a:rPr>
              <a:t>  THANG </a:t>
            </a:r>
          </a:p>
          <a:p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</a:rPr>
              <a:t>VUÔNG</a:t>
            </a: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6781536" y="3571009"/>
            <a:ext cx="114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</a:rPr>
              <a:t>HÌNH</a:t>
            </a:r>
          </a:p>
          <a:p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</a:rPr>
              <a:t>  THANG</a:t>
            </a:r>
            <a:r>
              <a:rPr lang="en-US" altLang="en-US" sz="2000" dirty="0">
                <a:solidFill>
                  <a:schemeClr val="bg1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7" name="Rectangle 44"/>
          <p:cNvSpPr>
            <a:spLocks noChangeArrowheads="1"/>
          </p:cNvSpPr>
          <p:nvPr/>
        </p:nvSpPr>
        <p:spPr bwMode="auto">
          <a:xfrm>
            <a:off x="76200" y="88900"/>
            <a:ext cx="89916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1.23457E-6 C 0.01997 0.00679 0.01858 0.0142 0.01528 0.02222 C 0.01198 0.03025 0.00816 0.03642 0.00556 0.04444 C 0.00434 0.04784 0.00434 0.05247 0.00278 0.05555 C -0.0026 0.06636 -0.00295 0.06821 -0.00555 0.07963 C -0.00642 0.08333 -0.00833 0.09074 -0.00833 0.09105 C -0.00764 0.11667 -0.00798 0.14136 -0.00416 0.16667 C -0.00243 0.17809 0.00226 0.18704 0.00695 0.1963 C 0.00973 0.20185 0.01198 0.20771 0.01528 0.21296 C 0.03125 0.23858 0.05278 0.23734 0.075 0.24259 C 0.09254 0.24691 0.11146 0.24784 0.12917 0.24815 C 0.16164 0.24907 0.19393 0.24938 0.22639 0.25 C 0.23698 0.25401 0.24757 0.25771 0.25834 0.26111 C 0.26823 0.27006 0.25938 0.26358 0.28195 0.26667 C 0.2915 0.26821 0.30139 0.27006 0.31111 0.27222 C 0.31667 0.27716 0.32292 0.2787 0.32778 0.28518 C 0.33299 0.29228 0.33004 0.28981 0.33611 0.29259 C 0.34375 0.33302 0.33559 0.36728 0.31111 0.38889 C 0.30469 0.40185 0.30834 0.39753 0.30139 0.4037 C 0.29983 0.41018 0.30105 0.40771 0.29861 0.41111 " pathEditMode="relative" rAng="0" ptsTypes="fffffffffffffffffffA">
                                      <p:cBhvr>
                                        <p:cTn id="62" dur="2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2055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358 C 0.01371 -0.02901 0.01232 -0.0216 0.00902 -0.01358 C 0.00573 -0.00555 0.00191 0.00062 -0.0007 0.00865 C -0.00191 0.01204 -0.00191 0.01667 -0.00348 0.01976 C -0.00886 0.03056 -0.0092 0.03241 -0.01181 0.04383 C -0.01268 0.04753 -0.01459 0.05494 -0.01459 0.05525 C -0.01389 0.08087 -0.01424 0.10556 -0.01042 0.13087 C -0.00868 0.14229 -0.004 0.15124 0.00069 0.1605 C 0.00347 0.16605 0.00573 0.17192 0.00902 0.17716 C 0.025 0.20278 0.04652 0.20155 0.06875 0.20679 C 0.08628 0.21112 0.10521 0.21204 0.12291 0.21235 C 0.15538 0.21328 0.18767 0.21358 0.22014 0.2142 C 0.23073 0.21821 0.24132 0.22192 0.25208 0.22531 C 0.26198 0.23426 0.25312 0.22778 0.27569 0.23087 C 0.28524 0.23241 0.29514 0.23426 0.30486 0.23642 C 0.31041 0.24136 0.31666 0.24291 0.32152 0.24939 C 0.32673 0.25649 0.32378 0.25402 0.32986 0.25679 C 0.3375 0.29723 0.32934 0.33149 0.30486 0.35309 C 0.29843 0.36605 0.30208 0.36173 0.29514 0.36791 C 0.29357 0.37439 0.29479 0.37192 0.29236 0.37531 " pathEditMode="relative" rAng="0" ptsTypes="fffffffffffffffffffA">
                                      <p:cBhvr>
                                        <p:cTn id="64" dur="2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753 -0.00324 -0.03733 -0.0162 -0.05278 -0.02777 C -0.06024 -0.03333 -0.06302 -0.03819 -0.07083 -0.04074 C -0.07865 -0.04768 -0.08646 -0.05439 -0.09444 -0.06111 C -0.09983 -0.06574 -0.09965 -0.06342 -0.10417 -0.06851 C -0.10573 -0.07013 -0.10677 -0.07268 -0.10833 -0.07407 C -0.11094 -0.07638 -0.11406 -0.07731 -0.11667 -0.07962 C -0.12344 -0.09328 -0.13542 -0.10092 -0.14601 -0.10925 C -0.14878 -0.11157 -0.15139 -0.11412 -0.15417 -0.11666 C -0.15556 -0.11782 -0.15833 -0.12037 -0.15833 -0.12037 C -0.16215 -0.12824 -0.16788 -0.13194 -0.17361 -0.13703 C -0.17656 -0.13981 -0.17899 -0.14351 -0.18194 -0.14629 C -0.18316 -0.14745 -0.18472 -0.14722 -0.18611 -0.14814 C -0.19514 -0.15416 -0.18524 -0.1493 -0.19444 -0.1574 C -0.19705 -0.15972 -0.20017 -0.16064 -0.20278 -0.16296 C -0.20642 -0.17013 -0.2092 -0.16851 -0.21389 -0.17407 C -0.22986 -0.19305 -0.23559 -0.20393 -0.25694 -0.21111 C -0.26389 -0.21736 -0.27101 -0.21851 -0.27917 -0.22037 C -0.28437 -0.225 -0.29028 -0.22777 -0.29583 -0.23148 C -0.30139 -0.23518 -0.30642 -0.23981 -0.3125 -0.24259 C -0.31649 -0.24791 -0.31892 -0.25324 -0.32361 -0.2574 C -0.32674 -0.2699 -0.32448 -0.278 -0.32083 -0.28888 C -0.31562 -0.30439 -0.31562 -0.32129 -0.30417 -0.33148 C -0.3033 -0.33333 -0.3026 -0.33564 -0.30139 -0.33703 C -0.29896 -0.34004 -0.29306 -0.34444 -0.29306 -0.34444 C -0.29115 -0.35185 -0.28889 -0.35555 -0.28472 -0.36111 C -0.28316 -0.36712 -0.27934 -0.37175 -0.27778 -0.37777 C -0.27691 -0.38148 -0.27587 -0.38518 -0.275 -0.38888 C -0.27448 -0.39074 -0.27361 -0.39444 -0.27361 -0.39444 C -0.27413 -0.39745 -0.275 -0.4037 -0.275 -0.4037 " pathEditMode="relative" ptsTypes="fffffffffffffffffffffffffffffA">
                                      <p:cBhvr>
                                        <p:cTn id="68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753 -0.00324 -0.03733 -0.0162 -0.05278 -0.02777 C -0.06024 -0.03333 -0.06302 -0.03819 -0.07083 -0.04074 C -0.07865 -0.04768 -0.08646 -0.05439 -0.09444 -0.06111 C -0.09983 -0.06574 -0.09965 -0.06342 -0.10417 -0.06851 C -0.10573 -0.07013 -0.10677 -0.07268 -0.10833 -0.07407 C -0.11094 -0.07638 -0.11406 -0.07731 -0.11667 -0.07962 C -0.12344 -0.09328 -0.13542 -0.10092 -0.14601 -0.10925 C -0.14878 -0.11157 -0.15139 -0.11412 -0.15417 -0.11666 C -0.15556 -0.11782 -0.15833 -0.12037 -0.15833 -0.12037 C -0.16215 -0.12824 -0.16788 -0.13194 -0.17361 -0.13703 C -0.17656 -0.13981 -0.17899 -0.14351 -0.18194 -0.14629 C -0.18316 -0.14745 -0.18472 -0.14722 -0.18611 -0.14814 C -0.19514 -0.15416 -0.18524 -0.1493 -0.19444 -0.1574 C -0.19705 -0.15972 -0.20017 -0.16064 -0.20278 -0.16296 C -0.20642 -0.17013 -0.2092 -0.16851 -0.21389 -0.17407 C -0.22986 -0.19305 -0.23559 -0.20393 -0.25694 -0.21111 C -0.26389 -0.21736 -0.27101 -0.21851 -0.27917 -0.22037 C -0.28437 -0.225 -0.29028 -0.22777 -0.29583 -0.23148 C -0.30139 -0.23518 -0.30642 -0.23981 -0.3125 -0.24259 C -0.31649 -0.24791 -0.31892 -0.25324 -0.32361 -0.2574 C -0.32674 -0.2699 -0.32448 -0.278 -0.32083 -0.28888 C -0.31562 -0.30439 -0.31562 -0.32129 -0.30417 -0.33148 C -0.3033 -0.33333 -0.3026 -0.33564 -0.30139 -0.33703 C -0.29896 -0.34004 -0.29306 -0.34444 -0.29306 -0.34444 C -0.29115 -0.35185 -0.28889 -0.35555 -0.28472 -0.36111 C -0.28316 -0.36712 -0.27934 -0.37175 -0.27778 -0.37777 C -0.27691 -0.38148 -0.27587 -0.38518 -0.275 -0.38888 C -0.27448 -0.39074 -0.27361 -0.39444 -0.27361 -0.39444 C -0.27413 -0.39745 -0.275 -0.4037 -0.275 -0.4037 " pathEditMode="relative" ptsTypes="fffffffffffffffffffffffffffffA">
                                      <p:cBhvr>
                                        <p:cTn id="70" dur="2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4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4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18" grpId="1" animBg="1"/>
      <p:bldP spid="17419" grpId="0" animBg="1"/>
      <p:bldP spid="17420" grpId="0" animBg="1"/>
      <p:bldP spid="17421" grpId="0" animBg="1"/>
      <p:bldP spid="17421" grpId="1" animBg="1"/>
      <p:bldP spid="17421" grpId="2" animBg="1"/>
      <p:bldP spid="17423" grpId="0" animBg="1"/>
      <p:bldP spid="17424" grpId="0" animBg="1"/>
      <p:bldP spid="17424" grpId="1" animBg="1"/>
      <p:bldP spid="17436" grpId="0" animBg="1"/>
      <p:bldP spid="17437" grpId="0" animBg="1"/>
      <p:bldP spid="17437" grpId="1" animBg="1"/>
      <p:bldP spid="17438" grpId="0" animBg="1"/>
      <p:bldP spid="17438" grpId="1" animBg="1"/>
      <p:bldP spid="17439" grpId="0" animBg="1"/>
      <p:bldP spid="17439" grpId="1" animBg="1"/>
      <p:bldP spid="174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7950" y="306084"/>
            <a:ext cx="90360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4075" indent="-854075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FFFF00"/>
                </a:solidFill>
              </a:rPr>
              <a:t>Bài</a:t>
            </a:r>
            <a:r>
              <a:rPr lang="en-US" sz="2400" b="1" u="sng" dirty="0" smtClean="0">
                <a:solidFill>
                  <a:srgbClr val="FFFF00"/>
                </a:solidFill>
              </a:rPr>
              <a:t> 3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Cho </a:t>
            </a:r>
            <a:r>
              <a:rPr lang="en-US" sz="2400" b="1" dirty="0" err="1">
                <a:solidFill>
                  <a:schemeClr val="bg1"/>
                </a:solidFill>
              </a:rPr>
              <a:t>hình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vẽ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biết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xÂD</a:t>
            </a:r>
            <a:r>
              <a:rPr lang="en-US" sz="2400" b="1" dirty="0">
                <a:solidFill>
                  <a:schemeClr val="bg1"/>
                </a:solidFill>
              </a:rPr>
              <a:t> = </a:t>
            </a:r>
            <a:r>
              <a:rPr lang="en-US" sz="2400" b="1" dirty="0" err="1">
                <a:solidFill>
                  <a:schemeClr val="bg1"/>
                </a:solidFill>
              </a:rPr>
              <a:t>góc</a:t>
            </a:r>
            <a:r>
              <a:rPr lang="en-US" sz="2400" b="1" dirty="0">
                <a:solidFill>
                  <a:schemeClr val="bg1"/>
                </a:solidFill>
              </a:rPr>
              <a:t> C. </a:t>
            </a:r>
            <a:r>
              <a:rPr lang="en-US" sz="2400" b="1" dirty="0" err="1">
                <a:solidFill>
                  <a:schemeClr val="bg1"/>
                </a:solidFill>
              </a:rPr>
              <a:t>Chứng</a:t>
            </a:r>
            <a:r>
              <a:rPr lang="en-US" sz="2400" b="1" dirty="0">
                <a:solidFill>
                  <a:schemeClr val="bg1"/>
                </a:solidFill>
              </a:rPr>
              <a:t> minh </a:t>
            </a:r>
            <a:r>
              <a:rPr lang="en-US" sz="2400" b="1" dirty="0" err="1">
                <a:solidFill>
                  <a:schemeClr val="bg1"/>
                </a:solidFill>
              </a:rPr>
              <a:t>tứ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giác</a:t>
            </a:r>
            <a:r>
              <a:rPr lang="en-US" sz="2400" b="1" dirty="0">
                <a:solidFill>
                  <a:schemeClr val="bg1"/>
                </a:solidFill>
              </a:rPr>
              <a:t> ABCD </a:t>
            </a:r>
            <a:r>
              <a:rPr lang="en-US" sz="2400" b="1" dirty="0" err="1">
                <a:solidFill>
                  <a:schemeClr val="bg1"/>
                </a:solidFill>
              </a:rPr>
              <a:t>nội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tiếp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trong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tròn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6313488" y="1733550"/>
            <a:ext cx="2343150" cy="2286000"/>
          </a:xfrm>
          <a:prstGeom prst="ellips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6357937" y="2489532"/>
            <a:ext cx="115889" cy="996618"/>
          </a:xfrm>
          <a:prstGeom prst="line">
            <a:avLst/>
          </a:prstGeom>
          <a:noFill/>
          <a:ln w="2857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V="1">
            <a:off x="5570538" y="2217738"/>
            <a:ext cx="2887662" cy="361950"/>
          </a:xfrm>
          <a:prstGeom prst="line">
            <a:avLst/>
          </a:prstGeom>
          <a:noFill/>
          <a:ln w="2857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V="1">
            <a:off x="6453981" y="3441698"/>
            <a:ext cx="2033588" cy="22224"/>
          </a:xfrm>
          <a:prstGeom prst="line">
            <a:avLst/>
          </a:prstGeom>
          <a:noFill/>
          <a:ln w="2857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8464266" y="2190750"/>
            <a:ext cx="25110" cy="1250948"/>
          </a:xfrm>
          <a:prstGeom prst="line">
            <a:avLst/>
          </a:prstGeom>
          <a:noFill/>
          <a:ln w="2857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167438" y="2114550"/>
            <a:ext cx="306387" cy="3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8456612" y="1969714"/>
            <a:ext cx="306388" cy="3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8514486" y="3333750"/>
            <a:ext cx="306388" cy="3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172200" y="3382963"/>
            <a:ext cx="309563" cy="3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5484812" y="2190750"/>
            <a:ext cx="306388" cy="3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336" name="Arc 24"/>
          <p:cNvSpPr>
            <a:spLocks/>
          </p:cNvSpPr>
          <p:nvPr/>
        </p:nvSpPr>
        <p:spPr bwMode="auto">
          <a:xfrm flipH="1">
            <a:off x="8281987" y="3257550"/>
            <a:ext cx="176213" cy="228600"/>
          </a:xfrm>
          <a:custGeom>
            <a:avLst/>
            <a:gdLst>
              <a:gd name="T0" fmla="*/ 0 w 24910"/>
              <a:gd name="T1" fmla="*/ 2147483647 h 21600"/>
              <a:gd name="T2" fmla="*/ 2147483647 w 24910"/>
              <a:gd name="T3" fmla="*/ 2147483647 h 21600"/>
              <a:gd name="T4" fmla="*/ 2147483647 w 2491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910" h="21600" fill="none" extrusionOk="0">
                <a:moveTo>
                  <a:pt x="0" y="293"/>
                </a:moveTo>
                <a:cubicBezTo>
                  <a:pt x="1172" y="98"/>
                  <a:pt x="2359" y="-1"/>
                  <a:pt x="3549" y="0"/>
                </a:cubicBezTo>
                <a:cubicBezTo>
                  <a:pt x="14240" y="0"/>
                  <a:pt x="23324" y="7822"/>
                  <a:pt x="24910" y="18395"/>
                </a:cubicBezTo>
              </a:path>
              <a:path w="24910" h="21600" stroke="0" extrusionOk="0">
                <a:moveTo>
                  <a:pt x="0" y="293"/>
                </a:moveTo>
                <a:cubicBezTo>
                  <a:pt x="1172" y="98"/>
                  <a:pt x="2359" y="-1"/>
                  <a:pt x="3549" y="0"/>
                </a:cubicBezTo>
                <a:cubicBezTo>
                  <a:pt x="14240" y="0"/>
                  <a:pt x="23324" y="7822"/>
                  <a:pt x="24910" y="18395"/>
                </a:cubicBezTo>
                <a:lnTo>
                  <a:pt x="3549" y="21600"/>
                </a:lnTo>
                <a:lnTo>
                  <a:pt x="0" y="293"/>
                </a:lnTo>
                <a:close/>
              </a:path>
            </a:pathLst>
          </a:custGeom>
          <a:noFill/>
          <a:ln w="6350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Arc 25"/>
          <p:cNvSpPr>
            <a:spLocks/>
          </p:cNvSpPr>
          <p:nvPr/>
        </p:nvSpPr>
        <p:spPr bwMode="auto">
          <a:xfrm flipH="1" flipV="1">
            <a:off x="6192332" y="2474047"/>
            <a:ext cx="185737" cy="114300"/>
          </a:xfrm>
          <a:custGeom>
            <a:avLst/>
            <a:gdLst>
              <a:gd name="T0" fmla="*/ 0 w 26286"/>
              <a:gd name="T1" fmla="*/ 316013899 h 21600"/>
              <a:gd name="T2" fmla="*/ 2147483647 w 26286"/>
              <a:gd name="T3" fmla="*/ 2147483647 h 21600"/>
              <a:gd name="T4" fmla="*/ 2147483647 w 26286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286" h="21600" fill="none" extrusionOk="0">
                <a:moveTo>
                  <a:pt x="0" y="514"/>
                </a:moveTo>
                <a:cubicBezTo>
                  <a:pt x="1538" y="172"/>
                  <a:pt x="3109" y="-1"/>
                  <a:pt x="4686" y="0"/>
                </a:cubicBezTo>
                <a:cubicBezTo>
                  <a:pt x="16615" y="0"/>
                  <a:pt x="26286" y="9670"/>
                  <a:pt x="26286" y="21600"/>
                </a:cubicBezTo>
              </a:path>
              <a:path w="26286" h="21600" stroke="0" extrusionOk="0">
                <a:moveTo>
                  <a:pt x="0" y="514"/>
                </a:moveTo>
                <a:cubicBezTo>
                  <a:pt x="1538" y="172"/>
                  <a:pt x="3109" y="-1"/>
                  <a:pt x="4686" y="0"/>
                </a:cubicBezTo>
                <a:cubicBezTo>
                  <a:pt x="16615" y="0"/>
                  <a:pt x="26286" y="9670"/>
                  <a:pt x="26286" y="21600"/>
                </a:cubicBezTo>
                <a:lnTo>
                  <a:pt x="4686" y="21600"/>
                </a:lnTo>
                <a:lnTo>
                  <a:pt x="0" y="514"/>
                </a:lnTo>
                <a:close/>
              </a:path>
            </a:pathLst>
          </a:custGeom>
          <a:noFill/>
          <a:ln w="6350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539750" y="1313858"/>
            <a:ext cx="2879725" cy="34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200" b="1" u="sng" dirty="0" err="1">
                <a:solidFill>
                  <a:schemeClr val="bg1"/>
                </a:solidFill>
              </a:rPr>
              <a:t>Chứng</a:t>
            </a:r>
            <a:r>
              <a:rPr lang="en-US" sz="2200" b="1" u="sng" dirty="0">
                <a:solidFill>
                  <a:schemeClr val="bg1"/>
                </a:solidFill>
              </a:rPr>
              <a:t> minh: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3357" name="Oval 45"/>
          <p:cNvSpPr>
            <a:spLocks noChangeArrowheads="1"/>
          </p:cNvSpPr>
          <p:nvPr/>
        </p:nvSpPr>
        <p:spPr bwMode="auto">
          <a:xfrm>
            <a:off x="7494588" y="2925763"/>
            <a:ext cx="46037" cy="34925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indent="285750" algn="ctr">
              <a:lnSpc>
                <a:spcPct val="110000"/>
              </a:lnSpc>
              <a:tabLst>
                <a:tab pos="400050" algn="l"/>
                <a:tab pos="914400" algn="l"/>
                <a:tab pos="1485900" algn="l"/>
              </a:tabLst>
            </a:pPr>
            <a:endParaRPr lang="vi-VN" sz="2200" b="1"/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7442200" y="2847975"/>
            <a:ext cx="431800" cy="3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O</a:t>
            </a:r>
          </a:p>
        </p:txBody>
      </p:sp>
      <p:grpSp>
        <p:nvGrpSpPr>
          <p:cNvPr id="13365" name="Group 53"/>
          <p:cNvGrpSpPr>
            <a:grpSpLocks/>
          </p:cNvGrpSpPr>
          <p:nvPr/>
        </p:nvGrpSpPr>
        <p:grpSpPr bwMode="auto">
          <a:xfrm>
            <a:off x="1897062" y="2276475"/>
            <a:ext cx="165100" cy="66675"/>
            <a:chOff x="1090" y="2112"/>
            <a:chExt cx="80" cy="43"/>
          </a:xfrm>
        </p:grpSpPr>
        <p:sp>
          <p:nvSpPr>
            <p:cNvPr id="9241" name="Line 54"/>
            <p:cNvSpPr>
              <a:spLocks noChangeShapeType="1"/>
            </p:cNvSpPr>
            <p:nvPr/>
          </p:nvSpPr>
          <p:spPr bwMode="auto">
            <a:xfrm flipV="1">
              <a:off x="1090" y="2112"/>
              <a:ext cx="43" cy="4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Line 55"/>
            <p:cNvSpPr>
              <a:spLocks noChangeShapeType="1"/>
            </p:cNvSpPr>
            <p:nvPr/>
          </p:nvSpPr>
          <p:spPr bwMode="auto">
            <a:xfrm>
              <a:off x="1129" y="2112"/>
              <a:ext cx="41" cy="4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71" name="Text Box 59"/>
          <p:cNvSpPr txBox="1">
            <a:spLocks noChangeArrowheads="1"/>
          </p:cNvSpPr>
          <p:nvPr/>
        </p:nvSpPr>
        <p:spPr bwMode="auto">
          <a:xfrm>
            <a:off x="422997" y="1733550"/>
            <a:ext cx="8568603" cy="308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200" b="1" dirty="0" err="1">
                <a:solidFill>
                  <a:schemeClr val="bg1"/>
                </a:solidFill>
              </a:rPr>
              <a:t>Vì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xÂD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kề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bù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với</a:t>
            </a:r>
            <a:r>
              <a:rPr lang="en-US" sz="2200" b="1" dirty="0">
                <a:solidFill>
                  <a:schemeClr val="bg1"/>
                </a:solidFill>
              </a:rPr>
              <a:t> DÂB  </a:t>
            </a:r>
            <a:r>
              <a:rPr lang="en-US" sz="2200" b="1" dirty="0" smtClean="0">
                <a:solidFill>
                  <a:schemeClr val="bg1"/>
                </a:solidFill>
              </a:rPr>
              <a:t>=&gt; </a:t>
            </a:r>
            <a:r>
              <a:rPr lang="en-US" sz="2200" b="1" dirty="0" err="1">
                <a:solidFill>
                  <a:schemeClr val="bg1"/>
                </a:solidFill>
              </a:rPr>
              <a:t>xÂD</a:t>
            </a:r>
            <a:r>
              <a:rPr lang="en-US" sz="2200" b="1" dirty="0">
                <a:solidFill>
                  <a:schemeClr val="bg1"/>
                </a:solidFill>
              </a:rPr>
              <a:t> + BÂD = 180</a:t>
            </a:r>
            <a:r>
              <a:rPr lang="en-US" sz="2200" b="1" baseline="30000" dirty="0">
                <a:solidFill>
                  <a:schemeClr val="bg1"/>
                </a:solidFill>
              </a:rPr>
              <a:t>0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Font typeface="Arial" pitchFamily="34" charset="0"/>
              <a:buNone/>
            </a:pPr>
            <a:r>
              <a:rPr lang="en-US" sz="2200" b="1" dirty="0" err="1">
                <a:solidFill>
                  <a:schemeClr val="bg1"/>
                </a:solidFill>
              </a:rPr>
              <a:t>Mà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xÂD</a:t>
            </a:r>
            <a:r>
              <a:rPr lang="en-US" sz="2200" b="1" dirty="0">
                <a:solidFill>
                  <a:schemeClr val="bg1"/>
                </a:solidFill>
              </a:rPr>
              <a:t> =  C (</a:t>
            </a:r>
            <a:r>
              <a:rPr lang="en-US" sz="2200" b="1" dirty="0" err="1">
                <a:solidFill>
                  <a:schemeClr val="bg1"/>
                </a:solidFill>
              </a:rPr>
              <a:t>gt</a:t>
            </a:r>
            <a:r>
              <a:rPr lang="en-US" sz="2200" b="1" dirty="0" smtClean="0">
                <a:solidFill>
                  <a:schemeClr val="bg1"/>
                </a:solidFill>
              </a:rPr>
              <a:t>)  =&gt; </a:t>
            </a:r>
            <a:r>
              <a:rPr lang="en-US" sz="2200" b="1" dirty="0">
                <a:solidFill>
                  <a:schemeClr val="bg1"/>
                </a:solidFill>
              </a:rPr>
              <a:t>C + BÂD = 180</a:t>
            </a:r>
            <a:r>
              <a:rPr lang="en-US" sz="2200" b="1" baseline="30000" dirty="0">
                <a:solidFill>
                  <a:schemeClr val="bg1"/>
                </a:solidFill>
              </a:rPr>
              <a:t>0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itchFamily="34" charset="0"/>
              <a:buNone/>
            </a:pPr>
            <a:r>
              <a:rPr lang="en-US" sz="2200" b="1" dirty="0" err="1">
                <a:solidFill>
                  <a:schemeClr val="bg1"/>
                </a:solidFill>
              </a:rPr>
              <a:t>Trong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tứ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giác</a:t>
            </a:r>
            <a:r>
              <a:rPr lang="en-US" sz="2200" b="1" dirty="0">
                <a:solidFill>
                  <a:schemeClr val="bg1"/>
                </a:solidFill>
              </a:rPr>
              <a:t> ABCD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itchFamily="34" charset="0"/>
              <a:buNone/>
            </a:pPr>
            <a:r>
              <a:rPr lang="en-US" sz="2200" b="1" dirty="0" err="1" smtClean="0">
                <a:solidFill>
                  <a:schemeClr val="bg1"/>
                </a:solidFill>
              </a:rPr>
              <a:t>có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C + BÂD = 180</a:t>
            </a:r>
            <a:r>
              <a:rPr lang="en-US" sz="2200" b="1" baseline="30000" dirty="0">
                <a:solidFill>
                  <a:schemeClr val="bg1"/>
                </a:solidFill>
              </a:rPr>
              <a:t>0</a:t>
            </a:r>
            <a:r>
              <a:rPr lang="en-US" sz="2200" b="1" dirty="0">
                <a:solidFill>
                  <a:schemeClr val="bg1"/>
                </a:solidFill>
              </a:rPr>
              <a:t>  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itchFamily="34" charset="0"/>
              <a:buNone/>
            </a:pPr>
            <a:r>
              <a:rPr lang="en-US" sz="2200" b="1" dirty="0" err="1" smtClean="0">
                <a:solidFill>
                  <a:schemeClr val="bg1"/>
                </a:solidFill>
              </a:rPr>
              <a:t>Nên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tứ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giác</a:t>
            </a:r>
            <a:r>
              <a:rPr lang="en-US" sz="2200" b="1" dirty="0">
                <a:solidFill>
                  <a:schemeClr val="bg1"/>
                </a:solidFill>
              </a:rPr>
              <a:t> ABCD </a:t>
            </a:r>
            <a:r>
              <a:rPr lang="en-US" sz="2200" b="1" dirty="0" err="1">
                <a:solidFill>
                  <a:schemeClr val="bg1"/>
                </a:solidFill>
              </a:rPr>
              <a:t>nội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tiếp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được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itchFamily="34" charset="0"/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trong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đường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tròn</a:t>
            </a:r>
            <a:r>
              <a:rPr lang="en-US" sz="2200" b="1" dirty="0" smtClean="0">
                <a:solidFill>
                  <a:schemeClr val="bg1"/>
                </a:solidFill>
              </a:rPr>
              <a:t>.</a:t>
            </a:r>
            <a:r>
              <a:rPr lang="en-US" sz="2200" b="1" i="1" dirty="0" smtClean="0">
                <a:solidFill>
                  <a:schemeClr val="bg1"/>
                </a:solidFill>
              </a:rPr>
              <a:t>(</a:t>
            </a:r>
            <a:r>
              <a:rPr lang="en-US" sz="2200" b="1" i="1" dirty="0">
                <a:solidFill>
                  <a:schemeClr val="bg1"/>
                </a:solidFill>
              </a:rPr>
              <a:t>Theo </a:t>
            </a:r>
            <a:r>
              <a:rPr lang="en-US" sz="2200" b="1" i="1" dirty="0" err="1">
                <a:solidFill>
                  <a:schemeClr val="bg1"/>
                </a:solidFill>
              </a:rPr>
              <a:t>định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lý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đảo</a:t>
            </a:r>
            <a:r>
              <a:rPr lang="en-US" sz="2200" b="1" i="1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29" name="Group 53"/>
          <p:cNvGrpSpPr>
            <a:grpSpLocks/>
          </p:cNvGrpSpPr>
          <p:nvPr/>
        </p:nvGrpSpPr>
        <p:grpSpPr bwMode="auto">
          <a:xfrm>
            <a:off x="3187700" y="2276475"/>
            <a:ext cx="165100" cy="66675"/>
            <a:chOff x="1090" y="2112"/>
            <a:chExt cx="80" cy="43"/>
          </a:xfrm>
        </p:grpSpPr>
        <p:sp>
          <p:nvSpPr>
            <p:cNvPr id="30" name="Line 54"/>
            <p:cNvSpPr>
              <a:spLocks noChangeShapeType="1"/>
            </p:cNvSpPr>
            <p:nvPr/>
          </p:nvSpPr>
          <p:spPr bwMode="auto">
            <a:xfrm flipV="1">
              <a:off x="1090" y="2112"/>
              <a:ext cx="43" cy="4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55"/>
            <p:cNvSpPr>
              <a:spLocks noChangeShapeType="1"/>
            </p:cNvSpPr>
            <p:nvPr/>
          </p:nvSpPr>
          <p:spPr bwMode="auto">
            <a:xfrm>
              <a:off x="1129" y="2112"/>
              <a:ext cx="41" cy="4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" name="Group 53"/>
          <p:cNvGrpSpPr>
            <a:grpSpLocks/>
          </p:cNvGrpSpPr>
          <p:nvPr/>
        </p:nvGrpSpPr>
        <p:grpSpPr bwMode="auto">
          <a:xfrm>
            <a:off x="838200" y="3305897"/>
            <a:ext cx="165100" cy="66675"/>
            <a:chOff x="1090" y="2112"/>
            <a:chExt cx="80" cy="43"/>
          </a:xfrm>
        </p:grpSpPr>
        <p:sp>
          <p:nvSpPr>
            <p:cNvPr id="33" name="Line 54"/>
            <p:cNvSpPr>
              <a:spLocks noChangeShapeType="1"/>
            </p:cNvSpPr>
            <p:nvPr/>
          </p:nvSpPr>
          <p:spPr bwMode="auto">
            <a:xfrm flipV="1">
              <a:off x="1090" y="2112"/>
              <a:ext cx="43" cy="4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55"/>
            <p:cNvSpPr>
              <a:spLocks noChangeShapeType="1"/>
            </p:cNvSpPr>
            <p:nvPr/>
          </p:nvSpPr>
          <p:spPr bwMode="auto">
            <a:xfrm>
              <a:off x="1129" y="2112"/>
              <a:ext cx="41" cy="4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Rectangle 44"/>
          <p:cNvSpPr>
            <a:spLocks noChangeArrowheads="1"/>
          </p:cNvSpPr>
          <p:nvPr/>
        </p:nvSpPr>
        <p:spPr bwMode="auto">
          <a:xfrm>
            <a:off x="76200" y="88900"/>
            <a:ext cx="89916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/>
      <p:bldP spid="13325" grpId="0" animBg="1"/>
      <p:bldP spid="13326" grpId="0" animBg="1"/>
      <p:bldP spid="13327" grpId="0" animBg="1"/>
      <p:bldP spid="13328" grpId="0" animBg="1"/>
      <p:bldP spid="13329" grpId="0" animBg="1"/>
      <p:bldP spid="13330" grpId="0"/>
      <p:bldP spid="13331" grpId="0"/>
      <p:bldP spid="13332" grpId="0"/>
      <p:bldP spid="13333" grpId="0"/>
      <p:bldP spid="13335" grpId="0"/>
      <p:bldP spid="13336" grpId="0" animBg="1"/>
      <p:bldP spid="13337" grpId="0" animBg="1"/>
      <p:bldP spid="13338" grpId="0"/>
      <p:bldP spid="13357" grpId="0" animBg="1"/>
      <p:bldP spid="13358" grpId="0"/>
      <p:bldP spid="133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531813"/>
            <a:ext cx="108743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063" y="361950"/>
            <a:ext cx="1323686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4"/>
          <p:cNvSpPr>
            <a:spLocks noChangeArrowheads="1"/>
          </p:cNvSpPr>
          <p:nvPr/>
        </p:nvSpPr>
        <p:spPr bwMode="auto">
          <a:xfrm rot="10800000">
            <a:off x="152400" y="590549"/>
            <a:ext cx="6019800" cy="770732"/>
          </a:xfrm>
          <a:prstGeom prst="wedgeRoundRectCallout">
            <a:avLst>
              <a:gd name="adj1" fmla="val -61223"/>
              <a:gd name="adj2" fmla="val -22985"/>
              <a:gd name="adj3" fmla="val 16667"/>
            </a:avLst>
          </a:prstGeom>
          <a:solidFill>
            <a:schemeClr val="bg1"/>
          </a:solidFill>
          <a:ln w="38100" cmpd="dbl">
            <a:solidFill>
              <a:srgbClr val="990099"/>
            </a:solidFill>
            <a:miter lim="800000"/>
            <a:headEnd/>
            <a:tailEnd/>
          </a:ln>
        </p:spPr>
        <p:txBody>
          <a:bodyPr rot="10800000"/>
          <a:lstStyle/>
          <a:p>
            <a:pPr algn="just"/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(</a:t>
            </a:r>
            <a:r>
              <a:rPr lang="en-US" altLang="en-US" sz="20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altLang="en-US" sz="20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0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bốn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 rot="-5400000">
            <a:off x="2618582" y="-1189831"/>
            <a:ext cx="1011237" cy="6248400"/>
          </a:xfrm>
          <a:prstGeom prst="wedgeEllipseCallout">
            <a:avLst>
              <a:gd name="adj1" fmla="val -17778"/>
              <a:gd name="adj2" fmla="val 60929"/>
            </a:avLst>
          </a:prstGeom>
          <a:solidFill>
            <a:schemeClr val="accent3">
              <a:lumMod val="40000"/>
              <a:lumOff val="60000"/>
            </a:schemeClr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vert="eaVert"/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(</a:t>
            </a:r>
            <a:r>
              <a:rPr lang="en-US" altLang="en-US" sz="20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altLang="en-US" sz="20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0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altLang="en-US" sz="20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đảo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180</a:t>
            </a:r>
            <a:r>
              <a:rPr lang="en-US" altLang="en-US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alt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152400" y="2606754"/>
            <a:ext cx="5562600" cy="1031796"/>
          </a:xfrm>
          <a:prstGeom prst="rightArrowCallout">
            <a:avLst>
              <a:gd name="adj1" fmla="val 42052"/>
              <a:gd name="adj2" fmla="val 33111"/>
              <a:gd name="adj3" fmla="val 50017"/>
              <a:gd name="adj4" fmla="val 86014"/>
            </a:avLst>
          </a:prstGeom>
          <a:solidFill>
            <a:schemeClr val="accent2">
              <a:lumMod val="20000"/>
              <a:lumOff val="80000"/>
            </a:schemeClr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l"/>
            <a:endParaRPr lang="vi-VN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79388" y="2530554"/>
            <a:ext cx="469741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200" b="1" dirty="0">
                <a:solidFill>
                  <a:srgbClr val="000066"/>
                </a:solidFill>
                <a:cs typeface="Arial" pitchFamily="34" charset="0"/>
              </a:rPr>
              <a:t>  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3. (</a:t>
            </a:r>
            <a:r>
              <a:rPr lang="en-US" altLang="en-US" sz="2000" b="1" i="1" dirty="0" err="1">
                <a:solidFill>
                  <a:srgbClr val="000000"/>
                </a:solidFill>
                <a:cs typeface="Arial" pitchFamily="34" charset="0"/>
              </a:rPr>
              <a:t>Suy</a:t>
            </a:r>
            <a:r>
              <a:rPr lang="en-US" altLang="en-US" sz="2000" b="1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cs typeface="Arial" pitchFamily="34" charset="0"/>
              </a:rPr>
              <a:t>ra</a:t>
            </a:r>
            <a:r>
              <a:rPr lang="en-US" altLang="en-US" sz="2000" b="1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cs typeface="Arial" pitchFamily="34" charset="0"/>
              </a:rPr>
              <a:t>từ</a:t>
            </a:r>
            <a:r>
              <a:rPr lang="en-US" altLang="en-US" sz="2000" b="1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cs typeface="Arial" pitchFamily="34" charset="0"/>
              </a:rPr>
              <a:t>định</a:t>
            </a:r>
            <a:r>
              <a:rPr lang="en-US" altLang="en-US" sz="2000" b="1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cs typeface="Arial" pitchFamily="34" charset="0"/>
              </a:rPr>
              <a:t>lí</a:t>
            </a:r>
            <a:r>
              <a:rPr lang="en-US" altLang="en-US" sz="2000" b="1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cs typeface="Arial" pitchFamily="34" charset="0"/>
              </a:rPr>
              <a:t>đảo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)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Nếu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tứ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giác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có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góc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trong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bằng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góc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ngoài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đỉnh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đối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diện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thì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tứ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giác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đó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nội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pitchFamily="34" charset="0"/>
              </a:rPr>
              <a:t>tiếp</a:t>
            </a:r>
            <a:r>
              <a:rPr lang="en-US" altLang="en-US" sz="2000" b="1" dirty="0">
                <a:solidFill>
                  <a:srgbClr val="000000"/>
                </a:solidFill>
                <a:cs typeface="Arial" pitchFamily="34" charset="0"/>
              </a:rPr>
              <a:t>.</a:t>
            </a:r>
            <a:endParaRPr lang="en-US" alt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92" y="2724150"/>
            <a:ext cx="204348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49524"/>
            <a:ext cx="1523999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165101" y="3790950"/>
            <a:ext cx="6311899" cy="1122363"/>
          </a:xfrm>
          <a:prstGeom prst="homePlate">
            <a:avLst>
              <a:gd name="adj" fmla="val 124915"/>
            </a:avLst>
          </a:prstGeom>
          <a:solidFill>
            <a:schemeClr val="bg1"/>
          </a:solidFill>
          <a:ln w="57150" cmpd="thinThick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altLang="en-US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altLang="en-US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altLang="en-US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altLang="en-US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kề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kia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 </a:t>
            </a:r>
          </a:p>
          <a:p>
            <a:pPr algn="l"/>
            <a:endParaRPr lang="en-US" altLang="en-US" sz="2000" dirty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753" name="Rectangle 5"/>
          <p:cNvSpPr>
            <a:spLocks noChangeArrowheads="1"/>
          </p:cNvSpPr>
          <p:nvPr/>
        </p:nvSpPr>
        <p:spPr bwMode="auto">
          <a:xfrm>
            <a:off x="301625" y="103188"/>
            <a:ext cx="823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en-US" altLang="en-US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DẤU HIỆU NHẬN BIẾT TỨ GIÁC NỘI TIẾP:</a:t>
            </a: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04950"/>
            <a:ext cx="1295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57" y="1504950"/>
            <a:ext cx="1309914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8167914" y="1689412"/>
            <a:ext cx="5334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chemeClr val="bg1"/>
                </a:solidFill>
              </a:rPr>
              <a:t>105</a:t>
            </a:r>
            <a:r>
              <a:rPr lang="en-US" altLang="en-US" sz="1200" baseline="30000" dirty="0" smtClean="0">
                <a:solidFill>
                  <a:schemeClr val="bg1"/>
                </a:solidFill>
              </a:rPr>
              <a:t>o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7689932" y="2301631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chemeClr val="bg1"/>
                </a:solidFill>
              </a:rPr>
              <a:t>75</a:t>
            </a:r>
            <a:r>
              <a:rPr lang="en-US" altLang="en-US" sz="1200" baseline="30000" dirty="0" smtClean="0">
                <a:solidFill>
                  <a:schemeClr val="bg1"/>
                </a:solidFill>
              </a:rPr>
              <a:t>o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328" y="3676650"/>
            <a:ext cx="115212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62350"/>
            <a:ext cx="129763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50832" y="3790950"/>
            <a:ext cx="295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25213" y="3883223"/>
            <a:ext cx="295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44"/>
          <p:cNvSpPr>
            <a:spLocks noChangeArrowheads="1"/>
          </p:cNvSpPr>
          <p:nvPr/>
        </p:nvSpPr>
        <p:spPr bwMode="auto">
          <a:xfrm>
            <a:off x="76200" y="88900"/>
            <a:ext cx="89916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2" grpId="0" animBg="1"/>
      <p:bldP spid="14343" grpId="0" animBg="1"/>
      <p:bldP spid="14344" grpId="0"/>
      <p:bldP spid="14347" grpId="0" animBg="1"/>
      <p:bldP spid="20" grpId="0"/>
      <p:bldP spid="22" grpId="0"/>
      <p:bldP spid="2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56"/>
          <p:cNvSpPr txBox="1">
            <a:spLocks noChangeArrowheads="1"/>
          </p:cNvSpPr>
          <p:nvPr/>
        </p:nvSpPr>
        <p:spPr bwMode="auto">
          <a:xfrm>
            <a:off x="378037" y="361950"/>
            <a:ext cx="32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FF00"/>
                </a:solidFill>
                <a:cs typeface="Arial" pitchFamily="34" charset="0"/>
              </a:rPr>
              <a:t>Bài</a:t>
            </a:r>
            <a:r>
              <a:rPr lang="en-US" altLang="en-US" sz="2400" b="1" u="sng" dirty="0">
                <a:solidFill>
                  <a:srgbClr val="FFFF00"/>
                </a:solidFill>
                <a:cs typeface="Arial" pitchFamily="34" charset="0"/>
              </a:rPr>
              <a:t> 56/ SGK/ </a:t>
            </a:r>
            <a:r>
              <a:rPr lang="en-US" altLang="en-US" sz="2400" b="1" u="sng" dirty="0" err="1">
                <a:solidFill>
                  <a:srgbClr val="FFFF00"/>
                </a:solidFill>
                <a:cs typeface="Arial" pitchFamily="34" charset="0"/>
              </a:rPr>
              <a:t>Tr</a:t>
            </a:r>
            <a:r>
              <a:rPr lang="en-US" altLang="en-US" sz="2400" b="1" u="sng" dirty="0">
                <a:solidFill>
                  <a:srgbClr val="FFFF00"/>
                </a:solidFill>
                <a:cs typeface="Arial" pitchFamily="34" charset="0"/>
              </a:rPr>
              <a:t> 89 </a:t>
            </a:r>
            <a:r>
              <a:rPr lang="en-US" altLang="en-US" sz="2400" dirty="0">
                <a:solidFill>
                  <a:srgbClr val="FFFF00"/>
                </a:solidFill>
                <a:cs typeface="Arial" pitchFamily="34" charset="0"/>
              </a:rPr>
              <a:t>: </a:t>
            </a:r>
          </a:p>
        </p:txBody>
      </p:sp>
      <p:grpSp>
        <p:nvGrpSpPr>
          <p:cNvPr id="121859" name="Group 1"/>
          <p:cNvGrpSpPr>
            <a:grpSpLocks/>
          </p:cNvGrpSpPr>
          <p:nvPr/>
        </p:nvGrpSpPr>
        <p:grpSpPr bwMode="auto">
          <a:xfrm>
            <a:off x="372011" y="1733551"/>
            <a:ext cx="4504789" cy="2389952"/>
            <a:chOff x="90488" y="3829050"/>
            <a:chExt cx="6469062" cy="3187700"/>
          </a:xfrm>
        </p:grpSpPr>
        <p:grpSp>
          <p:nvGrpSpPr>
            <p:cNvPr id="121879" name="Group 58"/>
            <p:cNvGrpSpPr>
              <a:grpSpLocks/>
            </p:cNvGrpSpPr>
            <p:nvPr/>
          </p:nvGrpSpPr>
          <p:grpSpPr bwMode="auto">
            <a:xfrm>
              <a:off x="90488" y="3829050"/>
              <a:ext cx="6469062" cy="3187700"/>
              <a:chOff x="336" y="1242"/>
              <a:chExt cx="5040" cy="2764"/>
            </a:xfrm>
          </p:grpSpPr>
          <p:sp>
            <p:nvSpPr>
              <p:cNvPr id="121889" name="AutoShape 24"/>
              <p:cNvSpPr>
                <a:spLocks noChangeAspect="1" noChangeArrowheads="1" noTextEdit="1"/>
              </p:cNvSpPr>
              <p:nvPr/>
            </p:nvSpPr>
            <p:spPr bwMode="auto">
              <a:xfrm>
                <a:off x="336" y="1242"/>
                <a:ext cx="5040" cy="2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90" name="Arc 26"/>
              <p:cNvSpPr>
                <a:spLocks/>
              </p:cNvSpPr>
              <p:nvPr/>
            </p:nvSpPr>
            <p:spPr bwMode="auto">
              <a:xfrm>
                <a:off x="4835" y="3573"/>
                <a:ext cx="75" cy="123"/>
              </a:xfrm>
              <a:custGeom>
                <a:avLst/>
                <a:gdLst>
                  <a:gd name="T0" fmla="*/ 0 w 21600"/>
                  <a:gd name="T1" fmla="*/ 0 h 35420"/>
                  <a:gd name="T2" fmla="*/ 0 w 21600"/>
                  <a:gd name="T3" fmla="*/ 0 h 35420"/>
                  <a:gd name="T4" fmla="*/ 0 w 21600"/>
                  <a:gd name="T5" fmla="*/ 0 h 354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5420" fill="none" extrusionOk="0">
                    <a:moveTo>
                      <a:pt x="6326" y="35419"/>
                    </a:moveTo>
                    <a:cubicBezTo>
                      <a:pt x="2275" y="31368"/>
                      <a:pt x="0" y="25874"/>
                      <a:pt x="0" y="20146"/>
                    </a:cubicBezTo>
                    <a:cubicBezTo>
                      <a:pt x="0" y="11222"/>
                      <a:pt x="5487" y="3217"/>
                      <a:pt x="13809" y="-1"/>
                    </a:cubicBezTo>
                  </a:path>
                  <a:path w="21600" h="35420" stroke="0" extrusionOk="0">
                    <a:moveTo>
                      <a:pt x="6326" y="35419"/>
                    </a:moveTo>
                    <a:cubicBezTo>
                      <a:pt x="2275" y="31368"/>
                      <a:pt x="0" y="25874"/>
                      <a:pt x="0" y="20146"/>
                    </a:cubicBezTo>
                    <a:cubicBezTo>
                      <a:pt x="0" y="11222"/>
                      <a:pt x="5487" y="3217"/>
                      <a:pt x="13809" y="-1"/>
                    </a:cubicBezTo>
                    <a:lnTo>
                      <a:pt x="21600" y="20146"/>
                    </a:lnTo>
                    <a:lnTo>
                      <a:pt x="6326" y="35419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91" name="Arc 27"/>
              <p:cNvSpPr>
                <a:spLocks/>
              </p:cNvSpPr>
              <p:nvPr/>
            </p:nvSpPr>
            <p:spPr bwMode="auto">
              <a:xfrm>
                <a:off x="4881" y="3591"/>
                <a:ext cx="58" cy="100"/>
              </a:xfrm>
              <a:custGeom>
                <a:avLst/>
                <a:gdLst>
                  <a:gd name="T0" fmla="*/ 0 w 21600"/>
                  <a:gd name="T1" fmla="*/ 0 h 41655"/>
                  <a:gd name="T2" fmla="*/ 0 w 21600"/>
                  <a:gd name="T3" fmla="*/ 0 h 41655"/>
                  <a:gd name="T4" fmla="*/ 0 w 21600"/>
                  <a:gd name="T5" fmla="*/ 0 h 416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1655" fill="none" extrusionOk="0">
                    <a:moveTo>
                      <a:pt x="13577" y="41655"/>
                    </a:moveTo>
                    <a:cubicBezTo>
                      <a:pt x="5377" y="38374"/>
                      <a:pt x="0" y="30432"/>
                      <a:pt x="0" y="21600"/>
                    </a:cubicBezTo>
                    <a:cubicBezTo>
                      <a:pt x="0" y="9670"/>
                      <a:pt x="9670" y="0"/>
                      <a:pt x="21599" y="0"/>
                    </a:cubicBezTo>
                  </a:path>
                  <a:path w="21600" h="41655" stroke="0" extrusionOk="0">
                    <a:moveTo>
                      <a:pt x="13577" y="41655"/>
                    </a:moveTo>
                    <a:cubicBezTo>
                      <a:pt x="5377" y="38374"/>
                      <a:pt x="0" y="30432"/>
                      <a:pt x="0" y="21600"/>
                    </a:cubicBezTo>
                    <a:cubicBezTo>
                      <a:pt x="0" y="9670"/>
                      <a:pt x="9670" y="0"/>
                      <a:pt x="21599" y="0"/>
                    </a:cubicBezTo>
                    <a:lnTo>
                      <a:pt x="21600" y="21600"/>
                    </a:lnTo>
                    <a:lnTo>
                      <a:pt x="13577" y="41655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92" name="Arc 28"/>
              <p:cNvSpPr>
                <a:spLocks/>
              </p:cNvSpPr>
              <p:nvPr/>
            </p:nvSpPr>
            <p:spPr bwMode="auto">
              <a:xfrm>
                <a:off x="1677" y="1691"/>
                <a:ext cx="123" cy="92"/>
              </a:xfrm>
              <a:custGeom>
                <a:avLst/>
                <a:gdLst>
                  <a:gd name="T0" fmla="*/ 0 w 33112"/>
                  <a:gd name="T1" fmla="*/ 0 h 21600"/>
                  <a:gd name="T2" fmla="*/ 0 w 33112"/>
                  <a:gd name="T3" fmla="*/ 0 h 21600"/>
                  <a:gd name="T4" fmla="*/ 0 w 3311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112" h="21600" fill="none" extrusionOk="0">
                    <a:moveTo>
                      <a:pt x="33111" y="17318"/>
                    </a:moveTo>
                    <a:cubicBezTo>
                      <a:pt x="29382" y="20098"/>
                      <a:pt x="24855" y="21600"/>
                      <a:pt x="20204" y="21600"/>
                    </a:cubicBezTo>
                    <a:cubicBezTo>
                      <a:pt x="11221" y="21600"/>
                      <a:pt x="3176" y="16040"/>
                      <a:pt x="-1" y="7639"/>
                    </a:cubicBezTo>
                  </a:path>
                  <a:path w="33112" h="21600" stroke="0" extrusionOk="0">
                    <a:moveTo>
                      <a:pt x="33111" y="17318"/>
                    </a:moveTo>
                    <a:cubicBezTo>
                      <a:pt x="29382" y="20098"/>
                      <a:pt x="24855" y="21600"/>
                      <a:pt x="20204" y="21600"/>
                    </a:cubicBezTo>
                    <a:cubicBezTo>
                      <a:pt x="11221" y="21600"/>
                      <a:pt x="3176" y="16040"/>
                      <a:pt x="-1" y="7639"/>
                    </a:cubicBezTo>
                    <a:lnTo>
                      <a:pt x="20204" y="0"/>
                    </a:lnTo>
                    <a:lnTo>
                      <a:pt x="33111" y="17318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93" name="Line 30"/>
              <p:cNvSpPr>
                <a:spLocks noChangeShapeType="1"/>
              </p:cNvSpPr>
              <p:nvPr/>
            </p:nvSpPr>
            <p:spPr bwMode="auto">
              <a:xfrm flipH="1">
                <a:off x="566" y="2140"/>
                <a:ext cx="829" cy="1267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94" name="Line 31"/>
              <p:cNvSpPr>
                <a:spLocks noChangeShapeType="1"/>
              </p:cNvSpPr>
              <p:nvPr/>
            </p:nvSpPr>
            <p:spPr bwMode="auto">
              <a:xfrm>
                <a:off x="1395" y="2140"/>
                <a:ext cx="471" cy="196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95" name="Line 32"/>
              <p:cNvSpPr>
                <a:spLocks noChangeShapeType="1"/>
              </p:cNvSpPr>
              <p:nvPr/>
            </p:nvSpPr>
            <p:spPr bwMode="auto">
              <a:xfrm>
                <a:off x="1866" y="2336"/>
                <a:ext cx="162" cy="1163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96" name="Line 33"/>
              <p:cNvSpPr>
                <a:spLocks noChangeShapeType="1"/>
              </p:cNvSpPr>
              <p:nvPr/>
            </p:nvSpPr>
            <p:spPr bwMode="auto">
              <a:xfrm>
                <a:off x="566" y="3407"/>
                <a:ext cx="1462" cy="92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97" name="Line 34"/>
              <p:cNvSpPr>
                <a:spLocks noChangeShapeType="1"/>
              </p:cNvSpPr>
              <p:nvPr/>
            </p:nvSpPr>
            <p:spPr bwMode="auto">
              <a:xfrm>
                <a:off x="1866" y="2336"/>
                <a:ext cx="3395" cy="138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98" name="Line 35"/>
              <p:cNvSpPr>
                <a:spLocks noChangeShapeType="1"/>
              </p:cNvSpPr>
              <p:nvPr/>
            </p:nvSpPr>
            <p:spPr bwMode="auto">
              <a:xfrm flipH="1">
                <a:off x="1395" y="1576"/>
                <a:ext cx="379" cy="564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99" name="Line 36"/>
              <p:cNvSpPr>
                <a:spLocks noChangeShapeType="1"/>
              </p:cNvSpPr>
              <p:nvPr/>
            </p:nvSpPr>
            <p:spPr bwMode="auto">
              <a:xfrm>
                <a:off x="1795" y="1576"/>
                <a:ext cx="92" cy="76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00" name="Line 37"/>
              <p:cNvSpPr>
                <a:spLocks noChangeShapeType="1"/>
              </p:cNvSpPr>
              <p:nvPr/>
            </p:nvSpPr>
            <p:spPr bwMode="auto">
              <a:xfrm>
                <a:off x="2028" y="3491"/>
                <a:ext cx="3233" cy="21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01" name="Rectangle 38"/>
              <p:cNvSpPr>
                <a:spLocks noChangeArrowheads="1"/>
              </p:cNvSpPr>
              <p:nvPr/>
            </p:nvSpPr>
            <p:spPr bwMode="auto">
              <a:xfrm>
                <a:off x="4421" y="3393"/>
                <a:ext cx="273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700" dirty="0">
                    <a:solidFill>
                      <a:schemeClr val="bg1"/>
                    </a:solidFill>
                    <a:latin typeface=".VnArial" pitchFamily="34" charset="0"/>
                  </a:rPr>
                  <a:t>20</a:t>
                </a:r>
                <a:endParaRPr lang="en-US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902" name="Rectangle 39"/>
              <p:cNvSpPr>
                <a:spLocks noChangeArrowheads="1"/>
              </p:cNvSpPr>
              <p:nvPr/>
            </p:nvSpPr>
            <p:spPr bwMode="auto">
              <a:xfrm>
                <a:off x="4682" y="3318"/>
                <a:ext cx="97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700" dirty="0">
                    <a:solidFill>
                      <a:schemeClr val="bg1"/>
                    </a:solidFill>
                    <a:latin typeface="Symbol" pitchFamily="18" charset="2"/>
                  </a:rPr>
                  <a:t>°</a:t>
                </a:r>
                <a:endParaRPr lang="en-US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903" name="Rectangle 40"/>
              <p:cNvSpPr>
                <a:spLocks noChangeArrowheads="1"/>
              </p:cNvSpPr>
              <p:nvPr/>
            </p:nvSpPr>
            <p:spPr bwMode="auto">
              <a:xfrm>
                <a:off x="1503" y="1859"/>
                <a:ext cx="255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 dirty="0">
                    <a:solidFill>
                      <a:schemeClr val="bg1"/>
                    </a:solidFill>
                    <a:latin typeface=".VnArial" pitchFamily="34" charset="0"/>
                  </a:rPr>
                  <a:t>40</a:t>
                </a:r>
                <a:endParaRPr lang="en-US" alt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904" name="Rectangle 41"/>
              <p:cNvSpPr>
                <a:spLocks noChangeArrowheads="1"/>
              </p:cNvSpPr>
              <p:nvPr/>
            </p:nvSpPr>
            <p:spPr bwMode="auto">
              <a:xfrm>
                <a:off x="1744" y="1771"/>
                <a:ext cx="97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700" dirty="0">
                    <a:solidFill>
                      <a:schemeClr val="bg1"/>
                    </a:solidFill>
                    <a:latin typeface="Symbol" pitchFamily="18" charset="2"/>
                  </a:rPr>
                  <a:t>°</a:t>
                </a:r>
                <a:endParaRPr lang="en-US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905" name="Oval 42"/>
              <p:cNvSpPr>
                <a:spLocks noChangeArrowheads="1"/>
              </p:cNvSpPr>
              <p:nvPr/>
            </p:nvSpPr>
            <p:spPr bwMode="auto">
              <a:xfrm>
                <a:off x="1751" y="1564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121906" name="Rectangle 43"/>
              <p:cNvSpPr>
                <a:spLocks noChangeArrowheads="1"/>
              </p:cNvSpPr>
              <p:nvPr/>
            </p:nvSpPr>
            <p:spPr bwMode="auto">
              <a:xfrm>
                <a:off x="1765" y="1242"/>
                <a:ext cx="172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  <p:sp>
            <p:nvSpPr>
              <p:cNvPr id="121907" name="Oval 44"/>
              <p:cNvSpPr>
                <a:spLocks noChangeArrowheads="1"/>
              </p:cNvSpPr>
              <p:nvPr/>
            </p:nvSpPr>
            <p:spPr bwMode="auto">
              <a:xfrm>
                <a:off x="1303" y="2981"/>
                <a:ext cx="92" cy="103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1908" name="Rectangle 45"/>
              <p:cNvSpPr>
                <a:spLocks noChangeArrowheads="1"/>
              </p:cNvSpPr>
              <p:nvPr/>
            </p:nvSpPr>
            <p:spPr bwMode="auto">
              <a:xfrm>
                <a:off x="1424" y="2916"/>
                <a:ext cx="201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121909" name="Oval 46"/>
              <p:cNvSpPr>
                <a:spLocks noChangeArrowheads="1"/>
              </p:cNvSpPr>
              <p:nvPr/>
            </p:nvSpPr>
            <p:spPr bwMode="auto">
              <a:xfrm>
                <a:off x="543" y="3396"/>
                <a:ext cx="35" cy="3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121910" name="Rectangle 47"/>
              <p:cNvSpPr>
                <a:spLocks noChangeArrowheads="1"/>
              </p:cNvSpPr>
              <p:nvPr/>
            </p:nvSpPr>
            <p:spPr bwMode="auto">
              <a:xfrm>
                <a:off x="399" y="3396"/>
                <a:ext cx="187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121911" name="Oval 48"/>
              <p:cNvSpPr>
                <a:spLocks noChangeArrowheads="1"/>
              </p:cNvSpPr>
              <p:nvPr/>
            </p:nvSpPr>
            <p:spPr bwMode="auto">
              <a:xfrm>
                <a:off x="2004" y="3488"/>
                <a:ext cx="35" cy="4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121912" name="Rectangle 49"/>
              <p:cNvSpPr>
                <a:spLocks noChangeArrowheads="1"/>
              </p:cNvSpPr>
              <p:nvPr/>
            </p:nvSpPr>
            <p:spPr bwMode="auto">
              <a:xfrm>
                <a:off x="1998" y="3476"/>
                <a:ext cx="187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121913" name="Oval 50"/>
              <p:cNvSpPr>
                <a:spLocks noChangeArrowheads="1"/>
              </p:cNvSpPr>
              <p:nvPr/>
            </p:nvSpPr>
            <p:spPr bwMode="auto">
              <a:xfrm>
                <a:off x="1383" y="2129"/>
                <a:ext cx="35" cy="3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121914" name="Rectangle 51"/>
              <p:cNvSpPr>
                <a:spLocks noChangeArrowheads="1"/>
              </p:cNvSpPr>
              <p:nvPr/>
            </p:nvSpPr>
            <p:spPr bwMode="auto">
              <a:xfrm>
                <a:off x="1199" y="1864"/>
                <a:ext cx="172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121915" name="Oval 52"/>
              <p:cNvSpPr>
                <a:spLocks noChangeArrowheads="1"/>
              </p:cNvSpPr>
              <p:nvPr/>
            </p:nvSpPr>
            <p:spPr bwMode="auto">
              <a:xfrm>
                <a:off x="1855" y="2325"/>
                <a:ext cx="34" cy="4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121916" name="Rectangle 53"/>
              <p:cNvSpPr>
                <a:spLocks noChangeArrowheads="1"/>
              </p:cNvSpPr>
              <p:nvPr/>
            </p:nvSpPr>
            <p:spPr bwMode="auto">
              <a:xfrm>
                <a:off x="1926" y="2060"/>
                <a:ext cx="187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121917" name="Oval 54"/>
              <p:cNvSpPr>
                <a:spLocks noChangeArrowheads="1"/>
              </p:cNvSpPr>
              <p:nvPr/>
            </p:nvSpPr>
            <p:spPr bwMode="auto">
              <a:xfrm>
                <a:off x="5249" y="3707"/>
                <a:ext cx="46" cy="3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/>
              </a:p>
            </p:txBody>
          </p:sp>
          <p:sp>
            <p:nvSpPr>
              <p:cNvPr id="121918" name="Rectangle 55"/>
              <p:cNvSpPr>
                <a:spLocks noChangeArrowheads="1"/>
              </p:cNvSpPr>
              <p:nvPr/>
            </p:nvSpPr>
            <p:spPr bwMode="auto">
              <a:xfrm>
                <a:off x="5136" y="3684"/>
                <a:ext cx="158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</a:p>
            </p:txBody>
          </p:sp>
          <p:sp>
            <p:nvSpPr>
              <p:cNvPr id="121919" name="Oval 57"/>
              <p:cNvSpPr>
                <a:spLocks noChangeArrowheads="1"/>
              </p:cNvSpPr>
              <p:nvPr/>
            </p:nvSpPr>
            <p:spPr bwMode="auto">
              <a:xfrm>
                <a:off x="452" y="2123"/>
                <a:ext cx="1728" cy="1728"/>
              </a:xfrm>
              <a:prstGeom prst="ellipse">
                <a:avLst/>
              </a:prstGeom>
              <a:noFill/>
              <a:ln w="9525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121880" name="Group 70"/>
            <p:cNvGrpSpPr>
              <a:grpSpLocks/>
            </p:cNvGrpSpPr>
            <p:nvPr/>
          </p:nvGrpSpPr>
          <p:grpSpPr bwMode="auto">
            <a:xfrm>
              <a:off x="1757020" y="5963077"/>
              <a:ext cx="458787" cy="492124"/>
              <a:chOff x="1718" y="3207"/>
              <a:chExt cx="289" cy="310"/>
            </a:xfrm>
          </p:grpSpPr>
          <p:sp>
            <p:nvSpPr>
              <p:cNvPr id="121886" name="Line 65"/>
              <p:cNvSpPr>
                <a:spLocks noChangeShapeType="1"/>
              </p:cNvSpPr>
              <p:nvPr/>
            </p:nvSpPr>
            <p:spPr bwMode="auto">
              <a:xfrm rot="1106097">
                <a:off x="1863" y="3393"/>
                <a:ext cx="96" cy="48"/>
              </a:xfrm>
              <a:prstGeom prst="line">
                <a:avLst/>
              </a:prstGeom>
              <a:noFill/>
              <a:ln w="1905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87" name="Text Box 66"/>
              <p:cNvSpPr txBox="1">
                <a:spLocks noChangeArrowheads="1"/>
              </p:cNvSpPr>
              <p:nvPr/>
            </p:nvSpPr>
            <p:spPr bwMode="auto">
              <a:xfrm>
                <a:off x="1718" y="3207"/>
                <a:ext cx="240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>
                    <a:solidFill>
                      <a:schemeClr val="bg1"/>
                    </a:solidFill>
                    <a:latin typeface="VNI-Times" pitchFamily="2" charset="0"/>
                  </a:rPr>
                  <a:t>1</a:t>
                </a:r>
              </a:p>
            </p:txBody>
          </p:sp>
          <p:sp>
            <p:nvSpPr>
              <p:cNvPr id="121888" name="Freeform 69"/>
              <p:cNvSpPr>
                <a:spLocks/>
              </p:cNvSpPr>
              <p:nvPr/>
            </p:nvSpPr>
            <p:spPr bwMode="auto">
              <a:xfrm>
                <a:off x="1881" y="3363"/>
                <a:ext cx="126" cy="126"/>
              </a:xfrm>
              <a:custGeom>
                <a:avLst/>
                <a:gdLst>
                  <a:gd name="T0" fmla="*/ 126 w 126"/>
                  <a:gd name="T1" fmla="*/ 0 h 126"/>
                  <a:gd name="T2" fmla="*/ 63 w 126"/>
                  <a:gd name="T3" fmla="*/ 12 h 126"/>
                  <a:gd name="T4" fmla="*/ 36 w 126"/>
                  <a:gd name="T5" fmla="*/ 39 h 126"/>
                  <a:gd name="T6" fmla="*/ 9 w 126"/>
                  <a:gd name="T7" fmla="*/ 72 h 126"/>
                  <a:gd name="T8" fmla="*/ 0 w 126"/>
                  <a:gd name="T9" fmla="*/ 126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" h="126">
                    <a:moveTo>
                      <a:pt x="126" y="0"/>
                    </a:moveTo>
                    <a:lnTo>
                      <a:pt x="63" y="12"/>
                    </a:lnTo>
                    <a:lnTo>
                      <a:pt x="36" y="39"/>
                    </a:lnTo>
                    <a:lnTo>
                      <a:pt x="9" y="72"/>
                    </a:lnTo>
                    <a:lnTo>
                      <a:pt x="0" y="126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1881" name="Group 119"/>
            <p:cNvGrpSpPr>
              <a:grpSpLocks/>
            </p:cNvGrpSpPr>
            <p:nvPr/>
          </p:nvGrpSpPr>
          <p:grpSpPr bwMode="auto">
            <a:xfrm>
              <a:off x="1306958" y="4926435"/>
              <a:ext cx="330200" cy="528636"/>
              <a:chOff x="1310" y="2184"/>
              <a:chExt cx="208" cy="333"/>
            </a:xfrm>
          </p:grpSpPr>
          <p:sp>
            <p:nvSpPr>
              <p:cNvPr id="121882" name="Freeform 75"/>
              <p:cNvSpPr>
                <a:spLocks/>
              </p:cNvSpPr>
              <p:nvPr/>
            </p:nvSpPr>
            <p:spPr bwMode="auto">
              <a:xfrm>
                <a:off x="1338" y="2184"/>
                <a:ext cx="144" cy="54"/>
              </a:xfrm>
              <a:custGeom>
                <a:avLst/>
                <a:gdLst>
                  <a:gd name="T0" fmla="*/ 0 w 144"/>
                  <a:gd name="T1" fmla="*/ 48 h 54"/>
                  <a:gd name="T2" fmla="*/ 39 w 144"/>
                  <a:gd name="T3" fmla="*/ 54 h 54"/>
                  <a:gd name="T4" fmla="*/ 81 w 144"/>
                  <a:gd name="T5" fmla="*/ 51 h 54"/>
                  <a:gd name="T6" fmla="*/ 111 w 144"/>
                  <a:gd name="T7" fmla="*/ 33 h 54"/>
                  <a:gd name="T8" fmla="*/ 144 w 144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4" h="54">
                    <a:moveTo>
                      <a:pt x="0" y="48"/>
                    </a:moveTo>
                    <a:lnTo>
                      <a:pt x="39" y="54"/>
                    </a:lnTo>
                    <a:lnTo>
                      <a:pt x="81" y="51"/>
                    </a:lnTo>
                    <a:lnTo>
                      <a:pt x="111" y="33"/>
                    </a:lnTo>
                    <a:lnTo>
                      <a:pt x="14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83" name="Freeform 76"/>
              <p:cNvSpPr>
                <a:spLocks/>
              </p:cNvSpPr>
              <p:nvPr/>
            </p:nvSpPr>
            <p:spPr bwMode="auto">
              <a:xfrm>
                <a:off x="1314" y="2197"/>
                <a:ext cx="204" cy="75"/>
              </a:xfrm>
              <a:custGeom>
                <a:avLst/>
                <a:gdLst>
                  <a:gd name="T0" fmla="*/ 0 w 204"/>
                  <a:gd name="T1" fmla="*/ 66 h 75"/>
                  <a:gd name="T2" fmla="*/ 60 w 204"/>
                  <a:gd name="T3" fmla="*/ 75 h 75"/>
                  <a:gd name="T4" fmla="*/ 114 w 204"/>
                  <a:gd name="T5" fmla="*/ 72 h 75"/>
                  <a:gd name="T6" fmla="*/ 162 w 204"/>
                  <a:gd name="T7" fmla="*/ 48 h 75"/>
                  <a:gd name="T8" fmla="*/ 204 w 204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4" h="75">
                    <a:moveTo>
                      <a:pt x="0" y="66"/>
                    </a:moveTo>
                    <a:lnTo>
                      <a:pt x="60" y="75"/>
                    </a:lnTo>
                    <a:lnTo>
                      <a:pt x="114" y="72"/>
                    </a:lnTo>
                    <a:lnTo>
                      <a:pt x="162" y="48"/>
                    </a:lnTo>
                    <a:lnTo>
                      <a:pt x="20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84" name="Line 77"/>
              <p:cNvSpPr>
                <a:spLocks noChangeShapeType="1"/>
              </p:cNvSpPr>
              <p:nvPr/>
            </p:nvSpPr>
            <p:spPr bwMode="auto">
              <a:xfrm>
                <a:off x="1392" y="2208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85" name="Text Box 118"/>
              <p:cNvSpPr txBox="1">
                <a:spLocks noChangeArrowheads="1"/>
              </p:cNvSpPr>
              <p:nvPr/>
            </p:nvSpPr>
            <p:spPr bwMode="auto">
              <a:xfrm>
                <a:off x="1310" y="2207"/>
                <a:ext cx="144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>
                    <a:solidFill>
                      <a:schemeClr val="bg1"/>
                    </a:solidFill>
                    <a:latin typeface="VNI-Times" pitchFamily="2" charset="0"/>
                  </a:rPr>
                  <a:t>1</a:t>
                </a:r>
              </a:p>
            </p:txBody>
          </p:sp>
        </p:grpSp>
      </p:grpSp>
      <p:sp>
        <p:nvSpPr>
          <p:cNvPr id="121860" name="Text Box 122"/>
          <p:cNvSpPr txBox="1">
            <a:spLocks noChangeArrowheads="1"/>
          </p:cNvSpPr>
          <p:nvPr/>
        </p:nvSpPr>
        <p:spPr bwMode="auto">
          <a:xfrm>
            <a:off x="361906" y="1202883"/>
            <a:ext cx="259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u="sng" dirty="0" err="1">
                <a:solidFill>
                  <a:srgbClr val="FFFF00"/>
                </a:solidFill>
                <a:cs typeface="Arial" pitchFamily="34" charset="0"/>
              </a:rPr>
              <a:t>Lời</a:t>
            </a:r>
            <a:r>
              <a:rPr lang="en-US" altLang="en-US" sz="2400" u="sng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altLang="en-US" sz="2400" u="sng" dirty="0" err="1">
                <a:solidFill>
                  <a:srgbClr val="FFFF00"/>
                </a:solidFill>
                <a:cs typeface="Arial" pitchFamily="34" charset="0"/>
              </a:rPr>
              <a:t>giải</a:t>
            </a:r>
            <a:r>
              <a:rPr lang="en-US" altLang="en-US" sz="2400" u="sng" dirty="0">
                <a:solidFill>
                  <a:srgbClr val="FFFF00"/>
                </a:solidFill>
                <a:cs typeface="Arial" pitchFamily="34" charset="0"/>
              </a:rPr>
              <a:t>:</a:t>
            </a:r>
          </a:p>
        </p:txBody>
      </p:sp>
      <p:graphicFrame>
        <p:nvGraphicFramePr>
          <p:cNvPr id="1218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785937"/>
              </p:ext>
            </p:extLst>
          </p:nvPr>
        </p:nvGraphicFramePr>
        <p:xfrm>
          <a:off x="4794250" y="1779588"/>
          <a:ext cx="114300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"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1779588"/>
                        <a:ext cx="114300" cy="13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2" name="Text Box 59"/>
          <p:cNvSpPr txBox="1">
            <a:spLocks noChangeArrowheads="1"/>
          </p:cNvSpPr>
          <p:nvPr/>
        </p:nvSpPr>
        <p:spPr bwMode="auto">
          <a:xfrm>
            <a:off x="2552700" y="1733550"/>
            <a:ext cx="5029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  </a:t>
            </a:r>
            <a:r>
              <a:rPr lang="en-US" altLang="en-US" sz="2400" dirty="0" err="1" smtClean="0">
                <a:solidFill>
                  <a:schemeClr val="bg1"/>
                </a:solidFill>
                <a:cs typeface="Arial" pitchFamily="34" charset="0"/>
              </a:rPr>
              <a:t>Trong</a:t>
            </a:r>
            <a:r>
              <a:rPr lang="en-US" altLang="en-US" sz="2400" dirty="0" smtClean="0">
                <a:solidFill>
                  <a:schemeClr val="bg1"/>
                </a:solidFill>
                <a:cs typeface="Arial" pitchFamily="34" charset="0"/>
              </a:rPr>
              <a:t>             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có</a:t>
            </a:r>
            <a:r>
              <a:rPr lang="en-US" altLang="en-US" sz="2400" dirty="0" smtClean="0">
                <a:solidFill>
                  <a:schemeClr val="bg1"/>
                </a:solidFill>
                <a:cs typeface="Arial" pitchFamily="34" charset="0"/>
              </a:rPr>
              <a:t>: </a:t>
            </a:r>
            <a:endParaRPr lang="en-US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21863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286084"/>
              </p:ext>
            </p:extLst>
          </p:nvPr>
        </p:nvGraphicFramePr>
        <p:xfrm>
          <a:off x="3771900" y="1852613"/>
          <a:ext cx="1082675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" name="Equation" r:id="rId5" imgW="533160" imgH="190440" progId="Equation.DSMT4">
                  <p:embed/>
                </p:oleObj>
              </mc:Choice>
              <mc:Fallback>
                <p:oleObj name="Equation" r:id="rId5" imgW="5331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1852613"/>
                        <a:ext cx="1082675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077882"/>
              </p:ext>
            </p:extLst>
          </p:nvPr>
        </p:nvGraphicFramePr>
        <p:xfrm>
          <a:off x="5273675" y="1341438"/>
          <a:ext cx="23463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" name="Equation" r:id="rId7" imgW="1307880" imgH="291960" progId="Equation.DSMT4">
                  <p:embed/>
                </p:oleObj>
              </mc:Choice>
              <mc:Fallback>
                <p:oleObj name="Equation" r:id="rId7" imgW="1307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675" y="1341438"/>
                        <a:ext cx="234632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721056"/>
              </p:ext>
            </p:extLst>
          </p:nvPr>
        </p:nvGraphicFramePr>
        <p:xfrm>
          <a:off x="7467600" y="1409700"/>
          <a:ext cx="3952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" name="Equation" r:id="rId9" imgW="190440" imgH="266400" progId="Equation.DSMT4">
                  <p:embed/>
                </p:oleObj>
              </mc:Choice>
              <mc:Fallback>
                <p:oleObj name="Equation" r:id="rId9" imgW="1904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409700"/>
                        <a:ext cx="395288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406669"/>
              </p:ext>
            </p:extLst>
          </p:nvPr>
        </p:nvGraphicFramePr>
        <p:xfrm>
          <a:off x="3136900" y="2173287"/>
          <a:ext cx="44069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" name="Equation" r:id="rId11" imgW="2425680" imgH="291960" progId="Equation.DSMT4">
                  <p:embed/>
                </p:oleObj>
              </mc:Choice>
              <mc:Fallback>
                <p:oleObj name="Equation" r:id="rId11" imgW="24256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2173287"/>
                        <a:ext cx="44069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982239"/>
              </p:ext>
            </p:extLst>
          </p:nvPr>
        </p:nvGraphicFramePr>
        <p:xfrm>
          <a:off x="5410200" y="2945547"/>
          <a:ext cx="17494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" name="Equation" r:id="rId13" imgW="1091880" imgH="291960" progId="Equation.DSMT4">
                  <p:embed/>
                </p:oleObj>
              </mc:Choice>
              <mc:Fallback>
                <p:oleObj name="Equation" r:id="rId13" imgW="1091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945547"/>
                        <a:ext cx="17494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8" name="TextBox 6"/>
          <p:cNvSpPr txBox="1">
            <a:spLocks noChangeArrowheads="1"/>
          </p:cNvSpPr>
          <p:nvPr/>
        </p:nvSpPr>
        <p:spPr bwMode="auto">
          <a:xfrm>
            <a:off x="2778125" y="2502753"/>
            <a:ext cx="5908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Mà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tứ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giác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ABCD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nội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tiếp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đường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tròn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(O</a:t>
            </a:r>
            <a:r>
              <a:rPr lang="en-US" altLang="en-US" sz="2400" dirty="0" smtClean="0">
                <a:solidFill>
                  <a:schemeClr val="bg1"/>
                </a:solidFill>
                <a:cs typeface="Arial" pitchFamily="34" charset="0"/>
              </a:rPr>
              <a:t>)</a:t>
            </a:r>
            <a:br>
              <a:rPr lang="en-US" altLang="en-US" sz="24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altLang="en-US" sz="2400" dirty="0" smtClean="0">
                <a:solidFill>
                  <a:schemeClr val="bg1"/>
                </a:solidFill>
                <a:cs typeface="Arial" pitchFamily="34" charset="0"/>
              </a:rPr>
              <a:t>             </a:t>
            </a:r>
            <a:r>
              <a:rPr lang="en-US" altLang="en-US" sz="2400" dirty="0" err="1" smtClean="0">
                <a:solidFill>
                  <a:schemeClr val="bg1"/>
                </a:solidFill>
                <a:cs typeface="Arial" pitchFamily="34" charset="0"/>
              </a:rPr>
              <a:t>nên</a:t>
            </a:r>
            <a:r>
              <a:rPr lang="en-US" altLang="en-US" sz="2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ta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có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:</a:t>
            </a:r>
          </a:p>
        </p:txBody>
      </p:sp>
      <p:sp>
        <p:nvSpPr>
          <p:cNvPr id="121869" name="Text Box 59"/>
          <p:cNvSpPr txBox="1">
            <a:spLocks noChangeArrowheads="1"/>
          </p:cNvSpPr>
          <p:nvPr/>
        </p:nvSpPr>
        <p:spPr bwMode="auto">
          <a:xfrm>
            <a:off x="2552700" y="1276350"/>
            <a:ext cx="31797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 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Trong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           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có</a:t>
            </a:r>
            <a:r>
              <a:rPr lang="en-US" altLang="en-US" sz="2400" dirty="0" smtClean="0">
                <a:solidFill>
                  <a:schemeClr val="bg1"/>
                </a:solidFill>
                <a:cs typeface="Arial" pitchFamily="34" charset="0"/>
              </a:rPr>
              <a:t>:  </a:t>
            </a:r>
            <a:endParaRPr lang="en-US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218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586708"/>
              </p:ext>
            </p:extLst>
          </p:nvPr>
        </p:nvGraphicFramePr>
        <p:xfrm>
          <a:off x="3708400" y="1377950"/>
          <a:ext cx="1106488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" name="Equation" r:id="rId15" imgW="545760" imgH="190440" progId="Equation.DSMT4">
                  <p:embed/>
                </p:oleObj>
              </mc:Choice>
              <mc:Fallback>
                <p:oleObj name="Equation" r:id="rId15" imgW="5457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377950"/>
                        <a:ext cx="1106488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222176"/>
              </p:ext>
            </p:extLst>
          </p:nvPr>
        </p:nvGraphicFramePr>
        <p:xfrm>
          <a:off x="5305425" y="1767680"/>
          <a:ext cx="23907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" name="Equation" r:id="rId17" imgW="1333440" imgH="291960" progId="Equation.DSMT4">
                  <p:embed/>
                </p:oleObj>
              </mc:Choice>
              <mc:Fallback>
                <p:oleObj name="Equation" r:id="rId17" imgW="13334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1767680"/>
                        <a:ext cx="239077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72" name="Text Box 59"/>
          <p:cNvSpPr txBox="1">
            <a:spLocks noChangeArrowheads="1"/>
          </p:cNvSpPr>
          <p:nvPr/>
        </p:nvSpPr>
        <p:spPr bwMode="auto">
          <a:xfrm>
            <a:off x="4763286" y="3257550"/>
            <a:ext cx="240185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Từ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đó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suy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cs typeface="Arial" pitchFamily="34" charset="0"/>
              </a:rPr>
              <a:t>ra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:  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839563"/>
              </p:ext>
            </p:extLst>
          </p:nvPr>
        </p:nvGraphicFramePr>
        <p:xfrm>
          <a:off x="4953000" y="3732213"/>
          <a:ext cx="379095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0" name="Equation" r:id="rId19" imgW="2298600" imgH="253800" progId="Equation.DSMT4">
                  <p:embed/>
                </p:oleObj>
              </mc:Choice>
              <mc:Fallback>
                <p:oleObj name="Equation" r:id="rId19" imgW="2298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732213"/>
                        <a:ext cx="3790950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74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683307"/>
              </p:ext>
            </p:extLst>
          </p:nvPr>
        </p:nvGraphicFramePr>
        <p:xfrm>
          <a:off x="4711700" y="4095750"/>
          <a:ext cx="1841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1" name="Equation" r:id="rId21" imgW="1028520" imgH="291960" progId="Equation.DSMT4">
                  <p:embed/>
                </p:oleObj>
              </mc:Choice>
              <mc:Fallback>
                <p:oleObj name="Equation" r:id="rId21" imgW="10285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4095750"/>
                        <a:ext cx="1841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75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311861"/>
              </p:ext>
            </p:extLst>
          </p:nvPr>
        </p:nvGraphicFramePr>
        <p:xfrm>
          <a:off x="4724400" y="4476750"/>
          <a:ext cx="14128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2" name="Equation" r:id="rId23" imgW="787320" imgH="291960" progId="Equation.DSMT4">
                  <p:embed/>
                </p:oleObj>
              </mc:Choice>
              <mc:Fallback>
                <p:oleObj name="Equation" r:id="rId23" imgW="7873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76750"/>
                        <a:ext cx="141287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227909"/>
              </p:ext>
            </p:extLst>
          </p:nvPr>
        </p:nvGraphicFramePr>
        <p:xfrm>
          <a:off x="4294188" y="2166938"/>
          <a:ext cx="760412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" name="Equation" r:id="rId25" imgW="419040" imgH="241200" progId="Equation.DSMT4">
                  <p:embed/>
                </p:oleObj>
              </mc:Choice>
              <mc:Fallback>
                <p:oleObj name="Equation" r:id="rId25" imgW="419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2166938"/>
                        <a:ext cx="760412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>
          <a:xfrm>
            <a:off x="3089504" y="57150"/>
            <a:ext cx="2218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LUYỆN TẬP</a:t>
            </a:r>
            <a:endParaRPr lang="en-US" sz="28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7078" y="742950"/>
            <a:ext cx="8478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BAC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ABCD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6" name="Picture 12" descr="POINSET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-19050"/>
            <a:ext cx="1822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44"/>
          <p:cNvSpPr>
            <a:spLocks noChangeArrowheads="1"/>
          </p:cNvSpPr>
          <p:nvPr/>
        </p:nvSpPr>
        <p:spPr bwMode="auto">
          <a:xfrm>
            <a:off x="76200" y="88900"/>
            <a:ext cx="89916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1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  <p:bldP spid="121862" grpId="0"/>
      <p:bldP spid="121868" grpId="0"/>
      <p:bldP spid="121869" grpId="0"/>
      <p:bldP spid="12187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2951"/>
            <a:ext cx="8153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539750" y="231775"/>
            <a:ext cx="82867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marL="341313" indent="-341313" algn="ctr"/>
            <a:r>
              <a:rPr lang="en-US" altLang="en-US" sz="3200" b="1" dirty="0">
                <a:solidFill>
                  <a:srgbClr val="FFFF00"/>
                </a:solidFill>
              </a:rPr>
              <a:t>HƯỚNG DẪN VỀ NHÀ</a:t>
            </a:r>
          </a:p>
        </p:txBody>
      </p:sp>
      <p:pic>
        <p:nvPicPr>
          <p:cNvPr id="18437" name="Picture 31" descr="daisi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35350"/>
            <a:ext cx="13176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flower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68813"/>
            <a:ext cx="88201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0" y="88900"/>
            <a:ext cx="91440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8536" y="1276350"/>
            <a:ext cx="1438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990099"/>
                </a:solidFill>
              </a:rPr>
              <a:t>NẮM </a:t>
            </a:r>
            <a:r>
              <a:rPr lang="en-US" sz="2000" b="1" i="1" dirty="0">
                <a:solidFill>
                  <a:srgbClr val="990099"/>
                </a:solidFill>
              </a:rPr>
              <a:t>CHẮC: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984375" y="1668484"/>
            <a:ext cx="51752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2400" b="1" i="1" dirty="0">
                <a:solidFill>
                  <a:srgbClr val="0000FF"/>
                </a:solidFill>
              </a:rPr>
              <a:t>1. </a:t>
            </a:r>
            <a:r>
              <a:rPr lang="en-US" sz="2400" b="1" i="1" dirty="0" err="1">
                <a:solidFill>
                  <a:srgbClr val="0000FF"/>
                </a:solidFill>
              </a:rPr>
              <a:t>Định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nghĩa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tứ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giác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nội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tiếp</a:t>
            </a:r>
            <a:r>
              <a:rPr lang="en-US" sz="2400" b="1" i="1" dirty="0">
                <a:solidFill>
                  <a:srgbClr val="0000FF"/>
                </a:solidFill>
              </a:rPr>
              <a:t>;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2. </a:t>
            </a:r>
            <a:r>
              <a:rPr lang="en-US" sz="2400" b="1" i="1" dirty="0" err="1">
                <a:solidFill>
                  <a:srgbClr val="0000FF"/>
                </a:solidFill>
              </a:rPr>
              <a:t>Tính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chất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của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tứ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giác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nội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tiếp</a:t>
            </a:r>
            <a:r>
              <a:rPr lang="en-US" sz="2400" b="1" i="1" dirty="0">
                <a:solidFill>
                  <a:srgbClr val="0000FF"/>
                </a:solidFill>
              </a:rPr>
              <a:t>;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3. </a:t>
            </a:r>
            <a:r>
              <a:rPr lang="en-US" sz="2400" b="1" i="1" dirty="0" err="1">
                <a:solidFill>
                  <a:srgbClr val="0000FF"/>
                </a:solidFill>
              </a:rPr>
              <a:t>Dấu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hiệu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nhận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biết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tứ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giác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nội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tiếp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    (</a:t>
            </a:r>
            <a:r>
              <a:rPr lang="en-US" sz="2400" b="1" i="1" dirty="0" err="1">
                <a:solidFill>
                  <a:srgbClr val="0000FF"/>
                </a:solidFill>
              </a:rPr>
              <a:t>Định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nghĩa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và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Định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lý</a:t>
            </a:r>
            <a:r>
              <a:rPr lang="en-US" sz="2400" b="1" i="1" dirty="0">
                <a:solidFill>
                  <a:srgbClr val="0000FF"/>
                </a:solidFill>
              </a:rPr>
              <a:t> ).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4735" y="3066018"/>
            <a:ext cx="2067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olidFill>
                  <a:srgbClr val="990099"/>
                </a:solidFill>
              </a:rPr>
              <a:t>GIẢI CÁC BÀI TẬP: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4375" y="3333750"/>
            <a:ext cx="409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0000FF"/>
                </a:solidFill>
              </a:rPr>
              <a:t>Bài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tập</a:t>
            </a:r>
            <a:r>
              <a:rPr lang="en-US" sz="2400" b="1" i="1" dirty="0">
                <a:solidFill>
                  <a:srgbClr val="0000FF"/>
                </a:solidFill>
              </a:rPr>
              <a:t>: 54, 55 </a:t>
            </a:r>
            <a:r>
              <a:rPr lang="en-US" sz="2400" b="1" i="1" dirty="0" smtClean="0">
                <a:solidFill>
                  <a:srgbClr val="0000FF"/>
                </a:solidFill>
              </a:rPr>
              <a:t>-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Sgk</a:t>
            </a:r>
            <a:r>
              <a:rPr lang="en-US" sz="2400" b="1" i="1" dirty="0" smtClean="0">
                <a:solidFill>
                  <a:srgbClr val="0000FF"/>
                </a:solidFill>
              </a:rPr>
              <a:t> -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trang</a:t>
            </a:r>
            <a:r>
              <a:rPr lang="en-US" sz="2400" b="1" i="1" dirty="0" smtClean="0">
                <a:solidFill>
                  <a:srgbClr val="0000FF"/>
                </a:solidFill>
              </a:rPr>
              <a:t> 89</a:t>
            </a:r>
            <a:r>
              <a:rPr lang="en-US" sz="2400" b="1" i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52600" y="3795415"/>
            <a:ext cx="3716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990099"/>
                </a:solidFill>
              </a:rPr>
              <a:t>Chuẩn</a:t>
            </a:r>
            <a:r>
              <a:rPr lang="en-US" sz="2400" b="1" i="1" dirty="0">
                <a:solidFill>
                  <a:srgbClr val="990099"/>
                </a:solidFill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</a:rPr>
              <a:t>bị</a:t>
            </a:r>
            <a:r>
              <a:rPr lang="en-US" sz="2400" b="1" i="1" dirty="0">
                <a:solidFill>
                  <a:srgbClr val="990099"/>
                </a:solidFill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</a:rPr>
              <a:t>tiết</a:t>
            </a:r>
            <a:r>
              <a:rPr lang="en-US" sz="2400" b="1" i="1" dirty="0">
                <a:solidFill>
                  <a:srgbClr val="990099"/>
                </a:solidFill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</a:rPr>
              <a:t>sau</a:t>
            </a:r>
            <a:r>
              <a:rPr lang="en-US" sz="2400" b="1" i="1" dirty="0">
                <a:solidFill>
                  <a:srgbClr val="990099"/>
                </a:solidFill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</a:rPr>
              <a:t>Luyện</a:t>
            </a:r>
            <a:r>
              <a:rPr lang="en-US" sz="2400" b="1" i="1" dirty="0">
                <a:solidFill>
                  <a:srgbClr val="990099"/>
                </a:solidFill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</a:rPr>
              <a:t>tập</a:t>
            </a:r>
            <a:r>
              <a:rPr lang="en-US" sz="2400" b="1" i="1" dirty="0">
                <a:solidFill>
                  <a:srgbClr val="9900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04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23850" y="4450195"/>
            <a:ext cx="84485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FF00"/>
                </a:solidFill>
              </a:rPr>
              <a:t>Tứ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giác</a:t>
            </a:r>
            <a:r>
              <a:rPr lang="en-US" sz="2400" dirty="0">
                <a:solidFill>
                  <a:srgbClr val="FFFF00"/>
                </a:solidFill>
              </a:rPr>
              <a:t> ABCD </a:t>
            </a:r>
            <a:r>
              <a:rPr lang="en-US" sz="2400" dirty="0" err="1" smtClean="0">
                <a:solidFill>
                  <a:srgbClr val="FFFF00"/>
                </a:solidFill>
              </a:rPr>
              <a:t>có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bốn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đỉnh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cùng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nằm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trên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một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đường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tròn</a:t>
            </a:r>
            <a:r>
              <a:rPr lang="en-US" sz="2400" smtClean="0">
                <a:solidFill>
                  <a:srgbClr val="FFFF00"/>
                </a:solidFill>
              </a:rPr>
              <a:t>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5659" y="4069195"/>
            <a:ext cx="79200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                       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                        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13230" y="1825625"/>
            <a:ext cx="2186294" cy="20574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grpSp>
        <p:nvGrpSpPr>
          <p:cNvPr id="20" name="Group 28"/>
          <p:cNvGrpSpPr>
            <a:grpSpLocks/>
          </p:cNvGrpSpPr>
          <p:nvPr/>
        </p:nvGrpSpPr>
        <p:grpSpPr bwMode="auto">
          <a:xfrm>
            <a:off x="694193" y="1504950"/>
            <a:ext cx="2125207" cy="2343150"/>
            <a:chOff x="1680" y="2092"/>
            <a:chExt cx="2044" cy="1884"/>
          </a:xfrm>
        </p:grpSpPr>
        <p:graphicFrame>
          <p:nvGraphicFramePr>
            <p:cNvPr id="21" name="Object 18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1" name="Equation" r:id="rId3" imgW="114151" imgH="215619" progId="Equation.3">
                    <p:embed/>
                  </p:oleObj>
                </mc:Choice>
                <mc:Fallback>
                  <p:oleObj name="Equation" r:id="rId3" imgW="114151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>
              <a:off x="1728" y="2350"/>
              <a:ext cx="720" cy="125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728" y="3599"/>
              <a:ext cx="1440" cy="288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2448" y="2350"/>
              <a:ext cx="1202" cy="53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25" name="Object 19"/>
            <p:cNvGraphicFramePr>
              <a:graphicFrameLocks noChangeAspect="1"/>
            </p:cNvGraphicFramePr>
            <p:nvPr/>
          </p:nvGraphicFramePr>
          <p:xfrm>
            <a:off x="1680" y="3552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2" name="Equation" r:id="rId5" imgW="126835" imgH="139518" progId="Equation.DSMT4">
                    <p:embed/>
                  </p:oleObj>
                </mc:Choice>
                <mc:Fallback>
                  <p:oleObj name="Equation" r:id="rId5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3552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4041775"/>
                </p:ext>
              </p:extLst>
            </p:nvPr>
          </p:nvGraphicFramePr>
          <p:xfrm>
            <a:off x="2386" y="2297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3" name="Equation" r:id="rId7" imgW="126835" imgH="139518" progId="Equation.DSMT4">
                    <p:embed/>
                  </p:oleObj>
                </mc:Choice>
                <mc:Fallback>
                  <p:oleObj name="Equation" r:id="rId7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6" y="2297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>
              <a:off x="3168" y="2880"/>
              <a:ext cx="480" cy="1008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28" name="Object 20"/>
            <p:cNvGraphicFramePr>
              <a:graphicFrameLocks noChangeAspect="1"/>
            </p:cNvGraphicFramePr>
            <p:nvPr/>
          </p:nvGraphicFramePr>
          <p:xfrm>
            <a:off x="3120" y="3840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4"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3840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5"/>
            <p:cNvGraphicFramePr>
              <a:graphicFrameLocks noChangeAspect="1"/>
            </p:cNvGraphicFramePr>
            <p:nvPr/>
          </p:nvGraphicFramePr>
          <p:xfrm>
            <a:off x="3600" y="2832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5" name="Equation" r:id="rId11" imgW="126835" imgH="139518" progId="Equation.DSMT4">
                    <p:embed/>
                  </p:oleObj>
                </mc:Choice>
                <mc:Fallback>
                  <p:oleObj name="Equation" r:id="rId11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2832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Rectangle 1"/>
          <p:cNvSpPr/>
          <p:nvPr/>
        </p:nvSpPr>
        <p:spPr>
          <a:xfrm>
            <a:off x="435670" y="438150"/>
            <a:ext cx="8022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Quan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sát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vẽ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sau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Tứ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a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đặc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điểm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còn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31" name="Oval 14"/>
          <p:cNvSpPr>
            <a:spLocks noChangeArrowheads="1"/>
          </p:cNvSpPr>
          <p:nvPr/>
        </p:nvSpPr>
        <p:spPr bwMode="auto">
          <a:xfrm>
            <a:off x="3500437" y="1868579"/>
            <a:ext cx="2186294" cy="20574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grpSp>
        <p:nvGrpSpPr>
          <p:cNvPr id="32" name="Group 28"/>
          <p:cNvGrpSpPr>
            <a:grpSpLocks/>
          </p:cNvGrpSpPr>
          <p:nvPr/>
        </p:nvGrpSpPr>
        <p:grpSpPr bwMode="auto">
          <a:xfrm>
            <a:off x="3681214" y="1547904"/>
            <a:ext cx="2025393" cy="2343150"/>
            <a:chOff x="1776" y="2092"/>
            <a:chExt cx="1948" cy="1884"/>
          </a:xfrm>
        </p:grpSpPr>
        <p:graphicFrame>
          <p:nvGraphicFramePr>
            <p:cNvPr id="33" name="Object 18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" name="Equation" r:id="rId12" imgW="114151" imgH="215619" progId="Equation.3">
                    <p:embed/>
                  </p:oleObj>
                </mc:Choice>
                <mc:Fallback>
                  <p:oleObj name="Equation" r:id="rId12" imgW="114151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Line 15"/>
            <p:cNvSpPr>
              <a:spLocks noChangeShapeType="1"/>
            </p:cNvSpPr>
            <p:nvPr/>
          </p:nvSpPr>
          <p:spPr bwMode="auto">
            <a:xfrm flipH="1">
              <a:off x="1827" y="2350"/>
              <a:ext cx="621" cy="79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1827" y="3142"/>
              <a:ext cx="1341" cy="74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>
              <a:off x="2448" y="2350"/>
              <a:ext cx="1202" cy="53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37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2669179"/>
                </p:ext>
              </p:extLst>
            </p:nvPr>
          </p:nvGraphicFramePr>
          <p:xfrm>
            <a:off x="1776" y="3099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" name="Equation" r:id="rId13" imgW="126835" imgH="139518" progId="Equation.DSMT4">
                    <p:embed/>
                  </p:oleObj>
                </mc:Choice>
                <mc:Fallback>
                  <p:oleObj name="Equation" r:id="rId13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3099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4041775"/>
                </p:ext>
              </p:extLst>
            </p:nvPr>
          </p:nvGraphicFramePr>
          <p:xfrm>
            <a:off x="2386" y="2297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8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6" y="2297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Line 24"/>
            <p:cNvSpPr>
              <a:spLocks noChangeShapeType="1"/>
            </p:cNvSpPr>
            <p:nvPr/>
          </p:nvSpPr>
          <p:spPr bwMode="auto">
            <a:xfrm flipH="1">
              <a:off x="3168" y="2880"/>
              <a:ext cx="480" cy="100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40" name="Object 20"/>
            <p:cNvGraphicFramePr>
              <a:graphicFrameLocks noChangeAspect="1"/>
            </p:cNvGraphicFramePr>
            <p:nvPr/>
          </p:nvGraphicFramePr>
          <p:xfrm>
            <a:off x="3120" y="3840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9" name="Equation" r:id="rId15" imgW="126835" imgH="139518" progId="Equation.DSMT4">
                    <p:embed/>
                  </p:oleObj>
                </mc:Choice>
                <mc:Fallback>
                  <p:oleObj name="Equation" r:id="rId15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3840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25"/>
            <p:cNvGraphicFramePr>
              <a:graphicFrameLocks noChangeAspect="1"/>
            </p:cNvGraphicFramePr>
            <p:nvPr/>
          </p:nvGraphicFramePr>
          <p:xfrm>
            <a:off x="3600" y="2832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0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2832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Oval 14"/>
          <p:cNvSpPr>
            <a:spLocks noChangeArrowheads="1"/>
          </p:cNvSpPr>
          <p:nvPr/>
        </p:nvSpPr>
        <p:spPr bwMode="auto">
          <a:xfrm rot="19597011">
            <a:off x="6440001" y="1753367"/>
            <a:ext cx="2065885" cy="20574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grpSp>
        <p:nvGrpSpPr>
          <p:cNvPr id="43" name="Group 28"/>
          <p:cNvGrpSpPr>
            <a:grpSpLocks/>
          </p:cNvGrpSpPr>
          <p:nvPr/>
        </p:nvGrpSpPr>
        <p:grpSpPr bwMode="auto">
          <a:xfrm>
            <a:off x="6379411" y="1437214"/>
            <a:ext cx="2459789" cy="2343150"/>
            <a:chOff x="1543" y="2092"/>
            <a:chExt cx="2473" cy="1884"/>
          </a:xfrm>
        </p:grpSpPr>
        <p:graphicFrame>
          <p:nvGraphicFramePr>
            <p:cNvPr id="44" name="Object 18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1" name="Equation" r:id="rId17" imgW="114151" imgH="215619" progId="Equation.3">
                    <p:embed/>
                  </p:oleObj>
                </mc:Choice>
                <mc:Fallback>
                  <p:oleObj name="Equation" r:id="rId17" imgW="114151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H="1">
              <a:off x="1597" y="2350"/>
              <a:ext cx="851" cy="858"/>
            </a:xfrm>
            <a:prstGeom prst="line">
              <a:avLst/>
            </a:prstGeom>
            <a:noFill/>
            <a:ln w="28575">
              <a:solidFill>
                <a:schemeClr val="accent6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1597" y="3208"/>
              <a:ext cx="1571" cy="679"/>
            </a:xfrm>
            <a:prstGeom prst="line">
              <a:avLst/>
            </a:prstGeom>
            <a:noFill/>
            <a:ln w="28575">
              <a:solidFill>
                <a:schemeClr val="accent6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2448" y="2350"/>
              <a:ext cx="1516" cy="202"/>
            </a:xfrm>
            <a:prstGeom prst="line">
              <a:avLst/>
            </a:prstGeom>
            <a:noFill/>
            <a:ln w="28575">
              <a:solidFill>
                <a:schemeClr val="accent6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48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7692668"/>
                </p:ext>
              </p:extLst>
            </p:nvPr>
          </p:nvGraphicFramePr>
          <p:xfrm>
            <a:off x="1543" y="3140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2" name="Equation" r:id="rId18" imgW="126835" imgH="139518" progId="Equation.DSMT4">
                    <p:embed/>
                  </p:oleObj>
                </mc:Choice>
                <mc:Fallback>
                  <p:oleObj name="Equation" r:id="rId18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3" y="3140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4041775"/>
                </p:ext>
              </p:extLst>
            </p:nvPr>
          </p:nvGraphicFramePr>
          <p:xfrm>
            <a:off x="2386" y="2297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3" name="Equation" r:id="rId19" imgW="126835" imgH="139518" progId="Equation.DSMT4">
                    <p:embed/>
                  </p:oleObj>
                </mc:Choice>
                <mc:Fallback>
                  <p:oleObj name="Equation" r:id="rId19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6" y="2297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Line 24"/>
            <p:cNvSpPr>
              <a:spLocks noChangeShapeType="1"/>
            </p:cNvSpPr>
            <p:nvPr/>
          </p:nvSpPr>
          <p:spPr bwMode="auto">
            <a:xfrm flipH="1">
              <a:off x="3168" y="2552"/>
              <a:ext cx="796" cy="1336"/>
            </a:xfrm>
            <a:prstGeom prst="line">
              <a:avLst/>
            </a:prstGeom>
            <a:noFill/>
            <a:ln w="28575">
              <a:solidFill>
                <a:schemeClr val="accent6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51" name="Object 20"/>
            <p:cNvGraphicFramePr>
              <a:graphicFrameLocks noChangeAspect="1"/>
            </p:cNvGraphicFramePr>
            <p:nvPr/>
          </p:nvGraphicFramePr>
          <p:xfrm>
            <a:off x="3120" y="3840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4" name="Equation" r:id="rId20" imgW="126835" imgH="139518" progId="Equation.DSMT4">
                    <p:embed/>
                  </p:oleObj>
                </mc:Choice>
                <mc:Fallback>
                  <p:oleObj name="Equation" r:id="rId20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3840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2016748"/>
                </p:ext>
              </p:extLst>
            </p:nvPr>
          </p:nvGraphicFramePr>
          <p:xfrm>
            <a:off x="3892" y="2491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5" name="Equation" r:id="rId21" imgW="126835" imgH="139518" progId="Equation.DSMT4">
                    <p:embed/>
                  </p:oleObj>
                </mc:Choice>
                <mc:Fallback>
                  <p:oleObj name="Equation" r:id="rId21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2" y="2491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Rectangle 2"/>
          <p:cNvSpPr/>
          <p:nvPr/>
        </p:nvSpPr>
        <p:spPr>
          <a:xfrm>
            <a:off x="435670" y="323185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7846" y="150495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3200" y="234315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57040" y="365332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255030" y="1556193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86731" y="235172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036621" y="374695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429000" y="2586472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071296" y="136689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609536" y="1602029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957609" y="3655793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033770" y="2721059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128885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KHỞI ĐỘNG</a:t>
            </a:r>
            <a:endParaRPr lang="en-US" sz="2400" dirty="0"/>
          </a:p>
        </p:txBody>
      </p:sp>
      <p:pic>
        <p:nvPicPr>
          <p:cNvPr id="53" name="Picture 12" descr="POINSET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-19050"/>
            <a:ext cx="1822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44"/>
          <p:cNvSpPr>
            <a:spLocks noChangeArrowheads="1"/>
          </p:cNvSpPr>
          <p:nvPr/>
        </p:nvSpPr>
        <p:spPr bwMode="auto">
          <a:xfrm>
            <a:off x="0" y="88900"/>
            <a:ext cx="91440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  <p:bldP spid="7" grpId="0"/>
      <p:bldP spid="19" grpId="0" animBg="1"/>
      <p:bldP spid="2" grpId="0"/>
      <p:bldP spid="31" grpId="0" animBg="1"/>
      <p:bldP spid="42" grpId="0" animBg="1"/>
      <p:bldP spid="3" grpId="0"/>
      <p:bldP spid="4" grpId="0"/>
      <p:bldP spid="5" grpId="0"/>
      <p:bldP spid="6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0997" y="221218"/>
            <a:ext cx="4742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TIẾT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47.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§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7.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TỨ GIÁC NỘI TIẾP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3400" y="627063"/>
            <a:ext cx="4343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. </a:t>
            </a:r>
            <a:r>
              <a:rPr lang="en-US" sz="2400" b="1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KHÁI NIỆM TỨ GIÁC NỘI TIẾP</a:t>
            </a:r>
            <a:endParaRPr lang="en-US" sz="2400" b="1" u="sng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30077" y="971550"/>
            <a:ext cx="1752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Định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nghĩa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613230" y="1749425"/>
            <a:ext cx="2186294" cy="20574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694193" y="1428750"/>
            <a:ext cx="2125207" cy="2343150"/>
            <a:chOff x="1680" y="2092"/>
            <a:chExt cx="2044" cy="1884"/>
          </a:xfrm>
        </p:grpSpPr>
        <p:graphicFrame>
          <p:nvGraphicFramePr>
            <p:cNvPr id="8" name="Object 18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0" name="Equation" r:id="rId3" imgW="114151" imgH="215619" progId="Equation.3">
                    <p:embed/>
                  </p:oleObj>
                </mc:Choice>
                <mc:Fallback>
                  <p:oleObj name="Equation" r:id="rId3" imgW="114151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ine 15"/>
            <p:cNvSpPr>
              <a:spLocks noChangeShapeType="1"/>
            </p:cNvSpPr>
            <p:nvPr/>
          </p:nvSpPr>
          <p:spPr bwMode="auto">
            <a:xfrm flipH="1">
              <a:off x="1728" y="2350"/>
              <a:ext cx="720" cy="125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1728" y="3599"/>
              <a:ext cx="1440" cy="288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2448" y="2350"/>
              <a:ext cx="1202" cy="53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12" name="Object 19"/>
            <p:cNvGraphicFramePr>
              <a:graphicFrameLocks noChangeAspect="1"/>
            </p:cNvGraphicFramePr>
            <p:nvPr/>
          </p:nvGraphicFramePr>
          <p:xfrm>
            <a:off x="1680" y="3552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1" name="Equation" r:id="rId5" imgW="126835" imgH="139518" progId="Equation.DSMT4">
                    <p:embed/>
                  </p:oleObj>
                </mc:Choice>
                <mc:Fallback>
                  <p:oleObj name="Equation" r:id="rId5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3552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0868270"/>
                </p:ext>
              </p:extLst>
            </p:nvPr>
          </p:nvGraphicFramePr>
          <p:xfrm>
            <a:off x="2386" y="2297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2" name="Equation" r:id="rId7" imgW="126835" imgH="139518" progId="Equation.DSMT4">
                    <p:embed/>
                  </p:oleObj>
                </mc:Choice>
                <mc:Fallback>
                  <p:oleObj name="Equation" r:id="rId7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6" y="2297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H="1">
              <a:off x="3168" y="2880"/>
              <a:ext cx="480" cy="1008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15" name="Object 20"/>
            <p:cNvGraphicFramePr>
              <a:graphicFrameLocks noChangeAspect="1"/>
            </p:cNvGraphicFramePr>
            <p:nvPr/>
          </p:nvGraphicFramePr>
          <p:xfrm>
            <a:off x="3120" y="3840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3"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3840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25"/>
            <p:cNvGraphicFramePr>
              <a:graphicFrameLocks noChangeAspect="1"/>
            </p:cNvGraphicFramePr>
            <p:nvPr/>
          </p:nvGraphicFramePr>
          <p:xfrm>
            <a:off x="3600" y="2832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4" name="Equation" r:id="rId11" imgW="126835" imgH="139518" progId="Equation.DSMT4">
                    <p:embed/>
                  </p:oleObj>
                </mc:Choice>
                <mc:Fallback>
                  <p:oleObj name="Equation" r:id="rId11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2832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Rectangle 16"/>
          <p:cNvSpPr/>
          <p:nvPr/>
        </p:nvSpPr>
        <p:spPr>
          <a:xfrm>
            <a:off x="435670" y="315565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37846" y="142875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743200" y="226695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257040" y="357712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429000" y="142875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Tứ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giác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charset="0"/>
                <a:cs typeface="Arial" charset="0"/>
              </a:rPr>
              <a:t>bốn</a:t>
            </a:r>
            <a:r>
              <a:rPr lang="en-US" sz="2400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charset="0"/>
                <a:cs typeface="Arial" charset="0"/>
              </a:rPr>
              <a:t>đỉnh</a:t>
            </a:r>
            <a:r>
              <a:rPr lang="en-US" sz="2400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charset="0"/>
                <a:cs typeface="Arial" charset="0"/>
              </a:rPr>
              <a:t>nằm</a:t>
            </a:r>
            <a:r>
              <a:rPr lang="en-US" sz="2400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charset="0"/>
                <a:cs typeface="Arial" charset="0"/>
              </a:rPr>
              <a:t>trên</a:t>
            </a:r>
            <a:r>
              <a:rPr lang="en-US" sz="2400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charset="0"/>
                <a:cs typeface="Arial" charset="0"/>
              </a:rPr>
              <a:t>một</a:t>
            </a:r>
            <a:r>
              <a:rPr lang="en-US" sz="2400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charset="0"/>
                <a:cs typeface="Arial" charset="0"/>
              </a:rPr>
              <a:t>đường</a:t>
            </a:r>
            <a:r>
              <a:rPr lang="en-US" sz="2400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charset="0"/>
                <a:cs typeface="Arial" charset="0"/>
              </a:rPr>
              <a:t>tròn</a:t>
            </a:r>
            <a:r>
              <a:rPr lang="en-US" sz="2400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được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gọi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là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tứ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giác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nội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tiếp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đường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tròn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(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gọi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tắt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là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tứ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giác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nội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tiếp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).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40468" y="4171950"/>
            <a:ext cx="58336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Ví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dụ</a:t>
            </a:r>
            <a:r>
              <a:rPr lang="en-US" sz="2400" dirty="0">
                <a:solidFill>
                  <a:schemeClr val="bg1"/>
                </a:solidFill>
              </a:rPr>
              <a:t> : </a:t>
            </a:r>
            <a:r>
              <a:rPr lang="en-US" sz="2400" dirty="0" err="1">
                <a:solidFill>
                  <a:schemeClr val="bg1"/>
                </a:solidFill>
              </a:rPr>
              <a:t>Tứ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giác</a:t>
            </a:r>
            <a:r>
              <a:rPr lang="en-US" sz="2400" dirty="0">
                <a:solidFill>
                  <a:schemeClr val="bg1"/>
                </a:solidFill>
              </a:rPr>
              <a:t> ABCD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tứ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nội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tiếp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3524250" y="3161628"/>
            <a:ext cx="4381500" cy="83099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FF00"/>
                </a:solidFill>
                <a:cs typeface="Arial" pitchFamily="34" charset="0"/>
              </a:rPr>
              <a:t>        A</a:t>
            </a:r>
            <a:r>
              <a:rPr lang="en-US" altLang="en-US" sz="2400" b="1" dirty="0">
                <a:solidFill>
                  <a:srgbClr val="FFFF00"/>
                </a:solidFill>
                <a:cs typeface="Arial" pitchFamily="34" charset="0"/>
              </a:rPr>
              <a:t>, B, C, D </a:t>
            </a:r>
            <a:r>
              <a:rPr lang="en-US" altLang="en-US" sz="2400" b="1" dirty="0">
                <a:solidFill>
                  <a:srgbClr val="FFFF00"/>
                </a:solidFill>
                <a:cs typeface="Arial" pitchFamily="34" charset="0"/>
                <a:sym typeface="Symbol" pitchFamily="18" charset="2"/>
              </a:rPr>
              <a:t>(O) </a:t>
            </a:r>
            <a:endParaRPr lang="en-US" altLang="en-US" sz="2400" b="1" dirty="0" smtClean="0">
              <a:solidFill>
                <a:srgbClr val="FFFF00"/>
              </a:solidFill>
              <a:cs typeface="Arial" pitchFamily="34" charset="0"/>
              <a:sym typeface="Symbol" pitchFamily="18" charset="2"/>
            </a:endParaRPr>
          </a:p>
          <a:p>
            <a:pPr eaLnBrk="1" hangingPunct="1"/>
            <a:r>
              <a:rPr lang="en-US" altLang="en-US" sz="2400" dirty="0" smtClean="0">
                <a:solidFill>
                  <a:srgbClr val="FFFF00"/>
                </a:solidFill>
                <a:cs typeface="Arial" pitchFamily="34" charset="0"/>
                <a:sym typeface="Symbol" pitchFamily="18" charset="2"/>
              </a:rPr>
              <a:t>&lt;=&gt;</a:t>
            </a:r>
            <a:r>
              <a:rPr lang="en-US" altLang="en-US" sz="2400" b="1" dirty="0" smtClean="0">
                <a:solidFill>
                  <a:srgbClr val="FFFF00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cs typeface="Arial" pitchFamily="34" charset="0"/>
              </a:rPr>
              <a:t>ABCD </a:t>
            </a:r>
            <a:r>
              <a:rPr lang="en-US" altLang="en-US" sz="2400" b="1" dirty="0" err="1">
                <a:solidFill>
                  <a:srgbClr val="FFFF00"/>
                </a:solidFill>
                <a:cs typeface="Arial" pitchFamily="34" charset="0"/>
              </a:rPr>
              <a:t>là</a:t>
            </a:r>
            <a:r>
              <a:rPr lang="en-US" altLang="en-US" sz="24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itchFamily="34" charset="0"/>
              </a:rPr>
              <a:t>tứ</a:t>
            </a:r>
            <a:r>
              <a:rPr lang="en-US" altLang="en-US" sz="24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itchFamily="34" charset="0"/>
              </a:rPr>
              <a:t>giác</a:t>
            </a:r>
            <a:r>
              <a:rPr lang="en-US" altLang="en-US" sz="24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itchFamily="34" charset="0"/>
              </a:rPr>
              <a:t>nội</a:t>
            </a:r>
            <a:r>
              <a:rPr lang="en-US" altLang="en-US" sz="24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itchFamily="34" charset="0"/>
              </a:rPr>
              <a:t>tiếp</a:t>
            </a:r>
            <a:endParaRPr lang="en-US" altLang="en-US" sz="2400" b="1" dirty="0">
              <a:solidFill>
                <a:srgbClr val="FFFF00"/>
              </a:solidFill>
              <a:cs typeface="Arial" pitchFamily="34" charset="0"/>
            </a:endParaRPr>
          </a:p>
        </p:txBody>
      </p:sp>
      <p:pic>
        <p:nvPicPr>
          <p:cNvPr id="24" name="Picture 12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-19050"/>
            <a:ext cx="1822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44"/>
          <p:cNvSpPr>
            <a:spLocks noChangeArrowheads="1"/>
          </p:cNvSpPr>
          <p:nvPr/>
        </p:nvSpPr>
        <p:spPr bwMode="auto">
          <a:xfrm>
            <a:off x="0" y="88900"/>
            <a:ext cx="91440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5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4800600" y="1276350"/>
            <a:ext cx="3657600" cy="3657599"/>
            <a:chOff x="2916" y="1260"/>
            <a:chExt cx="2142" cy="2265"/>
          </a:xfrm>
        </p:grpSpPr>
        <p:sp>
          <p:nvSpPr>
            <p:cNvPr id="5" name="AutoShape 42"/>
            <p:cNvSpPr>
              <a:spLocks noChangeAspect="1" noChangeArrowheads="1" noTextEdit="1"/>
            </p:cNvSpPr>
            <p:nvPr/>
          </p:nvSpPr>
          <p:spPr bwMode="auto">
            <a:xfrm>
              <a:off x="2916" y="1260"/>
              <a:ext cx="2142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44"/>
            <p:cNvSpPr>
              <a:spLocks noChangeShapeType="1"/>
            </p:cNvSpPr>
            <p:nvPr/>
          </p:nvSpPr>
          <p:spPr bwMode="auto">
            <a:xfrm flipH="1">
              <a:off x="3452" y="1514"/>
              <a:ext cx="535" cy="164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5"/>
            <p:cNvSpPr>
              <a:spLocks noChangeShapeType="1"/>
            </p:cNvSpPr>
            <p:nvPr/>
          </p:nvSpPr>
          <p:spPr bwMode="auto">
            <a:xfrm>
              <a:off x="3987" y="1514"/>
              <a:ext cx="536" cy="164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6"/>
            <p:cNvSpPr>
              <a:spLocks noChangeShapeType="1"/>
            </p:cNvSpPr>
            <p:nvPr/>
          </p:nvSpPr>
          <p:spPr bwMode="auto">
            <a:xfrm>
              <a:off x="3125" y="2148"/>
              <a:ext cx="1724" cy="1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auto">
            <a:xfrm>
              <a:off x="3125" y="2148"/>
              <a:ext cx="1398" cy="1006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auto">
            <a:xfrm flipH="1">
              <a:off x="3452" y="2148"/>
              <a:ext cx="1397" cy="1006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49"/>
            <p:cNvSpPr>
              <a:spLocks noChangeShapeType="1"/>
            </p:cNvSpPr>
            <p:nvPr/>
          </p:nvSpPr>
          <p:spPr bwMode="auto">
            <a:xfrm flipH="1">
              <a:off x="3125" y="1514"/>
              <a:ext cx="862" cy="634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50"/>
            <p:cNvSpPr>
              <a:spLocks noChangeShapeType="1"/>
            </p:cNvSpPr>
            <p:nvPr/>
          </p:nvSpPr>
          <p:spPr bwMode="auto">
            <a:xfrm>
              <a:off x="3987" y="1514"/>
              <a:ext cx="862" cy="634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51"/>
            <p:cNvSpPr>
              <a:spLocks noChangeShapeType="1"/>
            </p:cNvSpPr>
            <p:nvPr/>
          </p:nvSpPr>
          <p:spPr bwMode="auto">
            <a:xfrm flipH="1">
              <a:off x="4523" y="2148"/>
              <a:ext cx="326" cy="1006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52"/>
            <p:cNvSpPr>
              <a:spLocks noChangeShapeType="1"/>
            </p:cNvSpPr>
            <p:nvPr/>
          </p:nvSpPr>
          <p:spPr bwMode="auto">
            <a:xfrm>
              <a:off x="3452" y="3154"/>
              <a:ext cx="1071" cy="1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53"/>
            <p:cNvSpPr>
              <a:spLocks noChangeShapeType="1"/>
            </p:cNvSpPr>
            <p:nvPr/>
          </p:nvSpPr>
          <p:spPr bwMode="auto">
            <a:xfrm>
              <a:off x="3125" y="2148"/>
              <a:ext cx="327" cy="1006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54"/>
            <p:cNvSpPr>
              <a:spLocks noChangeArrowheads="1"/>
            </p:cNvSpPr>
            <p:nvPr/>
          </p:nvSpPr>
          <p:spPr bwMode="auto">
            <a:xfrm>
              <a:off x="3978" y="2411"/>
              <a:ext cx="27" cy="3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altLang="en-US" sz="2800" b="1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17" name="Rectangle 55"/>
            <p:cNvSpPr>
              <a:spLocks noChangeArrowheads="1"/>
            </p:cNvSpPr>
            <p:nvPr/>
          </p:nvSpPr>
          <p:spPr bwMode="auto">
            <a:xfrm>
              <a:off x="3960" y="2420"/>
              <a:ext cx="98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b="1">
                  <a:solidFill>
                    <a:srgbClr val="FF0000"/>
                  </a:solidFill>
                  <a:latin typeface="VNI-Times" pitchFamily="2" charset="0"/>
                </a:rPr>
                <a:t>O</a:t>
              </a:r>
              <a:endParaRPr lang="en-US" altLang="en-US" sz="3200" b="1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18" name="Oval 56"/>
            <p:cNvSpPr>
              <a:spLocks noChangeArrowheads="1"/>
            </p:cNvSpPr>
            <p:nvPr/>
          </p:nvSpPr>
          <p:spPr bwMode="auto">
            <a:xfrm>
              <a:off x="4513" y="3145"/>
              <a:ext cx="28" cy="2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altLang="en-US" sz="2800" b="1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19" name="Rectangle 57"/>
            <p:cNvSpPr>
              <a:spLocks noChangeArrowheads="1"/>
            </p:cNvSpPr>
            <p:nvPr/>
          </p:nvSpPr>
          <p:spPr bwMode="auto">
            <a:xfrm>
              <a:off x="4568" y="3109"/>
              <a:ext cx="103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b="1">
                  <a:solidFill>
                    <a:srgbClr val="FF0000"/>
                  </a:solidFill>
                  <a:latin typeface="VNI-Times" pitchFamily="2" charset="0"/>
                </a:rPr>
                <a:t>D</a:t>
              </a:r>
              <a:endParaRPr lang="en-US" altLang="en-US" sz="3200" b="1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20" name="Oval 58"/>
            <p:cNvSpPr>
              <a:spLocks noChangeArrowheads="1"/>
            </p:cNvSpPr>
            <p:nvPr/>
          </p:nvSpPr>
          <p:spPr bwMode="auto">
            <a:xfrm>
              <a:off x="3442" y="3145"/>
              <a:ext cx="28" cy="2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altLang="en-US" sz="2800" b="1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21" name="Rectangle 59"/>
            <p:cNvSpPr>
              <a:spLocks noChangeArrowheads="1"/>
            </p:cNvSpPr>
            <p:nvPr/>
          </p:nvSpPr>
          <p:spPr bwMode="auto">
            <a:xfrm>
              <a:off x="3361" y="3145"/>
              <a:ext cx="95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b="1">
                  <a:solidFill>
                    <a:srgbClr val="FF0000"/>
                  </a:solidFill>
                  <a:latin typeface="VNI-Times" pitchFamily="2" charset="0"/>
                </a:rPr>
                <a:t>E</a:t>
              </a:r>
              <a:endParaRPr lang="en-US" altLang="en-US" sz="3200" b="1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22" name="Oval 60"/>
            <p:cNvSpPr>
              <a:spLocks noChangeArrowheads="1"/>
            </p:cNvSpPr>
            <p:nvPr/>
          </p:nvSpPr>
          <p:spPr bwMode="auto">
            <a:xfrm>
              <a:off x="3978" y="1505"/>
              <a:ext cx="27" cy="3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altLang="en-US" sz="2800" b="1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23" name="Rectangle 61"/>
            <p:cNvSpPr>
              <a:spLocks noChangeArrowheads="1"/>
            </p:cNvSpPr>
            <p:nvPr/>
          </p:nvSpPr>
          <p:spPr bwMode="auto">
            <a:xfrm>
              <a:off x="3942" y="1305"/>
              <a:ext cx="95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b="1" dirty="0">
                  <a:solidFill>
                    <a:srgbClr val="FF0000"/>
                  </a:solidFill>
                  <a:latin typeface="VNI-Times" pitchFamily="2" charset="0"/>
                </a:rPr>
                <a:t>B</a:t>
              </a:r>
              <a:endParaRPr lang="en-US" altLang="en-US" sz="3200" b="1" dirty="0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auto">
            <a:xfrm>
              <a:off x="4840" y="2139"/>
              <a:ext cx="27" cy="2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altLang="en-US" sz="2800" b="1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25" name="Rectangle 63"/>
            <p:cNvSpPr>
              <a:spLocks noChangeArrowheads="1"/>
            </p:cNvSpPr>
            <p:nvPr/>
          </p:nvSpPr>
          <p:spPr bwMode="auto">
            <a:xfrm>
              <a:off x="4904" y="2012"/>
              <a:ext cx="100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b="1">
                  <a:solidFill>
                    <a:srgbClr val="FF0000"/>
                  </a:solidFill>
                  <a:latin typeface="VNI-Times" pitchFamily="2" charset="0"/>
                </a:rPr>
                <a:t>C</a:t>
              </a:r>
              <a:endParaRPr lang="en-US" altLang="en-US" sz="3200" b="1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auto">
            <a:xfrm>
              <a:off x="3107" y="2139"/>
              <a:ext cx="27" cy="2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altLang="en-US" sz="2800" b="1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27" name="Rectangle 65"/>
            <p:cNvSpPr>
              <a:spLocks noChangeArrowheads="1"/>
            </p:cNvSpPr>
            <p:nvPr/>
          </p:nvSpPr>
          <p:spPr bwMode="auto">
            <a:xfrm>
              <a:off x="2970" y="2012"/>
              <a:ext cx="99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b="1">
                  <a:solidFill>
                    <a:srgbClr val="FF0000"/>
                  </a:solidFill>
                  <a:latin typeface="VNI-Times" pitchFamily="2" charset="0"/>
                </a:rPr>
                <a:t>A</a:t>
              </a:r>
              <a:endParaRPr lang="en-US" altLang="en-US" sz="3200" b="1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28" name="Oval 71"/>
            <p:cNvSpPr>
              <a:spLocks noChangeArrowheads="1"/>
            </p:cNvSpPr>
            <p:nvPr/>
          </p:nvSpPr>
          <p:spPr bwMode="auto">
            <a:xfrm>
              <a:off x="3081" y="1515"/>
              <a:ext cx="1814" cy="181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vi-VN" altLang="en-US" sz="2800" b="1">
                <a:solidFill>
                  <a:srgbClr val="D0EAEC"/>
                </a:solidFill>
                <a:latin typeface="VNI-Times" pitchFamily="2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77999" y="819150"/>
            <a:ext cx="4783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alt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alt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́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alt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đỉnh</a:t>
            </a:r>
            <a:r>
              <a:rPr lang="en-US" alt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alt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̀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alt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có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sẵn</a:t>
            </a:r>
            <a:r>
              <a:rPr lang="en-US" alt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alt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alt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alt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liệt</a:t>
            </a:r>
            <a:r>
              <a:rPr lang="en-US" alt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kê</a:t>
            </a:r>
            <a:r>
              <a:rPr lang="en-US" alt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00997" y="221218"/>
            <a:ext cx="4742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TIẾT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47.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§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7.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TỨ GIÁC NỘI TIẾP</a:t>
            </a:r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333749"/>
            <a:ext cx="990600" cy="13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98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-19050"/>
            <a:ext cx="1822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44"/>
          <p:cNvSpPr>
            <a:spLocks noChangeArrowheads="1"/>
          </p:cNvSpPr>
          <p:nvPr/>
        </p:nvSpPr>
        <p:spPr bwMode="auto">
          <a:xfrm>
            <a:off x="0" y="88900"/>
            <a:ext cx="91440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0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704802" y="894233"/>
            <a:ext cx="3029770" cy="2814168"/>
            <a:chOff x="1569" y="1152"/>
            <a:chExt cx="2130" cy="2113"/>
          </a:xfrm>
        </p:grpSpPr>
        <p:sp>
          <p:nvSpPr>
            <p:cNvPr id="109626" name="Freeform 27"/>
            <p:cNvSpPr>
              <a:spLocks/>
            </p:cNvSpPr>
            <p:nvPr/>
          </p:nvSpPr>
          <p:spPr bwMode="auto">
            <a:xfrm>
              <a:off x="1766" y="1378"/>
              <a:ext cx="1737" cy="1647"/>
            </a:xfrm>
            <a:custGeom>
              <a:avLst/>
              <a:gdLst>
                <a:gd name="T0" fmla="*/ 0 w 1737"/>
                <a:gd name="T1" fmla="*/ 639 h 1647"/>
                <a:gd name="T2" fmla="*/ 870 w 1737"/>
                <a:gd name="T3" fmla="*/ 0 h 1647"/>
                <a:gd name="T4" fmla="*/ 1737 w 1737"/>
                <a:gd name="T5" fmla="*/ 639 h 1647"/>
                <a:gd name="T6" fmla="*/ 1404 w 1737"/>
                <a:gd name="T7" fmla="*/ 1647 h 1647"/>
                <a:gd name="T8" fmla="*/ 0 w 1737"/>
                <a:gd name="T9" fmla="*/ 639 h 1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1647"/>
                <a:gd name="T17" fmla="*/ 1737 w 1737"/>
                <a:gd name="T18" fmla="*/ 1647 h 1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1647">
                  <a:moveTo>
                    <a:pt x="0" y="639"/>
                  </a:moveTo>
                  <a:lnTo>
                    <a:pt x="870" y="0"/>
                  </a:lnTo>
                  <a:lnTo>
                    <a:pt x="1737" y="639"/>
                  </a:lnTo>
                  <a:lnTo>
                    <a:pt x="1404" y="1647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27" name="Text Box 28"/>
            <p:cNvSpPr txBox="1">
              <a:spLocks noChangeArrowheads="1"/>
            </p:cNvSpPr>
            <p:nvPr/>
          </p:nvSpPr>
          <p:spPr bwMode="auto">
            <a:xfrm>
              <a:off x="1569" y="1854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6600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109628" name="Text Box 29"/>
            <p:cNvSpPr txBox="1">
              <a:spLocks noChangeArrowheads="1"/>
            </p:cNvSpPr>
            <p:nvPr/>
          </p:nvSpPr>
          <p:spPr bwMode="auto">
            <a:xfrm>
              <a:off x="3507" y="1857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6600"/>
                  </a:solidFill>
                  <a:latin typeface="VNI-Times" pitchFamily="2" charset="0"/>
                </a:rPr>
                <a:t>C</a:t>
              </a:r>
            </a:p>
          </p:txBody>
        </p:sp>
        <p:sp>
          <p:nvSpPr>
            <p:cNvPr id="109629" name="Text Box 30"/>
            <p:cNvSpPr txBox="1">
              <a:spLocks noChangeArrowheads="1"/>
            </p:cNvSpPr>
            <p:nvPr/>
          </p:nvSpPr>
          <p:spPr bwMode="auto">
            <a:xfrm>
              <a:off x="2538" y="1152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6600"/>
                  </a:solidFill>
                  <a:latin typeface="VNI-Times" pitchFamily="2" charset="0"/>
                </a:rPr>
                <a:t>B</a:t>
              </a:r>
            </a:p>
          </p:txBody>
        </p:sp>
        <p:sp>
          <p:nvSpPr>
            <p:cNvPr id="109630" name="Text Box 31"/>
            <p:cNvSpPr txBox="1">
              <a:spLocks noChangeArrowheads="1"/>
            </p:cNvSpPr>
            <p:nvPr/>
          </p:nvSpPr>
          <p:spPr bwMode="auto">
            <a:xfrm>
              <a:off x="3171" y="2955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6600"/>
                  </a:solidFill>
                  <a:latin typeface="VNI-Times" pitchFamily="2" charset="0"/>
                </a:rPr>
                <a:t>D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679545" y="895010"/>
            <a:ext cx="3025503" cy="2848820"/>
            <a:chOff x="1572" y="1162"/>
            <a:chExt cx="2127" cy="2139"/>
          </a:xfrm>
        </p:grpSpPr>
        <p:sp>
          <p:nvSpPr>
            <p:cNvPr id="109621" name="Text Box 21"/>
            <p:cNvSpPr txBox="1">
              <a:spLocks noChangeArrowheads="1"/>
            </p:cNvSpPr>
            <p:nvPr/>
          </p:nvSpPr>
          <p:spPr bwMode="auto">
            <a:xfrm>
              <a:off x="1962" y="2991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6600"/>
                  </a:solidFill>
                  <a:latin typeface="VNI-Times" pitchFamily="2" charset="0"/>
                </a:rPr>
                <a:t>E</a:t>
              </a:r>
            </a:p>
          </p:txBody>
        </p:sp>
        <p:sp>
          <p:nvSpPr>
            <p:cNvPr id="109622" name="Freeform 22"/>
            <p:cNvSpPr>
              <a:spLocks/>
            </p:cNvSpPr>
            <p:nvPr/>
          </p:nvSpPr>
          <p:spPr bwMode="auto">
            <a:xfrm>
              <a:off x="1776" y="1386"/>
              <a:ext cx="1740" cy="1647"/>
            </a:xfrm>
            <a:custGeom>
              <a:avLst/>
              <a:gdLst>
                <a:gd name="T0" fmla="*/ 339 w 1740"/>
                <a:gd name="T1" fmla="*/ 1647 h 1647"/>
                <a:gd name="T2" fmla="*/ 0 w 1740"/>
                <a:gd name="T3" fmla="*/ 636 h 1647"/>
                <a:gd name="T4" fmla="*/ 870 w 1740"/>
                <a:gd name="T5" fmla="*/ 0 h 1647"/>
                <a:gd name="T6" fmla="*/ 1740 w 1740"/>
                <a:gd name="T7" fmla="*/ 639 h 1647"/>
                <a:gd name="T8" fmla="*/ 339 w 1740"/>
                <a:gd name="T9" fmla="*/ 1647 h 1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0"/>
                <a:gd name="T16" fmla="*/ 0 h 1647"/>
                <a:gd name="T17" fmla="*/ 1740 w 1740"/>
                <a:gd name="T18" fmla="*/ 1647 h 1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0" h="1647">
                  <a:moveTo>
                    <a:pt x="339" y="1647"/>
                  </a:moveTo>
                  <a:lnTo>
                    <a:pt x="0" y="636"/>
                  </a:lnTo>
                  <a:lnTo>
                    <a:pt x="870" y="0"/>
                  </a:lnTo>
                  <a:lnTo>
                    <a:pt x="1740" y="639"/>
                  </a:lnTo>
                  <a:lnTo>
                    <a:pt x="339" y="1647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23" name="Text Box 23"/>
            <p:cNvSpPr txBox="1">
              <a:spLocks noChangeArrowheads="1"/>
            </p:cNvSpPr>
            <p:nvPr/>
          </p:nvSpPr>
          <p:spPr bwMode="auto">
            <a:xfrm>
              <a:off x="1572" y="1854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6600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109624" name="Text Box 24"/>
            <p:cNvSpPr txBox="1">
              <a:spLocks noChangeArrowheads="1"/>
            </p:cNvSpPr>
            <p:nvPr/>
          </p:nvSpPr>
          <p:spPr bwMode="auto">
            <a:xfrm>
              <a:off x="3507" y="1854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6600"/>
                  </a:solidFill>
                  <a:latin typeface="VNI-Times" pitchFamily="2" charset="0"/>
                </a:rPr>
                <a:t>C</a:t>
              </a:r>
            </a:p>
          </p:txBody>
        </p:sp>
        <p:sp>
          <p:nvSpPr>
            <p:cNvPr id="109625" name="Text Box 25"/>
            <p:cNvSpPr txBox="1">
              <a:spLocks noChangeArrowheads="1"/>
            </p:cNvSpPr>
            <p:nvPr/>
          </p:nvSpPr>
          <p:spPr bwMode="auto">
            <a:xfrm>
              <a:off x="2568" y="1162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FF6600"/>
                  </a:solidFill>
                  <a:latin typeface="VNI-Times" pitchFamily="2" charset="0"/>
                </a:rPr>
                <a:t>B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699191" y="895647"/>
            <a:ext cx="2558947" cy="2831505"/>
            <a:chOff x="1750" y="1163"/>
            <a:chExt cx="1799" cy="2126"/>
          </a:xfrm>
        </p:grpSpPr>
        <p:sp>
          <p:nvSpPr>
            <p:cNvPr id="109616" name="Text Box 9"/>
            <p:cNvSpPr txBox="1">
              <a:spLocks noChangeArrowheads="1"/>
            </p:cNvSpPr>
            <p:nvPr/>
          </p:nvSpPr>
          <p:spPr bwMode="auto">
            <a:xfrm>
              <a:off x="3357" y="2964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FF6600"/>
                  </a:solidFill>
                  <a:latin typeface="VNI-Times" pitchFamily="2" charset="0"/>
                </a:rPr>
                <a:t>D</a:t>
              </a:r>
            </a:p>
          </p:txBody>
        </p:sp>
        <p:sp>
          <p:nvSpPr>
            <p:cNvPr id="109617" name="Text Box 10"/>
            <p:cNvSpPr txBox="1">
              <a:spLocks noChangeArrowheads="1"/>
            </p:cNvSpPr>
            <p:nvPr/>
          </p:nvSpPr>
          <p:spPr bwMode="auto">
            <a:xfrm>
              <a:off x="1750" y="1854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FF6600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109618" name="Freeform 11"/>
            <p:cNvSpPr>
              <a:spLocks/>
            </p:cNvSpPr>
            <p:nvPr/>
          </p:nvSpPr>
          <p:spPr bwMode="auto">
            <a:xfrm>
              <a:off x="1939" y="1386"/>
              <a:ext cx="1401" cy="1647"/>
            </a:xfrm>
            <a:custGeom>
              <a:avLst/>
              <a:gdLst>
                <a:gd name="T0" fmla="*/ 1401 w 1401"/>
                <a:gd name="T1" fmla="*/ 1644 h 1647"/>
                <a:gd name="T2" fmla="*/ 339 w 1401"/>
                <a:gd name="T3" fmla="*/ 1647 h 1647"/>
                <a:gd name="T4" fmla="*/ 0 w 1401"/>
                <a:gd name="T5" fmla="*/ 642 h 1647"/>
                <a:gd name="T6" fmla="*/ 876 w 1401"/>
                <a:gd name="T7" fmla="*/ 0 h 1647"/>
                <a:gd name="T8" fmla="*/ 1401 w 1401"/>
                <a:gd name="T9" fmla="*/ 1644 h 1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1"/>
                <a:gd name="T16" fmla="*/ 0 h 1647"/>
                <a:gd name="T17" fmla="*/ 1401 w 1401"/>
                <a:gd name="T18" fmla="*/ 1647 h 1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1" h="1647">
                  <a:moveTo>
                    <a:pt x="1401" y="1644"/>
                  </a:moveTo>
                  <a:lnTo>
                    <a:pt x="339" y="1647"/>
                  </a:lnTo>
                  <a:lnTo>
                    <a:pt x="0" y="642"/>
                  </a:lnTo>
                  <a:lnTo>
                    <a:pt x="876" y="0"/>
                  </a:lnTo>
                  <a:lnTo>
                    <a:pt x="1401" y="1644"/>
                  </a:ln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9" name="Text Box 12"/>
            <p:cNvSpPr txBox="1">
              <a:spLocks noChangeArrowheads="1"/>
            </p:cNvSpPr>
            <p:nvPr/>
          </p:nvSpPr>
          <p:spPr bwMode="auto">
            <a:xfrm>
              <a:off x="2125" y="2979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FF6600"/>
                  </a:solidFill>
                  <a:latin typeface="VNI-Times" pitchFamily="2" charset="0"/>
                </a:rPr>
                <a:t>E</a:t>
              </a:r>
            </a:p>
          </p:txBody>
        </p:sp>
        <p:sp>
          <p:nvSpPr>
            <p:cNvPr id="109620" name="Text Box 13"/>
            <p:cNvSpPr txBox="1">
              <a:spLocks noChangeArrowheads="1"/>
            </p:cNvSpPr>
            <p:nvPr/>
          </p:nvSpPr>
          <p:spPr bwMode="auto">
            <a:xfrm>
              <a:off x="2714" y="1163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FF6600"/>
                  </a:solidFill>
                  <a:latin typeface="VNI-Times" pitchFamily="2" charset="0"/>
                </a:rPr>
                <a:t>B</a:t>
              </a:r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683491" y="1797653"/>
            <a:ext cx="3025503" cy="1927634"/>
            <a:chOff x="1572" y="1854"/>
            <a:chExt cx="2127" cy="1447"/>
          </a:xfrm>
        </p:grpSpPr>
        <p:sp>
          <p:nvSpPr>
            <p:cNvPr id="109611" name="Text Box 3"/>
            <p:cNvSpPr txBox="1">
              <a:spLocks noChangeArrowheads="1"/>
            </p:cNvSpPr>
            <p:nvPr/>
          </p:nvSpPr>
          <p:spPr bwMode="auto">
            <a:xfrm>
              <a:off x="3190" y="2978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FF6600"/>
                  </a:solidFill>
                  <a:latin typeface="VNI-Times" pitchFamily="2" charset="0"/>
                </a:rPr>
                <a:t>D</a:t>
              </a:r>
            </a:p>
          </p:txBody>
        </p:sp>
        <p:sp>
          <p:nvSpPr>
            <p:cNvPr id="109612" name="Text Box 4"/>
            <p:cNvSpPr txBox="1">
              <a:spLocks noChangeArrowheads="1"/>
            </p:cNvSpPr>
            <p:nvPr/>
          </p:nvSpPr>
          <p:spPr bwMode="auto">
            <a:xfrm>
              <a:off x="1572" y="1854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6600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109613" name="Freeform 5"/>
            <p:cNvSpPr>
              <a:spLocks/>
            </p:cNvSpPr>
            <p:nvPr/>
          </p:nvSpPr>
          <p:spPr bwMode="auto">
            <a:xfrm>
              <a:off x="1779" y="2022"/>
              <a:ext cx="1737" cy="1014"/>
            </a:xfrm>
            <a:custGeom>
              <a:avLst/>
              <a:gdLst>
                <a:gd name="T0" fmla="*/ 1737 w 1737"/>
                <a:gd name="T1" fmla="*/ 0 h 1014"/>
                <a:gd name="T2" fmla="*/ 1404 w 1737"/>
                <a:gd name="T3" fmla="*/ 1014 h 1014"/>
                <a:gd name="T4" fmla="*/ 336 w 1737"/>
                <a:gd name="T5" fmla="*/ 1008 h 1014"/>
                <a:gd name="T6" fmla="*/ 0 w 1737"/>
                <a:gd name="T7" fmla="*/ 3 h 1014"/>
                <a:gd name="T8" fmla="*/ 1737 w 1737"/>
                <a:gd name="T9" fmla="*/ 0 h 10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7"/>
                <a:gd name="T16" fmla="*/ 0 h 1014"/>
                <a:gd name="T17" fmla="*/ 1737 w 1737"/>
                <a:gd name="T18" fmla="*/ 1014 h 10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7" h="1014">
                  <a:moveTo>
                    <a:pt x="1737" y="0"/>
                  </a:moveTo>
                  <a:lnTo>
                    <a:pt x="1404" y="1014"/>
                  </a:lnTo>
                  <a:lnTo>
                    <a:pt x="336" y="1008"/>
                  </a:lnTo>
                  <a:lnTo>
                    <a:pt x="0" y="3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4" name="Text Box 6"/>
            <p:cNvSpPr txBox="1">
              <a:spLocks noChangeArrowheads="1"/>
            </p:cNvSpPr>
            <p:nvPr/>
          </p:nvSpPr>
          <p:spPr bwMode="auto">
            <a:xfrm>
              <a:off x="1962" y="2991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6600"/>
                  </a:solidFill>
                  <a:latin typeface="VNI-Times" pitchFamily="2" charset="0"/>
                </a:rPr>
                <a:t>E</a:t>
              </a:r>
            </a:p>
          </p:txBody>
        </p:sp>
        <p:sp>
          <p:nvSpPr>
            <p:cNvPr id="109615" name="Text Box 7"/>
            <p:cNvSpPr txBox="1">
              <a:spLocks noChangeArrowheads="1"/>
            </p:cNvSpPr>
            <p:nvPr/>
          </p:nvSpPr>
          <p:spPr bwMode="auto">
            <a:xfrm>
              <a:off x="3507" y="1857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6600"/>
                  </a:solidFill>
                  <a:latin typeface="VNI-Times" pitchFamily="2" charset="0"/>
                </a:rPr>
                <a:t>C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248718" y="895784"/>
            <a:ext cx="2503473" cy="2851485"/>
            <a:chOff x="1939" y="1157"/>
            <a:chExt cx="1760" cy="2141"/>
          </a:xfrm>
        </p:grpSpPr>
        <p:sp>
          <p:nvSpPr>
            <p:cNvPr id="109606" name="Text Box 15"/>
            <p:cNvSpPr txBox="1">
              <a:spLocks noChangeArrowheads="1"/>
            </p:cNvSpPr>
            <p:nvPr/>
          </p:nvSpPr>
          <p:spPr bwMode="auto">
            <a:xfrm>
              <a:off x="1939" y="2988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FF6600"/>
                  </a:solidFill>
                  <a:latin typeface="VNI-Times" pitchFamily="2" charset="0"/>
                </a:rPr>
                <a:t>E</a:t>
              </a:r>
            </a:p>
          </p:txBody>
        </p:sp>
        <p:sp>
          <p:nvSpPr>
            <p:cNvPr id="109607" name="Freeform 16"/>
            <p:cNvSpPr>
              <a:spLocks/>
            </p:cNvSpPr>
            <p:nvPr/>
          </p:nvSpPr>
          <p:spPr bwMode="auto">
            <a:xfrm>
              <a:off x="2119" y="1380"/>
              <a:ext cx="1388" cy="1656"/>
            </a:xfrm>
            <a:custGeom>
              <a:avLst/>
              <a:gdLst>
                <a:gd name="T0" fmla="*/ 534 w 1407"/>
                <a:gd name="T1" fmla="*/ 0 h 1656"/>
                <a:gd name="T2" fmla="*/ 1407 w 1407"/>
                <a:gd name="T3" fmla="*/ 645 h 1656"/>
                <a:gd name="T4" fmla="*/ 1074 w 1407"/>
                <a:gd name="T5" fmla="*/ 1656 h 1656"/>
                <a:gd name="T6" fmla="*/ 0 w 1407"/>
                <a:gd name="T7" fmla="*/ 1653 h 1656"/>
                <a:gd name="T8" fmla="*/ 534 w 1407"/>
                <a:gd name="T9" fmla="*/ 0 h 16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7"/>
                <a:gd name="T16" fmla="*/ 0 h 1656"/>
                <a:gd name="T17" fmla="*/ 1407 w 1407"/>
                <a:gd name="T18" fmla="*/ 1656 h 16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7" h="1656">
                  <a:moveTo>
                    <a:pt x="534" y="0"/>
                  </a:moveTo>
                  <a:lnTo>
                    <a:pt x="1407" y="645"/>
                  </a:lnTo>
                  <a:lnTo>
                    <a:pt x="1074" y="1656"/>
                  </a:lnTo>
                  <a:lnTo>
                    <a:pt x="0" y="1653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08" name="Text Box 17"/>
            <p:cNvSpPr txBox="1">
              <a:spLocks noChangeArrowheads="1"/>
            </p:cNvSpPr>
            <p:nvPr/>
          </p:nvSpPr>
          <p:spPr bwMode="auto">
            <a:xfrm>
              <a:off x="3166" y="2958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FF6600"/>
                  </a:solidFill>
                  <a:latin typeface="VNI-Times" pitchFamily="2" charset="0"/>
                </a:rPr>
                <a:t>D</a:t>
              </a:r>
            </a:p>
          </p:txBody>
        </p:sp>
        <p:sp>
          <p:nvSpPr>
            <p:cNvPr id="109609" name="Text Box 18"/>
            <p:cNvSpPr txBox="1">
              <a:spLocks noChangeArrowheads="1"/>
            </p:cNvSpPr>
            <p:nvPr/>
          </p:nvSpPr>
          <p:spPr bwMode="auto">
            <a:xfrm>
              <a:off x="3507" y="1857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6600"/>
                  </a:solidFill>
                  <a:latin typeface="VNI-Times" pitchFamily="2" charset="0"/>
                </a:rPr>
                <a:t>C</a:t>
              </a:r>
            </a:p>
          </p:txBody>
        </p:sp>
        <p:sp>
          <p:nvSpPr>
            <p:cNvPr id="109610" name="Text Box 19"/>
            <p:cNvSpPr txBox="1">
              <a:spLocks noChangeArrowheads="1"/>
            </p:cNvSpPr>
            <p:nvPr/>
          </p:nvSpPr>
          <p:spPr bwMode="auto">
            <a:xfrm>
              <a:off x="2535" y="1157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rgbClr val="FF6600"/>
                  </a:solidFill>
                  <a:latin typeface="VNI-Times" pitchFamily="2" charset="0"/>
                </a:rPr>
                <a:t>B</a:t>
              </a:r>
            </a:p>
          </p:txBody>
        </p:sp>
      </p:grpSp>
      <p:grpSp>
        <p:nvGrpSpPr>
          <p:cNvPr id="109575" name="Group 37"/>
          <p:cNvGrpSpPr>
            <a:grpSpLocks/>
          </p:cNvGrpSpPr>
          <p:nvPr/>
        </p:nvGrpSpPr>
        <p:grpSpPr bwMode="auto">
          <a:xfrm>
            <a:off x="2691665" y="895349"/>
            <a:ext cx="3046839" cy="3028696"/>
            <a:chOff x="1575" y="1161"/>
            <a:chExt cx="2142" cy="2273"/>
          </a:xfrm>
        </p:grpSpPr>
        <p:sp>
          <p:nvSpPr>
            <p:cNvPr id="109582" name="AutoShape 38"/>
            <p:cNvSpPr>
              <a:spLocks noChangeAspect="1" noChangeArrowheads="1" noTextEdit="1"/>
            </p:cNvSpPr>
            <p:nvPr/>
          </p:nvSpPr>
          <p:spPr bwMode="auto">
            <a:xfrm>
              <a:off x="1575" y="1161"/>
              <a:ext cx="2142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3" name="Freeform 39"/>
            <p:cNvSpPr>
              <a:spLocks/>
            </p:cNvSpPr>
            <p:nvPr/>
          </p:nvSpPr>
          <p:spPr bwMode="auto">
            <a:xfrm>
              <a:off x="1738" y="1388"/>
              <a:ext cx="1816" cy="1838"/>
            </a:xfrm>
            <a:custGeom>
              <a:avLst/>
              <a:gdLst>
                <a:gd name="T0" fmla="*/ 1816 w 1816"/>
                <a:gd name="T1" fmla="*/ 979 h 1812"/>
                <a:gd name="T2" fmla="*/ 1797 w 1816"/>
                <a:gd name="T3" fmla="*/ 1078 h 1812"/>
                <a:gd name="T4" fmla="*/ 1779 w 1816"/>
                <a:gd name="T5" fmla="*/ 1169 h 1812"/>
                <a:gd name="T6" fmla="*/ 1743 w 1816"/>
                <a:gd name="T7" fmla="*/ 1260 h 1812"/>
                <a:gd name="T8" fmla="*/ 1698 w 1816"/>
                <a:gd name="T9" fmla="*/ 1350 h 1812"/>
                <a:gd name="T10" fmla="*/ 1652 w 1816"/>
                <a:gd name="T11" fmla="*/ 1423 h 1812"/>
                <a:gd name="T12" fmla="*/ 1589 w 1816"/>
                <a:gd name="T13" fmla="*/ 1504 h 1812"/>
                <a:gd name="T14" fmla="*/ 1525 w 1816"/>
                <a:gd name="T15" fmla="*/ 1577 h 1812"/>
                <a:gd name="T16" fmla="*/ 1453 w 1816"/>
                <a:gd name="T17" fmla="*/ 1631 h 1812"/>
                <a:gd name="T18" fmla="*/ 1371 w 1816"/>
                <a:gd name="T19" fmla="*/ 1686 h 1812"/>
                <a:gd name="T20" fmla="*/ 1289 w 1816"/>
                <a:gd name="T21" fmla="*/ 1731 h 1812"/>
                <a:gd name="T22" fmla="*/ 1198 w 1816"/>
                <a:gd name="T23" fmla="*/ 1767 h 1812"/>
                <a:gd name="T24" fmla="*/ 1108 w 1816"/>
                <a:gd name="T25" fmla="*/ 1794 h 1812"/>
                <a:gd name="T26" fmla="*/ 1008 w 1816"/>
                <a:gd name="T27" fmla="*/ 1812 h 1812"/>
                <a:gd name="T28" fmla="*/ 917 w 1816"/>
                <a:gd name="T29" fmla="*/ 1812 h 1812"/>
                <a:gd name="T30" fmla="*/ 817 w 1816"/>
                <a:gd name="T31" fmla="*/ 1812 h 1812"/>
                <a:gd name="T32" fmla="*/ 726 w 1816"/>
                <a:gd name="T33" fmla="*/ 1794 h 1812"/>
                <a:gd name="T34" fmla="*/ 636 w 1816"/>
                <a:gd name="T35" fmla="*/ 1776 h 1812"/>
                <a:gd name="T36" fmla="*/ 545 w 1816"/>
                <a:gd name="T37" fmla="*/ 1740 h 1812"/>
                <a:gd name="T38" fmla="*/ 454 w 1816"/>
                <a:gd name="T39" fmla="*/ 1695 h 1812"/>
                <a:gd name="T40" fmla="*/ 373 w 1816"/>
                <a:gd name="T41" fmla="*/ 1640 h 1812"/>
                <a:gd name="T42" fmla="*/ 300 w 1816"/>
                <a:gd name="T43" fmla="*/ 1577 h 1812"/>
                <a:gd name="T44" fmla="*/ 227 w 1816"/>
                <a:gd name="T45" fmla="*/ 1513 h 1812"/>
                <a:gd name="T46" fmla="*/ 173 w 1816"/>
                <a:gd name="T47" fmla="*/ 1441 h 1812"/>
                <a:gd name="T48" fmla="*/ 118 w 1816"/>
                <a:gd name="T49" fmla="*/ 1359 h 1812"/>
                <a:gd name="T50" fmla="*/ 82 w 1816"/>
                <a:gd name="T51" fmla="*/ 1269 h 1812"/>
                <a:gd name="T52" fmla="*/ 46 w 1816"/>
                <a:gd name="T53" fmla="*/ 1178 h 1812"/>
                <a:gd name="T54" fmla="*/ 19 w 1816"/>
                <a:gd name="T55" fmla="*/ 1087 h 1812"/>
                <a:gd name="T56" fmla="*/ 9 w 1816"/>
                <a:gd name="T57" fmla="*/ 997 h 1812"/>
                <a:gd name="T58" fmla="*/ 0 w 1816"/>
                <a:gd name="T59" fmla="*/ 897 h 1812"/>
                <a:gd name="T60" fmla="*/ 9 w 1816"/>
                <a:gd name="T61" fmla="*/ 797 h 1812"/>
                <a:gd name="T62" fmla="*/ 28 w 1816"/>
                <a:gd name="T63" fmla="*/ 707 h 1812"/>
                <a:gd name="T64" fmla="*/ 46 w 1816"/>
                <a:gd name="T65" fmla="*/ 616 h 1812"/>
                <a:gd name="T66" fmla="*/ 82 w 1816"/>
                <a:gd name="T67" fmla="*/ 525 h 1812"/>
                <a:gd name="T68" fmla="*/ 137 w 1816"/>
                <a:gd name="T69" fmla="*/ 444 h 1812"/>
                <a:gd name="T70" fmla="*/ 191 w 1816"/>
                <a:gd name="T71" fmla="*/ 362 h 1812"/>
                <a:gd name="T72" fmla="*/ 245 w 1816"/>
                <a:gd name="T73" fmla="*/ 290 h 1812"/>
                <a:gd name="T74" fmla="*/ 318 w 1816"/>
                <a:gd name="T75" fmla="*/ 217 h 1812"/>
                <a:gd name="T76" fmla="*/ 391 w 1816"/>
                <a:gd name="T77" fmla="*/ 163 h 1812"/>
                <a:gd name="T78" fmla="*/ 472 w 1816"/>
                <a:gd name="T79" fmla="*/ 109 h 1812"/>
                <a:gd name="T80" fmla="*/ 563 w 1816"/>
                <a:gd name="T81" fmla="*/ 72 h 1812"/>
                <a:gd name="T82" fmla="*/ 654 w 1816"/>
                <a:gd name="T83" fmla="*/ 36 h 1812"/>
                <a:gd name="T84" fmla="*/ 745 w 1816"/>
                <a:gd name="T85" fmla="*/ 18 h 1812"/>
                <a:gd name="T86" fmla="*/ 844 w 1816"/>
                <a:gd name="T87" fmla="*/ 0 h 1812"/>
                <a:gd name="T88" fmla="*/ 935 w 1816"/>
                <a:gd name="T89" fmla="*/ 0 h 1812"/>
                <a:gd name="T90" fmla="*/ 1035 w 1816"/>
                <a:gd name="T91" fmla="*/ 9 h 1812"/>
                <a:gd name="T92" fmla="*/ 1126 w 1816"/>
                <a:gd name="T93" fmla="*/ 36 h 1812"/>
                <a:gd name="T94" fmla="*/ 1217 w 1816"/>
                <a:gd name="T95" fmla="*/ 54 h 1812"/>
                <a:gd name="T96" fmla="*/ 1307 w 1816"/>
                <a:gd name="T97" fmla="*/ 99 h 1812"/>
                <a:gd name="T98" fmla="*/ 1398 w 1816"/>
                <a:gd name="T99" fmla="*/ 145 h 1812"/>
                <a:gd name="T100" fmla="*/ 1471 w 1816"/>
                <a:gd name="T101" fmla="*/ 199 h 1812"/>
                <a:gd name="T102" fmla="*/ 1543 w 1816"/>
                <a:gd name="T103" fmla="*/ 263 h 1812"/>
                <a:gd name="T104" fmla="*/ 1607 w 1816"/>
                <a:gd name="T105" fmla="*/ 335 h 1812"/>
                <a:gd name="T106" fmla="*/ 1661 w 1816"/>
                <a:gd name="T107" fmla="*/ 408 h 1812"/>
                <a:gd name="T108" fmla="*/ 1716 w 1816"/>
                <a:gd name="T109" fmla="*/ 498 h 1812"/>
                <a:gd name="T110" fmla="*/ 1752 w 1816"/>
                <a:gd name="T111" fmla="*/ 580 h 1812"/>
                <a:gd name="T112" fmla="*/ 1788 w 1816"/>
                <a:gd name="T113" fmla="*/ 670 h 1812"/>
                <a:gd name="T114" fmla="*/ 1807 w 1816"/>
                <a:gd name="T115" fmla="*/ 761 h 1812"/>
                <a:gd name="T116" fmla="*/ 1816 w 1816"/>
                <a:gd name="T117" fmla="*/ 861 h 18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16"/>
                <a:gd name="T178" fmla="*/ 0 h 1812"/>
                <a:gd name="T179" fmla="*/ 1816 w 1816"/>
                <a:gd name="T180" fmla="*/ 1812 h 18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16" h="1812">
                  <a:moveTo>
                    <a:pt x="1816" y="906"/>
                  </a:moveTo>
                  <a:lnTo>
                    <a:pt x="1816" y="933"/>
                  </a:lnTo>
                  <a:lnTo>
                    <a:pt x="1816" y="960"/>
                  </a:lnTo>
                  <a:lnTo>
                    <a:pt x="1816" y="979"/>
                  </a:lnTo>
                  <a:lnTo>
                    <a:pt x="1807" y="1006"/>
                  </a:lnTo>
                  <a:lnTo>
                    <a:pt x="1807" y="1033"/>
                  </a:lnTo>
                  <a:lnTo>
                    <a:pt x="1807" y="1051"/>
                  </a:lnTo>
                  <a:lnTo>
                    <a:pt x="1797" y="1078"/>
                  </a:lnTo>
                  <a:lnTo>
                    <a:pt x="1797" y="1096"/>
                  </a:lnTo>
                  <a:lnTo>
                    <a:pt x="1788" y="1124"/>
                  </a:lnTo>
                  <a:lnTo>
                    <a:pt x="1788" y="1151"/>
                  </a:lnTo>
                  <a:lnTo>
                    <a:pt x="1779" y="1169"/>
                  </a:lnTo>
                  <a:lnTo>
                    <a:pt x="1770" y="1187"/>
                  </a:lnTo>
                  <a:lnTo>
                    <a:pt x="1761" y="1214"/>
                  </a:lnTo>
                  <a:lnTo>
                    <a:pt x="1752" y="1241"/>
                  </a:lnTo>
                  <a:lnTo>
                    <a:pt x="1743" y="1260"/>
                  </a:lnTo>
                  <a:lnTo>
                    <a:pt x="1734" y="1278"/>
                  </a:lnTo>
                  <a:lnTo>
                    <a:pt x="1725" y="1305"/>
                  </a:lnTo>
                  <a:lnTo>
                    <a:pt x="1716" y="1323"/>
                  </a:lnTo>
                  <a:lnTo>
                    <a:pt x="1698" y="1350"/>
                  </a:lnTo>
                  <a:lnTo>
                    <a:pt x="1689" y="1368"/>
                  </a:lnTo>
                  <a:lnTo>
                    <a:pt x="1679" y="1386"/>
                  </a:lnTo>
                  <a:lnTo>
                    <a:pt x="1661" y="1405"/>
                  </a:lnTo>
                  <a:lnTo>
                    <a:pt x="1652" y="1423"/>
                  </a:lnTo>
                  <a:lnTo>
                    <a:pt x="1634" y="1450"/>
                  </a:lnTo>
                  <a:lnTo>
                    <a:pt x="1625" y="1468"/>
                  </a:lnTo>
                  <a:lnTo>
                    <a:pt x="1607" y="1486"/>
                  </a:lnTo>
                  <a:lnTo>
                    <a:pt x="1589" y="1504"/>
                  </a:lnTo>
                  <a:lnTo>
                    <a:pt x="1571" y="1522"/>
                  </a:lnTo>
                  <a:lnTo>
                    <a:pt x="1561" y="1541"/>
                  </a:lnTo>
                  <a:lnTo>
                    <a:pt x="1543" y="1559"/>
                  </a:lnTo>
                  <a:lnTo>
                    <a:pt x="1525" y="1577"/>
                  </a:lnTo>
                  <a:lnTo>
                    <a:pt x="1507" y="1586"/>
                  </a:lnTo>
                  <a:lnTo>
                    <a:pt x="1489" y="1604"/>
                  </a:lnTo>
                  <a:lnTo>
                    <a:pt x="1471" y="1613"/>
                  </a:lnTo>
                  <a:lnTo>
                    <a:pt x="1453" y="1631"/>
                  </a:lnTo>
                  <a:lnTo>
                    <a:pt x="1434" y="1649"/>
                  </a:lnTo>
                  <a:lnTo>
                    <a:pt x="1416" y="1658"/>
                  </a:lnTo>
                  <a:lnTo>
                    <a:pt x="1398" y="1676"/>
                  </a:lnTo>
                  <a:lnTo>
                    <a:pt x="1371" y="1686"/>
                  </a:lnTo>
                  <a:lnTo>
                    <a:pt x="1353" y="1704"/>
                  </a:lnTo>
                  <a:lnTo>
                    <a:pt x="1326" y="1713"/>
                  </a:lnTo>
                  <a:lnTo>
                    <a:pt x="1307" y="1722"/>
                  </a:lnTo>
                  <a:lnTo>
                    <a:pt x="1289" y="1731"/>
                  </a:lnTo>
                  <a:lnTo>
                    <a:pt x="1262" y="1740"/>
                  </a:lnTo>
                  <a:lnTo>
                    <a:pt x="1244" y="1749"/>
                  </a:lnTo>
                  <a:lnTo>
                    <a:pt x="1217" y="1758"/>
                  </a:lnTo>
                  <a:lnTo>
                    <a:pt x="1198" y="1767"/>
                  </a:lnTo>
                  <a:lnTo>
                    <a:pt x="1171" y="1776"/>
                  </a:lnTo>
                  <a:lnTo>
                    <a:pt x="1153" y="1776"/>
                  </a:lnTo>
                  <a:lnTo>
                    <a:pt x="1126" y="1785"/>
                  </a:lnTo>
                  <a:lnTo>
                    <a:pt x="1108" y="1794"/>
                  </a:lnTo>
                  <a:lnTo>
                    <a:pt x="1080" y="1794"/>
                  </a:lnTo>
                  <a:lnTo>
                    <a:pt x="1062" y="1803"/>
                  </a:lnTo>
                  <a:lnTo>
                    <a:pt x="1035" y="1812"/>
                  </a:lnTo>
                  <a:lnTo>
                    <a:pt x="1008" y="1812"/>
                  </a:lnTo>
                  <a:lnTo>
                    <a:pt x="990" y="1812"/>
                  </a:lnTo>
                  <a:lnTo>
                    <a:pt x="962" y="1812"/>
                  </a:lnTo>
                  <a:lnTo>
                    <a:pt x="935" y="1812"/>
                  </a:lnTo>
                  <a:lnTo>
                    <a:pt x="917" y="1812"/>
                  </a:lnTo>
                  <a:lnTo>
                    <a:pt x="890" y="1812"/>
                  </a:lnTo>
                  <a:lnTo>
                    <a:pt x="863" y="1812"/>
                  </a:lnTo>
                  <a:lnTo>
                    <a:pt x="844" y="1812"/>
                  </a:lnTo>
                  <a:lnTo>
                    <a:pt x="817" y="1812"/>
                  </a:lnTo>
                  <a:lnTo>
                    <a:pt x="790" y="1812"/>
                  </a:lnTo>
                  <a:lnTo>
                    <a:pt x="772" y="1803"/>
                  </a:lnTo>
                  <a:lnTo>
                    <a:pt x="745" y="1803"/>
                  </a:lnTo>
                  <a:lnTo>
                    <a:pt x="726" y="1794"/>
                  </a:lnTo>
                  <a:lnTo>
                    <a:pt x="699" y="1794"/>
                  </a:lnTo>
                  <a:lnTo>
                    <a:pt x="672" y="1785"/>
                  </a:lnTo>
                  <a:lnTo>
                    <a:pt x="654" y="1776"/>
                  </a:lnTo>
                  <a:lnTo>
                    <a:pt x="636" y="1776"/>
                  </a:lnTo>
                  <a:lnTo>
                    <a:pt x="608" y="1758"/>
                  </a:lnTo>
                  <a:lnTo>
                    <a:pt x="581" y="1758"/>
                  </a:lnTo>
                  <a:lnTo>
                    <a:pt x="563" y="1749"/>
                  </a:lnTo>
                  <a:lnTo>
                    <a:pt x="545" y="1740"/>
                  </a:lnTo>
                  <a:lnTo>
                    <a:pt x="518" y="1722"/>
                  </a:lnTo>
                  <a:lnTo>
                    <a:pt x="500" y="1722"/>
                  </a:lnTo>
                  <a:lnTo>
                    <a:pt x="472" y="1704"/>
                  </a:lnTo>
                  <a:lnTo>
                    <a:pt x="454" y="1695"/>
                  </a:lnTo>
                  <a:lnTo>
                    <a:pt x="436" y="1686"/>
                  </a:lnTo>
                  <a:lnTo>
                    <a:pt x="418" y="1667"/>
                  </a:lnTo>
                  <a:lnTo>
                    <a:pt x="391" y="1649"/>
                  </a:lnTo>
                  <a:lnTo>
                    <a:pt x="373" y="1640"/>
                  </a:lnTo>
                  <a:lnTo>
                    <a:pt x="354" y="1631"/>
                  </a:lnTo>
                  <a:lnTo>
                    <a:pt x="336" y="1613"/>
                  </a:lnTo>
                  <a:lnTo>
                    <a:pt x="318" y="1595"/>
                  </a:lnTo>
                  <a:lnTo>
                    <a:pt x="300" y="1577"/>
                  </a:lnTo>
                  <a:lnTo>
                    <a:pt x="282" y="1559"/>
                  </a:lnTo>
                  <a:lnTo>
                    <a:pt x="264" y="1541"/>
                  </a:lnTo>
                  <a:lnTo>
                    <a:pt x="245" y="1531"/>
                  </a:lnTo>
                  <a:lnTo>
                    <a:pt x="227" y="1513"/>
                  </a:lnTo>
                  <a:lnTo>
                    <a:pt x="218" y="1495"/>
                  </a:lnTo>
                  <a:lnTo>
                    <a:pt x="200" y="1468"/>
                  </a:lnTo>
                  <a:lnTo>
                    <a:pt x="191" y="1459"/>
                  </a:lnTo>
                  <a:lnTo>
                    <a:pt x="173" y="1441"/>
                  </a:lnTo>
                  <a:lnTo>
                    <a:pt x="155" y="1423"/>
                  </a:lnTo>
                  <a:lnTo>
                    <a:pt x="146" y="1396"/>
                  </a:lnTo>
                  <a:lnTo>
                    <a:pt x="137" y="1377"/>
                  </a:lnTo>
                  <a:lnTo>
                    <a:pt x="118" y="1359"/>
                  </a:lnTo>
                  <a:lnTo>
                    <a:pt x="109" y="1332"/>
                  </a:lnTo>
                  <a:lnTo>
                    <a:pt x="100" y="1314"/>
                  </a:lnTo>
                  <a:lnTo>
                    <a:pt x="82" y="1296"/>
                  </a:lnTo>
                  <a:lnTo>
                    <a:pt x="82" y="1269"/>
                  </a:lnTo>
                  <a:lnTo>
                    <a:pt x="64" y="1251"/>
                  </a:lnTo>
                  <a:lnTo>
                    <a:pt x="64" y="1223"/>
                  </a:lnTo>
                  <a:lnTo>
                    <a:pt x="46" y="1205"/>
                  </a:lnTo>
                  <a:lnTo>
                    <a:pt x="46" y="1178"/>
                  </a:lnTo>
                  <a:lnTo>
                    <a:pt x="37" y="1151"/>
                  </a:lnTo>
                  <a:lnTo>
                    <a:pt x="28" y="1133"/>
                  </a:lnTo>
                  <a:lnTo>
                    <a:pt x="28" y="1115"/>
                  </a:lnTo>
                  <a:lnTo>
                    <a:pt x="19" y="1087"/>
                  </a:lnTo>
                  <a:lnTo>
                    <a:pt x="9" y="1069"/>
                  </a:lnTo>
                  <a:lnTo>
                    <a:pt x="9" y="1042"/>
                  </a:lnTo>
                  <a:lnTo>
                    <a:pt x="9" y="1015"/>
                  </a:lnTo>
                  <a:lnTo>
                    <a:pt x="9" y="997"/>
                  </a:lnTo>
                  <a:lnTo>
                    <a:pt x="0" y="970"/>
                  </a:lnTo>
                  <a:lnTo>
                    <a:pt x="0" y="942"/>
                  </a:lnTo>
                  <a:lnTo>
                    <a:pt x="0" y="924"/>
                  </a:lnTo>
                  <a:lnTo>
                    <a:pt x="0" y="897"/>
                  </a:lnTo>
                  <a:lnTo>
                    <a:pt x="0" y="870"/>
                  </a:lnTo>
                  <a:lnTo>
                    <a:pt x="0" y="852"/>
                  </a:lnTo>
                  <a:lnTo>
                    <a:pt x="9" y="825"/>
                  </a:lnTo>
                  <a:lnTo>
                    <a:pt x="9" y="797"/>
                  </a:lnTo>
                  <a:lnTo>
                    <a:pt x="9" y="779"/>
                  </a:lnTo>
                  <a:lnTo>
                    <a:pt x="9" y="752"/>
                  </a:lnTo>
                  <a:lnTo>
                    <a:pt x="19" y="725"/>
                  </a:lnTo>
                  <a:lnTo>
                    <a:pt x="28" y="707"/>
                  </a:lnTo>
                  <a:lnTo>
                    <a:pt x="28" y="680"/>
                  </a:lnTo>
                  <a:lnTo>
                    <a:pt x="37" y="661"/>
                  </a:lnTo>
                  <a:lnTo>
                    <a:pt x="46" y="643"/>
                  </a:lnTo>
                  <a:lnTo>
                    <a:pt x="46" y="616"/>
                  </a:lnTo>
                  <a:lnTo>
                    <a:pt x="64" y="589"/>
                  </a:lnTo>
                  <a:lnTo>
                    <a:pt x="64" y="571"/>
                  </a:lnTo>
                  <a:lnTo>
                    <a:pt x="82" y="553"/>
                  </a:lnTo>
                  <a:lnTo>
                    <a:pt x="82" y="525"/>
                  </a:lnTo>
                  <a:lnTo>
                    <a:pt x="100" y="498"/>
                  </a:lnTo>
                  <a:lnTo>
                    <a:pt x="109" y="480"/>
                  </a:lnTo>
                  <a:lnTo>
                    <a:pt x="118" y="462"/>
                  </a:lnTo>
                  <a:lnTo>
                    <a:pt x="137" y="444"/>
                  </a:lnTo>
                  <a:lnTo>
                    <a:pt x="146" y="426"/>
                  </a:lnTo>
                  <a:lnTo>
                    <a:pt x="155" y="399"/>
                  </a:lnTo>
                  <a:lnTo>
                    <a:pt x="173" y="380"/>
                  </a:lnTo>
                  <a:lnTo>
                    <a:pt x="191" y="362"/>
                  </a:lnTo>
                  <a:lnTo>
                    <a:pt x="200" y="344"/>
                  </a:lnTo>
                  <a:lnTo>
                    <a:pt x="218" y="317"/>
                  </a:lnTo>
                  <a:lnTo>
                    <a:pt x="227" y="308"/>
                  </a:lnTo>
                  <a:lnTo>
                    <a:pt x="245" y="290"/>
                  </a:lnTo>
                  <a:lnTo>
                    <a:pt x="264" y="272"/>
                  </a:lnTo>
                  <a:lnTo>
                    <a:pt x="282" y="254"/>
                  </a:lnTo>
                  <a:lnTo>
                    <a:pt x="300" y="235"/>
                  </a:lnTo>
                  <a:lnTo>
                    <a:pt x="318" y="217"/>
                  </a:lnTo>
                  <a:lnTo>
                    <a:pt x="336" y="208"/>
                  </a:lnTo>
                  <a:lnTo>
                    <a:pt x="354" y="190"/>
                  </a:lnTo>
                  <a:lnTo>
                    <a:pt x="373" y="181"/>
                  </a:lnTo>
                  <a:lnTo>
                    <a:pt x="391" y="163"/>
                  </a:lnTo>
                  <a:lnTo>
                    <a:pt x="418" y="145"/>
                  </a:lnTo>
                  <a:lnTo>
                    <a:pt x="436" y="136"/>
                  </a:lnTo>
                  <a:lnTo>
                    <a:pt x="454" y="127"/>
                  </a:lnTo>
                  <a:lnTo>
                    <a:pt x="472" y="109"/>
                  </a:lnTo>
                  <a:lnTo>
                    <a:pt x="500" y="99"/>
                  </a:lnTo>
                  <a:lnTo>
                    <a:pt x="518" y="90"/>
                  </a:lnTo>
                  <a:lnTo>
                    <a:pt x="545" y="81"/>
                  </a:lnTo>
                  <a:lnTo>
                    <a:pt x="563" y="72"/>
                  </a:lnTo>
                  <a:lnTo>
                    <a:pt x="581" y="63"/>
                  </a:lnTo>
                  <a:lnTo>
                    <a:pt x="608" y="54"/>
                  </a:lnTo>
                  <a:lnTo>
                    <a:pt x="636" y="45"/>
                  </a:lnTo>
                  <a:lnTo>
                    <a:pt x="654" y="36"/>
                  </a:lnTo>
                  <a:lnTo>
                    <a:pt x="672" y="36"/>
                  </a:lnTo>
                  <a:lnTo>
                    <a:pt x="699" y="27"/>
                  </a:lnTo>
                  <a:lnTo>
                    <a:pt x="726" y="18"/>
                  </a:lnTo>
                  <a:lnTo>
                    <a:pt x="745" y="18"/>
                  </a:lnTo>
                  <a:lnTo>
                    <a:pt x="772" y="18"/>
                  </a:lnTo>
                  <a:lnTo>
                    <a:pt x="790" y="9"/>
                  </a:lnTo>
                  <a:lnTo>
                    <a:pt x="817" y="9"/>
                  </a:lnTo>
                  <a:lnTo>
                    <a:pt x="844" y="0"/>
                  </a:lnTo>
                  <a:lnTo>
                    <a:pt x="863" y="0"/>
                  </a:lnTo>
                  <a:lnTo>
                    <a:pt x="890" y="0"/>
                  </a:lnTo>
                  <a:lnTo>
                    <a:pt x="917" y="0"/>
                  </a:lnTo>
                  <a:lnTo>
                    <a:pt x="935" y="0"/>
                  </a:lnTo>
                  <a:lnTo>
                    <a:pt x="962" y="0"/>
                  </a:lnTo>
                  <a:lnTo>
                    <a:pt x="990" y="9"/>
                  </a:lnTo>
                  <a:lnTo>
                    <a:pt x="1008" y="9"/>
                  </a:lnTo>
                  <a:lnTo>
                    <a:pt x="1035" y="9"/>
                  </a:lnTo>
                  <a:lnTo>
                    <a:pt x="1062" y="18"/>
                  </a:lnTo>
                  <a:lnTo>
                    <a:pt x="1080" y="18"/>
                  </a:lnTo>
                  <a:lnTo>
                    <a:pt x="1108" y="27"/>
                  </a:lnTo>
                  <a:lnTo>
                    <a:pt x="1126" y="36"/>
                  </a:lnTo>
                  <a:lnTo>
                    <a:pt x="1153" y="36"/>
                  </a:lnTo>
                  <a:lnTo>
                    <a:pt x="1171" y="45"/>
                  </a:lnTo>
                  <a:lnTo>
                    <a:pt x="1198" y="54"/>
                  </a:lnTo>
                  <a:lnTo>
                    <a:pt x="1217" y="54"/>
                  </a:lnTo>
                  <a:lnTo>
                    <a:pt x="1244" y="72"/>
                  </a:lnTo>
                  <a:lnTo>
                    <a:pt x="1262" y="72"/>
                  </a:lnTo>
                  <a:lnTo>
                    <a:pt x="1289" y="90"/>
                  </a:lnTo>
                  <a:lnTo>
                    <a:pt x="1307" y="99"/>
                  </a:lnTo>
                  <a:lnTo>
                    <a:pt x="1326" y="109"/>
                  </a:lnTo>
                  <a:lnTo>
                    <a:pt x="1353" y="118"/>
                  </a:lnTo>
                  <a:lnTo>
                    <a:pt x="1371" y="127"/>
                  </a:lnTo>
                  <a:lnTo>
                    <a:pt x="1398" y="145"/>
                  </a:lnTo>
                  <a:lnTo>
                    <a:pt x="1416" y="163"/>
                  </a:lnTo>
                  <a:lnTo>
                    <a:pt x="1434" y="172"/>
                  </a:lnTo>
                  <a:lnTo>
                    <a:pt x="1453" y="181"/>
                  </a:lnTo>
                  <a:lnTo>
                    <a:pt x="1471" y="199"/>
                  </a:lnTo>
                  <a:lnTo>
                    <a:pt x="1489" y="217"/>
                  </a:lnTo>
                  <a:lnTo>
                    <a:pt x="1507" y="235"/>
                  </a:lnTo>
                  <a:lnTo>
                    <a:pt x="1525" y="244"/>
                  </a:lnTo>
                  <a:lnTo>
                    <a:pt x="1543" y="263"/>
                  </a:lnTo>
                  <a:lnTo>
                    <a:pt x="1561" y="281"/>
                  </a:lnTo>
                  <a:lnTo>
                    <a:pt x="1571" y="299"/>
                  </a:lnTo>
                  <a:lnTo>
                    <a:pt x="1589" y="317"/>
                  </a:lnTo>
                  <a:lnTo>
                    <a:pt x="1607" y="335"/>
                  </a:lnTo>
                  <a:lnTo>
                    <a:pt x="1625" y="353"/>
                  </a:lnTo>
                  <a:lnTo>
                    <a:pt x="1634" y="371"/>
                  </a:lnTo>
                  <a:lnTo>
                    <a:pt x="1652" y="389"/>
                  </a:lnTo>
                  <a:lnTo>
                    <a:pt x="1661" y="408"/>
                  </a:lnTo>
                  <a:lnTo>
                    <a:pt x="1679" y="426"/>
                  </a:lnTo>
                  <a:lnTo>
                    <a:pt x="1689" y="453"/>
                  </a:lnTo>
                  <a:lnTo>
                    <a:pt x="1698" y="471"/>
                  </a:lnTo>
                  <a:lnTo>
                    <a:pt x="1716" y="498"/>
                  </a:lnTo>
                  <a:lnTo>
                    <a:pt x="1725" y="516"/>
                  </a:lnTo>
                  <a:lnTo>
                    <a:pt x="1734" y="535"/>
                  </a:lnTo>
                  <a:lnTo>
                    <a:pt x="1743" y="562"/>
                  </a:lnTo>
                  <a:lnTo>
                    <a:pt x="1752" y="580"/>
                  </a:lnTo>
                  <a:lnTo>
                    <a:pt x="1761" y="607"/>
                  </a:lnTo>
                  <a:lnTo>
                    <a:pt x="1770" y="625"/>
                  </a:lnTo>
                  <a:lnTo>
                    <a:pt x="1779" y="652"/>
                  </a:lnTo>
                  <a:lnTo>
                    <a:pt x="1788" y="670"/>
                  </a:lnTo>
                  <a:lnTo>
                    <a:pt x="1788" y="698"/>
                  </a:lnTo>
                  <a:lnTo>
                    <a:pt x="1797" y="716"/>
                  </a:lnTo>
                  <a:lnTo>
                    <a:pt x="1797" y="743"/>
                  </a:lnTo>
                  <a:lnTo>
                    <a:pt x="1807" y="761"/>
                  </a:lnTo>
                  <a:lnTo>
                    <a:pt x="1807" y="788"/>
                  </a:lnTo>
                  <a:lnTo>
                    <a:pt x="1807" y="815"/>
                  </a:lnTo>
                  <a:lnTo>
                    <a:pt x="1816" y="834"/>
                  </a:lnTo>
                  <a:lnTo>
                    <a:pt x="1816" y="861"/>
                  </a:lnTo>
                  <a:lnTo>
                    <a:pt x="1816" y="888"/>
                  </a:lnTo>
                  <a:lnTo>
                    <a:pt x="1816" y="90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4" name="Line 40"/>
            <p:cNvSpPr>
              <a:spLocks noChangeShapeType="1"/>
            </p:cNvSpPr>
            <p:nvPr/>
          </p:nvSpPr>
          <p:spPr bwMode="auto">
            <a:xfrm flipH="1">
              <a:off x="2148" y="1388"/>
              <a:ext cx="535" cy="1640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5" name="Line 41"/>
            <p:cNvSpPr>
              <a:spLocks noChangeShapeType="1"/>
            </p:cNvSpPr>
            <p:nvPr/>
          </p:nvSpPr>
          <p:spPr bwMode="auto">
            <a:xfrm>
              <a:off x="2646" y="1388"/>
              <a:ext cx="536" cy="1640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6" name="Line 42"/>
            <p:cNvSpPr>
              <a:spLocks noChangeShapeType="1"/>
            </p:cNvSpPr>
            <p:nvPr/>
          </p:nvSpPr>
          <p:spPr bwMode="auto">
            <a:xfrm>
              <a:off x="1784" y="2022"/>
              <a:ext cx="1724" cy="1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7" name="Line 43"/>
            <p:cNvSpPr>
              <a:spLocks noChangeShapeType="1"/>
            </p:cNvSpPr>
            <p:nvPr/>
          </p:nvSpPr>
          <p:spPr bwMode="auto">
            <a:xfrm>
              <a:off x="1784" y="2022"/>
              <a:ext cx="1398" cy="1006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8" name="Line 44"/>
            <p:cNvSpPr>
              <a:spLocks noChangeShapeType="1"/>
            </p:cNvSpPr>
            <p:nvPr/>
          </p:nvSpPr>
          <p:spPr bwMode="auto">
            <a:xfrm flipH="1">
              <a:off x="2111" y="2022"/>
              <a:ext cx="1397" cy="1006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9" name="Line 45"/>
            <p:cNvSpPr>
              <a:spLocks noChangeShapeType="1"/>
            </p:cNvSpPr>
            <p:nvPr/>
          </p:nvSpPr>
          <p:spPr bwMode="auto">
            <a:xfrm flipH="1">
              <a:off x="1784" y="1388"/>
              <a:ext cx="862" cy="634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0" name="Line 46"/>
            <p:cNvSpPr>
              <a:spLocks noChangeShapeType="1"/>
            </p:cNvSpPr>
            <p:nvPr/>
          </p:nvSpPr>
          <p:spPr bwMode="auto">
            <a:xfrm>
              <a:off x="2646" y="1388"/>
              <a:ext cx="862" cy="634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1" name="Line 47"/>
            <p:cNvSpPr>
              <a:spLocks noChangeShapeType="1"/>
            </p:cNvSpPr>
            <p:nvPr/>
          </p:nvSpPr>
          <p:spPr bwMode="auto">
            <a:xfrm flipH="1">
              <a:off x="3182" y="2022"/>
              <a:ext cx="326" cy="1006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2" name="Line 48"/>
            <p:cNvSpPr>
              <a:spLocks noChangeShapeType="1"/>
            </p:cNvSpPr>
            <p:nvPr/>
          </p:nvSpPr>
          <p:spPr bwMode="auto">
            <a:xfrm>
              <a:off x="2111" y="3028"/>
              <a:ext cx="1071" cy="1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3" name="Line 49"/>
            <p:cNvSpPr>
              <a:spLocks noChangeShapeType="1"/>
            </p:cNvSpPr>
            <p:nvPr/>
          </p:nvSpPr>
          <p:spPr bwMode="auto">
            <a:xfrm>
              <a:off x="1784" y="2022"/>
              <a:ext cx="327" cy="1006"/>
            </a:xfrm>
            <a:prstGeom prst="line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4" name="Oval 50"/>
            <p:cNvSpPr>
              <a:spLocks noChangeArrowheads="1"/>
            </p:cNvSpPr>
            <p:nvPr/>
          </p:nvSpPr>
          <p:spPr bwMode="auto">
            <a:xfrm>
              <a:off x="2637" y="2285"/>
              <a:ext cx="27" cy="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altLang="en-US" sz="2800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109595" name="Rectangle 51"/>
            <p:cNvSpPr>
              <a:spLocks noChangeArrowheads="1"/>
            </p:cNvSpPr>
            <p:nvPr/>
          </p:nvSpPr>
          <p:spPr bwMode="auto">
            <a:xfrm>
              <a:off x="2619" y="2294"/>
              <a:ext cx="106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>
                  <a:solidFill>
                    <a:srgbClr val="FF0000"/>
                  </a:solidFill>
                  <a:latin typeface="VNI-Times" pitchFamily="2" charset="0"/>
                </a:rPr>
                <a:t>O</a:t>
              </a:r>
              <a:endParaRPr lang="en-US" altLang="en-US" sz="3200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109596" name="Oval 52"/>
            <p:cNvSpPr>
              <a:spLocks noChangeArrowheads="1"/>
            </p:cNvSpPr>
            <p:nvPr/>
          </p:nvSpPr>
          <p:spPr bwMode="auto">
            <a:xfrm>
              <a:off x="3172" y="3019"/>
              <a:ext cx="28" cy="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altLang="en-US" sz="2800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109597" name="Rectangle 53"/>
            <p:cNvSpPr>
              <a:spLocks noChangeArrowheads="1"/>
            </p:cNvSpPr>
            <p:nvPr/>
          </p:nvSpPr>
          <p:spPr bwMode="auto">
            <a:xfrm>
              <a:off x="3239" y="2991"/>
              <a:ext cx="106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dirty="0">
                  <a:solidFill>
                    <a:srgbClr val="FF0000"/>
                  </a:solidFill>
                  <a:latin typeface="VNI-Times" pitchFamily="2" charset="0"/>
                </a:rPr>
                <a:t>D</a:t>
              </a:r>
              <a:endParaRPr lang="en-US" altLang="en-US" sz="3200" dirty="0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109598" name="Oval 54"/>
            <p:cNvSpPr>
              <a:spLocks noChangeArrowheads="1"/>
            </p:cNvSpPr>
            <p:nvPr/>
          </p:nvSpPr>
          <p:spPr bwMode="auto">
            <a:xfrm>
              <a:off x="2101" y="3019"/>
              <a:ext cx="28" cy="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altLang="en-US" sz="2800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109599" name="Rectangle 55"/>
            <p:cNvSpPr>
              <a:spLocks noChangeArrowheads="1"/>
            </p:cNvSpPr>
            <p:nvPr/>
          </p:nvSpPr>
          <p:spPr bwMode="auto">
            <a:xfrm>
              <a:off x="2024" y="3020"/>
              <a:ext cx="91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dirty="0">
                  <a:solidFill>
                    <a:srgbClr val="FF0000"/>
                  </a:solidFill>
                  <a:latin typeface="VNI-Times" pitchFamily="2" charset="0"/>
                </a:rPr>
                <a:t>E</a:t>
              </a:r>
              <a:endParaRPr lang="en-US" altLang="en-US" sz="3200" dirty="0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109600" name="Oval 56"/>
            <p:cNvSpPr>
              <a:spLocks noChangeArrowheads="1"/>
            </p:cNvSpPr>
            <p:nvPr/>
          </p:nvSpPr>
          <p:spPr bwMode="auto">
            <a:xfrm>
              <a:off x="2637" y="1379"/>
              <a:ext cx="27" cy="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altLang="en-US" sz="2800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109601" name="Rectangle 57"/>
            <p:cNvSpPr>
              <a:spLocks noChangeArrowheads="1"/>
            </p:cNvSpPr>
            <p:nvPr/>
          </p:nvSpPr>
          <p:spPr bwMode="auto">
            <a:xfrm>
              <a:off x="2629" y="1204"/>
              <a:ext cx="98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dirty="0">
                  <a:solidFill>
                    <a:srgbClr val="FF0000"/>
                  </a:solidFill>
                  <a:latin typeface="VNI-Times" pitchFamily="2" charset="0"/>
                </a:rPr>
                <a:t>B</a:t>
              </a:r>
              <a:endParaRPr lang="en-US" altLang="en-US" sz="3200" dirty="0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109602" name="Oval 58"/>
            <p:cNvSpPr>
              <a:spLocks noChangeArrowheads="1"/>
            </p:cNvSpPr>
            <p:nvPr/>
          </p:nvSpPr>
          <p:spPr bwMode="auto">
            <a:xfrm>
              <a:off x="3499" y="2013"/>
              <a:ext cx="27" cy="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altLang="en-US" sz="2800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109603" name="Rectangle 59"/>
            <p:cNvSpPr>
              <a:spLocks noChangeArrowheads="1"/>
            </p:cNvSpPr>
            <p:nvPr/>
          </p:nvSpPr>
          <p:spPr bwMode="auto">
            <a:xfrm>
              <a:off x="3582" y="1878"/>
              <a:ext cx="98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dirty="0">
                  <a:solidFill>
                    <a:srgbClr val="FF0000"/>
                  </a:solidFill>
                  <a:latin typeface="VNI-Times" pitchFamily="2" charset="0"/>
                </a:rPr>
                <a:t>C</a:t>
              </a:r>
              <a:endParaRPr lang="en-US" altLang="en-US" sz="3200" dirty="0">
                <a:solidFill>
                  <a:srgbClr val="FF6600"/>
                </a:solidFill>
                <a:latin typeface="VNI-Times" pitchFamily="2" charset="0"/>
              </a:endParaRPr>
            </a:p>
          </p:txBody>
        </p:sp>
        <p:sp>
          <p:nvSpPr>
            <p:cNvPr id="109604" name="Oval 60"/>
            <p:cNvSpPr>
              <a:spLocks noChangeArrowheads="1"/>
            </p:cNvSpPr>
            <p:nvPr/>
          </p:nvSpPr>
          <p:spPr bwMode="auto">
            <a:xfrm>
              <a:off x="1766" y="2013"/>
              <a:ext cx="27" cy="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altLang="en-US" sz="2800">
                <a:solidFill>
                  <a:srgbClr val="D0EAEC"/>
                </a:solidFill>
                <a:latin typeface="VNI-Times" pitchFamily="2" charset="0"/>
              </a:endParaRPr>
            </a:p>
          </p:txBody>
        </p:sp>
        <p:sp>
          <p:nvSpPr>
            <p:cNvPr id="109605" name="Rectangle 61"/>
            <p:cNvSpPr>
              <a:spLocks noChangeArrowheads="1"/>
            </p:cNvSpPr>
            <p:nvPr/>
          </p:nvSpPr>
          <p:spPr bwMode="auto">
            <a:xfrm>
              <a:off x="1629" y="1886"/>
              <a:ext cx="1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dirty="0">
                  <a:solidFill>
                    <a:srgbClr val="FF0000"/>
                  </a:solidFill>
                  <a:latin typeface="VNI-Times" pitchFamily="2" charset="0"/>
                </a:rPr>
                <a:t>A</a:t>
              </a:r>
              <a:endParaRPr lang="en-US" altLang="en-US" sz="3200" dirty="0">
                <a:solidFill>
                  <a:srgbClr val="FF6600"/>
                </a:solidFill>
                <a:latin typeface="VNI-Times" pitchFamily="2" charset="0"/>
              </a:endParaRPr>
            </a:p>
          </p:txBody>
        </p:sp>
      </p:grpSp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5259321" y="757238"/>
            <a:ext cx="1433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ABCD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1562100" y="779463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ABCE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6379807" y="3520431"/>
            <a:ext cx="1503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BCDE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838200" y="3414713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ABDE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2740" name="Text Box 36"/>
          <p:cNvSpPr txBox="1">
            <a:spLocks noChangeArrowheads="1"/>
          </p:cNvSpPr>
          <p:nvPr/>
        </p:nvSpPr>
        <p:spPr bwMode="auto">
          <a:xfrm>
            <a:off x="3567046" y="4113213"/>
            <a:ext cx="1433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</a:rPr>
              <a:t>ACDE</a:t>
            </a:r>
          </a:p>
        </p:txBody>
      </p:sp>
      <p:sp>
        <p:nvSpPr>
          <p:cNvPr id="109581" name="Oval 63"/>
          <p:cNvSpPr>
            <a:spLocks noChangeArrowheads="1"/>
          </p:cNvSpPr>
          <p:nvPr/>
        </p:nvSpPr>
        <p:spPr bwMode="auto">
          <a:xfrm>
            <a:off x="2918310" y="1227182"/>
            <a:ext cx="2594507" cy="2430418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vi-VN" altLang="en-US" sz="2800">
              <a:solidFill>
                <a:srgbClr val="D0EAEC"/>
              </a:solidFill>
              <a:latin typeface="VNI-Times" pitchFamily="2" charset="0"/>
            </a:endParaRPr>
          </a:p>
        </p:txBody>
      </p:sp>
      <p:pic>
        <p:nvPicPr>
          <p:cNvPr id="63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-19050"/>
            <a:ext cx="1822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44"/>
          <p:cNvSpPr>
            <a:spLocks noChangeArrowheads="1"/>
          </p:cNvSpPr>
          <p:nvPr/>
        </p:nvSpPr>
        <p:spPr bwMode="auto">
          <a:xfrm>
            <a:off x="0" y="88900"/>
            <a:ext cx="91440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26701 0.22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00086 0.3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07535 0.05116 C -0.1007 0.06412 -0.12813 0.09074 -0.14184 0.10046 C -0.15573 0.10949 -0.15139 0.10416 -0.15851 0.10833 C -0.18472 0.1243 -0.17448 0.11782 -0.18472 0.1243 C -0.19445 0.13287 -0.20365 0.14375 -0.21806 0.15694 L -0.26997 0.20625 " pathEditMode="relative" rAng="0" ptsTypes="FfafaFF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7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65896E-6 L -0.07205 -0.08347 C -0.08177 -0.09618 -0.1158 -0.15144 -0.12535 -0.16162 C -0.14496 -0.20162 -0.17483 -0.2363 -0.16424 -0.21919 L -0.1908 -0.24925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9" y="-12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16771 -0.2451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6" grpId="0"/>
      <p:bldP spid="11" grpId="0"/>
      <p:bldP spid="72739" grpId="0"/>
      <p:bldP spid="727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8"/>
          <p:cNvSpPr txBox="1">
            <a:spLocks noChangeArrowheads="1"/>
          </p:cNvSpPr>
          <p:nvPr/>
        </p:nvSpPr>
        <p:spPr bwMode="auto">
          <a:xfrm>
            <a:off x="228600" y="590550"/>
            <a:ext cx="3294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FF00"/>
                </a:solidFill>
                <a:cs typeface="Arial" pitchFamily="34" charset="0"/>
              </a:rPr>
              <a:t>II. </a:t>
            </a:r>
            <a:r>
              <a:rPr lang="en-US" altLang="en-US" sz="2400" b="1" u="sng" dirty="0">
                <a:solidFill>
                  <a:srgbClr val="FFFF00"/>
                </a:solidFill>
                <a:cs typeface="Arial" pitchFamily="34" charset="0"/>
              </a:rPr>
              <a:t>TÍNH </a:t>
            </a:r>
            <a:r>
              <a:rPr lang="en-US" altLang="en-US" sz="2400" b="1" u="sng" dirty="0" smtClean="0">
                <a:solidFill>
                  <a:srgbClr val="FFFF00"/>
                </a:solidFill>
                <a:cs typeface="Arial" pitchFamily="34" charset="0"/>
              </a:rPr>
              <a:t>CHẤT</a:t>
            </a:r>
            <a:endParaRPr lang="en-US" altLang="en-US" sz="24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0997" y="221218"/>
            <a:ext cx="4742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TIẾT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47.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§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7.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TỨ GIÁC NỘI TIẾP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982959" y="2215635"/>
            <a:ext cx="33346" cy="1057789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975629" y="2045790"/>
            <a:ext cx="1380253" cy="186029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990600" y="3255520"/>
            <a:ext cx="1521763" cy="12940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355882" y="2018580"/>
            <a:ext cx="165069" cy="1243529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039990" y="2788207"/>
            <a:ext cx="450798" cy="472316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013527" y="2739501"/>
            <a:ext cx="491548" cy="53054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92425" y="1995719"/>
            <a:ext cx="245775" cy="40438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.VnTime" pitchFamily="34" charset="0"/>
              </a:rPr>
              <a:t>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5177" y="1744894"/>
            <a:ext cx="245774" cy="40438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29177" y="3122844"/>
            <a:ext cx="245774" cy="40438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66079" y="3186344"/>
            <a:ext cx="248321" cy="40438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.VnTime" pitchFamily="34" charset="0"/>
              </a:rPr>
              <a:t>D</a:t>
            </a: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041577" y="2777124"/>
            <a:ext cx="450798" cy="470699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 rot="21032260">
            <a:off x="2252051" y="2692227"/>
            <a:ext cx="452708" cy="468714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rot="20677284">
            <a:off x="2326462" y="2609523"/>
            <a:ext cx="452708" cy="468714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rot="19621328">
            <a:off x="2342742" y="2496481"/>
            <a:ext cx="452708" cy="468714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 rot="18963525">
            <a:off x="2334483" y="2372820"/>
            <a:ext cx="452708" cy="46871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 rot="18468240">
            <a:off x="2352444" y="2327746"/>
            <a:ext cx="428643" cy="494096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 rot="17609817">
            <a:off x="2359327" y="2179249"/>
            <a:ext cx="428643" cy="494096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rot="17100000">
            <a:off x="2361747" y="1999082"/>
            <a:ext cx="428643" cy="494096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rot="16200000">
            <a:off x="2286593" y="1868878"/>
            <a:ext cx="428643" cy="494096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rot="15300000">
            <a:off x="2142465" y="1736028"/>
            <a:ext cx="426835" cy="496188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 rot="14534873">
            <a:off x="1970938" y="1626233"/>
            <a:ext cx="426835" cy="496188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 rot="13442174">
            <a:off x="1751173" y="1739080"/>
            <a:ext cx="450798" cy="470698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 rot="11297829">
            <a:off x="1606649" y="1707280"/>
            <a:ext cx="450798" cy="470698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 rot="10435584">
            <a:off x="1398694" y="1694310"/>
            <a:ext cx="452708" cy="46871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 rot="9580789">
            <a:off x="1257660" y="1678744"/>
            <a:ext cx="452708" cy="46871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 rot="8609436">
            <a:off x="1095677" y="1663031"/>
            <a:ext cx="452708" cy="46871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 rot="7278235">
            <a:off x="1041214" y="1699198"/>
            <a:ext cx="428643" cy="494095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 rot="6886037">
            <a:off x="1147968" y="1780468"/>
            <a:ext cx="428643" cy="494096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 rot="6350453">
            <a:off x="1089709" y="1790410"/>
            <a:ext cx="428643" cy="494096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 rot="5400000">
            <a:off x="1015685" y="1777024"/>
            <a:ext cx="428643" cy="494096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H="1">
            <a:off x="3644961" y="2135188"/>
            <a:ext cx="88839" cy="1138237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3725517" y="2137783"/>
            <a:ext cx="1372413" cy="63500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V="1">
            <a:off x="3637214" y="3270250"/>
            <a:ext cx="1516623" cy="12700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5107549" y="2209800"/>
            <a:ext cx="65852" cy="1052512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4724400" y="2811463"/>
            <a:ext cx="449276" cy="463550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4763156" y="2724150"/>
            <a:ext cx="410520" cy="528895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3259428" y="1951038"/>
            <a:ext cx="244944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.VnTime" pitchFamily="34" charset="0"/>
              </a:rPr>
              <a:t>N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5327942" y="3144838"/>
            <a:ext cx="244944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.VnTime" pitchFamily="34" charset="0"/>
              </a:rPr>
              <a:t>Q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3333918" y="3208338"/>
            <a:ext cx="247482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.VnTime" pitchFamily="34" charset="0"/>
              </a:rPr>
              <a:t>M</a:t>
            </a:r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4724400" y="2795588"/>
            <a:ext cx="449276" cy="461962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rot="21032260">
            <a:off x="5020958" y="2723274"/>
            <a:ext cx="449276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rot="20677284">
            <a:off x="5097040" y="2646537"/>
            <a:ext cx="449276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 rot="19621328">
            <a:off x="5121772" y="2549799"/>
            <a:ext cx="449276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 rot="18963525">
            <a:off x="5121138" y="2434701"/>
            <a:ext cx="449276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 rot="18468240">
            <a:off x="5136210" y="2312449"/>
            <a:ext cx="420687" cy="49242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 rot="17609817">
            <a:off x="5136952" y="2176259"/>
            <a:ext cx="420688" cy="49242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 rot="17100000">
            <a:off x="5137237" y="2003992"/>
            <a:ext cx="420688" cy="49242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 rot="16200000">
            <a:off x="5061237" y="1888180"/>
            <a:ext cx="420688" cy="49242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 rot="15300000">
            <a:off x="4908637" y="1772368"/>
            <a:ext cx="420688" cy="49242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 rot="14534873">
            <a:off x="4743065" y="1675910"/>
            <a:ext cx="420688" cy="49242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 rot="13442174">
            <a:off x="4538518" y="1726144"/>
            <a:ext cx="449276" cy="461962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 rot="11297829">
            <a:off x="4382798" y="1696217"/>
            <a:ext cx="449276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 rot="10435584">
            <a:off x="4262174" y="1637734"/>
            <a:ext cx="449276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 rot="9580789">
            <a:off x="4125349" y="1636447"/>
            <a:ext cx="449274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 rot="8609436">
            <a:off x="3972233" y="1635127"/>
            <a:ext cx="449276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 rot="7278235">
            <a:off x="3965796" y="1626103"/>
            <a:ext cx="420687" cy="49242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 rot="6886037">
            <a:off x="3897570" y="1692191"/>
            <a:ext cx="420687" cy="49242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 rot="6137307">
            <a:off x="3808797" y="1743373"/>
            <a:ext cx="420688" cy="49242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2" name="Text Box 61"/>
          <p:cNvSpPr txBox="1">
            <a:spLocks noChangeArrowheads="1"/>
          </p:cNvSpPr>
          <p:nvPr/>
        </p:nvSpPr>
        <p:spPr bwMode="auto">
          <a:xfrm>
            <a:off x="5089056" y="1966913"/>
            <a:ext cx="244944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.VnTime" pitchFamily="34" charset="0"/>
              </a:rPr>
              <a:t>P</a:t>
            </a:r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 flipH="1">
            <a:off x="6889928" y="2135189"/>
            <a:ext cx="44271" cy="1138236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 flipV="1">
            <a:off x="6843531" y="3253045"/>
            <a:ext cx="1557023" cy="29905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7934248" y="2811463"/>
            <a:ext cx="447752" cy="463550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Text Box 65"/>
          <p:cNvSpPr txBox="1">
            <a:spLocks noChangeArrowheads="1"/>
          </p:cNvSpPr>
          <p:nvPr/>
        </p:nvSpPr>
        <p:spPr bwMode="auto">
          <a:xfrm>
            <a:off x="6537686" y="1951038"/>
            <a:ext cx="244114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.VnTime" pitchFamily="34" charset="0"/>
              </a:rPr>
              <a:t>N</a:t>
            </a:r>
          </a:p>
        </p:txBody>
      </p:sp>
      <p:sp>
        <p:nvSpPr>
          <p:cNvPr id="67" name="Text Box 66"/>
          <p:cNvSpPr txBox="1">
            <a:spLocks noChangeArrowheads="1"/>
          </p:cNvSpPr>
          <p:nvPr/>
        </p:nvSpPr>
        <p:spPr bwMode="auto">
          <a:xfrm>
            <a:off x="8385536" y="3144838"/>
            <a:ext cx="244113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.VnTime" pitchFamily="34" charset="0"/>
              </a:rPr>
              <a:t>Q</a:t>
            </a:r>
          </a:p>
        </p:txBody>
      </p:sp>
      <p:sp>
        <p:nvSpPr>
          <p:cNvPr id="68" name="Text Box 67"/>
          <p:cNvSpPr txBox="1">
            <a:spLocks noChangeArrowheads="1"/>
          </p:cNvSpPr>
          <p:nvPr/>
        </p:nvSpPr>
        <p:spPr bwMode="auto">
          <a:xfrm>
            <a:off x="6519637" y="3208338"/>
            <a:ext cx="262163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.VnTime" pitchFamily="34" charset="0"/>
              </a:rPr>
              <a:t>M</a:t>
            </a:r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>
            <a:off x="8080194" y="1770063"/>
            <a:ext cx="320360" cy="1492249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1783081" y="2724266"/>
            <a:ext cx="45719" cy="45719"/>
          </a:xfrm>
          <a:prstGeom prst="ellipse">
            <a:avLst/>
          </a:prstGeom>
          <a:solidFill>
            <a:srgbClr val="FF3300"/>
          </a:solidFill>
          <a:ln w="63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71" name="Text Box 70"/>
          <p:cNvSpPr txBox="1">
            <a:spLocks noChangeArrowheads="1"/>
          </p:cNvSpPr>
          <p:nvPr/>
        </p:nvSpPr>
        <p:spPr bwMode="auto">
          <a:xfrm>
            <a:off x="1787224" y="2648181"/>
            <a:ext cx="346376" cy="40438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.VnTime" pitchFamily="34" charset="0"/>
              </a:rPr>
              <a:t>O</a:t>
            </a:r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838200" y="1833465"/>
            <a:ext cx="1879600" cy="1790595"/>
          </a:xfrm>
          <a:prstGeom prst="ellipse">
            <a:avLst/>
          </a:prstGeom>
          <a:noFill/>
          <a:ln w="28575" algn="ctr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>
            <a:off x="3457574" y="1881188"/>
            <a:ext cx="1873251" cy="1757362"/>
          </a:xfrm>
          <a:prstGeom prst="ellipse">
            <a:avLst/>
          </a:prstGeom>
          <a:noFill/>
          <a:ln w="28575" algn="ctr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4362768" y="2749550"/>
            <a:ext cx="45719" cy="34925"/>
          </a:xfrm>
          <a:prstGeom prst="ellipse">
            <a:avLst/>
          </a:prstGeom>
          <a:solidFill>
            <a:srgbClr val="FF3300"/>
          </a:solidFill>
          <a:ln w="63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75" name="Text Box 74"/>
          <p:cNvSpPr txBox="1">
            <a:spLocks noChangeArrowheads="1"/>
          </p:cNvSpPr>
          <p:nvPr/>
        </p:nvSpPr>
        <p:spPr bwMode="auto">
          <a:xfrm>
            <a:off x="4357456" y="2670175"/>
            <a:ext cx="345206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.VnTime" pitchFamily="34" charset="0"/>
              </a:rPr>
              <a:t>O</a:t>
            </a:r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7805234" y="2675818"/>
            <a:ext cx="576766" cy="587375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7934248" y="2805113"/>
            <a:ext cx="447752" cy="461962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6705600" y="1881188"/>
            <a:ext cx="1866900" cy="1757362"/>
          </a:xfrm>
          <a:prstGeom prst="ellipse">
            <a:avLst/>
          </a:prstGeom>
          <a:noFill/>
          <a:ln w="28575" algn="ctr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chemeClr val="bg1"/>
              </a:solidFill>
            </a:endParaRPr>
          </a:p>
        </p:txBody>
      </p: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951180" y="2741269"/>
            <a:ext cx="534845" cy="520842"/>
            <a:chOff x="1380" y="3618"/>
            <a:chExt cx="360" cy="368"/>
          </a:xfrm>
        </p:grpSpPr>
        <p:sp>
          <p:nvSpPr>
            <p:cNvPr id="80" name="Line 79"/>
            <p:cNvSpPr>
              <a:spLocks noChangeShapeType="1"/>
            </p:cNvSpPr>
            <p:nvPr/>
          </p:nvSpPr>
          <p:spPr bwMode="auto">
            <a:xfrm>
              <a:off x="1683" y="3618"/>
              <a:ext cx="57" cy="368"/>
            </a:xfrm>
            <a:prstGeom prst="line">
              <a:avLst/>
            </a:prstGeom>
            <a:noFill/>
            <a:ln w="28575" cap="rnd">
              <a:solidFill>
                <a:srgbClr val="92D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1" name="Line 80"/>
            <p:cNvSpPr>
              <a:spLocks noChangeShapeType="1"/>
            </p:cNvSpPr>
            <p:nvPr/>
          </p:nvSpPr>
          <p:spPr bwMode="auto">
            <a:xfrm flipH="1">
              <a:off x="1380" y="3984"/>
              <a:ext cx="360" cy="0"/>
            </a:xfrm>
            <a:prstGeom prst="line">
              <a:avLst/>
            </a:prstGeom>
            <a:noFill/>
            <a:ln w="28575" cap="rnd">
              <a:solidFill>
                <a:srgbClr val="92D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4648200" y="2749153"/>
            <a:ext cx="533039" cy="508397"/>
            <a:chOff x="1328" y="3618"/>
            <a:chExt cx="360" cy="366"/>
          </a:xfrm>
        </p:grpSpPr>
        <p:sp>
          <p:nvSpPr>
            <p:cNvPr id="83" name="Line 82"/>
            <p:cNvSpPr>
              <a:spLocks noChangeShapeType="1"/>
            </p:cNvSpPr>
            <p:nvPr/>
          </p:nvSpPr>
          <p:spPr bwMode="auto">
            <a:xfrm>
              <a:off x="1637" y="3618"/>
              <a:ext cx="38" cy="347"/>
            </a:xfrm>
            <a:prstGeom prst="line">
              <a:avLst/>
            </a:prstGeom>
            <a:noFill/>
            <a:ln w="28575" cap="rnd">
              <a:solidFill>
                <a:srgbClr val="92D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4" name="Line 83"/>
            <p:cNvSpPr>
              <a:spLocks noChangeShapeType="1"/>
            </p:cNvSpPr>
            <p:nvPr/>
          </p:nvSpPr>
          <p:spPr bwMode="auto">
            <a:xfrm flipH="1">
              <a:off x="1328" y="3984"/>
              <a:ext cx="360" cy="0"/>
            </a:xfrm>
            <a:prstGeom prst="line">
              <a:avLst/>
            </a:prstGeom>
            <a:noFill/>
            <a:ln w="28575" cap="rnd">
              <a:solidFill>
                <a:srgbClr val="92D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7850768" y="2746375"/>
            <a:ext cx="531232" cy="511175"/>
            <a:chOff x="1380" y="3618"/>
            <a:chExt cx="360" cy="368"/>
          </a:xfrm>
        </p:grpSpPr>
        <p:sp>
          <p:nvSpPr>
            <p:cNvPr id="86" name="Line 85"/>
            <p:cNvSpPr>
              <a:spLocks noChangeShapeType="1"/>
            </p:cNvSpPr>
            <p:nvPr/>
          </p:nvSpPr>
          <p:spPr bwMode="auto">
            <a:xfrm>
              <a:off x="1683" y="3618"/>
              <a:ext cx="57" cy="368"/>
            </a:xfrm>
            <a:prstGeom prst="line">
              <a:avLst/>
            </a:prstGeom>
            <a:noFill/>
            <a:ln w="28575" cap="rnd">
              <a:solidFill>
                <a:srgbClr val="92D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" name="Line 86"/>
            <p:cNvSpPr>
              <a:spLocks noChangeShapeType="1"/>
            </p:cNvSpPr>
            <p:nvPr/>
          </p:nvSpPr>
          <p:spPr bwMode="auto">
            <a:xfrm flipH="1">
              <a:off x="1380" y="3984"/>
              <a:ext cx="360" cy="0"/>
            </a:xfrm>
            <a:prstGeom prst="line">
              <a:avLst/>
            </a:prstGeom>
            <a:noFill/>
            <a:ln w="28575" cap="rnd">
              <a:solidFill>
                <a:srgbClr val="92D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8" name="Freeform 87"/>
          <p:cNvSpPr>
            <a:spLocks/>
          </p:cNvSpPr>
          <p:nvPr/>
        </p:nvSpPr>
        <p:spPr bwMode="auto">
          <a:xfrm rot="21032260">
            <a:off x="8101746" y="2714762"/>
            <a:ext cx="447752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 rot="20677284">
            <a:off x="8176678" y="2632805"/>
            <a:ext cx="447752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 rot="19621328">
            <a:off x="8194921" y="2521615"/>
            <a:ext cx="447752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 rot="18963525">
            <a:off x="8188134" y="2398771"/>
            <a:ext cx="447752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 rot="18468240">
            <a:off x="8210001" y="2348071"/>
            <a:ext cx="420687" cy="49075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 rot="17609817">
            <a:off x="8217949" y="2199722"/>
            <a:ext cx="420688" cy="49075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 rot="17100000">
            <a:off x="8221007" y="2019515"/>
            <a:ext cx="420688" cy="49075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 rot="16200000">
            <a:off x="8146940" y="1889015"/>
            <a:ext cx="420688" cy="49075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 rot="15300000">
            <a:off x="7992407" y="1758515"/>
            <a:ext cx="420688" cy="49075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 rot="14534873">
            <a:off x="7822240" y="1650319"/>
            <a:ext cx="420688" cy="49075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 rot="13442174">
            <a:off x="7629266" y="1649420"/>
            <a:ext cx="447752" cy="461963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 rot="11297829">
            <a:off x="7495497" y="1571929"/>
            <a:ext cx="447752" cy="461962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 rot="5648935">
            <a:off x="7225051" y="1572075"/>
            <a:ext cx="422275" cy="490757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1" name="Text Box 100"/>
          <p:cNvSpPr txBox="1">
            <a:spLocks noChangeArrowheads="1"/>
          </p:cNvSpPr>
          <p:nvPr/>
        </p:nvSpPr>
        <p:spPr bwMode="auto">
          <a:xfrm>
            <a:off x="8017236" y="1581150"/>
            <a:ext cx="244113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.VnTime" pitchFamily="34" charset="0"/>
              </a:rPr>
              <a:t>P</a:t>
            </a:r>
          </a:p>
        </p:txBody>
      </p:sp>
      <p:sp>
        <p:nvSpPr>
          <p:cNvPr id="102" name="Line 101"/>
          <p:cNvSpPr>
            <a:spLocks noChangeShapeType="1"/>
          </p:cNvSpPr>
          <p:nvPr/>
        </p:nvSpPr>
        <p:spPr bwMode="auto">
          <a:xfrm flipV="1">
            <a:off x="6943001" y="1744894"/>
            <a:ext cx="1154534" cy="417150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 rot="4453198">
            <a:off x="6907368" y="1624277"/>
            <a:ext cx="471699" cy="534446"/>
          </a:xfrm>
          <a:custGeom>
            <a:avLst/>
            <a:gdLst>
              <a:gd name="T0" fmla="*/ 2147483647 w 354"/>
              <a:gd name="T1" fmla="*/ 2147483647 h 388"/>
              <a:gd name="T2" fmla="*/ 2147483647 w 354"/>
              <a:gd name="T3" fmla="*/ 2147483647 h 388"/>
              <a:gd name="T4" fmla="*/ 0 w 354"/>
              <a:gd name="T5" fmla="*/ 2147483647 h 388"/>
              <a:gd name="T6" fmla="*/ 2147483647 w 354"/>
              <a:gd name="T7" fmla="*/ 2147483647 h 388"/>
              <a:gd name="T8" fmla="*/ 2147483647 w 354"/>
              <a:gd name="T9" fmla="*/ 2147483647 h 388"/>
              <a:gd name="T10" fmla="*/ 2147483647 w 354"/>
              <a:gd name="T11" fmla="*/ 2147483647 h 388"/>
              <a:gd name="T12" fmla="*/ 2147483647 w 354"/>
              <a:gd name="T13" fmla="*/ 2147483647 h 388"/>
              <a:gd name="T14" fmla="*/ 2147483647 w 354"/>
              <a:gd name="T15" fmla="*/ 2147483647 h 388"/>
              <a:gd name="T16" fmla="*/ 2147483647 w 354"/>
              <a:gd name="T17" fmla="*/ 2147483647 h 388"/>
              <a:gd name="T18" fmla="*/ 2147483647 w 354"/>
              <a:gd name="T19" fmla="*/ 2147483647 h 388"/>
              <a:gd name="T20" fmla="*/ 2147483647 w 354"/>
              <a:gd name="T21" fmla="*/ 2147483647 h 388"/>
              <a:gd name="T22" fmla="*/ 2147483647 w 354"/>
              <a:gd name="T23" fmla="*/ 2147483647 h 388"/>
              <a:gd name="T24" fmla="*/ 2147483647 w 354"/>
              <a:gd name="T25" fmla="*/ 2147483647 h 388"/>
              <a:gd name="T26" fmla="*/ 2147483647 w 354"/>
              <a:gd name="T27" fmla="*/ 2147483647 h 388"/>
              <a:gd name="T28" fmla="*/ 2147483647 w 354"/>
              <a:gd name="T29" fmla="*/ 2147483647 h 388"/>
              <a:gd name="T30" fmla="*/ 2147483647 w 354"/>
              <a:gd name="T31" fmla="*/ 2147483647 h 3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4" h="388">
                <a:moveTo>
                  <a:pt x="294" y="25"/>
                </a:moveTo>
                <a:lnTo>
                  <a:pt x="354" y="385"/>
                </a:lnTo>
                <a:lnTo>
                  <a:pt x="0" y="388"/>
                </a:lnTo>
                <a:cubicBezTo>
                  <a:pt x="6" y="360"/>
                  <a:pt x="7" y="330"/>
                  <a:pt x="33" y="313"/>
                </a:cubicBezTo>
                <a:cubicBezTo>
                  <a:pt x="40" y="291"/>
                  <a:pt x="64" y="291"/>
                  <a:pt x="81" y="280"/>
                </a:cubicBezTo>
                <a:cubicBezTo>
                  <a:pt x="91" y="264"/>
                  <a:pt x="100" y="267"/>
                  <a:pt x="120" y="265"/>
                </a:cubicBezTo>
                <a:cubicBezTo>
                  <a:pt x="133" y="261"/>
                  <a:pt x="134" y="246"/>
                  <a:pt x="147" y="238"/>
                </a:cubicBezTo>
                <a:cubicBezTo>
                  <a:pt x="153" y="213"/>
                  <a:pt x="144" y="183"/>
                  <a:pt x="156" y="160"/>
                </a:cubicBezTo>
                <a:cubicBezTo>
                  <a:pt x="160" y="153"/>
                  <a:pt x="179" y="141"/>
                  <a:pt x="183" y="139"/>
                </a:cubicBezTo>
                <a:cubicBezTo>
                  <a:pt x="188" y="135"/>
                  <a:pt x="201" y="133"/>
                  <a:pt x="201" y="133"/>
                </a:cubicBezTo>
                <a:cubicBezTo>
                  <a:pt x="211" y="123"/>
                  <a:pt x="220" y="123"/>
                  <a:pt x="231" y="115"/>
                </a:cubicBezTo>
                <a:cubicBezTo>
                  <a:pt x="233" y="112"/>
                  <a:pt x="234" y="109"/>
                  <a:pt x="237" y="106"/>
                </a:cubicBezTo>
                <a:cubicBezTo>
                  <a:pt x="240" y="103"/>
                  <a:pt x="244" y="103"/>
                  <a:pt x="246" y="100"/>
                </a:cubicBezTo>
                <a:cubicBezTo>
                  <a:pt x="251" y="95"/>
                  <a:pt x="258" y="82"/>
                  <a:pt x="258" y="82"/>
                </a:cubicBezTo>
                <a:cubicBezTo>
                  <a:pt x="260" y="65"/>
                  <a:pt x="252" y="43"/>
                  <a:pt x="264" y="31"/>
                </a:cubicBezTo>
                <a:cubicBezTo>
                  <a:pt x="295" y="0"/>
                  <a:pt x="294" y="41"/>
                  <a:pt x="294" y="25"/>
                </a:cubicBez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 w="28575" cap="flat" cmpd="sng">
            <a:solidFill>
              <a:srgbClr val="92D05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7650481" y="2749550"/>
            <a:ext cx="45719" cy="34925"/>
          </a:xfrm>
          <a:prstGeom prst="ellipse">
            <a:avLst/>
          </a:prstGeom>
          <a:solidFill>
            <a:srgbClr val="FF3300"/>
          </a:solidFill>
          <a:ln w="63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05" name="Text Box 104"/>
          <p:cNvSpPr txBox="1">
            <a:spLocks noChangeArrowheads="1"/>
          </p:cNvSpPr>
          <p:nvPr/>
        </p:nvSpPr>
        <p:spPr bwMode="auto">
          <a:xfrm>
            <a:off x="7431538" y="2708275"/>
            <a:ext cx="344036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  <a:tab pos="914400" algn="l"/>
                <a:tab pos="148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.VnTime" pitchFamily="34" charset="0"/>
              </a:rPr>
              <a:t>O</a:t>
            </a:r>
          </a:p>
        </p:txBody>
      </p:sp>
      <p:sp>
        <p:nvSpPr>
          <p:cNvPr id="106" name="Line 105"/>
          <p:cNvSpPr>
            <a:spLocks noChangeShapeType="1"/>
          </p:cNvSpPr>
          <p:nvPr/>
        </p:nvSpPr>
        <p:spPr bwMode="auto">
          <a:xfrm>
            <a:off x="979138" y="1476577"/>
            <a:ext cx="37167" cy="1785534"/>
          </a:xfrm>
          <a:prstGeom prst="line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Line 106"/>
          <p:cNvSpPr>
            <a:spLocks noChangeShapeType="1"/>
          </p:cNvSpPr>
          <p:nvPr/>
        </p:nvSpPr>
        <p:spPr bwMode="auto">
          <a:xfrm flipH="1">
            <a:off x="3644961" y="1546806"/>
            <a:ext cx="127757" cy="1715306"/>
          </a:xfrm>
          <a:prstGeom prst="line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8" name="Line 107"/>
          <p:cNvSpPr>
            <a:spLocks noChangeShapeType="1"/>
          </p:cNvSpPr>
          <p:nvPr/>
        </p:nvSpPr>
        <p:spPr bwMode="auto">
          <a:xfrm flipH="1">
            <a:off x="6889929" y="1519477"/>
            <a:ext cx="90203" cy="1763474"/>
          </a:xfrm>
          <a:prstGeom prst="line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09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-19050"/>
            <a:ext cx="1822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7" descr="flower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63" y="4324350"/>
            <a:ext cx="53752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Rectangle 44"/>
          <p:cNvSpPr>
            <a:spLocks noChangeArrowheads="1"/>
          </p:cNvSpPr>
          <p:nvPr/>
        </p:nvSpPr>
        <p:spPr bwMode="auto">
          <a:xfrm>
            <a:off x="76200" y="88900"/>
            <a:ext cx="89916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  <p:sp>
        <p:nvSpPr>
          <p:cNvPr id="112" name="Rectangle 44"/>
          <p:cNvSpPr>
            <a:spLocks noChangeArrowheads="1"/>
          </p:cNvSpPr>
          <p:nvPr/>
        </p:nvSpPr>
        <p:spPr bwMode="auto">
          <a:xfrm>
            <a:off x="0" y="88900"/>
            <a:ext cx="91440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70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"/>
                            </p:stCondLst>
                            <p:childTnLst>
                              <p:par>
                                <p:cTn id="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00"/>
                            </p:stCondLst>
                            <p:childTnLst>
                              <p:par>
                                <p:cTn id="7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"/>
                            </p:stCondLst>
                            <p:childTnLst>
                              <p:par>
                                <p:cTn id="8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"/>
                            </p:stCondLst>
                            <p:childTnLst>
                              <p:par>
                                <p:cTn id="8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6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600"/>
                            </p:stCondLst>
                            <p:childTnLst>
                              <p:par>
                                <p:cTn id="10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00"/>
                            </p:stCondLst>
                            <p:childTnLst>
                              <p:par>
                                <p:cTn id="1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8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00"/>
                            </p:stCondLst>
                            <p:childTnLst>
                              <p:par>
                                <p:cTn id="1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10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100"/>
                            </p:stCondLst>
                            <p:childTnLst>
                              <p:par>
                                <p:cTn id="1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0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200"/>
                            </p:stCondLst>
                            <p:childTnLst>
                              <p:par>
                                <p:cTn id="1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200"/>
                            </p:stCondLst>
                            <p:childTnLst>
                              <p:par>
                                <p:cTn id="1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300"/>
                            </p:stCondLst>
                            <p:childTnLst>
                              <p:par>
                                <p:cTn id="1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300"/>
                            </p:stCondLst>
                            <p:childTnLst>
                              <p:par>
                                <p:cTn id="1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400"/>
                            </p:stCondLst>
                            <p:childTnLst>
                              <p:par>
                                <p:cTn id="1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400"/>
                            </p:stCondLst>
                            <p:childTnLst>
                              <p:par>
                                <p:cTn id="1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1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8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6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600"/>
                            </p:stCondLst>
                            <p:childTnLst>
                              <p:par>
                                <p:cTn id="17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700"/>
                            </p:stCondLst>
                            <p:childTnLst>
                              <p:par>
                                <p:cTn id="1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2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9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8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100"/>
                            </p:stCondLst>
                            <p:childTnLst>
                              <p:par>
                                <p:cTn id="2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100"/>
                            </p:stCondLst>
                            <p:childTnLst>
                              <p:par>
                                <p:cTn id="25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5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200"/>
                            </p:stCondLst>
                            <p:childTnLst>
                              <p:par>
                                <p:cTn id="2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200"/>
                            </p:stCondLst>
                            <p:childTnLst>
                              <p:par>
                                <p:cTn id="2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3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300"/>
                            </p:stCondLst>
                            <p:childTnLst>
                              <p:par>
                                <p:cTn id="2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9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400"/>
                            </p:stCondLst>
                            <p:childTnLst>
                              <p:par>
                                <p:cTn id="2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400"/>
                            </p:stCondLst>
                            <p:childTnLst>
                              <p:par>
                                <p:cTn id="2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6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500"/>
                            </p:stCondLst>
                            <p:childTnLst>
                              <p:par>
                                <p:cTn id="2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500"/>
                            </p:stCondLst>
                            <p:childTnLst>
                              <p:par>
                                <p:cTn id="28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3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600"/>
                            </p:stCondLst>
                            <p:childTnLst>
                              <p:par>
                                <p:cTn id="2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0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7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700"/>
                            </p:stCondLst>
                            <p:childTnLst>
                              <p:par>
                                <p:cTn id="29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7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800"/>
                            </p:stCondLst>
                            <p:childTnLst>
                              <p:par>
                                <p:cTn id="30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4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900"/>
                            </p:stCondLst>
                            <p:childTnLst>
                              <p:par>
                                <p:cTn id="3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900"/>
                            </p:stCondLst>
                            <p:childTnLst>
                              <p:par>
                                <p:cTn id="30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1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000"/>
                            </p:stCondLst>
                            <p:childTnLst>
                              <p:par>
                                <p:cTn id="3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000"/>
                            </p:stCondLst>
                            <p:childTnLst>
                              <p:par>
                                <p:cTn id="3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8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100"/>
                            </p:stCondLst>
                            <p:childTnLst>
                              <p:par>
                                <p:cTn id="3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100"/>
                            </p:stCondLst>
                            <p:childTnLst>
                              <p:par>
                                <p:cTn id="3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5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200"/>
                            </p:stCondLst>
                            <p:childTnLst>
                              <p:par>
                                <p:cTn id="3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200"/>
                            </p:stCondLst>
                            <p:childTnLst>
                              <p:par>
                                <p:cTn id="3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2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3300"/>
                            </p:stCondLst>
                            <p:childTnLst>
                              <p:par>
                                <p:cTn id="3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300"/>
                            </p:stCondLst>
                            <p:childTnLst>
                              <p:par>
                                <p:cTn id="3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9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400"/>
                            </p:stCondLst>
                            <p:childTnLst>
                              <p:par>
                                <p:cTn id="3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400"/>
                            </p:stCondLst>
                            <p:childTnLst>
                              <p:par>
                                <p:cTn id="3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6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500"/>
                            </p:stCondLst>
                            <p:childTnLst>
                              <p:par>
                                <p:cTn id="3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3500"/>
                            </p:stCondLst>
                            <p:childTnLst>
                              <p:par>
                                <p:cTn id="3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3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600"/>
                            </p:stCondLst>
                            <p:childTnLst>
                              <p:par>
                                <p:cTn id="3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0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0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000"/>
                            </p:stCondLst>
                            <p:childTnLst>
                              <p:par>
                                <p:cTn id="4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000"/>
                            </p:stCondLst>
                            <p:childTnLst>
                              <p:par>
                                <p:cTn id="4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7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2000"/>
                            </p:stCondLst>
                            <p:childTnLst>
                              <p:par>
                                <p:cTn id="4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6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2100"/>
                            </p:stCondLst>
                            <p:childTnLst>
                              <p:par>
                                <p:cTn id="4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2100"/>
                            </p:stCondLst>
                            <p:childTnLst>
                              <p:par>
                                <p:cTn id="4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3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2200"/>
                            </p:stCondLst>
                            <p:childTnLst>
                              <p:par>
                                <p:cTn id="4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2200"/>
                            </p:stCondLst>
                            <p:childTnLst>
                              <p:par>
                                <p:cTn id="4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0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2300"/>
                            </p:stCondLst>
                            <p:childTnLst>
                              <p:par>
                                <p:cTn id="4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2300"/>
                            </p:stCondLst>
                            <p:childTnLst>
                              <p:par>
                                <p:cTn id="4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7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2400"/>
                            </p:stCondLst>
                            <p:childTnLst>
                              <p:par>
                                <p:cTn id="4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2400"/>
                            </p:stCondLst>
                            <p:childTnLst>
                              <p:par>
                                <p:cTn id="4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4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500"/>
                            </p:stCondLst>
                            <p:childTnLst>
                              <p:par>
                                <p:cTn id="4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2500"/>
                            </p:stCondLst>
                            <p:childTnLst>
                              <p:par>
                                <p:cTn id="4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1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6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8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2700"/>
                            </p:stCondLst>
                            <p:childTnLst>
                              <p:par>
                                <p:cTn id="4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2700"/>
                            </p:stCondLst>
                            <p:childTnLst>
                              <p:par>
                                <p:cTn id="47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5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2800"/>
                            </p:stCondLst>
                            <p:childTnLst>
                              <p:par>
                                <p:cTn id="4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2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2900"/>
                            </p:stCondLst>
                            <p:childTnLst>
                              <p:par>
                                <p:cTn id="4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2900"/>
                            </p:stCondLst>
                            <p:childTnLst>
                              <p:par>
                                <p:cTn id="48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9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3000"/>
                            </p:stCondLst>
                            <p:childTnLst>
                              <p:par>
                                <p:cTn id="4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3000"/>
                            </p:stCondLst>
                            <p:childTnLst>
                              <p:par>
                                <p:cTn id="49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6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3100"/>
                            </p:stCondLst>
                            <p:childTnLst>
                              <p:par>
                                <p:cTn id="4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3100"/>
                            </p:stCondLst>
                            <p:childTnLst>
                              <p:par>
                                <p:cTn id="50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3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3200"/>
                            </p:stCondLst>
                            <p:childTnLst>
                              <p:par>
                                <p:cTn id="5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3200"/>
                            </p:stCondLst>
                            <p:childTnLst>
                              <p:par>
                                <p:cTn id="50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0" dur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2" grpId="0"/>
      <p:bldP spid="63" grpId="0" animBg="1"/>
      <p:bldP spid="64" grpId="0" animBg="1"/>
      <p:bldP spid="65" grpId="0" animBg="1"/>
      <p:bldP spid="66" grpId="0"/>
      <p:bldP spid="67" grpId="0"/>
      <p:bldP spid="68" grpId="0"/>
      <p:bldP spid="69" grpId="0" animBg="1"/>
      <p:bldP spid="70" grpId="0" animBg="1"/>
      <p:bldP spid="71" grpId="0"/>
      <p:bldP spid="72" grpId="0" animBg="1"/>
      <p:bldP spid="73" grpId="0" animBg="1"/>
      <p:bldP spid="74" grpId="0" animBg="1"/>
      <p:bldP spid="75" grpId="0"/>
      <p:bldP spid="76" grpId="0" animBg="1"/>
      <p:bldP spid="77" grpId="0" animBg="1"/>
      <p:bldP spid="77" grpId="1" animBg="1"/>
      <p:bldP spid="78" grpId="0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2" grpId="0" animBg="1"/>
      <p:bldP spid="103" grpId="0" animBg="1"/>
      <p:bldP spid="104" grpId="0" animBg="1"/>
      <p:bldP spid="105" grpId="0"/>
      <p:bldP spid="106" grpId="0" animBg="1"/>
      <p:bldP spid="107" grpId="0" animBg="1"/>
      <p:bldP spid="1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742950"/>
            <a:ext cx="8729663" cy="649287"/>
          </a:xfrm>
          <a:noFill/>
          <a:ln w="38100" cmpd="dbl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ãy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</a:t>
            </a:r>
            <a:r>
              <a:rPr lang="vi-VN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ự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vi-VN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án về tổng số đo hai góc đối diện của tứ giác nội tiếp.</a:t>
            </a:r>
          </a:p>
        </p:txBody>
      </p:sp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04950"/>
            <a:ext cx="2160587" cy="198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9" name="Group 2"/>
          <p:cNvGrpSpPr>
            <a:grpSpLocks/>
          </p:cNvGrpSpPr>
          <p:nvPr/>
        </p:nvGrpSpPr>
        <p:grpSpPr bwMode="auto">
          <a:xfrm>
            <a:off x="461962" y="1504952"/>
            <a:ext cx="5859463" cy="498373"/>
            <a:chOff x="152400" y="1992313"/>
            <a:chExt cx="5859760" cy="497935"/>
          </a:xfrm>
        </p:grpSpPr>
        <p:sp>
          <p:nvSpPr>
            <p:cNvPr id="5164" name="TextBox 120"/>
            <p:cNvSpPr txBox="1">
              <a:spLocks noChangeArrowheads="1"/>
            </p:cNvSpPr>
            <p:nvPr/>
          </p:nvSpPr>
          <p:spPr bwMode="auto">
            <a:xfrm>
              <a:off x="152400" y="2028988"/>
              <a:ext cx="5859760" cy="46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dirty="0" err="1">
                  <a:solidFill>
                    <a:schemeClr val="bg1"/>
                  </a:solidFill>
                </a:rPr>
                <a:t>sđBAD</a:t>
              </a:r>
              <a:r>
                <a:rPr lang="en-US" sz="2400" dirty="0">
                  <a:solidFill>
                    <a:schemeClr val="bg1"/>
                  </a:solidFill>
                </a:rPr>
                <a:t> = </a:t>
              </a:r>
              <a:r>
                <a:rPr lang="en-US" sz="2400">
                  <a:solidFill>
                    <a:schemeClr val="bg1"/>
                  </a:solidFill>
                </a:rPr>
                <a:t>…..</a:t>
              </a:r>
              <a:r>
                <a:rPr lang="en-US" sz="2400" smtClean="0">
                  <a:solidFill>
                    <a:schemeClr val="bg1"/>
                  </a:solidFill>
                </a:rPr>
                <a:t>sđBCD </a:t>
              </a:r>
              <a:r>
                <a:rPr lang="en-US" sz="2400" dirty="0">
                  <a:solidFill>
                    <a:schemeClr val="bg1"/>
                  </a:solidFill>
                </a:rPr>
                <a:t>(</a:t>
              </a:r>
              <a:r>
                <a:rPr lang="en-US" sz="2400" dirty="0" err="1">
                  <a:solidFill>
                    <a:schemeClr val="bg1"/>
                  </a:solidFill>
                </a:rPr>
                <a:t>Góc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nội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tiếp</a:t>
              </a:r>
              <a:r>
                <a:rPr lang="en-US" sz="2400" dirty="0">
                  <a:solidFill>
                    <a:schemeClr val="bg1"/>
                  </a:solidFill>
                </a:rPr>
                <a:t>) 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2357550" y="2035137"/>
              <a:ext cx="582642" cy="57100"/>
            </a:xfrm>
            <a:custGeom>
              <a:avLst/>
              <a:gdLst>
                <a:gd name="connsiteX0" fmla="*/ 0 w 452582"/>
                <a:gd name="connsiteY0" fmla="*/ 64706 h 73942"/>
                <a:gd name="connsiteX1" fmla="*/ 249382 w 452582"/>
                <a:gd name="connsiteY1" fmla="*/ 51 h 73942"/>
                <a:gd name="connsiteX2" fmla="*/ 452582 w 452582"/>
                <a:gd name="connsiteY2" fmla="*/ 73942 h 73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582" h="73942">
                  <a:moveTo>
                    <a:pt x="0" y="64706"/>
                  </a:moveTo>
                  <a:cubicBezTo>
                    <a:pt x="86976" y="31609"/>
                    <a:pt x="173952" y="-1488"/>
                    <a:pt x="249382" y="51"/>
                  </a:cubicBezTo>
                  <a:cubicBezTo>
                    <a:pt x="324812" y="1590"/>
                    <a:pt x="388697" y="37766"/>
                    <a:pt x="452582" y="73942"/>
                  </a:cubicBez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2400">
                <a:solidFill>
                  <a:schemeClr val="bg1"/>
                </a:solidFill>
              </a:endParaRPr>
            </a:p>
          </p:txBody>
        </p:sp>
        <p:grpSp>
          <p:nvGrpSpPr>
            <p:cNvPr id="5166" name="Group 17"/>
            <p:cNvGrpSpPr>
              <a:grpSpLocks/>
            </p:cNvGrpSpPr>
            <p:nvPr/>
          </p:nvGrpSpPr>
          <p:grpSpPr bwMode="auto">
            <a:xfrm>
              <a:off x="677670" y="1992313"/>
              <a:ext cx="647854" cy="134872"/>
              <a:chOff x="3347864" y="2283718"/>
              <a:chExt cx="648072" cy="197528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3348084" y="2283718"/>
                <a:ext cx="360502" cy="16957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708586" y="2283718"/>
                <a:ext cx="287449" cy="19744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30" name="Group 3"/>
          <p:cNvGrpSpPr>
            <a:grpSpLocks/>
          </p:cNvGrpSpPr>
          <p:nvPr/>
        </p:nvGrpSpPr>
        <p:grpSpPr bwMode="auto">
          <a:xfrm>
            <a:off x="455612" y="2108200"/>
            <a:ext cx="6486525" cy="523784"/>
            <a:chOff x="146049" y="2595563"/>
            <a:chExt cx="6486525" cy="523336"/>
          </a:xfrm>
        </p:grpSpPr>
        <p:sp>
          <p:nvSpPr>
            <p:cNvPr id="5159" name="TextBox 124"/>
            <p:cNvSpPr txBox="1">
              <a:spLocks noChangeArrowheads="1"/>
            </p:cNvSpPr>
            <p:nvPr/>
          </p:nvSpPr>
          <p:spPr bwMode="auto">
            <a:xfrm>
              <a:off x="146049" y="2657629"/>
              <a:ext cx="6486525" cy="46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dirty="0" err="1">
                  <a:solidFill>
                    <a:schemeClr val="bg1"/>
                  </a:solidFill>
                </a:rPr>
                <a:t>sđBCD</a:t>
              </a:r>
              <a:r>
                <a:rPr lang="en-US" sz="2400" dirty="0">
                  <a:solidFill>
                    <a:schemeClr val="bg1"/>
                  </a:solidFill>
                </a:rPr>
                <a:t> = </a:t>
              </a:r>
              <a:r>
                <a:rPr lang="en-US" sz="2400">
                  <a:solidFill>
                    <a:schemeClr val="bg1"/>
                  </a:solidFill>
                </a:rPr>
                <a:t>…..</a:t>
              </a:r>
              <a:r>
                <a:rPr lang="en-US" sz="2400" smtClean="0">
                  <a:solidFill>
                    <a:schemeClr val="bg1"/>
                  </a:solidFill>
                </a:rPr>
                <a:t>sđBAD </a:t>
              </a:r>
              <a:r>
                <a:rPr lang="en-US" sz="2400" dirty="0">
                  <a:solidFill>
                    <a:schemeClr val="bg1"/>
                  </a:solidFill>
                </a:rPr>
                <a:t>(</a:t>
              </a:r>
              <a:r>
                <a:rPr lang="en-US" sz="2400" dirty="0" err="1">
                  <a:solidFill>
                    <a:schemeClr val="bg1"/>
                  </a:solidFill>
                </a:rPr>
                <a:t>Góc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nội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tiếp</a:t>
              </a:r>
              <a:r>
                <a:rPr lang="en-US" sz="2400" dirty="0">
                  <a:solidFill>
                    <a:schemeClr val="bg1"/>
                  </a:solidFill>
                </a:rPr>
                <a:t>)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2357437" y="2662181"/>
              <a:ext cx="625475" cy="52342"/>
            </a:xfrm>
            <a:custGeom>
              <a:avLst/>
              <a:gdLst>
                <a:gd name="connsiteX0" fmla="*/ 0 w 452582"/>
                <a:gd name="connsiteY0" fmla="*/ 64706 h 73942"/>
                <a:gd name="connsiteX1" fmla="*/ 249382 w 452582"/>
                <a:gd name="connsiteY1" fmla="*/ 51 h 73942"/>
                <a:gd name="connsiteX2" fmla="*/ 452582 w 452582"/>
                <a:gd name="connsiteY2" fmla="*/ 73942 h 73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582" h="73942">
                  <a:moveTo>
                    <a:pt x="0" y="64706"/>
                  </a:moveTo>
                  <a:cubicBezTo>
                    <a:pt x="86976" y="31609"/>
                    <a:pt x="173952" y="-1488"/>
                    <a:pt x="249382" y="51"/>
                  </a:cubicBezTo>
                  <a:cubicBezTo>
                    <a:pt x="324812" y="1590"/>
                    <a:pt x="388697" y="37766"/>
                    <a:pt x="452582" y="73942"/>
                  </a:cubicBez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2400">
                <a:solidFill>
                  <a:schemeClr val="bg1"/>
                </a:solidFill>
              </a:endParaRPr>
            </a:p>
          </p:txBody>
        </p:sp>
        <p:grpSp>
          <p:nvGrpSpPr>
            <p:cNvPr id="5161" name="Group 137"/>
            <p:cNvGrpSpPr>
              <a:grpSpLocks/>
            </p:cNvGrpSpPr>
            <p:nvPr/>
          </p:nvGrpSpPr>
          <p:grpSpPr bwMode="auto">
            <a:xfrm>
              <a:off x="646686" y="2595563"/>
              <a:ext cx="648053" cy="134331"/>
              <a:chOff x="3347864" y="2283718"/>
              <a:chExt cx="648072" cy="197528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 flipV="1">
                <a:off x="3347290" y="2283718"/>
                <a:ext cx="360373" cy="17026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3707663" y="2283718"/>
                <a:ext cx="288933" cy="19824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31" name="Group 19"/>
          <p:cNvGrpSpPr>
            <a:grpSpLocks/>
          </p:cNvGrpSpPr>
          <p:nvPr/>
        </p:nvGrpSpPr>
        <p:grpSpPr bwMode="auto">
          <a:xfrm>
            <a:off x="472608" y="2704083"/>
            <a:ext cx="6261566" cy="497926"/>
            <a:chOff x="2905400" y="3327517"/>
            <a:chExt cx="6261746" cy="498759"/>
          </a:xfrm>
        </p:grpSpPr>
        <p:sp>
          <p:nvSpPr>
            <p:cNvPr id="5150" name="TextBox 1"/>
            <p:cNvSpPr txBox="1">
              <a:spLocks noChangeArrowheads="1"/>
            </p:cNvSpPr>
            <p:nvPr/>
          </p:nvSpPr>
          <p:spPr bwMode="auto">
            <a:xfrm>
              <a:off x="2905400" y="3363838"/>
              <a:ext cx="6261746" cy="46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dirty="0" err="1">
                  <a:solidFill>
                    <a:schemeClr val="bg1"/>
                  </a:solidFill>
                </a:rPr>
                <a:t>sđBAD</a:t>
              </a:r>
              <a:r>
                <a:rPr lang="en-US" sz="2400" dirty="0">
                  <a:solidFill>
                    <a:schemeClr val="bg1"/>
                  </a:solidFill>
                </a:rPr>
                <a:t> + </a:t>
              </a:r>
              <a:r>
                <a:rPr lang="en-US" sz="2400" dirty="0" err="1">
                  <a:solidFill>
                    <a:schemeClr val="bg1"/>
                  </a:solidFill>
                </a:rPr>
                <a:t>sđ</a:t>
              </a:r>
              <a:r>
                <a:rPr lang="en-US" sz="2400" dirty="0">
                  <a:solidFill>
                    <a:schemeClr val="bg1"/>
                  </a:solidFill>
                </a:rPr>
                <a:t> BCD = …..</a:t>
              </a:r>
              <a:r>
                <a:rPr lang="en-US" sz="2400" dirty="0" err="1">
                  <a:solidFill>
                    <a:schemeClr val="bg1"/>
                  </a:solidFill>
                </a:rPr>
                <a:t>sđBAD</a:t>
              </a:r>
              <a:r>
                <a:rPr lang="en-US" sz="2400" dirty="0">
                  <a:solidFill>
                    <a:schemeClr val="bg1"/>
                  </a:solidFill>
                </a:rPr>
                <a:t> + ….</a:t>
              </a:r>
              <a:r>
                <a:rPr lang="en-US" sz="2400" dirty="0" err="1">
                  <a:solidFill>
                    <a:schemeClr val="bg1"/>
                  </a:solidFill>
                </a:rPr>
                <a:t>sđBCD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6471494" y="3368294"/>
              <a:ext cx="627081" cy="52476"/>
            </a:xfrm>
            <a:custGeom>
              <a:avLst/>
              <a:gdLst>
                <a:gd name="connsiteX0" fmla="*/ 0 w 452582"/>
                <a:gd name="connsiteY0" fmla="*/ 64706 h 73942"/>
                <a:gd name="connsiteX1" fmla="*/ 249382 w 452582"/>
                <a:gd name="connsiteY1" fmla="*/ 51 h 73942"/>
                <a:gd name="connsiteX2" fmla="*/ 452582 w 452582"/>
                <a:gd name="connsiteY2" fmla="*/ 73942 h 73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582" h="73942">
                  <a:moveTo>
                    <a:pt x="0" y="64706"/>
                  </a:moveTo>
                  <a:cubicBezTo>
                    <a:pt x="86976" y="31609"/>
                    <a:pt x="173952" y="-1488"/>
                    <a:pt x="249382" y="51"/>
                  </a:cubicBezTo>
                  <a:cubicBezTo>
                    <a:pt x="324812" y="1590"/>
                    <a:pt x="388697" y="37766"/>
                    <a:pt x="452582" y="73942"/>
                  </a:cubicBez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2400">
                <a:solidFill>
                  <a:schemeClr val="bg1"/>
                </a:solidFill>
              </a:endParaRPr>
            </a:p>
          </p:txBody>
        </p:sp>
        <p:grpSp>
          <p:nvGrpSpPr>
            <p:cNvPr id="5152" name="Group 140"/>
            <p:cNvGrpSpPr>
              <a:grpSpLocks/>
            </p:cNvGrpSpPr>
            <p:nvPr/>
          </p:nvGrpSpPr>
          <p:grpSpPr bwMode="auto">
            <a:xfrm>
              <a:off x="3302039" y="3327517"/>
              <a:ext cx="648072" cy="134610"/>
              <a:chOff x="3347864" y="2283718"/>
              <a:chExt cx="648072" cy="197528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 flipV="1">
                <a:off x="3348578" y="2282886"/>
                <a:ext cx="360373" cy="170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3708951" y="2282886"/>
                <a:ext cx="287346" cy="19834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53" name="Group 143"/>
            <p:cNvGrpSpPr>
              <a:grpSpLocks/>
            </p:cNvGrpSpPr>
            <p:nvPr/>
          </p:nvGrpSpPr>
          <p:grpSpPr bwMode="auto">
            <a:xfrm>
              <a:off x="4718844" y="3336485"/>
              <a:ext cx="668357" cy="133573"/>
              <a:chOff x="3062660" y="2284859"/>
              <a:chExt cx="668357" cy="196007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 flipV="1">
                <a:off x="3062660" y="2284859"/>
                <a:ext cx="360373" cy="16800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3443671" y="2284859"/>
                <a:ext cx="287346" cy="1960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Freeform 18"/>
            <p:cNvSpPr/>
            <p:nvPr/>
          </p:nvSpPr>
          <p:spPr>
            <a:xfrm>
              <a:off x="8224145" y="3354776"/>
              <a:ext cx="590567" cy="69172"/>
            </a:xfrm>
            <a:custGeom>
              <a:avLst/>
              <a:gdLst>
                <a:gd name="connsiteX0" fmla="*/ 0 w 591128"/>
                <a:gd name="connsiteY0" fmla="*/ 101636 h 101636"/>
                <a:gd name="connsiteX1" fmla="*/ 286328 w 591128"/>
                <a:gd name="connsiteY1" fmla="*/ 36 h 101636"/>
                <a:gd name="connsiteX2" fmla="*/ 591128 w 591128"/>
                <a:gd name="connsiteY2" fmla="*/ 92399 h 1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128" h="101636">
                  <a:moveTo>
                    <a:pt x="0" y="101636"/>
                  </a:moveTo>
                  <a:cubicBezTo>
                    <a:pt x="93903" y="51605"/>
                    <a:pt x="187807" y="1575"/>
                    <a:pt x="286328" y="36"/>
                  </a:cubicBezTo>
                  <a:cubicBezTo>
                    <a:pt x="384849" y="-1504"/>
                    <a:pt x="487988" y="45447"/>
                    <a:pt x="591128" y="92399"/>
                  </a:cubicBez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5132" name="Group 7"/>
          <p:cNvGrpSpPr>
            <a:grpSpLocks/>
          </p:cNvGrpSpPr>
          <p:nvPr/>
        </p:nvGrpSpPr>
        <p:grpSpPr bwMode="auto">
          <a:xfrm>
            <a:off x="477837" y="3409950"/>
            <a:ext cx="7003256" cy="518880"/>
            <a:chOff x="76200" y="3884613"/>
            <a:chExt cx="7003735" cy="518295"/>
          </a:xfrm>
        </p:grpSpPr>
        <p:sp>
          <p:nvSpPr>
            <p:cNvPr id="5145" name="TextBox 151"/>
            <p:cNvSpPr txBox="1">
              <a:spLocks noChangeArrowheads="1"/>
            </p:cNvSpPr>
            <p:nvPr/>
          </p:nvSpPr>
          <p:spPr bwMode="auto">
            <a:xfrm>
              <a:off x="76200" y="3941763"/>
              <a:ext cx="7003735" cy="46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dirty="0" err="1">
                  <a:solidFill>
                    <a:schemeClr val="bg1"/>
                  </a:solidFill>
                </a:rPr>
                <a:t>sđBAD</a:t>
              </a:r>
              <a:r>
                <a:rPr lang="en-US" sz="2400" dirty="0">
                  <a:solidFill>
                    <a:schemeClr val="bg1"/>
                  </a:solidFill>
                </a:rPr>
                <a:t> + </a:t>
              </a:r>
              <a:r>
                <a:rPr lang="en-US" sz="2400" dirty="0" err="1">
                  <a:solidFill>
                    <a:schemeClr val="bg1"/>
                  </a:solidFill>
                </a:rPr>
                <a:t>sđ</a:t>
              </a:r>
              <a:r>
                <a:rPr lang="en-US" sz="2400" dirty="0">
                  <a:solidFill>
                    <a:schemeClr val="bg1"/>
                  </a:solidFill>
                </a:rPr>
                <a:t> BCD = </a:t>
              </a:r>
              <a:r>
                <a:rPr lang="en-US" sz="2400" dirty="0" smtClean="0">
                  <a:solidFill>
                    <a:schemeClr val="bg1"/>
                  </a:solidFill>
                </a:rPr>
                <a:t>….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</a:rPr>
                <a:t>          =     .           =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54" name="Straight Connector 153"/>
            <p:cNvCxnSpPr/>
            <p:nvPr/>
          </p:nvCxnSpPr>
          <p:spPr>
            <a:xfrm flipV="1">
              <a:off x="512793" y="3884613"/>
              <a:ext cx="360388" cy="11575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17614" y="3884613"/>
              <a:ext cx="288945" cy="1347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1884487" y="3892541"/>
              <a:ext cx="360388" cy="1157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2189308" y="3892541"/>
              <a:ext cx="288945" cy="13478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19125" y="3942557"/>
            <a:ext cx="7077075" cy="518880"/>
            <a:chOff x="5874840" y="3867894"/>
            <a:chExt cx="7050088" cy="518295"/>
          </a:xfrm>
        </p:grpSpPr>
        <p:sp>
          <p:nvSpPr>
            <p:cNvPr id="5140" name="TextBox 151"/>
            <p:cNvSpPr txBox="1">
              <a:spLocks noChangeArrowheads="1"/>
            </p:cNvSpPr>
            <p:nvPr/>
          </p:nvSpPr>
          <p:spPr bwMode="auto">
            <a:xfrm>
              <a:off x="5874840" y="3925044"/>
              <a:ext cx="7050088" cy="46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dirty="0" smtClean="0">
                  <a:solidFill>
                    <a:schemeClr val="bg1"/>
                  </a:solidFill>
                </a:rPr>
                <a:t>=&gt; ABD </a:t>
              </a:r>
              <a:r>
                <a:rPr lang="en-US" sz="2400" dirty="0">
                  <a:solidFill>
                    <a:schemeClr val="bg1"/>
                  </a:solidFill>
                </a:rPr>
                <a:t>+ ADC =…. 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6415903" y="3867894"/>
              <a:ext cx="360362" cy="1157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719390" y="3867894"/>
              <a:ext cx="288925" cy="13478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333753" y="3875823"/>
              <a:ext cx="360362" cy="11575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633790" y="3875823"/>
              <a:ext cx="288925" cy="1347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2200997" y="221218"/>
            <a:ext cx="4742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TIẾT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47.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§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7.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TỨ GIÁC NỘI TIẾP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747430"/>
              </p:ext>
            </p:extLst>
          </p:nvPr>
        </p:nvGraphicFramePr>
        <p:xfrm>
          <a:off x="1981200" y="1467692"/>
          <a:ext cx="20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" name="Equation" r:id="rId4" imgW="203040" imgH="609480" progId="Equation.DSMT4">
                  <p:embed/>
                </p:oleObj>
              </mc:Choice>
              <mc:Fallback>
                <p:oleObj name="Equation" r:id="rId4" imgW="2030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1467692"/>
                        <a:ext cx="203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8687"/>
              </p:ext>
            </p:extLst>
          </p:nvPr>
        </p:nvGraphicFramePr>
        <p:xfrm>
          <a:off x="1997797" y="2130743"/>
          <a:ext cx="20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" name="Equation" r:id="rId6" imgW="203040" imgH="609480" progId="Equation.DSMT4">
                  <p:embed/>
                </p:oleObj>
              </mc:Choice>
              <mc:Fallback>
                <p:oleObj name="Equation" r:id="rId6" imgW="2030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7797" y="2130743"/>
                        <a:ext cx="203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62180"/>
              </p:ext>
            </p:extLst>
          </p:nvPr>
        </p:nvGraphicFramePr>
        <p:xfrm>
          <a:off x="3391693" y="2685548"/>
          <a:ext cx="20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" name="Equation" r:id="rId7" imgW="203040" imgH="609480" progId="Equation.DSMT4">
                  <p:embed/>
                </p:oleObj>
              </mc:Choice>
              <mc:Fallback>
                <p:oleObj name="Equation" r:id="rId7" imgW="2030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91693" y="2685548"/>
                        <a:ext cx="203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297977"/>
              </p:ext>
            </p:extLst>
          </p:nvPr>
        </p:nvGraphicFramePr>
        <p:xfrm>
          <a:off x="5105400" y="2666376"/>
          <a:ext cx="20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" name="Equation" r:id="rId8" imgW="203040" imgH="609480" progId="Equation.DSMT4">
                  <p:embed/>
                </p:oleObj>
              </mc:Choice>
              <mc:Fallback>
                <p:oleObj name="Equation" r:id="rId8" imgW="2030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05400" y="2666376"/>
                        <a:ext cx="203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445100"/>
              </p:ext>
            </p:extLst>
          </p:nvPr>
        </p:nvGraphicFramePr>
        <p:xfrm>
          <a:off x="3266930" y="3388446"/>
          <a:ext cx="20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" name="Equation" r:id="rId9" imgW="203040" imgH="609480" progId="Equation.DSMT4">
                  <p:embed/>
                </p:oleObj>
              </mc:Choice>
              <mc:Fallback>
                <p:oleObj name="Equation" r:id="rId9" imgW="2030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66930" y="3388446"/>
                        <a:ext cx="203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276600" y="3409950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Sđ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(O)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373563"/>
              </p:ext>
            </p:extLst>
          </p:nvPr>
        </p:nvGraphicFramePr>
        <p:xfrm>
          <a:off x="4876800" y="3387501"/>
          <a:ext cx="20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3" name="Equation" r:id="rId10" imgW="203040" imgH="609480" progId="Equation.DSMT4">
                  <p:embed/>
                </p:oleObj>
              </mc:Choice>
              <mc:Fallback>
                <p:oleObj name="Equation" r:id="rId10" imgW="2030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6800" y="3387501"/>
                        <a:ext cx="203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187320" y="3481685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360</a:t>
            </a:r>
            <a:r>
              <a:rPr lang="en-US" sz="24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31973" y="3471637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180</a:t>
            </a:r>
            <a:r>
              <a:rPr lang="en-US" sz="2400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992680" y="3980937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180</a:t>
            </a:r>
            <a:r>
              <a:rPr lang="en-US" sz="2400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Picture 12" descr="POINSET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-19050"/>
            <a:ext cx="1822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7" descr="flowerb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30" y="4456730"/>
            <a:ext cx="478552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76200" y="88900"/>
            <a:ext cx="89916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2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0997" y="221218"/>
            <a:ext cx="4742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TIẾT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48.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§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7.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TỨ GIÁC NỘI TIẾP</a:t>
            </a:r>
          </a:p>
        </p:txBody>
      </p:sp>
      <p:sp>
        <p:nvSpPr>
          <p:cNvPr id="5" name="Text Box 118"/>
          <p:cNvSpPr txBox="1">
            <a:spLocks noChangeArrowheads="1"/>
          </p:cNvSpPr>
          <p:nvPr/>
        </p:nvSpPr>
        <p:spPr bwMode="auto">
          <a:xfrm>
            <a:off x="228600" y="590550"/>
            <a:ext cx="3294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FF00"/>
                </a:solidFill>
                <a:cs typeface="Arial" pitchFamily="34" charset="0"/>
              </a:rPr>
              <a:t>II. </a:t>
            </a:r>
            <a:r>
              <a:rPr lang="en-US" altLang="en-US" sz="2400" b="1" u="sng" dirty="0">
                <a:solidFill>
                  <a:srgbClr val="FFFF00"/>
                </a:solidFill>
                <a:cs typeface="Arial" pitchFamily="34" charset="0"/>
              </a:rPr>
              <a:t>TÍNH </a:t>
            </a:r>
            <a:r>
              <a:rPr lang="en-US" altLang="en-US" sz="2400" b="1" u="sng" dirty="0" smtClean="0">
                <a:solidFill>
                  <a:srgbClr val="FFFF00"/>
                </a:solidFill>
                <a:cs typeface="Arial" pitchFamily="34" charset="0"/>
              </a:rPr>
              <a:t>CHẤT</a:t>
            </a:r>
            <a:endParaRPr lang="en-US" altLang="en-US" sz="24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381000" y="1052215"/>
            <a:ext cx="20193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b="1" u="sng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Định</a:t>
            </a:r>
            <a:r>
              <a:rPr lang="en-US" sz="2400" b="1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charset="0"/>
                <a:cs typeface="Arial" charset="0"/>
              </a:rPr>
              <a:t>lý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6400" y="971550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tứ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giác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nội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tiếp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tổng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đo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góc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bằng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180</a:t>
            </a:r>
            <a:r>
              <a:rPr lang="en-US" sz="2400" b="1" baseline="30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0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1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986661"/>
              </p:ext>
            </p:extLst>
          </p:nvPr>
        </p:nvGraphicFramePr>
        <p:xfrm>
          <a:off x="395288" y="1816100"/>
          <a:ext cx="8353425" cy="291623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994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43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76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84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</a:t>
                      </a:r>
                      <a:r>
                        <a:rPr kumimoji="0" lang="vi-VN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Trường hợp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r>
                        <a:rPr kumimoji="0" lang="vi-VN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Góc</a:t>
                      </a:r>
                      <a:r>
                        <a:rPr kumimoji="0" lang="vi-V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horzOverflow="overflow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1)</a:t>
                      </a: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2)</a:t>
                      </a: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3)</a:t>
                      </a: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5" marB="342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7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5" marB="342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80</a:t>
                      </a:r>
                      <a:r>
                        <a:rPr kumimoji="0" lang="vi-VN" sz="2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kumimoji="0" lang="vi-VN" sz="2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r>
                        <a:rPr kumimoji="0" lang="vi-VN" sz="2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kumimoji="0" lang="vi-VN" sz="2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5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5" marB="342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70</a:t>
                      </a:r>
                      <a:r>
                        <a:rPr kumimoji="0" lang="vi-VN" sz="2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kumimoji="0" lang="vi-VN" sz="2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9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5" marB="342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105</a:t>
                      </a:r>
                      <a:r>
                        <a:rPr kumimoji="0" lang="vi-VN" sz="2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kumimoji="0" lang="vi-VN" sz="2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8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5" marB="342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75</a:t>
                      </a:r>
                      <a:r>
                        <a:rPr kumimoji="0" lang="vi-VN" sz="22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5" marB="34295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3851275" y="4171950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400" dirty="0">
                <a:solidFill>
                  <a:srgbClr val="FFFF00"/>
                </a:solidFill>
              </a:rPr>
              <a:t>110</a:t>
            </a:r>
            <a:r>
              <a:rPr lang="vi-VN" sz="2400" baseline="30000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5795963" y="325755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dirty="0">
                <a:solidFill>
                  <a:srgbClr val="FFFF00"/>
                </a:solidFill>
              </a:rPr>
              <a:t>105</a:t>
            </a:r>
            <a:r>
              <a:rPr lang="vi-VN" sz="2400" baseline="30000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3924300" y="371475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400" dirty="0">
                <a:solidFill>
                  <a:srgbClr val="FFFF00"/>
                </a:solidFill>
              </a:rPr>
              <a:t>100</a:t>
            </a:r>
            <a:r>
              <a:rPr lang="vi-VN" sz="2400" baseline="30000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7451725" y="371475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400" dirty="0">
                <a:solidFill>
                  <a:srgbClr val="FFFF00"/>
                </a:solidFill>
              </a:rPr>
              <a:t>120</a:t>
            </a:r>
            <a:r>
              <a:rPr lang="vi-VN" sz="2400" baseline="30000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5867400" y="280035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dirty="0">
                <a:solidFill>
                  <a:srgbClr val="FFFF00"/>
                </a:solidFill>
              </a:rPr>
              <a:t>75</a:t>
            </a:r>
            <a:r>
              <a:rPr lang="vi-VN" sz="2400" baseline="30000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451724" y="4137025"/>
            <a:ext cx="1235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000" dirty="0" smtClean="0">
                <a:solidFill>
                  <a:srgbClr val="FFFF00"/>
                </a:solidFill>
              </a:rPr>
              <a:t>180</a:t>
            </a:r>
            <a:r>
              <a:rPr lang="vi-VN" sz="2000" baseline="30000" dirty="0" smtClean="0">
                <a:solidFill>
                  <a:srgbClr val="FFFF00"/>
                </a:solidFill>
              </a:rPr>
              <a:t>0</a:t>
            </a:r>
            <a:r>
              <a:rPr lang="en-US" sz="2000" baseline="30000" dirty="0" smtClean="0">
                <a:solidFill>
                  <a:srgbClr val="FFFF00"/>
                </a:solidFill>
              </a:rPr>
              <a:t> </a:t>
            </a:r>
            <a:r>
              <a:rPr lang="vi-VN" sz="2000" dirty="0" smtClean="0">
                <a:solidFill>
                  <a:srgbClr val="FFFF00"/>
                </a:solidFill>
              </a:rPr>
              <a:t>-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vi-VN" sz="2000" dirty="0" smtClean="0">
                <a:solidFill>
                  <a:srgbClr val="FFFF00"/>
                </a:solidFill>
              </a:rPr>
              <a:t>x</a:t>
            </a:r>
            <a:endParaRPr lang="vi-VN" sz="2000" baseline="30000" dirty="0">
              <a:solidFill>
                <a:srgbClr val="FFFF00"/>
              </a:solidFill>
            </a:endParaRP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7019925" y="4462463"/>
            <a:ext cx="18002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vi-VN" dirty="0">
                <a:solidFill>
                  <a:srgbClr val="FFFF00"/>
                </a:solidFill>
              </a:rPr>
              <a:t>(0</a:t>
            </a:r>
            <a:r>
              <a:rPr lang="vi-VN" baseline="30000" dirty="0">
                <a:solidFill>
                  <a:srgbClr val="FFFF00"/>
                </a:solidFill>
              </a:rPr>
              <a:t>0</a:t>
            </a:r>
            <a:r>
              <a:rPr lang="en-US" baseline="30000" dirty="0">
                <a:solidFill>
                  <a:srgbClr val="FFFF00"/>
                </a:solidFill>
              </a:rPr>
              <a:t> </a:t>
            </a:r>
            <a:r>
              <a:rPr lang="vi-VN" dirty="0">
                <a:solidFill>
                  <a:srgbClr val="FFFF00"/>
                </a:solidFill>
              </a:rPr>
              <a:t>&lt;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vi-VN" dirty="0">
                <a:solidFill>
                  <a:srgbClr val="FFFF00"/>
                </a:solidFill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vi-VN" dirty="0">
                <a:solidFill>
                  <a:srgbClr val="FFFF00"/>
                </a:solidFill>
              </a:rPr>
              <a:t>&lt;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vi-VN" dirty="0">
                <a:solidFill>
                  <a:srgbClr val="FFFF00"/>
                </a:solidFill>
              </a:rPr>
              <a:t>180</a:t>
            </a:r>
            <a:r>
              <a:rPr lang="vi-VN" baseline="30000" dirty="0">
                <a:solidFill>
                  <a:srgbClr val="FFFF00"/>
                </a:solidFill>
              </a:rPr>
              <a:t>0</a:t>
            </a:r>
            <a:r>
              <a:rPr lang="vi-VN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7437870" y="3181350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x</a:t>
            </a:r>
            <a:endParaRPr lang="vi-VN" sz="2800" baseline="300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433215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Bài</a:t>
            </a:r>
            <a:r>
              <a:rPr lang="en-US" sz="2400" b="1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tập</a:t>
            </a:r>
            <a:endParaRPr lang="en-US" sz="2400" u="sng" dirty="0"/>
          </a:p>
        </p:txBody>
      </p:sp>
      <p:pic>
        <p:nvPicPr>
          <p:cNvPr id="20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-19050"/>
            <a:ext cx="1822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76200" y="88900"/>
            <a:ext cx="89916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48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5690" y="1123949"/>
            <a:ext cx="4371109" cy="1756059"/>
          </a:xfrm>
          <a:prstGeom prst="roundRect">
            <a:avLst>
              <a:gd name="adj" fmla="val 2435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505690" y="709878"/>
            <a:ext cx="40386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b="1" u="sng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Định</a:t>
            </a:r>
            <a:r>
              <a:rPr lang="en-US" sz="2400" b="1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charset="0"/>
                <a:cs typeface="Arial" charset="0"/>
              </a:rPr>
              <a:t>lý</a:t>
            </a:r>
            <a:r>
              <a:rPr lang="en-US" sz="2400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Arial" charset="0"/>
                <a:cs typeface="Arial" charset="0"/>
              </a:rPr>
              <a:t>đảo</a:t>
            </a:r>
            <a:endParaRPr lang="en-US" sz="2400" b="1" u="sng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325" y="1217148"/>
            <a:ext cx="43503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vi-VN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vi-VN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180</a:t>
            </a:r>
            <a:r>
              <a:rPr lang="en-US" altLang="en-US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0997" y="221218"/>
            <a:ext cx="4742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TIẾT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47.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§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7.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TỨ GIÁC NỘI TIẾP</a:t>
            </a:r>
          </a:p>
        </p:txBody>
      </p:sp>
      <p:pic>
        <p:nvPicPr>
          <p:cNvPr id="7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-19050"/>
            <a:ext cx="1822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76200" y="88900"/>
            <a:ext cx="8991600" cy="4914900"/>
          </a:xfrm>
          <a:prstGeom prst="rect">
            <a:avLst/>
          </a:prstGeom>
          <a:noFill/>
          <a:ln w="76200" cmpd="tri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altLang="en-US"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84" y="3181350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5616757" y="1289116"/>
            <a:ext cx="2186294" cy="20574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5697720" y="968441"/>
            <a:ext cx="2125207" cy="2343150"/>
            <a:chOff x="1680" y="2092"/>
            <a:chExt cx="2044" cy="1884"/>
          </a:xfrm>
        </p:grpSpPr>
        <p:graphicFrame>
          <p:nvGraphicFramePr>
            <p:cNvPr id="12" name="Object 18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7" name="Equation" r:id="rId5" imgW="114151" imgH="215619" progId="Equation.3">
                    <p:embed/>
                  </p:oleObj>
                </mc:Choice>
                <mc:Fallback>
                  <p:oleObj name="Equation" r:id="rId5" imgW="114151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>
              <a:off x="1728" y="2350"/>
              <a:ext cx="720" cy="125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1728" y="3599"/>
              <a:ext cx="1440" cy="288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2448" y="2350"/>
              <a:ext cx="1202" cy="53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16" name="Object 19"/>
            <p:cNvGraphicFramePr>
              <a:graphicFrameLocks noChangeAspect="1"/>
            </p:cNvGraphicFramePr>
            <p:nvPr/>
          </p:nvGraphicFramePr>
          <p:xfrm>
            <a:off x="1680" y="3552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8" name="Equation" r:id="rId7" imgW="126835" imgH="139518" progId="Equation.DSMT4">
                    <p:embed/>
                  </p:oleObj>
                </mc:Choice>
                <mc:Fallback>
                  <p:oleObj name="Equation" r:id="rId7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3552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5591035"/>
                </p:ext>
              </p:extLst>
            </p:nvPr>
          </p:nvGraphicFramePr>
          <p:xfrm>
            <a:off x="2386" y="2297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9"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6" y="2297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H="1">
              <a:off x="3168" y="2880"/>
              <a:ext cx="480" cy="1008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19" name="Object 20"/>
            <p:cNvGraphicFramePr>
              <a:graphicFrameLocks noChangeAspect="1"/>
            </p:cNvGraphicFramePr>
            <p:nvPr/>
          </p:nvGraphicFramePr>
          <p:xfrm>
            <a:off x="3120" y="3840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0" name="Equation" r:id="rId11" imgW="126835" imgH="139518" progId="Equation.DSMT4">
                    <p:embed/>
                  </p:oleObj>
                </mc:Choice>
                <mc:Fallback>
                  <p:oleObj name="Equation" r:id="rId11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3840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5"/>
            <p:cNvGraphicFramePr>
              <a:graphicFrameLocks noChangeAspect="1"/>
            </p:cNvGraphicFramePr>
            <p:nvPr/>
          </p:nvGraphicFramePr>
          <p:xfrm>
            <a:off x="3600" y="2832"/>
            <a:ext cx="12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1" name="Equation" r:id="rId13" imgW="126835" imgH="139518" progId="Equation.DSMT4">
                    <p:embed/>
                  </p:oleObj>
                </mc:Choice>
                <mc:Fallback>
                  <p:oleObj name="Equation" r:id="rId13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2832"/>
                          <a:ext cx="12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Rectangle 20"/>
          <p:cNvSpPr/>
          <p:nvPr/>
        </p:nvSpPr>
        <p:spPr>
          <a:xfrm>
            <a:off x="5439197" y="269534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41373" y="96844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746727" y="180664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260567" y="311681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dirty="0"/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6419127" y="2800093"/>
            <a:ext cx="10484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1400" dirty="0" smtClean="0">
                <a:solidFill>
                  <a:srgbClr val="FFFF00"/>
                </a:solidFill>
              </a:rPr>
              <a:t>180</a:t>
            </a:r>
            <a:r>
              <a:rPr lang="vi-VN" sz="1400" baseline="30000" dirty="0" smtClean="0">
                <a:solidFill>
                  <a:srgbClr val="FFFF00"/>
                </a:solidFill>
              </a:rPr>
              <a:t>0</a:t>
            </a:r>
            <a:r>
              <a:rPr lang="en-US" sz="1400" baseline="30000" dirty="0" smtClean="0">
                <a:solidFill>
                  <a:srgbClr val="FFFF00"/>
                </a:solidFill>
              </a:rPr>
              <a:t> </a:t>
            </a:r>
            <a:r>
              <a:rPr lang="vi-VN" sz="1400" dirty="0" smtClean="0">
                <a:solidFill>
                  <a:srgbClr val="FFFF00"/>
                </a:solidFill>
              </a:rPr>
              <a:t>-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vi-VN" sz="1400" dirty="0">
                <a:solidFill>
                  <a:srgbClr val="FFFF00"/>
                </a:solidFill>
              </a:rPr>
              <a:t>α</a:t>
            </a:r>
            <a:endParaRPr lang="vi-VN" sz="1400" baseline="30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800" y="135255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dirty="0">
                <a:solidFill>
                  <a:srgbClr val="FFFF00"/>
                </a:solidFill>
              </a:rPr>
              <a:t>α</a:t>
            </a:r>
            <a:endParaRPr lang="vi-VN" baseline="3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6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10" grpId="0" animBg="1"/>
      <p:bldP spid="21" grpId="0"/>
      <p:bldP spid="22" grpId="0"/>
      <p:bldP spid="23" grpId="0"/>
      <p:bldP spid="24" grpId="0"/>
      <p:bldP spid="25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866</Words>
  <Application>Microsoft Office PowerPoint</Application>
  <PresentationFormat>Trình chiếu Trên-màn-hình (16:9)</PresentationFormat>
  <Paragraphs>246</Paragraphs>
  <Slides>15</Slides>
  <Notes>2</Notes>
  <HiddenSlides>0</HiddenSlides>
  <MMClips>0</MMClips>
  <ScaleCrop>false</ScaleCrop>
  <HeadingPairs>
    <vt:vector size="6" baseType="variant">
      <vt:variant>
        <vt:lpstr>Chủ đề</vt:lpstr>
      </vt:variant>
      <vt:variant>
        <vt:i4>1</vt:i4>
      </vt:variant>
      <vt:variant>
        <vt:lpstr>Hệ phục vụ nhúng OLE</vt:lpstr>
      </vt:variant>
      <vt:variant>
        <vt:i4>1</vt:i4>
      </vt:variant>
      <vt:variant>
        <vt:lpstr>Tiêu đề Bản chiếu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Huy</dc:creator>
  <cp:lastModifiedBy>Admin</cp:lastModifiedBy>
  <cp:revision>47</cp:revision>
  <dcterms:created xsi:type="dcterms:W3CDTF">2022-02-28T10:26:45Z</dcterms:created>
  <dcterms:modified xsi:type="dcterms:W3CDTF">2024-02-22T00:04:49Z</dcterms:modified>
</cp:coreProperties>
</file>