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30" r:id="rId2"/>
    <p:sldId id="336" r:id="rId3"/>
    <p:sldId id="337" r:id="rId4"/>
    <p:sldId id="332" r:id="rId5"/>
    <p:sldId id="350" r:id="rId6"/>
    <p:sldId id="257" r:id="rId7"/>
    <p:sldId id="340" r:id="rId8"/>
    <p:sldId id="338" r:id="rId9"/>
    <p:sldId id="351" r:id="rId10"/>
    <p:sldId id="339" r:id="rId11"/>
    <p:sldId id="346" r:id="rId12"/>
    <p:sldId id="343" r:id="rId13"/>
    <p:sldId id="344" r:id="rId14"/>
    <p:sldId id="266" r:id="rId15"/>
    <p:sldId id="280" r:id="rId16"/>
    <p:sldId id="308" r:id="rId17"/>
    <p:sldId id="318" r:id="rId18"/>
    <p:sldId id="269" r:id="rId19"/>
    <p:sldId id="347" r:id="rId20"/>
    <p:sldId id="267" r:id="rId21"/>
    <p:sldId id="319" r:id="rId22"/>
    <p:sldId id="355" r:id="rId23"/>
    <p:sldId id="306" r:id="rId24"/>
    <p:sldId id="354" r:id="rId25"/>
    <p:sldId id="348" r:id="rId26"/>
    <p:sldId id="272" r:id="rId27"/>
    <p:sldId id="273" r:id="rId28"/>
    <p:sldId id="353" r:id="rId29"/>
    <p:sldId id="299" r:id="rId30"/>
    <p:sldId id="268" r:id="rId31"/>
    <p:sldId id="301" r:id="rId32"/>
    <p:sldId id="289" r:id="rId33"/>
    <p:sldId id="291" r:id="rId34"/>
    <p:sldId id="290" r:id="rId35"/>
    <p:sldId id="292" r:id="rId36"/>
    <p:sldId id="305" r:id="rId3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90BB1-0EB8-492B-8377-34587B928328}" v="2" dt="2023-01-30T06:35:26.703"/>
  </p1510:revLst>
</p1510:revInfo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 Hoàng Quân" userId="dfc9c6be-9b65-4447-ae4a-3533cd42d1ed" providerId="ADAL" clId="{BE35225A-05AA-48E1-B3C1-8ECA5D647B25}"/>
    <pc:docChg chg="modSld">
      <pc:chgData name="Cao Hoàng Quân" userId="dfc9c6be-9b65-4447-ae4a-3533cd42d1ed" providerId="ADAL" clId="{BE35225A-05AA-48E1-B3C1-8ECA5D647B25}" dt="2023-01-13T06:50:05.961" v="3" actId="20577"/>
      <pc:docMkLst>
        <pc:docMk/>
      </pc:docMkLst>
      <pc:sldChg chg="modSp">
        <pc:chgData name="Cao Hoàng Quân" userId="dfc9c6be-9b65-4447-ae4a-3533cd42d1ed" providerId="ADAL" clId="{BE35225A-05AA-48E1-B3C1-8ECA5D647B25}" dt="2023-01-13T06:50:05.961" v="3" actId="20577"/>
        <pc:sldMkLst>
          <pc:docMk/>
          <pc:sldMk cId="0" sldId="330"/>
        </pc:sldMkLst>
        <pc:spChg chg="mod">
          <ac:chgData name="Cao Hoàng Quân" userId="dfc9c6be-9b65-4447-ae4a-3533cd42d1ed" providerId="ADAL" clId="{BE35225A-05AA-48E1-B3C1-8ECA5D647B25}" dt="2023-01-13T06:50:05.961" v="3" actId="20577"/>
          <ac:spMkLst>
            <pc:docMk/>
            <pc:sldMk cId="0" sldId="330"/>
            <ac:spMk id="4" creationId="{9DD32C99-7A62-A3FC-5EE3-949970AD6ACA}"/>
          </ac:spMkLst>
        </pc:spChg>
      </pc:sldChg>
    </pc:docChg>
  </pc:docChgLst>
  <pc:docChgLst>
    <pc:chgData name="Cao Hoàng Quân" userId="dfc9c6be-9b65-4447-ae4a-3533cd42d1ed" providerId="ADAL" clId="{1B290BB1-0EB8-492B-8377-34587B928328}"/>
    <pc:docChg chg="modSld">
      <pc:chgData name="Cao Hoàng Quân" userId="dfc9c6be-9b65-4447-ae4a-3533cd42d1ed" providerId="ADAL" clId="{1B290BB1-0EB8-492B-8377-34587B928328}" dt="2023-01-30T06:35:26.702" v="1" actId="167"/>
      <pc:docMkLst>
        <pc:docMk/>
      </pc:docMkLst>
      <pc:sldChg chg="modSp">
        <pc:chgData name="Cao Hoàng Quân" userId="dfc9c6be-9b65-4447-ae4a-3533cd42d1ed" providerId="ADAL" clId="{1B290BB1-0EB8-492B-8377-34587B928328}" dt="2023-01-30T06:35:26.702" v="1" actId="167"/>
        <pc:sldMkLst>
          <pc:docMk/>
          <pc:sldMk cId="725190171" sldId="307"/>
        </pc:sldMkLst>
        <pc:picChg chg="mod">
          <ac:chgData name="Cao Hoàng Quân" userId="dfc9c6be-9b65-4447-ae4a-3533cd42d1ed" providerId="ADAL" clId="{1B290BB1-0EB8-492B-8377-34587B928328}" dt="2023-01-30T06:35:26.702" v="1" actId="167"/>
          <ac:picMkLst>
            <pc:docMk/>
            <pc:sldMk cId="725190171" sldId="307"/>
            <ac:picMk id="4" creationId="{662FDFE6-BF6F-6F5F-31DE-CAC124474A1D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1-18T09:40:56.867"/>
    </inkml:context>
    <inkml:brush xml:id="br0">
      <inkml:brushProperty name="width" value="0.15875" units="cm"/>
      <inkml:brushProperty name="height" value="0.15875" units="cm"/>
      <inkml:brushProperty name="color" value="#0070C0"/>
    </inkml:brush>
  </inkml:definitions>
  <inkml:trace contextRef="#ctx0" brushRef="#br0">25747 4787 0,'-25'0'188,"1"0"-157,-1 0 0,0-25 16,0 25-31,-24-24 0,24 24-1,25-25-15,-99 25 16,49-25-1,0 25 1,1-25 0,-1 0-1,1 25 17,-1-24-17,0 24 1,1 0 15,-26-50-15,1 25-1,24 25 1,25 0-16,25-25 16,-49 1-1,-1-1 1,25 25 15,1 0-15,-1 0-1,0 0 17,0-25-1,-24 0 16,24 25-32,25-25 1,-75 25 0,51-24-1,-51-1 1,75 0-1,-25 25 1,1 0 0,24-25-1,-25 25 1,0 0 0,25-25-1,-25 25 220,25-24-220,0-1 1,0 0 15,-25-25 16,1 26 0,-1 24 140,0 0-171,0 0 0,0 0-1,1 0 1,-1 0-1,0 0 1,0 0 0,-24 24-1,24 1 1,0 0 0,0 0-1,0-25 16,25 25-15,-25-25-16,-24 49 16,24-24 15,0 0-15,0 0-1,25-1 1,-24 1-1,24 25 79,0-25-63,-25-1-31,25 1 16,0 0 15,0 0-15,0 0 0,0-1-1,0 1 16,-25 0-15,25 0 0,0 0-16,0 24 15,0 1 1,-25-25 0,25 24 30,0-24-30,-25-25 0,25 25 15,0 0 0,0 0-31,-24-25 16,24 24 15,0 1 0,0 0 1,0 0 46,0 0-47,0-1 31,0 1 17,0 0-1,0 0 281,24-25-281,26 49-15,-25-49-32,24 25-15,26 0-1,-26 0-15,26 0 16,-25-1-1,-1-24 1,1 25 15,-25 0-15,-1-25 78,1 25-79,0 0 1,-25-1 0,0 1-16,50 25 15,-50-25 1,24 24 15,-24-24-15,0 0 15,25 0-15,-25-1-1,0 1 1,25 25-1,0-25 17,-25 0-17,0-1 17,0 1-1,0 0-31,0 0 31,0 0 0,25-1-15,-1 1 15,-24 0-15,25 0-1,0 0 17,0-25-17,0 0 1,24 24 31,-24-24-32,-25 25-15,25-25 16,0 0 0,-1 0-1,1 0-15,25 25 32,-1-25-17,1 0 1,0 0-1,-1 0 1,26 0 0,-50 0-1,24 0 79,-24 0-31,25 0-63,-1 0 15,1 0 1,-25 25-1,-25 0 79,24-25-78,1 0 15,0 0 16,0 0-31,0 0-1,-1 0 16,1 0 1,0 0 46,0 24-63,0-48 579,-1 24-563,-24-50-15,25 25 78,0 25-94,0 0 47,24 0-32,-24 0 48,0 0-32,0 0 32,0-25-1,24 25-46,-24-24 15,0 24 0,0-25 32,24 25 93,-24 25-109,0-1 0,0-24-32,0 50 1,-1-25 31,1 0 47,-25-1-63,50 26-31,-50-25 31,0 0-15,0-1-1,25 1 1,-25 25 156,24-25-172,-24 24 15,25-49 1,-25 25 0,0 25 15,25-50-15,-25 24-1,0 1 16,0 0-15,0 0 15,25-25 1,-25 25-1,0-1-16,25 1 1,-25 0 62,0 0-62,24-25-1,-24 25 1,0 0 0,25-25-1,-25 24 1,50-24 62,-50 25-47,25-25 1,-1 0 93,-24 25-125,25 0 281,0-25-266,0 0 79,0 0-16,-1 0-31,1 0-16,0 0-31,0-25 16,24 25-16,1-50 16,0 50 15,-26-24-31,1-1 172,-25 0-47,25 0-16,25 25-15,-26 0-63,1 0 32,0 0 93,0 0-140,0 0 15,24 0-16,-24 0 17,25 0-1,-25 0-15,-25 25 15,49-25-16,1 25 1,-1 0 0,1-1 77,-25-24 79,-25 25-156,25-25 78,-1 0 124,1 0-218,25 25 16,-25-25 15,-1 25-15,1-25-16,0 0 16,0 0 30,0 0-14,-1 0-17,1 0 32,0 0-31,0 0-16,0 0 31,-1 0-15,1 0-1,-25-149 1,25 124 0,-25-25-1,0-24 1,25 24-1,24 1 1,-49 24 15,25 25-15,0 0 15,0-25 79,-25 0-79,25 1 16,-1-1 31,1 0-31,0 0 46,0 25-46,25-25 31,-26 25-46,-24-49-17,25 49 17,-25-25 202,0 0-234,0 0 16,25-24-1,-25 24 1,0 0 31,0 0-32,0 1 17,0-1-1,0 0-16,0 0 17,0 0-32,0 1 31,0-1 16,0 0-32,0 0 17,-25 25 124,0-25-125,1 1 32,24-1-1,-25 0-15,0 25-16,25-25 1,-25 0 124,-25 0-125,50 1 0,-24 24-31,-26-25 47,50 0-47,-50 25 31,50-25-15,-24 25 0,24-25-16,-25 1 15,0 24 1,0-25 0,25 0 15,0-25 391,0 26-375,0-26-1,0 25-30,0 0 47,25 25 296,0 0-297,-25-24-62,25 24 16,-25-25 922,-25 25-845,25 25-93,0-1 63,-50 26-48,25-25 110,1 0 63,-1-25-141,25-25-32,-25 25 1,0-50 0,0 50-1,-24-49-15,24 24 16,0 0 46,0 25 845,1 0-907,-1 0 15,0 0 1,25-25 328,0 0-329,0 1 95,0-1-95,0 0 79,0 0-47,-25-24-47,25 24 62,0 0-15,0 0 0,0 0 156,0 1-187,25 24 125,-25-25-110,25 25-31,0 0 31,-1-25 0,1 25 32,0 0 249,25 0-280,-26 0 14,1 0-30,25 0 0,-1 0 31,-24 0-1,0 0-30,0 0 0,0 0-1,-1 0 48,1 0-48,0 25 1,0-25 31,0 0-16,-1 0 0,1 0-15,0 0-16,0 0 47,0 0-31,0 0-1,-1 0 32,1 0 0,0 0-31,0-25-1,0 0 16,-1 25 1,-24-25 108,25 1-124,-25-1-16,0 0 16,50 0-1,-50 0 1,0-24-1,0 24 1,0-25 0,0 25-1,0 1 32,0-1-31,0 0-16,25 25 15,-25-25 220,0 0-204,0 1 0,0-1-15,0 0-16,0 0 31,0-24-15,0 24-1,0-25 157,0 25 250,0 50-359,-25 25-48,25-25 17,-25-1-17,25 1 16,0 0-15,0 0 0,-50 24-1,50 1 1,0 0 0,0-1-1,-24-24 1,24-50 374,0 0-374,0 1 0,0-1-16,0 0 31,0 0 0,0 0 0,0 1-15,0-1 0,0 0-1,0 0 17,0 0-1,0 1 0,0-1 16,0 0 15,0 0-30,0 0-1,0 1 0,0 48 235,0 26-266,0 24 31,0-49-15,-25-25-1,-25 50 1,25-50 0,1 0-1,-26 0 1,0 0-1,25 0 17</inkml:trace>
  <inkml:trace contextRef="#ctx0" brushRef="#br0" timeOffset="10874.9">25772 4713 0,'0'-25'156,"25"25"-156,24 0 16,-24 0-16,50-25 15,-1 25-15,125-25 16,-75-49 0,-25 74-1,-74 0 17,-1-25-17,-24 0 454,25 1-438,0-1-15,25-25-16,24 25 15,0 1 1,-49 24 31,-25-25 140,25 0-155,25 25-17,-26 0 1,1 0 93,0-25-93,-25 0 0,25 25-1,0 0 16,-25-24-15,24 24 0,1 0-1,0 0 48,-25-25-63,25 25 15,-25-25 48,0 0-47,-25 25 280,0 0-296,0 0 16,1 0 62,-26 0-31,25 0-31,-24 0 31,24 0-1,0 0 79,-25-25-93,26-24 30,-1-1-46,0 25 31,25 1 0,0-1-47,0 0 31,0 0 0,0 0 110,0 1-94,0-1-32,25 0 1,0 25 93,-1 0-78,-24-25 63,25 25-63,-25-25 16,25 25-31,-25-24-16,25-1 109,-25 0-62,0 0-31,0-25 46,25 26 79,-1 24-63,1 0 63,25 0-16,-25 0-94,-1 0-15,1 0-16,0 24 15,25-24 1,-25 0-1,24 0 1,-24 0 62,25 0-62,-26 0 15,26 0-15,-50 25 15,25-25 31,0 0 63,-25 25-109,24-25-16,1 25 16,0-25-1,0 25 1,0-25 0,-1 25-1,1-1 16,0 1-15,0-25 47,0 25-48,-1 0 32,1 0-16,0-1 16,-25 1-31,25-25 31,-25 25-47,25-25 31,-1 25-15,1 0 46,0-1-31,-25 1-15,50-25 15,-50 50 47,49-50-62,-24 25 15,0-25 0,-25 24 32,25 1-32,-1 0 0,1 0 63,0-25-78,0 0 62,25 0-62,-26 0 46,1 0 126,0 0-157,0 49 281,0-49-296,-25 25 0,24 0 30,1 0 1,-25 0-31,0-1 0,0 1-1,0 0 16,25-25 48,-25 25-64,0 0 188,0-1-140,0 1-16,0 0-32,0 25 17,0-26 30,0 26 47,-25 0-77,0-50-32,25 49 15,0-24 1,-24-25 15,-1 0 125,0 50-156,-25-50 32,26 0-1,-1 25 0,0-25 0,0 0 79,-25 0-95,26 24 1,-1 1 0,0-25 46,-25 0-46,26 0-1,-1 0 1,0 0 15,0 0 297,0 0-281,25 25-15,-49-25 718,24 0-719,-25 0 125,-49 50-156,50-50 16,-51 24-16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752D5-8D1A-4874-9197-0A06939D581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1DF0B-1976-41DC-8699-A48D0674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0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01BD7C-0C6E-40DC-B0EC-2ED91323A2D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86441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FB6A02-CB0F-4815-9ACC-43D278708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FDFAFE-210B-4B2A-8762-BBA6FD89A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A7F30-020F-4FC5-8C23-DABE7295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FC9F-A02A-408A-87BD-28412F2967CA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A25B2E-91D9-4C6E-AE0F-D28C67F4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E65E7D-8F91-48E2-9F43-FC1D2F66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CE76-CBC3-4D8D-B88A-AC6394A269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6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B9B13-FAFB-456E-996F-61954ABB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4E3C90-5776-42D1-AE19-EE7028BA9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C69D31-E717-48DB-9ECD-426E2A999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FC9F-A02A-408A-87BD-28412F2967CA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7C506B-3014-48EE-8225-E9FF9E70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278D1-8EF8-4931-9049-2366DC05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CE76-CBC3-4D8D-B88A-AC6394A269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345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1755B91-2AA5-4D05-9146-459925699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245AE75-CF7C-43F1-9A99-470FADA3F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78B7D9-67E6-42EF-A5D8-C85CCC47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FC9F-A02A-408A-87BD-28412F2967CA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A38F4F-2D16-4A04-B5F4-2F0B9FF7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E4EAA6-0E96-460C-AFA3-8172B558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CE76-CBC3-4D8D-B88A-AC6394A269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139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25D758-EDC0-4CFF-9C88-401C1E76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265417-967C-4CEE-8420-93A82B5D6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E312C4-559A-4EC6-89C4-AC6CC81C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FC9F-A02A-408A-87BD-28412F2967CA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66EB7B-303F-4F23-9914-FCFBDF3D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1F6825-1BD0-47B3-810A-97E5CA4A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CE76-CBC3-4D8D-B88A-AC6394A269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104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B67FB7-09C4-4DBB-BDC0-9191CEDC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F17870-CBCF-41DE-AC98-2206C6784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833622-83F7-4CAB-9809-24E6EBBB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FC9F-A02A-408A-87BD-28412F2967CA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4DD159-D8C3-4F64-BBF9-E7B4C7DC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093F53-EAAA-4E01-989A-F602B74D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CE76-CBC3-4D8D-B88A-AC6394A269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48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CC65D-C933-4602-A155-939C0FF76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7915DA-CB29-4B1B-9322-D8D71F0F5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8AF8B0-FFE7-45AD-B765-E0EDF1574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5C3AAC-E6B4-4D09-A826-20A4869B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FC9F-A02A-408A-87BD-28412F2967CA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0829FC-3866-48B2-AD7E-50D5DE98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45D559-FF93-4995-95A1-CE43E320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CE76-CBC3-4D8D-B88A-AC6394A269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742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3C4738-AAE3-4A6A-A3FD-A480BBC2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AAD008-9653-4CC1-BAAC-34BE8798C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759D11-7C76-4B8E-B883-680D6F0AF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3F941A-5073-4B99-9D92-23968962A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017880A-59C3-4D0C-B205-E768DE682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1A3E692-D035-475C-8C1F-20FBC8F8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FC9F-A02A-408A-87BD-28412F2967CA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C3C74F-AFAC-4243-8113-BC2DA782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8D4814-0785-4F18-80A3-C0306BDA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CE76-CBC3-4D8D-B88A-AC6394A269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325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92BA2B-901A-4941-B74E-68128FDB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6DE3D4A-9BA0-4B65-8881-3D92C7B3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FC9F-A02A-408A-87BD-28412F2967CA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2ED836-E132-4FEA-B4C3-333BE5FC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11D7CA-3122-4B26-A068-D9CCF7AD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CE76-CBC3-4D8D-B88A-AC6394A269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219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3602393-0E32-469B-A82D-9B00A18D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FC9F-A02A-408A-87BD-28412F2967CA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88FA72-2E22-449A-AC3F-EDC5F6BC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ECD812-1A85-4829-9DC1-C9A0F151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CE76-CBC3-4D8D-B88A-AC6394A269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B6B26-615F-4543-81C3-3F31FA5C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80CFEF-B456-4FD1-8257-ED09F2A88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9F78E5-2E7E-4DAB-A590-EF4033F78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D57A06-A95B-42B0-AA14-57D7A924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FC9F-A02A-408A-87BD-28412F2967CA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20D4B9-12DF-4235-9067-B82B58ED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862424-29D0-4B8E-9518-F62B65D8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CE76-CBC3-4D8D-B88A-AC6394A269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539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326AA-2722-42DD-BA73-6DE3F185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3F720A0-2379-4E88-A0E4-E141874F9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D9468E-B60A-4F9C-8E27-FA19C337B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83B3D0-382A-434D-8441-131F11B9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FC9F-A02A-408A-87BD-28412F2967CA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D95987-B5A5-4410-B956-4A40B679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A50010-F44E-4AC2-ADC4-C3D050F1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CE76-CBC3-4D8D-B88A-AC6394A269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326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0B41A0-4C78-417C-82E0-7215AFA0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072983-3120-431B-91CA-3D4B9BBF9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A78258-1F51-459F-A5D8-80D239D1B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1FC9F-A02A-408A-87BD-28412F2967CA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2DF8FD-4193-42BE-8C5B-6BE3B697B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67749B-F802-4FB6-A601-B8E38FDF2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3CE76-CBC3-4D8D-B88A-AC6394A269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4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customXml" Target="../ink/ink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92115D-633E-483B-A270-742938722557}" type="slidenum">
              <a:rPr lang="en-US" sz="1200">
                <a:solidFill>
                  <a:srgbClr val="898989"/>
                </a:solidFill>
                <a:latin typeface=".VnTime" panose="020B7200000000000000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sz="1200">
              <a:solidFill>
                <a:srgbClr val="898989"/>
              </a:solidFill>
              <a:latin typeface=".VnTime" panose="020B7200000000000000" pitchFamily="34" charset="0"/>
            </a:endParaRPr>
          </a:p>
        </p:txBody>
      </p:sp>
      <p:pic>
        <p:nvPicPr>
          <p:cNvPr id="3075" name="Picture 2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5867400"/>
            <a:ext cx="5513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1905000" y="1371600"/>
            <a:ext cx="8153400" cy="5029200"/>
          </a:xfrm>
          <a:prstGeom prst="rect">
            <a:avLst/>
          </a:prstGeom>
          <a:noFill/>
          <a:ln>
            <a:noFill/>
          </a:ln>
          <a:effectLst>
            <a:outerShdw dist="40161" dir="20493903" algn="ctr" rotWithShape="0">
              <a:srgbClr val="FFFF00"/>
            </a:outerShdw>
          </a:effectLst>
          <a:extLst/>
        </p:spPr>
        <p:txBody>
          <a:bodyPr/>
          <a:lstStyle/>
          <a:p>
            <a:pPr marL="342900" indent="-342900" algn="ctr"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CHÀO MỪNG QUÝ THẦY CÔ VỀ DỰ GIỜ</a:t>
            </a:r>
          </a:p>
          <a:p>
            <a:pPr marL="342900" indent="-342900" algn="ctr">
              <a:lnSpc>
                <a:spcPct val="95000"/>
              </a:lnSpc>
              <a:spcBef>
                <a:spcPct val="20000"/>
              </a:spcBef>
              <a:defRPr/>
            </a:pPr>
            <a:endParaRPr lang="en-US" sz="2000" dirty="0">
              <a:solidFill>
                <a:srgbClr val="FF00FF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solidFill>
                <a:srgbClr val="FF00FF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LỚP </a:t>
            </a:r>
            <a:r>
              <a:rPr lang="en-US" sz="4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6A1</a:t>
            </a:r>
            <a:endParaRPr lang="en-US" sz="48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Năm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học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: 2023- 2024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905000" y="381001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400" b="1">
                <a:latin typeface="VNI-Times" pitchFamily="2" charset="0"/>
              </a:rPr>
              <a:t>TRƯỜNG  PT DTNT THCS &amp; THPT VĨNH THẠNH</a:t>
            </a:r>
          </a:p>
        </p:txBody>
      </p:sp>
    </p:spTree>
    <p:extLst>
      <p:ext uri="{BB962C8B-B14F-4D97-AF65-F5344CB8AC3E}">
        <p14:creationId xmlns:p14="http://schemas.microsoft.com/office/powerpoint/2010/main" val="404943487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9916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81400"/>
            <a:ext cx="1905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362200"/>
            <a:ext cx="1524191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14400"/>
            <a:ext cx="22860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66" y="1752600"/>
            <a:ext cx="14478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33" y="0"/>
            <a:ext cx="2057400" cy="95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14600"/>
            <a:ext cx="1524000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15" y="1807564"/>
            <a:ext cx="2037585" cy="14690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6296" y="997804"/>
            <a:ext cx="245821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Sông</a:t>
            </a:r>
            <a:r>
              <a:rPr lang="en-US" sz="2400" dirty="0"/>
              <a:t> Ti-</a:t>
            </a:r>
            <a:r>
              <a:rPr lang="en-US" sz="2400" dirty="0" err="1"/>
              <a:t>gơ</a:t>
            </a:r>
            <a:r>
              <a:rPr lang="en-US" sz="2400" dirty="0"/>
              <a:t>-</a:t>
            </a:r>
            <a:r>
              <a:rPr lang="en-US" sz="2400" dirty="0" err="1"/>
              <a:t>rơ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sông</a:t>
            </a:r>
            <a:r>
              <a:rPr lang="en-US" sz="2400" dirty="0"/>
              <a:t> Ơ-</a:t>
            </a:r>
            <a:r>
              <a:rPr lang="en-US" sz="2400" dirty="0" err="1"/>
              <a:t>phơ</a:t>
            </a:r>
            <a:r>
              <a:rPr lang="en-US" sz="2400" dirty="0"/>
              <a:t>-</a:t>
            </a:r>
            <a:r>
              <a:rPr lang="en-US" sz="2400" dirty="0" err="1"/>
              <a:t>rát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307766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39" y="295267"/>
            <a:ext cx="10788555" cy="1146412"/>
          </a:xfrm>
        </p:spPr>
        <p:txBody>
          <a:bodyPr>
            <a:normAutofit fontScale="90000"/>
          </a:bodyPr>
          <a:lstStyle/>
          <a:p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QUÁ TRÌNH THỐNG NHẤT TRUNG QUỐC VÀ SỰ XÁC LẬP CHẾ ĐỘ PHONG KIẾN DƯỚI THỜI TẦN THUỶ HOÀNG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cs typeface="Times New Roman" panose="02020603050405020304" pitchFamily="18" charset="0"/>
              </a:rPr>
              <a:t/>
            </a:r>
            <a:br>
              <a:rPr lang="vi-VN" sz="2800" b="1" dirty="0"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39" y="295267"/>
            <a:ext cx="10788555" cy="1146412"/>
          </a:xfrm>
        </p:spPr>
        <p:txBody>
          <a:bodyPr>
            <a:normAutofit fontScale="90000"/>
          </a:bodyPr>
          <a:lstStyle/>
          <a:p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QUÁ TRÌNH THỐNG NHẤT TRUNG QUỐC VÀ SỰ XÁC LẬP CHẾ ĐỘ PHONG KIẾN DƯỚI THỜI TẦN THUỶ HOÀNG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>
                <a:cs typeface="Times New Roman" panose="02020603050405020304" pitchFamily="18" charset="0"/>
              </a:rPr>
              <a:t>1/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uá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700" b="1" dirty="0"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hought Bubble: Cloud 1">
            <a:extLst>
              <a:ext uri="{FF2B5EF4-FFF2-40B4-BE49-F238E27FC236}">
                <a16:creationId xmlns:a16="http://schemas.microsoft.com/office/drawing/2014/main" xmlns="" id="{A8DE57F0-FBD4-4E3E-A296-C8D6B9E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45" y="2251881"/>
            <a:ext cx="10515600" cy="140571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just">
              <a:buNone/>
            </a:pP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2639" y="3244334"/>
            <a:ext cx="945789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Chu 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771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8" y="365125"/>
            <a:ext cx="10671412" cy="1325563"/>
          </a:xfrm>
        </p:spPr>
        <p:txBody>
          <a:bodyPr>
            <a:normAutofit fontScale="90000"/>
          </a:bodyPr>
          <a:lstStyle/>
          <a:p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QUÁ TRÌNH THỐNG NHẤT TRUNG QUỐC VÀ SỰ XÁC LẬP CHẾ ĐỘ PHONG KIẾN DƯỚI THỜI TẦN THUỶ HOÀNG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100" b="1" dirty="0">
                <a:cs typeface="Times New Roman" panose="02020603050405020304" pitchFamily="18" charset="0"/>
              </a:rPr>
              <a:t>1/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uá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3100" b="1" dirty="0">
                <a:cs typeface="Times New Roman" panose="02020603050405020304" pitchFamily="18" charset="0"/>
              </a:rPr>
              <a:t>.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/>
          </a:p>
        </p:txBody>
      </p:sp>
      <p:sp>
        <p:nvSpPr>
          <p:cNvPr id="4" name="Thought Bubble: Cloud 1">
            <a:extLst>
              <a:ext uri="{FF2B5EF4-FFF2-40B4-BE49-F238E27FC236}">
                <a16:creationId xmlns:a16="http://schemas.microsoft.com/office/drawing/2014/main" xmlns="" id="{A8DE57F0-FBD4-4E3E-A296-C8D6B9EB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45" y="1965278"/>
            <a:ext cx="10939818" cy="1569491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25000" lnSpcReduction="20000"/>
          </a:bodyPr>
          <a:lstStyle/>
          <a:p>
            <a:pPr marL="0" indent="0" algn="just">
              <a:buNone/>
            </a:pPr>
            <a:endParaRPr lang="en-US" b="1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9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9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9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vi-VN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2639" y="3244334"/>
            <a:ext cx="94578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80909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D0C3C254-7BD7-0768-13C7-9DCE4FADB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E3B4EA19-22D3-6F71-8F38-9D0E9EAA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BE60569F-2769-74B7-36F8-C7F4CE3AA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EF08C7F6-6A57-3EF6-105D-C34B0F2DA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F2579F14-C8F2-41F4-BCDC-E3B7737A9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" y="365126"/>
            <a:ext cx="9465663" cy="6492874"/>
          </a:xfrm>
          <a:prstGeom prst="rect">
            <a:avLst/>
          </a:prstGeom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xmlns="" id="{53D464EC-C2D5-4B51-BD1B-38013B7E5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7205" y="501573"/>
            <a:ext cx="2320289" cy="5175896"/>
          </a:xfrm>
          <a:prstGeom prst="cloudCallout">
            <a:avLst>
              <a:gd name="adj1" fmla="val -59091"/>
              <a:gd name="adj2" fmla="val 4837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9.3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7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xmlns="" id="{0C39BDD4-B0B0-391D-537F-28CDD656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1EAD855E-EB53-CC7E-4F22-3F8A878A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xmlns="" id="{0B0B116C-2ED5-2410-B420-168543212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482D9A6F-7C5C-6BF6-C778-08F0B3EC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0BA4904A-C742-4975-91D4-A25517CE1613}"/>
              </a:ext>
            </a:extLst>
          </p:cNvPr>
          <p:cNvSpPr/>
          <p:nvPr/>
        </p:nvSpPr>
        <p:spPr>
          <a:xfrm>
            <a:off x="845820" y="2661199"/>
            <a:ext cx="3152861" cy="2552246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TrungQuốc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D8604880-9660-47A3-9133-7D37D83D5DF7}"/>
              </a:ext>
            </a:extLst>
          </p:cNvPr>
          <p:cNvSpPr/>
          <p:nvPr/>
        </p:nvSpPr>
        <p:spPr>
          <a:xfrm>
            <a:off x="5242772" y="671244"/>
            <a:ext cx="3292627" cy="175556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395DB545-3939-47C9-B7D0-039E80237D3A}"/>
              </a:ext>
            </a:extLst>
          </p:cNvPr>
          <p:cNvSpPr/>
          <p:nvPr/>
        </p:nvSpPr>
        <p:spPr>
          <a:xfrm>
            <a:off x="5117115" y="2530866"/>
            <a:ext cx="3617452" cy="19479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9BE266DC-74D5-4DFA-92CE-0C5A85F1FCBE}"/>
              </a:ext>
            </a:extLst>
          </p:cNvPr>
          <p:cNvSpPr/>
          <p:nvPr/>
        </p:nvSpPr>
        <p:spPr>
          <a:xfrm>
            <a:off x="5336275" y="4539691"/>
            <a:ext cx="3398291" cy="175559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DF1A0E17-414C-426A-A0B9-356F358B6894}"/>
              </a:ext>
            </a:extLst>
          </p:cNvPr>
          <p:cNvCxnSpPr>
            <a:cxnSpLocks/>
          </p:cNvCxnSpPr>
          <p:nvPr/>
        </p:nvCxnSpPr>
        <p:spPr>
          <a:xfrm flipV="1">
            <a:off x="3529708" y="2006810"/>
            <a:ext cx="1806567" cy="11364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18E1AA11-5CB6-4D93-8177-41A3EC20D29D}"/>
              </a:ext>
            </a:extLst>
          </p:cNvPr>
          <p:cNvCxnSpPr>
            <a:cxnSpLocks/>
          </p:cNvCxnSpPr>
          <p:nvPr/>
        </p:nvCxnSpPr>
        <p:spPr>
          <a:xfrm>
            <a:off x="4047973" y="3927062"/>
            <a:ext cx="10691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D95CDD8-5277-4F5E-9116-5C173C483DE2}"/>
              </a:ext>
            </a:extLst>
          </p:cNvPr>
          <p:cNvCxnSpPr>
            <a:cxnSpLocks/>
          </p:cNvCxnSpPr>
          <p:nvPr/>
        </p:nvCxnSpPr>
        <p:spPr>
          <a:xfrm>
            <a:off x="3627414" y="4693522"/>
            <a:ext cx="1684026" cy="8176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40FAACD-BB17-4023-815E-0AA8F93BD944}"/>
              </a:ext>
            </a:extLst>
          </p:cNvPr>
          <p:cNvSpPr/>
          <p:nvPr/>
        </p:nvSpPr>
        <p:spPr>
          <a:xfrm>
            <a:off x="8847059" y="989828"/>
            <a:ext cx="2284004" cy="1276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................................................................................................................................................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0494E6D-5C44-4C65-AE5B-20DC2DD6BD21}"/>
              </a:ext>
            </a:extLst>
          </p:cNvPr>
          <p:cNvSpPr/>
          <p:nvPr/>
        </p:nvSpPr>
        <p:spPr>
          <a:xfrm>
            <a:off x="8877593" y="3102715"/>
            <a:ext cx="2234710" cy="1276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.............................................................................................................................................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DED2DB42-B242-41A8-801D-DC976522CA5A}"/>
              </a:ext>
            </a:extLst>
          </p:cNvPr>
          <p:cNvSpPr/>
          <p:nvPr/>
        </p:nvSpPr>
        <p:spPr>
          <a:xfrm>
            <a:off x="8980227" y="5043261"/>
            <a:ext cx="2150836" cy="1276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.............................................................................................................................................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1818D7B-55FF-4612-87BB-2ECBEA9AF2E6}"/>
              </a:ext>
            </a:extLst>
          </p:cNvPr>
          <p:cNvSpPr txBox="1"/>
          <p:nvPr/>
        </p:nvSpPr>
        <p:spPr>
          <a:xfrm>
            <a:off x="928048" y="622450"/>
            <a:ext cx="4626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uá trình thống nhất Trung 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1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38" grpId="0" animBg="1"/>
      <p:bldP spid="39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xmlns="" id="{50084636-5FE3-D9EE-BB21-7D83FD52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19400730-2485-CE03-75C9-E01A86B7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xmlns="" id="{54BD6F77-6D1B-4073-6E4B-43232185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DCF20660-F8C3-5519-D00F-C770D97EF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0BA4904A-C742-4975-91D4-A25517CE1613}"/>
              </a:ext>
            </a:extLst>
          </p:cNvPr>
          <p:cNvSpPr/>
          <p:nvPr/>
        </p:nvSpPr>
        <p:spPr>
          <a:xfrm>
            <a:off x="1078174" y="2546143"/>
            <a:ext cx="2919156" cy="233183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TrungQuốc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D8604880-9660-47A3-9133-7D37D83D5DF7}"/>
              </a:ext>
            </a:extLst>
          </p:cNvPr>
          <p:cNvSpPr/>
          <p:nvPr/>
        </p:nvSpPr>
        <p:spPr>
          <a:xfrm>
            <a:off x="5742662" y="456529"/>
            <a:ext cx="2790216" cy="196141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395DB545-3939-47C9-B7D0-039E80237D3A}"/>
              </a:ext>
            </a:extLst>
          </p:cNvPr>
          <p:cNvSpPr/>
          <p:nvPr/>
        </p:nvSpPr>
        <p:spPr>
          <a:xfrm>
            <a:off x="5354573" y="2624410"/>
            <a:ext cx="3360947" cy="185439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</a:t>
            </a:r>
            <a:r>
              <a:rPr lang="vi-VN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9BE266DC-74D5-4DFA-92CE-0C5A85F1FCBE}"/>
              </a:ext>
            </a:extLst>
          </p:cNvPr>
          <p:cNvSpPr/>
          <p:nvPr/>
        </p:nvSpPr>
        <p:spPr>
          <a:xfrm>
            <a:off x="5354573" y="4585821"/>
            <a:ext cx="3342189" cy="170946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DF1A0E17-414C-426A-A0B9-356F358B6894}"/>
              </a:ext>
            </a:extLst>
          </p:cNvPr>
          <p:cNvCxnSpPr>
            <a:cxnSpLocks/>
          </p:cNvCxnSpPr>
          <p:nvPr/>
        </p:nvCxnSpPr>
        <p:spPr>
          <a:xfrm flipV="1">
            <a:off x="3802619" y="1823906"/>
            <a:ext cx="2005814" cy="12902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18E1AA11-5CB6-4D93-8177-41A3EC20D29D}"/>
              </a:ext>
            </a:extLst>
          </p:cNvPr>
          <p:cNvCxnSpPr>
            <a:cxnSpLocks/>
          </p:cNvCxnSpPr>
          <p:nvPr/>
        </p:nvCxnSpPr>
        <p:spPr>
          <a:xfrm>
            <a:off x="3977989" y="3712059"/>
            <a:ext cx="10691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D95CDD8-5277-4F5E-9116-5C173C483DE2}"/>
              </a:ext>
            </a:extLst>
          </p:cNvPr>
          <p:cNvCxnSpPr>
            <a:cxnSpLocks/>
          </p:cNvCxnSpPr>
          <p:nvPr/>
        </p:nvCxnSpPr>
        <p:spPr>
          <a:xfrm>
            <a:off x="3670547" y="4478807"/>
            <a:ext cx="1684026" cy="8176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40FAACD-BB17-4023-815E-0AA8F93BD944}"/>
              </a:ext>
            </a:extLst>
          </p:cNvPr>
          <p:cNvSpPr/>
          <p:nvPr/>
        </p:nvSpPr>
        <p:spPr>
          <a:xfrm>
            <a:off x="8696762" y="976393"/>
            <a:ext cx="2926082" cy="1276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Tần</a:t>
            </a:r>
            <a:endParaRPr lang="vi-VN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0494E6D-5C44-4C65-AE5B-20DC2DD6BD21}"/>
              </a:ext>
            </a:extLst>
          </p:cNvPr>
          <p:cNvSpPr/>
          <p:nvPr/>
        </p:nvSpPr>
        <p:spPr>
          <a:xfrm>
            <a:off x="8715521" y="3163472"/>
            <a:ext cx="2907323" cy="1276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 Thuỷ Hoàng</a:t>
            </a:r>
            <a:endParaRPr lang="vi-VN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DED2DB42-B242-41A8-801D-DC976522CA5A}"/>
              </a:ext>
            </a:extLst>
          </p:cNvPr>
          <p:cNvSpPr/>
          <p:nvPr/>
        </p:nvSpPr>
        <p:spPr>
          <a:xfrm>
            <a:off x="8715521" y="5133820"/>
            <a:ext cx="2907323" cy="1276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221 TCN</a:t>
            </a:r>
            <a:endParaRPr lang="vi-VN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1818D7B-55FF-4612-87BB-2ECBEA9AF2E6}"/>
              </a:ext>
            </a:extLst>
          </p:cNvPr>
          <p:cNvSpPr txBox="1"/>
          <p:nvPr/>
        </p:nvSpPr>
        <p:spPr>
          <a:xfrm>
            <a:off x="710688" y="622450"/>
            <a:ext cx="45365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uá trình thống nhất Trung 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5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F2579F14-C8F2-41F4-BCDC-E3B7737A9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365126"/>
            <a:ext cx="9648967" cy="597940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D34F3CCD-6A74-483D-A28B-400C159DB52F}"/>
              </a:ext>
            </a:extLst>
          </p:cNvPr>
          <p:cNvCxnSpPr>
            <a:cxnSpLocks/>
          </p:cNvCxnSpPr>
          <p:nvPr/>
        </p:nvCxnSpPr>
        <p:spPr>
          <a:xfrm>
            <a:off x="6668086" y="3798278"/>
            <a:ext cx="61897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AC5E21F-50A5-4257-9832-6800FFA30979}"/>
              </a:ext>
            </a:extLst>
          </p:cNvPr>
          <p:cNvCxnSpPr>
            <a:cxnSpLocks/>
          </p:cNvCxnSpPr>
          <p:nvPr/>
        </p:nvCxnSpPr>
        <p:spPr>
          <a:xfrm flipV="1">
            <a:off x="6421902" y="3080825"/>
            <a:ext cx="696350" cy="5345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1A6DBEA-9763-4FD2-9F40-FD2EB22CF67E}"/>
              </a:ext>
            </a:extLst>
          </p:cNvPr>
          <p:cNvCxnSpPr>
            <a:cxnSpLocks/>
          </p:cNvCxnSpPr>
          <p:nvPr/>
        </p:nvCxnSpPr>
        <p:spPr>
          <a:xfrm flipV="1">
            <a:off x="6625883" y="3494064"/>
            <a:ext cx="464234" cy="2338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64583C41-FD36-4D89-9F53-8A518F8B2203}"/>
              </a:ext>
            </a:extLst>
          </p:cNvPr>
          <p:cNvCxnSpPr/>
          <p:nvPr/>
        </p:nvCxnSpPr>
        <p:spPr>
          <a:xfrm>
            <a:off x="6611815" y="3896752"/>
            <a:ext cx="984739" cy="1969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3952193-DBD5-4CD7-AE76-1749880AB9A6}"/>
              </a:ext>
            </a:extLst>
          </p:cNvPr>
          <p:cNvCxnSpPr>
            <a:cxnSpLocks/>
          </p:cNvCxnSpPr>
          <p:nvPr/>
        </p:nvCxnSpPr>
        <p:spPr>
          <a:xfrm flipV="1">
            <a:off x="6450037" y="2827603"/>
            <a:ext cx="1420836" cy="8299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024FA242-74CF-4C9F-A2D8-838D42234775}"/>
              </a:ext>
            </a:extLst>
          </p:cNvPr>
          <p:cNvCxnSpPr/>
          <p:nvPr/>
        </p:nvCxnSpPr>
        <p:spPr>
          <a:xfrm flipV="1">
            <a:off x="6668086" y="3291838"/>
            <a:ext cx="1589649" cy="4501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24DFF2A4-637A-78D2-93F0-BE3EA168F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7F569258-A703-C9CB-324D-4748759AA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B33E54A6-ED09-7E3A-32A5-D1E4DA99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C4AA56C7-98F9-32F4-0F17-B56E1729A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668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7FB9EA99-41BC-E370-5B8D-63575E63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7246580A-5D2A-3D46-4B34-A33EFB795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0EEE115B-E5B6-D70F-C806-D718FE63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DAC02C3A-F83B-6EFA-6601-4FC47B6F9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D26F04D-9BB4-47F2-B85B-796C83578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-14068"/>
            <a:ext cx="9460524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8622C3-D29B-453A-B2E8-3D9276A19DFD}"/>
              </a:ext>
            </a:extLst>
          </p:cNvPr>
          <p:cNvSpPr txBox="1"/>
          <p:nvPr/>
        </p:nvSpPr>
        <p:spPr>
          <a:xfrm>
            <a:off x="3995225" y="6404260"/>
            <a:ext cx="4459457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Trung Quốc thời nhà Tần</a:t>
            </a:r>
            <a:endParaRPr lang="vi-V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39" y="295267"/>
            <a:ext cx="10788555" cy="1146412"/>
          </a:xfrm>
        </p:spPr>
        <p:txBody>
          <a:bodyPr>
            <a:normAutofit fontScale="90000"/>
          </a:bodyPr>
          <a:lstStyle/>
          <a:p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QUÁ TRÌNH THỐNG NHẤT TRUNG QUỐC VÀ SỰ XÁC LẬP CHẾ ĐỘ PHONG KIẾN DƯỚI THỜI TẦN THUỶ HOÀNG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100" b="1" dirty="0">
                <a:cs typeface="Times New Roman" panose="02020603050405020304" pitchFamily="18" charset="0"/>
              </a:rPr>
              <a:t/>
            </a:r>
            <a:br>
              <a:rPr lang="vi-VN" sz="3100" b="1" dirty="0">
                <a:cs typeface="Times New Roman" panose="02020603050405020304" pitchFamily="18" charset="0"/>
              </a:rPr>
            </a:br>
            <a:r>
              <a:rPr lang="vi-VN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>
                <a:cs typeface="Times New Roman" panose="02020603050405020304" pitchFamily="18" charset="0"/>
              </a:rPr>
              <a:t>1/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uá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3100" b="1" dirty="0" smtClean="0">
                <a:cs typeface="Times New Roman" panose="02020603050405020304" pitchFamily="18" charset="0"/>
              </a:rPr>
              <a:t>.</a:t>
            </a:r>
            <a:r>
              <a:rPr lang="vi-VN" sz="2700" b="1" dirty="0" smtClean="0">
                <a:cs typeface="Times New Roman" panose="02020603050405020304" pitchFamily="18" charset="0"/>
              </a:rPr>
              <a:t/>
            </a:r>
            <a:br>
              <a:rPr lang="vi-VN" sz="2700" b="1" dirty="0" smtClean="0"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 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221 TCN,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204717"/>
            <a:ext cx="10821537" cy="1485972"/>
          </a:xfrm>
        </p:spPr>
        <p:txBody>
          <a:bodyPr>
            <a:normAutofit fontScale="90000"/>
          </a:bodyPr>
          <a:lstStyle/>
          <a:p>
            <a:r>
              <a:rPr lang="en-US" alt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1433015"/>
            <a:ext cx="11163868" cy="52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B65F619-0F2A-46C4-B474-FF4DA5182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5843" cy="6857999"/>
          </a:xfr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xmlns="" id="{12344198-C696-4F80-A6ED-ED8D528A6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603" y="234025"/>
            <a:ext cx="4948402" cy="3795347"/>
          </a:xfrm>
          <a:prstGeom prst="cloudCallout">
            <a:avLst>
              <a:gd name="adj1" fmla="val -59091"/>
              <a:gd name="adj2" fmla="val 483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Tần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Thuỷ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7ACD8827-E709-3B74-0BDF-DEC689EE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D8CF4935-1A85-7690-9AF4-754A92E9B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FA1C9347-759B-659B-8B32-D16F889A8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670665" y="5040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1F693E10-C8BB-0267-ABA3-E81C59FC6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8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B10544-6FC3-454B-9F4B-5FCB7FA397AA}"/>
              </a:ext>
            </a:extLst>
          </p:cNvPr>
          <p:cNvSpPr txBox="1"/>
          <p:nvPr/>
        </p:nvSpPr>
        <p:spPr>
          <a:xfrm>
            <a:off x="752545" y="2072081"/>
            <a:ext cx="10498015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221 TCN,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8589AB-F016-407C-A863-5FF8C22E50D3}"/>
              </a:ext>
            </a:extLst>
          </p:cNvPr>
          <p:cNvSpPr txBox="1"/>
          <p:nvPr/>
        </p:nvSpPr>
        <p:spPr>
          <a:xfrm>
            <a:off x="1241945" y="3521163"/>
            <a:ext cx="57047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DCF069-B01B-4E5D-9F74-AD743C527CC4}"/>
              </a:ext>
            </a:extLst>
          </p:cNvPr>
          <p:cNvSpPr txBox="1"/>
          <p:nvPr/>
        </p:nvSpPr>
        <p:spPr>
          <a:xfrm>
            <a:off x="941695" y="1473873"/>
            <a:ext cx="756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2B1DBEA-2882-448F-ACCB-4DB1D744D92F}"/>
              </a:ext>
            </a:extLst>
          </p:cNvPr>
          <p:cNvSpPr txBox="1">
            <a:spLocks/>
          </p:cNvSpPr>
          <p:nvPr/>
        </p:nvSpPr>
        <p:spPr>
          <a:xfrm>
            <a:off x="578454" y="584974"/>
            <a:ext cx="10937706" cy="46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THỐNG NHẤT TRUNG QUỐC VÀ SỰ XÁC LẬP CHẾ ĐỘ PHONG KIẾN DƯỚI THỜI TẦN THUỶ HOÀNG.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7730AF3E-98A1-366F-6382-85C9722C7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6" y="-33521"/>
            <a:ext cx="340322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9ED2840-AACA-EE48-D7F0-402A5EADA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6FA1497-1739-A627-25DE-5DB531D8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7AF2425-894D-730F-615C-248AB594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2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B65F619-0F2A-46C4-B474-FF4DA5182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57219" cy="6857999"/>
          </a:xfr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7ACD8827-E709-3B74-0BDF-DEC689EE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D8CF4935-1A85-7690-9AF4-754A92E9B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FA1C9347-759B-659B-8B32-D16F889A8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670665" y="5040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1F693E10-C8BB-0267-ABA3-E81C59FC6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31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A4B68EAA-F882-4D7D-B26D-F84D4875C867}"/>
              </a:ext>
            </a:extLst>
          </p:cNvPr>
          <p:cNvSpPr/>
          <p:nvPr/>
        </p:nvSpPr>
        <p:spPr>
          <a:xfrm>
            <a:off x="295701" y="232011"/>
            <a:ext cx="11220459" cy="406703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400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400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  <a:p>
            <a:pPr algn="ctr"/>
            <a:r>
              <a:rPr lang="vi-VN" sz="40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cho </a:t>
            </a:r>
            <a:r>
              <a:rPr lang="en-US" sz="4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trò của nhà Tần đối với lịch sử Trung Quốc</a:t>
            </a:r>
            <a:r>
              <a:rPr lang="en-US" sz="4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08FE22C5-6FD5-BE31-CBB7-650B506EC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DF739FE5-2300-C4C3-5C4C-4D4C2FFEE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4E0A560F-32CB-0E40-B342-70C2999C9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6D4448B5-0200-378E-D640-AC2EADF29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8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859" y="187705"/>
            <a:ext cx="10269941" cy="63116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vi-VN" dirty="0" smtClean="0">
                <a:solidFill>
                  <a:srgbClr val="FF0000"/>
                </a:solidFill>
              </a:rPr>
              <a:t>Vai </a:t>
            </a:r>
            <a:r>
              <a:rPr lang="vi-VN" dirty="0">
                <a:solidFill>
                  <a:srgbClr val="FF0000"/>
                </a:solidFill>
              </a:rPr>
              <a:t>trò của nhà Tần đối với lịch sử Trung Quốc:</a:t>
            </a:r>
            <a:br>
              <a:rPr lang="vi-VN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8048"/>
            <a:ext cx="10515600" cy="5248915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 smtClean="0">
                <a:latin typeface="+mj-lt"/>
              </a:rPr>
              <a:t>Xác lập chế độ phong kiến ở Trung Quốc.</a:t>
            </a: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- </a:t>
            </a:r>
            <a:r>
              <a:rPr lang="vi-VN" sz="3600" dirty="0" smtClean="0">
                <a:latin typeface="+mj-lt"/>
              </a:rPr>
              <a:t> Mở rộng lãnh thổ Trung Quốc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46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B10544-6FC3-454B-9F4B-5FCB7FA397AA}"/>
              </a:ext>
            </a:extLst>
          </p:cNvPr>
          <p:cNvSpPr txBox="1"/>
          <p:nvPr/>
        </p:nvSpPr>
        <p:spPr>
          <a:xfrm>
            <a:off x="752545" y="2072081"/>
            <a:ext cx="10498015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8589AB-F016-407C-A863-5FF8C22E50D3}"/>
              </a:ext>
            </a:extLst>
          </p:cNvPr>
          <p:cNvSpPr txBox="1"/>
          <p:nvPr/>
        </p:nvSpPr>
        <p:spPr>
          <a:xfrm>
            <a:off x="1241945" y="3521163"/>
            <a:ext cx="570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DCF069-B01B-4E5D-9F74-AD743C527CC4}"/>
              </a:ext>
            </a:extLst>
          </p:cNvPr>
          <p:cNvSpPr txBox="1"/>
          <p:nvPr/>
        </p:nvSpPr>
        <p:spPr>
          <a:xfrm>
            <a:off x="941695" y="1473873"/>
            <a:ext cx="907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Sự xác lập chế độ phong kiến dưới thời Tần Thủy Hoàng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2B1DBEA-2882-448F-ACCB-4DB1D744D92F}"/>
              </a:ext>
            </a:extLst>
          </p:cNvPr>
          <p:cNvSpPr txBox="1">
            <a:spLocks/>
          </p:cNvSpPr>
          <p:nvPr/>
        </p:nvSpPr>
        <p:spPr>
          <a:xfrm>
            <a:off x="578454" y="584974"/>
            <a:ext cx="10937706" cy="46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THỐNG NHẤT TRUNG QUỐC VÀ SỰ XÁC LẬP CHẾ ĐỘ PHONG KIẾN DƯỚI THỜI TẦN THUỶ HOÀNG.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7730AF3E-98A1-366F-6382-85C9722C7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6" y="-33521"/>
            <a:ext cx="340322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9ED2840-AACA-EE48-D7F0-402A5EADA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6FA1497-1739-A627-25DE-5DB531D8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7AF2425-894D-730F-615C-248AB594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77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>
            <a:extLst>
              <a:ext uri="{FF2B5EF4-FFF2-40B4-BE49-F238E27FC236}">
                <a16:creationId xmlns:a16="http://schemas.microsoft.com/office/drawing/2014/main" xmlns="" id="{641FA195-2F33-67D0-4D2A-E57B18929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E936CE57-A28C-2989-C978-D9E413369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1407C80A-63A0-816C-8F37-0F9135A9E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CF6BD941-9C0F-9C27-3425-A7B0F8C2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4D78162-0BED-443B-BEB7-EA1C3D889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4" y="1772534"/>
            <a:ext cx="7272089" cy="5167312"/>
          </a:xfr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xmlns="" id="{E6D30129-1358-4BAC-9A44-07673F5FA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657" y="1086107"/>
            <a:ext cx="5148370" cy="1839973"/>
          </a:xfrm>
          <a:prstGeom prst="cloudCallout">
            <a:avLst>
              <a:gd name="adj1" fmla="val -59091"/>
              <a:gd name="adj2" fmla="val 4837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F6AD67-EAB0-4B1A-B892-5983F475D6DD}"/>
              </a:ext>
            </a:extLst>
          </p:cNvPr>
          <p:cNvSpPr txBox="1"/>
          <p:nvPr/>
        </p:nvSpPr>
        <p:spPr>
          <a:xfrm>
            <a:off x="590844" y="1086107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XÃ HỘI CỔ ĐẠI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14F9B7-0579-40E2-A1F3-A363CC8FFA02}"/>
              </a:ext>
            </a:extLst>
          </p:cNvPr>
          <p:cNvSpPr txBox="1"/>
          <p:nvPr/>
        </p:nvSpPr>
        <p:spPr>
          <a:xfrm>
            <a:off x="4611858" y="1019066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XÃ HỘI PHONG KIẾN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9F7814-CBF3-4A84-BEC9-F92B33DC2AF1}"/>
              </a:ext>
            </a:extLst>
          </p:cNvPr>
          <p:cNvSpPr txBox="1"/>
          <p:nvPr/>
        </p:nvSpPr>
        <p:spPr>
          <a:xfrm>
            <a:off x="1012875" y="6124498"/>
            <a:ext cx="5978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/>
              <a:t>Sơ đồ sự phân hoá xã hội dưới thời Tần</a:t>
            </a:r>
            <a:endParaRPr lang="vi-VN" sz="20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2E90A0-818A-4EE0-930D-1A1321CF337D}"/>
              </a:ext>
            </a:extLst>
          </p:cNvPr>
          <p:cNvSpPr/>
          <p:nvPr/>
        </p:nvSpPr>
        <p:spPr>
          <a:xfrm>
            <a:off x="942535" y="6457890"/>
            <a:ext cx="105507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185369-CB0A-422A-8228-31D3F1E07C06}"/>
              </a:ext>
            </a:extLst>
          </p:cNvPr>
          <p:cNvSpPr/>
          <p:nvPr/>
        </p:nvSpPr>
        <p:spPr>
          <a:xfrm>
            <a:off x="3094891" y="5588805"/>
            <a:ext cx="135753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tx1">
                    <a:lumMod val="85000"/>
                    <a:lumOff val="15000"/>
                  </a:schemeClr>
                </a:solidFill>
              </a:rPr>
              <a:t>để canh tác</a:t>
            </a:r>
            <a:endParaRPr lang="vi-VN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0992C6-AD6F-49DF-80CD-97D88E2CEAF4}"/>
              </a:ext>
            </a:extLst>
          </p:cNvPr>
          <p:cNvSpPr txBox="1"/>
          <p:nvPr/>
        </p:nvSpPr>
        <p:spPr>
          <a:xfrm>
            <a:off x="2875654" y="1772534"/>
            <a:ext cx="163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/>
              <a:t>Chiếm nhiều ruộng đất</a:t>
            </a:r>
            <a:endParaRPr lang="vi-VN" b="1" i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A4D882C-8E31-499A-A6BA-DF046E74E40E}"/>
              </a:ext>
            </a:extLst>
          </p:cNvPr>
          <p:cNvSpPr/>
          <p:nvPr/>
        </p:nvSpPr>
        <p:spPr>
          <a:xfrm>
            <a:off x="5541496" y="3052693"/>
            <a:ext cx="239151" cy="520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4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>
            <a:extLst>
              <a:ext uri="{FF2B5EF4-FFF2-40B4-BE49-F238E27FC236}">
                <a16:creationId xmlns:a16="http://schemas.microsoft.com/office/drawing/2014/main" xmlns="" id="{87DE4DD2-603B-1BCA-07E5-671F327B1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09E0166-2454-9433-6BCD-040963692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86F390B2-A674-74FF-6F3B-37626C56C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C961FE32-DA34-3D52-3419-2C4508B6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4D78162-0BED-443B-BEB7-EA1C3D889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9" y="1019066"/>
            <a:ext cx="7748170" cy="5438501"/>
          </a:xfr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xmlns="" id="{E6D30129-1358-4BAC-9A44-07673F5FA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896" y="1086107"/>
            <a:ext cx="3376447" cy="2953630"/>
          </a:xfrm>
          <a:prstGeom prst="cloudCallout">
            <a:avLst>
              <a:gd name="adj1" fmla="val -59091"/>
              <a:gd name="adj2" fmla="val 4837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9B69DA-8A9B-478D-9E1D-4AA2D9534C24}"/>
              </a:ext>
            </a:extLst>
          </p:cNvPr>
          <p:cNvSpPr txBox="1"/>
          <p:nvPr/>
        </p:nvSpPr>
        <p:spPr>
          <a:xfrm>
            <a:off x="492370" y="716775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XÃ HỘI CỔ ĐẠI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3BE6A1-4DAF-4F13-9CAE-5A5CCAD2033E}"/>
              </a:ext>
            </a:extLst>
          </p:cNvPr>
          <p:cNvSpPr txBox="1"/>
          <p:nvPr/>
        </p:nvSpPr>
        <p:spPr>
          <a:xfrm>
            <a:off x="4513384" y="649734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XÃ HỘI PHONG KIẾN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C744EC0-B1D5-4B7A-ADE4-84D26B4B4CB2}"/>
              </a:ext>
            </a:extLst>
          </p:cNvPr>
          <p:cNvSpPr/>
          <p:nvPr/>
        </p:nvSpPr>
        <p:spPr>
          <a:xfrm>
            <a:off x="942535" y="6457890"/>
            <a:ext cx="105507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C12B519-D2E7-4787-8BC4-BD5E86782C31}"/>
              </a:ext>
            </a:extLst>
          </p:cNvPr>
          <p:cNvSpPr/>
          <p:nvPr/>
        </p:nvSpPr>
        <p:spPr>
          <a:xfrm>
            <a:off x="3548418" y="5419989"/>
            <a:ext cx="1686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để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canh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tác</a:t>
            </a:r>
            <a:endParaRPr lang="vi-VN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AB4340-A5A1-4EFB-AA0F-361246C510FF}"/>
              </a:ext>
            </a:extLst>
          </p:cNvPr>
          <p:cNvSpPr txBox="1"/>
          <p:nvPr/>
        </p:nvSpPr>
        <p:spPr>
          <a:xfrm>
            <a:off x="3484935" y="1199631"/>
            <a:ext cx="163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/>
              <a:t>Chiếm nhiều ruộng đất</a:t>
            </a:r>
            <a:endParaRPr lang="vi-VN" b="1" i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DD068EE-A6B6-4FDB-90DF-85336304DA6F}"/>
              </a:ext>
            </a:extLst>
          </p:cNvPr>
          <p:cNvSpPr/>
          <p:nvPr/>
        </p:nvSpPr>
        <p:spPr>
          <a:xfrm>
            <a:off x="5541497" y="2672859"/>
            <a:ext cx="198122" cy="520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4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82E5C5-7D44-4CD4-82D5-C4DB0C22E681}"/>
              </a:ext>
            </a:extLst>
          </p:cNvPr>
          <p:cNvSpPr txBox="1"/>
          <p:nvPr/>
        </p:nvSpPr>
        <p:spPr>
          <a:xfrm>
            <a:off x="928048" y="1615584"/>
            <a:ext cx="8434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1E859D-83B5-463A-8A23-64BBA0168C33}"/>
              </a:ext>
            </a:extLst>
          </p:cNvPr>
          <p:cNvSpPr txBox="1"/>
          <p:nvPr/>
        </p:nvSpPr>
        <p:spPr>
          <a:xfrm>
            <a:off x="1282889" y="2374710"/>
            <a:ext cx="8488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868E8A5-D08B-4947-BC6C-0346D41DD25D}"/>
              </a:ext>
            </a:extLst>
          </p:cNvPr>
          <p:cNvSpPr txBox="1">
            <a:spLocks/>
          </p:cNvSpPr>
          <p:nvPr/>
        </p:nvSpPr>
        <p:spPr>
          <a:xfrm>
            <a:off x="710688" y="579256"/>
            <a:ext cx="10810750" cy="913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QUÁ TRÌNH THỐNG NHẤT TRUNG QUỐC VÀ SỰ XÁC LẬP CHẾ ĐỘ PHONG KIẾN DƯỚI THỜI TẦN THUỶ HOÀNG.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22EF4B90-8046-A65D-33BD-E277AEAEB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40832B7A-0828-BDDC-ED59-3FC2815C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xmlns="" id="{17E9BC28-CCEE-6D08-7386-548E06E4D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DF9124E0-3543-CC12-AFEC-2B0468FB1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91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4D78162-0BED-443B-BEB7-EA1C3D889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086107"/>
            <a:ext cx="7840441" cy="5771893"/>
          </a:xfr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xmlns="" id="{E6D30129-1358-4BAC-9A44-07673F5FA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746" y="1086106"/>
            <a:ext cx="3344413" cy="4468533"/>
          </a:xfrm>
          <a:prstGeom prst="cloudCallout">
            <a:avLst>
              <a:gd name="adj1" fmla="val -59091"/>
              <a:gd name="adj2" fmla="val 4837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9B69DA-8A9B-478D-9E1D-4AA2D9534C24}"/>
              </a:ext>
            </a:extLst>
          </p:cNvPr>
          <p:cNvSpPr txBox="1"/>
          <p:nvPr/>
        </p:nvSpPr>
        <p:spPr>
          <a:xfrm>
            <a:off x="492370" y="716775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XÃ HỘI CỔ ĐẠI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3BE6A1-4DAF-4F13-9CAE-5A5CCAD2033E}"/>
              </a:ext>
            </a:extLst>
          </p:cNvPr>
          <p:cNvSpPr txBox="1"/>
          <p:nvPr/>
        </p:nvSpPr>
        <p:spPr>
          <a:xfrm>
            <a:off x="4513384" y="649734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XÃ HỘI PHONG KIẾN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821E95-2F05-4129-B538-59CFDC642792}"/>
              </a:ext>
            </a:extLst>
          </p:cNvPr>
          <p:cNvSpPr txBox="1"/>
          <p:nvPr/>
        </p:nvSpPr>
        <p:spPr>
          <a:xfrm>
            <a:off x="1168970" y="5739453"/>
            <a:ext cx="66888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Sơ</a:t>
            </a:r>
            <a:r>
              <a:rPr lang="en-US" sz="2000" b="1" dirty="0"/>
              <a:t> </a:t>
            </a:r>
            <a:r>
              <a:rPr lang="en-US" sz="2000" b="1" dirty="0" err="1"/>
              <a:t>đồ</a:t>
            </a:r>
            <a:r>
              <a:rPr lang="en-US" sz="2000" b="1" dirty="0"/>
              <a:t> </a:t>
            </a:r>
            <a:r>
              <a:rPr lang="en-US" sz="2000" b="1" dirty="0" err="1"/>
              <a:t>sự</a:t>
            </a:r>
            <a:r>
              <a:rPr lang="en-US" sz="2000" b="1" dirty="0"/>
              <a:t> 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hoá</a:t>
            </a:r>
            <a:r>
              <a:rPr lang="en-US" sz="2000" b="1" dirty="0"/>
              <a:t> </a:t>
            </a:r>
            <a:r>
              <a:rPr lang="en-US" sz="2000" b="1" dirty="0" err="1"/>
              <a:t>xã</a:t>
            </a:r>
            <a:r>
              <a:rPr lang="en-US" sz="2000" b="1" dirty="0"/>
              <a:t> </a:t>
            </a:r>
            <a:r>
              <a:rPr lang="en-US" sz="2000" b="1" dirty="0" err="1"/>
              <a:t>hội</a:t>
            </a:r>
            <a:r>
              <a:rPr lang="en-US" sz="2000" b="1" dirty="0"/>
              <a:t> </a:t>
            </a:r>
            <a:r>
              <a:rPr lang="en-US" sz="2000" b="1" dirty="0" err="1"/>
              <a:t>dưới</a:t>
            </a:r>
            <a:r>
              <a:rPr lang="en-US" sz="2000" b="1" dirty="0"/>
              <a:t> </a:t>
            </a:r>
            <a:r>
              <a:rPr lang="en-US" sz="2000" b="1" dirty="0" err="1"/>
              <a:t>thời</a:t>
            </a:r>
            <a:r>
              <a:rPr lang="en-US" sz="2000" b="1" dirty="0"/>
              <a:t> </a:t>
            </a:r>
            <a:r>
              <a:rPr lang="en-US" sz="2000" b="1" dirty="0" err="1"/>
              <a:t>Tần</a:t>
            </a:r>
            <a:endParaRPr lang="vi-VN" sz="2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0EBF6D3-187C-467A-B52B-265C19B686CB}"/>
              </a:ext>
            </a:extLst>
          </p:cNvPr>
          <p:cNvSpPr/>
          <p:nvPr/>
        </p:nvSpPr>
        <p:spPr>
          <a:xfrm>
            <a:off x="942535" y="6457890"/>
            <a:ext cx="105507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A962B3-2906-448B-97D8-3D447547465F}"/>
              </a:ext>
            </a:extLst>
          </p:cNvPr>
          <p:cNvSpPr txBox="1"/>
          <p:nvPr/>
        </p:nvSpPr>
        <p:spPr>
          <a:xfrm>
            <a:off x="2875654" y="1266093"/>
            <a:ext cx="163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/>
              <a:t>Chiếm nhiều ruộng đất</a:t>
            </a:r>
            <a:endParaRPr lang="vi-VN" b="1" i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2E958E0-515B-4F9D-A776-9B25688AEAC9}"/>
              </a:ext>
            </a:extLst>
          </p:cNvPr>
          <p:cNvSpPr/>
          <p:nvPr/>
        </p:nvSpPr>
        <p:spPr>
          <a:xfrm>
            <a:off x="3137095" y="5419989"/>
            <a:ext cx="135753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để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canh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tác</a:t>
            </a:r>
            <a:endParaRPr lang="vi-VN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F62464E-4DE1-496F-87F4-2E57CD86F3A0}"/>
              </a:ext>
            </a:extLst>
          </p:cNvPr>
          <p:cNvSpPr/>
          <p:nvPr/>
        </p:nvSpPr>
        <p:spPr>
          <a:xfrm>
            <a:off x="5541496" y="2715063"/>
            <a:ext cx="239151" cy="520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4296F7A4-3DF3-C372-753F-EF1DF95D5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820859E2-7C63-B489-6F72-5A7C39B24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DD9E266F-A5A0-0CD8-2620-9665A3F6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A24FA247-F7D7-2A54-320B-E6D97C6B5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55336" y="892751"/>
            <a:ext cx="161822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04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327547"/>
            <a:ext cx="5397690" cy="5923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42" y="327546"/>
            <a:ext cx="5551227" cy="59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9325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4D78162-0BED-443B-BEB7-EA1C3D889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336432"/>
            <a:ext cx="7476265" cy="5289452"/>
          </a:xfr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xmlns="" id="{E6D30129-1358-4BAC-9A44-07673F5FA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247" y="1086108"/>
            <a:ext cx="3912450" cy="2205732"/>
          </a:xfrm>
          <a:prstGeom prst="cloudCallout">
            <a:avLst>
              <a:gd name="adj1" fmla="val -59091"/>
              <a:gd name="adj2" fmla="val 4837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Giai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canh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mối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B740B6-97BD-44FE-9AFD-8C7FDB916902}"/>
              </a:ext>
            </a:extLst>
          </p:cNvPr>
          <p:cNvSpPr txBox="1"/>
          <p:nvPr/>
        </p:nvSpPr>
        <p:spPr>
          <a:xfrm>
            <a:off x="590844" y="901441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XÃ HỘI CỔ ĐẠI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4812BA-6DD6-40C1-9A11-FD66CB7F9045}"/>
              </a:ext>
            </a:extLst>
          </p:cNvPr>
          <p:cNvSpPr txBox="1"/>
          <p:nvPr/>
        </p:nvSpPr>
        <p:spPr>
          <a:xfrm>
            <a:off x="4611858" y="834400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XÃ HỘI PHONG KIẾN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765BDF-3661-4929-9082-4F452B5C791C}"/>
              </a:ext>
            </a:extLst>
          </p:cNvPr>
          <p:cNvSpPr txBox="1"/>
          <p:nvPr/>
        </p:nvSpPr>
        <p:spPr>
          <a:xfrm>
            <a:off x="1041011" y="5885163"/>
            <a:ext cx="61616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/>
              <a:t>Sơ đồ sự phân hoá xã hội dưới thời Tần</a:t>
            </a:r>
            <a:endParaRPr lang="vi-VN" sz="20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19AD00A-8A86-4707-9A21-42738E11120C}"/>
              </a:ext>
            </a:extLst>
          </p:cNvPr>
          <p:cNvSpPr/>
          <p:nvPr/>
        </p:nvSpPr>
        <p:spPr>
          <a:xfrm>
            <a:off x="970671" y="6218555"/>
            <a:ext cx="108735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AFA80AE-1EE8-4C29-ACF8-6593E766CF7B}"/>
              </a:ext>
            </a:extLst>
          </p:cNvPr>
          <p:cNvSpPr/>
          <p:nvPr/>
        </p:nvSpPr>
        <p:spPr>
          <a:xfrm>
            <a:off x="3137095" y="5321513"/>
            <a:ext cx="135753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tx1">
                    <a:lumMod val="85000"/>
                    <a:lumOff val="15000"/>
                  </a:schemeClr>
                </a:solidFill>
              </a:rPr>
              <a:t>để canh tác</a:t>
            </a:r>
            <a:endParaRPr lang="vi-VN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6E687D-3D4D-4C3C-8B8A-BC45AA65BAE5}"/>
              </a:ext>
            </a:extLst>
          </p:cNvPr>
          <p:cNvSpPr txBox="1"/>
          <p:nvPr/>
        </p:nvSpPr>
        <p:spPr>
          <a:xfrm>
            <a:off x="2974128" y="1477108"/>
            <a:ext cx="163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/>
              <a:t>Chiếm nhiều ruộng đất</a:t>
            </a:r>
            <a:endParaRPr lang="vi-VN" b="1" i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ECF2533-1477-425F-8DEA-E93625754482}"/>
              </a:ext>
            </a:extLst>
          </p:cNvPr>
          <p:cNvSpPr/>
          <p:nvPr/>
        </p:nvSpPr>
        <p:spPr>
          <a:xfrm>
            <a:off x="5655212" y="2771334"/>
            <a:ext cx="239151" cy="520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xmlns="" id="{ADA1869F-D951-FD8B-F827-2110CCEE6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F1CB344E-CF86-C5C3-8A8D-EAEEBCD72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A99C6D14-7123-DC31-246D-1F8A7D72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28A70DAC-2C7F-8F30-70FE-83463A35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25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F62CF3E6-5B75-44C3-E03C-07D565A81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CAE4D3B7-64A1-6738-5E1E-6B7A9FC39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1DBFC145-F9EA-4DC3-BC97-A898202A6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CBBFA628-DE1B-4C02-F2AF-27794C750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82E5C5-7D44-4CD4-82D5-C4DB0C22E681}"/>
              </a:ext>
            </a:extLst>
          </p:cNvPr>
          <p:cNvSpPr txBox="1"/>
          <p:nvPr/>
        </p:nvSpPr>
        <p:spPr>
          <a:xfrm>
            <a:off x="976288" y="1708521"/>
            <a:ext cx="9573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67B72E-9F0C-4428-9E03-7FD1BCF4A7B2}"/>
              </a:ext>
            </a:extLst>
          </p:cNvPr>
          <p:cNvSpPr txBox="1"/>
          <p:nvPr/>
        </p:nvSpPr>
        <p:spPr>
          <a:xfrm>
            <a:off x="1170660" y="2292824"/>
            <a:ext cx="989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BCCC84-4900-41C7-8A49-379DA5122641}"/>
              </a:ext>
            </a:extLst>
          </p:cNvPr>
          <p:cNvSpPr txBox="1"/>
          <p:nvPr/>
        </p:nvSpPr>
        <p:spPr>
          <a:xfrm>
            <a:off x="1214650" y="2877127"/>
            <a:ext cx="94306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A478FE-F5AD-4CDE-9DDB-1E605A6F690C}"/>
              </a:ext>
            </a:extLst>
          </p:cNvPr>
          <p:cNvSpPr txBox="1"/>
          <p:nvPr/>
        </p:nvSpPr>
        <p:spPr>
          <a:xfrm>
            <a:off x="1214650" y="3461430"/>
            <a:ext cx="943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D8DF483-887B-4B2E-8103-C667529CC17F}"/>
              </a:ext>
            </a:extLst>
          </p:cNvPr>
          <p:cNvSpPr txBox="1">
            <a:spLocks/>
          </p:cNvSpPr>
          <p:nvPr/>
        </p:nvSpPr>
        <p:spPr>
          <a:xfrm>
            <a:off x="976288" y="859259"/>
            <a:ext cx="10517015" cy="46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QUÁ TRÌNH THỐNG NHẤT TRUNG QUỐC VÀ SỰ XÁC LẬP CHẾ ĐỘ PHONG KIẾN DƯỚI THỜI TẦN THUỶ HOÀNG.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4650" y="3971499"/>
            <a:ext cx="9335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( 221 TCN – 206 TCN)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sụp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88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57BA81-1847-4F95-9795-3561C22C6482}"/>
              </a:ext>
            </a:extLst>
          </p:cNvPr>
          <p:cNvSpPr txBox="1"/>
          <p:nvPr/>
        </p:nvSpPr>
        <p:spPr>
          <a:xfrm>
            <a:off x="873457" y="2536448"/>
            <a:ext cx="106427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là người thống nhất Trung Quốc vào năm 221 TCN?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 Thủy Hoàng.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Mã Thiên.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Bang.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Lý Uyên.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8427233-9D00-422A-9278-3D574FBCC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4268" y="501572"/>
            <a:ext cx="6182436" cy="1450058"/>
          </a:xfrm>
        </p:spPr>
        <p:txBody>
          <a:bodyPr>
            <a:normAutofit/>
          </a:bodyPr>
          <a:lstStyle/>
          <a:p>
            <a:pPr algn="ctr"/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5205371F-5C22-B7F4-8430-4E3151491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EE4361CF-D283-E14B-4E2A-4FD113F5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F47E50D4-E856-CF26-966E-8CC7D8032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C2821CB0-C7F4-F42F-1A03-2C85F903A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978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5D56B-B1CE-4DD5-AE50-94A061BD01A3}"/>
              </a:ext>
            </a:extLst>
          </p:cNvPr>
          <p:cNvSpPr txBox="1"/>
          <p:nvPr/>
        </p:nvSpPr>
        <p:spPr>
          <a:xfrm>
            <a:off x="832513" y="1929341"/>
            <a:ext cx="10773333" cy="3885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 Hán.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 Tần.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 Tùy.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 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vi-VN" sz="32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940532CE-7648-A9DA-B5B9-FCAB9EC61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94D327B5-CC39-F5CA-3BE1-933F4636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CA86C2DB-90BF-14C8-0CF3-2AD90B25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C28F01E5-91B7-277F-2B4E-866531A97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6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A031E9-54E5-4900-B43A-C3450E8F2954}"/>
              </a:ext>
            </a:extLst>
          </p:cNvPr>
          <p:cNvSpPr txBox="1"/>
          <p:nvPr/>
        </p:nvSpPr>
        <p:spPr>
          <a:xfrm>
            <a:off x="710688" y="2098154"/>
            <a:ext cx="10958148" cy="331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 giai cấp cơ bản trong xã hội phong kiến Trung Quốc là</a:t>
            </a:r>
            <a:endParaRPr lang="en-US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 nông dân và công nhân.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lãnh chúa và nông nô.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địa chủ và nông dân lĩnh canh.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tư sản và vô sản.</a:t>
            </a:r>
            <a:endParaRPr lang="vi-VN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E778B148-6043-4E13-0707-7314797D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346527F6-A38A-4D41-7E4A-E98B236CD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542AFCD-5FA8-DEE5-4D2F-8A84DC6DB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1B5AFB6F-75D8-7A03-C6A3-CCA5267F1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61885F-0D40-47EA-B793-C20AAFA8A66E}"/>
              </a:ext>
            </a:extLst>
          </p:cNvPr>
          <p:cNvSpPr txBox="1"/>
          <p:nvPr/>
        </p:nvSpPr>
        <p:spPr>
          <a:xfrm>
            <a:off x="600501" y="750627"/>
            <a:ext cx="10915659" cy="331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xã hội Trung Quốc thời phong kiến, các nông dân công xã nhận ruộng đất để canh tác được gọi là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nông nô.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địa chủ.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quý tộc.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dân lĩnh canh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1ED5E3F7-B184-A548-5E4B-1F4059EB2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69085E3C-8E42-735E-91E7-3064A982D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683F48DA-482F-B85A-C641-0B6EBB59A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80069B30-A957-6157-6DBC-958C2FBC3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4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E96D8F5-F713-4171-8E83-AEC9E5D0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55" y="412661"/>
            <a:ext cx="4815455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8B0456-FB1F-40CE-89D0-569B4A63C85C}"/>
              </a:ext>
            </a:extLst>
          </p:cNvPr>
          <p:cNvSpPr txBox="1"/>
          <p:nvPr/>
        </p:nvSpPr>
        <p:spPr>
          <a:xfrm>
            <a:off x="1024597" y="1555661"/>
            <a:ext cx="8786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577BC9-7371-4BD8-B2F8-3C288DA93AEB}"/>
              </a:ext>
            </a:extLst>
          </p:cNvPr>
          <p:cNvSpPr txBox="1"/>
          <p:nvPr/>
        </p:nvSpPr>
        <p:spPr>
          <a:xfrm>
            <a:off x="1153550" y="3507476"/>
            <a:ext cx="916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B245ED-82AA-4616-B6B8-4FC37CB46810}"/>
              </a:ext>
            </a:extLst>
          </p:cNvPr>
          <p:cNvSpPr txBox="1"/>
          <p:nvPr/>
        </p:nvSpPr>
        <p:spPr>
          <a:xfrm>
            <a:off x="1153551" y="2025600"/>
            <a:ext cx="5964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vi-VN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036EF6-C17F-47CE-BAF5-AABDBC166D76}"/>
              </a:ext>
            </a:extLst>
          </p:cNvPr>
          <p:cNvSpPr txBox="1"/>
          <p:nvPr/>
        </p:nvSpPr>
        <p:spPr>
          <a:xfrm>
            <a:off x="1153551" y="2579597"/>
            <a:ext cx="8657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344CB7FE-B871-B2E4-173C-D5264468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7DC36DE9-8642-FF14-C8CC-35FC2E924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xmlns="" id="{26EF915B-21BA-291C-2811-9B1122BF6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E1B994C7-F4E2-F3C6-4382-B876FFD4F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204717"/>
            <a:ext cx="10821537" cy="14859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xmlns="" id="{45A10691-C86F-43EC-BE2B-CBEAA6E2C5D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955" y="204717"/>
            <a:ext cx="11505063" cy="6550925"/>
          </a:xfrm>
        </p:spPr>
      </p:pic>
    </p:spTree>
    <p:extLst>
      <p:ext uri="{BB962C8B-B14F-4D97-AF65-F5344CB8AC3E}">
        <p14:creationId xmlns:p14="http://schemas.microsoft.com/office/powerpoint/2010/main" val="20164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E3E815C-C54E-4B82-86A9-D6653E437FAA}"/>
              </a:ext>
            </a:extLst>
          </p:cNvPr>
          <p:cNvSpPr txBox="1">
            <a:spLocks/>
          </p:cNvSpPr>
          <p:nvPr/>
        </p:nvSpPr>
        <p:spPr>
          <a:xfrm>
            <a:off x="1082551" y="3169805"/>
            <a:ext cx="10692108" cy="46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QUÁ TRÌNH THỐNG NHẤT TRUNG QUỐC VÀ SỰ XÁC LẬP CHẾ ĐỘ PHONG KIẾN DƯỚI THỜI TẦN THUỶ HOÀNG.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0CC013-BE13-4975-99D4-437999D6BE19}"/>
              </a:ext>
            </a:extLst>
          </p:cNvPr>
          <p:cNvSpPr txBox="1"/>
          <p:nvPr/>
        </p:nvSpPr>
        <p:spPr>
          <a:xfrm>
            <a:off x="1082550" y="2307101"/>
            <a:ext cx="39219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NHIÊN.</a:t>
            </a:r>
            <a:endParaRPr lang="vi-VN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10376A-3CEB-43D2-BFB5-B822420843DB}"/>
              </a:ext>
            </a:extLst>
          </p:cNvPr>
          <p:cNvSpPr txBox="1"/>
          <p:nvPr/>
        </p:nvSpPr>
        <p:spPr>
          <a:xfrm>
            <a:off x="702722" y="928469"/>
            <a:ext cx="972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9: TRUNG QUỐC TỪ THỜI CỔ ĐẠI ĐẾN THẾ KỈ VII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7ADED3-76A4-4DD6-8F1B-1C8F87BDDD5F}"/>
              </a:ext>
            </a:extLst>
          </p:cNvPr>
          <p:cNvSpPr txBox="1"/>
          <p:nvPr/>
        </p:nvSpPr>
        <p:spPr>
          <a:xfrm>
            <a:off x="1082550" y="4025217"/>
            <a:ext cx="102757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TỪ NHÀ HÁN, NAM -BẮC TRIỀU ĐẾN NHÀ TUỲ.</a:t>
            </a:r>
            <a:endParaRPr lang="vi-VN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1FED12-6443-4A3A-9494-881D00378812}"/>
              </a:ext>
            </a:extLst>
          </p:cNvPr>
          <p:cNvSpPr txBox="1"/>
          <p:nvPr/>
        </p:nvSpPr>
        <p:spPr>
          <a:xfrm>
            <a:off x="1082550" y="4784873"/>
            <a:ext cx="106921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NHỮNG THÀNH TỰU VĂN MINH TIÊU BIỂU CỦA TRUNG QUỐC TRƯỚC THẾ KỈ VII</a:t>
            </a:r>
            <a:endParaRPr lang="vi-VN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4B6E50F4-11B1-DC6C-45CE-53B00ED20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4770306A-6EEA-BD17-3FA3-90C03A9AD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26EC9288-D948-5937-7646-E8949A52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76330588-E16A-1C40-66B9-B8F6AD05E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0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CA53A64B-1E10-5728-6012-C876E1A59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78F542A7-0E8F-B5F0-375F-888D7483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841149B2-4348-7B83-105A-EF2A0569E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DA866B5B-8AD7-CFDD-C662-3D3E5AD7E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ản đồ thế giới">
            <a:extLst>
              <a:ext uri="{FF2B5EF4-FFF2-40B4-BE49-F238E27FC236}">
                <a16:creationId xmlns:a16="http://schemas.microsoft.com/office/drawing/2014/main" xmlns="" id="{D4539275-8281-47C7-8778-579CA6C22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5" y="237406"/>
            <a:ext cx="11207232" cy="58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984552F4-44E3-48BA-AD2C-056D0ED013C8}"/>
                  </a:ext>
                </a:extLst>
              </p14:cNvPr>
              <p14:cNvContentPartPr/>
              <p14:nvPr/>
            </p14:nvContentPartPr>
            <p14:xfrm>
              <a:off x="8474400" y="1294920"/>
              <a:ext cx="1741680" cy="1232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4552F4-44E3-48BA-AD2C-056D0ED013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45960" y="1266480"/>
                <a:ext cx="1798560" cy="1289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95E98F-8A67-4BC7-B7D5-9A89BBFA68C9}"/>
              </a:ext>
            </a:extLst>
          </p:cNvPr>
          <p:cNvSpPr txBox="1"/>
          <p:nvPr/>
        </p:nvSpPr>
        <p:spPr>
          <a:xfrm>
            <a:off x="4684542" y="6186026"/>
            <a:ext cx="22508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thế giới</a:t>
            </a:r>
            <a:endParaRPr lang="vi-V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10376A-3CEB-43D2-BFB5-B822420843DB}"/>
              </a:ext>
            </a:extLst>
          </p:cNvPr>
          <p:cNvSpPr txBox="1"/>
          <p:nvPr/>
        </p:nvSpPr>
        <p:spPr>
          <a:xfrm>
            <a:off x="702722" y="928469"/>
            <a:ext cx="97207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9: TRUNG QUỐC TỪ THỜI CỔ ĐẠI ĐẾN THẾ KỈ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</a:p>
          <a:p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ĐIỀU KIỆN TỰ NHIÊN.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4B6E50F4-11B1-DC6C-45CE-53B00ED20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5" y="-33521"/>
            <a:ext cx="495413" cy="68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4770306A-6EEA-BD17-3FA3-90C03A9AD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3463" y="-5477227"/>
            <a:ext cx="445007" cy="11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26EC9288-D948-5937-7646-E8949A52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6160" y="29846"/>
            <a:ext cx="521335" cy="67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76330588-E16A-1C40-66B9-B8F6AD05E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3744" y="751159"/>
            <a:ext cx="445006" cy="116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85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3080" y="150124"/>
            <a:ext cx="11491416" cy="184244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 SGK,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9.1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9.2,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Cho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17" y="2183642"/>
            <a:ext cx="6071361" cy="4674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2183643"/>
            <a:ext cx="5663821" cy="45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2318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CF3AC6-7B94-4428-9908-A668ADA0A277}"/>
              </a:ext>
            </a:extLst>
          </p:cNvPr>
          <p:cNvSpPr txBox="1"/>
          <p:nvPr/>
        </p:nvSpPr>
        <p:spPr>
          <a:xfrm>
            <a:off x="846161" y="798219"/>
            <a:ext cx="10699845" cy="3327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 vùng đất màu mỡ của hai con sông, những nhà nước cổ đại đầu t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iên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của Trung Quốc đã ra đời.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1D86928-9942-443C-96CB-65A9738416BE}"/>
              </a:ext>
            </a:extLst>
          </p:cNvPr>
          <p:cNvSpPr txBox="1">
            <a:spLocks/>
          </p:cNvSpPr>
          <p:nvPr/>
        </p:nvSpPr>
        <p:spPr>
          <a:xfrm>
            <a:off x="0" y="211275"/>
            <a:ext cx="10515600" cy="46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0.7|4.6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7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4.9|5.7|5.5|5.6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1021</Words>
  <Application>Microsoft Office PowerPoint</Application>
  <PresentationFormat>Widescreen</PresentationFormat>
  <Paragraphs>139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.VnTime</vt:lpstr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PowerPoint Presentation</vt:lpstr>
      <vt:lpstr>    Em hãy cho biết  những công trình trong hình dưới đây có tên gọi là gì và ở đất nước nào? </vt:lpstr>
      <vt:lpstr>PowerPoint Presentation</vt:lpstr>
      <vt:lpstr> </vt:lpstr>
      <vt:lpstr>PowerPoint Presentation</vt:lpstr>
      <vt:lpstr>PowerPoint Presentation</vt:lpstr>
      <vt:lpstr>PowerPoint Presentation</vt:lpstr>
      <vt:lpstr>                         Đọc thông tin SGK, quan sát hình 9.1 và hình 9.2, em hãy: 1/  Xác định vùng cư trú chủ yếu của cư dân Trung Quốc thời cổ đại. 2/ Cho biết Hoàng Hà và Trường Giang đã tác động như thế nào đến cuộc sống của cư dân Trung Quốc thời cổ đại?</vt:lpstr>
      <vt:lpstr>PowerPoint Presentation</vt:lpstr>
      <vt:lpstr>PowerPoint Presentation</vt:lpstr>
      <vt:lpstr>   II. QUÁ TRÌNH THỐNG NHẤT TRUNG QUỐC VÀ SỰ XÁC LẬP CHẾ ĐỘ PHONG KIẾN DƯỚI THỜI TẦN THUỶ HOÀNG.  </vt:lpstr>
      <vt:lpstr>   II. QUÁ TRÌNH THỐNG NHẤT TRUNG QUỐC VÀ SỰ XÁC LẬP CHẾ ĐỘ PHONG KIẾN DƯỚI THỜI TẦN THUỶ HOÀNG.   1/ Quá trình thống nhất Trung Quốc. </vt:lpstr>
      <vt:lpstr> II. QUÁ TRÌNH THỐNG NHẤT TRUNG QUỐC VÀ SỰ XÁC LẬP CHẾ ĐỘ PHONG KIẾN DƯỚI THỜI TẦN THUỶ HOÀNG. 1/ Quá trình thống nhất Trung Quốc.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II. QUÁ TRÌNH THỐNG NHẤT TRUNG QUỐC VÀ SỰ XÁC LẬP CHẾ ĐỘ PHONG KIẾN DƯỚI THỜI TẦN THUỶ HOÀNG.   1/ Quá trình thống nhất Trung Quốc.  - Năm 221 TCN, Tần Thuỷ Hoàng thống nhất Trung Quốc.  </vt:lpstr>
      <vt:lpstr>PowerPoint Presentation</vt:lpstr>
      <vt:lpstr>PowerPoint Presentation</vt:lpstr>
      <vt:lpstr>PowerPoint Presentation</vt:lpstr>
      <vt:lpstr>PowerPoint Presentation</vt:lpstr>
      <vt:lpstr> Vai trò của nhà Tần đối với lịch sử Trung Quốc: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HƯỚNG DẪN HỌC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DELL</cp:lastModifiedBy>
  <cp:revision>316</cp:revision>
  <dcterms:created xsi:type="dcterms:W3CDTF">2022-01-18T09:27:40Z</dcterms:created>
  <dcterms:modified xsi:type="dcterms:W3CDTF">2024-04-24T08:11:20Z</dcterms:modified>
</cp:coreProperties>
</file>