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8" r:id="rId5"/>
    <p:sldId id="279" r:id="rId6"/>
    <p:sldId id="289" r:id="rId7"/>
    <p:sldId id="304" r:id="rId8"/>
    <p:sldId id="298" r:id="rId9"/>
    <p:sldId id="263" r:id="rId10"/>
    <p:sldId id="271" r:id="rId11"/>
    <p:sldId id="292" r:id="rId12"/>
    <p:sldId id="259" r:id="rId13"/>
    <p:sldId id="272" r:id="rId14"/>
    <p:sldId id="273" r:id="rId15"/>
    <p:sldId id="260" r:id="rId16"/>
    <p:sldId id="302" r:id="rId17"/>
    <p:sldId id="299" r:id="rId18"/>
    <p:sldId id="300" r:id="rId19"/>
    <p:sldId id="301" r:id="rId20"/>
    <p:sldId id="265" r:id="rId21"/>
    <p:sldId id="303" r:id="rId22"/>
    <p:sldId id="282" r:id="rId23"/>
    <p:sldId id="283" r:id="rId24"/>
    <p:sldId id="281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7C9"/>
    <a:srgbClr val="0066FF"/>
    <a:srgbClr val="014E7D"/>
    <a:srgbClr val="3F3F3F"/>
    <a:srgbClr val="F2F2F2"/>
    <a:srgbClr val="014067"/>
    <a:srgbClr val="013657"/>
    <a:srgbClr val="01456F"/>
    <a:srgbClr val="014B79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 autoAdjust="0"/>
  </p:normalViewPr>
  <p:slideViewPr>
    <p:cSldViewPr snapToGrid="0" showGuides="1">
      <p:cViewPr varScale="1">
        <p:scale>
          <a:sx n="88" d="100"/>
          <a:sy n="88" d="100"/>
        </p:scale>
        <p:origin x="494" y="96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3/8/2023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slide" Target="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20.xml"/><Relationship Id="rId10" Type="http://schemas.openxmlformats.org/officeDocument/2006/relationships/slide" Target="slide12.xml"/><Relationship Id="rId4" Type="http://schemas.microsoft.com/office/2007/relationships/hdphoto" Target="../media/hdphoto1.wdp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Động Đẹp Cho Powerpoint">
            <a:extLst>
              <a:ext uri="{FF2B5EF4-FFF2-40B4-BE49-F238E27FC236}">
                <a16:creationId xmlns:a16="http://schemas.microsoft.com/office/drawing/2014/main" id="{2854E79C-C178-470D-B717-344804B3A7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2C139D-2D09-4791-B3B4-EA0B8EEC6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6291" y="3125208"/>
            <a:ext cx="9319111" cy="261563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vi-VN" sz="3000" dirty="0"/>
              <a:t>             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vi-VN" sz="3000" dirty="0"/>
              <a:t/>
            </a:r>
            <a:br>
              <a:rPr lang="vi-VN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10A10</a:t>
            </a:r>
            <a:r>
              <a:rPr lang="en-US" sz="3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30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56" y="-217510"/>
            <a:ext cx="12210756" cy="1069157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562" y="1740572"/>
            <a:ext cx="935176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HỘI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VIÊN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DẠY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GIỎI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endParaRPr lang="vi-VN" altLang="en-US" dirty="0">
              <a:solidFill>
                <a:srgbClr val="FF0000"/>
              </a:solidFill>
            </a:endParaRPr>
          </a:p>
          <a:p>
            <a:pPr algn="ctr"/>
            <a:r>
              <a:rPr lang="en-US" altLang="en-US" dirty="0" err="1" smtClean="0">
                <a:solidFill>
                  <a:srgbClr val="FF0000"/>
                </a:solidFill>
              </a:rPr>
              <a:t>THPT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CẤP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vi-VN" altLang="en-US" dirty="0" smtClean="0">
                <a:solidFill>
                  <a:srgbClr val="FF0000"/>
                </a:solidFill>
              </a:rPr>
              <a:t>T</a:t>
            </a:r>
            <a:r>
              <a:rPr lang="en-US" altLang="en-US" dirty="0" err="1" smtClean="0">
                <a:solidFill>
                  <a:srgbClr val="FF0000"/>
                </a:solidFill>
              </a:rPr>
              <a:t>ỈNH</a:t>
            </a:r>
            <a:endParaRPr lang="vi-VN" altLang="en-US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5" descr="Poins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688">
            <a:off x="2960496" y="5714649"/>
            <a:ext cx="1523129" cy="13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1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Placeholder 10">
            <a:extLst>
              <a:ext uri="{FF2B5EF4-FFF2-40B4-BE49-F238E27FC236}">
                <a16:creationId xmlns:a16="http://schemas.microsoft.com/office/drawing/2014/main" id="{FA7555E4-6CFC-1C44-B97A-BFEC35A6341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180762938"/>
              </p:ext>
            </p:extLst>
          </p:nvPr>
        </p:nvGraphicFramePr>
        <p:xfrm>
          <a:off x="1487706" y="4495259"/>
          <a:ext cx="8863318" cy="134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028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  <a:gridCol w="3246290">
                  <a:extLst>
                    <a:ext uri="{9D8B030D-6E8A-4147-A177-3AD203B41FA5}">
                      <a16:colId xmlns:a16="http://schemas.microsoft.com/office/drawing/2014/main" val="284311610"/>
                    </a:ext>
                  </a:extLst>
                </a:gridCol>
              </a:tblGrid>
              <a:tr h="52042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820521"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5 -3 0 4 -1 2 -6 -4 -5 9 -12 15</a:t>
                      </a: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</a:tbl>
          </a:graphicData>
        </a:graphic>
      </p:graphicFrame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AA9D8EA-A7CA-4ED0-94D3-29382CDEBB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8892" y="2136214"/>
            <a:ext cx="11000947" cy="235904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9" y="1311528"/>
            <a:ext cx="8333222" cy="608895"/>
          </a:xfrm>
        </p:spPr>
        <p:txBody>
          <a:bodyPr>
            <a:normAutofit/>
          </a:bodyPr>
          <a:lstStyle/>
          <a:p>
            <a:r>
              <a:rPr lang="en-US" sz="3200" i="1" dirty="0" err="1">
                <a:solidFill>
                  <a:srgbClr val="00B050"/>
                </a:solidFill>
              </a:rPr>
              <a:t>Bài</a:t>
            </a:r>
            <a:r>
              <a:rPr lang="en-US" sz="3200" i="1" dirty="0">
                <a:solidFill>
                  <a:srgbClr val="00B050"/>
                </a:solidFill>
              </a:rPr>
              <a:t> 2. </a:t>
            </a:r>
            <a:r>
              <a:rPr lang="en-US" sz="3200" i="1" dirty="0" err="1">
                <a:solidFill>
                  <a:srgbClr val="00B050"/>
                </a:solidFill>
              </a:rPr>
              <a:t>Các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số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đặc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biệt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của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dãy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số</a:t>
            </a:r>
            <a:endParaRPr lang="en-US" sz="3200" b="0" i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1" y="24170"/>
            <a:ext cx="12191999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AA9D8EA-A7CA-4ED0-94D3-29382CDEBB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555" y="2152140"/>
            <a:ext cx="11158890" cy="2280669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2, …,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– 2);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94" y="885922"/>
            <a:ext cx="8333222" cy="60889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C000"/>
                </a:solidFill>
              </a:rPr>
              <a:t>Hướng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dẫn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1" y="24170"/>
            <a:ext cx="12191999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B307D-9483-42A0-A984-0D7AB9C53BD3}"/>
              </a:ext>
            </a:extLst>
          </p:cNvPr>
          <p:cNvSpPr txBox="1"/>
          <p:nvPr/>
        </p:nvSpPr>
        <p:spPr>
          <a:xfrm>
            <a:off x="751312" y="5651240"/>
            <a:ext cx="10587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18B4BF-1BE7-4E58-9DCE-F20D9B3A8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2" t="-25" r="59205" b="75366"/>
          <a:stretch/>
        </p:blipFill>
        <p:spPr>
          <a:xfrm>
            <a:off x="1095456" y="0"/>
            <a:ext cx="10652406" cy="517766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10861764" y="0"/>
            <a:ext cx="131064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537" y="2246944"/>
            <a:ext cx="1176528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1: 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print(“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”)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hiển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000" dirty="0">
              <a:solidFill>
                <a:srgbClr val="0937C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A.    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day so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nguyen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B.    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C       “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day so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D.     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</a:p>
        </p:txBody>
      </p:sp>
      <p:sp>
        <p:nvSpPr>
          <p:cNvPr id="9" name="Curved Down Ribbon 8"/>
          <p:cNvSpPr>
            <a:spLocks noChangeArrowheads="1"/>
          </p:cNvSpPr>
          <p:nvPr/>
        </p:nvSpPr>
        <p:spPr bwMode="auto">
          <a:xfrm>
            <a:off x="338530" y="510565"/>
            <a:ext cx="4262438" cy="711200"/>
          </a:xfrm>
          <a:prstGeom prst="ellipseRibbon">
            <a:avLst>
              <a:gd name="adj1" fmla="val 25000"/>
              <a:gd name="adj2" fmla="val 69917"/>
              <a:gd name="adj3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 smtClean="0"/>
              <a:t>Trắc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nghiệm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990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10861764" y="0"/>
            <a:ext cx="131064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389" y="1697960"/>
            <a:ext cx="10546079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2:Để</a:t>
            </a:r>
            <a:r>
              <a:rPr lang="en-US" sz="4000" b="1" dirty="0" smtClean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phím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000" dirty="0">
              <a:solidFill>
                <a:srgbClr val="0937C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a=[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 for 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in input().split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()]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a=[input(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 for 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in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().split()]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a=[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 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in input().split()]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a=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  for 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in input().split()</a:t>
            </a:r>
          </a:p>
        </p:txBody>
      </p:sp>
      <p:sp>
        <p:nvSpPr>
          <p:cNvPr id="10" name="Curved Down Ribbon 9"/>
          <p:cNvSpPr>
            <a:spLocks noChangeArrowheads="1"/>
          </p:cNvSpPr>
          <p:nvPr/>
        </p:nvSpPr>
        <p:spPr bwMode="auto">
          <a:xfrm>
            <a:off x="338530" y="507831"/>
            <a:ext cx="4262438" cy="711200"/>
          </a:xfrm>
          <a:prstGeom prst="ellipseRibbon">
            <a:avLst>
              <a:gd name="adj1" fmla="val 25000"/>
              <a:gd name="adj2" fmla="val 69917"/>
              <a:gd name="adj3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 smtClean="0"/>
              <a:t>Trắc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nghiệm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664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61764" y="0"/>
            <a:ext cx="131064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548" y="2394859"/>
            <a:ext cx="120352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3: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print()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end= ' '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' '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.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Curved Down Ribbon 8"/>
          <p:cNvSpPr>
            <a:spLocks noChangeArrowheads="1"/>
          </p:cNvSpPr>
          <p:nvPr/>
        </p:nvSpPr>
        <p:spPr bwMode="auto">
          <a:xfrm>
            <a:off x="338530" y="507831"/>
            <a:ext cx="4262438" cy="711200"/>
          </a:xfrm>
          <a:prstGeom prst="ellipseRibbon">
            <a:avLst>
              <a:gd name="adj1" fmla="val 25000"/>
              <a:gd name="adj2" fmla="val 69917"/>
              <a:gd name="adj3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 smtClean="0"/>
              <a:t>Trắc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nghiệm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1192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61764" y="0"/>
            <a:ext cx="131064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182" y="1915886"/>
            <a:ext cx="1026958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4: 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n=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len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(a)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Cho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Xóa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Curved Down Ribbon 8"/>
          <p:cNvSpPr>
            <a:spLocks noChangeArrowheads="1"/>
          </p:cNvSpPr>
          <p:nvPr/>
        </p:nvSpPr>
        <p:spPr bwMode="auto">
          <a:xfrm>
            <a:off x="338530" y="507831"/>
            <a:ext cx="4262438" cy="711200"/>
          </a:xfrm>
          <a:prstGeom prst="ellipseRibbon">
            <a:avLst>
              <a:gd name="adj1" fmla="val 25000"/>
              <a:gd name="adj2" fmla="val 69917"/>
              <a:gd name="adj3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 smtClean="0"/>
              <a:t>Trắc</a:t>
            </a:r>
            <a:r>
              <a:rPr lang="en-US" altLang="en-US" sz="2600" dirty="0" smtClean="0"/>
              <a:t> </a:t>
            </a:r>
            <a:r>
              <a:rPr lang="en-US" altLang="en-US" sz="2600" dirty="0" err="1" smtClean="0"/>
              <a:t>nghiệm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8617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299031"/>
            <a:ext cx="11101251" cy="1905724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+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Xem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lại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nội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dung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đã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hành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hôm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nay.</a:t>
            </a:r>
            <a:b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+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Xem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trước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bài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3 </a:t>
            </a:r>
            <a:r>
              <a:rPr lang="en-US" i="1" dirty="0" smtClean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i="1" dirty="0" err="1" smtClean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Trò</a:t>
            </a:r>
            <a:r>
              <a:rPr lang="en-US" i="1" dirty="0" smtClean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chơi</a:t>
            </a:r>
            <a:r>
              <a:rPr lang="en-US" i="1" dirty="0" smtClean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chiếc</a:t>
            </a:r>
            <a:r>
              <a:rPr lang="en-US" i="1" dirty="0" smtClean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giày</a:t>
            </a:r>
            <a:r>
              <a:rPr lang="en-US" i="1" dirty="0" smtClean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r>
              <a:rPr lang="en-US" i="1" dirty="0">
                <a:solidFill>
                  <a:srgbClr val="014E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và</a:t>
            </a:r>
            <a:r>
              <a:rPr lang="en-US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bài</a:t>
            </a:r>
            <a:r>
              <a:rPr lang="en-US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lang="en-US" i="1" dirty="0" err="1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quản</a:t>
            </a:r>
            <a:r>
              <a:rPr lang="en-US" i="1" dirty="0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lý</a:t>
            </a:r>
            <a:r>
              <a:rPr lang="en-US" i="1" dirty="0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tiền</a:t>
            </a:r>
            <a:r>
              <a:rPr lang="en-US" i="1" dirty="0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điện</a:t>
            </a:r>
            <a:r>
              <a:rPr lang="en-US" i="1" dirty="0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”.</a:t>
            </a:r>
            <a:endParaRPr lang="en-US" i="1" dirty="0">
              <a:solidFill>
                <a:srgbClr val="7030A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 rot="281921">
            <a:off x="466826" y="699114"/>
            <a:ext cx="4329952" cy="73161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937C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hu­íng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937C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937C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dÉn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937C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937C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vÒ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937C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937C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nh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937C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µ</a:t>
            </a:r>
          </a:p>
        </p:txBody>
      </p:sp>
      <p:pic>
        <p:nvPicPr>
          <p:cNvPr id="4" name="Picture 5" descr="dividers_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28" y="5648462"/>
            <a:ext cx="33115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ranggi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087">
            <a:off x="146481" y="3922532"/>
            <a:ext cx="2806625" cy="26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4" descr="Nhan K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960" y="0"/>
            <a:ext cx="1225296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3" name="WordArt 5"/>
          <p:cNvSpPr>
            <a:spLocks noChangeArrowheads="1" noChangeShapeType="1" noTextEdit="1"/>
          </p:cNvSpPr>
          <p:nvPr/>
        </p:nvSpPr>
        <p:spPr bwMode="auto">
          <a:xfrm>
            <a:off x="1558834" y="2708365"/>
            <a:ext cx="7761288" cy="1174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solidFill>
                  <a:srgbClr val="3333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XIN CHÂN THÀNH CẢM ƠN</a:t>
            </a:r>
            <a:endParaRPr lang="en-US" kern="10" dirty="0">
              <a:solidFill>
                <a:srgbClr val="3333FF"/>
              </a:solidFill>
              <a:effectLst>
                <a:outerShdw dist="35921" dir="2700000" algn="ctr" rotWithShape="0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1000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5254" y="227142"/>
            <a:ext cx="8762999" cy="11005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5254" y="358677"/>
            <a:ext cx="893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1854" y="3092054"/>
            <a:ext cx="35555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[1,2,3,4,5,6,7]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9954" y="4586335"/>
            <a:ext cx="35936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 [1 2 3 4 5 7 6 ]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2334" y="3882539"/>
            <a:ext cx="352506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[1 2 3 4 5 6 7]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5426" y="2392997"/>
            <a:ext cx="36281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[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1,2,3,4,5,7,6]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29" y="1617130"/>
            <a:ext cx="4354642" cy="22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8760" y="24409"/>
            <a:ext cx="9129975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01485" y="2029097"/>
            <a:ext cx="10084526" cy="42759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15885" y="3544397"/>
            <a:ext cx="8551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3200" b="1" dirty="0" err="1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b="1" dirty="0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0937C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93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0610432" y="0"/>
            <a:ext cx="1984549" cy="1828800"/>
          </a:xfrm>
          <a:prstGeom prst="rect">
            <a:avLst/>
          </a:prstGeom>
        </p:spPr>
      </p:pic>
      <p:pic>
        <p:nvPicPr>
          <p:cNvPr id="8" name="q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10371908" y="5025623"/>
            <a:ext cx="1849582" cy="1832377"/>
          </a:xfrm>
          <a:prstGeom prst="rect">
            <a:avLst/>
          </a:prstGeom>
        </p:spPr>
      </p:pic>
      <p:pic>
        <p:nvPicPr>
          <p:cNvPr id="9" name="q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3111"/>
            <a:ext cx="2057400" cy="2057400"/>
          </a:xfrm>
          <a:prstGeom prst="rect">
            <a:avLst/>
          </a:prstGeom>
        </p:spPr>
      </p:pic>
      <p:pic>
        <p:nvPicPr>
          <p:cNvPr id="10" name="q6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63107" y="914400"/>
            <a:ext cx="1852778" cy="2059745"/>
          </a:xfrm>
          <a:prstGeom prst="rect">
            <a:avLst/>
          </a:prstGeom>
        </p:spPr>
      </p:pic>
      <p:pic>
        <p:nvPicPr>
          <p:cNvPr id="11" name="q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4937068" y="1144545"/>
            <a:ext cx="1905000" cy="19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57421" y="250613"/>
            <a:ext cx="8081979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380503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257801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210822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04176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20152" y="310515"/>
            <a:ext cx="8043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064429"/>
            <a:ext cx="4800600" cy="16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2963" y="304801"/>
            <a:ext cx="9205037" cy="14249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1106" y="319379"/>
            <a:ext cx="9021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ds = [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range(6)]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362201"/>
            <a:ext cx="586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A:  ds=[0,1,2,3,4,5]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0592" y="5290030"/>
            <a:ext cx="634076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D: ds= [1,1,1,1,1,1]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8908" y="4194737"/>
            <a:ext cx="64492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C: ds=[1,2,3,4,5,6]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04176"/>
            <a:ext cx="5715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ds=[5,4,3,2,1,0]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70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57100" y="267979"/>
            <a:ext cx="8044101" cy="6021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7099" y="2575510"/>
            <a:ext cx="4343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010" y="5400116"/>
            <a:ext cx="56094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7099" y="4526031"/>
            <a:ext cx="4343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010" y="3622355"/>
            <a:ext cx="42046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62970" y="92753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4659" y="96510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954865"/>
            <a:ext cx="6172200" cy="1373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2826468"/>
            <a:ext cx="4305901" cy="219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1" y="3795662"/>
            <a:ext cx="4363059" cy="2381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908" y="4753567"/>
            <a:ext cx="3629532" cy="2286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54" y="5673539"/>
            <a:ext cx="4077269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7" y="1362636"/>
            <a:ext cx="11634650" cy="5020778"/>
          </a:xfrm>
        </p:spPr>
        <p:txBody>
          <a:bodyPr>
            <a:normAutofit fontScale="90000"/>
          </a:bodyPr>
          <a:lstStyle/>
          <a:p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print(“</a:t>
            </a:r>
            <a:r>
              <a:rPr lang="en-US" sz="60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Nhập</a:t>
            </a: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dãy</a:t>
            </a: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nguyên</a:t>
            </a: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”)</a:t>
            </a:r>
            <a:b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60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=[</a:t>
            </a:r>
            <a:r>
              <a:rPr lang="en-US" sz="6000" b="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</a:t>
            </a:r>
            <a:r>
              <a:rPr lang="en-US" sz="60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6000" b="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60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for </a:t>
            </a:r>
            <a:r>
              <a:rPr lang="en-US" sz="6000" b="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60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input().split()…</a:t>
            </a:r>
            <a:br>
              <a:rPr lang="en-US" sz="60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n=</a:t>
            </a:r>
            <a:r>
              <a:rPr lang="en-US" sz="60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len</a:t>
            </a:r>
            <a:r>
              <a:rPr lang="en-US" sz="6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b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..... </a:t>
            </a:r>
            <a:r>
              <a:rPr lang="en-US" sz="60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 range(n):</a:t>
            </a:r>
            <a:b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60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if a[</a:t>
            </a:r>
            <a:r>
              <a:rPr lang="en-US" sz="60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]&gt;0:</a:t>
            </a:r>
            <a:b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………(a[</a:t>
            </a:r>
            <a:r>
              <a:rPr lang="en-US" sz="6000" b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], end=‘ ‘)</a:t>
            </a:r>
            <a:br>
              <a:rPr lang="en-US" sz="60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952" y="324141"/>
            <a:ext cx="1160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Chương</a:t>
            </a:r>
            <a:r>
              <a:rPr lang="en-US" sz="3600" b="1" dirty="0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err="1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trình</a:t>
            </a:r>
            <a:r>
              <a:rPr lang="en-US" sz="3600" b="1" dirty="0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smtClean="0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US" sz="3600" b="1" dirty="0" err="1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</a:t>
            </a:r>
            <a:r>
              <a:rPr lang="en-US" sz="3600" b="1" dirty="0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err="1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</a:t>
            </a:r>
            <a:r>
              <a:rPr lang="en-US" sz="3600" b="1" dirty="0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err="1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sz="3600" b="1" dirty="0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err="1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nguyên</a:t>
            </a:r>
            <a:r>
              <a:rPr lang="en-US" sz="3600" b="1" dirty="0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937C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dương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52481" y="1940007"/>
            <a:ext cx="112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(1)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541" y="1982184"/>
            <a:ext cx="112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552" y="2726571"/>
            <a:ext cx="112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(2)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9954" y="2726571"/>
            <a:ext cx="112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(a)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952" y="3411360"/>
            <a:ext cx="112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(3)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091" y="3461342"/>
            <a:ext cx="112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for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592" y="4817764"/>
            <a:ext cx="112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(4)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091" y="4952058"/>
            <a:ext cx="155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print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06" y="5276721"/>
            <a:ext cx="1244834" cy="11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1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3" y="-136693"/>
            <a:ext cx="127793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6810" y="5812631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8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7309" y="5574506"/>
            <a:ext cx="1277937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9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5114">
            <a:off x="10591162" y="19850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7" descr="PUL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5732">
            <a:off x="6553913" y="-5715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0" y="1870935"/>
            <a:ext cx="12192000" cy="157624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F: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solidFill>
                <a:srgbClr val="0937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6936" y="4609921"/>
            <a:ext cx="11304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1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13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7467600" cy="3200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4400" b="1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XIN TRÂN TRỌNG CẢM ƠN</a:t>
            </a:r>
          </a:p>
          <a:p>
            <a:pPr algn="ctr"/>
            <a:r>
              <a:rPr lang="vi-VN" sz="4400" b="1" kern="10"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BAN GIÁM KHẢO</a:t>
            </a:r>
            <a:endParaRPr lang="en-US" sz="4400" b="1" kern="1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pic>
        <p:nvPicPr>
          <p:cNvPr id="419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>
            <a:fillRect/>
          </a:stretch>
        </p:blipFill>
        <p:spPr bwMode="auto">
          <a:xfrm>
            <a:off x="1524000" y="0"/>
            <a:ext cx="9906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www.themegallery.com</a:t>
            </a:r>
            <a:endParaRPr lang="en-US" dirty="0"/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777" y="-912977"/>
            <a:ext cx="12653554" cy="87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"/>
          <p:cNvSpPr>
            <a:spLocks noChangeArrowheads="1"/>
          </p:cNvSpPr>
          <p:nvPr/>
        </p:nvSpPr>
        <p:spPr bwMode="auto">
          <a:xfrm>
            <a:off x="1524000" y="3306800"/>
            <a:ext cx="10432869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0" algn="just">
              <a:lnSpc>
                <a:spcPct val="120000"/>
              </a:lnSpc>
              <a:spcBef>
                <a:spcPct val="0"/>
              </a:spcBef>
              <a:buClrTx/>
              <a:buNone/>
            </a:pPr>
            <a:endParaRPr lang="en-US" altLang="en-US" sz="1800" b="1" dirty="0" smtClean="0">
              <a:solidFill>
                <a:srgbClr val="2B06CA"/>
              </a:solidFill>
            </a:endParaRPr>
          </a:p>
          <a:p>
            <a:pPr marL="457200" indent="0" algn="just">
              <a:lnSpc>
                <a:spcPct val="120000"/>
              </a:lnSpc>
              <a:spcBef>
                <a:spcPct val="0"/>
              </a:spcBef>
              <a:buClrTx/>
              <a:buNone/>
            </a:pPr>
            <a:r>
              <a:rPr lang="en-US" altLang="en-US" sz="2400" b="1" dirty="0" err="1" smtClean="0">
                <a:solidFill>
                  <a:srgbClr val="2B06CA"/>
                </a:solidFill>
              </a:rPr>
              <a:t>Nhiệm</a:t>
            </a:r>
            <a:r>
              <a:rPr lang="en-US" altLang="en-US" sz="2400" b="1" dirty="0" smtClean="0">
                <a:solidFill>
                  <a:srgbClr val="2B06CA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2B06CA"/>
                </a:solidFill>
              </a:rPr>
              <a:t>vụ</a:t>
            </a:r>
            <a:r>
              <a:rPr lang="en-US" altLang="en-US" sz="2400" b="1" dirty="0" smtClean="0">
                <a:solidFill>
                  <a:srgbClr val="2B06CA"/>
                </a:solidFill>
              </a:rPr>
              <a:t> :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rgbClr val="2B06CA"/>
                </a:solidFill>
              </a:rPr>
              <a:t>Thảo luận với nhóm, hoàn thành tốt bài thực hành của mình.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rgbClr val="2B06CA"/>
                </a:solidFill>
              </a:rPr>
              <a:t>Đội trưởng giúp đỡ các thành viên khác khi gặp khó khăn.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rgbClr val="2B06CA"/>
                </a:solidFill>
              </a:rPr>
              <a:t>Đội trưởng báo cáo kết quả.</a:t>
            </a:r>
          </a:p>
          <a:p>
            <a:pPr marL="457200" indent="0" algn="just">
              <a:lnSpc>
                <a:spcPct val="120000"/>
              </a:lnSpc>
              <a:spcBef>
                <a:spcPct val="0"/>
              </a:spcBef>
              <a:buClrTx/>
              <a:buNone/>
            </a:pPr>
            <a:endParaRPr lang="nl-NL" altLang="en-US" sz="1800" b="1" dirty="0">
              <a:solidFill>
                <a:srgbClr val="2B06CA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dirty="0"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62000" y="957418"/>
            <a:ext cx="3458392" cy="1812744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 smtClean="0"/>
              <a:t>ƯỚC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MƠ</a:t>
            </a:r>
            <a:endParaRPr lang="en-US" altLang="en-US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739639" y="1487452"/>
            <a:ext cx="3458392" cy="1812744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BAN MAI</a:t>
            </a:r>
            <a:endParaRPr lang="en-US" altLang="en-US" dirty="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8617131" y="957418"/>
            <a:ext cx="3458392" cy="1812744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HI </a:t>
            </a:r>
            <a:r>
              <a:rPr lang="en-US" altLang="en-US" dirty="0" err="1" smtClean="0"/>
              <a:t>VỌNG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79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Placeholder 10">
            <a:extLst>
              <a:ext uri="{FF2B5EF4-FFF2-40B4-BE49-F238E27FC236}">
                <a16:creationId xmlns:a16="http://schemas.microsoft.com/office/drawing/2014/main" id="{FA7555E4-6CFC-1C44-B97A-BFEC35A6341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535172730"/>
              </p:ext>
            </p:extLst>
          </p:nvPr>
        </p:nvGraphicFramePr>
        <p:xfrm>
          <a:off x="2173783" y="5216462"/>
          <a:ext cx="7572442" cy="134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21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  <a:gridCol w="3786221">
                  <a:extLst>
                    <a:ext uri="{9D8B030D-6E8A-4147-A177-3AD203B41FA5}">
                      <a16:colId xmlns:a16="http://schemas.microsoft.com/office/drawing/2014/main" val="284311610"/>
                    </a:ext>
                  </a:extLst>
                </a:gridCol>
              </a:tblGrid>
              <a:tr h="520429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rgbClr val="3F3F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IN" sz="2800" dirty="0">
                        <a:solidFill>
                          <a:srgbClr val="3F3F3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820521">
                <a:tc>
                  <a:txBody>
                    <a:bodyPr/>
                    <a:lstStyle/>
                    <a:p>
                      <a:r>
                        <a:rPr lang="en-I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0 6 8 -3 -4 -2 0 4 6</a:t>
                      </a: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 1 1 -1 -</a:t>
                      </a:r>
                      <a:r>
                        <a:rPr lang="en-IN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1 -1 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0 1 1</a:t>
                      </a: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</a:tbl>
          </a:graphicData>
        </a:graphic>
      </p:graphicFrame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AA9D8EA-A7CA-4ED0-94D3-29382CDEBB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886389"/>
            <a:ext cx="11366705" cy="2890268"/>
          </a:xfrm>
        </p:spPr>
        <p:txBody>
          <a:bodyPr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9" y="698384"/>
            <a:ext cx="8333222" cy="608895"/>
          </a:xfrm>
        </p:spPr>
        <p:txBody>
          <a:bodyPr>
            <a:normAutofit/>
          </a:bodyPr>
          <a:lstStyle/>
          <a:p>
            <a:r>
              <a:rPr lang="en-US" sz="3200" i="1" dirty="0" err="1">
                <a:solidFill>
                  <a:srgbClr val="00B050"/>
                </a:solidFill>
              </a:rPr>
              <a:t>Bài</a:t>
            </a:r>
            <a:r>
              <a:rPr lang="en-US" sz="3200" i="1" dirty="0">
                <a:solidFill>
                  <a:srgbClr val="00B050"/>
                </a:solidFill>
              </a:rPr>
              <a:t> 1. </a:t>
            </a:r>
            <a:r>
              <a:rPr lang="en-US" sz="3200" i="1" dirty="0" err="1">
                <a:solidFill>
                  <a:srgbClr val="00B050"/>
                </a:solidFill>
              </a:rPr>
              <a:t>Cập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nhật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danh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sách</a:t>
            </a:r>
            <a:endParaRPr lang="en-US" sz="3200" b="0" i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1" y="24170"/>
            <a:ext cx="12191999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AA9D8EA-A7CA-4ED0-94D3-29382CDEBB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173" y="2748099"/>
            <a:ext cx="11158890" cy="3790813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1, 2, …,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– 1);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1956641"/>
            <a:ext cx="8333222" cy="60889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C000"/>
                </a:solidFill>
              </a:rPr>
              <a:t>Hướng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dẫn</a:t>
            </a:r>
            <a:endParaRPr lang="en-US" sz="3200" b="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1" y="24170"/>
            <a:ext cx="12191999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4730" y="2102"/>
            <a:ext cx="11234057" cy="13003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66FF"/>
                </a:solidFill>
              </a:rPr>
              <a:t>Nhiệm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vụ</a:t>
            </a:r>
            <a:r>
              <a:rPr lang="en-US" sz="3600" b="1" dirty="0" smtClean="0">
                <a:solidFill>
                  <a:srgbClr val="0066FF"/>
                </a:solidFill>
              </a:rPr>
              <a:t>: </a:t>
            </a:r>
            <a:r>
              <a:rPr lang="en-US" sz="3600" b="1" dirty="0" err="1" smtClean="0">
                <a:solidFill>
                  <a:srgbClr val="0066FF"/>
                </a:solidFill>
              </a:rPr>
              <a:t>Sử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dụng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phiếu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học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tập</a:t>
            </a:r>
            <a:r>
              <a:rPr lang="en-US" sz="3600" b="1" dirty="0" smtClean="0">
                <a:solidFill>
                  <a:srgbClr val="0066FF"/>
                </a:solidFill>
              </a:rPr>
              <a:t>, </a:t>
            </a:r>
            <a:r>
              <a:rPr lang="en-US" sz="3600" b="1" dirty="0" err="1" smtClean="0">
                <a:solidFill>
                  <a:srgbClr val="0066FF"/>
                </a:solidFill>
              </a:rPr>
              <a:t>thảo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luận</a:t>
            </a:r>
            <a:r>
              <a:rPr lang="en-US" sz="3600" b="1" dirty="0" smtClean="0">
                <a:solidFill>
                  <a:srgbClr val="0066FF"/>
                </a:solidFill>
              </a:rPr>
              <a:t>, </a:t>
            </a:r>
            <a:r>
              <a:rPr lang="en-US" sz="3600" b="1" dirty="0" err="1" smtClean="0">
                <a:solidFill>
                  <a:srgbClr val="0066FF"/>
                </a:solidFill>
              </a:rPr>
              <a:t>thực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hành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trên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máy</a:t>
            </a:r>
            <a:r>
              <a:rPr lang="en-US" sz="3600" b="1" dirty="0" smtClean="0">
                <a:solidFill>
                  <a:srgbClr val="0066FF"/>
                </a:solidFill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</a:rPr>
              <a:t>trong</a:t>
            </a:r>
            <a:r>
              <a:rPr lang="en-US" sz="3600" b="1" dirty="0" smtClean="0">
                <a:solidFill>
                  <a:srgbClr val="0066FF"/>
                </a:solidFill>
              </a:rPr>
              <a:t> 10 </a:t>
            </a:r>
            <a:r>
              <a:rPr lang="en-US" sz="3600" b="1" dirty="0" err="1" smtClean="0">
                <a:solidFill>
                  <a:srgbClr val="0066FF"/>
                </a:solidFill>
              </a:rPr>
              <a:t>phút</a:t>
            </a:r>
            <a:r>
              <a:rPr lang="en-US" sz="3600" b="1" dirty="0" smtClean="0">
                <a:solidFill>
                  <a:srgbClr val="0066FF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353" y="1375954"/>
            <a:ext cx="7855133" cy="53919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27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1580D54-3B5A-4509-B8DA-9A803B66D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5" t="3411" r="61705" b="69504"/>
          <a:stretch/>
        </p:blipFill>
        <p:spPr>
          <a:xfrm>
            <a:off x="543354" y="-2"/>
            <a:ext cx="10368485" cy="62614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C9031F-71D0-4D74-BFF5-0F4FBBE26FB5}"/>
              </a:ext>
            </a:extLst>
          </p:cNvPr>
          <p:cNvSpPr txBox="1"/>
          <p:nvPr/>
        </p:nvSpPr>
        <p:spPr>
          <a:xfrm>
            <a:off x="851983" y="6169317"/>
            <a:ext cx="9751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F4215-C6BB-44A3-9A5E-9446E6835900}">
  <ds:schemaRefs>
    <ds:schemaRef ds:uri="http://www.w3.org/XML/1998/namespace"/>
    <ds:schemaRef ds:uri="16c05727-aa75-4e4a-9b5f-8a80a1165891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860</Words>
  <Application>Microsoft Office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.VnTimeH</vt:lpstr>
      <vt:lpstr>Arial</vt:lpstr>
      <vt:lpstr>Arial Black</vt:lpstr>
      <vt:lpstr>Calibri</vt:lpstr>
      <vt:lpstr>Calibri Light</vt:lpstr>
      <vt:lpstr>CiscoSans ExtraLight</vt:lpstr>
      <vt:lpstr>Gill Sans SemiBold</vt:lpstr>
      <vt:lpstr>Tahoma</vt:lpstr>
      <vt:lpstr>Times New Roman</vt:lpstr>
      <vt:lpstr>VNI-Times</vt:lpstr>
      <vt:lpstr>Wingdings</vt:lpstr>
      <vt:lpstr>Office Theme</vt:lpstr>
      <vt:lpstr>                                         CHÀO MỪNG QUÝ THẦY ĐẾN DỰ GIỜ LỚP 10A10 Giáo viên: Trương Minh Huy Môn: Tin học </vt:lpstr>
      <vt:lpstr>PowerPoint Presentation</vt:lpstr>
      <vt:lpstr> print(“Nhập dãy số nguyên”) a=[int(i) for i in input().split()… n=len.… ..... i in range(n):        if a[i]&gt;0: ………(a[i], end=‘ ‘)   </vt:lpstr>
      <vt:lpstr>PowerPoint Presentation</vt:lpstr>
      <vt:lpstr>PowerPoint Presentation</vt:lpstr>
      <vt:lpstr>Bài 1. Cập nhật danh sách</vt:lpstr>
      <vt:lpstr>Hướng dẫn</vt:lpstr>
      <vt:lpstr>PowerPoint Presentation</vt:lpstr>
      <vt:lpstr>PowerPoint Presentation</vt:lpstr>
      <vt:lpstr>Bài 2. Các số đặc biệt của dãy số</vt:lpstr>
      <vt:lpstr>Hướng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+ Xem lại nội dung đã thực hành hôm nay. + Xem trước bài 3 “Trò chơi chiếc giày” và bài “quản lý tiền điện”.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15 THỰC HÀNH VỚI KIỂU DỮ LIỆU DANH SÁCH</dc:title>
  <dc:creator>HoangThanh Tam</dc:creator>
  <cp:lastModifiedBy>Lenovo</cp:lastModifiedBy>
  <cp:revision>304</cp:revision>
  <dcterms:created xsi:type="dcterms:W3CDTF">2022-01-18T14:53:34Z</dcterms:created>
  <dcterms:modified xsi:type="dcterms:W3CDTF">2023-03-08T00:20:56Z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