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1"/>
  </p:notesMasterIdLst>
  <p:sldIdLst>
    <p:sldId id="331" r:id="rId3"/>
    <p:sldId id="276" r:id="rId4"/>
    <p:sldId id="330" r:id="rId5"/>
    <p:sldId id="256" r:id="rId6"/>
    <p:sldId id="277" r:id="rId7"/>
    <p:sldId id="278" r:id="rId8"/>
    <p:sldId id="332" r:id="rId9"/>
    <p:sldId id="280" r:id="rId10"/>
    <p:sldId id="279" r:id="rId11"/>
    <p:sldId id="281" r:id="rId12"/>
    <p:sldId id="282" r:id="rId13"/>
    <p:sldId id="283" r:id="rId14"/>
    <p:sldId id="333" r:id="rId15"/>
    <p:sldId id="284" r:id="rId16"/>
    <p:sldId id="285" r:id="rId17"/>
    <p:sldId id="297" r:id="rId18"/>
    <p:sldId id="298" r:id="rId19"/>
    <p:sldId id="286" r:id="rId20"/>
    <p:sldId id="287" r:id="rId21"/>
    <p:sldId id="288" r:id="rId22"/>
    <p:sldId id="289" r:id="rId23"/>
    <p:sldId id="290" r:id="rId24"/>
    <p:sldId id="291" r:id="rId25"/>
    <p:sldId id="292" r:id="rId26"/>
    <p:sldId id="293" r:id="rId27"/>
    <p:sldId id="294" r:id="rId28"/>
    <p:sldId id="295" r:id="rId29"/>
    <p:sldId id="300" r:id="rId30"/>
    <p:sldId id="301" r:id="rId31"/>
    <p:sldId id="329" r:id="rId32"/>
    <p:sldId id="302" r:id="rId33"/>
    <p:sldId id="303" r:id="rId34"/>
    <p:sldId id="304"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272" r:id="rId60"/>
  </p:sldIdLst>
  <p:sldSz cx="18288000" cy="10287000"/>
  <p:notesSz cx="6858000" cy="9144000"/>
  <p:embeddedFontLst>
    <p:embeddedFont>
      <p:font typeface="Roboto" panose="020B0604020202020204" charset="0"/>
      <p:regular r:id="rId62"/>
      <p:bold r:id="rId63"/>
      <p:italic r:id="rId64"/>
      <p:boldItalic r:id="rId65"/>
    </p:embeddedFont>
    <p:embeddedFont>
      <p:font typeface="Calibri Light" panose="020F0302020204030204" pitchFamily="34" charset="0"/>
      <p:regular r:id="rId66"/>
      <p:italic r:id="rId67"/>
    </p:embeddedFont>
    <p:embeddedFont>
      <p:font typeface="Apricots" panose="020B0604020202020204" charset="0"/>
      <p:regular r:id="rId68"/>
    </p:embeddedFont>
    <p:embeddedFont>
      <p:font typeface="Alfa Slab One" panose="020B0604020202020204" charset="0"/>
      <p:regular r:id="rId69"/>
    </p:embeddedFont>
    <p:embeddedFont>
      <p:font typeface="MS Mincho" panose="020B0604020202020204" charset="-128"/>
      <p:regular r:id="rId70"/>
    </p:embeddedFont>
    <p:embeddedFont>
      <p:font typeface="Tahoma" panose="020B0604030504040204" pitchFamily="34" charset="0"/>
      <p:regular r:id="rId71"/>
      <p:bold r:id="rId72"/>
    </p:embeddedFont>
    <p:embeddedFont>
      <p:font typeface="Public Sans Bold" panose="020B0604020202020204" charset="0"/>
      <p:regular r:id="rId73"/>
    </p:embeddedFont>
    <p:embeddedFont>
      <p:font typeface="Times" panose="02020603050405020304" pitchFamily="18" charset="0"/>
      <p:regular r:id="rId74"/>
      <p:bold r:id="rId75"/>
      <p:italic r:id="rId76"/>
      <p:boldItalic r:id="rId77"/>
    </p:embeddedFont>
    <p:embeddedFont>
      <p:font typeface="Calibri" panose="020F0502020204030204" pitchFamily="34" charset="0"/>
      <p:regular r:id="rId78"/>
      <p:bold r:id="rId79"/>
      <p:italic r:id="rId80"/>
      <p:boldItalic r:id="rId81"/>
    </p:embeddedFont>
    <p:embeddedFont>
      <p:font typeface="Public Sans Heavy" panose="020B0604020202020204" charset="0"/>
      <p:regular r:id="rId82"/>
    </p:embeddedFont>
    <p:embeddedFont>
      <p:font typeface="VNI-Times" pitchFamily="2" charset="0"/>
      <p:regular r:id="rId83"/>
      <p:bold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FF"/>
    <a:srgbClr val="FF99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96" y="7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5.fntdata"/><Relationship Id="rId7" Type="http://schemas.openxmlformats.org/officeDocument/2006/relationships/slide" Target="slides/slide5.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5.fntdata"/><Relationship Id="rId87" Type="http://schemas.openxmlformats.org/officeDocument/2006/relationships/theme" Target="theme/theme1.xml"/><Relationship Id="rId61" Type="http://schemas.openxmlformats.org/officeDocument/2006/relationships/notesMaster" Target="notesMasters/notesMaster1.xml"/><Relationship Id="rId82" Type="http://schemas.openxmlformats.org/officeDocument/2006/relationships/font" Target="fonts/font21.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6512EB-3235-7F49-B939-DB214D0554F2}" type="doc">
      <dgm:prSet loTypeId="urn:microsoft.com/office/officeart/2008/layout/VerticalCurvedList" loCatId="" qsTypeId="urn:microsoft.com/office/officeart/2005/8/quickstyle/simple2" qsCatId="simple" csTypeId="urn:microsoft.com/office/officeart/2005/8/colors/colorful3" csCatId="colorful" phldr="1"/>
      <dgm:spPr/>
      <dgm:t>
        <a:bodyPr/>
        <a:lstStyle/>
        <a:p>
          <a:endParaRPr lang="en-GB"/>
        </a:p>
      </dgm:t>
    </dgm:pt>
    <dgm:pt modelId="{B743FCE0-9E49-A245-8B86-BFB309264818}">
      <dgm:prSet phldrT="[Text]"/>
      <dgm:spPr/>
      <dgm:t>
        <a:bodyPr/>
        <a:lstStyle/>
        <a:p>
          <a:r>
            <a:rPr lang="en-GB" b="1" dirty="0" err="1" smtClean="0"/>
            <a:t>Bố</a:t>
          </a:r>
          <a:r>
            <a:rPr lang="en-GB" b="1" dirty="0" smtClean="0"/>
            <a:t> </a:t>
          </a:r>
          <a:r>
            <a:rPr lang="en-GB" b="1" dirty="0" err="1" smtClean="0"/>
            <a:t>trí</a:t>
          </a:r>
          <a:r>
            <a:rPr lang="en-GB" b="1" dirty="0" smtClean="0"/>
            <a:t> </a:t>
          </a:r>
          <a:r>
            <a:rPr lang="en-GB" b="1" dirty="0" err="1" smtClean="0"/>
            <a:t>thí</a:t>
          </a:r>
          <a:r>
            <a:rPr lang="en-GB" b="1" dirty="0" smtClean="0"/>
            <a:t> </a:t>
          </a:r>
          <a:r>
            <a:rPr lang="en-GB" b="1" dirty="0" err="1" smtClean="0"/>
            <a:t>nghiệm</a:t>
          </a:r>
          <a:r>
            <a:rPr lang="en-GB" b="1" dirty="0" smtClean="0"/>
            <a:t>.</a:t>
          </a:r>
          <a:endParaRPr lang="en-GB" b="1" dirty="0"/>
        </a:p>
      </dgm:t>
    </dgm:pt>
    <dgm:pt modelId="{9F89B84B-46AC-CD46-8134-318BC6CFD262}" type="parTrans" cxnId="{65650955-5E97-1A48-8898-7426862154C4}">
      <dgm:prSet/>
      <dgm:spPr/>
      <dgm:t>
        <a:bodyPr/>
        <a:lstStyle/>
        <a:p>
          <a:endParaRPr lang="en-GB"/>
        </a:p>
      </dgm:t>
    </dgm:pt>
    <dgm:pt modelId="{A0CBD594-40B9-8F43-8F45-1E2BB8BA75FE}" type="sibTrans" cxnId="{65650955-5E97-1A48-8898-7426862154C4}">
      <dgm:prSet/>
      <dgm:spPr/>
      <dgm:t>
        <a:bodyPr/>
        <a:lstStyle/>
        <a:p>
          <a:endParaRPr lang="en-GB"/>
        </a:p>
      </dgm:t>
    </dgm:pt>
    <dgm:pt modelId="{60D7F2BC-593B-7C43-AE9C-0196C6BB6D5C}">
      <dgm:prSet phldrT="[Text]"/>
      <dgm:spPr/>
      <dgm:t>
        <a:bodyPr/>
        <a:lstStyle/>
        <a:p>
          <a:r>
            <a:rPr lang="en-GB" b="1" dirty="0" err="1" smtClean="0"/>
            <a:t>Đề</a:t>
          </a:r>
          <a:r>
            <a:rPr lang="en-GB" b="1" dirty="0" smtClean="0"/>
            <a:t> </a:t>
          </a:r>
          <a:r>
            <a:rPr lang="en-GB" b="1" dirty="0" err="1" smtClean="0"/>
            <a:t>xuất</a:t>
          </a:r>
          <a:r>
            <a:rPr lang="en-GB" b="1" dirty="0" smtClean="0"/>
            <a:t> </a:t>
          </a:r>
          <a:r>
            <a:rPr lang="en-GB" b="1" dirty="0" err="1" smtClean="0"/>
            <a:t>và</a:t>
          </a:r>
          <a:r>
            <a:rPr lang="en-GB" b="1" dirty="0" smtClean="0"/>
            <a:t> </a:t>
          </a:r>
          <a:r>
            <a:rPr lang="en-GB" b="1" dirty="0" err="1" smtClean="0"/>
            <a:t>kiểm</a:t>
          </a:r>
          <a:r>
            <a:rPr lang="en-GB" b="1" dirty="0" smtClean="0"/>
            <a:t> </a:t>
          </a:r>
          <a:r>
            <a:rPr lang="en-GB" b="1" dirty="0" err="1" smtClean="0"/>
            <a:t>tra</a:t>
          </a:r>
          <a:r>
            <a:rPr lang="en-GB" b="1" dirty="0" smtClean="0"/>
            <a:t> </a:t>
          </a:r>
          <a:r>
            <a:rPr lang="en-GB" b="1" dirty="0" err="1" smtClean="0"/>
            <a:t>giả</a:t>
          </a:r>
          <a:r>
            <a:rPr lang="en-GB" b="1" dirty="0" smtClean="0"/>
            <a:t> </a:t>
          </a:r>
          <a:r>
            <a:rPr lang="en-GB" b="1" dirty="0" err="1" smtClean="0"/>
            <a:t>thuyết</a:t>
          </a:r>
          <a:endParaRPr lang="en-GB" b="1" dirty="0"/>
        </a:p>
      </dgm:t>
    </dgm:pt>
    <dgm:pt modelId="{DF063EE8-AC8C-F246-AD6E-9945A076CA3F}" type="parTrans" cxnId="{1169B88A-5999-1D4B-BB74-8C00CAC78654}">
      <dgm:prSet/>
      <dgm:spPr/>
      <dgm:t>
        <a:bodyPr/>
        <a:lstStyle/>
        <a:p>
          <a:endParaRPr lang="en-GB"/>
        </a:p>
      </dgm:t>
    </dgm:pt>
    <dgm:pt modelId="{F0EBAB5F-F2AC-3540-9225-E4B24DC290F0}" type="sibTrans" cxnId="{1169B88A-5999-1D4B-BB74-8C00CAC78654}">
      <dgm:prSet/>
      <dgm:spPr/>
      <dgm:t>
        <a:bodyPr/>
        <a:lstStyle/>
        <a:p>
          <a:endParaRPr lang="en-GB"/>
        </a:p>
      </dgm:t>
    </dgm:pt>
    <dgm:pt modelId="{D335EF9D-F552-864F-A172-333E1492BB90}">
      <dgm:prSet phldrT="[Text]"/>
      <dgm:spPr/>
      <dgm:t>
        <a:bodyPr/>
        <a:lstStyle/>
        <a:p>
          <a:r>
            <a:rPr lang="en-GB" b="1" dirty="0" err="1" smtClean="0"/>
            <a:t>Kiểm</a:t>
          </a:r>
          <a:r>
            <a:rPr lang="en-GB" b="1" dirty="0" smtClean="0"/>
            <a:t> </a:t>
          </a:r>
          <a:r>
            <a:rPr lang="en-GB" b="1" dirty="0" err="1" smtClean="0"/>
            <a:t>chứng</a:t>
          </a:r>
          <a:r>
            <a:rPr lang="en-GB" b="1" dirty="0" smtClean="0"/>
            <a:t> </a:t>
          </a:r>
          <a:r>
            <a:rPr lang="en-GB" b="1" dirty="0" err="1" smtClean="0"/>
            <a:t>giả</a:t>
          </a:r>
          <a:r>
            <a:rPr lang="en-GB" b="1" dirty="0" smtClean="0"/>
            <a:t> </a:t>
          </a:r>
          <a:r>
            <a:rPr lang="en-GB" b="1" dirty="0" err="1" smtClean="0"/>
            <a:t>thuyết</a:t>
          </a:r>
          <a:r>
            <a:rPr lang="en-GB" b="1" dirty="0" smtClean="0"/>
            <a:t> </a:t>
          </a:r>
          <a:r>
            <a:rPr lang="en-GB" b="1" dirty="0" err="1" smtClean="0"/>
            <a:t>bằng</a:t>
          </a:r>
          <a:r>
            <a:rPr lang="en-GB" b="1" dirty="0" smtClean="0"/>
            <a:t> </a:t>
          </a:r>
          <a:r>
            <a:rPr lang="en-GB" b="1" dirty="0" err="1" smtClean="0"/>
            <a:t>thực</a:t>
          </a:r>
          <a:r>
            <a:rPr lang="en-GB" b="1" dirty="0" smtClean="0"/>
            <a:t> </a:t>
          </a:r>
          <a:r>
            <a:rPr lang="en-GB" b="1" dirty="0" err="1" smtClean="0"/>
            <a:t>nghiệm</a:t>
          </a:r>
          <a:r>
            <a:rPr lang="en-GB" b="1" dirty="0" smtClean="0"/>
            <a:t>/</a:t>
          </a:r>
          <a:r>
            <a:rPr lang="en-GB" b="1" dirty="0" err="1" smtClean="0"/>
            <a:t>các</a:t>
          </a:r>
          <a:r>
            <a:rPr lang="en-GB" b="1" dirty="0" smtClean="0"/>
            <a:t> </a:t>
          </a:r>
          <a:r>
            <a:rPr lang="en-GB" b="1" dirty="0" err="1" smtClean="0"/>
            <a:t>bằng</a:t>
          </a:r>
          <a:r>
            <a:rPr lang="en-GB" b="1" dirty="0" smtClean="0"/>
            <a:t> </a:t>
          </a:r>
          <a:r>
            <a:rPr lang="en-GB" b="1" dirty="0" err="1" smtClean="0"/>
            <a:t>chứng</a:t>
          </a:r>
          <a:r>
            <a:rPr lang="en-GB" b="1" dirty="0" smtClean="0"/>
            <a:t> </a:t>
          </a:r>
          <a:r>
            <a:rPr lang="en-GB" b="1" dirty="0" err="1" smtClean="0"/>
            <a:t>cụ</a:t>
          </a:r>
          <a:r>
            <a:rPr lang="en-GB" b="1" dirty="0" smtClean="0"/>
            <a:t> </a:t>
          </a:r>
          <a:r>
            <a:rPr lang="en-GB" b="1" dirty="0" err="1" smtClean="0"/>
            <a:t>thể</a:t>
          </a:r>
          <a:r>
            <a:rPr lang="en-GB" b="1" dirty="0" smtClean="0"/>
            <a:t> </a:t>
          </a:r>
          <a:r>
            <a:rPr lang="en-GB" b="1" dirty="0" err="1" smtClean="0"/>
            <a:t>trong</a:t>
          </a:r>
          <a:r>
            <a:rPr lang="en-GB" b="1" dirty="0" smtClean="0"/>
            <a:t> </a:t>
          </a:r>
          <a:r>
            <a:rPr lang="en-GB" b="1" dirty="0" err="1" smtClean="0"/>
            <a:t>tự</a:t>
          </a:r>
          <a:r>
            <a:rPr lang="en-GB" b="1" dirty="0" smtClean="0"/>
            <a:t> </a:t>
          </a:r>
          <a:r>
            <a:rPr lang="en-GB" b="1" dirty="0" err="1" smtClean="0"/>
            <a:t>nhiên</a:t>
          </a:r>
          <a:r>
            <a:rPr lang="en-GB" b="1" dirty="0" smtClean="0"/>
            <a:t> </a:t>
          </a:r>
          <a:r>
            <a:rPr lang="en-GB" b="1" dirty="0" err="1" smtClean="0"/>
            <a:t>và</a:t>
          </a:r>
          <a:r>
            <a:rPr lang="en-GB" b="1" dirty="0" smtClean="0"/>
            <a:t> </a:t>
          </a:r>
          <a:r>
            <a:rPr lang="en-GB" b="1" dirty="0" err="1" smtClean="0"/>
            <a:t>đời</a:t>
          </a:r>
          <a:r>
            <a:rPr lang="en-GB" b="1" dirty="0" smtClean="0"/>
            <a:t> </a:t>
          </a:r>
          <a:r>
            <a:rPr lang="en-GB" b="1" dirty="0" err="1" smtClean="0"/>
            <a:t>sống</a:t>
          </a:r>
          <a:r>
            <a:rPr lang="en-GB" b="1" dirty="0" smtClean="0"/>
            <a:t>.</a:t>
          </a:r>
          <a:endParaRPr lang="en-GB" b="1" dirty="0"/>
        </a:p>
      </dgm:t>
    </dgm:pt>
    <dgm:pt modelId="{32C205ED-68CD-5940-B58F-0364988CEA7B}" type="parTrans" cxnId="{B16524DA-826B-7C40-B3E1-3F810D5B1894}">
      <dgm:prSet/>
      <dgm:spPr/>
      <dgm:t>
        <a:bodyPr/>
        <a:lstStyle/>
        <a:p>
          <a:endParaRPr lang="en-GB"/>
        </a:p>
      </dgm:t>
    </dgm:pt>
    <dgm:pt modelId="{9D9CCDAF-9E87-9B41-B48F-92FC5A7534F9}" type="sibTrans" cxnId="{B16524DA-826B-7C40-B3E1-3F810D5B1894}">
      <dgm:prSet/>
      <dgm:spPr/>
      <dgm:t>
        <a:bodyPr/>
        <a:lstStyle/>
        <a:p>
          <a:endParaRPr lang="en-GB"/>
        </a:p>
      </dgm:t>
    </dgm:pt>
    <dgm:pt modelId="{8BAA171B-0387-4690-BA76-FDE11E7ADF68}">
      <dgm:prSet phldrT="[Text]"/>
      <dgm:spPr/>
      <dgm:t>
        <a:bodyPr/>
        <a:lstStyle/>
        <a:p>
          <a:r>
            <a:rPr lang="en-GB" b="1" baseline="0" dirty="0" smtClean="0"/>
            <a:t> </a:t>
          </a:r>
          <a:r>
            <a:rPr lang="en-GB" b="1" baseline="0" dirty="0" err="1" smtClean="0"/>
            <a:t>Cơ</a:t>
          </a:r>
          <a:r>
            <a:rPr lang="en-GB" b="1" baseline="0" dirty="0" smtClean="0"/>
            <a:t> </a:t>
          </a:r>
          <a:r>
            <a:rPr lang="en-GB" b="1" baseline="0" dirty="0" err="1" smtClean="0"/>
            <a:t>sở</a:t>
          </a:r>
          <a:r>
            <a:rPr lang="en-GB" b="1" baseline="0" dirty="0" smtClean="0"/>
            <a:t> </a:t>
          </a:r>
          <a:r>
            <a:rPr lang="en-GB" b="1" baseline="0" dirty="0" err="1" smtClean="0"/>
            <a:t>tế</a:t>
          </a:r>
          <a:r>
            <a:rPr lang="en-GB" b="1" baseline="0" dirty="0" smtClean="0"/>
            <a:t> </a:t>
          </a:r>
          <a:r>
            <a:rPr lang="en-GB" b="1" baseline="0" dirty="0" err="1" smtClean="0"/>
            <a:t>bào</a:t>
          </a:r>
          <a:r>
            <a:rPr lang="en-GB" b="1" baseline="0" dirty="0" smtClean="0"/>
            <a:t> </a:t>
          </a:r>
          <a:r>
            <a:rPr lang="en-GB" b="1" baseline="0" dirty="0" err="1" smtClean="0"/>
            <a:t>học</a:t>
          </a:r>
          <a:endParaRPr lang="en-GB" b="1" dirty="0"/>
        </a:p>
      </dgm:t>
    </dgm:pt>
    <dgm:pt modelId="{BDD52C66-7C57-4864-8ABE-A33FF32986B9}" type="sibTrans" cxnId="{63A4C37D-00A3-4F5F-894A-026E422816C6}">
      <dgm:prSet/>
      <dgm:spPr/>
      <dgm:t>
        <a:bodyPr/>
        <a:lstStyle/>
        <a:p>
          <a:endParaRPr lang="en-US"/>
        </a:p>
      </dgm:t>
    </dgm:pt>
    <dgm:pt modelId="{89BD11EB-9C40-4476-9F5B-D9503FEBDD59}" type="parTrans" cxnId="{63A4C37D-00A3-4F5F-894A-026E422816C6}">
      <dgm:prSet/>
      <dgm:spPr/>
      <dgm:t>
        <a:bodyPr/>
        <a:lstStyle/>
        <a:p>
          <a:endParaRPr lang="en-US"/>
        </a:p>
      </dgm:t>
    </dgm:pt>
    <dgm:pt modelId="{CD2FC353-62D2-C443-B33A-D0622BB95037}" type="pres">
      <dgm:prSet presAssocID="{F06512EB-3235-7F49-B939-DB214D0554F2}" presName="Name0" presStyleCnt="0">
        <dgm:presLayoutVars>
          <dgm:chMax val="7"/>
          <dgm:chPref val="7"/>
          <dgm:dir/>
        </dgm:presLayoutVars>
      </dgm:prSet>
      <dgm:spPr/>
      <dgm:t>
        <a:bodyPr/>
        <a:lstStyle/>
        <a:p>
          <a:endParaRPr lang="en-US"/>
        </a:p>
      </dgm:t>
    </dgm:pt>
    <dgm:pt modelId="{2826B853-0856-394C-907D-7FD25E87E580}" type="pres">
      <dgm:prSet presAssocID="{F06512EB-3235-7F49-B939-DB214D0554F2}" presName="Name1" presStyleCnt="0"/>
      <dgm:spPr/>
    </dgm:pt>
    <dgm:pt modelId="{399D9D44-A6E4-3B45-9F86-BD677EA0CD34}" type="pres">
      <dgm:prSet presAssocID="{F06512EB-3235-7F49-B939-DB214D0554F2}" presName="cycle" presStyleCnt="0"/>
      <dgm:spPr/>
    </dgm:pt>
    <dgm:pt modelId="{AECE3A86-D56B-AF4B-A582-9A541C45D142}" type="pres">
      <dgm:prSet presAssocID="{F06512EB-3235-7F49-B939-DB214D0554F2}" presName="srcNode" presStyleLbl="node1" presStyleIdx="0" presStyleCnt="4"/>
      <dgm:spPr/>
    </dgm:pt>
    <dgm:pt modelId="{D19E19EE-82E0-4E46-8BCC-8DFECF09A8A9}" type="pres">
      <dgm:prSet presAssocID="{F06512EB-3235-7F49-B939-DB214D0554F2}" presName="conn" presStyleLbl="parChTrans1D2" presStyleIdx="0" presStyleCnt="1"/>
      <dgm:spPr/>
      <dgm:t>
        <a:bodyPr/>
        <a:lstStyle/>
        <a:p>
          <a:endParaRPr lang="en-US"/>
        </a:p>
      </dgm:t>
    </dgm:pt>
    <dgm:pt modelId="{B139A197-849B-7E4F-B7FC-A7B61C272567}" type="pres">
      <dgm:prSet presAssocID="{F06512EB-3235-7F49-B939-DB214D0554F2}" presName="extraNode" presStyleLbl="node1" presStyleIdx="0" presStyleCnt="4"/>
      <dgm:spPr/>
    </dgm:pt>
    <dgm:pt modelId="{2113EDDE-915D-1242-891F-08C1BE45F160}" type="pres">
      <dgm:prSet presAssocID="{F06512EB-3235-7F49-B939-DB214D0554F2}" presName="dstNode" presStyleLbl="node1" presStyleIdx="0" presStyleCnt="4"/>
      <dgm:spPr/>
    </dgm:pt>
    <dgm:pt modelId="{97624D73-D860-524D-A550-77A3D268A787}" type="pres">
      <dgm:prSet presAssocID="{B743FCE0-9E49-A245-8B86-BFB309264818}" presName="text_1" presStyleLbl="node1" presStyleIdx="0" presStyleCnt="4" custLinFactNeighborX="1259" custLinFactNeighborY="-37715">
        <dgm:presLayoutVars>
          <dgm:bulletEnabled val="1"/>
        </dgm:presLayoutVars>
      </dgm:prSet>
      <dgm:spPr/>
      <dgm:t>
        <a:bodyPr/>
        <a:lstStyle/>
        <a:p>
          <a:endParaRPr lang="en-US"/>
        </a:p>
      </dgm:t>
    </dgm:pt>
    <dgm:pt modelId="{BFF8B02B-6E26-7044-9116-433C44189E3A}" type="pres">
      <dgm:prSet presAssocID="{B743FCE0-9E49-A245-8B86-BFB309264818}" presName="accent_1" presStyleCnt="0"/>
      <dgm:spPr/>
    </dgm:pt>
    <dgm:pt modelId="{CFD28CF4-50F1-3045-B75C-43EE305E402E}" type="pres">
      <dgm:prSet presAssocID="{B743FCE0-9E49-A245-8B86-BFB309264818}" presName="accentRepeatNode" presStyleLbl="solidFgAcc1" presStyleIdx="0" presStyleCnt="4" custScaleX="63459" custScaleY="59796" custLinFactNeighborX="8384" custLinFactNeighborY="-39470"/>
      <dgm:spPr/>
    </dgm:pt>
    <dgm:pt modelId="{D602F164-44A6-4646-9092-5AEE115022BF}" type="pres">
      <dgm:prSet presAssocID="{60D7F2BC-593B-7C43-AE9C-0196C6BB6D5C}" presName="text_2" presStyleLbl="node1" presStyleIdx="1" presStyleCnt="4" custLinFactNeighborX="1006" custLinFactNeighborY="-68211">
        <dgm:presLayoutVars>
          <dgm:bulletEnabled val="1"/>
        </dgm:presLayoutVars>
      </dgm:prSet>
      <dgm:spPr/>
      <dgm:t>
        <a:bodyPr/>
        <a:lstStyle/>
        <a:p>
          <a:endParaRPr lang="en-US"/>
        </a:p>
      </dgm:t>
    </dgm:pt>
    <dgm:pt modelId="{16D1EAC0-D181-D94A-8C7A-844CFAB8A224}" type="pres">
      <dgm:prSet presAssocID="{60D7F2BC-593B-7C43-AE9C-0196C6BB6D5C}" presName="accent_2" presStyleCnt="0"/>
      <dgm:spPr/>
    </dgm:pt>
    <dgm:pt modelId="{06E7C144-6E1B-B34F-B70B-8BEE177EF481}" type="pres">
      <dgm:prSet presAssocID="{60D7F2BC-593B-7C43-AE9C-0196C6BB6D5C}" presName="accentRepeatNode" presStyleLbl="solidFgAcc1" presStyleIdx="1" presStyleCnt="4" custScaleX="66950" custScaleY="75319" custLinFactNeighborX="2955" custLinFactNeighborY="-63613"/>
      <dgm:spPr/>
    </dgm:pt>
    <dgm:pt modelId="{2D3B1C78-4433-4D49-91E9-0044B0B2CB42}" type="pres">
      <dgm:prSet presAssocID="{D335EF9D-F552-864F-A172-333E1492BB90}" presName="text_3" presStyleLbl="node1" presStyleIdx="2" presStyleCnt="4" custLinFactNeighborX="104" custLinFactNeighborY="-66652">
        <dgm:presLayoutVars>
          <dgm:bulletEnabled val="1"/>
        </dgm:presLayoutVars>
      </dgm:prSet>
      <dgm:spPr/>
      <dgm:t>
        <a:bodyPr/>
        <a:lstStyle/>
        <a:p>
          <a:endParaRPr lang="en-US"/>
        </a:p>
      </dgm:t>
    </dgm:pt>
    <dgm:pt modelId="{EC506029-B541-B640-8E82-87A13A02A528}" type="pres">
      <dgm:prSet presAssocID="{D335EF9D-F552-864F-A172-333E1492BB90}" presName="accent_3" presStyleCnt="0"/>
      <dgm:spPr/>
    </dgm:pt>
    <dgm:pt modelId="{77380C95-9EBB-7D44-B837-36578BC1A254}" type="pres">
      <dgm:prSet presAssocID="{D335EF9D-F552-864F-A172-333E1492BB90}" presName="accentRepeatNode" presStyleLbl="solidFgAcc1" presStyleIdx="2" presStyleCnt="4" custScaleX="67832" custScaleY="54593" custLinFactNeighborX="16628" custLinFactNeighborY="-60381"/>
      <dgm:spPr/>
    </dgm:pt>
    <dgm:pt modelId="{EA915592-B2EB-410E-BD67-7C8CDFC89D63}" type="pres">
      <dgm:prSet presAssocID="{8BAA171B-0387-4690-BA76-FDE11E7ADF68}" presName="text_4" presStyleLbl="node1" presStyleIdx="3" presStyleCnt="4" custLinFactNeighborX="701" custLinFactNeighborY="-61023">
        <dgm:presLayoutVars>
          <dgm:bulletEnabled val="1"/>
        </dgm:presLayoutVars>
      </dgm:prSet>
      <dgm:spPr/>
      <dgm:t>
        <a:bodyPr/>
        <a:lstStyle/>
        <a:p>
          <a:endParaRPr lang="en-US"/>
        </a:p>
      </dgm:t>
    </dgm:pt>
    <dgm:pt modelId="{BBF1DC4B-01BA-414A-9A74-76C39D7B4F3E}" type="pres">
      <dgm:prSet presAssocID="{8BAA171B-0387-4690-BA76-FDE11E7ADF68}" presName="accent_4" presStyleCnt="0"/>
      <dgm:spPr/>
    </dgm:pt>
    <dgm:pt modelId="{98EA4F87-40F5-4B4A-B059-361A39227CEC}" type="pres">
      <dgm:prSet presAssocID="{8BAA171B-0387-4690-BA76-FDE11E7ADF68}" presName="accentRepeatNode" presStyleLbl="solidFgAcc1" presStyleIdx="3" presStyleCnt="4" custScaleX="69439" custScaleY="83680" custLinFactNeighborX="31938" custLinFactNeighborY="-57696"/>
      <dgm:spPr/>
    </dgm:pt>
  </dgm:ptLst>
  <dgm:cxnLst>
    <dgm:cxn modelId="{80ACDE34-C11E-4B47-8047-9D33991BAC53}" type="presOf" srcId="{B743FCE0-9E49-A245-8B86-BFB309264818}" destId="{97624D73-D860-524D-A550-77A3D268A787}" srcOrd="0" destOrd="0" presId="urn:microsoft.com/office/officeart/2008/layout/VerticalCurvedList"/>
    <dgm:cxn modelId="{9CB5E4FE-F5B4-4391-886E-16A827332DCF}" type="presOf" srcId="{A0CBD594-40B9-8F43-8F45-1E2BB8BA75FE}" destId="{D19E19EE-82E0-4E46-8BCC-8DFECF09A8A9}" srcOrd="0" destOrd="0" presId="urn:microsoft.com/office/officeart/2008/layout/VerticalCurvedList"/>
    <dgm:cxn modelId="{65650955-5E97-1A48-8898-7426862154C4}" srcId="{F06512EB-3235-7F49-B939-DB214D0554F2}" destId="{B743FCE0-9E49-A245-8B86-BFB309264818}" srcOrd="0" destOrd="0" parTransId="{9F89B84B-46AC-CD46-8134-318BC6CFD262}" sibTransId="{A0CBD594-40B9-8F43-8F45-1E2BB8BA75FE}"/>
    <dgm:cxn modelId="{1169B88A-5999-1D4B-BB74-8C00CAC78654}" srcId="{F06512EB-3235-7F49-B939-DB214D0554F2}" destId="{60D7F2BC-593B-7C43-AE9C-0196C6BB6D5C}" srcOrd="1" destOrd="0" parTransId="{DF063EE8-AC8C-F246-AD6E-9945A076CA3F}" sibTransId="{F0EBAB5F-F2AC-3540-9225-E4B24DC290F0}"/>
    <dgm:cxn modelId="{8233C629-985A-42E4-B4B2-05D650EE9F0F}" type="presOf" srcId="{8BAA171B-0387-4690-BA76-FDE11E7ADF68}" destId="{EA915592-B2EB-410E-BD67-7C8CDFC89D63}" srcOrd="0" destOrd="0" presId="urn:microsoft.com/office/officeart/2008/layout/VerticalCurvedList"/>
    <dgm:cxn modelId="{2A32A8EA-199E-4BB8-8327-605BFED09D5B}" type="presOf" srcId="{F06512EB-3235-7F49-B939-DB214D0554F2}" destId="{CD2FC353-62D2-C443-B33A-D0622BB95037}" srcOrd="0" destOrd="0" presId="urn:microsoft.com/office/officeart/2008/layout/VerticalCurvedList"/>
    <dgm:cxn modelId="{9BA62195-477B-46E6-BC4C-8618D85ED7D4}" type="presOf" srcId="{60D7F2BC-593B-7C43-AE9C-0196C6BB6D5C}" destId="{D602F164-44A6-4646-9092-5AEE115022BF}" srcOrd="0" destOrd="0" presId="urn:microsoft.com/office/officeart/2008/layout/VerticalCurvedList"/>
    <dgm:cxn modelId="{63A4C37D-00A3-4F5F-894A-026E422816C6}" srcId="{F06512EB-3235-7F49-B939-DB214D0554F2}" destId="{8BAA171B-0387-4690-BA76-FDE11E7ADF68}" srcOrd="3" destOrd="0" parTransId="{89BD11EB-9C40-4476-9F5B-D9503FEBDD59}" sibTransId="{BDD52C66-7C57-4864-8ABE-A33FF32986B9}"/>
    <dgm:cxn modelId="{C91E7729-E65E-4BD3-8105-A4B6CAA77A47}" type="presOf" srcId="{D335EF9D-F552-864F-A172-333E1492BB90}" destId="{2D3B1C78-4433-4D49-91E9-0044B0B2CB42}" srcOrd="0" destOrd="0" presId="urn:microsoft.com/office/officeart/2008/layout/VerticalCurvedList"/>
    <dgm:cxn modelId="{B16524DA-826B-7C40-B3E1-3F810D5B1894}" srcId="{F06512EB-3235-7F49-B939-DB214D0554F2}" destId="{D335EF9D-F552-864F-A172-333E1492BB90}" srcOrd="2" destOrd="0" parTransId="{32C205ED-68CD-5940-B58F-0364988CEA7B}" sibTransId="{9D9CCDAF-9E87-9B41-B48F-92FC5A7534F9}"/>
    <dgm:cxn modelId="{05A05A0C-F350-4F08-97A2-88982215B0E0}" type="presParOf" srcId="{CD2FC353-62D2-C443-B33A-D0622BB95037}" destId="{2826B853-0856-394C-907D-7FD25E87E580}" srcOrd="0" destOrd="0" presId="urn:microsoft.com/office/officeart/2008/layout/VerticalCurvedList"/>
    <dgm:cxn modelId="{680C59D3-0226-4F2C-85CC-E2490C051652}" type="presParOf" srcId="{2826B853-0856-394C-907D-7FD25E87E580}" destId="{399D9D44-A6E4-3B45-9F86-BD677EA0CD34}" srcOrd="0" destOrd="0" presId="urn:microsoft.com/office/officeart/2008/layout/VerticalCurvedList"/>
    <dgm:cxn modelId="{E2CB77F2-7660-451D-BAB1-8B4424C2230E}" type="presParOf" srcId="{399D9D44-A6E4-3B45-9F86-BD677EA0CD34}" destId="{AECE3A86-D56B-AF4B-A582-9A541C45D142}" srcOrd="0" destOrd="0" presId="urn:microsoft.com/office/officeart/2008/layout/VerticalCurvedList"/>
    <dgm:cxn modelId="{2B3B1E0D-31EB-4CE7-B21A-1BC6EB677456}" type="presParOf" srcId="{399D9D44-A6E4-3B45-9F86-BD677EA0CD34}" destId="{D19E19EE-82E0-4E46-8BCC-8DFECF09A8A9}" srcOrd="1" destOrd="0" presId="urn:microsoft.com/office/officeart/2008/layout/VerticalCurvedList"/>
    <dgm:cxn modelId="{1B7B887F-971A-4985-858D-3B24F13A795D}" type="presParOf" srcId="{399D9D44-A6E4-3B45-9F86-BD677EA0CD34}" destId="{B139A197-849B-7E4F-B7FC-A7B61C272567}" srcOrd="2" destOrd="0" presId="urn:microsoft.com/office/officeart/2008/layout/VerticalCurvedList"/>
    <dgm:cxn modelId="{707F1C24-985A-47D2-AC20-82F507C5BAB7}" type="presParOf" srcId="{399D9D44-A6E4-3B45-9F86-BD677EA0CD34}" destId="{2113EDDE-915D-1242-891F-08C1BE45F160}" srcOrd="3" destOrd="0" presId="urn:microsoft.com/office/officeart/2008/layout/VerticalCurvedList"/>
    <dgm:cxn modelId="{383DDFCF-7102-4A41-B696-283CBE2A91C6}" type="presParOf" srcId="{2826B853-0856-394C-907D-7FD25E87E580}" destId="{97624D73-D860-524D-A550-77A3D268A787}" srcOrd="1" destOrd="0" presId="urn:microsoft.com/office/officeart/2008/layout/VerticalCurvedList"/>
    <dgm:cxn modelId="{3EE087DF-8535-4BD1-80C5-35B64809C321}" type="presParOf" srcId="{2826B853-0856-394C-907D-7FD25E87E580}" destId="{BFF8B02B-6E26-7044-9116-433C44189E3A}" srcOrd="2" destOrd="0" presId="urn:microsoft.com/office/officeart/2008/layout/VerticalCurvedList"/>
    <dgm:cxn modelId="{77192B0A-F4A0-419F-B41A-BE090E3B3A3F}" type="presParOf" srcId="{BFF8B02B-6E26-7044-9116-433C44189E3A}" destId="{CFD28CF4-50F1-3045-B75C-43EE305E402E}" srcOrd="0" destOrd="0" presId="urn:microsoft.com/office/officeart/2008/layout/VerticalCurvedList"/>
    <dgm:cxn modelId="{5212EBD2-94CA-4A77-A61C-140B149D236E}" type="presParOf" srcId="{2826B853-0856-394C-907D-7FD25E87E580}" destId="{D602F164-44A6-4646-9092-5AEE115022BF}" srcOrd="3" destOrd="0" presId="urn:microsoft.com/office/officeart/2008/layout/VerticalCurvedList"/>
    <dgm:cxn modelId="{26FCD24C-0CBB-47F6-B555-BA7687DFEC31}" type="presParOf" srcId="{2826B853-0856-394C-907D-7FD25E87E580}" destId="{16D1EAC0-D181-D94A-8C7A-844CFAB8A224}" srcOrd="4" destOrd="0" presId="urn:microsoft.com/office/officeart/2008/layout/VerticalCurvedList"/>
    <dgm:cxn modelId="{A8A329CF-FD6E-4109-B020-D4664165C1D9}" type="presParOf" srcId="{16D1EAC0-D181-D94A-8C7A-844CFAB8A224}" destId="{06E7C144-6E1B-B34F-B70B-8BEE177EF481}" srcOrd="0" destOrd="0" presId="urn:microsoft.com/office/officeart/2008/layout/VerticalCurvedList"/>
    <dgm:cxn modelId="{3AD130E0-A1A5-430A-9998-99721DA7418C}" type="presParOf" srcId="{2826B853-0856-394C-907D-7FD25E87E580}" destId="{2D3B1C78-4433-4D49-91E9-0044B0B2CB42}" srcOrd="5" destOrd="0" presId="urn:microsoft.com/office/officeart/2008/layout/VerticalCurvedList"/>
    <dgm:cxn modelId="{8CBBF5C3-98AD-465B-8671-B87F236A24B2}" type="presParOf" srcId="{2826B853-0856-394C-907D-7FD25E87E580}" destId="{EC506029-B541-B640-8E82-87A13A02A528}" srcOrd="6" destOrd="0" presId="urn:microsoft.com/office/officeart/2008/layout/VerticalCurvedList"/>
    <dgm:cxn modelId="{A3D14368-D1D0-48A1-8499-C8FFF04B6207}" type="presParOf" srcId="{EC506029-B541-B640-8E82-87A13A02A528}" destId="{77380C95-9EBB-7D44-B837-36578BC1A254}" srcOrd="0" destOrd="0" presId="urn:microsoft.com/office/officeart/2008/layout/VerticalCurvedList"/>
    <dgm:cxn modelId="{5DEF8FFF-AF34-4D06-B704-AB352B2E3872}" type="presParOf" srcId="{2826B853-0856-394C-907D-7FD25E87E580}" destId="{EA915592-B2EB-410E-BD67-7C8CDFC89D63}" srcOrd="7" destOrd="0" presId="urn:microsoft.com/office/officeart/2008/layout/VerticalCurvedList"/>
    <dgm:cxn modelId="{29599DBA-849A-42E2-81E6-C5A8EB759C2B}" type="presParOf" srcId="{2826B853-0856-394C-907D-7FD25E87E580}" destId="{BBF1DC4B-01BA-414A-9A74-76C39D7B4F3E}" srcOrd="8" destOrd="0" presId="urn:microsoft.com/office/officeart/2008/layout/VerticalCurvedList"/>
    <dgm:cxn modelId="{7AB935CD-5FC5-4D2B-B022-F535667B2D41}" type="presParOf" srcId="{BBF1DC4B-01BA-414A-9A74-76C39D7B4F3E}" destId="{98EA4F87-40F5-4B4A-B059-361A39227CE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E19EE-82E0-4E46-8BCC-8DFECF09A8A9}">
      <dsp:nvSpPr>
        <dsp:cNvPr id="0" name=""/>
        <dsp:cNvSpPr/>
      </dsp:nvSpPr>
      <dsp:spPr>
        <a:xfrm>
          <a:off x="-8237723" y="-1258299"/>
          <a:ext cx="9800897" cy="9800897"/>
        </a:xfrm>
        <a:prstGeom prst="blockArc">
          <a:avLst>
            <a:gd name="adj1" fmla="val 18900000"/>
            <a:gd name="adj2" fmla="val 2700000"/>
            <a:gd name="adj3" fmla="val 22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624D73-D860-524D-A550-77A3D268A787}">
      <dsp:nvSpPr>
        <dsp:cNvPr id="0" name=""/>
        <dsp:cNvSpPr/>
      </dsp:nvSpPr>
      <dsp:spPr>
        <a:xfrm>
          <a:off x="923649" y="137376"/>
          <a:ext cx="15549967" cy="1120616"/>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489" tIns="83820" rIns="83820" bIns="83820" numCol="1" spcCol="1270" anchor="ctr" anchorCtr="0">
          <a:noAutofit/>
        </a:bodyPr>
        <a:lstStyle/>
        <a:p>
          <a:pPr lvl="0" algn="l" defTabSz="1466850">
            <a:lnSpc>
              <a:spcPct val="90000"/>
            </a:lnSpc>
            <a:spcBef>
              <a:spcPct val="0"/>
            </a:spcBef>
            <a:spcAft>
              <a:spcPct val="35000"/>
            </a:spcAft>
          </a:pPr>
          <a:r>
            <a:rPr lang="en-GB" sz="3300" b="1" kern="1200" dirty="0" err="1" smtClean="0"/>
            <a:t>Bố</a:t>
          </a:r>
          <a:r>
            <a:rPr lang="en-GB" sz="3300" b="1" kern="1200" dirty="0" smtClean="0"/>
            <a:t> </a:t>
          </a:r>
          <a:r>
            <a:rPr lang="en-GB" sz="3300" b="1" kern="1200" dirty="0" err="1" smtClean="0"/>
            <a:t>trí</a:t>
          </a:r>
          <a:r>
            <a:rPr lang="en-GB" sz="3300" b="1" kern="1200" dirty="0" smtClean="0"/>
            <a:t> </a:t>
          </a:r>
          <a:r>
            <a:rPr lang="en-GB" sz="3300" b="1" kern="1200" dirty="0" err="1" smtClean="0"/>
            <a:t>thí</a:t>
          </a:r>
          <a:r>
            <a:rPr lang="en-GB" sz="3300" b="1" kern="1200" dirty="0" smtClean="0"/>
            <a:t> </a:t>
          </a:r>
          <a:r>
            <a:rPr lang="en-GB" sz="3300" b="1" kern="1200" dirty="0" err="1" smtClean="0"/>
            <a:t>nghiệm</a:t>
          </a:r>
          <a:r>
            <a:rPr lang="en-GB" sz="3300" b="1" kern="1200" dirty="0" smtClean="0"/>
            <a:t>.</a:t>
          </a:r>
          <a:endParaRPr lang="en-GB" sz="3300" b="1" kern="1200" dirty="0"/>
        </a:p>
      </dsp:txBody>
      <dsp:txXfrm>
        <a:off x="923649" y="137376"/>
        <a:ext cx="15549967" cy="1120616"/>
      </dsp:txXfrm>
    </dsp:sp>
    <dsp:sp modelId="{CFD28CF4-50F1-3045-B75C-43EE305E402E}">
      <dsp:nvSpPr>
        <dsp:cNvPr id="0" name=""/>
        <dsp:cNvSpPr/>
      </dsp:nvSpPr>
      <dsp:spPr>
        <a:xfrm>
          <a:off x="490584" y="148638"/>
          <a:ext cx="888915" cy="837604"/>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02F164-44A6-4646-9092-5AEE115022BF}">
      <dsp:nvSpPr>
        <dsp:cNvPr id="0" name=""/>
        <dsp:cNvSpPr/>
      </dsp:nvSpPr>
      <dsp:spPr>
        <a:xfrm>
          <a:off x="1566124" y="1476849"/>
          <a:ext cx="14907492" cy="1120616"/>
        </a:xfrm>
        <a:prstGeom prst="rect">
          <a:avLst/>
        </a:prstGeom>
        <a:solidFill>
          <a:schemeClr val="accent3">
            <a:hueOff val="3750088"/>
            <a:satOff val="-5627"/>
            <a:lumOff val="-9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489" tIns="83820" rIns="83820" bIns="83820" numCol="1" spcCol="1270" anchor="ctr" anchorCtr="0">
          <a:noAutofit/>
        </a:bodyPr>
        <a:lstStyle/>
        <a:p>
          <a:pPr lvl="0" algn="l" defTabSz="1466850">
            <a:lnSpc>
              <a:spcPct val="90000"/>
            </a:lnSpc>
            <a:spcBef>
              <a:spcPct val="0"/>
            </a:spcBef>
            <a:spcAft>
              <a:spcPct val="35000"/>
            </a:spcAft>
          </a:pPr>
          <a:r>
            <a:rPr lang="en-GB" sz="3300" b="1" kern="1200" dirty="0" err="1" smtClean="0"/>
            <a:t>Đề</a:t>
          </a:r>
          <a:r>
            <a:rPr lang="en-GB" sz="3300" b="1" kern="1200" dirty="0" smtClean="0"/>
            <a:t> </a:t>
          </a:r>
          <a:r>
            <a:rPr lang="en-GB" sz="3300" b="1" kern="1200" dirty="0" err="1" smtClean="0"/>
            <a:t>xuất</a:t>
          </a:r>
          <a:r>
            <a:rPr lang="en-GB" sz="3300" b="1" kern="1200" dirty="0" smtClean="0"/>
            <a:t> </a:t>
          </a:r>
          <a:r>
            <a:rPr lang="en-GB" sz="3300" b="1" kern="1200" dirty="0" err="1" smtClean="0"/>
            <a:t>và</a:t>
          </a:r>
          <a:r>
            <a:rPr lang="en-GB" sz="3300" b="1" kern="1200" dirty="0" smtClean="0"/>
            <a:t> </a:t>
          </a:r>
          <a:r>
            <a:rPr lang="en-GB" sz="3300" b="1" kern="1200" dirty="0" err="1" smtClean="0"/>
            <a:t>kiểm</a:t>
          </a:r>
          <a:r>
            <a:rPr lang="en-GB" sz="3300" b="1" kern="1200" dirty="0" smtClean="0"/>
            <a:t> </a:t>
          </a:r>
          <a:r>
            <a:rPr lang="en-GB" sz="3300" b="1" kern="1200" dirty="0" err="1" smtClean="0"/>
            <a:t>tra</a:t>
          </a:r>
          <a:r>
            <a:rPr lang="en-GB" sz="3300" b="1" kern="1200" dirty="0" smtClean="0"/>
            <a:t> </a:t>
          </a:r>
          <a:r>
            <a:rPr lang="en-GB" sz="3300" b="1" kern="1200" dirty="0" err="1" smtClean="0"/>
            <a:t>giả</a:t>
          </a:r>
          <a:r>
            <a:rPr lang="en-GB" sz="3300" b="1" kern="1200" dirty="0" smtClean="0"/>
            <a:t> </a:t>
          </a:r>
          <a:r>
            <a:rPr lang="en-GB" sz="3300" b="1" kern="1200" dirty="0" err="1" smtClean="0"/>
            <a:t>thuyết</a:t>
          </a:r>
          <a:endParaRPr lang="en-GB" sz="3300" b="1" kern="1200" dirty="0"/>
        </a:p>
      </dsp:txBody>
      <dsp:txXfrm>
        <a:off x="1566124" y="1476849"/>
        <a:ext cx="14907492" cy="1120616"/>
      </dsp:txXfrm>
    </dsp:sp>
    <dsp:sp modelId="{06E7C144-6E1B-B34F-B70B-8BEE177EF481}">
      <dsp:nvSpPr>
        <dsp:cNvPr id="0" name=""/>
        <dsp:cNvSpPr/>
      </dsp:nvSpPr>
      <dsp:spPr>
        <a:xfrm>
          <a:off x="1032561" y="1382945"/>
          <a:ext cx="937815" cy="1055046"/>
        </a:xfrm>
        <a:prstGeom prst="ellipse">
          <a:avLst/>
        </a:prstGeom>
        <a:solidFill>
          <a:schemeClr val="lt1">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sp>
    <dsp:sp modelId="{2D3B1C78-4433-4D49-91E9-0044B0B2CB42}">
      <dsp:nvSpPr>
        <dsp:cNvPr id="0" name=""/>
        <dsp:cNvSpPr/>
      </dsp:nvSpPr>
      <dsp:spPr>
        <a:xfrm>
          <a:off x="1475580" y="3175535"/>
          <a:ext cx="14907492" cy="1120616"/>
        </a:xfrm>
        <a:prstGeom prst="rect">
          <a:avLst/>
        </a:prstGeom>
        <a:solidFill>
          <a:schemeClr val="accent3">
            <a:hueOff val="7500176"/>
            <a:satOff val="-11253"/>
            <a:lumOff val="-18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489" tIns="83820" rIns="83820" bIns="83820" numCol="1" spcCol="1270" anchor="ctr" anchorCtr="0">
          <a:noAutofit/>
        </a:bodyPr>
        <a:lstStyle/>
        <a:p>
          <a:pPr lvl="0" algn="l" defTabSz="1466850">
            <a:lnSpc>
              <a:spcPct val="90000"/>
            </a:lnSpc>
            <a:spcBef>
              <a:spcPct val="0"/>
            </a:spcBef>
            <a:spcAft>
              <a:spcPct val="35000"/>
            </a:spcAft>
          </a:pPr>
          <a:r>
            <a:rPr lang="en-GB" sz="3300" b="1" kern="1200" dirty="0" err="1" smtClean="0"/>
            <a:t>Kiểm</a:t>
          </a:r>
          <a:r>
            <a:rPr lang="en-GB" sz="3300" b="1" kern="1200" dirty="0" smtClean="0"/>
            <a:t> </a:t>
          </a:r>
          <a:r>
            <a:rPr lang="en-GB" sz="3300" b="1" kern="1200" dirty="0" err="1" smtClean="0"/>
            <a:t>chứng</a:t>
          </a:r>
          <a:r>
            <a:rPr lang="en-GB" sz="3300" b="1" kern="1200" dirty="0" smtClean="0"/>
            <a:t> </a:t>
          </a:r>
          <a:r>
            <a:rPr lang="en-GB" sz="3300" b="1" kern="1200" dirty="0" err="1" smtClean="0"/>
            <a:t>giả</a:t>
          </a:r>
          <a:r>
            <a:rPr lang="en-GB" sz="3300" b="1" kern="1200" dirty="0" smtClean="0"/>
            <a:t> </a:t>
          </a:r>
          <a:r>
            <a:rPr lang="en-GB" sz="3300" b="1" kern="1200" dirty="0" err="1" smtClean="0"/>
            <a:t>thuyết</a:t>
          </a:r>
          <a:r>
            <a:rPr lang="en-GB" sz="3300" b="1" kern="1200" dirty="0" smtClean="0"/>
            <a:t> </a:t>
          </a:r>
          <a:r>
            <a:rPr lang="en-GB" sz="3300" b="1" kern="1200" dirty="0" err="1" smtClean="0"/>
            <a:t>bằng</a:t>
          </a:r>
          <a:r>
            <a:rPr lang="en-GB" sz="3300" b="1" kern="1200" dirty="0" smtClean="0"/>
            <a:t> </a:t>
          </a:r>
          <a:r>
            <a:rPr lang="en-GB" sz="3300" b="1" kern="1200" dirty="0" err="1" smtClean="0"/>
            <a:t>thực</a:t>
          </a:r>
          <a:r>
            <a:rPr lang="en-GB" sz="3300" b="1" kern="1200" dirty="0" smtClean="0"/>
            <a:t> </a:t>
          </a:r>
          <a:r>
            <a:rPr lang="en-GB" sz="3300" b="1" kern="1200" dirty="0" err="1" smtClean="0"/>
            <a:t>nghiệm</a:t>
          </a:r>
          <a:r>
            <a:rPr lang="en-GB" sz="3300" b="1" kern="1200" dirty="0" smtClean="0"/>
            <a:t>/</a:t>
          </a:r>
          <a:r>
            <a:rPr lang="en-GB" sz="3300" b="1" kern="1200" dirty="0" err="1" smtClean="0"/>
            <a:t>các</a:t>
          </a:r>
          <a:r>
            <a:rPr lang="en-GB" sz="3300" b="1" kern="1200" dirty="0" smtClean="0"/>
            <a:t> </a:t>
          </a:r>
          <a:r>
            <a:rPr lang="en-GB" sz="3300" b="1" kern="1200" dirty="0" err="1" smtClean="0"/>
            <a:t>bằng</a:t>
          </a:r>
          <a:r>
            <a:rPr lang="en-GB" sz="3300" b="1" kern="1200" dirty="0" smtClean="0"/>
            <a:t> </a:t>
          </a:r>
          <a:r>
            <a:rPr lang="en-GB" sz="3300" b="1" kern="1200" dirty="0" err="1" smtClean="0"/>
            <a:t>chứng</a:t>
          </a:r>
          <a:r>
            <a:rPr lang="en-GB" sz="3300" b="1" kern="1200" dirty="0" smtClean="0"/>
            <a:t> </a:t>
          </a:r>
          <a:r>
            <a:rPr lang="en-GB" sz="3300" b="1" kern="1200" dirty="0" err="1" smtClean="0"/>
            <a:t>cụ</a:t>
          </a:r>
          <a:r>
            <a:rPr lang="en-GB" sz="3300" b="1" kern="1200" dirty="0" smtClean="0"/>
            <a:t> </a:t>
          </a:r>
          <a:r>
            <a:rPr lang="en-GB" sz="3300" b="1" kern="1200" dirty="0" err="1" smtClean="0"/>
            <a:t>thể</a:t>
          </a:r>
          <a:r>
            <a:rPr lang="en-GB" sz="3300" b="1" kern="1200" dirty="0" smtClean="0"/>
            <a:t> </a:t>
          </a:r>
          <a:r>
            <a:rPr lang="en-GB" sz="3300" b="1" kern="1200" dirty="0" err="1" smtClean="0"/>
            <a:t>trong</a:t>
          </a:r>
          <a:r>
            <a:rPr lang="en-GB" sz="3300" b="1" kern="1200" dirty="0" smtClean="0"/>
            <a:t> </a:t>
          </a:r>
          <a:r>
            <a:rPr lang="en-GB" sz="3300" b="1" kern="1200" dirty="0" err="1" smtClean="0"/>
            <a:t>tự</a:t>
          </a:r>
          <a:r>
            <a:rPr lang="en-GB" sz="3300" b="1" kern="1200" dirty="0" smtClean="0"/>
            <a:t> </a:t>
          </a:r>
          <a:r>
            <a:rPr lang="en-GB" sz="3300" b="1" kern="1200" dirty="0" err="1" smtClean="0"/>
            <a:t>nhiên</a:t>
          </a:r>
          <a:r>
            <a:rPr lang="en-GB" sz="3300" b="1" kern="1200" dirty="0" smtClean="0"/>
            <a:t> </a:t>
          </a:r>
          <a:r>
            <a:rPr lang="en-GB" sz="3300" b="1" kern="1200" dirty="0" err="1" smtClean="0"/>
            <a:t>và</a:t>
          </a:r>
          <a:r>
            <a:rPr lang="en-GB" sz="3300" b="1" kern="1200" dirty="0" smtClean="0"/>
            <a:t> </a:t>
          </a:r>
          <a:r>
            <a:rPr lang="en-GB" sz="3300" b="1" kern="1200" dirty="0" err="1" smtClean="0"/>
            <a:t>đời</a:t>
          </a:r>
          <a:r>
            <a:rPr lang="en-GB" sz="3300" b="1" kern="1200" dirty="0" smtClean="0"/>
            <a:t> </a:t>
          </a:r>
          <a:r>
            <a:rPr lang="en-GB" sz="3300" b="1" kern="1200" dirty="0" err="1" smtClean="0"/>
            <a:t>sống</a:t>
          </a:r>
          <a:r>
            <a:rPr lang="en-GB" sz="3300" b="1" kern="1200" dirty="0" smtClean="0"/>
            <a:t>.</a:t>
          </a:r>
          <a:endParaRPr lang="en-GB" sz="3300" b="1" kern="1200" dirty="0"/>
        </a:p>
      </dsp:txBody>
      <dsp:txXfrm>
        <a:off x="1475580" y="3175535"/>
        <a:ext cx="14907492" cy="1120616"/>
      </dsp:txXfrm>
    </dsp:sp>
    <dsp:sp modelId="{77380C95-9EBB-7D44-B837-36578BC1A254}">
      <dsp:nvSpPr>
        <dsp:cNvPr id="0" name=""/>
        <dsp:cNvSpPr/>
      </dsp:nvSpPr>
      <dsp:spPr>
        <a:xfrm>
          <a:off x="1217911" y="3254596"/>
          <a:ext cx="950170" cy="764722"/>
        </a:xfrm>
        <a:prstGeom prst="ellipse">
          <a:avLst/>
        </a:prstGeom>
        <a:solidFill>
          <a:schemeClr val="lt1">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sp>
    <dsp:sp modelId="{EA915592-B2EB-410E-BD67-7C8CDFC89D63}">
      <dsp:nvSpPr>
        <dsp:cNvPr id="0" name=""/>
        <dsp:cNvSpPr/>
      </dsp:nvSpPr>
      <dsp:spPr>
        <a:xfrm>
          <a:off x="923649" y="4919831"/>
          <a:ext cx="15549967" cy="1120616"/>
        </a:xfrm>
        <a:prstGeom prst="rec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489" tIns="83820" rIns="83820" bIns="83820" numCol="1" spcCol="1270" anchor="ctr" anchorCtr="0">
          <a:noAutofit/>
        </a:bodyPr>
        <a:lstStyle/>
        <a:p>
          <a:pPr lvl="0" algn="l" defTabSz="1466850">
            <a:lnSpc>
              <a:spcPct val="90000"/>
            </a:lnSpc>
            <a:spcBef>
              <a:spcPct val="0"/>
            </a:spcBef>
            <a:spcAft>
              <a:spcPct val="35000"/>
            </a:spcAft>
          </a:pPr>
          <a:r>
            <a:rPr lang="en-GB" sz="3300" b="1" kern="1200" baseline="0" dirty="0" smtClean="0"/>
            <a:t> </a:t>
          </a:r>
          <a:r>
            <a:rPr lang="en-GB" sz="3300" b="1" kern="1200" baseline="0" dirty="0" err="1" smtClean="0"/>
            <a:t>Cơ</a:t>
          </a:r>
          <a:r>
            <a:rPr lang="en-GB" sz="3300" b="1" kern="1200" baseline="0" dirty="0" smtClean="0"/>
            <a:t> </a:t>
          </a:r>
          <a:r>
            <a:rPr lang="en-GB" sz="3300" b="1" kern="1200" baseline="0" dirty="0" err="1" smtClean="0"/>
            <a:t>sở</a:t>
          </a:r>
          <a:r>
            <a:rPr lang="en-GB" sz="3300" b="1" kern="1200" baseline="0" dirty="0" smtClean="0"/>
            <a:t> </a:t>
          </a:r>
          <a:r>
            <a:rPr lang="en-GB" sz="3300" b="1" kern="1200" baseline="0" dirty="0" err="1" smtClean="0"/>
            <a:t>tế</a:t>
          </a:r>
          <a:r>
            <a:rPr lang="en-GB" sz="3300" b="1" kern="1200" baseline="0" dirty="0" smtClean="0"/>
            <a:t> </a:t>
          </a:r>
          <a:r>
            <a:rPr lang="en-GB" sz="3300" b="1" kern="1200" baseline="0" dirty="0" err="1" smtClean="0"/>
            <a:t>bào</a:t>
          </a:r>
          <a:r>
            <a:rPr lang="en-GB" sz="3300" b="1" kern="1200" baseline="0" dirty="0" smtClean="0"/>
            <a:t> </a:t>
          </a:r>
          <a:r>
            <a:rPr lang="en-GB" sz="3300" b="1" kern="1200" baseline="0" dirty="0" err="1" smtClean="0"/>
            <a:t>học</a:t>
          </a:r>
          <a:endParaRPr lang="en-GB" sz="3300" b="1" kern="1200" dirty="0"/>
        </a:p>
      </dsp:txBody>
      <dsp:txXfrm>
        <a:off x="923649" y="4919831"/>
        <a:ext cx="15549967" cy="1120616"/>
      </dsp:txXfrm>
    </dsp:sp>
    <dsp:sp modelId="{98EA4F87-40F5-4B4A-B059-361A39227CEC}">
      <dsp:nvSpPr>
        <dsp:cNvPr id="0" name=""/>
        <dsp:cNvSpPr/>
      </dsp:nvSpPr>
      <dsp:spPr>
        <a:xfrm>
          <a:off x="778638" y="4769702"/>
          <a:ext cx="972681" cy="1172164"/>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A0F74-059A-4EE4-98AF-0265B039B303}" type="datetimeFigureOut">
              <a:rPr lang="en-US" smtClean="0"/>
              <a:t>06-Nov-24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8DC59-A17A-423D-8794-0C94080CA7DC}" type="slidenum">
              <a:rPr lang="en-US" smtClean="0"/>
              <a:t>‹#›</a:t>
            </a:fld>
            <a:endParaRPr lang="en-US"/>
          </a:p>
        </p:txBody>
      </p:sp>
    </p:spTree>
    <p:extLst>
      <p:ext uri="{BB962C8B-B14F-4D97-AF65-F5344CB8AC3E}">
        <p14:creationId xmlns:p14="http://schemas.microsoft.com/office/powerpoint/2010/main" val="194928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294473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7FE2AAB-3B7C-48FF-88FF-D29A8B498E7F}" type="slidenum">
              <a:rPr lang="en-US" smtClean="0"/>
              <a:t>3</a:t>
            </a:fld>
            <a:endParaRPr lang="en-US"/>
          </a:p>
        </p:txBody>
      </p:sp>
    </p:spTree>
    <p:extLst>
      <p:ext uri="{BB962C8B-B14F-4D97-AF65-F5344CB8AC3E}">
        <p14:creationId xmlns:p14="http://schemas.microsoft.com/office/powerpoint/2010/main" val="3404489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FCD59-52CB-46DC-B7E5-24EF89F2C7BD}" type="slidenum">
              <a:rPr lang="en-US" smtClean="0"/>
              <a:pPr/>
              <a:t>16</a:t>
            </a:fld>
            <a:endParaRPr lang="en-US"/>
          </a:p>
        </p:txBody>
      </p:sp>
    </p:spTree>
    <p:extLst>
      <p:ext uri="{BB962C8B-B14F-4D97-AF65-F5344CB8AC3E}">
        <p14:creationId xmlns:p14="http://schemas.microsoft.com/office/powerpoint/2010/main" val="446843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47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mtClean="0"/>
          </a:p>
        </p:txBody>
      </p:sp>
      <p:sp>
        <p:nvSpPr>
          <p:cNvPr id="747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035A09-798E-4F31-8004-DC7C416C51BA}" type="slidenum">
              <a:rPr lang="en-US" altLang="en-US" smtClean="0"/>
              <a:pPr/>
              <a:t>20</a:t>
            </a:fld>
            <a:endParaRPr lang="en-US" altLang="en-US" smtClean="0"/>
          </a:p>
        </p:txBody>
      </p:sp>
    </p:spTree>
    <p:extLst>
      <p:ext uri="{BB962C8B-B14F-4D97-AF65-F5344CB8AC3E}">
        <p14:creationId xmlns:p14="http://schemas.microsoft.com/office/powerpoint/2010/main" val="3615880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FE6B1486-9882-4569-9981-610D50C88873}" type="slidenum">
              <a:rPr lang="vi-VN" smtClean="0">
                <a:solidFill>
                  <a:prstClr val="black"/>
                </a:solidFill>
              </a:rPr>
              <a:pPr/>
              <a:t>57</a:t>
            </a:fld>
            <a:endParaRPr lang="vi-VN">
              <a:solidFill>
                <a:prstClr val="black"/>
              </a:solidFill>
            </a:endParaRPr>
          </a:p>
        </p:txBody>
      </p:sp>
    </p:spTree>
    <p:extLst>
      <p:ext uri="{BB962C8B-B14F-4D97-AF65-F5344CB8AC3E}">
        <p14:creationId xmlns:p14="http://schemas.microsoft.com/office/powerpoint/2010/main" val="3601334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921F99-8AC8-7B9B-910B-18F30A0A4B6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625A34B2-00AB-0787-0AF3-553C9A5D81C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0BB6042F-58B7-9BC6-27BA-1B9FBDC6997A}"/>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06/11/2024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3904423E-5E25-0067-6E76-48691A410ABD}"/>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634707F4-FCF2-B1F0-0132-1DEEC09DF5D4}"/>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7514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4FAE41-03BE-F35F-C468-358560AD609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26C2A927-EBB9-9162-C6B6-EA1B140577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78263629-A7CD-DF0D-1C6E-B3905052098A}"/>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06/11/2024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1F428005-BB5C-00F4-E3B3-3615AA1C05E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7325FB5B-52F8-CBF9-374B-E8050E9466A8}"/>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90162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1FE93D-2BF0-74F1-B695-0CD1D20BFBB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728931BF-4F69-73CC-9AE8-330FFBE70B5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47C09DE-1530-8FA7-1EF7-2B78B5C41856}"/>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06/11/2024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6B240EEC-D205-18ED-DD28-0081F88613A9}"/>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BD96635B-F0E2-07A5-FF81-ECBDBEE5916C}"/>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83190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C65476-6711-438F-7705-2065BEA05FE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FE5C147F-0767-42F1-1B9E-6FC3DDF2081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11F6959F-F6EE-7F4A-0ED7-C14C44F6C2D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8940491C-9CF9-CDC4-5BAF-E1E30D43B107}"/>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06/11/2024</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51823BDD-5E3E-C40E-D50B-AAC38F5807B6}"/>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05183ECB-DB7D-E50B-34B9-BA4160CCBBFE}"/>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27409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27CC10-FF17-94D8-5E14-D59BD4FDA25E}"/>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D3C467DD-2079-7254-633E-4A44D271680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BF4EF30-FBEE-96CB-CEDD-8F780D1919E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9DE8D81D-E896-B9DB-8167-438C73FB2FA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5E23834-EB87-EC14-55CD-45E076A6381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2D23451D-7F03-FD1C-2A44-AFB7FC708052}"/>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06/11/2024</a:t>
            </a:fld>
            <a:endParaRPr lang="vi-VN">
              <a:solidFill>
                <a:prstClr val="black">
                  <a:tint val="75000"/>
                </a:prstClr>
              </a:solidFill>
            </a:endParaRPr>
          </a:p>
        </p:txBody>
      </p:sp>
      <p:sp>
        <p:nvSpPr>
          <p:cNvPr id="8" name="Footer Placeholder 7">
            <a:extLst>
              <a:ext uri="{FF2B5EF4-FFF2-40B4-BE49-F238E27FC236}">
                <a16:creationId xmlns="" xmlns:a16="http://schemas.microsoft.com/office/drawing/2014/main" id="{144C056C-2ECE-F22D-40E2-04ECA6448B67}"/>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 xmlns:a16="http://schemas.microsoft.com/office/drawing/2014/main" id="{ED4B90CF-B07F-F58F-C015-3C015BB186E3}"/>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35541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1F5DDA-807D-C557-402D-DF8DF653CCE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87E49643-1392-C2B6-1B11-0283823C7ED3}"/>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06/11/2024</a:t>
            </a:fld>
            <a:endParaRPr lang="vi-VN">
              <a:solidFill>
                <a:prstClr val="black">
                  <a:tint val="75000"/>
                </a:prstClr>
              </a:solidFill>
            </a:endParaRPr>
          </a:p>
        </p:txBody>
      </p:sp>
      <p:sp>
        <p:nvSpPr>
          <p:cNvPr id="4" name="Footer Placeholder 3">
            <a:extLst>
              <a:ext uri="{FF2B5EF4-FFF2-40B4-BE49-F238E27FC236}">
                <a16:creationId xmlns="" xmlns:a16="http://schemas.microsoft.com/office/drawing/2014/main" id="{6282E16F-7C99-56FE-D8F3-D9732A473597}"/>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 xmlns:a16="http://schemas.microsoft.com/office/drawing/2014/main" id="{FC191402-D23D-08E3-A6F5-57D2BF8EAD67}"/>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13084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B87666E-00FB-B8CB-9FA3-31C7359FB20A}"/>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06/11/2024</a:t>
            </a:fld>
            <a:endParaRPr lang="vi-VN">
              <a:solidFill>
                <a:prstClr val="black">
                  <a:tint val="75000"/>
                </a:prstClr>
              </a:solidFill>
            </a:endParaRPr>
          </a:p>
        </p:txBody>
      </p:sp>
      <p:sp>
        <p:nvSpPr>
          <p:cNvPr id="3" name="Footer Placeholder 2">
            <a:extLst>
              <a:ext uri="{FF2B5EF4-FFF2-40B4-BE49-F238E27FC236}">
                <a16:creationId xmlns="" xmlns:a16="http://schemas.microsoft.com/office/drawing/2014/main" id="{C4E8B77A-1BB6-CB51-F21E-4FFA45129C3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 xmlns:a16="http://schemas.microsoft.com/office/drawing/2014/main" id="{E5F72EA3-470C-FBDB-A713-3B446A8F508A}"/>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70920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91D27E-9915-1FE6-3D19-88EFF2C5D8F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2E70D171-4D1B-50C8-128A-1258BC8B524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E08C874C-5F8F-D9F2-89EE-1825FA6359D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6D7F1209-E308-8FAE-BA02-D865F2FCB72A}"/>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06/11/2024</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8119D246-973E-2A1E-2688-AEDDE27C60D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F086BCFD-0BE1-5A9E-B534-75F5C1EF3BE4}"/>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4588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FCEB0E-FF68-8D24-9873-9CD76AAE3E9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953A5B91-F99D-2EA3-675E-8467990236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 xmlns:a16="http://schemas.microsoft.com/office/drawing/2014/main" id="{84A73F42-0A5D-A784-1A47-1AF831EB5E9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C2AA2522-33A0-7762-0D3F-7A0E3666D63F}"/>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06/11/2024</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779394A0-4A57-F6F1-378F-8B8F5F79B77C}"/>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8313A028-4901-36BE-FD26-26079E341F59}"/>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3359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D80106-B927-59F8-935D-8622B16E52A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8D16E8D4-8633-ABFC-37ED-062CBB5BF2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6000DD51-D8D9-18FE-D711-463C4FA7095F}"/>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06/11/2024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9528449A-B5C4-7A8B-C818-ED32A775DF1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6F0626FD-CC1D-1C3D-D576-D53F43943760}"/>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13035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7EBE42C-9146-7FA5-211C-B5D3CE5A843A}"/>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7F857355-A099-9DD0-5A21-AF43C1A0F79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C165BE3-542E-0970-C888-25328B0114F2}"/>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06/11/2024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9CF3827D-9803-1F42-4A3B-54DE3911C2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D74B87A1-8E30-7D5C-58CB-E5928A54AF46}"/>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38839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06-Nov-24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06-Nov-24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06-Nov-24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06-Nov-24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06-Nov-24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06-Nov-24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06-Nov-24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5C348A9-2C27-0665-E696-74E8510BD44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76BAB0A8-4BB9-80F7-BF22-320AC722028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F726E10-052C-6409-701C-15754F92FA7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861D006-57DD-4BD0-B390-319650187B9D}" type="datetimeFigureOut">
              <a:rPr lang="vi-VN" smtClean="0">
                <a:solidFill>
                  <a:prstClr val="black">
                    <a:tint val="75000"/>
                  </a:prstClr>
                </a:solidFill>
              </a:rPr>
              <a:pPr/>
              <a:t>06/11/2024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65D7CFD4-3CB3-0A21-AF1E-DB8E8058591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F8B13C08-D2DB-8EE1-A26B-86F8767C23B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05402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15.png"/><Relationship Id="rId4" Type="http://schemas.openxmlformats.org/officeDocument/2006/relationships/image" Target="../media/image25.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rting Red Rectangle"/>
          <p:cNvSpPr/>
          <p:nvPr/>
        </p:nvSpPr>
        <p:spPr>
          <a:xfrm>
            <a:off x="0" y="0"/>
            <a:ext cx="3652092" cy="1028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9" name="Stating Yellow Rectangle"/>
          <p:cNvSpPr/>
          <p:nvPr/>
        </p:nvSpPr>
        <p:spPr>
          <a:xfrm>
            <a:off x="3652092" y="0"/>
            <a:ext cx="3652092" cy="10287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10" name="Starting Blue Rectangle"/>
          <p:cNvSpPr/>
          <p:nvPr/>
        </p:nvSpPr>
        <p:spPr>
          <a:xfrm>
            <a:off x="7304184" y="0"/>
            <a:ext cx="365209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11" name="Starting Light Orange Rectangle"/>
          <p:cNvSpPr/>
          <p:nvPr/>
        </p:nvSpPr>
        <p:spPr>
          <a:xfrm>
            <a:off x="10956276" y="0"/>
            <a:ext cx="3652092" cy="10287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12" name="Starting Sky Blue Rectangle"/>
          <p:cNvSpPr/>
          <p:nvPr/>
        </p:nvSpPr>
        <p:spPr>
          <a:xfrm>
            <a:off x="14608368" y="0"/>
            <a:ext cx="3679632" cy="1028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14" name="First Half Right Rectangle"/>
          <p:cNvSpPr/>
          <p:nvPr/>
        </p:nvSpPr>
        <p:spPr>
          <a:xfrm>
            <a:off x="-2" y="4"/>
            <a:ext cx="18701658" cy="10559144"/>
          </a:xfrm>
          <a:custGeom>
            <a:avLst/>
            <a:gdLst>
              <a:gd name="connsiteX0" fmla="*/ 0 w 7304184"/>
              <a:gd name="connsiteY0" fmla="*/ 6858000 h 6858000"/>
              <a:gd name="connsiteX1" fmla="*/ 0 w 7304184"/>
              <a:gd name="connsiteY1" fmla="*/ 0 h 6858000"/>
              <a:gd name="connsiteX2" fmla="*/ 7304184 w 7304184"/>
              <a:gd name="connsiteY2" fmla="*/ 6858000 h 6858000"/>
              <a:gd name="connsiteX3" fmla="*/ 0 w 7304184"/>
              <a:gd name="connsiteY3" fmla="*/ 6858000 h 6858000"/>
              <a:gd name="connsiteX0-1" fmla="*/ 0 w 6923184"/>
              <a:gd name="connsiteY0-2" fmla="*/ 6858000 h 6858000"/>
              <a:gd name="connsiteX1-3" fmla="*/ 0 w 6923184"/>
              <a:gd name="connsiteY1-4" fmla="*/ 0 h 6858000"/>
              <a:gd name="connsiteX2-5" fmla="*/ 6923184 w 6923184"/>
              <a:gd name="connsiteY2-6" fmla="*/ 12700 h 6858000"/>
              <a:gd name="connsiteX3-7" fmla="*/ 0 w 6923184"/>
              <a:gd name="connsiteY3-8" fmla="*/ 6858000 h 6858000"/>
              <a:gd name="connsiteX0-9" fmla="*/ 0 w 6935884"/>
              <a:gd name="connsiteY0-10" fmla="*/ 6858000 h 6858000"/>
              <a:gd name="connsiteX1-11" fmla="*/ 0 w 6935884"/>
              <a:gd name="connsiteY1-12" fmla="*/ 0 h 6858000"/>
              <a:gd name="connsiteX2-13" fmla="*/ 6935884 w 6935884"/>
              <a:gd name="connsiteY2-14" fmla="*/ 0 h 6858000"/>
              <a:gd name="connsiteX3-15" fmla="*/ 0 w 6935884"/>
              <a:gd name="connsiteY3-16" fmla="*/ 6858000 h 6858000"/>
              <a:gd name="connsiteX0-17" fmla="*/ 0 w 12146513"/>
              <a:gd name="connsiteY0-18" fmla="*/ 6858000 h 6858000"/>
              <a:gd name="connsiteX1-19" fmla="*/ 0 w 12146513"/>
              <a:gd name="connsiteY1-20" fmla="*/ 0 h 6858000"/>
              <a:gd name="connsiteX2-21" fmla="*/ 12146513 w 12146513"/>
              <a:gd name="connsiteY2-22" fmla="*/ 0 h 6858000"/>
              <a:gd name="connsiteX3-23" fmla="*/ 0 w 12146513"/>
              <a:gd name="connsiteY3-24" fmla="*/ 6858000 h 6858000"/>
              <a:gd name="connsiteX0-25" fmla="*/ 0 w 12146513"/>
              <a:gd name="connsiteY0-26" fmla="*/ 6916057 h 6916057"/>
              <a:gd name="connsiteX1-27" fmla="*/ 0 w 12146513"/>
              <a:gd name="connsiteY1-28" fmla="*/ 0 h 6916057"/>
              <a:gd name="connsiteX2-29" fmla="*/ 12146513 w 12146513"/>
              <a:gd name="connsiteY2-30" fmla="*/ 0 h 6916057"/>
              <a:gd name="connsiteX3-31" fmla="*/ 0 w 12146513"/>
              <a:gd name="connsiteY3-32" fmla="*/ 6916057 h 6916057"/>
            </a:gdLst>
            <a:ahLst/>
            <a:cxnLst>
              <a:cxn ang="0">
                <a:pos x="connsiteX0-1" y="connsiteY0-2"/>
              </a:cxn>
              <a:cxn ang="0">
                <a:pos x="connsiteX1-3" y="connsiteY1-4"/>
              </a:cxn>
              <a:cxn ang="0">
                <a:pos x="connsiteX2-5" y="connsiteY2-6"/>
              </a:cxn>
              <a:cxn ang="0">
                <a:pos x="connsiteX3-7" y="connsiteY3-8"/>
              </a:cxn>
            </a:cxnLst>
            <a:rect l="l" t="t" r="r" b="b"/>
            <a:pathLst>
              <a:path w="12146513" h="6916057">
                <a:moveTo>
                  <a:pt x="0" y="6916057"/>
                </a:moveTo>
                <a:lnTo>
                  <a:pt x="0" y="0"/>
                </a:lnTo>
                <a:lnTo>
                  <a:pt x="12146513" y="0"/>
                </a:lnTo>
                <a:lnTo>
                  <a:pt x="0" y="6916057"/>
                </a:lnTo>
                <a:close/>
              </a:path>
            </a:pathLst>
          </a:custGeom>
          <a:solidFill>
            <a:srgbClr val="FBF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15" name="Second Half Right Rectangle"/>
          <p:cNvSpPr/>
          <p:nvPr/>
        </p:nvSpPr>
        <p:spPr>
          <a:xfrm>
            <a:off x="2" y="-96884"/>
            <a:ext cx="18483942" cy="10412190"/>
          </a:xfrm>
          <a:custGeom>
            <a:avLst/>
            <a:gdLst>
              <a:gd name="connsiteX0" fmla="*/ 0 w 7304184"/>
              <a:gd name="connsiteY0" fmla="*/ 6858000 h 6858000"/>
              <a:gd name="connsiteX1" fmla="*/ 0 w 7304184"/>
              <a:gd name="connsiteY1" fmla="*/ 0 h 6858000"/>
              <a:gd name="connsiteX2" fmla="*/ 7304184 w 7304184"/>
              <a:gd name="connsiteY2" fmla="*/ 6858000 h 6858000"/>
              <a:gd name="connsiteX3" fmla="*/ 0 w 7304184"/>
              <a:gd name="connsiteY3" fmla="*/ 6858000 h 6858000"/>
              <a:gd name="connsiteX0-1" fmla="*/ 0 w 6923184"/>
              <a:gd name="connsiteY0-2" fmla="*/ 6858000 h 6858000"/>
              <a:gd name="connsiteX1-3" fmla="*/ 0 w 6923184"/>
              <a:gd name="connsiteY1-4" fmla="*/ 0 h 6858000"/>
              <a:gd name="connsiteX2-5" fmla="*/ 6923184 w 6923184"/>
              <a:gd name="connsiteY2-6" fmla="*/ 12700 h 6858000"/>
              <a:gd name="connsiteX3-7" fmla="*/ 0 w 6923184"/>
              <a:gd name="connsiteY3-8" fmla="*/ 6858000 h 6858000"/>
              <a:gd name="connsiteX0-9" fmla="*/ 0 w 6935884"/>
              <a:gd name="connsiteY0-10" fmla="*/ 6858000 h 6858000"/>
              <a:gd name="connsiteX1-11" fmla="*/ 0 w 6935884"/>
              <a:gd name="connsiteY1-12" fmla="*/ 0 h 6858000"/>
              <a:gd name="connsiteX2-13" fmla="*/ 6935884 w 6935884"/>
              <a:gd name="connsiteY2-14" fmla="*/ 0 h 6858000"/>
              <a:gd name="connsiteX3-15" fmla="*/ 0 w 6935884"/>
              <a:gd name="connsiteY3-16" fmla="*/ 6858000 h 6858000"/>
              <a:gd name="connsiteX0-17" fmla="*/ 0 w 11988800"/>
              <a:gd name="connsiteY0-18" fmla="*/ 6858000 h 6858000"/>
              <a:gd name="connsiteX1-19" fmla="*/ 11988800 w 11988800"/>
              <a:gd name="connsiteY1-20" fmla="*/ 6692900 h 6858000"/>
              <a:gd name="connsiteX2-21" fmla="*/ 6935884 w 11988800"/>
              <a:gd name="connsiteY2-22" fmla="*/ 0 h 6858000"/>
              <a:gd name="connsiteX3-23" fmla="*/ 0 w 11988800"/>
              <a:gd name="connsiteY3-24" fmla="*/ 6858000 h 6858000"/>
              <a:gd name="connsiteX0-25" fmla="*/ 0 w 12028584"/>
              <a:gd name="connsiteY0-26" fmla="*/ 7035800 h 7035800"/>
              <a:gd name="connsiteX1-27" fmla="*/ 11988800 w 12028584"/>
              <a:gd name="connsiteY1-28" fmla="*/ 6870700 h 7035800"/>
              <a:gd name="connsiteX2-29" fmla="*/ 12028584 w 12028584"/>
              <a:gd name="connsiteY2-30" fmla="*/ 0 h 7035800"/>
              <a:gd name="connsiteX3-31" fmla="*/ 0 w 12028584"/>
              <a:gd name="connsiteY3-32" fmla="*/ 7035800 h 7035800"/>
              <a:gd name="connsiteX0-33" fmla="*/ 0 w 12028584"/>
              <a:gd name="connsiteY0-34" fmla="*/ 7035800 h 7035800"/>
              <a:gd name="connsiteX1-35" fmla="*/ 12026900 w 12028584"/>
              <a:gd name="connsiteY1-36" fmla="*/ 6870700 h 7035800"/>
              <a:gd name="connsiteX2-37" fmla="*/ 12028584 w 12028584"/>
              <a:gd name="connsiteY2-38" fmla="*/ 0 h 7035800"/>
              <a:gd name="connsiteX3-39" fmla="*/ 0 w 12028584"/>
              <a:gd name="connsiteY3-40" fmla="*/ 7035800 h 7035800"/>
              <a:gd name="connsiteX0-41" fmla="*/ 0 w 12159213"/>
              <a:gd name="connsiteY0-42" fmla="*/ 6905172 h 6905172"/>
              <a:gd name="connsiteX1-43" fmla="*/ 12157529 w 12159213"/>
              <a:gd name="connsiteY1-44" fmla="*/ 6870700 h 6905172"/>
              <a:gd name="connsiteX2-45" fmla="*/ 12159213 w 12159213"/>
              <a:gd name="connsiteY2-46" fmla="*/ 0 h 6905172"/>
              <a:gd name="connsiteX3-47" fmla="*/ 0 w 12159213"/>
              <a:gd name="connsiteY3-48" fmla="*/ 6905172 h 6905172"/>
              <a:gd name="connsiteX0-49" fmla="*/ 0 w 12159213"/>
              <a:gd name="connsiteY0-50" fmla="*/ 6905172 h 6905172"/>
              <a:gd name="connsiteX1-51" fmla="*/ 12113986 w 12159213"/>
              <a:gd name="connsiteY1-52" fmla="*/ 6899728 h 6905172"/>
              <a:gd name="connsiteX2-53" fmla="*/ 12159213 w 12159213"/>
              <a:gd name="connsiteY2-54" fmla="*/ 0 h 6905172"/>
              <a:gd name="connsiteX3-55" fmla="*/ 0 w 12159213"/>
              <a:gd name="connsiteY3-56" fmla="*/ 6905172 h 6905172"/>
            </a:gdLst>
            <a:ahLst/>
            <a:cxnLst>
              <a:cxn ang="0">
                <a:pos x="connsiteX0-1" y="connsiteY0-2"/>
              </a:cxn>
              <a:cxn ang="0">
                <a:pos x="connsiteX1-3" y="connsiteY1-4"/>
              </a:cxn>
              <a:cxn ang="0">
                <a:pos x="connsiteX2-5" y="connsiteY2-6"/>
              </a:cxn>
              <a:cxn ang="0">
                <a:pos x="connsiteX3-7" y="connsiteY3-8"/>
              </a:cxn>
            </a:cxnLst>
            <a:rect l="l" t="t" r="r" b="b"/>
            <a:pathLst>
              <a:path w="12159213" h="6905172">
                <a:moveTo>
                  <a:pt x="0" y="6905172"/>
                </a:moveTo>
                <a:lnTo>
                  <a:pt x="12113986" y="6899728"/>
                </a:lnTo>
                <a:cubicBezTo>
                  <a:pt x="12114547" y="4609495"/>
                  <a:pt x="12158652" y="2290233"/>
                  <a:pt x="12159213" y="0"/>
                </a:cubicBezTo>
                <a:lnTo>
                  <a:pt x="0" y="6905172"/>
                </a:lnTo>
                <a:close/>
              </a:path>
            </a:pathLst>
          </a:custGeom>
          <a:solidFill>
            <a:srgbClr val="FBF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16" name="Light Gray Large Oval"/>
          <p:cNvSpPr/>
          <p:nvPr/>
        </p:nvSpPr>
        <p:spPr>
          <a:xfrm>
            <a:off x="7053235" y="3042559"/>
            <a:ext cx="4201889" cy="4201889"/>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28" name="Oval Connectors 1"/>
          <p:cNvSpPr/>
          <p:nvPr/>
        </p:nvSpPr>
        <p:spPr>
          <a:xfrm>
            <a:off x="11128538" y="5109212"/>
            <a:ext cx="734855" cy="68580"/>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31" name="Oval Connectors 2"/>
          <p:cNvSpPr/>
          <p:nvPr/>
        </p:nvSpPr>
        <p:spPr>
          <a:xfrm>
            <a:off x="6444149" y="5109212"/>
            <a:ext cx="734855" cy="68580"/>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34" name="Oval Connectors 3"/>
          <p:cNvSpPr/>
          <p:nvPr/>
        </p:nvSpPr>
        <p:spPr>
          <a:xfrm rot="16200000">
            <a:off x="8776576" y="2823210"/>
            <a:ext cx="734855" cy="68580"/>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36" name="Oval Connectors 4"/>
          <p:cNvSpPr/>
          <p:nvPr/>
        </p:nvSpPr>
        <p:spPr>
          <a:xfrm rot="16200000">
            <a:off x="8762806" y="7437360"/>
            <a:ext cx="734855" cy="68580"/>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42" name="Oval Connectors 5"/>
          <p:cNvSpPr/>
          <p:nvPr/>
        </p:nvSpPr>
        <p:spPr>
          <a:xfrm rot="2634354">
            <a:off x="10424194" y="6773063"/>
            <a:ext cx="734855" cy="68580"/>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43" name="Oval Connectors 6"/>
          <p:cNvSpPr/>
          <p:nvPr/>
        </p:nvSpPr>
        <p:spPr>
          <a:xfrm rot="2634354">
            <a:off x="7151236" y="3455856"/>
            <a:ext cx="734855" cy="68580"/>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46" name="Oval Connectors 7"/>
          <p:cNvSpPr/>
          <p:nvPr/>
        </p:nvSpPr>
        <p:spPr>
          <a:xfrm rot="18916410">
            <a:off x="10402250" y="3439802"/>
            <a:ext cx="734855" cy="68580"/>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47" name="Oval Connectors 8"/>
          <p:cNvSpPr/>
          <p:nvPr/>
        </p:nvSpPr>
        <p:spPr>
          <a:xfrm rot="18916410">
            <a:off x="7118536" y="6682056"/>
            <a:ext cx="734855" cy="68580"/>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48" name="Orange Cicle"/>
          <p:cNvSpPr/>
          <p:nvPr/>
        </p:nvSpPr>
        <p:spPr>
          <a:xfrm>
            <a:off x="7673750" y="3672569"/>
            <a:ext cx="2941866" cy="2941866"/>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50" name="Blue Circle"/>
          <p:cNvSpPr/>
          <p:nvPr/>
        </p:nvSpPr>
        <p:spPr>
          <a:xfrm>
            <a:off x="8340470" y="4329792"/>
            <a:ext cx="1627416" cy="1627416"/>
          </a:xfrm>
          <a:prstGeom prst="ellipse">
            <a:avLst/>
          </a:prstGeom>
          <a:noFill/>
          <a:ln w="1524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grpSp>
        <p:nvGrpSpPr>
          <p:cNvPr id="61" name="Half Large Blue Circle"/>
          <p:cNvGrpSpPr/>
          <p:nvPr/>
        </p:nvGrpSpPr>
        <p:grpSpPr>
          <a:xfrm>
            <a:off x="7039628" y="3028950"/>
            <a:ext cx="4229100" cy="4229100"/>
            <a:chOff x="8373953" y="495298"/>
            <a:chExt cx="2819400" cy="2819400"/>
          </a:xfrm>
          <a:solidFill>
            <a:srgbClr val="000000">
              <a:alpha val="0"/>
            </a:srgbClr>
          </a:solidFill>
        </p:grpSpPr>
        <p:sp>
          <p:nvSpPr>
            <p:cNvPr id="53" name="Donut 52"/>
            <p:cNvSpPr/>
            <p:nvPr/>
          </p:nvSpPr>
          <p:spPr>
            <a:xfrm>
              <a:off x="8373953" y="495298"/>
              <a:ext cx="2819400" cy="2819400"/>
            </a:xfrm>
            <a:prstGeom prst="donut">
              <a:avLst>
                <a:gd name="adj" fmla="val 179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9Slide03 Play"/>
                <a:ea typeface="+mn-ea"/>
                <a:cs typeface="+mn-cs"/>
              </a:endParaRPr>
            </a:p>
          </p:txBody>
        </p:sp>
        <p:sp>
          <p:nvSpPr>
            <p:cNvPr id="60" name="Freeform 59"/>
            <p:cNvSpPr/>
            <p:nvPr/>
          </p:nvSpPr>
          <p:spPr>
            <a:xfrm>
              <a:off x="8373953" y="570558"/>
              <a:ext cx="2819400" cy="2744140"/>
            </a:xfrm>
            <a:custGeom>
              <a:avLst/>
              <a:gdLst>
                <a:gd name="connsiteX0" fmla="*/ 1861367 w 2819400"/>
                <a:gd name="connsiteY0" fmla="*/ 0 h 2744140"/>
                <a:gd name="connsiteX1" fmla="*/ 1958419 w 2819400"/>
                <a:gd name="connsiteY1" fmla="*/ 35521 h 2744140"/>
                <a:gd name="connsiteX2" fmla="*/ 2819400 w 2819400"/>
                <a:gd name="connsiteY2" fmla="*/ 1334440 h 2744140"/>
                <a:gd name="connsiteX3" fmla="*/ 1409700 w 2819400"/>
                <a:gd name="connsiteY3" fmla="*/ 2744140 h 2744140"/>
                <a:gd name="connsiteX4" fmla="*/ 0 w 2819400"/>
                <a:gd name="connsiteY4" fmla="*/ 1334440 h 2744140"/>
                <a:gd name="connsiteX5" fmla="*/ 3759 w 2819400"/>
                <a:gd name="connsiteY5" fmla="*/ 1259996 h 2744140"/>
                <a:gd name="connsiteX6" fmla="*/ 513720 w 2819400"/>
                <a:gd name="connsiteY6" fmla="*/ 1439959 h 2744140"/>
                <a:gd name="connsiteX7" fmla="*/ 525380 w 2819400"/>
                <a:gd name="connsiteY7" fmla="*/ 1516357 h 2744140"/>
                <a:gd name="connsiteX8" fmla="*/ 1409700 w 2819400"/>
                <a:gd name="connsiteY8" fmla="*/ 2237099 h 2744140"/>
                <a:gd name="connsiteX9" fmla="*/ 2312359 w 2819400"/>
                <a:gd name="connsiteY9" fmla="*/ 1334440 h 2744140"/>
                <a:gd name="connsiteX10" fmla="*/ 1761056 w 2819400"/>
                <a:gd name="connsiteY10" fmla="*/ 502717 h 2744140"/>
                <a:gd name="connsiteX11" fmla="*/ 1691571 w 2819400"/>
                <a:gd name="connsiteY11" fmla="*/ 481147 h 274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9400" h="2744140">
                  <a:moveTo>
                    <a:pt x="1861367" y="0"/>
                  </a:moveTo>
                  <a:lnTo>
                    <a:pt x="1958419" y="35521"/>
                  </a:lnTo>
                  <a:cubicBezTo>
                    <a:pt x="2464382" y="249525"/>
                    <a:pt x="2819400" y="750523"/>
                    <a:pt x="2819400" y="1334440"/>
                  </a:cubicBezTo>
                  <a:cubicBezTo>
                    <a:pt x="2819400" y="2112996"/>
                    <a:pt x="2188256" y="2744140"/>
                    <a:pt x="1409700" y="2744140"/>
                  </a:cubicBezTo>
                  <a:cubicBezTo>
                    <a:pt x="631144" y="2744140"/>
                    <a:pt x="0" y="2112996"/>
                    <a:pt x="0" y="1334440"/>
                  </a:cubicBezTo>
                  <a:lnTo>
                    <a:pt x="3759" y="1259996"/>
                  </a:lnTo>
                  <a:lnTo>
                    <a:pt x="513720" y="1439959"/>
                  </a:lnTo>
                  <a:lnTo>
                    <a:pt x="525380" y="1516357"/>
                  </a:lnTo>
                  <a:cubicBezTo>
                    <a:pt x="609549" y="1927684"/>
                    <a:pt x="973491" y="2237099"/>
                    <a:pt x="1409700" y="2237099"/>
                  </a:cubicBezTo>
                  <a:cubicBezTo>
                    <a:pt x="1908225" y="2237099"/>
                    <a:pt x="2312359" y="1832965"/>
                    <a:pt x="2312359" y="1334440"/>
                  </a:cubicBezTo>
                  <a:cubicBezTo>
                    <a:pt x="2312359" y="960546"/>
                    <a:pt x="2085034" y="639748"/>
                    <a:pt x="1761056" y="502717"/>
                  </a:cubicBezTo>
                  <a:lnTo>
                    <a:pt x="1691571" y="48114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9Slide03 Play"/>
                <a:ea typeface="+mn-ea"/>
                <a:cs typeface="+mn-cs"/>
              </a:endParaRPr>
            </a:p>
          </p:txBody>
        </p:sp>
      </p:grpSp>
      <p:grpSp>
        <p:nvGrpSpPr>
          <p:cNvPr id="8" name="Half Red Circle"/>
          <p:cNvGrpSpPr/>
          <p:nvPr/>
        </p:nvGrpSpPr>
        <p:grpSpPr>
          <a:xfrm>
            <a:off x="7207514" y="3168728"/>
            <a:ext cx="3930540" cy="3930540"/>
            <a:chOff x="4805009" y="2112485"/>
            <a:chExt cx="2620360" cy="2620360"/>
          </a:xfrm>
          <a:solidFill>
            <a:srgbClr val="000000">
              <a:alpha val="0"/>
            </a:srgbClr>
          </a:solidFill>
        </p:grpSpPr>
        <p:sp>
          <p:nvSpPr>
            <p:cNvPr id="6" name="Donut 5"/>
            <p:cNvSpPr/>
            <p:nvPr/>
          </p:nvSpPr>
          <p:spPr>
            <a:xfrm>
              <a:off x="4805009" y="2112485"/>
              <a:ext cx="2620360" cy="2620360"/>
            </a:xfrm>
            <a:prstGeom prst="donut">
              <a:avLst>
                <a:gd name="adj" fmla="val 922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9Slide03 Play"/>
                <a:ea typeface="+mn-ea"/>
                <a:cs typeface="+mn-cs"/>
              </a:endParaRPr>
            </a:p>
          </p:txBody>
        </p:sp>
        <p:sp>
          <p:nvSpPr>
            <p:cNvPr id="35" name="Freeform 34"/>
            <p:cNvSpPr/>
            <p:nvPr/>
          </p:nvSpPr>
          <p:spPr>
            <a:xfrm>
              <a:off x="5275918" y="2454732"/>
              <a:ext cx="2110829" cy="2253318"/>
            </a:xfrm>
            <a:custGeom>
              <a:avLst/>
              <a:gdLst>
                <a:gd name="connsiteX0" fmla="*/ 1708710 w 2110829"/>
                <a:gd name="connsiteY0" fmla="*/ 0 h 2253318"/>
                <a:gd name="connsiteX1" fmla="*/ 1727086 w 2110829"/>
                <a:gd name="connsiteY1" fmla="*/ 16701 h 2253318"/>
                <a:gd name="connsiteX2" fmla="*/ 2110829 w 2110829"/>
                <a:gd name="connsiteY2" fmla="*/ 943138 h 2253318"/>
                <a:gd name="connsiteX3" fmla="*/ 800649 w 2110829"/>
                <a:gd name="connsiteY3" fmla="*/ 2253318 h 2253318"/>
                <a:gd name="connsiteX4" fmla="*/ 68115 w 2110829"/>
                <a:gd name="connsiteY4" fmla="*/ 2029560 h 2253318"/>
                <a:gd name="connsiteX5" fmla="*/ 0 w 2110829"/>
                <a:gd name="connsiteY5" fmla="*/ 1978624 h 2253318"/>
                <a:gd name="connsiteX6" fmla="*/ 159950 w 2110829"/>
                <a:gd name="connsiteY6" fmla="*/ 1793409 h 2253318"/>
                <a:gd name="connsiteX7" fmla="*/ 203253 w 2110829"/>
                <a:gd name="connsiteY7" fmla="*/ 1829137 h 2253318"/>
                <a:gd name="connsiteX8" fmla="*/ 800649 w 2110829"/>
                <a:gd name="connsiteY8" fmla="*/ 2011616 h 2253318"/>
                <a:gd name="connsiteX9" fmla="*/ 1869127 w 2110829"/>
                <a:gd name="connsiteY9" fmla="*/ 943138 h 2253318"/>
                <a:gd name="connsiteX10" fmla="*/ 1556177 w 2110829"/>
                <a:gd name="connsiteY10" fmla="*/ 187610 h 2253318"/>
                <a:gd name="connsiteX11" fmla="*/ 1550639 w 2110829"/>
                <a:gd name="connsiteY11" fmla="*/ 183041 h 225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0829" h="2253318">
                  <a:moveTo>
                    <a:pt x="1708710" y="0"/>
                  </a:moveTo>
                  <a:lnTo>
                    <a:pt x="1727086" y="16701"/>
                  </a:lnTo>
                  <a:cubicBezTo>
                    <a:pt x="1964182" y="253797"/>
                    <a:pt x="2110829" y="581342"/>
                    <a:pt x="2110829" y="943138"/>
                  </a:cubicBezTo>
                  <a:cubicBezTo>
                    <a:pt x="2110829" y="1666730"/>
                    <a:pt x="1524241" y="2253318"/>
                    <a:pt x="800649" y="2253318"/>
                  </a:cubicBezTo>
                  <a:cubicBezTo>
                    <a:pt x="529302" y="2253318"/>
                    <a:pt x="277221" y="2170829"/>
                    <a:pt x="68115" y="2029560"/>
                  </a:cubicBezTo>
                  <a:lnTo>
                    <a:pt x="0" y="1978624"/>
                  </a:lnTo>
                  <a:lnTo>
                    <a:pt x="159950" y="1793409"/>
                  </a:lnTo>
                  <a:lnTo>
                    <a:pt x="203253" y="1829137"/>
                  </a:lnTo>
                  <a:cubicBezTo>
                    <a:pt x="373783" y="1944345"/>
                    <a:pt x="579360" y="2011616"/>
                    <a:pt x="800649" y="2011616"/>
                  </a:cubicBezTo>
                  <a:cubicBezTo>
                    <a:pt x="1390753" y="2011616"/>
                    <a:pt x="1869127" y="1533242"/>
                    <a:pt x="1869127" y="943138"/>
                  </a:cubicBezTo>
                  <a:cubicBezTo>
                    <a:pt x="1869127" y="648086"/>
                    <a:pt x="1749533" y="380967"/>
                    <a:pt x="1556177" y="187610"/>
                  </a:cubicBezTo>
                  <a:lnTo>
                    <a:pt x="1550639" y="183041"/>
                  </a:lnTo>
                  <a:close/>
                </a:path>
              </a:pathLst>
            </a:custGeom>
            <a:solidFill>
              <a:srgbClr val="F8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9Slide03 Play"/>
                <a:ea typeface="+mn-ea"/>
                <a:cs typeface="+mn-cs"/>
              </a:endParaRPr>
            </a:p>
          </p:txBody>
        </p:sp>
      </p:grpSp>
      <p:grpSp>
        <p:nvGrpSpPr>
          <p:cNvPr id="7" name="Half Large Teal Color Circle"/>
          <p:cNvGrpSpPr/>
          <p:nvPr/>
        </p:nvGrpSpPr>
        <p:grpSpPr>
          <a:xfrm>
            <a:off x="4977767" y="933476"/>
            <a:ext cx="8401050" cy="8401050"/>
            <a:chOff x="3360964" y="666280"/>
            <a:chExt cx="5600700" cy="5600700"/>
          </a:xfrm>
          <a:solidFill>
            <a:srgbClr val="000000">
              <a:alpha val="0"/>
            </a:srgbClr>
          </a:solidFill>
        </p:grpSpPr>
        <p:sp>
          <p:nvSpPr>
            <p:cNvPr id="32" name="Donut 31"/>
            <p:cNvSpPr/>
            <p:nvPr/>
          </p:nvSpPr>
          <p:spPr>
            <a:xfrm>
              <a:off x="3360964" y="666280"/>
              <a:ext cx="5600700" cy="5600700"/>
            </a:xfrm>
            <a:prstGeom prst="donut">
              <a:avLst>
                <a:gd name="adj" fmla="val 253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9Slide03 Play"/>
                <a:ea typeface="+mn-ea"/>
                <a:cs typeface="+mn-cs"/>
              </a:endParaRPr>
            </a:p>
          </p:txBody>
        </p:sp>
        <p:sp>
          <p:nvSpPr>
            <p:cNvPr id="33" name="Freeform 32"/>
            <p:cNvSpPr/>
            <p:nvPr/>
          </p:nvSpPr>
          <p:spPr>
            <a:xfrm>
              <a:off x="4288342" y="1183656"/>
              <a:ext cx="4669878" cy="5078744"/>
            </a:xfrm>
            <a:custGeom>
              <a:avLst/>
              <a:gdLst>
                <a:gd name="connsiteX0" fmla="*/ 3493670 w 4669878"/>
                <a:gd name="connsiteY0" fmla="*/ 0 h 5078744"/>
                <a:gd name="connsiteX1" fmla="*/ 3650811 w 4669878"/>
                <a:gd name="connsiteY1" fmla="*/ 117508 h 5078744"/>
                <a:gd name="connsiteX2" fmla="*/ 4669878 w 4669878"/>
                <a:gd name="connsiteY2" fmla="*/ 2278394 h 5078744"/>
                <a:gd name="connsiteX3" fmla="*/ 1869528 w 4669878"/>
                <a:gd name="connsiteY3" fmla="*/ 5078744 h 5078744"/>
                <a:gd name="connsiteX4" fmla="*/ 88245 w 4669878"/>
                <a:gd name="connsiteY4" fmla="*/ 4439281 h 5078744"/>
                <a:gd name="connsiteX5" fmla="*/ 0 w 4669878"/>
                <a:gd name="connsiteY5" fmla="*/ 4359078 h 5078744"/>
                <a:gd name="connsiteX6" fmla="*/ 888649 w 4669878"/>
                <a:gd name="connsiteY6" fmla="*/ 3250304 h 5078744"/>
                <a:gd name="connsiteX7" fmla="*/ 892920 w 4669878"/>
                <a:gd name="connsiteY7" fmla="*/ 3255003 h 5078744"/>
                <a:gd name="connsiteX8" fmla="*/ 1869528 w 4669878"/>
                <a:gd name="connsiteY8" fmla="*/ 3659527 h 5078744"/>
                <a:gd name="connsiteX9" fmla="*/ 3250661 w 4669878"/>
                <a:gd name="connsiteY9" fmla="*/ 2278394 h 5078744"/>
                <a:gd name="connsiteX10" fmla="*/ 2641733 w 4669878"/>
                <a:gd name="connsiteY10" fmla="*/ 1133137 h 5078744"/>
                <a:gd name="connsiteX11" fmla="*/ 2603911 w 4669878"/>
                <a:gd name="connsiteY11" fmla="*/ 1110159 h 507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9878" h="5078744">
                  <a:moveTo>
                    <a:pt x="3493670" y="0"/>
                  </a:moveTo>
                  <a:lnTo>
                    <a:pt x="3650811" y="117508"/>
                  </a:lnTo>
                  <a:cubicBezTo>
                    <a:pt x="4273181" y="631133"/>
                    <a:pt x="4669878" y="1408437"/>
                    <a:pt x="4669878" y="2278394"/>
                  </a:cubicBezTo>
                  <a:cubicBezTo>
                    <a:pt x="4669878" y="3824985"/>
                    <a:pt x="3416119" y="5078744"/>
                    <a:pt x="1869528" y="5078744"/>
                  </a:cubicBezTo>
                  <a:cubicBezTo>
                    <a:pt x="1192895" y="5078744"/>
                    <a:pt x="572311" y="4838767"/>
                    <a:pt x="88245" y="4439281"/>
                  </a:cubicBezTo>
                  <a:lnTo>
                    <a:pt x="0" y="4359078"/>
                  </a:lnTo>
                  <a:lnTo>
                    <a:pt x="888649" y="3250304"/>
                  </a:lnTo>
                  <a:lnTo>
                    <a:pt x="892920" y="3255003"/>
                  </a:lnTo>
                  <a:cubicBezTo>
                    <a:pt x="1142856" y="3504939"/>
                    <a:pt x="1488139" y="3659527"/>
                    <a:pt x="1869528" y="3659527"/>
                  </a:cubicBezTo>
                  <a:cubicBezTo>
                    <a:pt x="2632307" y="3659527"/>
                    <a:pt x="3250661" y="3041173"/>
                    <a:pt x="3250661" y="2278394"/>
                  </a:cubicBezTo>
                  <a:cubicBezTo>
                    <a:pt x="3250661" y="1801657"/>
                    <a:pt x="3009117" y="1381336"/>
                    <a:pt x="2641733" y="1133137"/>
                  </a:cubicBezTo>
                  <a:lnTo>
                    <a:pt x="2603911" y="1110159"/>
                  </a:lnTo>
                  <a:close/>
                </a:path>
              </a:pathLst>
            </a:custGeom>
            <a:solidFill>
              <a:srgbClr val="50A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9Slide03 Play"/>
                <a:ea typeface="+mn-ea"/>
                <a:cs typeface="+mn-cs"/>
              </a:endParaRPr>
            </a:p>
          </p:txBody>
        </p:sp>
      </p:grpSp>
      <p:grpSp>
        <p:nvGrpSpPr>
          <p:cNvPr id="18" name="Half Large Gray Circle"/>
          <p:cNvGrpSpPr/>
          <p:nvPr/>
        </p:nvGrpSpPr>
        <p:grpSpPr>
          <a:xfrm>
            <a:off x="5619982" y="1550901"/>
            <a:ext cx="7116623" cy="7141410"/>
            <a:chOff x="3746653" y="1033933"/>
            <a:chExt cx="4744414" cy="4760940"/>
          </a:xfrm>
          <a:solidFill>
            <a:srgbClr val="000000">
              <a:alpha val="0"/>
            </a:srgbClr>
          </a:solidFill>
        </p:grpSpPr>
        <p:sp>
          <p:nvSpPr>
            <p:cNvPr id="37" name="Donut 36"/>
            <p:cNvSpPr/>
            <p:nvPr/>
          </p:nvSpPr>
          <p:spPr>
            <a:xfrm>
              <a:off x="3746653" y="1033933"/>
              <a:ext cx="4744414" cy="4744414"/>
            </a:xfrm>
            <a:prstGeom prst="donut">
              <a:avLst>
                <a:gd name="adj" fmla="val 120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9Slide03 Play"/>
                <a:ea typeface="+mn-ea"/>
                <a:cs typeface="+mn-cs"/>
              </a:endParaRPr>
            </a:p>
          </p:txBody>
        </p:sp>
        <p:sp>
          <p:nvSpPr>
            <p:cNvPr id="38" name="Freeform 37"/>
            <p:cNvSpPr/>
            <p:nvPr/>
          </p:nvSpPr>
          <p:spPr>
            <a:xfrm>
              <a:off x="4776095" y="1721284"/>
              <a:ext cx="3714972" cy="4073589"/>
            </a:xfrm>
            <a:custGeom>
              <a:avLst/>
              <a:gdLst>
                <a:gd name="connsiteX0" fmla="*/ 2993787 w 3714972"/>
                <a:gd name="connsiteY0" fmla="*/ 0 h 4073589"/>
                <a:gd name="connsiteX1" fmla="*/ 3020169 w 3714972"/>
                <a:gd name="connsiteY1" fmla="*/ 23978 h 4073589"/>
                <a:gd name="connsiteX2" fmla="*/ 3714972 w 3714972"/>
                <a:gd name="connsiteY2" fmla="*/ 1701382 h 4073589"/>
                <a:gd name="connsiteX3" fmla="*/ 1342765 w 3714972"/>
                <a:gd name="connsiteY3" fmla="*/ 4073589 h 4073589"/>
                <a:gd name="connsiteX4" fmla="*/ 16442 w 3714972"/>
                <a:gd name="connsiteY4" fmla="*/ 3668454 h 4073589"/>
                <a:gd name="connsiteX5" fmla="*/ 0 w 3714972"/>
                <a:gd name="connsiteY5" fmla="*/ 3656159 h 4073589"/>
                <a:gd name="connsiteX6" fmla="*/ 363696 w 3714972"/>
                <a:gd name="connsiteY6" fmla="*/ 3211996 h 4073589"/>
                <a:gd name="connsiteX7" fmla="*/ 484198 w 3714972"/>
                <a:gd name="connsiteY7" fmla="*/ 3285202 h 4073589"/>
                <a:gd name="connsiteX8" fmla="*/ 1342765 w 3714972"/>
                <a:gd name="connsiteY8" fmla="*/ 3502599 h 4073589"/>
                <a:gd name="connsiteX9" fmla="*/ 3143982 w 3714972"/>
                <a:gd name="connsiteY9" fmla="*/ 1701382 h 4073589"/>
                <a:gd name="connsiteX10" fmla="*/ 2732672 w 3714972"/>
                <a:gd name="connsiteY10" fmla="*/ 555641 h 4073589"/>
                <a:gd name="connsiteX11" fmla="*/ 2630690 w 3714972"/>
                <a:gd name="connsiteY11" fmla="*/ 443432 h 407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4972" h="4073589">
                  <a:moveTo>
                    <a:pt x="2993787" y="0"/>
                  </a:moveTo>
                  <a:lnTo>
                    <a:pt x="3020169" y="23978"/>
                  </a:lnTo>
                  <a:cubicBezTo>
                    <a:pt x="3449454" y="453263"/>
                    <a:pt x="3714972" y="1046315"/>
                    <a:pt x="3714972" y="1701382"/>
                  </a:cubicBezTo>
                  <a:cubicBezTo>
                    <a:pt x="3714972" y="3011516"/>
                    <a:pt x="2652899" y="4073589"/>
                    <a:pt x="1342765" y="4073589"/>
                  </a:cubicBezTo>
                  <a:cubicBezTo>
                    <a:pt x="851465" y="4073589"/>
                    <a:pt x="395048" y="3924235"/>
                    <a:pt x="16442" y="3668454"/>
                  </a:cubicBezTo>
                  <a:lnTo>
                    <a:pt x="0" y="3656159"/>
                  </a:lnTo>
                  <a:lnTo>
                    <a:pt x="363696" y="3211996"/>
                  </a:lnTo>
                  <a:lnTo>
                    <a:pt x="484198" y="3285202"/>
                  </a:lnTo>
                  <a:cubicBezTo>
                    <a:pt x="739419" y="3423846"/>
                    <a:pt x="1031895" y="3502599"/>
                    <a:pt x="1342765" y="3502599"/>
                  </a:cubicBezTo>
                  <a:cubicBezTo>
                    <a:pt x="2337550" y="3502599"/>
                    <a:pt x="3143982" y="2696167"/>
                    <a:pt x="3143982" y="1701382"/>
                  </a:cubicBezTo>
                  <a:cubicBezTo>
                    <a:pt x="3143982" y="1266164"/>
                    <a:pt x="2989626" y="866997"/>
                    <a:pt x="2732672" y="555641"/>
                  </a:cubicBezTo>
                  <a:lnTo>
                    <a:pt x="2630690" y="443432"/>
                  </a:lnTo>
                  <a:close/>
                </a:path>
              </a:pathLst>
            </a:custGeom>
            <a:solidFill>
              <a:srgbClr val="666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9Slide03 Play"/>
                <a:ea typeface="+mn-ea"/>
                <a:cs typeface="+mn-cs"/>
              </a:endParaRPr>
            </a:p>
          </p:txBody>
        </p:sp>
      </p:grpSp>
      <p:grpSp>
        <p:nvGrpSpPr>
          <p:cNvPr id="21" name="Half Large Yellow Circle"/>
          <p:cNvGrpSpPr/>
          <p:nvPr/>
        </p:nvGrpSpPr>
        <p:grpSpPr>
          <a:xfrm>
            <a:off x="6076033" y="2123594"/>
            <a:ext cx="6108401" cy="6111834"/>
            <a:chOff x="4050687" y="1415727"/>
            <a:chExt cx="4072266" cy="4074556"/>
          </a:xfrm>
          <a:solidFill>
            <a:srgbClr val="000000">
              <a:alpha val="0"/>
            </a:srgbClr>
          </a:solidFill>
        </p:grpSpPr>
        <p:sp>
          <p:nvSpPr>
            <p:cNvPr id="41" name="Donut 40"/>
            <p:cNvSpPr/>
            <p:nvPr/>
          </p:nvSpPr>
          <p:spPr>
            <a:xfrm>
              <a:off x="4050687" y="1415727"/>
              <a:ext cx="4072266" cy="4072266"/>
            </a:xfrm>
            <a:prstGeom prst="donut">
              <a:avLst>
                <a:gd name="adj" fmla="val 1711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9Slide03 Play"/>
                <a:ea typeface="+mn-ea"/>
                <a:cs typeface="+mn-cs"/>
              </a:endParaRPr>
            </a:p>
          </p:txBody>
        </p:sp>
        <p:sp>
          <p:nvSpPr>
            <p:cNvPr id="44" name="Freeform 43"/>
            <p:cNvSpPr/>
            <p:nvPr/>
          </p:nvSpPr>
          <p:spPr>
            <a:xfrm>
              <a:off x="4514418" y="1586203"/>
              <a:ext cx="3605100" cy="3904080"/>
            </a:xfrm>
            <a:custGeom>
              <a:avLst/>
              <a:gdLst>
                <a:gd name="connsiteX0" fmla="*/ 2378494 w 3605100"/>
                <a:gd name="connsiteY0" fmla="*/ 0 h 3904080"/>
                <a:gd name="connsiteX1" fmla="*/ 2539509 w 3605100"/>
                <a:gd name="connsiteY1" fmla="*/ 77564 h 3904080"/>
                <a:gd name="connsiteX2" fmla="*/ 3605100 w 3605100"/>
                <a:gd name="connsiteY2" fmla="*/ 1867947 h 3904080"/>
                <a:gd name="connsiteX3" fmla="*/ 1568967 w 3605100"/>
                <a:gd name="connsiteY3" fmla="*/ 3904080 h 3904080"/>
                <a:gd name="connsiteX4" fmla="*/ 129204 w 3605100"/>
                <a:gd name="connsiteY4" fmla="*/ 3307711 h 3904080"/>
                <a:gd name="connsiteX5" fmla="*/ 0 w 3605100"/>
                <a:gd name="connsiteY5" fmla="*/ 3165551 h 3904080"/>
                <a:gd name="connsiteX6" fmla="*/ 437948 w 3605100"/>
                <a:gd name="connsiteY6" fmla="*/ 2582683 h 3904080"/>
                <a:gd name="connsiteX7" fmla="*/ 458579 w 3605100"/>
                <a:gd name="connsiteY7" fmla="*/ 2616641 h 3904080"/>
                <a:gd name="connsiteX8" fmla="*/ 1568967 w 3605100"/>
                <a:gd name="connsiteY8" fmla="*/ 3207030 h 3904080"/>
                <a:gd name="connsiteX9" fmla="*/ 2908050 w 3605100"/>
                <a:gd name="connsiteY9" fmla="*/ 1867947 h 3904080"/>
                <a:gd name="connsiteX10" fmla="*/ 1967169 w 3605100"/>
                <a:gd name="connsiteY10" fmla="*/ 589067 h 3904080"/>
                <a:gd name="connsiteX11" fmla="*/ 1940953 w 3605100"/>
                <a:gd name="connsiteY11" fmla="*/ 582326 h 390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5100" h="3904080">
                  <a:moveTo>
                    <a:pt x="2378494" y="0"/>
                  </a:moveTo>
                  <a:lnTo>
                    <a:pt x="2539509" y="77564"/>
                  </a:lnTo>
                  <a:cubicBezTo>
                    <a:pt x="3174223" y="422362"/>
                    <a:pt x="3605100" y="1094836"/>
                    <a:pt x="3605100" y="1867947"/>
                  </a:cubicBezTo>
                  <a:cubicBezTo>
                    <a:pt x="3605100" y="2992472"/>
                    <a:pt x="2693492" y="3904080"/>
                    <a:pt x="1568967" y="3904080"/>
                  </a:cubicBezTo>
                  <a:cubicBezTo>
                    <a:pt x="1006705" y="3904080"/>
                    <a:pt x="497672" y="3676178"/>
                    <a:pt x="129204" y="3307711"/>
                  </a:cubicBezTo>
                  <a:lnTo>
                    <a:pt x="0" y="3165551"/>
                  </a:lnTo>
                  <a:lnTo>
                    <a:pt x="437948" y="2582683"/>
                  </a:lnTo>
                  <a:lnTo>
                    <a:pt x="458579" y="2616641"/>
                  </a:lnTo>
                  <a:cubicBezTo>
                    <a:pt x="699222" y="2972840"/>
                    <a:pt x="1106745" y="3207030"/>
                    <a:pt x="1568967" y="3207030"/>
                  </a:cubicBezTo>
                  <a:cubicBezTo>
                    <a:pt x="2308522" y="3207030"/>
                    <a:pt x="2908050" y="2607502"/>
                    <a:pt x="2908050" y="1867947"/>
                  </a:cubicBezTo>
                  <a:cubicBezTo>
                    <a:pt x="2908050" y="1267059"/>
                    <a:pt x="2512268" y="758610"/>
                    <a:pt x="1967169" y="589067"/>
                  </a:cubicBezTo>
                  <a:lnTo>
                    <a:pt x="1940953" y="582326"/>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9Slide03 Play"/>
                <a:ea typeface="+mn-ea"/>
                <a:cs typeface="+mn-cs"/>
              </a:endParaRPr>
            </a:p>
          </p:txBody>
        </p:sp>
      </p:grpSp>
      <p:sp>
        <p:nvSpPr>
          <p:cNvPr id="22" name="Red Diamond"/>
          <p:cNvSpPr/>
          <p:nvPr/>
        </p:nvSpPr>
        <p:spPr>
          <a:xfrm>
            <a:off x="-4270825" y="-8865198"/>
            <a:ext cx="28936907" cy="28936907"/>
          </a:xfrm>
          <a:prstGeom prst="diamond">
            <a:avLst/>
          </a:prstGeom>
          <a:solidFill>
            <a:srgbClr val="F8647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49" name="Teal Diamond"/>
          <p:cNvSpPr/>
          <p:nvPr/>
        </p:nvSpPr>
        <p:spPr>
          <a:xfrm>
            <a:off x="-4270825" y="-8896434"/>
            <a:ext cx="28936907" cy="28936907"/>
          </a:xfrm>
          <a:prstGeom prst="diamond">
            <a:avLst/>
          </a:prstGeom>
          <a:solidFill>
            <a:srgbClr val="50AA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51" name="Yellow Diamond"/>
          <p:cNvSpPr/>
          <p:nvPr/>
        </p:nvSpPr>
        <p:spPr>
          <a:xfrm>
            <a:off x="-4310697" y="-8890710"/>
            <a:ext cx="28936907" cy="28936907"/>
          </a:xfrm>
          <a:prstGeom prst="diamond">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52" name="Gray Diamond"/>
          <p:cNvSpPr/>
          <p:nvPr/>
        </p:nvSpPr>
        <p:spPr>
          <a:xfrm>
            <a:off x="-4197577" y="-8811192"/>
            <a:ext cx="28936907" cy="28936907"/>
          </a:xfrm>
          <a:prstGeom prst="diamond">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white"/>
              </a:solidFill>
              <a:effectLst/>
              <a:uLnTx/>
              <a:uFillTx/>
              <a:latin typeface="#9Slide03 Play"/>
              <a:ea typeface="+mn-ea"/>
              <a:cs typeface="+mn-cs"/>
            </a:endParaRPr>
          </a:p>
        </p:txBody>
      </p:sp>
      <p:sp>
        <p:nvSpPr>
          <p:cNvPr id="54" name="Small Gray Circle"/>
          <p:cNvSpPr/>
          <p:nvPr/>
        </p:nvSpPr>
        <p:spPr>
          <a:xfrm>
            <a:off x="8762422" y="6399160"/>
            <a:ext cx="702947" cy="702947"/>
          </a:xfrm>
          <a:prstGeom prst="ellipse">
            <a:avLst/>
          </a:pr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45" name="Second Time Oval Connectors 1"/>
          <p:cNvSpPr/>
          <p:nvPr/>
        </p:nvSpPr>
        <p:spPr>
          <a:xfrm>
            <a:off x="9119888" y="4497299"/>
            <a:ext cx="68580" cy="291828"/>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57" name="Second Time Oval Connectors 2"/>
          <p:cNvSpPr/>
          <p:nvPr/>
        </p:nvSpPr>
        <p:spPr>
          <a:xfrm>
            <a:off x="9104207" y="5572020"/>
            <a:ext cx="68580" cy="291828"/>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58" name="Second Time Oval Connectors 3"/>
          <p:cNvSpPr/>
          <p:nvPr/>
        </p:nvSpPr>
        <p:spPr>
          <a:xfrm rot="18465980">
            <a:off x="9554345" y="5361080"/>
            <a:ext cx="68580" cy="291828"/>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59" name="Second Time Oval Connectors 4"/>
          <p:cNvSpPr/>
          <p:nvPr/>
        </p:nvSpPr>
        <p:spPr>
          <a:xfrm rot="18441997">
            <a:off x="8689040" y="4695944"/>
            <a:ext cx="68580" cy="291828"/>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62" name="Second Time Oval Connectors 5"/>
          <p:cNvSpPr/>
          <p:nvPr/>
        </p:nvSpPr>
        <p:spPr>
          <a:xfrm rot="13474794">
            <a:off x="9517964" y="4662863"/>
            <a:ext cx="68580" cy="291828"/>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sp>
        <p:nvSpPr>
          <p:cNvPr id="63" name="Second Time Oval Connectors 6"/>
          <p:cNvSpPr/>
          <p:nvPr/>
        </p:nvSpPr>
        <p:spPr>
          <a:xfrm rot="13474794">
            <a:off x="8686223" y="5383350"/>
            <a:ext cx="68580" cy="291828"/>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9Slide03 Play"/>
              <a:ea typeface="+mn-ea"/>
              <a:cs typeface="+mn-cs"/>
            </a:endParaRPr>
          </a:p>
        </p:txBody>
      </p:sp>
      <p:cxnSp>
        <p:nvCxnSpPr>
          <p:cNvPr id="67" name="Line in Center of Channel Name and URL"/>
          <p:cNvCxnSpPr/>
          <p:nvPr/>
        </p:nvCxnSpPr>
        <p:spPr>
          <a:xfrm>
            <a:off x="6811576" y="6234802"/>
            <a:ext cx="4187189" cy="0"/>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 name="Channel Name"/>
          <p:cNvSpPr txBox="1"/>
          <p:nvPr/>
        </p:nvSpPr>
        <p:spPr>
          <a:xfrm>
            <a:off x="780674" y="25880"/>
            <a:ext cx="16815587" cy="3190425"/>
          </a:xfrm>
          <a:prstGeom prst="rect">
            <a:avLst/>
          </a:prstGeom>
          <a:noFill/>
        </p:spPr>
        <p:txBody>
          <a:bodyPr wrap="square" rtlCol="0">
            <a:spAutoFit/>
          </a:bodyPr>
          <a:lstStyle/>
          <a:p>
            <a:pPr marL="0" marR="0" lvl="0" indent="0" algn="ctr" defTabSz="1371600" rtl="0" eaLnBrk="1" fontAlgn="auto" latinLnBrk="0" hangingPunct="1">
              <a:lnSpc>
                <a:spcPct val="150000"/>
              </a:lnSpc>
              <a:spcBef>
                <a:spcPts val="0"/>
              </a:spcBef>
              <a:spcAft>
                <a:spcPts val="0"/>
              </a:spcAft>
              <a:buClrTx/>
              <a:buSzTx/>
              <a:buFontTx/>
              <a:buNone/>
              <a:defRPr/>
            </a:pPr>
            <a:r>
              <a:rPr kumimoji="0" lang="vi-VN" sz="7200" b="1" i="0" u="none" strike="noStrike" kern="1200" cap="none" spc="0" normalizeH="0" baseline="0" noProof="0" dirty="0">
                <a:ln>
                  <a:noFill/>
                </a:ln>
                <a:solidFill>
                  <a:srgbClr val="0033CC"/>
                </a:solidFill>
                <a:effectLst/>
                <a:uLnTx/>
                <a:uFillTx/>
                <a:latin typeface="Tahoma" panose="020B0604030504040204" pitchFamily="34" charset="0"/>
                <a:ea typeface="Tahoma" panose="020B0604030504040204" pitchFamily="34" charset="0"/>
                <a:cs typeface="Tahoma" panose="020B0604030504040204" pitchFamily="34" charset="0"/>
              </a:rPr>
              <a:t>CHÀO MỪNG CÁC EM HỌC SINH THAM GIA VÀO TIẾT HỌC</a:t>
            </a:r>
          </a:p>
        </p:txBody>
      </p:sp>
    </p:spTree>
    <p:extLst>
      <p:ext uri="{BB962C8B-B14F-4D97-AF65-F5344CB8AC3E}">
        <p14:creationId xmlns:p14="http://schemas.microsoft.com/office/powerpoint/2010/main" val="20273337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50" fill="hold"/>
                                        <p:tgtEl>
                                          <p:spTgt spid="12"/>
                                        </p:tgtEl>
                                        <p:attrNameLst>
                                          <p:attrName>ppt_x</p:attrName>
                                        </p:attrNameLst>
                                      </p:cBhvr>
                                      <p:tavLst>
                                        <p:tav tm="0">
                                          <p:val>
                                            <p:strVal val="#ppt_x"/>
                                          </p:val>
                                        </p:tav>
                                        <p:tav tm="100000">
                                          <p:val>
                                            <p:strVal val="#ppt_x"/>
                                          </p:val>
                                        </p:tav>
                                      </p:tavLst>
                                    </p:anim>
                                    <p:anim calcmode="lin" valueType="num">
                                      <p:cBhvr additive="base">
                                        <p:cTn id="8" dur="2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250" fill="hold"/>
                                        <p:tgtEl>
                                          <p:spTgt spid="10"/>
                                        </p:tgtEl>
                                        <p:attrNameLst>
                                          <p:attrName>ppt_x</p:attrName>
                                        </p:attrNameLst>
                                      </p:cBhvr>
                                      <p:tavLst>
                                        <p:tav tm="0">
                                          <p:val>
                                            <p:strVal val="#ppt_x"/>
                                          </p:val>
                                        </p:tav>
                                        <p:tav tm="100000">
                                          <p:val>
                                            <p:strVal val="#ppt_x"/>
                                          </p:val>
                                        </p:tav>
                                      </p:tavLst>
                                    </p:anim>
                                    <p:anim calcmode="lin" valueType="num">
                                      <p:cBhvr additive="base">
                                        <p:cTn id="16" dur="25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ppt_x"/>
                                          </p:val>
                                        </p:tav>
                                        <p:tav tm="100000">
                                          <p:val>
                                            <p:strVal val="#ppt_x"/>
                                          </p:val>
                                        </p:tav>
                                      </p:tavLst>
                                    </p:anim>
                                    <p:anim calcmode="lin" valueType="num">
                                      <p:cBhvr additive="base">
                                        <p:cTn id="20" dur="2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250" fill="hold"/>
                                        <p:tgtEl>
                                          <p:spTgt spid="4"/>
                                        </p:tgtEl>
                                        <p:attrNameLst>
                                          <p:attrName>ppt_x</p:attrName>
                                        </p:attrNameLst>
                                      </p:cBhvr>
                                      <p:tavLst>
                                        <p:tav tm="0">
                                          <p:val>
                                            <p:strVal val="#ppt_x"/>
                                          </p:val>
                                        </p:tav>
                                        <p:tav tm="100000">
                                          <p:val>
                                            <p:strVal val="#ppt_x"/>
                                          </p:val>
                                        </p:tav>
                                      </p:tavLst>
                                    </p:anim>
                                    <p:anim calcmode="lin" valueType="num">
                                      <p:cBhvr additive="base">
                                        <p:cTn id="24" dur="25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9" fill="hold" grpId="0" nodeType="withEffect">
                                  <p:stCondLst>
                                    <p:cond delay="35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250" fill="hold"/>
                                        <p:tgtEl>
                                          <p:spTgt spid="14"/>
                                        </p:tgtEl>
                                        <p:attrNameLst>
                                          <p:attrName>ppt_x</p:attrName>
                                        </p:attrNameLst>
                                      </p:cBhvr>
                                      <p:tavLst>
                                        <p:tav tm="0">
                                          <p:val>
                                            <p:strVal val="0-#ppt_w/2"/>
                                          </p:val>
                                        </p:tav>
                                        <p:tav tm="100000">
                                          <p:val>
                                            <p:strVal val="#ppt_x"/>
                                          </p:val>
                                        </p:tav>
                                      </p:tavLst>
                                    </p:anim>
                                    <p:anim calcmode="lin" valueType="num">
                                      <p:cBhvr additive="base">
                                        <p:cTn id="28" dur="1250" fill="hold"/>
                                        <p:tgtEl>
                                          <p:spTgt spid="14"/>
                                        </p:tgtEl>
                                        <p:attrNameLst>
                                          <p:attrName>ppt_y</p:attrName>
                                        </p:attrNameLst>
                                      </p:cBhvr>
                                      <p:tavLst>
                                        <p:tav tm="0">
                                          <p:val>
                                            <p:strVal val="0-#ppt_h/2"/>
                                          </p:val>
                                        </p:tav>
                                        <p:tav tm="100000">
                                          <p:val>
                                            <p:strVal val="#ppt_y"/>
                                          </p:val>
                                        </p:tav>
                                      </p:tavLst>
                                    </p:anim>
                                  </p:childTnLst>
                                </p:cTn>
                              </p:par>
                              <p:par>
                                <p:cTn id="29" presetID="2" presetClass="entr" presetSubtype="6" fill="hold" grpId="0" nodeType="withEffect">
                                  <p:stCondLst>
                                    <p:cond delay="35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1+#ppt_h/2"/>
                                          </p:val>
                                        </p:tav>
                                        <p:tav tm="100000">
                                          <p:val>
                                            <p:strVal val="#ppt_y"/>
                                          </p:val>
                                        </p:tav>
                                      </p:tavLst>
                                    </p:anim>
                                  </p:childTnLst>
                                </p:cTn>
                              </p:par>
                              <p:par>
                                <p:cTn id="33" presetID="53" presetClass="entr" presetSubtype="16" fill="hold" grpId="0" nodeType="withEffect">
                                  <p:stCondLst>
                                    <p:cond delay="50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par>
                                <p:cTn id="38" presetID="7" presetClass="emph" presetSubtype="2" fill="hold" nodeType="withEffect">
                                  <p:stCondLst>
                                    <p:cond delay="750"/>
                                  </p:stCondLst>
                                  <p:childTnLst>
                                    <p:animClr clrSpc="rgb" dir="cw">
                                      <p:cBhvr>
                                        <p:cTn id="39" dur="500" fill="hold"/>
                                        <p:tgtEl>
                                          <p:spTgt spid="16"/>
                                        </p:tgtEl>
                                        <p:attrNameLst>
                                          <p:attrName>stroke.color</p:attrName>
                                        </p:attrNameLst>
                                      </p:cBhvr>
                                      <p:to>
                                        <a:srgbClr val="2F5496"/>
                                      </p:to>
                                    </p:animClr>
                                    <p:set>
                                      <p:cBhvr>
                                        <p:cTn id="40" dur="500" fill="hold"/>
                                        <p:tgtEl>
                                          <p:spTgt spid="16"/>
                                        </p:tgtEl>
                                        <p:attrNameLst>
                                          <p:attrName>stroke.on</p:attrName>
                                        </p:attrNameLst>
                                      </p:cBhvr>
                                      <p:to>
                                        <p:strVal val="true"/>
                                      </p:to>
                                    </p:set>
                                  </p:childTnLst>
                                </p:cTn>
                              </p:par>
                              <p:par>
                                <p:cTn id="41" presetID="1" presetClass="entr" presetSubtype="0" fill="hold" grpId="0" nodeType="withEffect">
                                  <p:stCondLst>
                                    <p:cond delay="75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750"/>
                                  </p:stCondLst>
                                  <p:childTnLst>
                                    <p:set>
                                      <p:cBhvr>
                                        <p:cTn id="44" dur="1" fill="hold">
                                          <p:stCondLst>
                                            <p:cond delay="0"/>
                                          </p:stCondLst>
                                        </p:cTn>
                                        <p:tgtEl>
                                          <p:spTgt spid="31"/>
                                        </p:tgtEl>
                                        <p:attrNameLst>
                                          <p:attrName>style.visibility</p:attrName>
                                        </p:attrNameLst>
                                      </p:cBhvr>
                                      <p:to>
                                        <p:strVal val="visible"/>
                                      </p:to>
                                    </p:set>
                                  </p:childTnLst>
                                </p:cTn>
                              </p:par>
                              <p:par>
                                <p:cTn id="45" presetID="17" presetClass="entr" presetSubtype="8" fill="hold" grpId="1" nodeType="withEffect">
                                  <p:stCondLst>
                                    <p:cond delay="75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ppt_x</p:attrName>
                                        </p:attrNameLst>
                                      </p:cBhvr>
                                      <p:tavLst>
                                        <p:tav tm="0">
                                          <p:val>
                                            <p:strVal val="#ppt_x-#ppt_w/2"/>
                                          </p:val>
                                        </p:tav>
                                        <p:tav tm="100000">
                                          <p:val>
                                            <p:strVal val="#ppt_x"/>
                                          </p:val>
                                        </p:tav>
                                      </p:tavLst>
                                    </p:anim>
                                    <p:anim calcmode="lin" valueType="num">
                                      <p:cBhvr>
                                        <p:cTn id="48" dur="500" fill="hold"/>
                                        <p:tgtEl>
                                          <p:spTgt spid="28"/>
                                        </p:tgtEl>
                                        <p:attrNameLst>
                                          <p:attrName>ppt_y</p:attrName>
                                        </p:attrNameLst>
                                      </p:cBhvr>
                                      <p:tavLst>
                                        <p:tav tm="0">
                                          <p:val>
                                            <p:strVal val="#ppt_y"/>
                                          </p:val>
                                        </p:tav>
                                        <p:tav tm="100000">
                                          <p:val>
                                            <p:strVal val="#ppt_y"/>
                                          </p:val>
                                        </p:tav>
                                      </p:tavLst>
                                    </p:anim>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strVal val="#ppt_h"/>
                                          </p:val>
                                        </p:tav>
                                        <p:tav tm="100000">
                                          <p:val>
                                            <p:strVal val="#ppt_h"/>
                                          </p:val>
                                        </p:tav>
                                      </p:tavLst>
                                    </p:anim>
                                  </p:childTnLst>
                                </p:cTn>
                              </p:par>
                              <p:par>
                                <p:cTn id="51" presetID="17" presetClass="entr" presetSubtype="2" fill="hold" grpId="1" nodeType="withEffect">
                                  <p:stCondLst>
                                    <p:cond delay="750"/>
                                  </p:stCondLst>
                                  <p:childTnLst>
                                    <p:set>
                                      <p:cBhvr>
                                        <p:cTn id="52" dur="1" fill="hold">
                                          <p:stCondLst>
                                            <p:cond delay="0"/>
                                          </p:stCondLst>
                                        </p:cTn>
                                        <p:tgtEl>
                                          <p:spTgt spid="31"/>
                                        </p:tgtEl>
                                        <p:attrNameLst>
                                          <p:attrName>style.visibility</p:attrName>
                                        </p:attrNameLst>
                                      </p:cBhvr>
                                      <p:to>
                                        <p:strVal val="visible"/>
                                      </p:to>
                                    </p:set>
                                    <p:anim calcmode="lin" valueType="num">
                                      <p:cBhvr>
                                        <p:cTn id="53" dur="500" fill="hold"/>
                                        <p:tgtEl>
                                          <p:spTgt spid="31"/>
                                        </p:tgtEl>
                                        <p:attrNameLst>
                                          <p:attrName>ppt_x</p:attrName>
                                        </p:attrNameLst>
                                      </p:cBhvr>
                                      <p:tavLst>
                                        <p:tav tm="0">
                                          <p:val>
                                            <p:strVal val="#ppt_x+#ppt_w/2"/>
                                          </p:val>
                                        </p:tav>
                                        <p:tav tm="100000">
                                          <p:val>
                                            <p:strVal val="#ppt_x"/>
                                          </p:val>
                                        </p:tav>
                                      </p:tavLst>
                                    </p:anim>
                                    <p:anim calcmode="lin" valueType="num">
                                      <p:cBhvr>
                                        <p:cTn id="54" dur="500" fill="hold"/>
                                        <p:tgtEl>
                                          <p:spTgt spid="31"/>
                                        </p:tgtEl>
                                        <p:attrNameLst>
                                          <p:attrName>ppt_y</p:attrName>
                                        </p:attrNameLst>
                                      </p:cBhvr>
                                      <p:tavLst>
                                        <p:tav tm="0">
                                          <p:val>
                                            <p:strVal val="#ppt_y"/>
                                          </p:val>
                                        </p:tav>
                                        <p:tav tm="100000">
                                          <p:val>
                                            <p:strVal val="#ppt_y"/>
                                          </p:val>
                                        </p:tav>
                                      </p:tavLst>
                                    </p:anim>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strVal val="#ppt_h"/>
                                          </p:val>
                                        </p:tav>
                                        <p:tav tm="100000">
                                          <p:val>
                                            <p:strVal val="#ppt_h"/>
                                          </p:val>
                                        </p:tav>
                                      </p:tavLst>
                                    </p:anim>
                                  </p:childTnLst>
                                </p:cTn>
                              </p:par>
                              <p:par>
                                <p:cTn id="57" presetID="1" presetClass="entr" presetSubtype="0" fill="hold" grpId="0" nodeType="withEffect">
                                  <p:stCondLst>
                                    <p:cond delay="750"/>
                                  </p:stCondLst>
                                  <p:childTnLst>
                                    <p:set>
                                      <p:cBhvr>
                                        <p:cTn id="58" dur="1" fill="hold">
                                          <p:stCondLst>
                                            <p:cond delay="0"/>
                                          </p:stCondLst>
                                        </p:cTn>
                                        <p:tgtEl>
                                          <p:spTgt spid="34"/>
                                        </p:tgtEl>
                                        <p:attrNameLst>
                                          <p:attrName>style.visibility</p:attrName>
                                        </p:attrNameLst>
                                      </p:cBhvr>
                                      <p:to>
                                        <p:strVal val="visible"/>
                                      </p:to>
                                    </p:set>
                                  </p:childTnLst>
                                </p:cTn>
                              </p:par>
                              <p:par>
                                <p:cTn id="59" presetID="17" presetClass="entr" presetSubtype="4" fill="hold" grpId="1" nodeType="withEffect">
                                  <p:stCondLst>
                                    <p:cond delay="75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ppt_x</p:attrName>
                                        </p:attrNameLst>
                                      </p:cBhvr>
                                      <p:tavLst>
                                        <p:tav tm="0">
                                          <p:val>
                                            <p:strVal val="#ppt_x"/>
                                          </p:val>
                                        </p:tav>
                                        <p:tav tm="100000">
                                          <p:val>
                                            <p:strVal val="#ppt_x"/>
                                          </p:val>
                                        </p:tav>
                                      </p:tavLst>
                                    </p:anim>
                                    <p:anim calcmode="lin" valueType="num">
                                      <p:cBhvr>
                                        <p:cTn id="62" dur="500" fill="hold"/>
                                        <p:tgtEl>
                                          <p:spTgt spid="34"/>
                                        </p:tgtEl>
                                        <p:attrNameLst>
                                          <p:attrName>ppt_y</p:attrName>
                                        </p:attrNameLst>
                                      </p:cBhvr>
                                      <p:tavLst>
                                        <p:tav tm="0">
                                          <p:val>
                                            <p:strVal val="#ppt_y+#ppt_h/2"/>
                                          </p:val>
                                        </p:tav>
                                        <p:tav tm="100000">
                                          <p:val>
                                            <p:strVal val="#ppt_y"/>
                                          </p:val>
                                        </p:tav>
                                      </p:tavLst>
                                    </p:anim>
                                    <p:anim calcmode="lin" valueType="num">
                                      <p:cBhvr>
                                        <p:cTn id="63" dur="500" fill="hold"/>
                                        <p:tgtEl>
                                          <p:spTgt spid="34"/>
                                        </p:tgtEl>
                                        <p:attrNameLst>
                                          <p:attrName>ppt_w</p:attrName>
                                        </p:attrNameLst>
                                      </p:cBhvr>
                                      <p:tavLst>
                                        <p:tav tm="0">
                                          <p:val>
                                            <p:strVal val="#ppt_w"/>
                                          </p:val>
                                        </p:tav>
                                        <p:tav tm="100000">
                                          <p:val>
                                            <p:strVal val="#ppt_w"/>
                                          </p:val>
                                        </p:tav>
                                      </p:tavLst>
                                    </p:anim>
                                    <p:anim calcmode="lin" valueType="num">
                                      <p:cBhvr>
                                        <p:cTn id="64" dur="500" fill="hold"/>
                                        <p:tgtEl>
                                          <p:spTgt spid="34"/>
                                        </p:tgtEl>
                                        <p:attrNameLst>
                                          <p:attrName>ppt_h</p:attrName>
                                        </p:attrNameLst>
                                      </p:cBhvr>
                                      <p:tavLst>
                                        <p:tav tm="0">
                                          <p:val>
                                            <p:fltVal val="0"/>
                                          </p:val>
                                        </p:tav>
                                        <p:tav tm="100000">
                                          <p:val>
                                            <p:strVal val="#ppt_h"/>
                                          </p:val>
                                        </p:tav>
                                      </p:tavLst>
                                    </p:anim>
                                  </p:childTnLst>
                                </p:cTn>
                              </p:par>
                              <p:par>
                                <p:cTn id="65" presetID="1" presetClass="entr" presetSubtype="0" fill="hold" grpId="0" nodeType="withEffect">
                                  <p:stCondLst>
                                    <p:cond delay="750"/>
                                  </p:stCondLst>
                                  <p:childTnLst>
                                    <p:set>
                                      <p:cBhvr>
                                        <p:cTn id="66" dur="1" fill="hold">
                                          <p:stCondLst>
                                            <p:cond delay="0"/>
                                          </p:stCondLst>
                                        </p:cTn>
                                        <p:tgtEl>
                                          <p:spTgt spid="36"/>
                                        </p:tgtEl>
                                        <p:attrNameLst>
                                          <p:attrName>style.visibility</p:attrName>
                                        </p:attrNameLst>
                                      </p:cBhvr>
                                      <p:to>
                                        <p:strVal val="visible"/>
                                      </p:to>
                                    </p:set>
                                  </p:childTnLst>
                                </p:cTn>
                              </p:par>
                              <p:par>
                                <p:cTn id="67" presetID="17" presetClass="entr" presetSubtype="1" fill="hold" grpId="1" nodeType="withEffect">
                                  <p:stCondLst>
                                    <p:cond delay="750"/>
                                  </p:stCondLst>
                                  <p:childTnLst>
                                    <p:set>
                                      <p:cBhvr>
                                        <p:cTn id="68" dur="1" fill="hold">
                                          <p:stCondLst>
                                            <p:cond delay="0"/>
                                          </p:stCondLst>
                                        </p:cTn>
                                        <p:tgtEl>
                                          <p:spTgt spid="36"/>
                                        </p:tgtEl>
                                        <p:attrNameLst>
                                          <p:attrName>style.visibility</p:attrName>
                                        </p:attrNameLst>
                                      </p:cBhvr>
                                      <p:to>
                                        <p:strVal val="visible"/>
                                      </p:to>
                                    </p:set>
                                    <p:anim calcmode="lin" valueType="num">
                                      <p:cBhvr>
                                        <p:cTn id="69" dur="500" fill="hold"/>
                                        <p:tgtEl>
                                          <p:spTgt spid="36"/>
                                        </p:tgtEl>
                                        <p:attrNameLst>
                                          <p:attrName>ppt_x</p:attrName>
                                        </p:attrNameLst>
                                      </p:cBhvr>
                                      <p:tavLst>
                                        <p:tav tm="0">
                                          <p:val>
                                            <p:strVal val="#ppt_x"/>
                                          </p:val>
                                        </p:tav>
                                        <p:tav tm="100000">
                                          <p:val>
                                            <p:strVal val="#ppt_x"/>
                                          </p:val>
                                        </p:tav>
                                      </p:tavLst>
                                    </p:anim>
                                    <p:anim calcmode="lin" valueType="num">
                                      <p:cBhvr>
                                        <p:cTn id="70" dur="500" fill="hold"/>
                                        <p:tgtEl>
                                          <p:spTgt spid="36"/>
                                        </p:tgtEl>
                                        <p:attrNameLst>
                                          <p:attrName>ppt_y</p:attrName>
                                        </p:attrNameLst>
                                      </p:cBhvr>
                                      <p:tavLst>
                                        <p:tav tm="0">
                                          <p:val>
                                            <p:strVal val="#ppt_y-#ppt_h/2"/>
                                          </p:val>
                                        </p:tav>
                                        <p:tav tm="100000">
                                          <p:val>
                                            <p:strVal val="#ppt_y"/>
                                          </p:val>
                                        </p:tav>
                                      </p:tavLst>
                                    </p:anim>
                                    <p:anim calcmode="lin" valueType="num">
                                      <p:cBhvr>
                                        <p:cTn id="71" dur="500" fill="hold"/>
                                        <p:tgtEl>
                                          <p:spTgt spid="36"/>
                                        </p:tgtEl>
                                        <p:attrNameLst>
                                          <p:attrName>ppt_w</p:attrName>
                                        </p:attrNameLst>
                                      </p:cBhvr>
                                      <p:tavLst>
                                        <p:tav tm="0">
                                          <p:val>
                                            <p:strVal val="#ppt_w"/>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childTnLst>
                                </p:cTn>
                              </p:par>
                              <p:par>
                                <p:cTn id="73" presetID="1" presetClass="entr" presetSubtype="0" fill="hold" grpId="0" nodeType="withEffect">
                                  <p:stCondLst>
                                    <p:cond delay="750"/>
                                  </p:stCondLst>
                                  <p:childTnLst>
                                    <p:set>
                                      <p:cBhvr>
                                        <p:cTn id="74" dur="1" fill="hold">
                                          <p:stCondLst>
                                            <p:cond delay="0"/>
                                          </p:stCondLst>
                                        </p:cTn>
                                        <p:tgtEl>
                                          <p:spTgt spid="42"/>
                                        </p:tgtEl>
                                        <p:attrNameLst>
                                          <p:attrName>style.visibility</p:attrName>
                                        </p:attrNameLst>
                                      </p:cBhvr>
                                      <p:to>
                                        <p:strVal val="visible"/>
                                      </p:to>
                                    </p:set>
                                  </p:childTnLst>
                                </p:cTn>
                              </p:par>
                              <p:par>
                                <p:cTn id="75" presetID="53" presetClass="entr" presetSubtype="16" fill="hold" grpId="1" nodeType="withEffect">
                                  <p:stCondLst>
                                    <p:cond delay="75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fill="hold"/>
                                        <p:tgtEl>
                                          <p:spTgt spid="42"/>
                                        </p:tgtEl>
                                        <p:attrNameLst>
                                          <p:attrName>ppt_w</p:attrName>
                                        </p:attrNameLst>
                                      </p:cBhvr>
                                      <p:tavLst>
                                        <p:tav tm="0">
                                          <p:val>
                                            <p:fltVal val="0"/>
                                          </p:val>
                                        </p:tav>
                                        <p:tav tm="100000">
                                          <p:val>
                                            <p:strVal val="#ppt_w"/>
                                          </p:val>
                                        </p:tav>
                                      </p:tavLst>
                                    </p:anim>
                                    <p:anim calcmode="lin" valueType="num">
                                      <p:cBhvr>
                                        <p:cTn id="78" dur="500" fill="hold"/>
                                        <p:tgtEl>
                                          <p:spTgt spid="42"/>
                                        </p:tgtEl>
                                        <p:attrNameLst>
                                          <p:attrName>ppt_h</p:attrName>
                                        </p:attrNameLst>
                                      </p:cBhvr>
                                      <p:tavLst>
                                        <p:tav tm="0">
                                          <p:val>
                                            <p:fltVal val="0"/>
                                          </p:val>
                                        </p:tav>
                                        <p:tav tm="100000">
                                          <p:val>
                                            <p:strVal val="#ppt_h"/>
                                          </p:val>
                                        </p:tav>
                                      </p:tavLst>
                                    </p:anim>
                                    <p:animEffect transition="in" filter="fade">
                                      <p:cBhvr>
                                        <p:cTn id="79" dur="500"/>
                                        <p:tgtEl>
                                          <p:spTgt spid="42"/>
                                        </p:tgtEl>
                                      </p:cBhvr>
                                    </p:animEffect>
                                  </p:childTnLst>
                                </p:cTn>
                              </p:par>
                              <p:par>
                                <p:cTn id="80" presetID="1" presetClass="entr" presetSubtype="0" fill="hold" grpId="0" nodeType="withEffect">
                                  <p:stCondLst>
                                    <p:cond delay="750"/>
                                  </p:stCondLst>
                                  <p:childTnLst>
                                    <p:set>
                                      <p:cBhvr>
                                        <p:cTn id="81" dur="1" fill="hold">
                                          <p:stCondLst>
                                            <p:cond delay="0"/>
                                          </p:stCondLst>
                                        </p:cTn>
                                        <p:tgtEl>
                                          <p:spTgt spid="43"/>
                                        </p:tgtEl>
                                        <p:attrNameLst>
                                          <p:attrName>style.visibility</p:attrName>
                                        </p:attrNameLst>
                                      </p:cBhvr>
                                      <p:to>
                                        <p:strVal val="visible"/>
                                      </p:to>
                                    </p:set>
                                  </p:childTnLst>
                                </p:cTn>
                              </p:par>
                              <p:par>
                                <p:cTn id="82" presetID="53" presetClass="entr" presetSubtype="16" fill="hold" grpId="1" nodeType="withEffect">
                                  <p:stCondLst>
                                    <p:cond delay="750"/>
                                  </p:stCondLst>
                                  <p:childTnLst>
                                    <p:set>
                                      <p:cBhvr>
                                        <p:cTn id="83" dur="1" fill="hold">
                                          <p:stCondLst>
                                            <p:cond delay="0"/>
                                          </p:stCondLst>
                                        </p:cTn>
                                        <p:tgtEl>
                                          <p:spTgt spid="43"/>
                                        </p:tgtEl>
                                        <p:attrNameLst>
                                          <p:attrName>style.visibility</p:attrName>
                                        </p:attrNameLst>
                                      </p:cBhvr>
                                      <p:to>
                                        <p:strVal val="visible"/>
                                      </p:to>
                                    </p:set>
                                    <p:anim calcmode="lin" valueType="num">
                                      <p:cBhvr>
                                        <p:cTn id="84" dur="500" fill="hold"/>
                                        <p:tgtEl>
                                          <p:spTgt spid="43"/>
                                        </p:tgtEl>
                                        <p:attrNameLst>
                                          <p:attrName>ppt_w</p:attrName>
                                        </p:attrNameLst>
                                      </p:cBhvr>
                                      <p:tavLst>
                                        <p:tav tm="0">
                                          <p:val>
                                            <p:fltVal val="0"/>
                                          </p:val>
                                        </p:tav>
                                        <p:tav tm="100000">
                                          <p:val>
                                            <p:strVal val="#ppt_w"/>
                                          </p:val>
                                        </p:tav>
                                      </p:tavLst>
                                    </p:anim>
                                    <p:anim calcmode="lin" valueType="num">
                                      <p:cBhvr>
                                        <p:cTn id="85" dur="500" fill="hold"/>
                                        <p:tgtEl>
                                          <p:spTgt spid="43"/>
                                        </p:tgtEl>
                                        <p:attrNameLst>
                                          <p:attrName>ppt_h</p:attrName>
                                        </p:attrNameLst>
                                      </p:cBhvr>
                                      <p:tavLst>
                                        <p:tav tm="0">
                                          <p:val>
                                            <p:fltVal val="0"/>
                                          </p:val>
                                        </p:tav>
                                        <p:tav tm="100000">
                                          <p:val>
                                            <p:strVal val="#ppt_h"/>
                                          </p:val>
                                        </p:tav>
                                      </p:tavLst>
                                    </p:anim>
                                    <p:animEffect transition="in" filter="fade">
                                      <p:cBhvr>
                                        <p:cTn id="86" dur="500"/>
                                        <p:tgtEl>
                                          <p:spTgt spid="43"/>
                                        </p:tgtEl>
                                      </p:cBhvr>
                                    </p:animEffect>
                                  </p:childTnLst>
                                </p:cTn>
                              </p:par>
                              <p:par>
                                <p:cTn id="87" presetID="1" presetClass="entr" presetSubtype="0" fill="hold" grpId="0" nodeType="withEffect">
                                  <p:stCondLst>
                                    <p:cond delay="750"/>
                                  </p:stCondLst>
                                  <p:childTnLst>
                                    <p:set>
                                      <p:cBhvr>
                                        <p:cTn id="88" dur="1" fill="hold">
                                          <p:stCondLst>
                                            <p:cond delay="0"/>
                                          </p:stCondLst>
                                        </p:cTn>
                                        <p:tgtEl>
                                          <p:spTgt spid="46"/>
                                        </p:tgtEl>
                                        <p:attrNameLst>
                                          <p:attrName>style.visibility</p:attrName>
                                        </p:attrNameLst>
                                      </p:cBhvr>
                                      <p:to>
                                        <p:strVal val="visible"/>
                                      </p:to>
                                    </p:set>
                                  </p:childTnLst>
                                </p:cTn>
                              </p:par>
                              <p:par>
                                <p:cTn id="89" presetID="53" presetClass="entr" presetSubtype="16" fill="hold" grpId="1" nodeType="withEffect">
                                  <p:stCondLst>
                                    <p:cond delay="750"/>
                                  </p:stCondLst>
                                  <p:childTnLst>
                                    <p:set>
                                      <p:cBhvr>
                                        <p:cTn id="90" dur="1" fill="hold">
                                          <p:stCondLst>
                                            <p:cond delay="0"/>
                                          </p:stCondLst>
                                        </p:cTn>
                                        <p:tgtEl>
                                          <p:spTgt spid="46"/>
                                        </p:tgtEl>
                                        <p:attrNameLst>
                                          <p:attrName>style.visibility</p:attrName>
                                        </p:attrNameLst>
                                      </p:cBhvr>
                                      <p:to>
                                        <p:strVal val="visible"/>
                                      </p:to>
                                    </p:set>
                                    <p:anim calcmode="lin" valueType="num">
                                      <p:cBhvr>
                                        <p:cTn id="91" dur="500" fill="hold"/>
                                        <p:tgtEl>
                                          <p:spTgt spid="46"/>
                                        </p:tgtEl>
                                        <p:attrNameLst>
                                          <p:attrName>ppt_w</p:attrName>
                                        </p:attrNameLst>
                                      </p:cBhvr>
                                      <p:tavLst>
                                        <p:tav tm="0">
                                          <p:val>
                                            <p:fltVal val="0"/>
                                          </p:val>
                                        </p:tav>
                                        <p:tav tm="100000">
                                          <p:val>
                                            <p:strVal val="#ppt_w"/>
                                          </p:val>
                                        </p:tav>
                                      </p:tavLst>
                                    </p:anim>
                                    <p:anim calcmode="lin" valueType="num">
                                      <p:cBhvr>
                                        <p:cTn id="92" dur="500" fill="hold"/>
                                        <p:tgtEl>
                                          <p:spTgt spid="46"/>
                                        </p:tgtEl>
                                        <p:attrNameLst>
                                          <p:attrName>ppt_h</p:attrName>
                                        </p:attrNameLst>
                                      </p:cBhvr>
                                      <p:tavLst>
                                        <p:tav tm="0">
                                          <p:val>
                                            <p:fltVal val="0"/>
                                          </p:val>
                                        </p:tav>
                                        <p:tav tm="100000">
                                          <p:val>
                                            <p:strVal val="#ppt_h"/>
                                          </p:val>
                                        </p:tav>
                                      </p:tavLst>
                                    </p:anim>
                                    <p:animEffect transition="in" filter="fade">
                                      <p:cBhvr>
                                        <p:cTn id="93" dur="500"/>
                                        <p:tgtEl>
                                          <p:spTgt spid="46"/>
                                        </p:tgtEl>
                                      </p:cBhvr>
                                    </p:animEffect>
                                  </p:childTnLst>
                                </p:cTn>
                              </p:par>
                              <p:par>
                                <p:cTn id="94" presetID="1" presetClass="entr" presetSubtype="0" fill="hold" grpId="0" nodeType="withEffect">
                                  <p:stCondLst>
                                    <p:cond delay="750"/>
                                  </p:stCondLst>
                                  <p:childTnLst>
                                    <p:set>
                                      <p:cBhvr>
                                        <p:cTn id="95" dur="1" fill="hold">
                                          <p:stCondLst>
                                            <p:cond delay="0"/>
                                          </p:stCondLst>
                                        </p:cTn>
                                        <p:tgtEl>
                                          <p:spTgt spid="47"/>
                                        </p:tgtEl>
                                        <p:attrNameLst>
                                          <p:attrName>style.visibility</p:attrName>
                                        </p:attrNameLst>
                                      </p:cBhvr>
                                      <p:to>
                                        <p:strVal val="visible"/>
                                      </p:to>
                                    </p:set>
                                  </p:childTnLst>
                                </p:cTn>
                              </p:par>
                              <p:par>
                                <p:cTn id="96" presetID="53" presetClass="entr" presetSubtype="16" fill="hold" grpId="1" nodeType="withEffect">
                                  <p:stCondLst>
                                    <p:cond delay="750"/>
                                  </p:stCondLst>
                                  <p:childTnLst>
                                    <p:set>
                                      <p:cBhvr>
                                        <p:cTn id="97" dur="1" fill="hold">
                                          <p:stCondLst>
                                            <p:cond delay="0"/>
                                          </p:stCondLst>
                                        </p:cTn>
                                        <p:tgtEl>
                                          <p:spTgt spid="47"/>
                                        </p:tgtEl>
                                        <p:attrNameLst>
                                          <p:attrName>style.visibility</p:attrName>
                                        </p:attrNameLst>
                                      </p:cBhvr>
                                      <p:to>
                                        <p:strVal val="visible"/>
                                      </p:to>
                                    </p:set>
                                    <p:anim calcmode="lin" valueType="num">
                                      <p:cBhvr>
                                        <p:cTn id="98" dur="500" fill="hold"/>
                                        <p:tgtEl>
                                          <p:spTgt spid="47"/>
                                        </p:tgtEl>
                                        <p:attrNameLst>
                                          <p:attrName>ppt_w</p:attrName>
                                        </p:attrNameLst>
                                      </p:cBhvr>
                                      <p:tavLst>
                                        <p:tav tm="0">
                                          <p:val>
                                            <p:fltVal val="0"/>
                                          </p:val>
                                        </p:tav>
                                        <p:tav tm="100000">
                                          <p:val>
                                            <p:strVal val="#ppt_w"/>
                                          </p:val>
                                        </p:tav>
                                      </p:tavLst>
                                    </p:anim>
                                    <p:anim calcmode="lin" valueType="num">
                                      <p:cBhvr>
                                        <p:cTn id="99" dur="500" fill="hold"/>
                                        <p:tgtEl>
                                          <p:spTgt spid="47"/>
                                        </p:tgtEl>
                                        <p:attrNameLst>
                                          <p:attrName>ppt_h</p:attrName>
                                        </p:attrNameLst>
                                      </p:cBhvr>
                                      <p:tavLst>
                                        <p:tav tm="0">
                                          <p:val>
                                            <p:fltVal val="0"/>
                                          </p:val>
                                        </p:tav>
                                        <p:tav tm="100000">
                                          <p:val>
                                            <p:strVal val="#ppt_h"/>
                                          </p:val>
                                        </p:tav>
                                      </p:tavLst>
                                    </p:anim>
                                    <p:animEffect transition="in" filter="fade">
                                      <p:cBhvr>
                                        <p:cTn id="100" dur="500"/>
                                        <p:tgtEl>
                                          <p:spTgt spid="47"/>
                                        </p:tgtEl>
                                      </p:cBhvr>
                                    </p:animEffect>
                                  </p:childTnLst>
                                </p:cTn>
                              </p:par>
                              <p:par>
                                <p:cTn id="101" presetID="53" presetClass="entr" presetSubtype="16" fill="hold" grpId="0" nodeType="withEffect">
                                  <p:stCondLst>
                                    <p:cond delay="750"/>
                                  </p:stCondLst>
                                  <p:childTnLst>
                                    <p:set>
                                      <p:cBhvr>
                                        <p:cTn id="102" dur="1" fill="hold">
                                          <p:stCondLst>
                                            <p:cond delay="0"/>
                                          </p:stCondLst>
                                        </p:cTn>
                                        <p:tgtEl>
                                          <p:spTgt spid="48"/>
                                        </p:tgtEl>
                                        <p:attrNameLst>
                                          <p:attrName>style.visibility</p:attrName>
                                        </p:attrNameLst>
                                      </p:cBhvr>
                                      <p:to>
                                        <p:strVal val="visible"/>
                                      </p:to>
                                    </p:set>
                                    <p:anim calcmode="lin" valueType="num">
                                      <p:cBhvr>
                                        <p:cTn id="103" dur="500" fill="hold"/>
                                        <p:tgtEl>
                                          <p:spTgt spid="48"/>
                                        </p:tgtEl>
                                        <p:attrNameLst>
                                          <p:attrName>ppt_w</p:attrName>
                                        </p:attrNameLst>
                                      </p:cBhvr>
                                      <p:tavLst>
                                        <p:tav tm="0">
                                          <p:val>
                                            <p:fltVal val="0"/>
                                          </p:val>
                                        </p:tav>
                                        <p:tav tm="100000">
                                          <p:val>
                                            <p:strVal val="#ppt_w"/>
                                          </p:val>
                                        </p:tav>
                                      </p:tavLst>
                                    </p:anim>
                                    <p:anim calcmode="lin" valueType="num">
                                      <p:cBhvr>
                                        <p:cTn id="104" dur="500" fill="hold"/>
                                        <p:tgtEl>
                                          <p:spTgt spid="48"/>
                                        </p:tgtEl>
                                        <p:attrNameLst>
                                          <p:attrName>ppt_h</p:attrName>
                                        </p:attrNameLst>
                                      </p:cBhvr>
                                      <p:tavLst>
                                        <p:tav tm="0">
                                          <p:val>
                                            <p:fltVal val="0"/>
                                          </p:val>
                                        </p:tav>
                                        <p:tav tm="100000">
                                          <p:val>
                                            <p:strVal val="#ppt_h"/>
                                          </p:val>
                                        </p:tav>
                                      </p:tavLst>
                                    </p:anim>
                                    <p:animEffect transition="in" filter="fade">
                                      <p:cBhvr>
                                        <p:cTn id="105" dur="500"/>
                                        <p:tgtEl>
                                          <p:spTgt spid="48"/>
                                        </p:tgtEl>
                                      </p:cBhvr>
                                    </p:animEffect>
                                  </p:childTnLst>
                                </p:cTn>
                              </p:par>
                              <p:par>
                                <p:cTn id="106" presetID="53" presetClass="entr" presetSubtype="16" fill="hold" grpId="0" nodeType="withEffect">
                                  <p:stCondLst>
                                    <p:cond delay="1000"/>
                                  </p:stCondLst>
                                  <p:childTnLst>
                                    <p:set>
                                      <p:cBhvr>
                                        <p:cTn id="107" dur="1" fill="hold">
                                          <p:stCondLst>
                                            <p:cond delay="0"/>
                                          </p:stCondLst>
                                        </p:cTn>
                                        <p:tgtEl>
                                          <p:spTgt spid="50"/>
                                        </p:tgtEl>
                                        <p:attrNameLst>
                                          <p:attrName>style.visibility</p:attrName>
                                        </p:attrNameLst>
                                      </p:cBhvr>
                                      <p:to>
                                        <p:strVal val="visible"/>
                                      </p:to>
                                    </p:set>
                                    <p:anim calcmode="lin" valueType="num">
                                      <p:cBhvr>
                                        <p:cTn id="108" dur="1000" fill="hold"/>
                                        <p:tgtEl>
                                          <p:spTgt spid="50"/>
                                        </p:tgtEl>
                                        <p:attrNameLst>
                                          <p:attrName>ppt_w</p:attrName>
                                        </p:attrNameLst>
                                      </p:cBhvr>
                                      <p:tavLst>
                                        <p:tav tm="0">
                                          <p:val>
                                            <p:fltVal val="0"/>
                                          </p:val>
                                        </p:tav>
                                        <p:tav tm="100000">
                                          <p:val>
                                            <p:strVal val="#ppt_w"/>
                                          </p:val>
                                        </p:tav>
                                      </p:tavLst>
                                    </p:anim>
                                    <p:anim calcmode="lin" valueType="num">
                                      <p:cBhvr>
                                        <p:cTn id="109" dur="1000" fill="hold"/>
                                        <p:tgtEl>
                                          <p:spTgt spid="50"/>
                                        </p:tgtEl>
                                        <p:attrNameLst>
                                          <p:attrName>ppt_h</p:attrName>
                                        </p:attrNameLst>
                                      </p:cBhvr>
                                      <p:tavLst>
                                        <p:tav tm="0">
                                          <p:val>
                                            <p:fltVal val="0"/>
                                          </p:val>
                                        </p:tav>
                                        <p:tav tm="100000">
                                          <p:val>
                                            <p:strVal val="#ppt_h"/>
                                          </p:val>
                                        </p:tav>
                                      </p:tavLst>
                                    </p:anim>
                                    <p:animEffect transition="in" filter="fade">
                                      <p:cBhvr>
                                        <p:cTn id="110" dur="1000"/>
                                        <p:tgtEl>
                                          <p:spTgt spid="50"/>
                                        </p:tgtEl>
                                      </p:cBhvr>
                                    </p:animEffect>
                                  </p:childTnLst>
                                </p:cTn>
                              </p:par>
                              <p:par>
                                <p:cTn id="111" presetID="16" presetClass="exit" presetSubtype="21" fill="hold" grpId="2" nodeType="withEffect">
                                  <p:stCondLst>
                                    <p:cond delay="1250"/>
                                  </p:stCondLst>
                                  <p:childTnLst>
                                    <p:animEffect transition="out" filter="barn(inVertical)">
                                      <p:cBhvr>
                                        <p:cTn id="112" dur="500"/>
                                        <p:tgtEl>
                                          <p:spTgt spid="28"/>
                                        </p:tgtEl>
                                      </p:cBhvr>
                                    </p:animEffect>
                                    <p:set>
                                      <p:cBhvr>
                                        <p:cTn id="113" dur="1" fill="hold">
                                          <p:stCondLst>
                                            <p:cond delay="499"/>
                                          </p:stCondLst>
                                        </p:cTn>
                                        <p:tgtEl>
                                          <p:spTgt spid="28"/>
                                        </p:tgtEl>
                                        <p:attrNameLst>
                                          <p:attrName>style.visibility</p:attrName>
                                        </p:attrNameLst>
                                      </p:cBhvr>
                                      <p:to>
                                        <p:strVal val="hidden"/>
                                      </p:to>
                                    </p:set>
                                  </p:childTnLst>
                                </p:cTn>
                              </p:par>
                              <p:par>
                                <p:cTn id="114" presetID="16" presetClass="exit" presetSubtype="21" fill="hold" grpId="2" nodeType="withEffect">
                                  <p:stCondLst>
                                    <p:cond delay="1250"/>
                                  </p:stCondLst>
                                  <p:childTnLst>
                                    <p:animEffect transition="out" filter="barn(inVertical)">
                                      <p:cBhvr>
                                        <p:cTn id="115" dur="500"/>
                                        <p:tgtEl>
                                          <p:spTgt spid="31"/>
                                        </p:tgtEl>
                                      </p:cBhvr>
                                    </p:animEffect>
                                    <p:set>
                                      <p:cBhvr>
                                        <p:cTn id="116" dur="1" fill="hold">
                                          <p:stCondLst>
                                            <p:cond delay="499"/>
                                          </p:stCondLst>
                                        </p:cTn>
                                        <p:tgtEl>
                                          <p:spTgt spid="31"/>
                                        </p:tgtEl>
                                        <p:attrNameLst>
                                          <p:attrName>style.visibility</p:attrName>
                                        </p:attrNameLst>
                                      </p:cBhvr>
                                      <p:to>
                                        <p:strVal val="hidden"/>
                                      </p:to>
                                    </p:set>
                                  </p:childTnLst>
                                </p:cTn>
                              </p:par>
                              <p:par>
                                <p:cTn id="117" presetID="16" presetClass="exit" presetSubtype="21" fill="hold" grpId="2" nodeType="withEffect">
                                  <p:stCondLst>
                                    <p:cond delay="1250"/>
                                  </p:stCondLst>
                                  <p:childTnLst>
                                    <p:animEffect transition="out" filter="barn(inVertic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par>
                                <p:cTn id="120" presetID="16" presetClass="exit" presetSubtype="21" fill="hold" grpId="2" nodeType="withEffect">
                                  <p:stCondLst>
                                    <p:cond delay="1250"/>
                                  </p:stCondLst>
                                  <p:childTnLst>
                                    <p:animEffect transition="out" filter="barn(inVertical)">
                                      <p:cBhvr>
                                        <p:cTn id="121" dur="500"/>
                                        <p:tgtEl>
                                          <p:spTgt spid="43"/>
                                        </p:tgtEl>
                                      </p:cBhvr>
                                    </p:animEffect>
                                    <p:set>
                                      <p:cBhvr>
                                        <p:cTn id="122" dur="1" fill="hold">
                                          <p:stCondLst>
                                            <p:cond delay="499"/>
                                          </p:stCondLst>
                                        </p:cTn>
                                        <p:tgtEl>
                                          <p:spTgt spid="43"/>
                                        </p:tgtEl>
                                        <p:attrNameLst>
                                          <p:attrName>style.visibility</p:attrName>
                                        </p:attrNameLst>
                                      </p:cBhvr>
                                      <p:to>
                                        <p:strVal val="hidden"/>
                                      </p:to>
                                    </p:set>
                                  </p:childTnLst>
                                </p:cTn>
                              </p:par>
                              <p:par>
                                <p:cTn id="123" presetID="16" presetClass="exit" presetSubtype="21" fill="hold" grpId="2" nodeType="withEffect">
                                  <p:stCondLst>
                                    <p:cond delay="1250"/>
                                  </p:stCondLst>
                                  <p:childTnLst>
                                    <p:animEffect transition="out" filter="barn(inVertical)">
                                      <p:cBhvr>
                                        <p:cTn id="124" dur="500"/>
                                        <p:tgtEl>
                                          <p:spTgt spid="47"/>
                                        </p:tgtEl>
                                      </p:cBhvr>
                                    </p:animEffect>
                                    <p:set>
                                      <p:cBhvr>
                                        <p:cTn id="125" dur="1" fill="hold">
                                          <p:stCondLst>
                                            <p:cond delay="499"/>
                                          </p:stCondLst>
                                        </p:cTn>
                                        <p:tgtEl>
                                          <p:spTgt spid="47"/>
                                        </p:tgtEl>
                                        <p:attrNameLst>
                                          <p:attrName>style.visibility</p:attrName>
                                        </p:attrNameLst>
                                      </p:cBhvr>
                                      <p:to>
                                        <p:strVal val="hidden"/>
                                      </p:to>
                                    </p:set>
                                  </p:childTnLst>
                                </p:cTn>
                              </p:par>
                              <p:par>
                                <p:cTn id="126" presetID="16" presetClass="exit" presetSubtype="21" fill="hold" grpId="2" nodeType="withEffect">
                                  <p:stCondLst>
                                    <p:cond delay="1250"/>
                                  </p:stCondLst>
                                  <p:childTnLst>
                                    <p:animEffect transition="out" filter="barn(inVertical)">
                                      <p:cBhvr>
                                        <p:cTn id="127" dur="500"/>
                                        <p:tgtEl>
                                          <p:spTgt spid="36"/>
                                        </p:tgtEl>
                                      </p:cBhvr>
                                    </p:animEffect>
                                    <p:set>
                                      <p:cBhvr>
                                        <p:cTn id="128" dur="1" fill="hold">
                                          <p:stCondLst>
                                            <p:cond delay="499"/>
                                          </p:stCondLst>
                                        </p:cTn>
                                        <p:tgtEl>
                                          <p:spTgt spid="36"/>
                                        </p:tgtEl>
                                        <p:attrNameLst>
                                          <p:attrName>style.visibility</p:attrName>
                                        </p:attrNameLst>
                                      </p:cBhvr>
                                      <p:to>
                                        <p:strVal val="hidden"/>
                                      </p:to>
                                    </p:set>
                                  </p:childTnLst>
                                </p:cTn>
                              </p:par>
                              <p:par>
                                <p:cTn id="129" presetID="16" presetClass="exit" presetSubtype="21" fill="hold" grpId="2" nodeType="withEffect">
                                  <p:stCondLst>
                                    <p:cond delay="1250"/>
                                  </p:stCondLst>
                                  <p:childTnLst>
                                    <p:animEffect transition="out" filter="barn(inVertical)">
                                      <p:cBhvr>
                                        <p:cTn id="130" dur="500"/>
                                        <p:tgtEl>
                                          <p:spTgt spid="34"/>
                                        </p:tgtEl>
                                      </p:cBhvr>
                                    </p:animEffect>
                                    <p:set>
                                      <p:cBhvr>
                                        <p:cTn id="131" dur="1" fill="hold">
                                          <p:stCondLst>
                                            <p:cond delay="499"/>
                                          </p:stCondLst>
                                        </p:cTn>
                                        <p:tgtEl>
                                          <p:spTgt spid="34"/>
                                        </p:tgtEl>
                                        <p:attrNameLst>
                                          <p:attrName>style.visibility</p:attrName>
                                        </p:attrNameLst>
                                      </p:cBhvr>
                                      <p:to>
                                        <p:strVal val="hidden"/>
                                      </p:to>
                                    </p:set>
                                  </p:childTnLst>
                                </p:cTn>
                              </p:par>
                              <p:par>
                                <p:cTn id="132" presetID="16" presetClass="exit" presetSubtype="21" fill="hold" grpId="2" nodeType="withEffect">
                                  <p:stCondLst>
                                    <p:cond delay="1250"/>
                                  </p:stCondLst>
                                  <p:childTnLst>
                                    <p:animEffect transition="out" filter="barn(inVertical)">
                                      <p:cBhvr>
                                        <p:cTn id="133" dur="500"/>
                                        <p:tgtEl>
                                          <p:spTgt spid="46"/>
                                        </p:tgtEl>
                                      </p:cBhvr>
                                    </p:animEffect>
                                    <p:set>
                                      <p:cBhvr>
                                        <p:cTn id="134" dur="1" fill="hold">
                                          <p:stCondLst>
                                            <p:cond delay="499"/>
                                          </p:stCondLst>
                                        </p:cTn>
                                        <p:tgtEl>
                                          <p:spTgt spid="46"/>
                                        </p:tgtEl>
                                        <p:attrNameLst>
                                          <p:attrName>style.visibility</p:attrName>
                                        </p:attrNameLst>
                                      </p:cBhvr>
                                      <p:to>
                                        <p:strVal val="hidden"/>
                                      </p:to>
                                    </p:set>
                                  </p:childTnLst>
                                </p:cTn>
                              </p:par>
                              <p:par>
                                <p:cTn id="135" presetID="10" presetClass="exit" presetSubtype="0" fill="hold" grpId="1" nodeType="withEffect">
                                  <p:stCondLst>
                                    <p:cond delay="1500"/>
                                  </p:stCondLst>
                                  <p:childTnLst>
                                    <p:animEffect transition="out" filter="fade">
                                      <p:cBhvr>
                                        <p:cTn id="136" dur="500"/>
                                        <p:tgtEl>
                                          <p:spTgt spid="16"/>
                                        </p:tgtEl>
                                      </p:cBhvr>
                                    </p:animEffect>
                                    <p:set>
                                      <p:cBhvr>
                                        <p:cTn id="137" dur="1" fill="hold">
                                          <p:stCondLst>
                                            <p:cond delay="499"/>
                                          </p:stCondLst>
                                        </p:cTn>
                                        <p:tgtEl>
                                          <p:spTgt spid="16"/>
                                        </p:tgtEl>
                                        <p:attrNameLst>
                                          <p:attrName>style.visibility</p:attrName>
                                        </p:attrNameLst>
                                      </p:cBhvr>
                                      <p:to>
                                        <p:strVal val="hidden"/>
                                      </p:to>
                                    </p:set>
                                  </p:childTnLst>
                                </p:cTn>
                              </p:par>
                              <p:par>
                                <p:cTn id="138" presetID="21" presetClass="entr" presetSubtype="1" fill="hold" nodeType="withEffect">
                                  <p:stCondLst>
                                    <p:cond delay="1500"/>
                                  </p:stCondLst>
                                  <p:childTnLst>
                                    <p:set>
                                      <p:cBhvr>
                                        <p:cTn id="139" dur="1" fill="hold">
                                          <p:stCondLst>
                                            <p:cond delay="0"/>
                                          </p:stCondLst>
                                        </p:cTn>
                                        <p:tgtEl>
                                          <p:spTgt spid="61"/>
                                        </p:tgtEl>
                                        <p:attrNameLst>
                                          <p:attrName>style.visibility</p:attrName>
                                        </p:attrNameLst>
                                      </p:cBhvr>
                                      <p:to>
                                        <p:strVal val="visible"/>
                                      </p:to>
                                    </p:set>
                                    <p:animEffect transition="in" filter="wheel(1)">
                                      <p:cBhvr>
                                        <p:cTn id="140" dur="750"/>
                                        <p:tgtEl>
                                          <p:spTgt spid="61"/>
                                        </p:tgtEl>
                                      </p:cBhvr>
                                    </p:animEffect>
                                  </p:childTnLst>
                                </p:cTn>
                              </p:par>
                              <p:par>
                                <p:cTn id="141" presetID="8" presetClass="emph" presetSubtype="0" fill="hold" nodeType="withEffect">
                                  <p:stCondLst>
                                    <p:cond delay="1800"/>
                                  </p:stCondLst>
                                  <p:childTnLst>
                                    <p:animRot by="21600000">
                                      <p:cBhvr>
                                        <p:cTn id="142" dur="800" fill="hold"/>
                                        <p:tgtEl>
                                          <p:spTgt spid="61"/>
                                        </p:tgtEl>
                                        <p:attrNameLst>
                                          <p:attrName>r</p:attrName>
                                        </p:attrNameLst>
                                      </p:cBhvr>
                                    </p:animRot>
                                  </p:childTnLst>
                                </p:cTn>
                              </p:par>
                              <p:par>
                                <p:cTn id="143" presetID="21" presetClass="entr" presetSubtype="1" fill="hold" nodeType="withEffect">
                                  <p:stCondLst>
                                    <p:cond delay="1800"/>
                                  </p:stCondLst>
                                  <p:childTnLst>
                                    <p:set>
                                      <p:cBhvr>
                                        <p:cTn id="144" dur="1" fill="hold">
                                          <p:stCondLst>
                                            <p:cond delay="0"/>
                                          </p:stCondLst>
                                        </p:cTn>
                                        <p:tgtEl>
                                          <p:spTgt spid="8"/>
                                        </p:tgtEl>
                                        <p:attrNameLst>
                                          <p:attrName>style.visibility</p:attrName>
                                        </p:attrNameLst>
                                      </p:cBhvr>
                                      <p:to>
                                        <p:strVal val="visible"/>
                                      </p:to>
                                    </p:set>
                                    <p:animEffect transition="in" filter="wheel(1)">
                                      <p:cBhvr>
                                        <p:cTn id="145" dur="800"/>
                                        <p:tgtEl>
                                          <p:spTgt spid="8"/>
                                        </p:tgtEl>
                                      </p:cBhvr>
                                    </p:animEffect>
                                  </p:childTnLst>
                                </p:cTn>
                              </p:par>
                              <p:par>
                                <p:cTn id="146" presetID="8" presetClass="emph" presetSubtype="0" fill="hold" nodeType="withEffect">
                                  <p:stCondLst>
                                    <p:cond delay="2000"/>
                                  </p:stCondLst>
                                  <p:childTnLst>
                                    <p:animRot by="21600000">
                                      <p:cBhvr>
                                        <p:cTn id="147" dur="750" fill="hold"/>
                                        <p:tgtEl>
                                          <p:spTgt spid="8"/>
                                        </p:tgtEl>
                                        <p:attrNameLst>
                                          <p:attrName>r</p:attrName>
                                        </p:attrNameLst>
                                      </p:cBhvr>
                                    </p:animRot>
                                  </p:childTnLst>
                                </p:cTn>
                              </p:par>
                              <p:par>
                                <p:cTn id="148" presetID="21" presetClass="exit" presetSubtype="1" fill="hold" nodeType="withEffect">
                                  <p:stCondLst>
                                    <p:cond delay="2250"/>
                                  </p:stCondLst>
                                  <p:childTnLst>
                                    <p:animEffect transition="out" filter="wheel(1)">
                                      <p:cBhvr>
                                        <p:cTn id="149" dur="750"/>
                                        <p:tgtEl>
                                          <p:spTgt spid="61"/>
                                        </p:tgtEl>
                                      </p:cBhvr>
                                    </p:animEffect>
                                    <p:set>
                                      <p:cBhvr>
                                        <p:cTn id="150" dur="1" fill="hold">
                                          <p:stCondLst>
                                            <p:cond delay="749"/>
                                          </p:stCondLst>
                                        </p:cTn>
                                        <p:tgtEl>
                                          <p:spTgt spid="61"/>
                                        </p:tgtEl>
                                        <p:attrNameLst>
                                          <p:attrName>style.visibility</p:attrName>
                                        </p:attrNameLst>
                                      </p:cBhvr>
                                      <p:to>
                                        <p:strVal val="hidden"/>
                                      </p:to>
                                    </p:set>
                                  </p:childTnLst>
                                </p:cTn>
                              </p:par>
                              <p:par>
                                <p:cTn id="151" presetID="21" presetClass="exit" presetSubtype="1" fill="hold" nodeType="withEffect">
                                  <p:stCondLst>
                                    <p:cond delay="2750"/>
                                  </p:stCondLst>
                                  <p:childTnLst>
                                    <p:animEffect transition="out" filter="wheel(1)">
                                      <p:cBhvr>
                                        <p:cTn id="152" dur="500"/>
                                        <p:tgtEl>
                                          <p:spTgt spid="8"/>
                                        </p:tgtEl>
                                      </p:cBhvr>
                                    </p:animEffect>
                                    <p:set>
                                      <p:cBhvr>
                                        <p:cTn id="153" dur="1" fill="hold">
                                          <p:stCondLst>
                                            <p:cond delay="499"/>
                                          </p:stCondLst>
                                        </p:cTn>
                                        <p:tgtEl>
                                          <p:spTgt spid="8"/>
                                        </p:tgtEl>
                                        <p:attrNameLst>
                                          <p:attrName>style.visibility</p:attrName>
                                        </p:attrNameLst>
                                      </p:cBhvr>
                                      <p:to>
                                        <p:strVal val="hidden"/>
                                      </p:to>
                                    </p:set>
                                  </p:childTnLst>
                                </p:cTn>
                              </p:par>
                              <p:par>
                                <p:cTn id="154" presetID="20" presetClass="exit" presetSubtype="0" fill="hold" grpId="1" nodeType="withEffect">
                                  <p:stCondLst>
                                    <p:cond delay="2000"/>
                                  </p:stCondLst>
                                  <p:childTnLst>
                                    <p:animEffect transition="out" filter="wedge">
                                      <p:cBhvr>
                                        <p:cTn id="155" dur="500"/>
                                        <p:tgtEl>
                                          <p:spTgt spid="50"/>
                                        </p:tgtEl>
                                      </p:cBhvr>
                                    </p:animEffect>
                                    <p:set>
                                      <p:cBhvr>
                                        <p:cTn id="156" dur="1" fill="hold">
                                          <p:stCondLst>
                                            <p:cond delay="499"/>
                                          </p:stCondLst>
                                        </p:cTn>
                                        <p:tgtEl>
                                          <p:spTgt spid="50"/>
                                        </p:tgtEl>
                                        <p:attrNameLst>
                                          <p:attrName>style.visibility</p:attrName>
                                        </p:attrNameLst>
                                      </p:cBhvr>
                                      <p:to>
                                        <p:strVal val="hidden"/>
                                      </p:to>
                                    </p:set>
                                  </p:childTnLst>
                                </p:cTn>
                              </p:par>
                              <p:par>
                                <p:cTn id="157" presetID="21" presetClass="exit" presetSubtype="1" fill="hold" grpId="1" nodeType="withEffect">
                                  <p:stCondLst>
                                    <p:cond delay="1750"/>
                                  </p:stCondLst>
                                  <p:childTnLst>
                                    <p:animEffect transition="out" filter="wheel(1)">
                                      <p:cBhvr>
                                        <p:cTn id="158" dur="500"/>
                                        <p:tgtEl>
                                          <p:spTgt spid="48"/>
                                        </p:tgtEl>
                                      </p:cBhvr>
                                    </p:animEffect>
                                    <p:set>
                                      <p:cBhvr>
                                        <p:cTn id="159" dur="1" fill="hold">
                                          <p:stCondLst>
                                            <p:cond delay="499"/>
                                          </p:stCondLst>
                                        </p:cTn>
                                        <p:tgtEl>
                                          <p:spTgt spid="48"/>
                                        </p:tgtEl>
                                        <p:attrNameLst>
                                          <p:attrName>style.visibility</p:attrName>
                                        </p:attrNameLst>
                                      </p:cBhvr>
                                      <p:to>
                                        <p:strVal val="hidden"/>
                                      </p:to>
                                    </p:set>
                                  </p:childTnLst>
                                </p:cTn>
                              </p:par>
                              <p:par>
                                <p:cTn id="160" presetID="21" presetClass="entr" presetSubtype="1" fill="hold" nodeType="withEffect">
                                  <p:stCondLst>
                                    <p:cond delay="1750"/>
                                  </p:stCondLst>
                                  <p:childTnLst>
                                    <p:set>
                                      <p:cBhvr>
                                        <p:cTn id="161" dur="1" fill="hold">
                                          <p:stCondLst>
                                            <p:cond delay="0"/>
                                          </p:stCondLst>
                                        </p:cTn>
                                        <p:tgtEl>
                                          <p:spTgt spid="7"/>
                                        </p:tgtEl>
                                        <p:attrNameLst>
                                          <p:attrName>style.visibility</p:attrName>
                                        </p:attrNameLst>
                                      </p:cBhvr>
                                      <p:to>
                                        <p:strVal val="visible"/>
                                      </p:to>
                                    </p:set>
                                    <p:animEffect transition="in" filter="wheel(1)">
                                      <p:cBhvr>
                                        <p:cTn id="162" dur="750"/>
                                        <p:tgtEl>
                                          <p:spTgt spid="7"/>
                                        </p:tgtEl>
                                      </p:cBhvr>
                                    </p:animEffect>
                                  </p:childTnLst>
                                </p:cTn>
                              </p:par>
                              <p:par>
                                <p:cTn id="163" presetID="8" presetClass="emph" presetSubtype="0" fill="hold" nodeType="withEffect">
                                  <p:stCondLst>
                                    <p:cond delay="2000"/>
                                  </p:stCondLst>
                                  <p:childTnLst>
                                    <p:animRot by="21600000">
                                      <p:cBhvr>
                                        <p:cTn id="164" dur="750" fill="hold"/>
                                        <p:tgtEl>
                                          <p:spTgt spid="7"/>
                                        </p:tgtEl>
                                        <p:attrNameLst>
                                          <p:attrName>r</p:attrName>
                                        </p:attrNameLst>
                                      </p:cBhvr>
                                    </p:animRot>
                                  </p:childTnLst>
                                </p:cTn>
                              </p:par>
                              <p:par>
                                <p:cTn id="165" presetID="21" presetClass="entr" presetSubtype="1" fill="hold" nodeType="withEffect">
                                  <p:stCondLst>
                                    <p:cond delay="2000"/>
                                  </p:stCondLst>
                                  <p:childTnLst>
                                    <p:set>
                                      <p:cBhvr>
                                        <p:cTn id="166" dur="1" fill="hold">
                                          <p:stCondLst>
                                            <p:cond delay="0"/>
                                          </p:stCondLst>
                                        </p:cTn>
                                        <p:tgtEl>
                                          <p:spTgt spid="18"/>
                                        </p:tgtEl>
                                        <p:attrNameLst>
                                          <p:attrName>style.visibility</p:attrName>
                                        </p:attrNameLst>
                                      </p:cBhvr>
                                      <p:to>
                                        <p:strVal val="visible"/>
                                      </p:to>
                                    </p:set>
                                    <p:animEffect transition="in" filter="wheel(1)">
                                      <p:cBhvr>
                                        <p:cTn id="167" dur="750"/>
                                        <p:tgtEl>
                                          <p:spTgt spid="18"/>
                                        </p:tgtEl>
                                      </p:cBhvr>
                                    </p:animEffect>
                                  </p:childTnLst>
                                </p:cTn>
                              </p:par>
                              <p:par>
                                <p:cTn id="168" presetID="8" presetClass="emph" presetSubtype="0" fill="hold" nodeType="withEffect">
                                  <p:stCondLst>
                                    <p:cond delay="2250"/>
                                  </p:stCondLst>
                                  <p:childTnLst>
                                    <p:animRot by="21600000">
                                      <p:cBhvr>
                                        <p:cTn id="169" dur="750" fill="hold"/>
                                        <p:tgtEl>
                                          <p:spTgt spid="18"/>
                                        </p:tgtEl>
                                        <p:attrNameLst>
                                          <p:attrName>r</p:attrName>
                                        </p:attrNameLst>
                                      </p:cBhvr>
                                    </p:animRot>
                                  </p:childTnLst>
                                </p:cTn>
                              </p:par>
                              <p:par>
                                <p:cTn id="170" presetID="21" presetClass="exit" presetSubtype="1" fill="hold" nodeType="withEffect">
                                  <p:stCondLst>
                                    <p:cond delay="2250"/>
                                  </p:stCondLst>
                                  <p:childTnLst>
                                    <p:animEffect transition="out" filter="wheel(1)">
                                      <p:cBhvr>
                                        <p:cTn id="171" dur="500"/>
                                        <p:tgtEl>
                                          <p:spTgt spid="7"/>
                                        </p:tgtEl>
                                      </p:cBhvr>
                                    </p:animEffect>
                                    <p:set>
                                      <p:cBhvr>
                                        <p:cTn id="172" dur="1" fill="hold">
                                          <p:stCondLst>
                                            <p:cond delay="499"/>
                                          </p:stCondLst>
                                        </p:cTn>
                                        <p:tgtEl>
                                          <p:spTgt spid="7"/>
                                        </p:tgtEl>
                                        <p:attrNameLst>
                                          <p:attrName>style.visibility</p:attrName>
                                        </p:attrNameLst>
                                      </p:cBhvr>
                                      <p:to>
                                        <p:strVal val="hidden"/>
                                      </p:to>
                                    </p:set>
                                  </p:childTnLst>
                                </p:cTn>
                              </p:par>
                              <p:par>
                                <p:cTn id="173" presetID="21" presetClass="exit" presetSubtype="1" fill="hold" nodeType="withEffect">
                                  <p:stCondLst>
                                    <p:cond delay="2500"/>
                                  </p:stCondLst>
                                  <p:childTnLst>
                                    <p:animEffect transition="out" filter="wheel(1)">
                                      <p:cBhvr>
                                        <p:cTn id="174" dur="500"/>
                                        <p:tgtEl>
                                          <p:spTgt spid="18"/>
                                        </p:tgtEl>
                                      </p:cBhvr>
                                    </p:animEffect>
                                    <p:set>
                                      <p:cBhvr>
                                        <p:cTn id="175" dur="1" fill="hold">
                                          <p:stCondLst>
                                            <p:cond delay="499"/>
                                          </p:stCondLst>
                                        </p:cTn>
                                        <p:tgtEl>
                                          <p:spTgt spid="18"/>
                                        </p:tgtEl>
                                        <p:attrNameLst>
                                          <p:attrName>style.visibility</p:attrName>
                                        </p:attrNameLst>
                                      </p:cBhvr>
                                      <p:to>
                                        <p:strVal val="hidden"/>
                                      </p:to>
                                    </p:set>
                                  </p:childTnLst>
                                </p:cTn>
                              </p:par>
                              <p:par>
                                <p:cTn id="176" presetID="21" presetClass="entr" presetSubtype="1" fill="hold" nodeType="withEffect">
                                  <p:stCondLst>
                                    <p:cond delay="2250"/>
                                  </p:stCondLst>
                                  <p:childTnLst>
                                    <p:set>
                                      <p:cBhvr>
                                        <p:cTn id="177" dur="1" fill="hold">
                                          <p:stCondLst>
                                            <p:cond delay="0"/>
                                          </p:stCondLst>
                                        </p:cTn>
                                        <p:tgtEl>
                                          <p:spTgt spid="21"/>
                                        </p:tgtEl>
                                        <p:attrNameLst>
                                          <p:attrName>style.visibility</p:attrName>
                                        </p:attrNameLst>
                                      </p:cBhvr>
                                      <p:to>
                                        <p:strVal val="visible"/>
                                      </p:to>
                                    </p:set>
                                    <p:animEffect transition="in" filter="wheel(1)">
                                      <p:cBhvr>
                                        <p:cTn id="178" dur="750"/>
                                        <p:tgtEl>
                                          <p:spTgt spid="21"/>
                                        </p:tgtEl>
                                      </p:cBhvr>
                                    </p:animEffect>
                                  </p:childTnLst>
                                </p:cTn>
                              </p:par>
                              <p:par>
                                <p:cTn id="179" presetID="8" presetClass="emph" presetSubtype="0" fill="hold" nodeType="withEffect">
                                  <p:stCondLst>
                                    <p:cond delay="2500"/>
                                  </p:stCondLst>
                                  <p:childTnLst>
                                    <p:animRot by="21600000">
                                      <p:cBhvr>
                                        <p:cTn id="180" dur="750" fill="hold"/>
                                        <p:tgtEl>
                                          <p:spTgt spid="21"/>
                                        </p:tgtEl>
                                        <p:attrNameLst>
                                          <p:attrName>r</p:attrName>
                                        </p:attrNameLst>
                                      </p:cBhvr>
                                    </p:animRot>
                                  </p:childTnLst>
                                </p:cTn>
                              </p:par>
                              <p:par>
                                <p:cTn id="181" presetID="21" presetClass="exit" presetSubtype="1" fill="hold" nodeType="withEffect">
                                  <p:stCondLst>
                                    <p:cond delay="2750"/>
                                  </p:stCondLst>
                                  <p:childTnLst>
                                    <p:animEffect transition="out" filter="wheel(1)">
                                      <p:cBhvr>
                                        <p:cTn id="182" dur="500"/>
                                        <p:tgtEl>
                                          <p:spTgt spid="21"/>
                                        </p:tgtEl>
                                      </p:cBhvr>
                                    </p:animEffect>
                                    <p:set>
                                      <p:cBhvr>
                                        <p:cTn id="183" dur="1" fill="hold">
                                          <p:stCondLst>
                                            <p:cond delay="499"/>
                                          </p:stCondLst>
                                        </p:cTn>
                                        <p:tgtEl>
                                          <p:spTgt spid="21"/>
                                        </p:tgtEl>
                                        <p:attrNameLst>
                                          <p:attrName>style.visibility</p:attrName>
                                        </p:attrNameLst>
                                      </p:cBhvr>
                                      <p:to>
                                        <p:strVal val="hidden"/>
                                      </p:to>
                                    </p:set>
                                  </p:childTnLst>
                                </p:cTn>
                              </p:par>
                              <p:par>
                                <p:cTn id="184" presetID="23" presetClass="entr" presetSubtype="16" fill="hold" grpId="0" nodeType="withEffect">
                                  <p:stCondLst>
                                    <p:cond delay="2750"/>
                                  </p:stCondLst>
                                  <p:childTnLst>
                                    <p:set>
                                      <p:cBhvr>
                                        <p:cTn id="185" dur="1" fill="hold">
                                          <p:stCondLst>
                                            <p:cond delay="0"/>
                                          </p:stCondLst>
                                        </p:cTn>
                                        <p:tgtEl>
                                          <p:spTgt spid="22"/>
                                        </p:tgtEl>
                                        <p:attrNameLst>
                                          <p:attrName>style.visibility</p:attrName>
                                        </p:attrNameLst>
                                      </p:cBhvr>
                                      <p:to>
                                        <p:strVal val="visible"/>
                                      </p:to>
                                    </p:set>
                                    <p:anim calcmode="lin" valueType="num">
                                      <p:cBhvr>
                                        <p:cTn id="186" dur="1750" fill="hold"/>
                                        <p:tgtEl>
                                          <p:spTgt spid="22"/>
                                        </p:tgtEl>
                                        <p:attrNameLst>
                                          <p:attrName>ppt_w</p:attrName>
                                        </p:attrNameLst>
                                      </p:cBhvr>
                                      <p:tavLst>
                                        <p:tav tm="0">
                                          <p:val>
                                            <p:fltVal val="0"/>
                                          </p:val>
                                        </p:tav>
                                        <p:tav tm="100000">
                                          <p:val>
                                            <p:strVal val="#ppt_w"/>
                                          </p:val>
                                        </p:tav>
                                      </p:tavLst>
                                    </p:anim>
                                    <p:anim calcmode="lin" valueType="num">
                                      <p:cBhvr>
                                        <p:cTn id="187" dur="1750" fill="hold"/>
                                        <p:tgtEl>
                                          <p:spTgt spid="22"/>
                                        </p:tgtEl>
                                        <p:attrNameLst>
                                          <p:attrName>ppt_h</p:attrName>
                                        </p:attrNameLst>
                                      </p:cBhvr>
                                      <p:tavLst>
                                        <p:tav tm="0">
                                          <p:val>
                                            <p:fltVal val="0"/>
                                          </p:val>
                                        </p:tav>
                                        <p:tav tm="100000">
                                          <p:val>
                                            <p:strVal val="#ppt_h"/>
                                          </p:val>
                                        </p:tav>
                                      </p:tavLst>
                                    </p:anim>
                                  </p:childTnLst>
                                </p:cTn>
                              </p:par>
                              <p:par>
                                <p:cTn id="188" presetID="1" presetClass="exit" presetSubtype="0" fill="hold" grpId="1" nodeType="withEffect">
                                  <p:stCondLst>
                                    <p:cond delay="4500"/>
                                  </p:stCondLst>
                                  <p:childTnLst>
                                    <p:set>
                                      <p:cBhvr>
                                        <p:cTn id="189" dur="1" fill="hold">
                                          <p:stCondLst>
                                            <p:cond delay="0"/>
                                          </p:stCondLst>
                                        </p:cTn>
                                        <p:tgtEl>
                                          <p:spTgt spid="22"/>
                                        </p:tgtEl>
                                        <p:attrNameLst>
                                          <p:attrName>style.visibility</p:attrName>
                                        </p:attrNameLst>
                                      </p:cBhvr>
                                      <p:to>
                                        <p:strVal val="hidden"/>
                                      </p:to>
                                    </p:set>
                                  </p:childTnLst>
                                </p:cTn>
                              </p:par>
                              <p:par>
                                <p:cTn id="190" presetID="23" presetClass="entr" presetSubtype="16" fill="hold" grpId="0" nodeType="withEffect">
                                  <p:stCondLst>
                                    <p:cond delay="3250"/>
                                  </p:stCondLst>
                                  <p:childTnLst>
                                    <p:set>
                                      <p:cBhvr>
                                        <p:cTn id="191" dur="1" fill="hold">
                                          <p:stCondLst>
                                            <p:cond delay="0"/>
                                          </p:stCondLst>
                                        </p:cTn>
                                        <p:tgtEl>
                                          <p:spTgt spid="49"/>
                                        </p:tgtEl>
                                        <p:attrNameLst>
                                          <p:attrName>style.visibility</p:attrName>
                                        </p:attrNameLst>
                                      </p:cBhvr>
                                      <p:to>
                                        <p:strVal val="visible"/>
                                      </p:to>
                                    </p:set>
                                    <p:anim calcmode="lin" valueType="num">
                                      <p:cBhvr>
                                        <p:cTn id="192" dur="1750" fill="hold"/>
                                        <p:tgtEl>
                                          <p:spTgt spid="49"/>
                                        </p:tgtEl>
                                        <p:attrNameLst>
                                          <p:attrName>ppt_w</p:attrName>
                                        </p:attrNameLst>
                                      </p:cBhvr>
                                      <p:tavLst>
                                        <p:tav tm="0">
                                          <p:val>
                                            <p:fltVal val="0"/>
                                          </p:val>
                                        </p:tav>
                                        <p:tav tm="100000">
                                          <p:val>
                                            <p:strVal val="#ppt_w"/>
                                          </p:val>
                                        </p:tav>
                                      </p:tavLst>
                                    </p:anim>
                                    <p:anim calcmode="lin" valueType="num">
                                      <p:cBhvr>
                                        <p:cTn id="193" dur="1750" fill="hold"/>
                                        <p:tgtEl>
                                          <p:spTgt spid="49"/>
                                        </p:tgtEl>
                                        <p:attrNameLst>
                                          <p:attrName>ppt_h</p:attrName>
                                        </p:attrNameLst>
                                      </p:cBhvr>
                                      <p:tavLst>
                                        <p:tav tm="0">
                                          <p:val>
                                            <p:fltVal val="0"/>
                                          </p:val>
                                        </p:tav>
                                        <p:tav tm="100000">
                                          <p:val>
                                            <p:strVal val="#ppt_h"/>
                                          </p:val>
                                        </p:tav>
                                      </p:tavLst>
                                    </p:anim>
                                  </p:childTnLst>
                                </p:cTn>
                              </p:par>
                              <p:par>
                                <p:cTn id="194" presetID="1" presetClass="exit" presetSubtype="0" fill="hold" grpId="1" nodeType="withEffect">
                                  <p:stCondLst>
                                    <p:cond delay="5000"/>
                                  </p:stCondLst>
                                  <p:childTnLst>
                                    <p:set>
                                      <p:cBhvr>
                                        <p:cTn id="195" dur="1" fill="hold">
                                          <p:stCondLst>
                                            <p:cond delay="0"/>
                                          </p:stCondLst>
                                        </p:cTn>
                                        <p:tgtEl>
                                          <p:spTgt spid="49"/>
                                        </p:tgtEl>
                                        <p:attrNameLst>
                                          <p:attrName>style.visibility</p:attrName>
                                        </p:attrNameLst>
                                      </p:cBhvr>
                                      <p:to>
                                        <p:strVal val="hidden"/>
                                      </p:to>
                                    </p:set>
                                  </p:childTnLst>
                                </p:cTn>
                              </p:par>
                              <p:par>
                                <p:cTn id="196" presetID="23" presetClass="entr" presetSubtype="16" fill="hold" grpId="0" nodeType="withEffect">
                                  <p:stCondLst>
                                    <p:cond delay="3750"/>
                                  </p:stCondLst>
                                  <p:childTnLst>
                                    <p:set>
                                      <p:cBhvr>
                                        <p:cTn id="197" dur="1" fill="hold">
                                          <p:stCondLst>
                                            <p:cond delay="0"/>
                                          </p:stCondLst>
                                        </p:cTn>
                                        <p:tgtEl>
                                          <p:spTgt spid="51"/>
                                        </p:tgtEl>
                                        <p:attrNameLst>
                                          <p:attrName>style.visibility</p:attrName>
                                        </p:attrNameLst>
                                      </p:cBhvr>
                                      <p:to>
                                        <p:strVal val="visible"/>
                                      </p:to>
                                    </p:set>
                                    <p:anim calcmode="lin" valueType="num">
                                      <p:cBhvr>
                                        <p:cTn id="198" dur="1750" fill="hold"/>
                                        <p:tgtEl>
                                          <p:spTgt spid="51"/>
                                        </p:tgtEl>
                                        <p:attrNameLst>
                                          <p:attrName>ppt_w</p:attrName>
                                        </p:attrNameLst>
                                      </p:cBhvr>
                                      <p:tavLst>
                                        <p:tav tm="0">
                                          <p:val>
                                            <p:fltVal val="0"/>
                                          </p:val>
                                        </p:tav>
                                        <p:tav tm="100000">
                                          <p:val>
                                            <p:strVal val="#ppt_w"/>
                                          </p:val>
                                        </p:tav>
                                      </p:tavLst>
                                    </p:anim>
                                    <p:anim calcmode="lin" valueType="num">
                                      <p:cBhvr>
                                        <p:cTn id="199" dur="1750" fill="hold"/>
                                        <p:tgtEl>
                                          <p:spTgt spid="51"/>
                                        </p:tgtEl>
                                        <p:attrNameLst>
                                          <p:attrName>ppt_h</p:attrName>
                                        </p:attrNameLst>
                                      </p:cBhvr>
                                      <p:tavLst>
                                        <p:tav tm="0">
                                          <p:val>
                                            <p:fltVal val="0"/>
                                          </p:val>
                                        </p:tav>
                                        <p:tav tm="100000">
                                          <p:val>
                                            <p:strVal val="#ppt_h"/>
                                          </p:val>
                                        </p:tav>
                                      </p:tavLst>
                                    </p:anim>
                                  </p:childTnLst>
                                </p:cTn>
                              </p:par>
                              <p:par>
                                <p:cTn id="200" presetID="1" presetClass="exit" presetSubtype="0" fill="hold" grpId="1" nodeType="withEffect">
                                  <p:stCondLst>
                                    <p:cond delay="5500"/>
                                  </p:stCondLst>
                                  <p:childTnLst>
                                    <p:set>
                                      <p:cBhvr>
                                        <p:cTn id="201" dur="1" fill="hold">
                                          <p:stCondLst>
                                            <p:cond delay="0"/>
                                          </p:stCondLst>
                                        </p:cTn>
                                        <p:tgtEl>
                                          <p:spTgt spid="51"/>
                                        </p:tgtEl>
                                        <p:attrNameLst>
                                          <p:attrName>style.visibility</p:attrName>
                                        </p:attrNameLst>
                                      </p:cBhvr>
                                      <p:to>
                                        <p:strVal val="hidden"/>
                                      </p:to>
                                    </p:set>
                                  </p:childTnLst>
                                </p:cTn>
                              </p:par>
                              <p:par>
                                <p:cTn id="202" presetID="23" presetClass="entr" presetSubtype="16" fill="hold" grpId="0" nodeType="withEffect">
                                  <p:stCondLst>
                                    <p:cond delay="4250"/>
                                  </p:stCondLst>
                                  <p:childTnLst>
                                    <p:set>
                                      <p:cBhvr>
                                        <p:cTn id="203" dur="1" fill="hold">
                                          <p:stCondLst>
                                            <p:cond delay="0"/>
                                          </p:stCondLst>
                                        </p:cTn>
                                        <p:tgtEl>
                                          <p:spTgt spid="52"/>
                                        </p:tgtEl>
                                        <p:attrNameLst>
                                          <p:attrName>style.visibility</p:attrName>
                                        </p:attrNameLst>
                                      </p:cBhvr>
                                      <p:to>
                                        <p:strVal val="visible"/>
                                      </p:to>
                                    </p:set>
                                    <p:anim calcmode="lin" valueType="num">
                                      <p:cBhvr>
                                        <p:cTn id="204" dur="1750" fill="hold"/>
                                        <p:tgtEl>
                                          <p:spTgt spid="52"/>
                                        </p:tgtEl>
                                        <p:attrNameLst>
                                          <p:attrName>ppt_w</p:attrName>
                                        </p:attrNameLst>
                                      </p:cBhvr>
                                      <p:tavLst>
                                        <p:tav tm="0">
                                          <p:val>
                                            <p:fltVal val="0"/>
                                          </p:val>
                                        </p:tav>
                                        <p:tav tm="100000">
                                          <p:val>
                                            <p:strVal val="#ppt_w"/>
                                          </p:val>
                                        </p:tav>
                                      </p:tavLst>
                                    </p:anim>
                                    <p:anim calcmode="lin" valueType="num">
                                      <p:cBhvr>
                                        <p:cTn id="205" dur="1750" fill="hold"/>
                                        <p:tgtEl>
                                          <p:spTgt spid="52"/>
                                        </p:tgtEl>
                                        <p:attrNameLst>
                                          <p:attrName>ppt_h</p:attrName>
                                        </p:attrNameLst>
                                      </p:cBhvr>
                                      <p:tavLst>
                                        <p:tav tm="0">
                                          <p:val>
                                            <p:fltVal val="0"/>
                                          </p:val>
                                        </p:tav>
                                        <p:tav tm="100000">
                                          <p:val>
                                            <p:strVal val="#ppt_h"/>
                                          </p:val>
                                        </p:tav>
                                      </p:tavLst>
                                    </p:anim>
                                  </p:childTnLst>
                                </p:cTn>
                              </p:par>
                              <p:par>
                                <p:cTn id="206" presetID="1" presetClass="exit" presetSubtype="0" fill="hold" grpId="1" nodeType="withEffect">
                                  <p:stCondLst>
                                    <p:cond delay="6000"/>
                                  </p:stCondLst>
                                  <p:childTnLst>
                                    <p:set>
                                      <p:cBhvr>
                                        <p:cTn id="207" dur="1" fill="hold">
                                          <p:stCondLst>
                                            <p:cond delay="0"/>
                                          </p:stCondLst>
                                        </p:cTn>
                                        <p:tgtEl>
                                          <p:spTgt spid="52"/>
                                        </p:tgtEl>
                                        <p:attrNameLst>
                                          <p:attrName>style.visibility</p:attrName>
                                        </p:attrNameLst>
                                      </p:cBhvr>
                                      <p:to>
                                        <p:strVal val="hidden"/>
                                      </p:to>
                                    </p:set>
                                  </p:childTnLst>
                                </p:cTn>
                              </p:par>
                              <p:par>
                                <p:cTn id="208" presetID="53" presetClass="entr" presetSubtype="16" fill="hold" grpId="0" nodeType="withEffect">
                                  <p:stCondLst>
                                    <p:cond delay="2500"/>
                                  </p:stCondLst>
                                  <p:childTnLst>
                                    <p:set>
                                      <p:cBhvr>
                                        <p:cTn id="209" dur="1" fill="hold">
                                          <p:stCondLst>
                                            <p:cond delay="0"/>
                                          </p:stCondLst>
                                        </p:cTn>
                                        <p:tgtEl>
                                          <p:spTgt spid="54"/>
                                        </p:tgtEl>
                                        <p:attrNameLst>
                                          <p:attrName>style.visibility</p:attrName>
                                        </p:attrNameLst>
                                      </p:cBhvr>
                                      <p:to>
                                        <p:strVal val="visible"/>
                                      </p:to>
                                    </p:set>
                                    <p:anim calcmode="lin" valueType="num">
                                      <p:cBhvr>
                                        <p:cTn id="210" dur="1000" fill="hold"/>
                                        <p:tgtEl>
                                          <p:spTgt spid="54"/>
                                        </p:tgtEl>
                                        <p:attrNameLst>
                                          <p:attrName>ppt_w</p:attrName>
                                        </p:attrNameLst>
                                      </p:cBhvr>
                                      <p:tavLst>
                                        <p:tav tm="0">
                                          <p:val>
                                            <p:fltVal val="0"/>
                                          </p:val>
                                        </p:tav>
                                        <p:tav tm="100000">
                                          <p:val>
                                            <p:strVal val="#ppt_w"/>
                                          </p:val>
                                        </p:tav>
                                      </p:tavLst>
                                    </p:anim>
                                    <p:anim calcmode="lin" valueType="num">
                                      <p:cBhvr>
                                        <p:cTn id="211" dur="1000" fill="hold"/>
                                        <p:tgtEl>
                                          <p:spTgt spid="54"/>
                                        </p:tgtEl>
                                        <p:attrNameLst>
                                          <p:attrName>ppt_h</p:attrName>
                                        </p:attrNameLst>
                                      </p:cBhvr>
                                      <p:tavLst>
                                        <p:tav tm="0">
                                          <p:val>
                                            <p:fltVal val="0"/>
                                          </p:val>
                                        </p:tav>
                                        <p:tav tm="100000">
                                          <p:val>
                                            <p:strVal val="#ppt_h"/>
                                          </p:val>
                                        </p:tav>
                                      </p:tavLst>
                                    </p:anim>
                                    <p:animEffect transition="in" filter="fade">
                                      <p:cBhvr>
                                        <p:cTn id="212" dur="1000"/>
                                        <p:tgtEl>
                                          <p:spTgt spid="54"/>
                                        </p:tgtEl>
                                      </p:cBhvr>
                                    </p:animEffect>
                                  </p:childTnLst>
                                </p:cTn>
                              </p:par>
                              <p:par>
                                <p:cTn id="213" presetID="53" presetClass="entr" presetSubtype="16" fill="hold" grpId="0" nodeType="withEffect">
                                  <p:stCondLst>
                                    <p:cond delay="2500"/>
                                  </p:stCondLst>
                                  <p:childTnLst>
                                    <p:set>
                                      <p:cBhvr>
                                        <p:cTn id="214" dur="1" fill="hold">
                                          <p:stCondLst>
                                            <p:cond delay="0"/>
                                          </p:stCondLst>
                                        </p:cTn>
                                        <p:tgtEl>
                                          <p:spTgt spid="62"/>
                                        </p:tgtEl>
                                        <p:attrNameLst>
                                          <p:attrName>style.visibility</p:attrName>
                                        </p:attrNameLst>
                                      </p:cBhvr>
                                      <p:to>
                                        <p:strVal val="visible"/>
                                      </p:to>
                                    </p:set>
                                    <p:anim calcmode="lin" valueType="num">
                                      <p:cBhvr>
                                        <p:cTn id="215" dur="1000" fill="hold"/>
                                        <p:tgtEl>
                                          <p:spTgt spid="62"/>
                                        </p:tgtEl>
                                        <p:attrNameLst>
                                          <p:attrName>ppt_w</p:attrName>
                                        </p:attrNameLst>
                                      </p:cBhvr>
                                      <p:tavLst>
                                        <p:tav tm="0">
                                          <p:val>
                                            <p:fltVal val="0"/>
                                          </p:val>
                                        </p:tav>
                                        <p:tav tm="100000">
                                          <p:val>
                                            <p:strVal val="#ppt_w"/>
                                          </p:val>
                                        </p:tav>
                                      </p:tavLst>
                                    </p:anim>
                                    <p:anim calcmode="lin" valueType="num">
                                      <p:cBhvr>
                                        <p:cTn id="216" dur="1000" fill="hold"/>
                                        <p:tgtEl>
                                          <p:spTgt spid="62"/>
                                        </p:tgtEl>
                                        <p:attrNameLst>
                                          <p:attrName>ppt_h</p:attrName>
                                        </p:attrNameLst>
                                      </p:cBhvr>
                                      <p:tavLst>
                                        <p:tav tm="0">
                                          <p:val>
                                            <p:fltVal val="0"/>
                                          </p:val>
                                        </p:tav>
                                        <p:tav tm="100000">
                                          <p:val>
                                            <p:strVal val="#ppt_h"/>
                                          </p:val>
                                        </p:tav>
                                      </p:tavLst>
                                    </p:anim>
                                    <p:animEffect transition="in" filter="fade">
                                      <p:cBhvr>
                                        <p:cTn id="217" dur="1000"/>
                                        <p:tgtEl>
                                          <p:spTgt spid="62"/>
                                        </p:tgtEl>
                                      </p:cBhvr>
                                    </p:animEffect>
                                  </p:childTnLst>
                                </p:cTn>
                              </p:par>
                              <p:par>
                                <p:cTn id="218" presetID="53" presetClass="entr" presetSubtype="16" fill="hold" grpId="0" nodeType="withEffect">
                                  <p:stCondLst>
                                    <p:cond delay="2500"/>
                                  </p:stCondLst>
                                  <p:childTnLst>
                                    <p:set>
                                      <p:cBhvr>
                                        <p:cTn id="219" dur="1" fill="hold">
                                          <p:stCondLst>
                                            <p:cond delay="0"/>
                                          </p:stCondLst>
                                        </p:cTn>
                                        <p:tgtEl>
                                          <p:spTgt spid="45"/>
                                        </p:tgtEl>
                                        <p:attrNameLst>
                                          <p:attrName>style.visibility</p:attrName>
                                        </p:attrNameLst>
                                      </p:cBhvr>
                                      <p:to>
                                        <p:strVal val="visible"/>
                                      </p:to>
                                    </p:set>
                                    <p:anim calcmode="lin" valueType="num">
                                      <p:cBhvr>
                                        <p:cTn id="220" dur="1000" fill="hold"/>
                                        <p:tgtEl>
                                          <p:spTgt spid="45"/>
                                        </p:tgtEl>
                                        <p:attrNameLst>
                                          <p:attrName>ppt_w</p:attrName>
                                        </p:attrNameLst>
                                      </p:cBhvr>
                                      <p:tavLst>
                                        <p:tav tm="0">
                                          <p:val>
                                            <p:fltVal val="0"/>
                                          </p:val>
                                        </p:tav>
                                        <p:tav tm="100000">
                                          <p:val>
                                            <p:strVal val="#ppt_w"/>
                                          </p:val>
                                        </p:tav>
                                      </p:tavLst>
                                    </p:anim>
                                    <p:anim calcmode="lin" valueType="num">
                                      <p:cBhvr>
                                        <p:cTn id="221" dur="1000" fill="hold"/>
                                        <p:tgtEl>
                                          <p:spTgt spid="45"/>
                                        </p:tgtEl>
                                        <p:attrNameLst>
                                          <p:attrName>ppt_h</p:attrName>
                                        </p:attrNameLst>
                                      </p:cBhvr>
                                      <p:tavLst>
                                        <p:tav tm="0">
                                          <p:val>
                                            <p:fltVal val="0"/>
                                          </p:val>
                                        </p:tav>
                                        <p:tav tm="100000">
                                          <p:val>
                                            <p:strVal val="#ppt_h"/>
                                          </p:val>
                                        </p:tav>
                                      </p:tavLst>
                                    </p:anim>
                                    <p:animEffect transition="in" filter="fade">
                                      <p:cBhvr>
                                        <p:cTn id="222" dur="1000"/>
                                        <p:tgtEl>
                                          <p:spTgt spid="45"/>
                                        </p:tgtEl>
                                      </p:cBhvr>
                                    </p:animEffect>
                                  </p:childTnLst>
                                </p:cTn>
                              </p:par>
                              <p:par>
                                <p:cTn id="223" presetID="53" presetClass="entr" presetSubtype="16" fill="hold" grpId="0" nodeType="withEffect">
                                  <p:stCondLst>
                                    <p:cond delay="2500"/>
                                  </p:stCondLst>
                                  <p:childTnLst>
                                    <p:set>
                                      <p:cBhvr>
                                        <p:cTn id="224" dur="1" fill="hold">
                                          <p:stCondLst>
                                            <p:cond delay="0"/>
                                          </p:stCondLst>
                                        </p:cTn>
                                        <p:tgtEl>
                                          <p:spTgt spid="59"/>
                                        </p:tgtEl>
                                        <p:attrNameLst>
                                          <p:attrName>style.visibility</p:attrName>
                                        </p:attrNameLst>
                                      </p:cBhvr>
                                      <p:to>
                                        <p:strVal val="visible"/>
                                      </p:to>
                                    </p:set>
                                    <p:anim calcmode="lin" valueType="num">
                                      <p:cBhvr>
                                        <p:cTn id="225" dur="1000" fill="hold"/>
                                        <p:tgtEl>
                                          <p:spTgt spid="59"/>
                                        </p:tgtEl>
                                        <p:attrNameLst>
                                          <p:attrName>ppt_w</p:attrName>
                                        </p:attrNameLst>
                                      </p:cBhvr>
                                      <p:tavLst>
                                        <p:tav tm="0">
                                          <p:val>
                                            <p:fltVal val="0"/>
                                          </p:val>
                                        </p:tav>
                                        <p:tav tm="100000">
                                          <p:val>
                                            <p:strVal val="#ppt_w"/>
                                          </p:val>
                                        </p:tav>
                                      </p:tavLst>
                                    </p:anim>
                                    <p:anim calcmode="lin" valueType="num">
                                      <p:cBhvr>
                                        <p:cTn id="226" dur="1000" fill="hold"/>
                                        <p:tgtEl>
                                          <p:spTgt spid="59"/>
                                        </p:tgtEl>
                                        <p:attrNameLst>
                                          <p:attrName>ppt_h</p:attrName>
                                        </p:attrNameLst>
                                      </p:cBhvr>
                                      <p:tavLst>
                                        <p:tav tm="0">
                                          <p:val>
                                            <p:fltVal val="0"/>
                                          </p:val>
                                        </p:tav>
                                        <p:tav tm="100000">
                                          <p:val>
                                            <p:strVal val="#ppt_h"/>
                                          </p:val>
                                        </p:tav>
                                      </p:tavLst>
                                    </p:anim>
                                    <p:animEffect transition="in" filter="fade">
                                      <p:cBhvr>
                                        <p:cTn id="227" dur="1000"/>
                                        <p:tgtEl>
                                          <p:spTgt spid="59"/>
                                        </p:tgtEl>
                                      </p:cBhvr>
                                    </p:animEffect>
                                  </p:childTnLst>
                                </p:cTn>
                              </p:par>
                              <p:par>
                                <p:cTn id="228" presetID="53" presetClass="entr" presetSubtype="16" fill="hold" grpId="0" nodeType="withEffect">
                                  <p:stCondLst>
                                    <p:cond delay="2500"/>
                                  </p:stCondLst>
                                  <p:childTnLst>
                                    <p:set>
                                      <p:cBhvr>
                                        <p:cTn id="229" dur="1" fill="hold">
                                          <p:stCondLst>
                                            <p:cond delay="0"/>
                                          </p:stCondLst>
                                        </p:cTn>
                                        <p:tgtEl>
                                          <p:spTgt spid="63"/>
                                        </p:tgtEl>
                                        <p:attrNameLst>
                                          <p:attrName>style.visibility</p:attrName>
                                        </p:attrNameLst>
                                      </p:cBhvr>
                                      <p:to>
                                        <p:strVal val="visible"/>
                                      </p:to>
                                    </p:set>
                                    <p:anim calcmode="lin" valueType="num">
                                      <p:cBhvr>
                                        <p:cTn id="230" dur="1000" fill="hold"/>
                                        <p:tgtEl>
                                          <p:spTgt spid="63"/>
                                        </p:tgtEl>
                                        <p:attrNameLst>
                                          <p:attrName>ppt_w</p:attrName>
                                        </p:attrNameLst>
                                      </p:cBhvr>
                                      <p:tavLst>
                                        <p:tav tm="0">
                                          <p:val>
                                            <p:fltVal val="0"/>
                                          </p:val>
                                        </p:tav>
                                        <p:tav tm="100000">
                                          <p:val>
                                            <p:strVal val="#ppt_w"/>
                                          </p:val>
                                        </p:tav>
                                      </p:tavLst>
                                    </p:anim>
                                    <p:anim calcmode="lin" valueType="num">
                                      <p:cBhvr>
                                        <p:cTn id="231" dur="1000" fill="hold"/>
                                        <p:tgtEl>
                                          <p:spTgt spid="63"/>
                                        </p:tgtEl>
                                        <p:attrNameLst>
                                          <p:attrName>ppt_h</p:attrName>
                                        </p:attrNameLst>
                                      </p:cBhvr>
                                      <p:tavLst>
                                        <p:tav tm="0">
                                          <p:val>
                                            <p:fltVal val="0"/>
                                          </p:val>
                                        </p:tav>
                                        <p:tav tm="100000">
                                          <p:val>
                                            <p:strVal val="#ppt_h"/>
                                          </p:val>
                                        </p:tav>
                                      </p:tavLst>
                                    </p:anim>
                                    <p:animEffect transition="in" filter="fade">
                                      <p:cBhvr>
                                        <p:cTn id="232" dur="1000"/>
                                        <p:tgtEl>
                                          <p:spTgt spid="63"/>
                                        </p:tgtEl>
                                      </p:cBhvr>
                                    </p:animEffect>
                                  </p:childTnLst>
                                </p:cTn>
                              </p:par>
                              <p:par>
                                <p:cTn id="233" presetID="53" presetClass="entr" presetSubtype="16" fill="hold" grpId="0" nodeType="withEffect">
                                  <p:stCondLst>
                                    <p:cond delay="2500"/>
                                  </p:stCondLst>
                                  <p:childTnLst>
                                    <p:set>
                                      <p:cBhvr>
                                        <p:cTn id="234" dur="1" fill="hold">
                                          <p:stCondLst>
                                            <p:cond delay="0"/>
                                          </p:stCondLst>
                                        </p:cTn>
                                        <p:tgtEl>
                                          <p:spTgt spid="57"/>
                                        </p:tgtEl>
                                        <p:attrNameLst>
                                          <p:attrName>style.visibility</p:attrName>
                                        </p:attrNameLst>
                                      </p:cBhvr>
                                      <p:to>
                                        <p:strVal val="visible"/>
                                      </p:to>
                                    </p:set>
                                    <p:anim calcmode="lin" valueType="num">
                                      <p:cBhvr>
                                        <p:cTn id="235" dur="1000" fill="hold"/>
                                        <p:tgtEl>
                                          <p:spTgt spid="57"/>
                                        </p:tgtEl>
                                        <p:attrNameLst>
                                          <p:attrName>ppt_w</p:attrName>
                                        </p:attrNameLst>
                                      </p:cBhvr>
                                      <p:tavLst>
                                        <p:tav tm="0">
                                          <p:val>
                                            <p:fltVal val="0"/>
                                          </p:val>
                                        </p:tav>
                                        <p:tav tm="100000">
                                          <p:val>
                                            <p:strVal val="#ppt_w"/>
                                          </p:val>
                                        </p:tav>
                                      </p:tavLst>
                                    </p:anim>
                                    <p:anim calcmode="lin" valueType="num">
                                      <p:cBhvr>
                                        <p:cTn id="236" dur="1000" fill="hold"/>
                                        <p:tgtEl>
                                          <p:spTgt spid="57"/>
                                        </p:tgtEl>
                                        <p:attrNameLst>
                                          <p:attrName>ppt_h</p:attrName>
                                        </p:attrNameLst>
                                      </p:cBhvr>
                                      <p:tavLst>
                                        <p:tav tm="0">
                                          <p:val>
                                            <p:fltVal val="0"/>
                                          </p:val>
                                        </p:tav>
                                        <p:tav tm="100000">
                                          <p:val>
                                            <p:strVal val="#ppt_h"/>
                                          </p:val>
                                        </p:tav>
                                      </p:tavLst>
                                    </p:anim>
                                    <p:animEffect transition="in" filter="fade">
                                      <p:cBhvr>
                                        <p:cTn id="237" dur="1000"/>
                                        <p:tgtEl>
                                          <p:spTgt spid="57"/>
                                        </p:tgtEl>
                                      </p:cBhvr>
                                    </p:animEffect>
                                  </p:childTnLst>
                                </p:cTn>
                              </p:par>
                              <p:par>
                                <p:cTn id="238" presetID="53" presetClass="entr" presetSubtype="16" fill="hold" grpId="0" nodeType="withEffect">
                                  <p:stCondLst>
                                    <p:cond delay="2500"/>
                                  </p:stCondLst>
                                  <p:childTnLst>
                                    <p:set>
                                      <p:cBhvr>
                                        <p:cTn id="239" dur="1" fill="hold">
                                          <p:stCondLst>
                                            <p:cond delay="0"/>
                                          </p:stCondLst>
                                        </p:cTn>
                                        <p:tgtEl>
                                          <p:spTgt spid="58"/>
                                        </p:tgtEl>
                                        <p:attrNameLst>
                                          <p:attrName>style.visibility</p:attrName>
                                        </p:attrNameLst>
                                      </p:cBhvr>
                                      <p:to>
                                        <p:strVal val="visible"/>
                                      </p:to>
                                    </p:set>
                                    <p:anim calcmode="lin" valueType="num">
                                      <p:cBhvr>
                                        <p:cTn id="240" dur="1000" fill="hold"/>
                                        <p:tgtEl>
                                          <p:spTgt spid="58"/>
                                        </p:tgtEl>
                                        <p:attrNameLst>
                                          <p:attrName>ppt_w</p:attrName>
                                        </p:attrNameLst>
                                      </p:cBhvr>
                                      <p:tavLst>
                                        <p:tav tm="0">
                                          <p:val>
                                            <p:fltVal val="0"/>
                                          </p:val>
                                        </p:tav>
                                        <p:tav tm="100000">
                                          <p:val>
                                            <p:strVal val="#ppt_w"/>
                                          </p:val>
                                        </p:tav>
                                      </p:tavLst>
                                    </p:anim>
                                    <p:anim calcmode="lin" valueType="num">
                                      <p:cBhvr>
                                        <p:cTn id="241" dur="1000" fill="hold"/>
                                        <p:tgtEl>
                                          <p:spTgt spid="58"/>
                                        </p:tgtEl>
                                        <p:attrNameLst>
                                          <p:attrName>ppt_h</p:attrName>
                                        </p:attrNameLst>
                                      </p:cBhvr>
                                      <p:tavLst>
                                        <p:tav tm="0">
                                          <p:val>
                                            <p:fltVal val="0"/>
                                          </p:val>
                                        </p:tav>
                                        <p:tav tm="100000">
                                          <p:val>
                                            <p:strVal val="#ppt_h"/>
                                          </p:val>
                                        </p:tav>
                                      </p:tavLst>
                                    </p:anim>
                                    <p:animEffect transition="in" filter="fade">
                                      <p:cBhvr>
                                        <p:cTn id="242" dur="1000"/>
                                        <p:tgtEl>
                                          <p:spTgt spid="58"/>
                                        </p:tgtEl>
                                      </p:cBhvr>
                                    </p:animEffect>
                                  </p:childTnLst>
                                </p:cTn>
                              </p:par>
                              <p:par>
                                <p:cTn id="243" presetID="21" presetClass="exit" presetSubtype="1" fill="hold" grpId="1" nodeType="withEffect">
                                  <p:stCondLst>
                                    <p:cond delay="3500"/>
                                  </p:stCondLst>
                                  <p:childTnLst>
                                    <p:animEffect transition="out" filter="wheel(1)">
                                      <p:cBhvr>
                                        <p:cTn id="244" dur="500"/>
                                        <p:tgtEl>
                                          <p:spTgt spid="54"/>
                                        </p:tgtEl>
                                      </p:cBhvr>
                                    </p:animEffect>
                                    <p:set>
                                      <p:cBhvr>
                                        <p:cTn id="245" dur="1" fill="hold">
                                          <p:stCondLst>
                                            <p:cond delay="499"/>
                                          </p:stCondLst>
                                        </p:cTn>
                                        <p:tgtEl>
                                          <p:spTgt spid="54"/>
                                        </p:tgtEl>
                                        <p:attrNameLst>
                                          <p:attrName>style.visibility</p:attrName>
                                        </p:attrNameLst>
                                      </p:cBhvr>
                                      <p:to>
                                        <p:strVal val="hidden"/>
                                      </p:to>
                                    </p:set>
                                  </p:childTnLst>
                                </p:cTn>
                              </p:par>
                              <p:par>
                                <p:cTn id="246" presetID="53" presetClass="exit" presetSubtype="32" fill="hold" grpId="1" nodeType="withEffect">
                                  <p:stCondLst>
                                    <p:cond delay="3500"/>
                                  </p:stCondLst>
                                  <p:childTnLst>
                                    <p:anim calcmode="lin" valueType="num">
                                      <p:cBhvr>
                                        <p:cTn id="247" dur="500"/>
                                        <p:tgtEl>
                                          <p:spTgt spid="45"/>
                                        </p:tgtEl>
                                        <p:attrNameLst>
                                          <p:attrName>ppt_w</p:attrName>
                                        </p:attrNameLst>
                                      </p:cBhvr>
                                      <p:tavLst>
                                        <p:tav tm="0">
                                          <p:val>
                                            <p:strVal val="ppt_w"/>
                                          </p:val>
                                        </p:tav>
                                        <p:tav tm="100000">
                                          <p:val>
                                            <p:fltVal val="0"/>
                                          </p:val>
                                        </p:tav>
                                      </p:tavLst>
                                    </p:anim>
                                    <p:anim calcmode="lin" valueType="num">
                                      <p:cBhvr>
                                        <p:cTn id="248" dur="500"/>
                                        <p:tgtEl>
                                          <p:spTgt spid="45"/>
                                        </p:tgtEl>
                                        <p:attrNameLst>
                                          <p:attrName>ppt_h</p:attrName>
                                        </p:attrNameLst>
                                      </p:cBhvr>
                                      <p:tavLst>
                                        <p:tav tm="0">
                                          <p:val>
                                            <p:strVal val="ppt_h"/>
                                          </p:val>
                                        </p:tav>
                                        <p:tav tm="100000">
                                          <p:val>
                                            <p:fltVal val="0"/>
                                          </p:val>
                                        </p:tav>
                                      </p:tavLst>
                                    </p:anim>
                                    <p:animEffect transition="out" filter="fade">
                                      <p:cBhvr>
                                        <p:cTn id="249" dur="500"/>
                                        <p:tgtEl>
                                          <p:spTgt spid="45"/>
                                        </p:tgtEl>
                                      </p:cBhvr>
                                    </p:animEffect>
                                    <p:set>
                                      <p:cBhvr>
                                        <p:cTn id="250" dur="1" fill="hold">
                                          <p:stCondLst>
                                            <p:cond delay="499"/>
                                          </p:stCondLst>
                                        </p:cTn>
                                        <p:tgtEl>
                                          <p:spTgt spid="45"/>
                                        </p:tgtEl>
                                        <p:attrNameLst>
                                          <p:attrName>style.visibility</p:attrName>
                                        </p:attrNameLst>
                                      </p:cBhvr>
                                      <p:to>
                                        <p:strVal val="hidden"/>
                                      </p:to>
                                    </p:set>
                                  </p:childTnLst>
                                </p:cTn>
                              </p:par>
                              <p:par>
                                <p:cTn id="251" presetID="53" presetClass="exit" presetSubtype="32" fill="hold" grpId="1" nodeType="withEffect">
                                  <p:stCondLst>
                                    <p:cond delay="3500"/>
                                  </p:stCondLst>
                                  <p:childTnLst>
                                    <p:anim calcmode="lin" valueType="num">
                                      <p:cBhvr>
                                        <p:cTn id="252" dur="500"/>
                                        <p:tgtEl>
                                          <p:spTgt spid="62"/>
                                        </p:tgtEl>
                                        <p:attrNameLst>
                                          <p:attrName>ppt_w</p:attrName>
                                        </p:attrNameLst>
                                      </p:cBhvr>
                                      <p:tavLst>
                                        <p:tav tm="0">
                                          <p:val>
                                            <p:strVal val="ppt_w"/>
                                          </p:val>
                                        </p:tav>
                                        <p:tav tm="100000">
                                          <p:val>
                                            <p:fltVal val="0"/>
                                          </p:val>
                                        </p:tav>
                                      </p:tavLst>
                                    </p:anim>
                                    <p:anim calcmode="lin" valueType="num">
                                      <p:cBhvr>
                                        <p:cTn id="253" dur="500"/>
                                        <p:tgtEl>
                                          <p:spTgt spid="62"/>
                                        </p:tgtEl>
                                        <p:attrNameLst>
                                          <p:attrName>ppt_h</p:attrName>
                                        </p:attrNameLst>
                                      </p:cBhvr>
                                      <p:tavLst>
                                        <p:tav tm="0">
                                          <p:val>
                                            <p:strVal val="ppt_h"/>
                                          </p:val>
                                        </p:tav>
                                        <p:tav tm="100000">
                                          <p:val>
                                            <p:fltVal val="0"/>
                                          </p:val>
                                        </p:tav>
                                      </p:tavLst>
                                    </p:anim>
                                    <p:animEffect transition="out" filter="fade">
                                      <p:cBhvr>
                                        <p:cTn id="254" dur="500"/>
                                        <p:tgtEl>
                                          <p:spTgt spid="62"/>
                                        </p:tgtEl>
                                      </p:cBhvr>
                                    </p:animEffect>
                                    <p:set>
                                      <p:cBhvr>
                                        <p:cTn id="255" dur="1" fill="hold">
                                          <p:stCondLst>
                                            <p:cond delay="499"/>
                                          </p:stCondLst>
                                        </p:cTn>
                                        <p:tgtEl>
                                          <p:spTgt spid="62"/>
                                        </p:tgtEl>
                                        <p:attrNameLst>
                                          <p:attrName>style.visibility</p:attrName>
                                        </p:attrNameLst>
                                      </p:cBhvr>
                                      <p:to>
                                        <p:strVal val="hidden"/>
                                      </p:to>
                                    </p:set>
                                  </p:childTnLst>
                                </p:cTn>
                              </p:par>
                              <p:par>
                                <p:cTn id="256" presetID="53" presetClass="exit" presetSubtype="32" fill="hold" grpId="1" nodeType="withEffect">
                                  <p:stCondLst>
                                    <p:cond delay="3500"/>
                                  </p:stCondLst>
                                  <p:childTnLst>
                                    <p:anim calcmode="lin" valueType="num">
                                      <p:cBhvr>
                                        <p:cTn id="257" dur="500"/>
                                        <p:tgtEl>
                                          <p:spTgt spid="58"/>
                                        </p:tgtEl>
                                        <p:attrNameLst>
                                          <p:attrName>ppt_w</p:attrName>
                                        </p:attrNameLst>
                                      </p:cBhvr>
                                      <p:tavLst>
                                        <p:tav tm="0">
                                          <p:val>
                                            <p:strVal val="ppt_w"/>
                                          </p:val>
                                        </p:tav>
                                        <p:tav tm="100000">
                                          <p:val>
                                            <p:fltVal val="0"/>
                                          </p:val>
                                        </p:tav>
                                      </p:tavLst>
                                    </p:anim>
                                    <p:anim calcmode="lin" valueType="num">
                                      <p:cBhvr>
                                        <p:cTn id="258" dur="500"/>
                                        <p:tgtEl>
                                          <p:spTgt spid="58"/>
                                        </p:tgtEl>
                                        <p:attrNameLst>
                                          <p:attrName>ppt_h</p:attrName>
                                        </p:attrNameLst>
                                      </p:cBhvr>
                                      <p:tavLst>
                                        <p:tav tm="0">
                                          <p:val>
                                            <p:strVal val="ppt_h"/>
                                          </p:val>
                                        </p:tav>
                                        <p:tav tm="100000">
                                          <p:val>
                                            <p:fltVal val="0"/>
                                          </p:val>
                                        </p:tav>
                                      </p:tavLst>
                                    </p:anim>
                                    <p:animEffect transition="out" filter="fade">
                                      <p:cBhvr>
                                        <p:cTn id="259" dur="500"/>
                                        <p:tgtEl>
                                          <p:spTgt spid="58"/>
                                        </p:tgtEl>
                                      </p:cBhvr>
                                    </p:animEffect>
                                    <p:set>
                                      <p:cBhvr>
                                        <p:cTn id="260" dur="1" fill="hold">
                                          <p:stCondLst>
                                            <p:cond delay="499"/>
                                          </p:stCondLst>
                                        </p:cTn>
                                        <p:tgtEl>
                                          <p:spTgt spid="58"/>
                                        </p:tgtEl>
                                        <p:attrNameLst>
                                          <p:attrName>style.visibility</p:attrName>
                                        </p:attrNameLst>
                                      </p:cBhvr>
                                      <p:to>
                                        <p:strVal val="hidden"/>
                                      </p:to>
                                    </p:set>
                                  </p:childTnLst>
                                </p:cTn>
                              </p:par>
                              <p:par>
                                <p:cTn id="261" presetID="53" presetClass="exit" presetSubtype="32" fill="hold" grpId="1" nodeType="withEffect">
                                  <p:stCondLst>
                                    <p:cond delay="3500"/>
                                  </p:stCondLst>
                                  <p:childTnLst>
                                    <p:anim calcmode="lin" valueType="num">
                                      <p:cBhvr>
                                        <p:cTn id="262" dur="500"/>
                                        <p:tgtEl>
                                          <p:spTgt spid="57"/>
                                        </p:tgtEl>
                                        <p:attrNameLst>
                                          <p:attrName>ppt_w</p:attrName>
                                        </p:attrNameLst>
                                      </p:cBhvr>
                                      <p:tavLst>
                                        <p:tav tm="0">
                                          <p:val>
                                            <p:strVal val="ppt_w"/>
                                          </p:val>
                                        </p:tav>
                                        <p:tav tm="100000">
                                          <p:val>
                                            <p:fltVal val="0"/>
                                          </p:val>
                                        </p:tav>
                                      </p:tavLst>
                                    </p:anim>
                                    <p:anim calcmode="lin" valueType="num">
                                      <p:cBhvr>
                                        <p:cTn id="263" dur="500"/>
                                        <p:tgtEl>
                                          <p:spTgt spid="57"/>
                                        </p:tgtEl>
                                        <p:attrNameLst>
                                          <p:attrName>ppt_h</p:attrName>
                                        </p:attrNameLst>
                                      </p:cBhvr>
                                      <p:tavLst>
                                        <p:tav tm="0">
                                          <p:val>
                                            <p:strVal val="ppt_h"/>
                                          </p:val>
                                        </p:tav>
                                        <p:tav tm="100000">
                                          <p:val>
                                            <p:fltVal val="0"/>
                                          </p:val>
                                        </p:tav>
                                      </p:tavLst>
                                    </p:anim>
                                    <p:animEffect transition="out" filter="fade">
                                      <p:cBhvr>
                                        <p:cTn id="264" dur="500"/>
                                        <p:tgtEl>
                                          <p:spTgt spid="57"/>
                                        </p:tgtEl>
                                      </p:cBhvr>
                                    </p:animEffect>
                                    <p:set>
                                      <p:cBhvr>
                                        <p:cTn id="265" dur="1" fill="hold">
                                          <p:stCondLst>
                                            <p:cond delay="499"/>
                                          </p:stCondLst>
                                        </p:cTn>
                                        <p:tgtEl>
                                          <p:spTgt spid="57"/>
                                        </p:tgtEl>
                                        <p:attrNameLst>
                                          <p:attrName>style.visibility</p:attrName>
                                        </p:attrNameLst>
                                      </p:cBhvr>
                                      <p:to>
                                        <p:strVal val="hidden"/>
                                      </p:to>
                                    </p:set>
                                  </p:childTnLst>
                                </p:cTn>
                              </p:par>
                              <p:par>
                                <p:cTn id="266" presetID="53" presetClass="exit" presetSubtype="32" fill="hold" grpId="1" nodeType="withEffect">
                                  <p:stCondLst>
                                    <p:cond delay="3500"/>
                                  </p:stCondLst>
                                  <p:childTnLst>
                                    <p:anim calcmode="lin" valueType="num">
                                      <p:cBhvr>
                                        <p:cTn id="267" dur="500"/>
                                        <p:tgtEl>
                                          <p:spTgt spid="63"/>
                                        </p:tgtEl>
                                        <p:attrNameLst>
                                          <p:attrName>ppt_w</p:attrName>
                                        </p:attrNameLst>
                                      </p:cBhvr>
                                      <p:tavLst>
                                        <p:tav tm="0">
                                          <p:val>
                                            <p:strVal val="ppt_w"/>
                                          </p:val>
                                        </p:tav>
                                        <p:tav tm="100000">
                                          <p:val>
                                            <p:fltVal val="0"/>
                                          </p:val>
                                        </p:tav>
                                      </p:tavLst>
                                    </p:anim>
                                    <p:anim calcmode="lin" valueType="num">
                                      <p:cBhvr>
                                        <p:cTn id="268" dur="500"/>
                                        <p:tgtEl>
                                          <p:spTgt spid="63"/>
                                        </p:tgtEl>
                                        <p:attrNameLst>
                                          <p:attrName>ppt_h</p:attrName>
                                        </p:attrNameLst>
                                      </p:cBhvr>
                                      <p:tavLst>
                                        <p:tav tm="0">
                                          <p:val>
                                            <p:strVal val="ppt_h"/>
                                          </p:val>
                                        </p:tav>
                                        <p:tav tm="100000">
                                          <p:val>
                                            <p:fltVal val="0"/>
                                          </p:val>
                                        </p:tav>
                                      </p:tavLst>
                                    </p:anim>
                                    <p:animEffect transition="out" filter="fade">
                                      <p:cBhvr>
                                        <p:cTn id="269" dur="500"/>
                                        <p:tgtEl>
                                          <p:spTgt spid="63"/>
                                        </p:tgtEl>
                                      </p:cBhvr>
                                    </p:animEffect>
                                    <p:set>
                                      <p:cBhvr>
                                        <p:cTn id="270" dur="1" fill="hold">
                                          <p:stCondLst>
                                            <p:cond delay="499"/>
                                          </p:stCondLst>
                                        </p:cTn>
                                        <p:tgtEl>
                                          <p:spTgt spid="63"/>
                                        </p:tgtEl>
                                        <p:attrNameLst>
                                          <p:attrName>style.visibility</p:attrName>
                                        </p:attrNameLst>
                                      </p:cBhvr>
                                      <p:to>
                                        <p:strVal val="hidden"/>
                                      </p:to>
                                    </p:set>
                                  </p:childTnLst>
                                </p:cTn>
                              </p:par>
                              <p:par>
                                <p:cTn id="271" presetID="53" presetClass="exit" presetSubtype="32" fill="hold" grpId="1" nodeType="withEffect">
                                  <p:stCondLst>
                                    <p:cond delay="3500"/>
                                  </p:stCondLst>
                                  <p:childTnLst>
                                    <p:anim calcmode="lin" valueType="num">
                                      <p:cBhvr>
                                        <p:cTn id="272" dur="500"/>
                                        <p:tgtEl>
                                          <p:spTgt spid="59"/>
                                        </p:tgtEl>
                                        <p:attrNameLst>
                                          <p:attrName>ppt_w</p:attrName>
                                        </p:attrNameLst>
                                      </p:cBhvr>
                                      <p:tavLst>
                                        <p:tav tm="0">
                                          <p:val>
                                            <p:strVal val="ppt_w"/>
                                          </p:val>
                                        </p:tav>
                                        <p:tav tm="100000">
                                          <p:val>
                                            <p:fltVal val="0"/>
                                          </p:val>
                                        </p:tav>
                                      </p:tavLst>
                                    </p:anim>
                                    <p:anim calcmode="lin" valueType="num">
                                      <p:cBhvr>
                                        <p:cTn id="273" dur="500"/>
                                        <p:tgtEl>
                                          <p:spTgt spid="59"/>
                                        </p:tgtEl>
                                        <p:attrNameLst>
                                          <p:attrName>ppt_h</p:attrName>
                                        </p:attrNameLst>
                                      </p:cBhvr>
                                      <p:tavLst>
                                        <p:tav tm="0">
                                          <p:val>
                                            <p:strVal val="ppt_h"/>
                                          </p:val>
                                        </p:tav>
                                        <p:tav tm="100000">
                                          <p:val>
                                            <p:fltVal val="0"/>
                                          </p:val>
                                        </p:tav>
                                      </p:tavLst>
                                    </p:anim>
                                    <p:animEffect transition="out" filter="fade">
                                      <p:cBhvr>
                                        <p:cTn id="274" dur="500"/>
                                        <p:tgtEl>
                                          <p:spTgt spid="59"/>
                                        </p:tgtEl>
                                      </p:cBhvr>
                                    </p:animEffect>
                                    <p:set>
                                      <p:cBhvr>
                                        <p:cTn id="275" dur="1" fill="hold">
                                          <p:stCondLst>
                                            <p:cond delay="499"/>
                                          </p:stCondLst>
                                        </p:cTn>
                                        <p:tgtEl>
                                          <p:spTgt spid="59"/>
                                        </p:tgtEl>
                                        <p:attrNameLst>
                                          <p:attrName>style.visibility</p:attrName>
                                        </p:attrNameLst>
                                      </p:cBhvr>
                                      <p:to>
                                        <p:strVal val="hidden"/>
                                      </p:to>
                                    </p:set>
                                  </p:childTnLst>
                                </p:cTn>
                              </p:par>
                              <p:par>
                                <p:cTn id="276" presetID="2" presetClass="entr" presetSubtype="8" fill="hold" nodeType="withEffect">
                                  <p:stCondLst>
                                    <p:cond delay="3750"/>
                                  </p:stCondLst>
                                  <p:childTnLst>
                                    <p:set>
                                      <p:cBhvr>
                                        <p:cTn id="277" dur="1" fill="hold">
                                          <p:stCondLst>
                                            <p:cond delay="0"/>
                                          </p:stCondLst>
                                        </p:cTn>
                                        <p:tgtEl>
                                          <p:spTgt spid="67"/>
                                        </p:tgtEl>
                                        <p:attrNameLst>
                                          <p:attrName>style.visibility</p:attrName>
                                        </p:attrNameLst>
                                      </p:cBhvr>
                                      <p:to>
                                        <p:strVal val="visible"/>
                                      </p:to>
                                    </p:set>
                                    <p:anim calcmode="lin" valueType="num">
                                      <p:cBhvr additive="base">
                                        <p:cTn id="278" dur="500" fill="hold"/>
                                        <p:tgtEl>
                                          <p:spTgt spid="67"/>
                                        </p:tgtEl>
                                        <p:attrNameLst>
                                          <p:attrName>ppt_x</p:attrName>
                                        </p:attrNameLst>
                                      </p:cBhvr>
                                      <p:tavLst>
                                        <p:tav tm="0">
                                          <p:val>
                                            <p:strVal val="0-#ppt_w/2"/>
                                          </p:val>
                                        </p:tav>
                                        <p:tav tm="100000">
                                          <p:val>
                                            <p:strVal val="#ppt_x"/>
                                          </p:val>
                                        </p:tav>
                                      </p:tavLst>
                                    </p:anim>
                                    <p:anim calcmode="lin" valueType="num">
                                      <p:cBhvr additive="base">
                                        <p:cTn id="279" dur="500" fill="hold"/>
                                        <p:tgtEl>
                                          <p:spTgt spid="67"/>
                                        </p:tgtEl>
                                        <p:attrNameLst>
                                          <p:attrName>ppt_y</p:attrName>
                                        </p:attrNameLst>
                                      </p:cBhvr>
                                      <p:tavLst>
                                        <p:tav tm="0">
                                          <p:val>
                                            <p:strVal val="#ppt_y"/>
                                          </p:val>
                                        </p:tav>
                                        <p:tav tm="100000">
                                          <p:val>
                                            <p:strVal val="#ppt_y"/>
                                          </p:val>
                                        </p:tav>
                                      </p:tavLst>
                                    </p:anim>
                                  </p:childTnLst>
                                </p:cTn>
                              </p:par>
                              <p:par>
                                <p:cTn id="280" presetID="12" presetClass="entr" presetSubtype="4" fill="hold" grpId="0" nodeType="withEffect">
                                  <p:stCondLst>
                                    <p:cond delay="4000"/>
                                  </p:stCondLst>
                                  <p:childTnLst>
                                    <p:set>
                                      <p:cBhvr>
                                        <p:cTn id="281" dur="1" fill="hold">
                                          <p:stCondLst>
                                            <p:cond delay="0"/>
                                          </p:stCondLst>
                                        </p:cTn>
                                        <p:tgtEl>
                                          <p:spTgt spid="3"/>
                                        </p:tgtEl>
                                        <p:attrNameLst>
                                          <p:attrName>style.visibility</p:attrName>
                                        </p:attrNameLst>
                                      </p:cBhvr>
                                      <p:to>
                                        <p:strVal val="visible"/>
                                      </p:to>
                                    </p:set>
                                    <p:anim calcmode="lin" valueType="num">
                                      <p:cBhvr additive="base">
                                        <p:cTn id="282" dur="500"/>
                                        <p:tgtEl>
                                          <p:spTgt spid="3"/>
                                        </p:tgtEl>
                                        <p:attrNameLst>
                                          <p:attrName>ppt_y</p:attrName>
                                        </p:attrNameLst>
                                      </p:cBhvr>
                                      <p:tavLst>
                                        <p:tav tm="0">
                                          <p:val>
                                            <p:strVal val="#ppt_y+#ppt_h*1.125000"/>
                                          </p:val>
                                        </p:tav>
                                        <p:tav tm="100000">
                                          <p:val>
                                            <p:strVal val="#ppt_y"/>
                                          </p:val>
                                        </p:tav>
                                      </p:tavLst>
                                    </p:anim>
                                    <p:animEffect transition="in" filter="wipe(up)">
                                      <p:cBhvr>
                                        <p:cTn id="28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4" grpId="0" animBg="1"/>
      <p:bldP spid="15" grpId="0" animBg="1"/>
      <p:bldP spid="16" grpId="0" animBg="1"/>
      <p:bldP spid="16" grpId="1" animBg="1"/>
      <p:bldP spid="28" grpId="0" animBg="1"/>
      <p:bldP spid="28" grpId="1" animBg="1"/>
      <p:bldP spid="28" grpId="2" animBg="1"/>
      <p:bldP spid="31" grpId="0" animBg="1"/>
      <p:bldP spid="31" grpId="1" animBg="1"/>
      <p:bldP spid="31" grpId="2" animBg="1"/>
      <p:bldP spid="34" grpId="0" animBg="1"/>
      <p:bldP spid="34" grpId="1" animBg="1"/>
      <p:bldP spid="34" grpId="2" animBg="1"/>
      <p:bldP spid="36" grpId="0" animBg="1"/>
      <p:bldP spid="36" grpId="1" animBg="1"/>
      <p:bldP spid="36" grpId="2" animBg="1"/>
      <p:bldP spid="42" grpId="0" animBg="1"/>
      <p:bldP spid="42" grpId="1" animBg="1"/>
      <p:bldP spid="42" grpId="2" animBg="1"/>
      <p:bldP spid="43" grpId="0" animBg="1"/>
      <p:bldP spid="43" grpId="1" animBg="1"/>
      <p:bldP spid="43" grpId="2" animBg="1"/>
      <p:bldP spid="46" grpId="0" animBg="1"/>
      <p:bldP spid="46" grpId="1" animBg="1"/>
      <p:bldP spid="46" grpId="2" animBg="1"/>
      <p:bldP spid="47" grpId="0" animBg="1"/>
      <p:bldP spid="47" grpId="1" animBg="1"/>
      <p:bldP spid="47" grpId="2" animBg="1"/>
      <p:bldP spid="48" grpId="0" animBg="1"/>
      <p:bldP spid="48" grpId="1" animBg="1"/>
      <p:bldP spid="50" grpId="0" animBg="1"/>
      <p:bldP spid="50" grpId="1" animBg="1"/>
      <p:bldP spid="22" grpId="0" animBg="1"/>
      <p:bldP spid="22" grpId="1" animBg="1"/>
      <p:bldP spid="49" grpId="0" animBg="1"/>
      <p:bldP spid="49" grpId="1" animBg="1"/>
      <p:bldP spid="51" grpId="0" animBg="1"/>
      <p:bldP spid="51" grpId="1" animBg="1"/>
      <p:bldP spid="52" grpId="0" animBg="1"/>
      <p:bldP spid="52" grpId="1" animBg="1"/>
      <p:bldP spid="54" grpId="0" animBg="1"/>
      <p:bldP spid="54" grpId="1" animBg="1"/>
      <p:bldP spid="45" grpId="0" animBg="1"/>
      <p:bldP spid="45" grpId="1" animBg="1"/>
      <p:bldP spid="57" grpId="0" animBg="1"/>
      <p:bldP spid="57" grpId="1" animBg="1"/>
      <p:bldP spid="58" grpId="0" animBg="1"/>
      <p:bldP spid="58" grpId="1" animBg="1"/>
      <p:bldP spid="59" grpId="0" animBg="1"/>
      <p:bldP spid="59" grpId="1" animBg="1"/>
      <p:bldP spid="62" grpId="0" animBg="1"/>
      <p:bldP spid="62" grpId="1" animBg="1"/>
      <p:bldP spid="63" grpId="0" animBg="1"/>
      <p:bldP spid="63" grpId="1"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336885" y="130172"/>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3" name="TextBox 8"/>
          <p:cNvSpPr txBox="1"/>
          <p:nvPr/>
        </p:nvSpPr>
        <p:spPr>
          <a:xfrm>
            <a:off x="990600" y="935593"/>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4" name="TextBox 8"/>
          <p:cNvSpPr txBox="1"/>
          <p:nvPr/>
        </p:nvSpPr>
        <p:spPr>
          <a:xfrm>
            <a:off x="990600" y="1741014"/>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b. </a:t>
            </a:r>
            <a:r>
              <a:rPr lang="en-US" sz="3899" dirty="0" err="1" smtClean="0">
                <a:solidFill>
                  <a:srgbClr val="004AAD"/>
                </a:solidFill>
                <a:latin typeface="Public Sans Heavy"/>
              </a:rPr>
              <a:t>Đề</a:t>
            </a:r>
            <a:r>
              <a:rPr lang="en-US" sz="3899" dirty="0" smtClean="0">
                <a:solidFill>
                  <a:srgbClr val="004AAD"/>
                </a:solidFill>
                <a:latin typeface="Public Sans Heavy"/>
              </a:rPr>
              <a:t> </a:t>
            </a:r>
            <a:r>
              <a:rPr lang="en-US" sz="3899" dirty="0" err="1" smtClean="0">
                <a:solidFill>
                  <a:srgbClr val="004AAD"/>
                </a:solidFill>
                <a:latin typeface="Public Sans Heavy"/>
              </a:rPr>
              <a:t>xuất</a:t>
            </a:r>
            <a:r>
              <a:rPr lang="en-US" sz="3899" dirty="0" smtClean="0">
                <a:solidFill>
                  <a:srgbClr val="004AAD"/>
                </a:solidFill>
                <a:latin typeface="Public Sans Heavy"/>
              </a:rPr>
              <a:t> </a:t>
            </a:r>
            <a:r>
              <a:rPr lang="en-US" sz="3899" dirty="0" err="1" smtClean="0">
                <a:solidFill>
                  <a:srgbClr val="004AAD"/>
                </a:solidFill>
                <a:latin typeface="Public Sans Heavy"/>
              </a:rPr>
              <a:t>và</a:t>
            </a:r>
            <a:r>
              <a:rPr lang="en-US" sz="3899" dirty="0" smtClean="0">
                <a:solidFill>
                  <a:srgbClr val="004AAD"/>
                </a:solidFill>
                <a:latin typeface="Public Sans Heavy"/>
              </a:rPr>
              <a:t> </a:t>
            </a:r>
            <a:r>
              <a:rPr lang="en-US" sz="3899" dirty="0" err="1" smtClean="0">
                <a:solidFill>
                  <a:srgbClr val="004AAD"/>
                </a:solidFill>
                <a:latin typeface="Public Sans Heavy"/>
              </a:rPr>
              <a:t>chứng</a:t>
            </a:r>
            <a:r>
              <a:rPr lang="en-US" sz="3899" dirty="0" smtClean="0">
                <a:solidFill>
                  <a:srgbClr val="004AAD"/>
                </a:solidFill>
                <a:latin typeface="Public Sans Heavy"/>
              </a:rPr>
              <a:t> minh </a:t>
            </a:r>
            <a:r>
              <a:rPr lang="en-US" sz="3899" dirty="0" err="1" smtClean="0">
                <a:solidFill>
                  <a:srgbClr val="004AAD"/>
                </a:solidFill>
                <a:latin typeface="Public Sans Heavy"/>
              </a:rPr>
              <a:t>giả</a:t>
            </a:r>
            <a:r>
              <a:rPr lang="en-US" sz="3899" dirty="0" smtClean="0">
                <a:solidFill>
                  <a:srgbClr val="004AAD"/>
                </a:solidFill>
                <a:latin typeface="Public Sans Heavy"/>
              </a:rPr>
              <a:t> </a:t>
            </a:r>
            <a:r>
              <a:rPr lang="en-US" sz="3899" dirty="0" err="1" smtClean="0">
                <a:solidFill>
                  <a:srgbClr val="004AAD"/>
                </a:solidFill>
                <a:latin typeface="Public Sans Heavy"/>
              </a:rPr>
              <a:t>thuyết</a:t>
            </a:r>
            <a:endParaRPr lang="en-US" sz="3899" dirty="0">
              <a:solidFill>
                <a:srgbClr val="004AAD"/>
              </a:solidFill>
              <a:latin typeface="Public Sans Heavy"/>
            </a:endParaRPr>
          </a:p>
        </p:txBody>
      </p:sp>
      <p:pic>
        <p:nvPicPr>
          <p:cNvPr id="5" name="Picture 4"/>
          <p:cNvPicPr>
            <a:picLocks noChangeAspect="1"/>
          </p:cNvPicPr>
          <p:nvPr/>
        </p:nvPicPr>
        <p:blipFill>
          <a:blip r:embed="rId2"/>
          <a:stretch>
            <a:fillRect/>
          </a:stretch>
        </p:blipFill>
        <p:spPr>
          <a:xfrm>
            <a:off x="13030200" y="53129"/>
            <a:ext cx="4984549" cy="3165544"/>
          </a:xfrm>
          <a:prstGeom prst="rect">
            <a:avLst/>
          </a:prstGeom>
        </p:spPr>
      </p:pic>
      <p:sp>
        <p:nvSpPr>
          <p:cNvPr id="6" name="TextBox 10"/>
          <p:cNvSpPr txBox="1"/>
          <p:nvPr/>
        </p:nvSpPr>
        <p:spPr>
          <a:xfrm>
            <a:off x="990600" y="2485008"/>
            <a:ext cx="11582400" cy="1846659"/>
          </a:xfrm>
          <a:prstGeom prst="rect">
            <a:avLst/>
          </a:prstGeom>
        </p:spPr>
        <p:txBody>
          <a:bodyPr wrap="square" lIns="0" tIns="0" rIns="0" bIns="0" rtlCol="0" anchor="t">
            <a:spAutoFit/>
          </a:bodyPr>
          <a:lstStyle/>
          <a:p>
            <a:pPr>
              <a:lnSpc>
                <a:spcPts val="4759"/>
              </a:lnSpc>
              <a:defRPr/>
            </a:pPr>
            <a:r>
              <a:rPr lang="en-US" sz="3399" dirty="0" smtClean="0">
                <a:solidFill>
                  <a:srgbClr val="000000"/>
                </a:solidFill>
                <a:latin typeface="Public Sans Bold"/>
              </a:rPr>
              <a:t>HS </a:t>
            </a:r>
            <a:r>
              <a:rPr lang="en-US" sz="3399" dirty="0" err="1">
                <a:solidFill>
                  <a:srgbClr val="000000"/>
                </a:solidFill>
                <a:latin typeface="Public Sans Bold"/>
              </a:rPr>
              <a:t>nghiên</a:t>
            </a:r>
            <a:r>
              <a:rPr lang="en-US" sz="3399" dirty="0">
                <a:solidFill>
                  <a:srgbClr val="000000"/>
                </a:solidFill>
                <a:latin typeface="Public Sans Bold"/>
              </a:rPr>
              <a:t> </a:t>
            </a:r>
            <a:r>
              <a:rPr lang="en-US" sz="3399" dirty="0" err="1">
                <a:solidFill>
                  <a:srgbClr val="000000"/>
                </a:solidFill>
                <a:latin typeface="Public Sans Bold"/>
              </a:rPr>
              <a:t>cứu</a:t>
            </a:r>
            <a:r>
              <a:rPr lang="en-US" sz="3399" dirty="0">
                <a:solidFill>
                  <a:srgbClr val="000000"/>
                </a:solidFill>
                <a:latin typeface="Public Sans Bold"/>
              </a:rPr>
              <a:t> </a:t>
            </a:r>
            <a:r>
              <a:rPr lang="en-US" sz="3399" dirty="0" err="1">
                <a:solidFill>
                  <a:srgbClr val="000000"/>
                </a:solidFill>
                <a:latin typeface="Public Sans Bold"/>
              </a:rPr>
              <a:t>thông</a:t>
            </a:r>
            <a:r>
              <a:rPr lang="en-US" sz="3399" dirty="0">
                <a:solidFill>
                  <a:srgbClr val="000000"/>
                </a:solidFill>
                <a:latin typeface="Public Sans Bold"/>
              </a:rPr>
              <a:t> tin SGK </a:t>
            </a:r>
            <a:r>
              <a:rPr lang="en-US" sz="3399" dirty="0" err="1">
                <a:solidFill>
                  <a:srgbClr val="000000"/>
                </a:solidFill>
                <a:latin typeface="Public Sans Bold"/>
              </a:rPr>
              <a:t>phần</a:t>
            </a:r>
            <a:r>
              <a:rPr lang="en-US" sz="3399" dirty="0">
                <a:solidFill>
                  <a:srgbClr val="000000"/>
                </a:solidFill>
                <a:latin typeface="Public Sans Bold"/>
              </a:rPr>
              <a:t> </a:t>
            </a:r>
            <a:r>
              <a:rPr lang="en-US" sz="3399" dirty="0" smtClean="0">
                <a:solidFill>
                  <a:srgbClr val="000000"/>
                </a:solidFill>
                <a:latin typeface="Public Sans Bold"/>
              </a:rPr>
              <a:t>II.1.b </a:t>
            </a:r>
            <a:r>
              <a:rPr lang="en-US" sz="3399" dirty="0" err="1">
                <a:solidFill>
                  <a:srgbClr val="000000"/>
                </a:solidFill>
                <a:latin typeface="Public Sans Bold"/>
              </a:rPr>
              <a:t>để</a:t>
            </a:r>
            <a:r>
              <a:rPr lang="en-US" sz="3399" dirty="0">
                <a:solidFill>
                  <a:srgbClr val="000000"/>
                </a:solidFill>
                <a:latin typeface="Public Sans Bold"/>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a:solidFill>
                  <a:srgbClr val="000000"/>
                </a:solidFill>
                <a:latin typeface="Public Sans Bold"/>
              </a:rPr>
              <a:t>sau</a:t>
            </a:r>
            <a:r>
              <a:rPr lang="en-US" sz="3399" dirty="0">
                <a:solidFill>
                  <a:srgbClr val="000000"/>
                </a:solidFill>
                <a:latin typeface="Public Sans Bold"/>
              </a:rPr>
              <a:t>:</a:t>
            </a:r>
          </a:p>
          <a:p>
            <a:pPr lvl="0">
              <a:lnSpc>
                <a:spcPts val="4759"/>
              </a:lnSpc>
              <a:defRPr/>
            </a:pP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2" name="Rounded Rectangle 11"/>
          <p:cNvSpPr/>
          <p:nvPr/>
        </p:nvSpPr>
        <p:spPr>
          <a:xfrm>
            <a:off x="266700" y="3695700"/>
            <a:ext cx="9829799" cy="408677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 </a:t>
            </a:r>
            <a:r>
              <a:rPr lang="en-US" sz="3600" b="1" dirty="0" err="1">
                <a:solidFill>
                  <a:schemeClr val="tx1"/>
                </a:solidFill>
              </a:rPr>
              <a:t>Dựa</a:t>
            </a:r>
            <a:r>
              <a:rPr lang="en-US" sz="3600" b="1" dirty="0">
                <a:solidFill>
                  <a:schemeClr val="tx1"/>
                </a:solidFill>
              </a:rPr>
              <a:t> </a:t>
            </a:r>
            <a:r>
              <a:rPr lang="en-US" sz="3600" b="1" dirty="0" err="1">
                <a:solidFill>
                  <a:schemeClr val="tx1"/>
                </a:solidFill>
              </a:rPr>
              <a:t>vào</a:t>
            </a:r>
            <a:r>
              <a:rPr lang="en-US" sz="3600" b="1" dirty="0">
                <a:solidFill>
                  <a:schemeClr val="tx1"/>
                </a:solidFill>
              </a:rPr>
              <a:t> </a:t>
            </a:r>
            <a:r>
              <a:rPr lang="en-US" sz="3600" b="1" dirty="0" err="1">
                <a:solidFill>
                  <a:schemeClr val="tx1"/>
                </a:solidFill>
              </a:rPr>
              <a:t>căn</a:t>
            </a:r>
            <a:r>
              <a:rPr lang="en-US" sz="3600" b="1" dirty="0">
                <a:solidFill>
                  <a:schemeClr val="tx1"/>
                </a:solidFill>
              </a:rPr>
              <a:t> </a:t>
            </a:r>
            <a:r>
              <a:rPr lang="en-US" sz="3600" b="1" dirty="0" err="1">
                <a:solidFill>
                  <a:schemeClr val="tx1"/>
                </a:solidFill>
              </a:rPr>
              <a:t>cứ</a:t>
            </a:r>
            <a:r>
              <a:rPr lang="en-US" sz="3600" b="1" dirty="0">
                <a:solidFill>
                  <a:schemeClr val="tx1"/>
                </a:solidFill>
              </a:rPr>
              <a:t> </a:t>
            </a:r>
            <a:r>
              <a:rPr lang="en-US" sz="3600" b="1" dirty="0" err="1">
                <a:solidFill>
                  <a:schemeClr val="tx1"/>
                </a:solidFill>
              </a:rPr>
              <a:t>nào</a:t>
            </a:r>
            <a:r>
              <a:rPr lang="en-US" sz="3600" b="1" dirty="0">
                <a:solidFill>
                  <a:schemeClr val="tx1"/>
                </a:solidFill>
              </a:rPr>
              <a:t> </a:t>
            </a:r>
            <a:r>
              <a:rPr lang="en-US" sz="3600" b="1" dirty="0" err="1">
                <a:solidFill>
                  <a:schemeClr val="tx1"/>
                </a:solidFill>
              </a:rPr>
              <a:t>để</a:t>
            </a:r>
            <a:r>
              <a:rPr lang="en-US" sz="3600" b="1" dirty="0">
                <a:solidFill>
                  <a:schemeClr val="tx1"/>
                </a:solidFill>
              </a:rPr>
              <a:t>: </a:t>
            </a:r>
          </a:p>
          <a:p>
            <a:pPr algn="ctr"/>
            <a:r>
              <a:rPr lang="en-US" sz="3600" b="1" dirty="0">
                <a:solidFill>
                  <a:schemeClr val="tx1"/>
                </a:solidFill>
              </a:rPr>
              <a:t>?</a:t>
            </a:r>
            <a:r>
              <a:rPr lang="en-US" sz="3600" b="1" dirty="0" smtClean="0">
                <a:solidFill>
                  <a:schemeClr val="tx1"/>
                </a:solidFill>
              </a:rPr>
              <a:t> Mendel </a:t>
            </a:r>
            <a:r>
              <a:rPr lang="en-US" sz="3600" b="1" dirty="0" err="1">
                <a:solidFill>
                  <a:schemeClr val="tx1"/>
                </a:solidFill>
              </a:rPr>
              <a:t>đề</a:t>
            </a:r>
            <a:r>
              <a:rPr lang="en-US" sz="3600" b="1" dirty="0">
                <a:solidFill>
                  <a:schemeClr val="tx1"/>
                </a:solidFill>
              </a:rPr>
              <a:t> </a:t>
            </a:r>
            <a:r>
              <a:rPr lang="en-US" sz="3600" b="1" dirty="0" err="1">
                <a:solidFill>
                  <a:schemeClr val="tx1"/>
                </a:solidFill>
              </a:rPr>
              <a:t>xuất</a:t>
            </a:r>
            <a:r>
              <a:rPr lang="en-US" sz="3600" b="1" dirty="0">
                <a:solidFill>
                  <a:schemeClr val="tx1"/>
                </a:solidFill>
              </a:rPr>
              <a:t> </a:t>
            </a:r>
            <a:r>
              <a:rPr lang="en-US" sz="3600" b="1" dirty="0" err="1">
                <a:solidFill>
                  <a:schemeClr val="tx1"/>
                </a:solidFill>
              </a:rPr>
              <a:t>giả</a:t>
            </a:r>
            <a:r>
              <a:rPr lang="en-US" sz="3600" b="1" dirty="0">
                <a:solidFill>
                  <a:schemeClr val="tx1"/>
                </a:solidFill>
              </a:rPr>
              <a:t> </a:t>
            </a:r>
            <a:r>
              <a:rPr lang="en-US" sz="3600" b="1" dirty="0" err="1">
                <a:solidFill>
                  <a:schemeClr val="tx1"/>
                </a:solidFill>
              </a:rPr>
              <a:t>thuyết</a:t>
            </a:r>
            <a:r>
              <a:rPr lang="en-US" sz="3600" b="1" dirty="0">
                <a:solidFill>
                  <a:schemeClr val="tx1"/>
                </a:solidFill>
              </a:rPr>
              <a:t> “</a:t>
            </a:r>
            <a:r>
              <a:rPr lang="en-US" sz="3600" b="1" dirty="0" err="1">
                <a:solidFill>
                  <a:schemeClr val="tx1"/>
                </a:solidFill>
              </a:rPr>
              <a:t>mỗi</a:t>
            </a:r>
            <a:r>
              <a:rPr lang="en-US" sz="3600" b="1" dirty="0">
                <a:solidFill>
                  <a:schemeClr val="tx1"/>
                </a:solidFill>
              </a:rPr>
              <a:t> </a:t>
            </a:r>
            <a:r>
              <a:rPr lang="en-US" sz="3600" b="1" dirty="0" err="1">
                <a:solidFill>
                  <a:schemeClr val="tx1"/>
                </a:solidFill>
              </a:rPr>
              <a:t>tính</a:t>
            </a:r>
            <a:r>
              <a:rPr lang="en-US" sz="3600" b="1" dirty="0">
                <a:solidFill>
                  <a:schemeClr val="tx1"/>
                </a:solidFill>
              </a:rPr>
              <a:t> </a:t>
            </a:r>
            <a:r>
              <a:rPr lang="en-US" sz="3600" b="1" dirty="0" err="1">
                <a:solidFill>
                  <a:schemeClr val="tx1"/>
                </a:solidFill>
              </a:rPr>
              <a:t>trạng</a:t>
            </a:r>
            <a:r>
              <a:rPr lang="en-US" sz="3600" b="1" dirty="0">
                <a:solidFill>
                  <a:schemeClr val="tx1"/>
                </a:solidFill>
              </a:rPr>
              <a:t> do </a:t>
            </a:r>
            <a:r>
              <a:rPr lang="en-US" sz="3600" b="1" dirty="0" err="1">
                <a:solidFill>
                  <a:schemeClr val="tx1"/>
                </a:solidFill>
              </a:rPr>
              <a:t>một</a:t>
            </a:r>
            <a:r>
              <a:rPr lang="en-US" sz="3600" b="1" dirty="0">
                <a:solidFill>
                  <a:schemeClr val="tx1"/>
                </a:solidFill>
              </a:rPr>
              <a:t> </a:t>
            </a:r>
            <a:r>
              <a:rPr lang="en-US" sz="3600" b="1" dirty="0" err="1">
                <a:solidFill>
                  <a:schemeClr val="tx1"/>
                </a:solidFill>
              </a:rPr>
              <a:t>cặp</a:t>
            </a:r>
            <a:r>
              <a:rPr lang="en-US" sz="3600" b="1" dirty="0">
                <a:solidFill>
                  <a:schemeClr val="tx1"/>
                </a:solidFill>
              </a:rPr>
              <a:t> </a:t>
            </a:r>
            <a:r>
              <a:rPr lang="en-US" sz="3600" b="1" dirty="0" err="1">
                <a:solidFill>
                  <a:schemeClr val="tx1"/>
                </a:solidFill>
              </a:rPr>
              <a:t>nhân</a:t>
            </a:r>
            <a:r>
              <a:rPr lang="en-US" sz="3600" b="1" dirty="0">
                <a:solidFill>
                  <a:schemeClr val="tx1"/>
                </a:solidFill>
              </a:rPr>
              <a:t> </a:t>
            </a:r>
            <a:r>
              <a:rPr lang="en-US" sz="3600" b="1" dirty="0" err="1">
                <a:solidFill>
                  <a:schemeClr val="tx1"/>
                </a:solidFill>
              </a:rPr>
              <a:t>tố</a:t>
            </a:r>
            <a:r>
              <a:rPr lang="en-US" sz="3600" b="1" dirty="0">
                <a:solidFill>
                  <a:schemeClr val="tx1"/>
                </a:solidFill>
              </a:rPr>
              <a:t> di </a:t>
            </a:r>
            <a:r>
              <a:rPr lang="en-US" sz="3600" b="1" dirty="0" err="1">
                <a:solidFill>
                  <a:schemeClr val="tx1"/>
                </a:solidFill>
              </a:rPr>
              <a:t>truyền</a:t>
            </a:r>
            <a:r>
              <a:rPr lang="en-US" sz="3600" b="1" dirty="0">
                <a:solidFill>
                  <a:schemeClr val="tx1"/>
                </a:solidFill>
              </a:rPr>
              <a:t> qui </a:t>
            </a:r>
            <a:r>
              <a:rPr lang="en-US" sz="3600" b="1" dirty="0" err="1">
                <a:solidFill>
                  <a:schemeClr val="tx1"/>
                </a:solidFill>
              </a:rPr>
              <a:t>định</a:t>
            </a:r>
            <a:r>
              <a:rPr lang="en-US" sz="3600" b="1" dirty="0">
                <a:solidFill>
                  <a:schemeClr val="tx1"/>
                </a:solidFill>
              </a:rPr>
              <a:t>; </a:t>
            </a:r>
          </a:p>
          <a:p>
            <a:pPr algn="ctr"/>
            <a:r>
              <a:rPr lang="en-US" sz="3600" b="1" dirty="0">
                <a:solidFill>
                  <a:schemeClr val="tx1"/>
                </a:solidFill>
              </a:rPr>
              <a:t>?</a:t>
            </a:r>
            <a:r>
              <a:rPr lang="en-US" sz="3600" b="1" dirty="0" smtClean="0">
                <a:solidFill>
                  <a:schemeClr val="tx1"/>
                </a:solidFill>
              </a:rPr>
              <a:t> </a:t>
            </a:r>
            <a:r>
              <a:rPr lang="en-US" sz="3600" b="1" dirty="0" err="1">
                <a:solidFill>
                  <a:schemeClr val="tx1"/>
                </a:solidFill>
              </a:rPr>
              <a:t>màu</a:t>
            </a:r>
            <a:r>
              <a:rPr lang="en-US" sz="3600" b="1" dirty="0">
                <a:solidFill>
                  <a:schemeClr val="tx1"/>
                </a:solidFill>
              </a:rPr>
              <a:t> </a:t>
            </a:r>
            <a:r>
              <a:rPr lang="en-US" sz="3600" b="1" dirty="0" err="1">
                <a:solidFill>
                  <a:schemeClr val="tx1"/>
                </a:solidFill>
              </a:rPr>
              <a:t>hoa</a:t>
            </a:r>
            <a:r>
              <a:rPr lang="en-US" sz="3600" b="1" dirty="0">
                <a:solidFill>
                  <a:schemeClr val="tx1"/>
                </a:solidFill>
              </a:rPr>
              <a:t> </a:t>
            </a:r>
            <a:r>
              <a:rPr lang="en-US" sz="3600" b="1" dirty="0" err="1">
                <a:solidFill>
                  <a:schemeClr val="tx1"/>
                </a:solidFill>
              </a:rPr>
              <a:t>tím</a:t>
            </a:r>
            <a:r>
              <a:rPr lang="en-US" sz="3600" b="1" dirty="0">
                <a:solidFill>
                  <a:schemeClr val="tx1"/>
                </a:solidFill>
              </a:rPr>
              <a:t> </a:t>
            </a:r>
            <a:r>
              <a:rPr lang="en-US" sz="3600" b="1" dirty="0" err="1">
                <a:solidFill>
                  <a:schemeClr val="tx1"/>
                </a:solidFill>
              </a:rPr>
              <a:t>là</a:t>
            </a:r>
            <a:r>
              <a:rPr lang="en-US" sz="3600" b="1" dirty="0">
                <a:solidFill>
                  <a:schemeClr val="tx1"/>
                </a:solidFill>
              </a:rPr>
              <a:t> </a:t>
            </a:r>
            <a:r>
              <a:rPr lang="en-US" sz="3600" b="1" dirty="0" err="1">
                <a:solidFill>
                  <a:schemeClr val="tx1"/>
                </a:solidFill>
              </a:rPr>
              <a:t>tính</a:t>
            </a:r>
            <a:r>
              <a:rPr lang="en-US" sz="3600" b="1" dirty="0">
                <a:solidFill>
                  <a:schemeClr val="tx1"/>
                </a:solidFill>
              </a:rPr>
              <a:t> </a:t>
            </a:r>
            <a:r>
              <a:rPr lang="en-US" sz="3600" b="1" dirty="0" err="1">
                <a:solidFill>
                  <a:schemeClr val="tx1"/>
                </a:solidFill>
              </a:rPr>
              <a:t>trạng</a:t>
            </a:r>
            <a:r>
              <a:rPr lang="en-US" sz="3600" b="1" dirty="0">
                <a:solidFill>
                  <a:schemeClr val="tx1"/>
                </a:solidFill>
              </a:rPr>
              <a:t> </a:t>
            </a:r>
            <a:r>
              <a:rPr lang="en-US" sz="3600" b="1" dirty="0" err="1">
                <a:solidFill>
                  <a:schemeClr val="tx1"/>
                </a:solidFill>
              </a:rPr>
              <a:t>trội</a:t>
            </a:r>
            <a:r>
              <a:rPr lang="en-US" sz="3600" b="1" dirty="0">
                <a:solidFill>
                  <a:schemeClr val="tx1"/>
                </a:solidFill>
              </a:rPr>
              <a:t>; </a:t>
            </a:r>
            <a:r>
              <a:rPr lang="en-US" sz="3600" b="1" dirty="0" err="1">
                <a:solidFill>
                  <a:schemeClr val="tx1"/>
                </a:solidFill>
              </a:rPr>
              <a:t>màu</a:t>
            </a:r>
            <a:r>
              <a:rPr lang="en-US" sz="3600" b="1" dirty="0">
                <a:solidFill>
                  <a:schemeClr val="tx1"/>
                </a:solidFill>
              </a:rPr>
              <a:t> </a:t>
            </a:r>
            <a:r>
              <a:rPr lang="en-US" sz="3600" b="1" dirty="0" err="1">
                <a:solidFill>
                  <a:schemeClr val="tx1"/>
                </a:solidFill>
              </a:rPr>
              <a:t>hoa</a:t>
            </a:r>
            <a:r>
              <a:rPr lang="en-US" sz="3600" b="1" dirty="0">
                <a:solidFill>
                  <a:schemeClr val="tx1"/>
                </a:solidFill>
              </a:rPr>
              <a:t> </a:t>
            </a:r>
            <a:r>
              <a:rPr lang="en-US" sz="3600" b="1" dirty="0" err="1">
                <a:solidFill>
                  <a:schemeClr val="tx1"/>
                </a:solidFill>
              </a:rPr>
              <a:t>trắng</a:t>
            </a:r>
            <a:r>
              <a:rPr lang="en-US" sz="3600" b="1" dirty="0">
                <a:solidFill>
                  <a:schemeClr val="tx1"/>
                </a:solidFill>
              </a:rPr>
              <a:t> </a:t>
            </a:r>
            <a:r>
              <a:rPr lang="en-US" sz="3600" b="1" dirty="0" err="1">
                <a:solidFill>
                  <a:schemeClr val="tx1"/>
                </a:solidFill>
              </a:rPr>
              <a:t>là</a:t>
            </a:r>
            <a:r>
              <a:rPr lang="en-US" sz="3600" b="1" dirty="0">
                <a:solidFill>
                  <a:schemeClr val="tx1"/>
                </a:solidFill>
              </a:rPr>
              <a:t> </a:t>
            </a:r>
            <a:r>
              <a:rPr lang="en-US" sz="3600" b="1" dirty="0" err="1">
                <a:solidFill>
                  <a:schemeClr val="tx1"/>
                </a:solidFill>
              </a:rPr>
              <a:t>tính</a:t>
            </a:r>
            <a:r>
              <a:rPr lang="en-US" sz="3600" b="1" dirty="0">
                <a:solidFill>
                  <a:schemeClr val="tx1"/>
                </a:solidFill>
              </a:rPr>
              <a:t> </a:t>
            </a:r>
            <a:r>
              <a:rPr lang="en-US" sz="3600" b="1" dirty="0" err="1">
                <a:solidFill>
                  <a:schemeClr val="tx1"/>
                </a:solidFill>
              </a:rPr>
              <a:t>trạng</a:t>
            </a:r>
            <a:r>
              <a:rPr lang="en-US" sz="3600" b="1" dirty="0">
                <a:solidFill>
                  <a:schemeClr val="tx1"/>
                </a:solidFill>
              </a:rPr>
              <a:t> </a:t>
            </a:r>
            <a:r>
              <a:rPr lang="en-US" sz="3600" b="1" dirty="0" err="1">
                <a:solidFill>
                  <a:schemeClr val="tx1"/>
                </a:solidFill>
              </a:rPr>
              <a:t>lặn</a:t>
            </a:r>
            <a:r>
              <a:rPr lang="en-US" sz="3600" b="1" dirty="0">
                <a:solidFill>
                  <a:schemeClr val="tx1"/>
                </a:solidFill>
              </a:rPr>
              <a:t>; </a:t>
            </a:r>
            <a:endParaRPr lang="en-US" sz="3600" b="1" dirty="0" smtClean="0">
              <a:solidFill>
                <a:schemeClr val="tx1"/>
              </a:solidFill>
            </a:endParaRPr>
          </a:p>
          <a:p>
            <a:pPr algn="ctr"/>
            <a:r>
              <a:rPr lang="en-US" sz="3600" b="1" dirty="0">
                <a:solidFill>
                  <a:schemeClr val="tx1"/>
                </a:solidFill>
              </a:rPr>
              <a:t>?</a:t>
            </a:r>
            <a:r>
              <a:rPr lang="en-US" sz="3600" b="1" dirty="0" smtClean="0">
                <a:solidFill>
                  <a:schemeClr val="tx1"/>
                </a:solidFill>
              </a:rPr>
              <a:t> F</a:t>
            </a:r>
            <a:r>
              <a:rPr lang="en-US" sz="3600" b="1" baseline="-25000" dirty="0" smtClean="0">
                <a:solidFill>
                  <a:schemeClr val="tx1"/>
                </a:solidFill>
              </a:rPr>
              <a:t>1</a:t>
            </a:r>
            <a:r>
              <a:rPr lang="en-US" sz="3600" b="1" dirty="0" smtClean="0">
                <a:solidFill>
                  <a:schemeClr val="tx1"/>
                </a:solidFill>
              </a:rPr>
              <a:t> </a:t>
            </a:r>
            <a:r>
              <a:rPr lang="en-US" sz="3600" b="1" dirty="0" err="1" smtClean="0">
                <a:solidFill>
                  <a:schemeClr val="tx1"/>
                </a:solidFill>
              </a:rPr>
              <a:t>mang</a:t>
            </a:r>
            <a:r>
              <a:rPr lang="en-US" sz="3600" b="1" dirty="0" smtClean="0">
                <a:solidFill>
                  <a:schemeClr val="tx1"/>
                </a:solidFill>
              </a:rPr>
              <a:t> </a:t>
            </a:r>
            <a:r>
              <a:rPr lang="en-US" sz="3600" b="1" dirty="0" err="1" smtClean="0">
                <a:solidFill>
                  <a:schemeClr val="tx1"/>
                </a:solidFill>
              </a:rPr>
              <a:t>cả</a:t>
            </a:r>
            <a:r>
              <a:rPr lang="en-US" sz="3600" b="1" dirty="0" smtClean="0">
                <a:solidFill>
                  <a:schemeClr val="tx1"/>
                </a:solidFill>
              </a:rPr>
              <a:t> </a:t>
            </a:r>
            <a:r>
              <a:rPr lang="en-US" sz="3600" b="1" dirty="0" err="1" smtClean="0">
                <a:solidFill>
                  <a:schemeClr val="tx1"/>
                </a:solidFill>
              </a:rPr>
              <a:t>nhân</a:t>
            </a:r>
            <a:r>
              <a:rPr lang="en-US" sz="3600" b="1" dirty="0" smtClean="0">
                <a:solidFill>
                  <a:schemeClr val="tx1"/>
                </a:solidFill>
              </a:rPr>
              <a:t> </a:t>
            </a:r>
            <a:r>
              <a:rPr lang="en-US" sz="3600" b="1" dirty="0" err="1" smtClean="0">
                <a:solidFill>
                  <a:schemeClr val="tx1"/>
                </a:solidFill>
              </a:rPr>
              <a:t>tố</a:t>
            </a:r>
            <a:r>
              <a:rPr lang="en-US" sz="3600" b="1" dirty="0" smtClean="0">
                <a:solidFill>
                  <a:schemeClr val="tx1"/>
                </a:solidFill>
              </a:rPr>
              <a:t> di </a:t>
            </a:r>
            <a:r>
              <a:rPr lang="en-US" sz="3600" b="1" dirty="0" err="1" smtClean="0">
                <a:solidFill>
                  <a:schemeClr val="tx1"/>
                </a:solidFill>
              </a:rPr>
              <a:t>truyền</a:t>
            </a:r>
            <a:r>
              <a:rPr lang="en-US" sz="3600" b="1" dirty="0" smtClean="0">
                <a:solidFill>
                  <a:schemeClr val="tx1"/>
                </a:solidFill>
              </a:rPr>
              <a:t> </a:t>
            </a:r>
            <a:r>
              <a:rPr lang="en-US" sz="3600" b="1" dirty="0" err="1" smtClean="0">
                <a:solidFill>
                  <a:schemeClr val="tx1"/>
                </a:solidFill>
              </a:rPr>
              <a:t>quy</a:t>
            </a:r>
            <a:r>
              <a:rPr lang="en-US" sz="3600" b="1" dirty="0" smtClean="0">
                <a:solidFill>
                  <a:schemeClr val="tx1"/>
                </a:solidFill>
              </a:rPr>
              <a:t> </a:t>
            </a:r>
            <a:r>
              <a:rPr lang="en-US" sz="3600" b="1" dirty="0" err="1" smtClean="0">
                <a:solidFill>
                  <a:schemeClr val="tx1"/>
                </a:solidFill>
              </a:rPr>
              <a:t>định</a:t>
            </a:r>
            <a:r>
              <a:rPr lang="en-US" sz="3600" b="1" dirty="0" smtClean="0">
                <a:solidFill>
                  <a:schemeClr val="tx1"/>
                </a:solidFill>
              </a:rPr>
              <a:t> </a:t>
            </a:r>
            <a:r>
              <a:rPr lang="en-US" sz="3600" b="1" dirty="0" err="1" smtClean="0">
                <a:solidFill>
                  <a:schemeClr val="tx1"/>
                </a:solidFill>
              </a:rPr>
              <a:t>màu</a:t>
            </a:r>
            <a:r>
              <a:rPr lang="en-US" sz="3600" b="1" dirty="0" smtClean="0">
                <a:solidFill>
                  <a:schemeClr val="tx1"/>
                </a:solidFill>
              </a:rPr>
              <a:t> </a:t>
            </a:r>
            <a:r>
              <a:rPr lang="en-US" sz="3600" b="1" dirty="0" err="1" smtClean="0">
                <a:solidFill>
                  <a:schemeClr val="tx1"/>
                </a:solidFill>
              </a:rPr>
              <a:t>hoa</a:t>
            </a:r>
            <a:r>
              <a:rPr lang="en-US" sz="3600" b="1" dirty="0" smtClean="0">
                <a:solidFill>
                  <a:schemeClr val="tx1"/>
                </a:solidFill>
              </a:rPr>
              <a:t> </a:t>
            </a:r>
            <a:r>
              <a:rPr lang="en-US" sz="3600" b="1" dirty="0" err="1" smtClean="0">
                <a:solidFill>
                  <a:schemeClr val="tx1"/>
                </a:solidFill>
              </a:rPr>
              <a:t>tím</a:t>
            </a:r>
            <a:r>
              <a:rPr lang="en-US" sz="3600" b="1" dirty="0" smtClean="0">
                <a:solidFill>
                  <a:schemeClr val="tx1"/>
                </a:solidFill>
              </a:rPr>
              <a:t> </a:t>
            </a:r>
            <a:r>
              <a:rPr lang="en-US" sz="3600" b="1" dirty="0" err="1" smtClean="0">
                <a:solidFill>
                  <a:schemeClr val="tx1"/>
                </a:solidFill>
              </a:rPr>
              <a:t>và</a:t>
            </a:r>
            <a:r>
              <a:rPr lang="en-US" sz="3600" b="1" dirty="0" smtClean="0">
                <a:solidFill>
                  <a:schemeClr val="tx1"/>
                </a:solidFill>
              </a:rPr>
              <a:t> </a:t>
            </a:r>
            <a:r>
              <a:rPr lang="en-US" sz="3600" b="1" dirty="0" err="1" smtClean="0">
                <a:solidFill>
                  <a:schemeClr val="tx1"/>
                </a:solidFill>
              </a:rPr>
              <a:t>trắng</a:t>
            </a:r>
            <a:r>
              <a:rPr lang="en-US" sz="3600" b="1" dirty="0" smtClean="0">
                <a:solidFill>
                  <a:schemeClr val="tx1"/>
                </a:solidFill>
              </a:rPr>
              <a:t>”?</a:t>
            </a:r>
            <a:endParaRPr lang="en-US" sz="3600" b="1" dirty="0">
              <a:solidFill>
                <a:schemeClr val="tx1"/>
              </a:solidFill>
            </a:endParaRPr>
          </a:p>
        </p:txBody>
      </p:sp>
      <p:sp>
        <p:nvSpPr>
          <p:cNvPr id="13" name="Rounded Rectangle 12"/>
          <p:cNvSpPr/>
          <p:nvPr/>
        </p:nvSpPr>
        <p:spPr>
          <a:xfrm>
            <a:off x="342899" y="7905287"/>
            <a:ext cx="9677399" cy="2175752"/>
          </a:xfrm>
          <a:prstGeom prst="roundRect">
            <a:avLst/>
          </a:prstGeom>
          <a:solidFill>
            <a:schemeClr val="bg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2. </a:t>
            </a:r>
            <a:r>
              <a:rPr lang="en-US" sz="3600" b="1" dirty="0" err="1">
                <a:solidFill>
                  <a:schemeClr val="tx1"/>
                </a:solidFill>
              </a:rPr>
              <a:t>Bằng</a:t>
            </a:r>
            <a:r>
              <a:rPr lang="en-US" sz="3600" b="1" dirty="0">
                <a:solidFill>
                  <a:schemeClr val="tx1"/>
                </a:solidFill>
              </a:rPr>
              <a:t> </a:t>
            </a:r>
            <a:r>
              <a:rPr lang="en-US" sz="3600" b="1" dirty="0" err="1">
                <a:solidFill>
                  <a:schemeClr val="tx1"/>
                </a:solidFill>
              </a:rPr>
              <a:t>cách</a:t>
            </a:r>
            <a:r>
              <a:rPr lang="en-US" sz="3600" b="1" dirty="0">
                <a:solidFill>
                  <a:schemeClr val="tx1"/>
                </a:solidFill>
              </a:rPr>
              <a:t> </a:t>
            </a:r>
            <a:r>
              <a:rPr lang="en-US" sz="3600" b="1" dirty="0" err="1" smtClean="0">
                <a:solidFill>
                  <a:schemeClr val="tx1"/>
                </a:solidFill>
              </a:rPr>
              <a:t>nào</a:t>
            </a:r>
            <a:r>
              <a:rPr lang="en-US" sz="3600" b="1" dirty="0" smtClean="0">
                <a:solidFill>
                  <a:schemeClr val="tx1"/>
                </a:solidFill>
              </a:rPr>
              <a:t> </a:t>
            </a:r>
            <a:r>
              <a:rPr lang="en-US" sz="3600" b="1" dirty="0">
                <a:solidFill>
                  <a:schemeClr val="tx1"/>
                </a:solidFill>
              </a:rPr>
              <a:t>Mendel </a:t>
            </a:r>
            <a:r>
              <a:rPr lang="en-US" sz="3600" b="1" dirty="0" err="1">
                <a:solidFill>
                  <a:schemeClr val="tx1"/>
                </a:solidFill>
              </a:rPr>
              <a:t>kiểm</a:t>
            </a:r>
            <a:r>
              <a:rPr lang="en-US" sz="3600" b="1" dirty="0">
                <a:solidFill>
                  <a:schemeClr val="tx1"/>
                </a:solidFill>
              </a:rPr>
              <a:t> </a:t>
            </a:r>
            <a:r>
              <a:rPr lang="en-US" sz="3600" b="1" dirty="0" err="1">
                <a:solidFill>
                  <a:schemeClr val="tx1"/>
                </a:solidFill>
              </a:rPr>
              <a:t>tra</a:t>
            </a:r>
            <a:r>
              <a:rPr lang="en-US" sz="3600" b="1" dirty="0">
                <a:solidFill>
                  <a:schemeClr val="tx1"/>
                </a:solidFill>
              </a:rPr>
              <a:t> </a:t>
            </a:r>
            <a:r>
              <a:rPr lang="en-US" sz="3600" b="1" dirty="0" err="1">
                <a:solidFill>
                  <a:schemeClr val="tx1"/>
                </a:solidFill>
              </a:rPr>
              <a:t>giả</a:t>
            </a:r>
            <a:r>
              <a:rPr lang="en-US" sz="3600" b="1" dirty="0">
                <a:solidFill>
                  <a:schemeClr val="tx1"/>
                </a:solidFill>
              </a:rPr>
              <a:t> </a:t>
            </a:r>
            <a:r>
              <a:rPr lang="en-US" sz="3600" b="1" dirty="0" err="1">
                <a:solidFill>
                  <a:schemeClr val="tx1"/>
                </a:solidFill>
              </a:rPr>
              <a:t>thuyết</a:t>
            </a:r>
            <a:r>
              <a:rPr lang="en-US" sz="3600" b="1" dirty="0">
                <a:solidFill>
                  <a:schemeClr val="tx1"/>
                </a:solidFill>
              </a:rPr>
              <a:t> </a:t>
            </a:r>
            <a:r>
              <a:rPr lang="en-US" sz="3600" b="1" dirty="0" err="1">
                <a:solidFill>
                  <a:schemeClr val="tx1"/>
                </a:solidFill>
              </a:rPr>
              <a:t>mình</a:t>
            </a:r>
            <a:r>
              <a:rPr lang="en-US" sz="3600" b="1" dirty="0">
                <a:solidFill>
                  <a:schemeClr val="tx1"/>
                </a:solidFill>
              </a:rPr>
              <a:t> </a:t>
            </a:r>
            <a:r>
              <a:rPr lang="en-US" sz="3600" b="1" dirty="0" err="1">
                <a:solidFill>
                  <a:schemeClr val="tx1"/>
                </a:solidFill>
              </a:rPr>
              <a:t>đã</a:t>
            </a:r>
            <a:r>
              <a:rPr lang="en-US" sz="3600" b="1" dirty="0">
                <a:solidFill>
                  <a:schemeClr val="tx1"/>
                </a:solidFill>
              </a:rPr>
              <a:t> </a:t>
            </a:r>
            <a:r>
              <a:rPr lang="en-US" sz="3600" b="1" dirty="0" err="1">
                <a:solidFill>
                  <a:schemeClr val="tx1"/>
                </a:solidFill>
              </a:rPr>
              <a:t>nêu</a:t>
            </a:r>
            <a:r>
              <a:rPr lang="en-US" sz="3600" b="1" dirty="0">
                <a:solidFill>
                  <a:schemeClr val="tx1"/>
                </a:solidFill>
              </a:rPr>
              <a:t>?</a:t>
            </a:r>
          </a:p>
        </p:txBody>
      </p:sp>
      <p:pic>
        <p:nvPicPr>
          <p:cNvPr id="14" name="Picture 13"/>
          <p:cNvPicPr>
            <a:picLocks noChangeAspect="1"/>
          </p:cNvPicPr>
          <p:nvPr/>
        </p:nvPicPr>
        <p:blipFill>
          <a:blip r:embed="rId3"/>
          <a:stretch>
            <a:fillRect/>
          </a:stretch>
        </p:blipFill>
        <p:spPr>
          <a:xfrm>
            <a:off x="10496334" y="3295716"/>
            <a:ext cx="7791666" cy="6785323"/>
          </a:xfrm>
          <a:prstGeom prst="rect">
            <a:avLst/>
          </a:prstGeom>
        </p:spPr>
      </p:pic>
    </p:spTree>
    <p:extLst>
      <p:ext uri="{BB962C8B-B14F-4D97-AF65-F5344CB8AC3E}">
        <p14:creationId xmlns:p14="http://schemas.microsoft.com/office/powerpoint/2010/main" val="1671367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93031" y="7962900"/>
            <a:ext cx="12272211" cy="2209800"/>
          </a:xfrm>
          <a:prstGeom prst="roundRect">
            <a:avLst/>
          </a:prstGeom>
          <a:solidFill>
            <a:schemeClr val="bg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latin typeface="Arial" panose="020B0604020202020204" pitchFamily="34" charset="0"/>
                <a:cs typeface="Arial" panose="020B0604020202020204" pitchFamily="34" charset="0"/>
              </a:rPr>
              <a:t>Mendel </a:t>
            </a:r>
            <a:r>
              <a:rPr lang="en-US" sz="3600" b="1" dirty="0" err="1">
                <a:solidFill>
                  <a:schemeClr val="tx1"/>
                </a:solidFill>
                <a:latin typeface="Arial" panose="020B0604020202020204" pitchFamily="34" charset="0"/>
                <a:cs typeface="Arial" panose="020B0604020202020204" pitchFamily="34" charset="0"/>
              </a:rPr>
              <a:t>đã</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thực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hiện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phép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lai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phân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tích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để</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kiểm</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giả</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thuyết</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mình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phép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lai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giữa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thể</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mang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tính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trạng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trội</a:t>
            </a:r>
            <a:r>
              <a:rPr lang="en-US" sz="3600" b="1" dirty="0">
                <a:solidFill>
                  <a:schemeClr val="tx1"/>
                </a:solidFill>
                <a:latin typeface="Arial" panose="020B0604020202020204" pitchFamily="34" charset="0"/>
                <a:cs typeface="Arial" panose="020B0604020202020204" pitchFamily="34" charset="0"/>
              </a:rPr>
              <a:t> F</a:t>
            </a:r>
            <a:r>
              <a:rPr lang="en-US" sz="3600" b="1" baseline="-25000" dirty="0">
                <a:solidFill>
                  <a:schemeClr val="tx1"/>
                </a:solidFill>
                <a:latin typeface="Arial" panose="020B0604020202020204" pitchFamily="34" charset="0"/>
                <a:cs typeface="Arial" panose="020B0604020202020204" pitchFamily="34" charset="0"/>
              </a:rPr>
              <a:t>1</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hoa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tím</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với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thể</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mang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tính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trạng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lặn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hoa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trắng</a:t>
            </a:r>
            <a:r>
              <a:rPr lang="en-US" sz="3600" b="1" dirty="0">
                <a:solidFill>
                  <a:schemeClr val="tx1"/>
                </a:solidFill>
                <a:latin typeface="Arial" panose="020B0604020202020204" pitchFamily="34" charset="0"/>
                <a:cs typeface="Arial" panose="020B0604020202020204" pitchFamily="34" charset="0"/>
              </a:rPr>
              <a:t>).</a:t>
            </a:r>
          </a:p>
        </p:txBody>
      </p:sp>
      <p:sp>
        <p:nvSpPr>
          <p:cNvPr id="4" name="Rounded Rectangle 3"/>
          <p:cNvSpPr/>
          <p:nvPr/>
        </p:nvSpPr>
        <p:spPr>
          <a:xfrm>
            <a:off x="156411" y="2552700"/>
            <a:ext cx="11421978" cy="50968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rgbClr val="000000"/>
                </a:solidFill>
                <a:latin typeface="Arial" panose="020B0604020202020204" pitchFamily="34" charset="0"/>
                <a:cs typeface="Arial" panose="020B0604020202020204" pitchFamily="34" charset="0"/>
              </a:rPr>
              <a:t>- F</a:t>
            </a:r>
            <a:r>
              <a:rPr lang="en-US" sz="3600" b="1" baseline="-25000" dirty="0" smtClean="0">
                <a:solidFill>
                  <a:srgbClr val="000000"/>
                </a:solidFill>
                <a:latin typeface="Arial" panose="020B0604020202020204" pitchFamily="34" charset="0"/>
                <a:cs typeface="Arial" panose="020B0604020202020204" pitchFamily="34" charset="0"/>
              </a:rPr>
              <a:t>2</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phân</a:t>
            </a:r>
            <a:r>
              <a:rPr lang="en-US" sz="3600" b="1" dirty="0">
                <a:solidFill>
                  <a:srgbClr val="000000"/>
                </a:solidFill>
                <a:latin typeface="Arial" panose="020B0604020202020204" pitchFamily="34" charset="0"/>
                <a:cs typeface="Arial" panose="020B0604020202020204" pitchFamily="34" charset="0"/>
              </a:rPr>
              <a:t> li 3:1 = 4 </a:t>
            </a:r>
            <a:r>
              <a:rPr lang="en-US" sz="3600" b="1" dirty="0" err="1">
                <a:solidFill>
                  <a:srgbClr val="000000"/>
                </a:solidFill>
                <a:latin typeface="Arial" panose="020B0604020202020204" pitchFamily="34" charset="0"/>
                <a:cs typeface="Arial" panose="020B0604020202020204" pitchFamily="34" charset="0"/>
              </a:rPr>
              <a:t>tổ</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hợp</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giao</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tử</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thì</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mỗi</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cá</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thể</a:t>
            </a:r>
            <a:r>
              <a:rPr lang="en-US" sz="3600" b="1" dirty="0">
                <a:solidFill>
                  <a:srgbClr val="000000"/>
                </a:solidFill>
                <a:latin typeface="Arial" panose="020B0604020202020204" pitchFamily="34" charset="0"/>
                <a:cs typeface="Arial" panose="020B0604020202020204" pitchFamily="34" charset="0"/>
              </a:rPr>
              <a:t> F</a:t>
            </a:r>
            <a:r>
              <a:rPr lang="en-US" sz="3600" b="1" baseline="-25000" dirty="0">
                <a:solidFill>
                  <a:srgbClr val="000000"/>
                </a:solidFill>
                <a:latin typeface="Arial" panose="020B0604020202020204" pitchFamily="34" charset="0"/>
                <a:cs typeface="Arial" panose="020B0604020202020204" pitchFamily="34" charset="0"/>
              </a:rPr>
              <a:t>1</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cho</a:t>
            </a:r>
            <a:r>
              <a:rPr lang="en-US" sz="3600" b="1" dirty="0">
                <a:solidFill>
                  <a:srgbClr val="000000"/>
                </a:solidFill>
                <a:latin typeface="Arial" panose="020B0604020202020204" pitchFamily="34" charset="0"/>
                <a:cs typeface="Arial" panose="020B0604020202020204" pitchFamily="34" charset="0"/>
              </a:rPr>
              <a:t> </a:t>
            </a:r>
            <a:r>
              <a:rPr lang="en-US" sz="3600" b="1" dirty="0" smtClean="0">
                <a:solidFill>
                  <a:srgbClr val="000000"/>
                </a:solidFill>
                <a:latin typeface="Arial" panose="020B0604020202020204" pitchFamily="34" charset="0"/>
                <a:cs typeface="Arial" panose="020B0604020202020204" pitchFamily="34" charset="0"/>
              </a:rPr>
              <a:t>2loại </a:t>
            </a:r>
            <a:r>
              <a:rPr lang="en-US" sz="3600" b="1" dirty="0" err="1">
                <a:solidFill>
                  <a:srgbClr val="000000"/>
                </a:solidFill>
                <a:latin typeface="Arial" panose="020B0604020202020204" pitchFamily="34" charset="0"/>
                <a:cs typeface="Arial" panose="020B0604020202020204" pitchFamily="34" charset="0"/>
              </a:rPr>
              <a:t>giao</a:t>
            </a:r>
            <a:r>
              <a:rPr lang="en-US" sz="3600" b="1" dirty="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tử</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Suy</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ra</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cơ</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thể</a:t>
            </a:r>
            <a:r>
              <a:rPr lang="en-US" sz="3600" b="1" dirty="0">
                <a:solidFill>
                  <a:srgbClr val="000000"/>
                </a:solidFill>
                <a:latin typeface="Arial" panose="020B0604020202020204" pitchFamily="34" charset="0"/>
                <a:cs typeface="Arial" panose="020B0604020202020204" pitchFamily="34" charset="0"/>
              </a:rPr>
              <a:t> F</a:t>
            </a:r>
            <a:r>
              <a:rPr lang="en-US" sz="3600" b="1" baseline="-25000" dirty="0">
                <a:solidFill>
                  <a:srgbClr val="000000"/>
                </a:solidFill>
                <a:latin typeface="Arial" panose="020B0604020202020204" pitchFamily="34" charset="0"/>
                <a:cs typeface="Arial" panose="020B0604020202020204" pitchFamily="34" charset="0"/>
              </a:rPr>
              <a:t>1</a:t>
            </a:r>
            <a:r>
              <a:rPr lang="en-US" sz="3600" b="1" dirty="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mang</a:t>
            </a:r>
            <a:r>
              <a:rPr lang="en-US" sz="3600" b="1" dirty="0" smtClean="0">
                <a:solidFill>
                  <a:srgbClr val="000000"/>
                </a:solidFill>
                <a:latin typeface="Arial" panose="020B0604020202020204" pitchFamily="34" charset="0"/>
                <a:cs typeface="Arial" panose="020B0604020202020204" pitchFamily="34" charset="0"/>
              </a:rPr>
              <a:t> 1 </a:t>
            </a:r>
            <a:r>
              <a:rPr lang="en-US" sz="3600" b="1" dirty="0" err="1" smtClean="0">
                <a:solidFill>
                  <a:srgbClr val="000000"/>
                </a:solidFill>
                <a:latin typeface="Arial" panose="020B0604020202020204" pitchFamily="34" charset="0"/>
                <a:cs typeface="Arial" panose="020B0604020202020204" pitchFamily="34" charset="0"/>
              </a:rPr>
              <a:t>cặp</a:t>
            </a:r>
            <a:r>
              <a:rPr lang="en-US" sz="3600" b="1" dirty="0" smtClean="0">
                <a:solidFill>
                  <a:srgbClr val="000000"/>
                </a:solidFill>
                <a:latin typeface="Arial" panose="020B0604020202020204" pitchFamily="34" charset="0"/>
                <a:cs typeface="Arial" panose="020B0604020202020204" pitchFamily="34" charset="0"/>
              </a:rPr>
              <a:t> NTDT.</a:t>
            </a:r>
          </a:p>
          <a:p>
            <a:pPr algn="just"/>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Trong</a:t>
            </a:r>
            <a:r>
              <a:rPr lang="en-US" sz="3600" b="1" dirty="0" smtClean="0">
                <a:solidFill>
                  <a:schemeClr val="bg1"/>
                </a:solidFill>
                <a:latin typeface="Arial" panose="020B0604020202020204" pitchFamily="34" charset="0"/>
                <a:cs typeface="Arial" panose="020B0604020202020204" pitchFamily="34" charset="0"/>
              </a:rPr>
              <a:t> TN </a:t>
            </a:r>
            <a:r>
              <a:rPr lang="en-US" sz="3600" b="1" dirty="0" err="1" smtClean="0">
                <a:solidFill>
                  <a:schemeClr val="bg1"/>
                </a:solidFill>
                <a:latin typeface="Arial" panose="020B0604020202020204" pitchFamily="34" charset="0"/>
                <a:cs typeface="Arial" panose="020B0604020202020204" pitchFamily="34" charset="0"/>
              </a:rPr>
              <a:t>của</a:t>
            </a:r>
            <a:r>
              <a:rPr lang="en-US" sz="3600" b="1" dirty="0" smtClean="0">
                <a:solidFill>
                  <a:schemeClr val="bg1"/>
                </a:solidFill>
                <a:latin typeface="Arial" panose="020B0604020202020204" pitchFamily="34" charset="0"/>
                <a:cs typeface="Arial" panose="020B0604020202020204" pitchFamily="34" charset="0"/>
              </a:rPr>
              <a:t> Mendel, </a:t>
            </a:r>
            <a:r>
              <a:rPr lang="en-US" sz="3600" b="1" dirty="0" err="1" smtClean="0">
                <a:solidFill>
                  <a:schemeClr val="bg1"/>
                </a:solidFill>
                <a:latin typeface="Arial" panose="020B0604020202020204" pitchFamily="34" charset="0"/>
                <a:cs typeface="Arial" panose="020B0604020202020204" pitchFamily="34" charset="0"/>
              </a:rPr>
              <a:t>tính</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trạng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xuất</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hiện</a:t>
            </a:r>
            <a:r>
              <a:rPr lang="en-US" sz="3600" b="1" dirty="0" smtClean="0">
                <a:solidFill>
                  <a:schemeClr val="bg1"/>
                </a:solidFill>
                <a:latin typeface="Arial" panose="020B0604020202020204" pitchFamily="34" charset="0"/>
                <a:cs typeface="Arial" panose="020B0604020202020204" pitchFamily="34" charset="0"/>
              </a:rPr>
              <a:t> ở F</a:t>
            </a:r>
            <a:r>
              <a:rPr lang="en-US" sz="3600" b="1" baseline="-25000" dirty="0" smtClean="0">
                <a:solidFill>
                  <a:schemeClr val="bg1"/>
                </a:solidFill>
                <a:latin typeface="Arial" panose="020B0604020202020204" pitchFamily="34" charset="0"/>
                <a:cs typeface="Arial" panose="020B0604020202020204" pitchFamily="34" charset="0"/>
              </a:rPr>
              <a:t>1</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là</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tính</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trạng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trội</a:t>
            </a:r>
            <a:r>
              <a:rPr lang="en-US" sz="3600" b="1" dirty="0" smtClean="0">
                <a:solidFill>
                  <a:schemeClr val="bg1"/>
                </a:solidFill>
                <a:latin typeface="Arial" panose="020B0604020202020204" pitchFamily="34" charset="0"/>
                <a:cs typeface="Arial" panose="020B0604020202020204" pitchFamily="34" charset="0"/>
              </a:rPr>
              <a:t> </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Tím</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trội</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trắng</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lặn</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a:t>
            </a:r>
          </a:p>
          <a:p>
            <a:pPr algn="just"/>
            <a:r>
              <a:rPr lang="en-US" sz="3600" b="1" dirty="0" smtClean="0">
                <a:solidFill>
                  <a:schemeClr val="bg1"/>
                </a:solidFill>
                <a:latin typeface="Arial" panose="020B0604020202020204" pitchFamily="34" charset="0"/>
                <a:cs typeface="Arial" panose="020B0604020202020204" pitchFamily="34" charset="0"/>
              </a:rPr>
              <a:t>- F</a:t>
            </a:r>
            <a:r>
              <a:rPr lang="en-US" sz="3600" b="1" baseline="-25000" dirty="0" smtClean="0">
                <a:solidFill>
                  <a:schemeClr val="bg1"/>
                </a:solidFill>
                <a:latin typeface="Arial" panose="020B0604020202020204" pitchFamily="34" charset="0"/>
                <a:cs typeface="Arial" panose="020B0604020202020204" pitchFamily="34" charset="0"/>
              </a:rPr>
              <a:t>2</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xuất</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hiện</a:t>
            </a:r>
            <a:r>
              <a:rPr lang="en-US" sz="3600" b="1" dirty="0" smtClean="0">
                <a:solidFill>
                  <a:schemeClr val="bg1"/>
                </a:solidFill>
                <a:latin typeface="Arial" panose="020B0604020202020204" pitchFamily="34" charset="0"/>
                <a:cs typeface="Arial" panose="020B0604020202020204" pitchFamily="34" charset="0"/>
              </a:rPr>
              <a:t> ¼ </a:t>
            </a:r>
            <a:r>
              <a:rPr lang="en-US" sz="3600" b="1" dirty="0" err="1" smtClean="0">
                <a:solidFill>
                  <a:schemeClr val="bg1"/>
                </a:solidFill>
                <a:latin typeface="Arial" panose="020B0604020202020204" pitchFamily="34" charset="0"/>
                <a:cs typeface="Arial" panose="020B0604020202020204" pitchFamily="34" charset="0"/>
              </a:rPr>
              <a:t>trắng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chứng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tỏ</a:t>
            </a:r>
            <a:r>
              <a:rPr lang="en-US" sz="3600" b="1" dirty="0" smtClean="0">
                <a:solidFill>
                  <a:schemeClr val="bg1"/>
                </a:solidFill>
                <a:latin typeface="Arial" panose="020B0604020202020204" pitchFamily="34" charset="0"/>
                <a:cs typeface="Arial" panose="020B0604020202020204" pitchFamily="34" charset="0"/>
              </a:rPr>
              <a:t> F</a:t>
            </a:r>
            <a:r>
              <a:rPr lang="en-US" sz="3600" b="1" baseline="-25000" dirty="0" smtClean="0">
                <a:solidFill>
                  <a:schemeClr val="bg1"/>
                </a:solidFill>
                <a:latin typeface="Arial" panose="020B0604020202020204" pitchFamily="34" charset="0"/>
                <a:cs typeface="Arial" panose="020B0604020202020204" pitchFamily="34" charset="0"/>
              </a:rPr>
              <a:t>1</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mang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cả</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nhân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tố</a:t>
            </a:r>
            <a:r>
              <a:rPr lang="en-US" sz="3600" b="1" dirty="0" smtClean="0">
                <a:solidFill>
                  <a:schemeClr val="bg1"/>
                </a:solidFill>
                <a:latin typeface="Arial" panose="020B0604020202020204" pitchFamily="34" charset="0"/>
                <a:cs typeface="Arial" panose="020B0604020202020204" pitchFamily="34" charset="0"/>
              </a:rPr>
              <a:t> di </a:t>
            </a:r>
            <a:r>
              <a:rPr lang="en-US" sz="3600" b="1" dirty="0" err="1" smtClean="0">
                <a:solidFill>
                  <a:schemeClr val="bg1"/>
                </a:solidFill>
                <a:latin typeface="Arial" panose="020B0604020202020204" pitchFamily="34" charset="0"/>
                <a:cs typeface="Arial" panose="020B0604020202020204" pitchFamily="34" charset="0"/>
              </a:rPr>
              <a:t>truyền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quy</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định</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màu</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hoa</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tím</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và</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trắng</a:t>
            </a:r>
            <a:r>
              <a:rPr lang="en-US" sz="3600" b="1" dirty="0" smtClean="0">
                <a:solidFill>
                  <a:schemeClr val="bg1"/>
                </a:solidFill>
                <a:latin typeface="Arial" panose="020B0604020202020204" pitchFamily="34" charset="0"/>
                <a:cs typeface="Arial" panose="020B0604020202020204" pitchFamily="34" charset="0"/>
              </a:rPr>
              <a:t>.</a:t>
            </a:r>
            <a:endParaRPr lang="en-US" sz="3600" b="1" baseline="-25000" dirty="0">
              <a:solidFill>
                <a:schemeClr val="bg1"/>
              </a:solidFill>
              <a:latin typeface="Arial" panose="020B0604020202020204" pitchFamily="34" charset="0"/>
              <a:cs typeface="Arial" panose="020B0604020202020204" pitchFamily="34" charset="0"/>
            </a:endParaRPr>
          </a:p>
        </p:txBody>
      </p:sp>
      <p:sp>
        <p:nvSpPr>
          <p:cNvPr id="5" name="TextBox 8"/>
          <p:cNvSpPr txBox="1"/>
          <p:nvPr/>
        </p:nvSpPr>
        <p:spPr>
          <a:xfrm>
            <a:off x="505327" y="130172"/>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6" name="TextBox 8"/>
          <p:cNvSpPr txBox="1"/>
          <p:nvPr/>
        </p:nvSpPr>
        <p:spPr>
          <a:xfrm>
            <a:off x="1159042" y="935593"/>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7" name="TextBox 8"/>
          <p:cNvSpPr txBox="1"/>
          <p:nvPr/>
        </p:nvSpPr>
        <p:spPr>
          <a:xfrm>
            <a:off x="1159042" y="1741014"/>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b. </a:t>
            </a:r>
            <a:r>
              <a:rPr lang="en-US" sz="3899" dirty="0" err="1" smtClean="0">
                <a:solidFill>
                  <a:srgbClr val="004AAD"/>
                </a:solidFill>
                <a:latin typeface="Public Sans Heavy"/>
              </a:rPr>
              <a:t>Đề</a:t>
            </a:r>
            <a:r>
              <a:rPr lang="en-US" sz="3899" dirty="0" smtClean="0">
                <a:solidFill>
                  <a:srgbClr val="004AAD"/>
                </a:solidFill>
                <a:latin typeface="Public Sans Heavy"/>
              </a:rPr>
              <a:t> </a:t>
            </a:r>
            <a:r>
              <a:rPr lang="en-US" sz="3899" dirty="0" err="1" smtClean="0">
                <a:solidFill>
                  <a:srgbClr val="004AAD"/>
                </a:solidFill>
                <a:latin typeface="Public Sans Heavy"/>
              </a:rPr>
              <a:t>xuất</a:t>
            </a:r>
            <a:r>
              <a:rPr lang="en-US" sz="3899" dirty="0" smtClean="0">
                <a:solidFill>
                  <a:srgbClr val="004AAD"/>
                </a:solidFill>
                <a:latin typeface="Public Sans Heavy"/>
              </a:rPr>
              <a:t> </a:t>
            </a:r>
            <a:r>
              <a:rPr lang="en-US" sz="3899" dirty="0" err="1" smtClean="0">
                <a:solidFill>
                  <a:srgbClr val="004AAD"/>
                </a:solidFill>
                <a:latin typeface="Public Sans Heavy"/>
              </a:rPr>
              <a:t>và</a:t>
            </a:r>
            <a:r>
              <a:rPr lang="en-US" sz="3899" dirty="0" smtClean="0">
                <a:solidFill>
                  <a:srgbClr val="004AAD"/>
                </a:solidFill>
                <a:latin typeface="Public Sans Heavy"/>
              </a:rPr>
              <a:t> </a:t>
            </a:r>
            <a:r>
              <a:rPr lang="en-US" sz="3899" dirty="0" err="1" smtClean="0">
                <a:solidFill>
                  <a:srgbClr val="004AAD"/>
                </a:solidFill>
                <a:latin typeface="Public Sans Heavy"/>
              </a:rPr>
              <a:t>chứng</a:t>
            </a:r>
            <a:r>
              <a:rPr lang="en-US" sz="3899" dirty="0" smtClean="0">
                <a:solidFill>
                  <a:srgbClr val="004AAD"/>
                </a:solidFill>
                <a:latin typeface="Public Sans Heavy"/>
              </a:rPr>
              <a:t> minh </a:t>
            </a:r>
            <a:r>
              <a:rPr lang="en-US" sz="3899" dirty="0" err="1" smtClean="0">
                <a:solidFill>
                  <a:srgbClr val="004AAD"/>
                </a:solidFill>
                <a:latin typeface="Public Sans Heavy"/>
              </a:rPr>
              <a:t>giả</a:t>
            </a:r>
            <a:r>
              <a:rPr lang="en-US" sz="3899" dirty="0" smtClean="0">
                <a:solidFill>
                  <a:srgbClr val="004AAD"/>
                </a:solidFill>
                <a:latin typeface="Public Sans Heavy"/>
              </a:rPr>
              <a:t> </a:t>
            </a:r>
            <a:r>
              <a:rPr lang="en-US" sz="3899" dirty="0" err="1" smtClean="0">
                <a:solidFill>
                  <a:srgbClr val="004AAD"/>
                </a:solidFill>
                <a:latin typeface="Public Sans Heavy"/>
              </a:rPr>
              <a:t>thuyết</a:t>
            </a:r>
            <a:endParaRPr lang="en-US" sz="3899" dirty="0">
              <a:solidFill>
                <a:srgbClr val="004AAD"/>
              </a:solidFill>
              <a:latin typeface="Public Sans Heavy"/>
            </a:endParaRPr>
          </a:p>
        </p:txBody>
      </p:sp>
      <p:sp>
        <p:nvSpPr>
          <p:cNvPr id="11" name="Rounded Rectangle 10"/>
          <p:cNvSpPr/>
          <p:nvPr/>
        </p:nvSpPr>
        <p:spPr>
          <a:xfrm>
            <a:off x="132347" y="2552700"/>
            <a:ext cx="11446042" cy="50968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rgbClr val="000000"/>
                </a:solidFill>
                <a:latin typeface="Arial" panose="020B0604020202020204" pitchFamily="34" charset="0"/>
                <a:cs typeface="Arial" panose="020B0604020202020204" pitchFamily="34" charset="0"/>
              </a:rPr>
              <a:t>- F</a:t>
            </a:r>
            <a:r>
              <a:rPr lang="en-US" sz="3600" b="1" baseline="-25000" dirty="0" smtClean="0">
                <a:solidFill>
                  <a:srgbClr val="000000"/>
                </a:solidFill>
                <a:latin typeface="Arial" panose="020B0604020202020204" pitchFamily="34" charset="0"/>
                <a:cs typeface="Arial" panose="020B0604020202020204" pitchFamily="34" charset="0"/>
              </a:rPr>
              <a:t>2</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phân</a:t>
            </a:r>
            <a:r>
              <a:rPr lang="en-US" sz="3600" b="1" dirty="0">
                <a:solidFill>
                  <a:srgbClr val="000000"/>
                </a:solidFill>
                <a:latin typeface="Arial" panose="020B0604020202020204" pitchFamily="34" charset="0"/>
                <a:cs typeface="Arial" panose="020B0604020202020204" pitchFamily="34" charset="0"/>
              </a:rPr>
              <a:t> li 3:1 = 4 </a:t>
            </a:r>
            <a:r>
              <a:rPr lang="en-US" sz="3600" b="1" dirty="0" err="1">
                <a:solidFill>
                  <a:srgbClr val="000000"/>
                </a:solidFill>
                <a:latin typeface="Arial" panose="020B0604020202020204" pitchFamily="34" charset="0"/>
                <a:cs typeface="Arial" panose="020B0604020202020204" pitchFamily="34" charset="0"/>
              </a:rPr>
              <a:t>tổ</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hợp</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giao</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tử</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thì</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mỗi</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cá</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thể</a:t>
            </a:r>
            <a:r>
              <a:rPr lang="en-US" sz="3600" b="1" dirty="0">
                <a:solidFill>
                  <a:srgbClr val="000000"/>
                </a:solidFill>
                <a:latin typeface="Arial" panose="020B0604020202020204" pitchFamily="34" charset="0"/>
                <a:cs typeface="Arial" panose="020B0604020202020204" pitchFamily="34" charset="0"/>
              </a:rPr>
              <a:t> F</a:t>
            </a:r>
            <a:r>
              <a:rPr lang="en-US" sz="3600" b="1" baseline="-25000" dirty="0">
                <a:solidFill>
                  <a:srgbClr val="000000"/>
                </a:solidFill>
                <a:latin typeface="Arial" panose="020B0604020202020204" pitchFamily="34" charset="0"/>
                <a:cs typeface="Arial" panose="020B0604020202020204" pitchFamily="34" charset="0"/>
              </a:rPr>
              <a:t>1</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cho</a:t>
            </a:r>
            <a:r>
              <a:rPr lang="en-US" sz="3600" b="1" dirty="0">
                <a:solidFill>
                  <a:srgbClr val="000000"/>
                </a:solidFill>
                <a:latin typeface="Arial" panose="020B0604020202020204" pitchFamily="34" charset="0"/>
                <a:cs typeface="Arial" panose="020B0604020202020204" pitchFamily="34" charset="0"/>
              </a:rPr>
              <a:t> </a:t>
            </a:r>
            <a:r>
              <a:rPr lang="en-US" sz="3600" b="1" dirty="0" smtClean="0">
                <a:solidFill>
                  <a:srgbClr val="000000"/>
                </a:solidFill>
                <a:latin typeface="Arial" panose="020B0604020202020204" pitchFamily="34" charset="0"/>
                <a:cs typeface="Arial" panose="020B0604020202020204" pitchFamily="34" charset="0"/>
              </a:rPr>
              <a:t>2loại </a:t>
            </a:r>
            <a:r>
              <a:rPr lang="en-US" sz="3600" b="1" dirty="0" err="1">
                <a:solidFill>
                  <a:srgbClr val="000000"/>
                </a:solidFill>
                <a:latin typeface="Arial" panose="020B0604020202020204" pitchFamily="34" charset="0"/>
                <a:cs typeface="Arial" panose="020B0604020202020204" pitchFamily="34" charset="0"/>
              </a:rPr>
              <a:t>giao</a:t>
            </a:r>
            <a:r>
              <a:rPr lang="en-US" sz="3600" b="1" dirty="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tử</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Suy</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ra</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cơ</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thể</a:t>
            </a:r>
            <a:r>
              <a:rPr lang="en-US" sz="3600" b="1" dirty="0">
                <a:solidFill>
                  <a:srgbClr val="000000"/>
                </a:solidFill>
                <a:latin typeface="Arial" panose="020B0604020202020204" pitchFamily="34" charset="0"/>
                <a:cs typeface="Arial" panose="020B0604020202020204" pitchFamily="34" charset="0"/>
              </a:rPr>
              <a:t> F</a:t>
            </a:r>
            <a:r>
              <a:rPr lang="en-US" sz="3600" b="1" baseline="-25000" dirty="0">
                <a:solidFill>
                  <a:srgbClr val="000000"/>
                </a:solidFill>
                <a:latin typeface="Arial" panose="020B0604020202020204" pitchFamily="34" charset="0"/>
                <a:cs typeface="Arial" panose="020B0604020202020204" pitchFamily="34" charset="0"/>
              </a:rPr>
              <a:t>1</a:t>
            </a:r>
            <a:r>
              <a:rPr lang="en-US" sz="3600" b="1" dirty="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mang</a:t>
            </a:r>
            <a:r>
              <a:rPr lang="en-US" sz="3600" b="1" dirty="0" smtClean="0">
                <a:solidFill>
                  <a:srgbClr val="000000"/>
                </a:solidFill>
                <a:latin typeface="Arial" panose="020B0604020202020204" pitchFamily="34" charset="0"/>
                <a:cs typeface="Arial" panose="020B0604020202020204" pitchFamily="34" charset="0"/>
              </a:rPr>
              <a:t> 1 </a:t>
            </a:r>
            <a:r>
              <a:rPr lang="en-US" sz="3600" b="1" dirty="0" err="1" smtClean="0">
                <a:solidFill>
                  <a:srgbClr val="000000"/>
                </a:solidFill>
                <a:latin typeface="Arial" panose="020B0604020202020204" pitchFamily="34" charset="0"/>
                <a:cs typeface="Arial" panose="020B0604020202020204" pitchFamily="34" charset="0"/>
              </a:rPr>
              <a:t>cặp</a:t>
            </a:r>
            <a:r>
              <a:rPr lang="en-US" sz="3600" b="1" dirty="0" smtClean="0">
                <a:solidFill>
                  <a:srgbClr val="000000"/>
                </a:solidFill>
                <a:latin typeface="Arial" panose="020B0604020202020204" pitchFamily="34" charset="0"/>
                <a:cs typeface="Arial" panose="020B0604020202020204" pitchFamily="34" charset="0"/>
              </a:rPr>
              <a:t> NTDT.</a:t>
            </a:r>
          </a:p>
          <a:p>
            <a:pPr algn="just"/>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Trong</a:t>
            </a:r>
            <a:r>
              <a:rPr lang="en-US" sz="3600" b="1" dirty="0" smtClean="0">
                <a:solidFill>
                  <a:schemeClr val="tx1"/>
                </a:solidFill>
                <a:latin typeface="Arial" panose="020B0604020202020204" pitchFamily="34" charset="0"/>
                <a:cs typeface="Arial" panose="020B0604020202020204" pitchFamily="34" charset="0"/>
              </a:rPr>
              <a:t> TN </a:t>
            </a:r>
            <a:r>
              <a:rPr lang="en-US" sz="3600" b="1" dirty="0" err="1" smtClean="0">
                <a:solidFill>
                  <a:schemeClr val="tx1"/>
                </a:solidFill>
                <a:latin typeface="Arial" panose="020B0604020202020204" pitchFamily="34" charset="0"/>
                <a:cs typeface="Arial" panose="020B0604020202020204" pitchFamily="34" charset="0"/>
              </a:rPr>
              <a:t>của</a:t>
            </a:r>
            <a:r>
              <a:rPr lang="en-US" sz="3600" b="1" dirty="0" smtClean="0">
                <a:solidFill>
                  <a:schemeClr val="tx1"/>
                </a:solidFill>
                <a:latin typeface="Arial" panose="020B0604020202020204" pitchFamily="34" charset="0"/>
                <a:cs typeface="Arial" panose="020B0604020202020204" pitchFamily="34" charset="0"/>
              </a:rPr>
              <a:t> Mendel, </a:t>
            </a:r>
            <a:r>
              <a:rPr lang="en-US" sz="3600" b="1" dirty="0" err="1" smtClean="0">
                <a:solidFill>
                  <a:schemeClr val="tx1"/>
                </a:solidFill>
                <a:latin typeface="Arial" panose="020B0604020202020204" pitchFamily="34" charset="0"/>
                <a:cs typeface="Arial" panose="020B0604020202020204" pitchFamily="34" charset="0"/>
              </a:rPr>
              <a:t>tính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trạng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xuất</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hiện</a:t>
            </a:r>
            <a:r>
              <a:rPr lang="en-US" sz="3600" b="1" dirty="0" smtClean="0">
                <a:solidFill>
                  <a:schemeClr val="tx1"/>
                </a:solidFill>
                <a:latin typeface="Arial" panose="020B0604020202020204" pitchFamily="34" charset="0"/>
                <a:cs typeface="Arial" panose="020B0604020202020204" pitchFamily="34" charset="0"/>
              </a:rPr>
              <a:t> ở F</a:t>
            </a:r>
            <a:r>
              <a:rPr lang="en-US" sz="3600" b="1" baseline="-25000" dirty="0" smtClean="0">
                <a:solidFill>
                  <a:schemeClr val="tx1"/>
                </a:solidFill>
                <a:latin typeface="Arial" panose="020B0604020202020204" pitchFamily="34" charset="0"/>
                <a:cs typeface="Arial" panose="020B0604020202020204" pitchFamily="34" charset="0"/>
              </a:rPr>
              <a:t>1</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là</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tính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trạng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trội</a:t>
            </a:r>
            <a:r>
              <a:rPr lang="en-US" sz="3600" b="1" dirty="0" smtClean="0">
                <a:solidFill>
                  <a:schemeClr val="tx1"/>
                </a:solidFill>
                <a:latin typeface="Arial" panose="020B0604020202020204" pitchFamily="34" charset="0"/>
                <a:cs typeface="Arial" panose="020B0604020202020204" pitchFamily="34" charset="0"/>
              </a:rPr>
              <a:t> </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Tím</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trội</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trắng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lặn</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p>
          <a:p>
            <a:pPr algn="just"/>
            <a:r>
              <a:rPr lang="en-US" sz="3600" b="1" dirty="0" smtClean="0">
                <a:solidFill>
                  <a:schemeClr val="bg1"/>
                </a:solidFill>
                <a:latin typeface="Arial" panose="020B0604020202020204" pitchFamily="34" charset="0"/>
                <a:cs typeface="Arial" panose="020B0604020202020204" pitchFamily="34" charset="0"/>
              </a:rPr>
              <a:t>- F</a:t>
            </a:r>
            <a:r>
              <a:rPr lang="en-US" sz="3600" b="1" baseline="-25000" dirty="0" smtClean="0">
                <a:solidFill>
                  <a:schemeClr val="bg1"/>
                </a:solidFill>
                <a:latin typeface="Arial" panose="020B0604020202020204" pitchFamily="34" charset="0"/>
                <a:cs typeface="Arial" panose="020B0604020202020204" pitchFamily="34" charset="0"/>
              </a:rPr>
              <a:t>2</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xuất</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hiện</a:t>
            </a:r>
            <a:r>
              <a:rPr lang="en-US" sz="3600" b="1" dirty="0" smtClean="0">
                <a:solidFill>
                  <a:schemeClr val="bg1"/>
                </a:solidFill>
                <a:latin typeface="Arial" panose="020B0604020202020204" pitchFamily="34" charset="0"/>
                <a:cs typeface="Arial" panose="020B0604020202020204" pitchFamily="34" charset="0"/>
              </a:rPr>
              <a:t> ¼ </a:t>
            </a:r>
            <a:r>
              <a:rPr lang="en-US" sz="3600" b="1" dirty="0" err="1" smtClean="0">
                <a:solidFill>
                  <a:schemeClr val="bg1"/>
                </a:solidFill>
                <a:latin typeface="Arial" panose="020B0604020202020204" pitchFamily="34" charset="0"/>
                <a:cs typeface="Arial" panose="020B0604020202020204" pitchFamily="34" charset="0"/>
              </a:rPr>
              <a:t>trắng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chứng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tỏ</a:t>
            </a:r>
            <a:r>
              <a:rPr lang="en-US" sz="3600" b="1" dirty="0" smtClean="0">
                <a:solidFill>
                  <a:schemeClr val="bg1"/>
                </a:solidFill>
                <a:latin typeface="Arial" panose="020B0604020202020204" pitchFamily="34" charset="0"/>
                <a:cs typeface="Arial" panose="020B0604020202020204" pitchFamily="34" charset="0"/>
              </a:rPr>
              <a:t> F</a:t>
            </a:r>
            <a:r>
              <a:rPr lang="en-US" sz="3600" b="1" baseline="-25000" dirty="0" smtClean="0">
                <a:solidFill>
                  <a:schemeClr val="bg1"/>
                </a:solidFill>
                <a:latin typeface="Arial" panose="020B0604020202020204" pitchFamily="34" charset="0"/>
                <a:cs typeface="Arial" panose="020B0604020202020204" pitchFamily="34" charset="0"/>
              </a:rPr>
              <a:t>1</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mang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cả</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nhân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tố</a:t>
            </a:r>
            <a:r>
              <a:rPr lang="en-US" sz="3600" b="1" dirty="0" smtClean="0">
                <a:solidFill>
                  <a:schemeClr val="bg1"/>
                </a:solidFill>
                <a:latin typeface="Arial" panose="020B0604020202020204" pitchFamily="34" charset="0"/>
                <a:cs typeface="Arial" panose="020B0604020202020204" pitchFamily="34" charset="0"/>
              </a:rPr>
              <a:t> di </a:t>
            </a:r>
            <a:r>
              <a:rPr lang="en-US" sz="3600" b="1" dirty="0" err="1" smtClean="0">
                <a:solidFill>
                  <a:schemeClr val="bg1"/>
                </a:solidFill>
                <a:latin typeface="Arial" panose="020B0604020202020204" pitchFamily="34" charset="0"/>
                <a:cs typeface="Arial" panose="020B0604020202020204" pitchFamily="34" charset="0"/>
              </a:rPr>
              <a:t>truyền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quy</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định</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màu</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hoa</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tím</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và</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trắng</a:t>
            </a:r>
            <a:r>
              <a:rPr lang="en-US" sz="3600" b="1" dirty="0" smtClean="0">
                <a:solidFill>
                  <a:schemeClr val="bg1"/>
                </a:solidFill>
                <a:latin typeface="Arial" panose="020B0604020202020204" pitchFamily="34" charset="0"/>
                <a:cs typeface="Arial" panose="020B0604020202020204" pitchFamily="34" charset="0"/>
              </a:rPr>
              <a:t>.</a:t>
            </a:r>
            <a:endParaRPr lang="en-US" sz="3600" b="1" baseline="-25000" dirty="0">
              <a:solidFill>
                <a:schemeClr val="bg1"/>
              </a:solidFill>
              <a:latin typeface="Arial" panose="020B0604020202020204" pitchFamily="34" charset="0"/>
              <a:cs typeface="Arial" panose="020B0604020202020204" pitchFamily="34" charset="0"/>
            </a:endParaRPr>
          </a:p>
        </p:txBody>
      </p:sp>
      <p:sp>
        <p:nvSpPr>
          <p:cNvPr id="12" name="Rounded Rectangle 11"/>
          <p:cNvSpPr/>
          <p:nvPr/>
        </p:nvSpPr>
        <p:spPr>
          <a:xfrm>
            <a:off x="132347" y="2561208"/>
            <a:ext cx="11446042" cy="50968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chemeClr val="tx1"/>
                </a:solidFill>
                <a:latin typeface="Arial" panose="020B0604020202020204" pitchFamily="34" charset="0"/>
                <a:cs typeface="Arial" panose="020B0604020202020204" pitchFamily="34" charset="0"/>
              </a:rPr>
              <a:t>- F</a:t>
            </a:r>
            <a:r>
              <a:rPr lang="en-US" sz="3600" b="1" baseline="-25000" dirty="0" smtClean="0">
                <a:solidFill>
                  <a:schemeClr val="tx1"/>
                </a:solidFill>
                <a:latin typeface="Arial" panose="020B0604020202020204" pitchFamily="34" charset="0"/>
                <a:cs typeface="Arial" panose="020B0604020202020204" pitchFamily="34" charset="0"/>
              </a:rPr>
              <a:t>2</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phân</a:t>
            </a:r>
            <a:r>
              <a:rPr lang="en-US" sz="3600" b="1" dirty="0">
                <a:solidFill>
                  <a:schemeClr val="tx1"/>
                </a:solidFill>
                <a:latin typeface="Arial" panose="020B0604020202020204" pitchFamily="34" charset="0"/>
                <a:cs typeface="Arial" panose="020B0604020202020204" pitchFamily="34" charset="0"/>
              </a:rPr>
              <a:t> li 3:1 = 4 </a:t>
            </a:r>
            <a:r>
              <a:rPr lang="en-US" sz="3600" b="1" dirty="0" err="1">
                <a:solidFill>
                  <a:schemeClr val="tx1"/>
                </a:solidFill>
                <a:latin typeface="Arial" panose="020B0604020202020204" pitchFamily="34" charset="0"/>
                <a:cs typeface="Arial" panose="020B0604020202020204" pitchFamily="34" charset="0"/>
              </a:rPr>
              <a:t>tổ</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hợp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giao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tử</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thì</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mỗi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thể</a:t>
            </a:r>
            <a:r>
              <a:rPr lang="en-US" sz="3600" b="1" dirty="0">
                <a:solidFill>
                  <a:schemeClr val="tx1"/>
                </a:solidFill>
                <a:latin typeface="Arial" panose="020B0604020202020204" pitchFamily="34" charset="0"/>
                <a:cs typeface="Arial" panose="020B0604020202020204" pitchFamily="34" charset="0"/>
              </a:rPr>
              <a:t> F</a:t>
            </a:r>
            <a:r>
              <a:rPr lang="en-US" sz="3600" b="1" baseline="-25000" dirty="0">
                <a:solidFill>
                  <a:schemeClr val="tx1"/>
                </a:solidFill>
                <a:latin typeface="Arial" panose="020B0604020202020204" pitchFamily="34" charset="0"/>
                <a:cs typeface="Arial" panose="020B0604020202020204" pitchFamily="34" charset="0"/>
              </a:rPr>
              <a:t>1</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cho</a:t>
            </a:r>
            <a:r>
              <a:rPr lang="en-US" sz="3600" b="1" dirty="0">
                <a:solidFill>
                  <a:schemeClr val="tx1"/>
                </a:solidFill>
                <a:latin typeface="Arial" panose="020B0604020202020204" pitchFamily="34" charset="0"/>
                <a:cs typeface="Arial" panose="020B0604020202020204" pitchFamily="34" charset="0"/>
              </a:rPr>
              <a:t> </a:t>
            </a:r>
            <a:r>
              <a:rPr lang="en-US" sz="3600" b="1" dirty="0" smtClean="0">
                <a:solidFill>
                  <a:schemeClr val="tx1"/>
                </a:solidFill>
                <a:latin typeface="Arial" panose="020B0604020202020204" pitchFamily="34" charset="0"/>
                <a:cs typeface="Arial" panose="020B0604020202020204" pitchFamily="34" charset="0"/>
              </a:rPr>
              <a:t>2 </a:t>
            </a:r>
            <a:r>
              <a:rPr lang="en-US" sz="3600" b="1" dirty="0" err="1" smtClean="0">
                <a:solidFill>
                  <a:schemeClr val="tx1"/>
                </a:solidFill>
                <a:latin typeface="Arial" panose="020B0604020202020204" pitchFamily="34" charset="0"/>
                <a:cs typeface="Arial" panose="020B0604020202020204" pitchFamily="34" charset="0"/>
              </a:rPr>
              <a:t>loại</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giao</a:t>
            </a:r>
            <a:r>
              <a:rPr lang="en-US" sz="3600" b="1" dirty="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tử</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Suy</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ra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thể</a:t>
            </a:r>
            <a:r>
              <a:rPr lang="en-US" sz="3600" b="1" dirty="0">
                <a:solidFill>
                  <a:schemeClr val="tx1"/>
                </a:solidFill>
                <a:latin typeface="Arial" panose="020B0604020202020204" pitchFamily="34" charset="0"/>
                <a:cs typeface="Arial" panose="020B0604020202020204" pitchFamily="34" charset="0"/>
              </a:rPr>
              <a:t> F</a:t>
            </a:r>
            <a:r>
              <a:rPr lang="en-US" sz="3600" b="1" baseline="-25000" dirty="0">
                <a:solidFill>
                  <a:schemeClr val="tx1"/>
                </a:solidFill>
                <a:latin typeface="Arial" panose="020B0604020202020204" pitchFamily="34" charset="0"/>
                <a:cs typeface="Arial" panose="020B0604020202020204" pitchFamily="34" charset="0"/>
              </a:rPr>
              <a:t>1</a:t>
            </a:r>
            <a:r>
              <a:rPr lang="en-US" sz="3600" b="1" dirty="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mang</a:t>
            </a:r>
            <a:r>
              <a:rPr lang="en-US" sz="3600" b="1" dirty="0" smtClean="0">
                <a:solidFill>
                  <a:schemeClr val="tx1"/>
                </a:solidFill>
                <a:latin typeface="Arial" panose="020B0604020202020204" pitchFamily="34" charset="0"/>
                <a:cs typeface="Arial" panose="020B0604020202020204" pitchFamily="34" charset="0"/>
              </a:rPr>
              <a:t> 1 </a:t>
            </a:r>
            <a:r>
              <a:rPr lang="en-US" sz="3600" b="1" dirty="0" err="1" smtClean="0">
                <a:solidFill>
                  <a:schemeClr val="tx1"/>
                </a:solidFill>
                <a:latin typeface="Arial" panose="020B0604020202020204" pitchFamily="34" charset="0"/>
                <a:cs typeface="Arial" panose="020B0604020202020204" pitchFamily="34" charset="0"/>
              </a:rPr>
              <a:t>cặp</a:t>
            </a:r>
            <a:r>
              <a:rPr lang="en-US" sz="3600" b="1" dirty="0" smtClean="0">
                <a:solidFill>
                  <a:schemeClr val="tx1"/>
                </a:solidFill>
                <a:latin typeface="Arial" panose="020B0604020202020204" pitchFamily="34" charset="0"/>
                <a:cs typeface="Arial" panose="020B0604020202020204" pitchFamily="34" charset="0"/>
              </a:rPr>
              <a:t> NTDT.</a:t>
            </a:r>
          </a:p>
          <a:p>
            <a:pPr algn="just"/>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Trong</a:t>
            </a:r>
            <a:r>
              <a:rPr lang="en-US" sz="3600" b="1" dirty="0" smtClean="0">
                <a:solidFill>
                  <a:schemeClr val="tx1"/>
                </a:solidFill>
                <a:latin typeface="Arial" panose="020B0604020202020204" pitchFamily="34" charset="0"/>
                <a:cs typeface="Arial" panose="020B0604020202020204" pitchFamily="34" charset="0"/>
              </a:rPr>
              <a:t> TN </a:t>
            </a:r>
            <a:r>
              <a:rPr lang="en-US" sz="3600" b="1" dirty="0" err="1" smtClean="0">
                <a:solidFill>
                  <a:schemeClr val="tx1"/>
                </a:solidFill>
                <a:latin typeface="Arial" panose="020B0604020202020204" pitchFamily="34" charset="0"/>
                <a:cs typeface="Arial" panose="020B0604020202020204" pitchFamily="34" charset="0"/>
              </a:rPr>
              <a:t>của</a:t>
            </a:r>
            <a:r>
              <a:rPr lang="en-US" sz="3600" b="1" dirty="0" smtClean="0">
                <a:solidFill>
                  <a:schemeClr val="tx1"/>
                </a:solidFill>
                <a:latin typeface="Arial" panose="020B0604020202020204" pitchFamily="34" charset="0"/>
                <a:cs typeface="Arial" panose="020B0604020202020204" pitchFamily="34" charset="0"/>
              </a:rPr>
              <a:t> Mendel, </a:t>
            </a:r>
            <a:r>
              <a:rPr lang="en-US" sz="3600" b="1" dirty="0" err="1" smtClean="0">
                <a:solidFill>
                  <a:schemeClr val="tx1"/>
                </a:solidFill>
                <a:latin typeface="Arial" panose="020B0604020202020204" pitchFamily="34" charset="0"/>
                <a:cs typeface="Arial" panose="020B0604020202020204" pitchFamily="34" charset="0"/>
              </a:rPr>
              <a:t>tính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trạng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xuất</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hiện</a:t>
            </a:r>
            <a:r>
              <a:rPr lang="en-US" sz="3600" b="1" dirty="0" smtClean="0">
                <a:solidFill>
                  <a:schemeClr val="tx1"/>
                </a:solidFill>
                <a:latin typeface="Arial" panose="020B0604020202020204" pitchFamily="34" charset="0"/>
                <a:cs typeface="Arial" panose="020B0604020202020204" pitchFamily="34" charset="0"/>
              </a:rPr>
              <a:t> ở F</a:t>
            </a:r>
            <a:r>
              <a:rPr lang="en-US" sz="3600" b="1" baseline="-25000" dirty="0" smtClean="0">
                <a:solidFill>
                  <a:schemeClr val="tx1"/>
                </a:solidFill>
                <a:latin typeface="Arial" panose="020B0604020202020204" pitchFamily="34" charset="0"/>
                <a:cs typeface="Arial" panose="020B0604020202020204" pitchFamily="34" charset="0"/>
              </a:rPr>
              <a:t>1</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là</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tính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trạng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trội</a:t>
            </a:r>
            <a:r>
              <a:rPr lang="en-US" sz="3600" b="1" dirty="0" smtClean="0">
                <a:solidFill>
                  <a:schemeClr val="tx1"/>
                </a:solidFill>
                <a:latin typeface="Arial" panose="020B0604020202020204" pitchFamily="34" charset="0"/>
                <a:cs typeface="Arial" panose="020B0604020202020204" pitchFamily="34" charset="0"/>
              </a:rPr>
              <a:t> </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Tím</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trội</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trắng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lặn</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p>
          <a:p>
            <a:pPr algn="just"/>
            <a:r>
              <a:rPr lang="en-US" sz="3600" b="1" dirty="0" smtClean="0">
                <a:solidFill>
                  <a:schemeClr val="tx1"/>
                </a:solidFill>
                <a:latin typeface="Arial" panose="020B0604020202020204" pitchFamily="34" charset="0"/>
                <a:cs typeface="Arial" panose="020B0604020202020204" pitchFamily="34" charset="0"/>
              </a:rPr>
              <a:t>- F</a:t>
            </a:r>
            <a:r>
              <a:rPr lang="en-US" sz="3600" b="1" baseline="-25000" dirty="0" smtClean="0">
                <a:solidFill>
                  <a:schemeClr val="tx1"/>
                </a:solidFill>
                <a:latin typeface="Arial" panose="020B0604020202020204" pitchFamily="34" charset="0"/>
                <a:cs typeface="Arial" panose="020B0604020202020204" pitchFamily="34" charset="0"/>
              </a:rPr>
              <a:t>2</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xuất</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hiện</a:t>
            </a:r>
            <a:r>
              <a:rPr lang="en-US" sz="3600" b="1" dirty="0" smtClean="0">
                <a:solidFill>
                  <a:schemeClr val="tx1"/>
                </a:solidFill>
                <a:latin typeface="Arial" panose="020B0604020202020204" pitchFamily="34" charset="0"/>
                <a:cs typeface="Arial" panose="020B0604020202020204" pitchFamily="34" charset="0"/>
              </a:rPr>
              <a:t> ¼ </a:t>
            </a:r>
            <a:r>
              <a:rPr lang="en-US" sz="3600" b="1" dirty="0" err="1" smtClean="0">
                <a:solidFill>
                  <a:schemeClr val="tx1"/>
                </a:solidFill>
                <a:latin typeface="Arial" panose="020B0604020202020204" pitchFamily="34" charset="0"/>
                <a:cs typeface="Arial" panose="020B0604020202020204" pitchFamily="34" charset="0"/>
              </a:rPr>
              <a:t>trắng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chứng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tỏ</a:t>
            </a:r>
            <a:r>
              <a:rPr lang="en-US" sz="3600" b="1" dirty="0" smtClean="0">
                <a:solidFill>
                  <a:schemeClr val="tx1"/>
                </a:solidFill>
                <a:latin typeface="Arial" panose="020B0604020202020204" pitchFamily="34" charset="0"/>
                <a:cs typeface="Arial" panose="020B0604020202020204" pitchFamily="34" charset="0"/>
              </a:rPr>
              <a:t> F</a:t>
            </a:r>
            <a:r>
              <a:rPr lang="en-US" sz="3600" b="1" baseline="-25000" dirty="0" smtClean="0">
                <a:solidFill>
                  <a:schemeClr val="tx1"/>
                </a:solidFill>
                <a:latin typeface="Arial" panose="020B0604020202020204" pitchFamily="34" charset="0"/>
                <a:cs typeface="Arial" panose="020B0604020202020204" pitchFamily="34" charset="0"/>
              </a:rPr>
              <a:t>1</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mang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cả</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nhân</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tố</a:t>
            </a:r>
            <a:r>
              <a:rPr lang="en-US" sz="3600" b="1" dirty="0" smtClean="0">
                <a:solidFill>
                  <a:schemeClr val="tx1"/>
                </a:solidFill>
                <a:latin typeface="Arial" panose="020B0604020202020204" pitchFamily="34" charset="0"/>
                <a:cs typeface="Arial" panose="020B0604020202020204" pitchFamily="34" charset="0"/>
              </a:rPr>
              <a:t> di </a:t>
            </a:r>
            <a:r>
              <a:rPr lang="en-US" sz="3600" b="1" dirty="0" err="1" smtClean="0">
                <a:solidFill>
                  <a:schemeClr val="tx1"/>
                </a:solidFill>
                <a:latin typeface="Arial" panose="020B0604020202020204" pitchFamily="34" charset="0"/>
                <a:cs typeface="Arial" panose="020B0604020202020204" pitchFamily="34" charset="0"/>
              </a:rPr>
              <a:t>truyền</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quy</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định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màu</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hoa</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tím</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và</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trắng</a:t>
            </a:r>
            <a:r>
              <a:rPr lang="en-US" sz="3600" b="1" dirty="0" smtClean="0">
                <a:solidFill>
                  <a:schemeClr val="tx1"/>
                </a:solidFill>
                <a:latin typeface="Arial" panose="020B0604020202020204" pitchFamily="34" charset="0"/>
                <a:cs typeface="Arial" panose="020B0604020202020204" pitchFamily="34" charset="0"/>
              </a:rPr>
              <a:t>.</a:t>
            </a:r>
            <a:endParaRPr lang="en-US" sz="3600" b="1" baseline="-25000" dirty="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13315734" y="5850708"/>
            <a:ext cx="5124666" cy="4581648"/>
          </a:xfrm>
          <a:prstGeom prst="rect">
            <a:avLst/>
          </a:prstGeom>
        </p:spPr>
      </p:pic>
      <p:pic>
        <p:nvPicPr>
          <p:cNvPr id="2" name="Picture 1"/>
          <p:cNvPicPr>
            <a:picLocks noChangeAspect="1"/>
          </p:cNvPicPr>
          <p:nvPr/>
        </p:nvPicPr>
        <p:blipFill>
          <a:blip r:embed="rId3"/>
          <a:stretch>
            <a:fillRect/>
          </a:stretch>
        </p:blipFill>
        <p:spPr>
          <a:xfrm>
            <a:off x="11750842" y="0"/>
            <a:ext cx="5875421" cy="5666689"/>
          </a:xfrm>
          <a:prstGeom prst="rect">
            <a:avLst/>
          </a:prstGeom>
        </p:spPr>
      </p:pic>
    </p:spTree>
    <p:extLst>
      <p:ext uri="{BB962C8B-B14F-4D97-AF65-F5344CB8AC3E}">
        <p14:creationId xmlns:p14="http://schemas.microsoft.com/office/powerpoint/2010/main" val="3893406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336885" y="130172"/>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3" name="TextBox 8"/>
          <p:cNvSpPr txBox="1"/>
          <p:nvPr/>
        </p:nvSpPr>
        <p:spPr>
          <a:xfrm>
            <a:off x="990600" y="935593"/>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4" name="TextBox 8"/>
          <p:cNvSpPr txBox="1"/>
          <p:nvPr/>
        </p:nvSpPr>
        <p:spPr>
          <a:xfrm>
            <a:off x="990600" y="1741014"/>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b. </a:t>
            </a:r>
            <a:r>
              <a:rPr lang="en-US" sz="3899" dirty="0" err="1" smtClean="0">
                <a:solidFill>
                  <a:srgbClr val="004AAD"/>
                </a:solidFill>
                <a:latin typeface="Public Sans Heavy"/>
              </a:rPr>
              <a:t>Đề</a:t>
            </a:r>
            <a:r>
              <a:rPr lang="en-US" sz="3899" dirty="0" smtClean="0">
                <a:solidFill>
                  <a:srgbClr val="004AAD"/>
                </a:solidFill>
                <a:latin typeface="Public Sans Heavy"/>
              </a:rPr>
              <a:t> </a:t>
            </a:r>
            <a:r>
              <a:rPr lang="en-US" sz="3899" dirty="0" err="1" smtClean="0">
                <a:solidFill>
                  <a:srgbClr val="004AAD"/>
                </a:solidFill>
                <a:latin typeface="Public Sans Heavy"/>
              </a:rPr>
              <a:t>xuất</a:t>
            </a:r>
            <a:r>
              <a:rPr lang="en-US" sz="3899" dirty="0" smtClean="0">
                <a:solidFill>
                  <a:srgbClr val="004AAD"/>
                </a:solidFill>
                <a:latin typeface="Public Sans Heavy"/>
              </a:rPr>
              <a:t> </a:t>
            </a:r>
            <a:r>
              <a:rPr lang="en-US" sz="3899" dirty="0" err="1" smtClean="0">
                <a:solidFill>
                  <a:srgbClr val="004AAD"/>
                </a:solidFill>
                <a:latin typeface="Public Sans Heavy"/>
              </a:rPr>
              <a:t>và</a:t>
            </a:r>
            <a:r>
              <a:rPr lang="en-US" sz="3899" dirty="0" smtClean="0">
                <a:solidFill>
                  <a:srgbClr val="004AAD"/>
                </a:solidFill>
                <a:latin typeface="Public Sans Heavy"/>
              </a:rPr>
              <a:t> </a:t>
            </a:r>
            <a:r>
              <a:rPr lang="en-US" sz="3899" dirty="0" err="1" smtClean="0">
                <a:solidFill>
                  <a:srgbClr val="004AAD"/>
                </a:solidFill>
                <a:latin typeface="Public Sans Heavy"/>
              </a:rPr>
              <a:t>chứng</a:t>
            </a:r>
            <a:r>
              <a:rPr lang="en-US" sz="3899" dirty="0" smtClean="0">
                <a:solidFill>
                  <a:srgbClr val="004AAD"/>
                </a:solidFill>
                <a:latin typeface="Public Sans Heavy"/>
              </a:rPr>
              <a:t> minh </a:t>
            </a:r>
            <a:r>
              <a:rPr lang="en-US" sz="3899" dirty="0" err="1" smtClean="0">
                <a:solidFill>
                  <a:srgbClr val="004AAD"/>
                </a:solidFill>
                <a:latin typeface="Public Sans Heavy"/>
              </a:rPr>
              <a:t>giả</a:t>
            </a:r>
            <a:r>
              <a:rPr lang="en-US" sz="3899" dirty="0" smtClean="0">
                <a:solidFill>
                  <a:srgbClr val="004AAD"/>
                </a:solidFill>
                <a:latin typeface="Public Sans Heavy"/>
              </a:rPr>
              <a:t> </a:t>
            </a:r>
            <a:r>
              <a:rPr lang="en-US" sz="3899" dirty="0" err="1" smtClean="0">
                <a:solidFill>
                  <a:srgbClr val="004AAD"/>
                </a:solidFill>
                <a:latin typeface="Public Sans Heavy"/>
              </a:rPr>
              <a:t>thuyết</a:t>
            </a:r>
            <a:endParaRPr lang="en-US" sz="3899" dirty="0">
              <a:solidFill>
                <a:srgbClr val="004AAD"/>
              </a:solidFill>
              <a:latin typeface="Public Sans Heavy"/>
            </a:endParaRPr>
          </a:p>
        </p:txBody>
      </p:sp>
      <p:sp>
        <p:nvSpPr>
          <p:cNvPr id="5" name="TextBox 8"/>
          <p:cNvSpPr txBox="1"/>
          <p:nvPr/>
        </p:nvSpPr>
        <p:spPr>
          <a:xfrm>
            <a:off x="990600" y="2628900"/>
            <a:ext cx="14484175" cy="643894"/>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c</a:t>
            </a:r>
            <a:r>
              <a:rPr lang="en-US" sz="3899" dirty="0" smtClean="0">
                <a:solidFill>
                  <a:srgbClr val="004AAD"/>
                </a:solidFill>
                <a:latin typeface="Public Sans Heavy"/>
              </a:rPr>
              <a:t>. </a:t>
            </a:r>
            <a:r>
              <a:rPr lang="en-US" sz="3899" dirty="0" err="1" smtClean="0">
                <a:solidFill>
                  <a:srgbClr val="004AAD"/>
                </a:solidFill>
                <a:latin typeface="Public Sans Heavy"/>
              </a:rPr>
              <a:t>Hình</a:t>
            </a:r>
            <a:r>
              <a:rPr lang="en-US" sz="3899" dirty="0" smtClean="0">
                <a:solidFill>
                  <a:srgbClr val="004AAD"/>
                </a:solidFill>
                <a:latin typeface="Public Sans Heavy"/>
              </a:rPr>
              <a:t> </a:t>
            </a:r>
            <a:r>
              <a:rPr lang="en-US" sz="3899" dirty="0" err="1" smtClean="0">
                <a:solidFill>
                  <a:srgbClr val="004AAD"/>
                </a:solidFill>
                <a:latin typeface="Public Sans Heavy"/>
              </a:rPr>
              <a:t>thành</a:t>
            </a:r>
            <a:r>
              <a:rPr lang="en-US" sz="3899" dirty="0" smtClean="0">
                <a:solidFill>
                  <a:srgbClr val="004AAD"/>
                </a:solidFill>
                <a:latin typeface="Public Sans Heavy"/>
              </a:rPr>
              <a:t> </a:t>
            </a:r>
            <a:r>
              <a:rPr lang="en-US" sz="3899" dirty="0" err="1" smtClean="0">
                <a:solidFill>
                  <a:srgbClr val="004AAD"/>
                </a:solidFill>
                <a:latin typeface="Public Sans Heavy"/>
              </a:rPr>
              <a:t>học</a:t>
            </a:r>
            <a:r>
              <a:rPr lang="en-US" sz="3899" dirty="0" smtClean="0">
                <a:solidFill>
                  <a:srgbClr val="004AAD"/>
                </a:solidFill>
                <a:latin typeface="Public Sans Heavy"/>
              </a:rPr>
              <a:t> </a:t>
            </a:r>
            <a:r>
              <a:rPr lang="en-US" sz="3899" dirty="0" err="1" smtClean="0">
                <a:solidFill>
                  <a:srgbClr val="004AAD"/>
                </a:solidFill>
                <a:latin typeface="Public Sans Heavy"/>
              </a:rPr>
              <a:t>thuyết</a:t>
            </a:r>
            <a:r>
              <a:rPr lang="en-US" sz="3899" dirty="0" smtClean="0">
                <a:solidFill>
                  <a:srgbClr val="004AAD"/>
                </a:solidFill>
                <a:latin typeface="Public Sans Heavy"/>
              </a:rPr>
              <a:t> </a:t>
            </a:r>
            <a:r>
              <a:rPr lang="en-US" sz="3899" dirty="0" err="1" smtClean="0">
                <a:solidFill>
                  <a:srgbClr val="004AAD"/>
                </a:solidFill>
                <a:latin typeface="Public Sans Heavy"/>
              </a:rPr>
              <a:t>khoa</a:t>
            </a:r>
            <a:r>
              <a:rPr lang="en-US" sz="3899" dirty="0" smtClean="0">
                <a:solidFill>
                  <a:srgbClr val="004AAD"/>
                </a:solidFill>
                <a:latin typeface="Public Sans Heavy"/>
              </a:rPr>
              <a:t> </a:t>
            </a:r>
            <a:r>
              <a:rPr lang="en-US" sz="3899" dirty="0" err="1" smtClean="0">
                <a:solidFill>
                  <a:srgbClr val="004AAD"/>
                </a:solidFill>
                <a:latin typeface="Public Sans Heavy"/>
              </a:rPr>
              <a:t>học</a:t>
            </a:r>
            <a:endParaRPr lang="en-US" sz="3899" dirty="0">
              <a:solidFill>
                <a:srgbClr val="004AAD"/>
              </a:solidFill>
              <a:latin typeface="Public Sans Heavy"/>
            </a:endParaRPr>
          </a:p>
        </p:txBody>
      </p:sp>
      <p:sp>
        <p:nvSpPr>
          <p:cNvPr id="7" name="TextBox 8"/>
          <p:cNvSpPr txBox="1"/>
          <p:nvPr/>
        </p:nvSpPr>
        <p:spPr>
          <a:xfrm>
            <a:off x="1447800" y="3789281"/>
            <a:ext cx="15468600" cy="615553"/>
          </a:xfrm>
          <a:prstGeom prst="rect">
            <a:avLst/>
          </a:prstGeom>
        </p:spPr>
        <p:txBody>
          <a:bodyPr wrap="square" lIns="0" tIns="0" rIns="0" bIns="0" rtlCol="0" anchor="t">
            <a:spAutoFit/>
          </a:bodyPr>
          <a:lstStyle/>
          <a:p>
            <a:r>
              <a:rPr lang="vi-VN" sz="4000" dirty="0" smtClean="0">
                <a:solidFill>
                  <a:srgbClr val="000000"/>
                </a:solidFill>
                <a:latin typeface="Times New Roman" panose="02020603050405020304" pitchFamily="18" charset="0"/>
                <a:ea typeface="Arial" panose="020B0604020202020204" pitchFamily="34" charset="0"/>
              </a:rPr>
              <a:t>HS </a:t>
            </a:r>
            <a:r>
              <a:rPr lang="vi-VN" sz="4000" dirty="0">
                <a:solidFill>
                  <a:srgbClr val="000000"/>
                </a:solidFill>
                <a:latin typeface="Times New Roman" panose="02020603050405020304" pitchFamily="18" charset="0"/>
                <a:ea typeface="Arial" panose="020B0604020202020204" pitchFamily="34" charset="0"/>
              </a:rPr>
              <a:t>đọc phần nội dung II.1</a:t>
            </a:r>
            <a:r>
              <a:rPr lang="en-US" sz="4000" dirty="0">
                <a:solidFill>
                  <a:srgbClr val="000000"/>
                </a:solidFill>
                <a:latin typeface="Times New Roman" panose="02020603050405020304" pitchFamily="18" charset="0"/>
                <a:ea typeface="Arial" panose="020B0604020202020204" pitchFamily="34" charset="0"/>
              </a:rPr>
              <a:t>c</a:t>
            </a:r>
            <a:r>
              <a:rPr lang="vi-VN" sz="4000" dirty="0">
                <a:solidFill>
                  <a:srgbClr val="000000"/>
                </a:solidFill>
                <a:latin typeface="Times New Roman" panose="02020603050405020304" pitchFamily="18" charset="0"/>
                <a:ea typeface="Arial" panose="020B0604020202020204" pitchFamily="34" charset="0"/>
              </a:rPr>
              <a:t> trong SGK </a:t>
            </a:r>
            <a:r>
              <a:rPr lang="en-US" sz="4000" dirty="0" err="1" smtClean="0">
                <a:solidFill>
                  <a:srgbClr val="000000"/>
                </a:solidFill>
                <a:latin typeface="Times New Roman" panose="02020603050405020304" pitchFamily="18" charset="0"/>
                <a:ea typeface="Arial" panose="020B0604020202020204" pitchFamily="34" charset="0"/>
              </a:rPr>
              <a:t>phát</a:t>
            </a:r>
            <a:r>
              <a:rPr lang="en-US" sz="4000" dirty="0" smtClean="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biểu</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nội</a:t>
            </a:r>
            <a:r>
              <a:rPr lang="en-US" sz="4000" dirty="0">
                <a:solidFill>
                  <a:srgbClr val="000000"/>
                </a:solidFill>
                <a:latin typeface="Times New Roman" panose="02020603050405020304" pitchFamily="18" charset="0"/>
                <a:ea typeface="Arial" panose="020B0604020202020204" pitchFamily="34" charset="0"/>
              </a:rPr>
              <a:t> dung </a:t>
            </a:r>
            <a:r>
              <a:rPr lang="en-US" sz="4000" dirty="0" err="1">
                <a:solidFill>
                  <a:srgbClr val="000000"/>
                </a:solidFill>
                <a:latin typeface="Times New Roman" panose="02020603050405020304" pitchFamily="18" charset="0"/>
                <a:ea typeface="Arial" panose="020B0604020202020204" pitchFamily="34" charset="0"/>
              </a:rPr>
              <a:t>quy</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luật</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phân</a:t>
            </a:r>
            <a:r>
              <a:rPr lang="en-US" sz="4000" dirty="0">
                <a:solidFill>
                  <a:srgbClr val="000000"/>
                </a:solidFill>
                <a:latin typeface="Times New Roman" panose="02020603050405020304" pitchFamily="18" charset="0"/>
                <a:ea typeface="Arial" panose="020B0604020202020204" pitchFamily="34" charset="0"/>
              </a:rPr>
              <a:t> li</a:t>
            </a:r>
            <a:endParaRPr lang="en-US" sz="4000" dirty="0"/>
          </a:p>
        </p:txBody>
      </p:sp>
      <p:sp>
        <p:nvSpPr>
          <p:cNvPr id="10" name="TextBox 4"/>
          <p:cNvSpPr txBox="1"/>
          <p:nvPr/>
        </p:nvSpPr>
        <p:spPr>
          <a:xfrm>
            <a:off x="3886200" y="6553200"/>
            <a:ext cx="13324814" cy="2708434"/>
          </a:xfrm>
          <a:prstGeom prst="rect">
            <a:avLst/>
          </a:prstGeom>
        </p:spPr>
        <p:txBody>
          <a:bodyPr wrap="square" lIns="0" tIns="0" rIns="0" bIns="0" rtlCol="0" anchor="t">
            <a:spAutoFit/>
          </a:bodyPr>
          <a:lstStyle/>
          <a:p>
            <a:pPr algn="just"/>
            <a:r>
              <a:rPr lang="en-US" sz="4400" b="1" dirty="0">
                <a:solidFill>
                  <a:srgbClr val="7030A0"/>
                </a:solidFill>
              </a:rPr>
              <a:t>“</a:t>
            </a:r>
            <a:r>
              <a:rPr lang="en-US" sz="4400" b="1" dirty="0" err="1">
                <a:solidFill>
                  <a:srgbClr val="7030A0"/>
                </a:solidFill>
              </a:rPr>
              <a:t>Mỗi</a:t>
            </a:r>
            <a:r>
              <a:rPr lang="en-US" sz="4400" b="1" dirty="0">
                <a:solidFill>
                  <a:srgbClr val="7030A0"/>
                </a:solidFill>
              </a:rPr>
              <a:t> </a:t>
            </a:r>
            <a:r>
              <a:rPr lang="en-US" sz="4400" b="1" dirty="0" err="1">
                <a:solidFill>
                  <a:srgbClr val="7030A0"/>
                </a:solidFill>
              </a:rPr>
              <a:t>tính</a:t>
            </a:r>
            <a:r>
              <a:rPr lang="en-US" sz="4400" b="1" dirty="0">
                <a:solidFill>
                  <a:srgbClr val="7030A0"/>
                </a:solidFill>
              </a:rPr>
              <a:t> </a:t>
            </a:r>
            <a:r>
              <a:rPr lang="en-US" sz="4400" b="1" dirty="0" err="1">
                <a:solidFill>
                  <a:srgbClr val="7030A0"/>
                </a:solidFill>
              </a:rPr>
              <a:t>trạng</a:t>
            </a:r>
            <a:r>
              <a:rPr lang="en-US" sz="4400" b="1" dirty="0">
                <a:solidFill>
                  <a:srgbClr val="7030A0"/>
                </a:solidFill>
              </a:rPr>
              <a:t> do </a:t>
            </a:r>
            <a:r>
              <a:rPr lang="en-US" sz="4400" b="1" dirty="0" err="1">
                <a:solidFill>
                  <a:srgbClr val="7030A0"/>
                </a:solidFill>
              </a:rPr>
              <a:t>một</a:t>
            </a:r>
            <a:r>
              <a:rPr lang="en-US" sz="4400" b="1" dirty="0">
                <a:solidFill>
                  <a:srgbClr val="7030A0"/>
                </a:solidFill>
              </a:rPr>
              <a:t> </a:t>
            </a:r>
            <a:r>
              <a:rPr lang="en-US" sz="4400" b="1" dirty="0" err="1">
                <a:solidFill>
                  <a:srgbClr val="7030A0"/>
                </a:solidFill>
              </a:rPr>
              <a:t>cặp</a:t>
            </a:r>
            <a:r>
              <a:rPr lang="en-US" sz="4400" b="1" dirty="0">
                <a:solidFill>
                  <a:srgbClr val="7030A0"/>
                </a:solidFill>
              </a:rPr>
              <a:t> allele qui </a:t>
            </a:r>
            <a:r>
              <a:rPr lang="en-US" sz="4400" b="1" dirty="0" err="1">
                <a:solidFill>
                  <a:srgbClr val="7030A0"/>
                </a:solidFill>
              </a:rPr>
              <a:t>định</a:t>
            </a:r>
            <a:r>
              <a:rPr lang="en-US" sz="4400" b="1" dirty="0">
                <a:solidFill>
                  <a:srgbClr val="7030A0"/>
                </a:solidFill>
              </a:rPr>
              <a:t>. </a:t>
            </a:r>
            <a:r>
              <a:rPr lang="en-US" sz="4400" b="1" dirty="0" err="1">
                <a:solidFill>
                  <a:srgbClr val="7030A0"/>
                </a:solidFill>
              </a:rPr>
              <a:t>Khi</a:t>
            </a:r>
            <a:r>
              <a:rPr lang="en-US" sz="4400" b="1" dirty="0">
                <a:solidFill>
                  <a:srgbClr val="7030A0"/>
                </a:solidFill>
              </a:rPr>
              <a:t> </a:t>
            </a:r>
            <a:r>
              <a:rPr lang="en-US" sz="4400" b="1" dirty="0" err="1">
                <a:solidFill>
                  <a:srgbClr val="7030A0"/>
                </a:solidFill>
              </a:rPr>
              <a:t>giảm</a:t>
            </a:r>
            <a:r>
              <a:rPr lang="en-US" sz="4400" b="1" dirty="0">
                <a:solidFill>
                  <a:srgbClr val="7030A0"/>
                </a:solidFill>
              </a:rPr>
              <a:t> </a:t>
            </a:r>
            <a:r>
              <a:rPr lang="en-US" sz="4400" b="1" dirty="0" err="1">
                <a:solidFill>
                  <a:srgbClr val="7030A0"/>
                </a:solidFill>
              </a:rPr>
              <a:t>phân</a:t>
            </a:r>
            <a:r>
              <a:rPr lang="en-US" sz="4400" b="1" dirty="0">
                <a:solidFill>
                  <a:srgbClr val="7030A0"/>
                </a:solidFill>
              </a:rPr>
              <a:t>, </a:t>
            </a:r>
            <a:r>
              <a:rPr lang="en-US" sz="4400" b="1" dirty="0" err="1">
                <a:solidFill>
                  <a:srgbClr val="7030A0"/>
                </a:solidFill>
              </a:rPr>
              <a:t>các</a:t>
            </a:r>
            <a:r>
              <a:rPr lang="en-US" sz="4400" b="1" dirty="0">
                <a:solidFill>
                  <a:srgbClr val="7030A0"/>
                </a:solidFill>
              </a:rPr>
              <a:t> </a:t>
            </a:r>
            <a:r>
              <a:rPr lang="en-US" sz="4400" b="1" dirty="0" err="1">
                <a:solidFill>
                  <a:srgbClr val="7030A0"/>
                </a:solidFill>
              </a:rPr>
              <a:t>thành</a:t>
            </a:r>
            <a:r>
              <a:rPr lang="en-US" sz="4400" b="1" dirty="0">
                <a:solidFill>
                  <a:srgbClr val="7030A0"/>
                </a:solidFill>
              </a:rPr>
              <a:t> </a:t>
            </a:r>
            <a:r>
              <a:rPr lang="en-US" sz="4400" b="1" dirty="0" err="1">
                <a:solidFill>
                  <a:srgbClr val="7030A0"/>
                </a:solidFill>
              </a:rPr>
              <a:t>viên</a:t>
            </a:r>
            <a:r>
              <a:rPr lang="en-US" sz="4400" b="1" dirty="0">
                <a:solidFill>
                  <a:srgbClr val="7030A0"/>
                </a:solidFill>
              </a:rPr>
              <a:t> </a:t>
            </a:r>
            <a:r>
              <a:rPr lang="en-US" sz="4400" b="1" dirty="0" err="1">
                <a:solidFill>
                  <a:srgbClr val="7030A0"/>
                </a:solidFill>
              </a:rPr>
              <a:t>của</a:t>
            </a:r>
            <a:r>
              <a:rPr lang="en-US" sz="4400" b="1" dirty="0">
                <a:solidFill>
                  <a:srgbClr val="7030A0"/>
                </a:solidFill>
              </a:rPr>
              <a:t> </a:t>
            </a:r>
            <a:r>
              <a:rPr lang="en-US" sz="4400" b="1" dirty="0" err="1">
                <a:solidFill>
                  <a:srgbClr val="7030A0"/>
                </a:solidFill>
              </a:rPr>
              <a:t>một</a:t>
            </a:r>
            <a:r>
              <a:rPr lang="en-US" sz="4400" b="1" dirty="0">
                <a:solidFill>
                  <a:srgbClr val="7030A0"/>
                </a:solidFill>
              </a:rPr>
              <a:t> </a:t>
            </a:r>
            <a:r>
              <a:rPr lang="en-US" sz="4400" b="1" dirty="0" err="1">
                <a:solidFill>
                  <a:srgbClr val="7030A0"/>
                </a:solidFill>
              </a:rPr>
              <a:t>cặp</a:t>
            </a:r>
            <a:r>
              <a:rPr lang="en-US" sz="4400" b="1" dirty="0">
                <a:solidFill>
                  <a:srgbClr val="7030A0"/>
                </a:solidFill>
              </a:rPr>
              <a:t> allele </a:t>
            </a:r>
            <a:r>
              <a:rPr lang="en-US" sz="4400" b="1" dirty="0" err="1">
                <a:solidFill>
                  <a:srgbClr val="7030A0"/>
                </a:solidFill>
              </a:rPr>
              <a:t>phân</a:t>
            </a:r>
            <a:r>
              <a:rPr lang="en-US" sz="4400" b="1" dirty="0">
                <a:solidFill>
                  <a:srgbClr val="7030A0"/>
                </a:solidFill>
              </a:rPr>
              <a:t> li </a:t>
            </a:r>
            <a:r>
              <a:rPr lang="en-US" sz="4400" b="1" dirty="0" err="1">
                <a:solidFill>
                  <a:srgbClr val="7030A0"/>
                </a:solidFill>
              </a:rPr>
              <a:t>đồng</a:t>
            </a:r>
            <a:r>
              <a:rPr lang="en-US" sz="4400" b="1" dirty="0">
                <a:solidFill>
                  <a:srgbClr val="7030A0"/>
                </a:solidFill>
              </a:rPr>
              <a:t> </a:t>
            </a:r>
            <a:r>
              <a:rPr lang="en-US" sz="4400" b="1" dirty="0" err="1">
                <a:solidFill>
                  <a:srgbClr val="7030A0"/>
                </a:solidFill>
              </a:rPr>
              <a:t>đều</a:t>
            </a:r>
            <a:r>
              <a:rPr lang="en-US" sz="4400" b="1" dirty="0">
                <a:solidFill>
                  <a:srgbClr val="7030A0"/>
                </a:solidFill>
              </a:rPr>
              <a:t> </a:t>
            </a:r>
            <a:r>
              <a:rPr lang="en-US" sz="4400" b="1" dirty="0" err="1">
                <a:solidFill>
                  <a:srgbClr val="7030A0"/>
                </a:solidFill>
              </a:rPr>
              <a:t>về</a:t>
            </a:r>
            <a:r>
              <a:rPr lang="en-US" sz="4400" b="1" dirty="0">
                <a:solidFill>
                  <a:srgbClr val="7030A0"/>
                </a:solidFill>
              </a:rPr>
              <a:t> </a:t>
            </a:r>
            <a:r>
              <a:rPr lang="en-US" sz="4400" b="1" dirty="0" err="1">
                <a:solidFill>
                  <a:srgbClr val="7030A0"/>
                </a:solidFill>
              </a:rPr>
              <a:t>các</a:t>
            </a:r>
            <a:r>
              <a:rPr lang="en-US" sz="4400" b="1" dirty="0">
                <a:solidFill>
                  <a:srgbClr val="7030A0"/>
                </a:solidFill>
              </a:rPr>
              <a:t> </a:t>
            </a:r>
            <a:r>
              <a:rPr lang="en-US" sz="4400" b="1" dirty="0" err="1">
                <a:solidFill>
                  <a:srgbClr val="7030A0"/>
                </a:solidFill>
              </a:rPr>
              <a:t>giao</a:t>
            </a:r>
            <a:r>
              <a:rPr lang="en-US" sz="4400" b="1" dirty="0">
                <a:solidFill>
                  <a:srgbClr val="7030A0"/>
                </a:solidFill>
              </a:rPr>
              <a:t> </a:t>
            </a:r>
            <a:r>
              <a:rPr lang="en-US" sz="4400" b="1" dirty="0" err="1">
                <a:solidFill>
                  <a:srgbClr val="7030A0"/>
                </a:solidFill>
              </a:rPr>
              <a:t>tử</a:t>
            </a:r>
            <a:r>
              <a:rPr lang="en-US" sz="4400" b="1" dirty="0">
                <a:solidFill>
                  <a:srgbClr val="7030A0"/>
                </a:solidFill>
              </a:rPr>
              <a:t> </a:t>
            </a:r>
            <a:r>
              <a:rPr lang="en-US" sz="4400" b="1" dirty="0" err="1">
                <a:solidFill>
                  <a:srgbClr val="7030A0"/>
                </a:solidFill>
              </a:rPr>
              <a:t>nên</a:t>
            </a:r>
            <a:r>
              <a:rPr lang="en-US" sz="4400" b="1" dirty="0">
                <a:solidFill>
                  <a:srgbClr val="7030A0"/>
                </a:solidFill>
              </a:rPr>
              <a:t> ½ </a:t>
            </a:r>
            <a:r>
              <a:rPr lang="en-US" sz="4400" b="1" dirty="0" err="1">
                <a:solidFill>
                  <a:srgbClr val="7030A0"/>
                </a:solidFill>
              </a:rPr>
              <a:t>số</a:t>
            </a:r>
            <a:r>
              <a:rPr lang="en-US" sz="4400" b="1" dirty="0">
                <a:solidFill>
                  <a:srgbClr val="7030A0"/>
                </a:solidFill>
              </a:rPr>
              <a:t> </a:t>
            </a:r>
            <a:r>
              <a:rPr lang="en-US" sz="4400" b="1" dirty="0" err="1">
                <a:solidFill>
                  <a:srgbClr val="7030A0"/>
                </a:solidFill>
              </a:rPr>
              <a:t>giao</a:t>
            </a:r>
            <a:r>
              <a:rPr lang="en-US" sz="4400" b="1" dirty="0">
                <a:solidFill>
                  <a:srgbClr val="7030A0"/>
                </a:solidFill>
              </a:rPr>
              <a:t> </a:t>
            </a:r>
            <a:r>
              <a:rPr lang="en-US" sz="4400" b="1" dirty="0" err="1">
                <a:solidFill>
                  <a:srgbClr val="7030A0"/>
                </a:solidFill>
              </a:rPr>
              <a:t>tử</a:t>
            </a:r>
            <a:r>
              <a:rPr lang="en-US" sz="4400" b="1" dirty="0">
                <a:solidFill>
                  <a:srgbClr val="7030A0"/>
                </a:solidFill>
              </a:rPr>
              <a:t> </a:t>
            </a:r>
            <a:r>
              <a:rPr lang="en-US" sz="4400" b="1" dirty="0" err="1">
                <a:solidFill>
                  <a:srgbClr val="7030A0"/>
                </a:solidFill>
              </a:rPr>
              <a:t>chứa</a:t>
            </a:r>
            <a:r>
              <a:rPr lang="en-US" sz="4400" b="1" dirty="0">
                <a:solidFill>
                  <a:srgbClr val="7030A0"/>
                </a:solidFill>
              </a:rPr>
              <a:t> allele </a:t>
            </a:r>
            <a:r>
              <a:rPr lang="en-US" sz="4400" b="1" dirty="0" err="1">
                <a:solidFill>
                  <a:srgbClr val="7030A0"/>
                </a:solidFill>
              </a:rPr>
              <a:t>này</a:t>
            </a:r>
            <a:r>
              <a:rPr lang="en-US" sz="4400" b="1" dirty="0">
                <a:solidFill>
                  <a:srgbClr val="7030A0"/>
                </a:solidFill>
              </a:rPr>
              <a:t> </a:t>
            </a:r>
            <a:r>
              <a:rPr lang="en-US" sz="4400" b="1" dirty="0" err="1">
                <a:solidFill>
                  <a:srgbClr val="7030A0"/>
                </a:solidFill>
              </a:rPr>
              <a:t>còn</a:t>
            </a:r>
            <a:r>
              <a:rPr lang="en-US" sz="4400" b="1" dirty="0">
                <a:solidFill>
                  <a:srgbClr val="7030A0"/>
                </a:solidFill>
              </a:rPr>
              <a:t> ½ </a:t>
            </a:r>
            <a:r>
              <a:rPr lang="en-US" sz="4400" b="1" dirty="0" err="1">
                <a:solidFill>
                  <a:srgbClr val="7030A0"/>
                </a:solidFill>
              </a:rPr>
              <a:t>số</a:t>
            </a:r>
            <a:r>
              <a:rPr lang="en-US" sz="4400" b="1" dirty="0">
                <a:solidFill>
                  <a:srgbClr val="7030A0"/>
                </a:solidFill>
              </a:rPr>
              <a:t> </a:t>
            </a:r>
            <a:r>
              <a:rPr lang="en-US" sz="4400" b="1" dirty="0" err="1">
                <a:solidFill>
                  <a:srgbClr val="7030A0"/>
                </a:solidFill>
              </a:rPr>
              <a:t>giao</a:t>
            </a:r>
            <a:r>
              <a:rPr lang="en-US" sz="4400" b="1" dirty="0">
                <a:solidFill>
                  <a:srgbClr val="7030A0"/>
                </a:solidFill>
              </a:rPr>
              <a:t> </a:t>
            </a:r>
            <a:r>
              <a:rPr lang="en-US" sz="4400" b="1" dirty="0" err="1">
                <a:solidFill>
                  <a:srgbClr val="7030A0"/>
                </a:solidFill>
              </a:rPr>
              <a:t>tử</a:t>
            </a:r>
            <a:r>
              <a:rPr lang="en-US" sz="4400" b="1" dirty="0">
                <a:solidFill>
                  <a:srgbClr val="7030A0"/>
                </a:solidFill>
              </a:rPr>
              <a:t> </a:t>
            </a:r>
            <a:r>
              <a:rPr lang="en-US" sz="4400" b="1" dirty="0" err="1">
                <a:solidFill>
                  <a:srgbClr val="7030A0"/>
                </a:solidFill>
              </a:rPr>
              <a:t>chứa</a:t>
            </a:r>
            <a:r>
              <a:rPr lang="en-US" sz="4400" b="1" dirty="0">
                <a:solidFill>
                  <a:srgbClr val="7030A0"/>
                </a:solidFill>
              </a:rPr>
              <a:t> allele </a:t>
            </a:r>
            <a:r>
              <a:rPr lang="en-US" sz="4400" b="1" dirty="0" err="1">
                <a:solidFill>
                  <a:srgbClr val="7030A0"/>
                </a:solidFill>
              </a:rPr>
              <a:t>kia</a:t>
            </a:r>
            <a:r>
              <a:rPr lang="en-US" sz="4400" b="1" dirty="0">
                <a:solidFill>
                  <a:srgbClr val="7030A0"/>
                </a:solidFill>
              </a:rPr>
              <a:t>”.</a:t>
            </a:r>
            <a:endParaRPr lang="en-US" sz="8000" b="1" dirty="0">
              <a:solidFill>
                <a:srgbClr val="7030A0"/>
              </a:solidFill>
            </a:endParaRP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228600" y="4152900"/>
            <a:ext cx="4800600" cy="4800600"/>
          </a:xfrm>
          <a:prstGeom prst="rect">
            <a:avLst/>
          </a:prstGeom>
        </p:spPr>
      </p:pic>
    </p:spTree>
    <p:extLst>
      <p:ext uri="{BB962C8B-B14F-4D97-AF65-F5344CB8AC3E}">
        <p14:creationId xmlns:p14="http://schemas.microsoft.com/office/powerpoint/2010/main" val="3092712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80">
                                          <p:stCondLst>
                                            <p:cond delay="0"/>
                                          </p:stCondLst>
                                        </p:cTn>
                                        <p:tgtEl>
                                          <p:spTgt spid="10"/>
                                        </p:tgtEl>
                                      </p:cBhvr>
                                    </p:animEffect>
                                    <p:anim calcmode="lin" valueType="num">
                                      <p:cBhvr>
                                        <p:cTn id="1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3" dur="26">
                                          <p:stCondLst>
                                            <p:cond delay="650"/>
                                          </p:stCondLst>
                                        </p:cTn>
                                        <p:tgtEl>
                                          <p:spTgt spid="10"/>
                                        </p:tgtEl>
                                      </p:cBhvr>
                                      <p:to x="100000" y="60000"/>
                                    </p:animScale>
                                    <p:animScale>
                                      <p:cBhvr>
                                        <p:cTn id="24" dur="166" decel="50000">
                                          <p:stCondLst>
                                            <p:cond delay="676"/>
                                          </p:stCondLst>
                                        </p:cTn>
                                        <p:tgtEl>
                                          <p:spTgt spid="10"/>
                                        </p:tgtEl>
                                      </p:cBhvr>
                                      <p:to x="100000" y="100000"/>
                                    </p:animScale>
                                    <p:animScale>
                                      <p:cBhvr>
                                        <p:cTn id="25" dur="26">
                                          <p:stCondLst>
                                            <p:cond delay="1312"/>
                                          </p:stCondLst>
                                        </p:cTn>
                                        <p:tgtEl>
                                          <p:spTgt spid="10"/>
                                        </p:tgtEl>
                                      </p:cBhvr>
                                      <p:to x="100000" y="80000"/>
                                    </p:animScale>
                                    <p:animScale>
                                      <p:cBhvr>
                                        <p:cTn id="26" dur="166" decel="50000">
                                          <p:stCondLst>
                                            <p:cond delay="1338"/>
                                          </p:stCondLst>
                                        </p:cTn>
                                        <p:tgtEl>
                                          <p:spTgt spid="10"/>
                                        </p:tgtEl>
                                      </p:cBhvr>
                                      <p:to x="100000" y="100000"/>
                                    </p:animScale>
                                    <p:animScale>
                                      <p:cBhvr>
                                        <p:cTn id="27" dur="26">
                                          <p:stCondLst>
                                            <p:cond delay="1642"/>
                                          </p:stCondLst>
                                        </p:cTn>
                                        <p:tgtEl>
                                          <p:spTgt spid="10"/>
                                        </p:tgtEl>
                                      </p:cBhvr>
                                      <p:to x="100000" y="90000"/>
                                    </p:animScale>
                                    <p:animScale>
                                      <p:cBhvr>
                                        <p:cTn id="28" dur="166" decel="50000">
                                          <p:stCondLst>
                                            <p:cond delay="1668"/>
                                          </p:stCondLst>
                                        </p:cTn>
                                        <p:tgtEl>
                                          <p:spTgt spid="10"/>
                                        </p:tgtEl>
                                      </p:cBhvr>
                                      <p:to x="100000" y="100000"/>
                                    </p:animScale>
                                    <p:animScale>
                                      <p:cBhvr>
                                        <p:cTn id="29" dur="26">
                                          <p:stCondLst>
                                            <p:cond delay="1808"/>
                                          </p:stCondLst>
                                        </p:cTn>
                                        <p:tgtEl>
                                          <p:spTgt spid="10"/>
                                        </p:tgtEl>
                                      </p:cBhvr>
                                      <p:to x="100000" y="95000"/>
                                    </p:animScale>
                                    <p:animScale>
                                      <p:cBhvr>
                                        <p:cTn id="3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489857" y="800100"/>
            <a:ext cx="3091543" cy="8309967"/>
          </a:xfrm>
          <a:prstGeom prst="rect">
            <a:avLst/>
          </a:prstGeom>
        </p:spPr>
        <p:txBody>
          <a:bodyPr wrap="square" lIns="0" tIns="0" rIns="0" bIns="0" rtlCol="0" anchor="t">
            <a:spAutoFit/>
          </a:bodyPr>
          <a:lstStyle/>
          <a:p>
            <a:pPr algn="just"/>
            <a:r>
              <a:rPr lang="en-US" sz="3600" b="1" dirty="0" err="1" smtClean="0">
                <a:solidFill>
                  <a:srgbClr val="0033CC"/>
                </a:solidFill>
                <a:latin typeface="Times New Roman" panose="02020603050405020304" pitchFamily="18" charset="0"/>
                <a:ea typeface="Arial" panose="020B0604020202020204" pitchFamily="34" charset="0"/>
                <a:cs typeface="Times New Roman" panose="02020603050405020304" pitchFamily="18" charset="0"/>
              </a:rPr>
              <a:t>Nội</a:t>
            </a:r>
            <a:r>
              <a:rPr lang="en-US" sz="3600" b="1" dirty="0" smtClean="0">
                <a:solidFill>
                  <a:srgbClr val="0033CC"/>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a:solidFill>
                  <a:srgbClr val="0033CC"/>
                </a:solidFill>
                <a:latin typeface="Times New Roman" panose="02020603050405020304" pitchFamily="18" charset="0"/>
                <a:ea typeface="Arial" panose="020B0604020202020204" pitchFamily="34" charset="0"/>
                <a:cs typeface="Times New Roman" panose="02020603050405020304" pitchFamily="18" charset="0"/>
              </a:rPr>
              <a:t>dung </a:t>
            </a:r>
            <a:r>
              <a:rPr lang="en-US" sz="3600" b="1" dirty="0" err="1">
                <a:solidFill>
                  <a:srgbClr val="0033CC"/>
                </a:solidFill>
                <a:latin typeface="Times New Roman" panose="02020603050405020304" pitchFamily="18" charset="0"/>
                <a:ea typeface="Arial" panose="020B0604020202020204" pitchFamily="34" charset="0"/>
                <a:cs typeface="Times New Roman" panose="02020603050405020304" pitchFamily="18" charset="0"/>
              </a:rPr>
              <a:t>quy</a:t>
            </a:r>
            <a:r>
              <a:rPr lang="en-US" sz="3600" b="1" dirty="0">
                <a:solidFill>
                  <a:srgbClr val="0033CC"/>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0033CC"/>
                </a:solidFill>
                <a:latin typeface="Times New Roman" panose="02020603050405020304" pitchFamily="18" charset="0"/>
                <a:ea typeface="Arial" panose="020B0604020202020204" pitchFamily="34" charset="0"/>
                <a:cs typeface="Times New Roman" panose="02020603050405020304" pitchFamily="18" charset="0"/>
              </a:rPr>
              <a:t>luật</a:t>
            </a:r>
            <a:r>
              <a:rPr lang="en-US" sz="3600" b="1" dirty="0">
                <a:solidFill>
                  <a:srgbClr val="0033CC"/>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0033CC"/>
                </a:solidFill>
                <a:latin typeface="Times New Roman" panose="02020603050405020304" pitchFamily="18" charset="0"/>
                <a:ea typeface="Arial" panose="020B0604020202020204" pitchFamily="34" charset="0"/>
                <a:cs typeface="Times New Roman" panose="02020603050405020304" pitchFamily="18" charset="0"/>
              </a:rPr>
              <a:t>phân</a:t>
            </a:r>
            <a:r>
              <a:rPr lang="en-US" sz="3600" b="1" dirty="0">
                <a:solidFill>
                  <a:srgbClr val="0033CC"/>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smtClean="0">
                <a:solidFill>
                  <a:srgbClr val="0033CC"/>
                </a:solidFill>
                <a:latin typeface="Times New Roman" panose="02020603050405020304" pitchFamily="18" charset="0"/>
                <a:ea typeface="Arial" panose="020B0604020202020204" pitchFamily="34" charset="0"/>
                <a:cs typeface="Times New Roman" panose="02020603050405020304" pitchFamily="18" charset="0"/>
              </a:rPr>
              <a:t>li:</a:t>
            </a:r>
            <a:endParaRPr lang="en-US" sz="3600" b="1" dirty="0">
              <a:solidFill>
                <a:srgbClr val="0033CC"/>
              </a:solidFill>
              <a:latin typeface="Times New Roman" panose="02020603050405020304" pitchFamily="18" charset="0"/>
              <a:cs typeface="Times New Roman" panose="02020603050405020304" pitchFamily="18" charset="0"/>
            </a:endParaRPr>
          </a:p>
          <a:p>
            <a:pPr algn="just"/>
            <a:r>
              <a:rPr lang="en-US" sz="3600" dirty="0" smtClean="0">
                <a:solidFill>
                  <a:srgbClr val="0033CC"/>
                </a:solidFill>
                <a:latin typeface="Times New Roman" panose="02020603050405020304" pitchFamily="18" charset="0"/>
                <a:cs typeface="Times New Roman" panose="02020603050405020304" pitchFamily="18" charset="0"/>
              </a:rPr>
              <a:t>“</a:t>
            </a:r>
            <a:r>
              <a:rPr lang="en-US" sz="3600" dirty="0" err="1">
                <a:solidFill>
                  <a:srgbClr val="0033CC"/>
                </a:solidFill>
                <a:latin typeface="Times New Roman" panose="02020603050405020304" pitchFamily="18" charset="0"/>
                <a:cs typeface="Times New Roman" panose="02020603050405020304" pitchFamily="18" charset="0"/>
              </a:rPr>
              <a:t>Mỗi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tính</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trạng</a:t>
            </a:r>
            <a:r>
              <a:rPr lang="en-US" sz="3600" dirty="0">
                <a:solidFill>
                  <a:srgbClr val="0033CC"/>
                </a:solidFill>
                <a:latin typeface="Times New Roman" panose="02020603050405020304" pitchFamily="18" charset="0"/>
                <a:cs typeface="Times New Roman" panose="02020603050405020304" pitchFamily="18" charset="0"/>
              </a:rPr>
              <a:t> do </a:t>
            </a:r>
            <a:r>
              <a:rPr lang="en-US" sz="3600" dirty="0" err="1">
                <a:solidFill>
                  <a:srgbClr val="0033CC"/>
                </a:solidFill>
                <a:latin typeface="Times New Roman" panose="02020603050405020304" pitchFamily="18" charset="0"/>
                <a:cs typeface="Times New Roman" panose="02020603050405020304" pitchFamily="18" charset="0"/>
              </a:rPr>
              <a:t>một</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cặp</a:t>
            </a:r>
            <a:r>
              <a:rPr lang="en-US" sz="3600" dirty="0">
                <a:solidFill>
                  <a:srgbClr val="0033CC"/>
                </a:solidFill>
                <a:latin typeface="Times New Roman" panose="02020603050405020304" pitchFamily="18" charset="0"/>
                <a:cs typeface="Times New Roman" panose="02020603050405020304" pitchFamily="18" charset="0"/>
              </a:rPr>
              <a:t> allele qui </a:t>
            </a:r>
            <a:r>
              <a:rPr lang="en-US" sz="3600" dirty="0" err="1">
                <a:solidFill>
                  <a:srgbClr val="0033CC"/>
                </a:solidFill>
                <a:latin typeface="Times New Roman" panose="02020603050405020304" pitchFamily="18" charset="0"/>
                <a:cs typeface="Times New Roman" panose="02020603050405020304" pitchFamily="18" charset="0"/>
              </a:rPr>
              <a:t>định</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Khi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giảm</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phân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các</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thành</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viên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của</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một</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cặp</a:t>
            </a:r>
            <a:r>
              <a:rPr lang="en-US" sz="3600" dirty="0">
                <a:solidFill>
                  <a:srgbClr val="0033CC"/>
                </a:solidFill>
                <a:latin typeface="Times New Roman" panose="02020603050405020304" pitchFamily="18" charset="0"/>
                <a:cs typeface="Times New Roman" panose="02020603050405020304" pitchFamily="18" charset="0"/>
              </a:rPr>
              <a:t> allele </a:t>
            </a:r>
            <a:r>
              <a:rPr lang="en-US" sz="3600" dirty="0" err="1">
                <a:solidFill>
                  <a:srgbClr val="0033CC"/>
                </a:solidFill>
                <a:latin typeface="Times New Roman" panose="02020603050405020304" pitchFamily="18" charset="0"/>
                <a:cs typeface="Times New Roman" panose="02020603050405020304" pitchFamily="18" charset="0"/>
              </a:rPr>
              <a:t>phân</a:t>
            </a:r>
            <a:r>
              <a:rPr lang="en-US" sz="3600" dirty="0">
                <a:solidFill>
                  <a:srgbClr val="0033CC"/>
                </a:solidFill>
                <a:latin typeface="Times New Roman" panose="02020603050405020304" pitchFamily="18" charset="0"/>
                <a:cs typeface="Times New Roman" panose="02020603050405020304" pitchFamily="18" charset="0"/>
              </a:rPr>
              <a:t> li </a:t>
            </a:r>
            <a:r>
              <a:rPr lang="en-US" sz="3600" dirty="0" err="1">
                <a:solidFill>
                  <a:srgbClr val="0033CC"/>
                </a:solidFill>
                <a:latin typeface="Times New Roman" panose="02020603050405020304" pitchFamily="18" charset="0"/>
                <a:cs typeface="Times New Roman" panose="02020603050405020304" pitchFamily="18" charset="0"/>
              </a:rPr>
              <a:t>đồng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đều</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về</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các</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giao</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tử</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nên</a:t>
            </a:r>
            <a:r>
              <a:rPr lang="en-US" sz="3600" dirty="0">
                <a:solidFill>
                  <a:srgbClr val="0033CC"/>
                </a:solidFill>
                <a:latin typeface="Times New Roman" panose="02020603050405020304" pitchFamily="18" charset="0"/>
                <a:cs typeface="Times New Roman" panose="02020603050405020304" pitchFamily="18" charset="0"/>
              </a:rPr>
              <a:t> ½ </a:t>
            </a:r>
            <a:r>
              <a:rPr lang="en-US" sz="3600" dirty="0" err="1">
                <a:solidFill>
                  <a:srgbClr val="0033CC"/>
                </a:solidFill>
                <a:latin typeface="Times New Roman" panose="02020603050405020304" pitchFamily="18" charset="0"/>
                <a:cs typeface="Times New Roman" panose="02020603050405020304" pitchFamily="18" charset="0"/>
              </a:rPr>
              <a:t>số</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giao</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tử</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chứa</a:t>
            </a:r>
            <a:r>
              <a:rPr lang="en-US" sz="3600" dirty="0">
                <a:solidFill>
                  <a:srgbClr val="0033CC"/>
                </a:solidFill>
                <a:latin typeface="Times New Roman" panose="02020603050405020304" pitchFamily="18" charset="0"/>
                <a:cs typeface="Times New Roman" panose="02020603050405020304" pitchFamily="18" charset="0"/>
              </a:rPr>
              <a:t> allele </a:t>
            </a:r>
            <a:r>
              <a:rPr lang="en-US" sz="3600" dirty="0" err="1">
                <a:solidFill>
                  <a:srgbClr val="0033CC"/>
                </a:solidFill>
                <a:latin typeface="Times New Roman" panose="02020603050405020304" pitchFamily="18" charset="0"/>
                <a:cs typeface="Times New Roman" panose="02020603050405020304" pitchFamily="18" charset="0"/>
              </a:rPr>
              <a:t>này</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còn</a:t>
            </a:r>
            <a:r>
              <a:rPr lang="en-US" sz="3600" dirty="0">
                <a:solidFill>
                  <a:srgbClr val="0033CC"/>
                </a:solidFill>
                <a:latin typeface="Times New Roman" panose="02020603050405020304" pitchFamily="18" charset="0"/>
                <a:cs typeface="Times New Roman" panose="02020603050405020304" pitchFamily="18" charset="0"/>
              </a:rPr>
              <a:t> ½ </a:t>
            </a:r>
            <a:r>
              <a:rPr lang="en-US" sz="3600" dirty="0" err="1">
                <a:solidFill>
                  <a:srgbClr val="0033CC"/>
                </a:solidFill>
                <a:latin typeface="Times New Roman" panose="02020603050405020304" pitchFamily="18" charset="0"/>
                <a:cs typeface="Times New Roman" panose="02020603050405020304" pitchFamily="18" charset="0"/>
              </a:rPr>
              <a:t>số</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giao</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tử</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chứa</a:t>
            </a:r>
            <a:r>
              <a:rPr lang="en-US" sz="3600" dirty="0">
                <a:solidFill>
                  <a:srgbClr val="0033CC"/>
                </a:solidFill>
                <a:latin typeface="Times New Roman" panose="02020603050405020304" pitchFamily="18" charset="0"/>
                <a:cs typeface="Times New Roman" panose="02020603050405020304" pitchFamily="18" charset="0"/>
              </a:rPr>
              <a:t> allele </a:t>
            </a:r>
            <a:r>
              <a:rPr lang="en-US" sz="3600" dirty="0" err="1">
                <a:solidFill>
                  <a:srgbClr val="0033CC"/>
                </a:solidFill>
                <a:latin typeface="Times New Roman" panose="02020603050405020304" pitchFamily="18" charset="0"/>
                <a:cs typeface="Times New Roman" panose="02020603050405020304" pitchFamily="18" charset="0"/>
              </a:rPr>
              <a:t>kia</a:t>
            </a:r>
            <a:r>
              <a:rPr lang="en-US" sz="3600" dirty="0">
                <a:solidFill>
                  <a:srgbClr val="0033CC"/>
                </a:solidFill>
                <a:latin typeface="Times New Roman" panose="02020603050405020304" pitchFamily="18" charset="0"/>
                <a:cs typeface="Times New Roman" panose="02020603050405020304" pitchFamily="18" charset="0"/>
              </a:rPr>
              <a:t>”.</a:t>
            </a:r>
          </a:p>
        </p:txBody>
      </p:sp>
      <p:sp>
        <p:nvSpPr>
          <p:cNvPr id="12" name="TextBox 4"/>
          <p:cNvSpPr txBox="1"/>
          <p:nvPr/>
        </p:nvSpPr>
        <p:spPr>
          <a:xfrm>
            <a:off x="10668000" y="122992"/>
            <a:ext cx="6400800" cy="677108"/>
          </a:xfrm>
          <a:prstGeom prst="rect">
            <a:avLst/>
          </a:prstGeom>
        </p:spPr>
        <p:txBody>
          <a:bodyPr wrap="square" lIns="0" tIns="0" rIns="0" bIns="0" rtlCol="0" anchor="t">
            <a:spAutoFit/>
          </a:bodyPr>
          <a:lstStyle/>
          <a:p>
            <a:pPr algn="just"/>
            <a:r>
              <a:rPr lang="en-US" sz="4400" b="1" dirty="0" err="1" smtClean="0">
                <a:solidFill>
                  <a:srgbClr val="0033CC"/>
                </a:solidFill>
                <a:latin typeface="Times New Roman" panose="02020603050405020304" pitchFamily="18" charset="0"/>
                <a:ea typeface="Arial" panose="020B0604020202020204" pitchFamily="34" charset="0"/>
                <a:cs typeface="Times New Roman" panose="02020603050405020304" pitchFamily="18" charset="0"/>
              </a:rPr>
              <a:t>Giải</a:t>
            </a:r>
            <a:r>
              <a:rPr lang="en-US" sz="4400" b="1" dirty="0" smtClean="0">
                <a:solidFill>
                  <a:srgbClr val="0033CC"/>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smtClean="0">
                <a:solidFill>
                  <a:srgbClr val="0033CC"/>
                </a:solidFill>
                <a:latin typeface="Times New Roman" panose="02020603050405020304" pitchFamily="18" charset="0"/>
                <a:ea typeface="Arial" panose="020B0604020202020204" pitchFamily="34" charset="0"/>
                <a:cs typeface="Times New Roman" panose="02020603050405020304" pitchFamily="18" charset="0"/>
              </a:rPr>
              <a:t>thích</a:t>
            </a:r>
            <a:r>
              <a:rPr lang="en-US" sz="4400" b="1" dirty="0" smtClean="0">
                <a:solidFill>
                  <a:srgbClr val="0033CC"/>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smtClean="0">
                <a:solidFill>
                  <a:srgbClr val="0033CC"/>
                </a:solidFill>
                <a:latin typeface="Times New Roman" panose="02020603050405020304" pitchFamily="18" charset="0"/>
                <a:ea typeface="Arial" panose="020B0604020202020204" pitchFamily="34" charset="0"/>
                <a:cs typeface="Times New Roman" panose="02020603050405020304" pitchFamily="18" charset="0"/>
              </a:rPr>
              <a:t>bằng</a:t>
            </a:r>
            <a:r>
              <a:rPr lang="en-US" sz="4400" b="1" dirty="0" smtClean="0">
                <a:solidFill>
                  <a:srgbClr val="0033CC"/>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smtClean="0">
                <a:solidFill>
                  <a:srgbClr val="0033CC"/>
                </a:solidFill>
                <a:latin typeface="Times New Roman" panose="02020603050405020304" pitchFamily="18" charset="0"/>
                <a:ea typeface="Arial" panose="020B0604020202020204" pitchFamily="34" charset="0"/>
                <a:cs typeface="Times New Roman" panose="02020603050405020304" pitchFamily="18" charset="0"/>
              </a:rPr>
              <a:t>sơ</a:t>
            </a:r>
            <a:r>
              <a:rPr lang="en-US" sz="4400" b="1" dirty="0" smtClean="0">
                <a:solidFill>
                  <a:srgbClr val="0033CC"/>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smtClean="0">
                <a:solidFill>
                  <a:srgbClr val="0033CC"/>
                </a:solidFill>
                <a:latin typeface="Times New Roman" panose="02020603050405020304" pitchFamily="18" charset="0"/>
                <a:ea typeface="Arial" panose="020B0604020202020204" pitchFamily="34" charset="0"/>
                <a:cs typeface="Times New Roman" panose="02020603050405020304" pitchFamily="18" charset="0"/>
              </a:rPr>
              <a:t>đồ</a:t>
            </a:r>
            <a:r>
              <a:rPr lang="en-US" sz="4400" b="1" dirty="0" smtClean="0">
                <a:solidFill>
                  <a:srgbClr val="0033CC"/>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smtClean="0">
                <a:solidFill>
                  <a:srgbClr val="0033CC"/>
                </a:solidFill>
                <a:latin typeface="Times New Roman" panose="02020603050405020304" pitchFamily="18" charset="0"/>
                <a:ea typeface="Arial" panose="020B0604020202020204" pitchFamily="34" charset="0"/>
                <a:cs typeface="Times New Roman" panose="02020603050405020304" pitchFamily="18" charset="0"/>
              </a:rPr>
              <a:t>lai</a:t>
            </a:r>
            <a:r>
              <a:rPr lang="en-US" sz="4400" b="1" dirty="0" smtClean="0">
                <a:solidFill>
                  <a:srgbClr val="0033CC"/>
                </a:solidFill>
                <a:latin typeface="Times New Roman" panose="02020603050405020304" pitchFamily="18" charset="0"/>
                <a:ea typeface="Arial" panose="020B0604020202020204" pitchFamily="34" charset="0"/>
                <a:cs typeface="Times New Roman" panose="02020603050405020304" pitchFamily="18" charset="0"/>
              </a:rPr>
              <a:t>: </a:t>
            </a:r>
            <a:endParaRPr lang="en-US" sz="8000" dirty="0">
              <a:solidFill>
                <a:srgbClr val="0033CC"/>
              </a:solidFill>
              <a:latin typeface="Times New Roman" panose="02020603050405020304" pitchFamily="18" charset="0"/>
              <a:cs typeface="Times New Roman" panose="02020603050405020304" pitchFamily="18" charset="0"/>
            </a:endParaRPr>
          </a:p>
        </p:txBody>
      </p:sp>
      <p:sp>
        <p:nvSpPr>
          <p:cNvPr id="13" name="TextBox 4"/>
          <p:cNvSpPr txBox="1"/>
          <p:nvPr/>
        </p:nvSpPr>
        <p:spPr>
          <a:xfrm>
            <a:off x="4953000" y="1409700"/>
            <a:ext cx="2819400" cy="6217087"/>
          </a:xfrm>
          <a:prstGeom prst="rect">
            <a:avLst/>
          </a:prstGeom>
        </p:spPr>
        <p:txBody>
          <a:bodyPr wrap="square" lIns="0" tIns="0" rIns="0" bIns="0" rtlCol="0" anchor="t">
            <a:spAutoFit/>
          </a:bodyPr>
          <a:lstStyle/>
          <a:p>
            <a:pPr algn="just"/>
            <a:r>
              <a:rPr lang="en-US" sz="4400" b="1" dirty="0">
                <a:solidFill>
                  <a:srgbClr val="0033CC"/>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Quy</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ước</a:t>
            </a:r>
            <a:r>
              <a:rPr lang="en-US" sz="4000" b="1" dirty="0" smtClean="0">
                <a:solidFill>
                  <a:srgbClr val="C00000"/>
                </a:solidFill>
                <a:latin typeface="Times New Roman" panose="02020603050405020304" pitchFamily="18" charset="0"/>
                <a:cs typeface="Times New Roman" panose="02020603050405020304" pitchFamily="18" charset="0"/>
              </a:rPr>
              <a:t>: </a:t>
            </a:r>
          </a:p>
          <a:p>
            <a:pPr algn="just"/>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Nhân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tố</a:t>
            </a:r>
            <a:r>
              <a:rPr lang="en-US" sz="4000" b="1" dirty="0" smtClean="0">
                <a:solidFill>
                  <a:srgbClr val="C00000"/>
                </a:solidFill>
                <a:latin typeface="Times New Roman" panose="02020603050405020304" pitchFamily="18" charset="0"/>
                <a:cs typeface="Times New Roman" panose="02020603050405020304" pitchFamily="18" charset="0"/>
              </a:rPr>
              <a:t> di </a:t>
            </a:r>
            <a:r>
              <a:rPr lang="en-US" sz="4000" b="1" dirty="0" err="1" smtClean="0">
                <a:solidFill>
                  <a:srgbClr val="C00000"/>
                </a:solidFill>
                <a:latin typeface="Times New Roman" panose="02020603050405020304" pitchFamily="18" charset="0"/>
                <a:cs typeface="Times New Roman" panose="02020603050405020304" pitchFamily="18" charset="0"/>
              </a:rPr>
              <a:t>truyền</a:t>
            </a:r>
            <a:r>
              <a:rPr lang="en-US" sz="4000" b="1" dirty="0" smtClean="0">
                <a:solidFill>
                  <a:srgbClr val="C00000"/>
                </a:solidFill>
                <a:latin typeface="Times New Roman" panose="02020603050405020304" pitchFamily="18" charset="0"/>
                <a:cs typeface="Times New Roman" panose="02020603050405020304" pitchFamily="18" charset="0"/>
              </a:rPr>
              <a:t> A </a:t>
            </a:r>
            <a:r>
              <a:rPr lang="en-US" sz="4000" b="1" dirty="0" err="1" smtClean="0">
                <a:solidFill>
                  <a:srgbClr val="C00000"/>
                </a:solidFill>
                <a:latin typeface="Times New Roman" panose="02020603050405020304" pitchFamily="18" charset="0"/>
                <a:cs typeface="Times New Roman" panose="02020603050405020304" pitchFamily="18" charset="0"/>
              </a:rPr>
              <a:t>quy</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định</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màu</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hoa</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tím</a:t>
            </a:r>
            <a:r>
              <a:rPr lang="en-US" sz="4000" b="1" dirty="0" smtClean="0">
                <a:solidFill>
                  <a:srgbClr val="C00000"/>
                </a:solidFill>
                <a:latin typeface="Times New Roman" panose="02020603050405020304" pitchFamily="18" charset="0"/>
                <a:cs typeface="Times New Roman" panose="02020603050405020304" pitchFamily="18" charset="0"/>
              </a:rPr>
              <a:t>.</a:t>
            </a:r>
          </a:p>
          <a:p>
            <a:pPr algn="just"/>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Nhân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tố</a:t>
            </a:r>
            <a:r>
              <a:rPr lang="en-US" sz="4000" b="1" dirty="0" smtClean="0">
                <a:solidFill>
                  <a:srgbClr val="C00000"/>
                </a:solidFill>
                <a:latin typeface="Times New Roman" panose="02020603050405020304" pitchFamily="18" charset="0"/>
                <a:cs typeface="Times New Roman" panose="02020603050405020304" pitchFamily="18" charset="0"/>
              </a:rPr>
              <a:t> di </a:t>
            </a:r>
            <a:r>
              <a:rPr lang="en-US" sz="4000" b="1" dirty="0" err="1" smtClean="0">
                <a:solidFill>
                  <a:srgbClr val="C00000"/>
                </a:solidFill>
                <a:latin typeface="Times New Roman" panose="02020603050405020304" pitchFamily="18" charset="0"/>
                <a:cs typeface="Times New Roman" panose="02020603050405020304" pitchFamily="18" charset="0"/>
              </a:rPr>
              <a:t>truyền</a:t>
            </a:r>
            <a:r>
              <a:rPr lang="en-US" sz="4000" b="1" dirty="0" smtClean="0">
                <a:solidFill>
                  <a:srgbClr val="C00000"/>
                </a:solidFill>
                <a:latin typeface="Times New Roman" panose="02020603050405020304" pitchFamily="18" charset="0"/>
                <a:cs typeface="Times New Roman" panose="02020603050405020304" pitchFamily="18" charset="0"/>
              </a:rPr>
              <a:t> a </a:t>
            </a:r>
            <a:r>
              <a:rPr lang="en-US" sz="4000" b="1" dirty="0" err="1" smtClean="0">
                <a:solidFill>
                  <a:srgbClr val="C00000"/>
                </a:solidFill>
                <a:latin typeface="Times New Roman" panose="02020603050405020304" pitchFamily="18" charset="0"/>
                <a:cs typeface="Times New Roman" panose="02020603050405020304" pitchFamily="18" charset="0"/>
              </a:rPr>
              <a:t>quy</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định</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màu</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hoa</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trắng</a:t>
            </a:r>
            <a:r>
              <a:rPr lang="en-US" sz="4000" b="1" dirty="0" smtClean="0">
                <a:solidFill>
                  <a:srgbClr val="C00000"/>
                </a:solidFill>
                <a:latin typeface="Times New Roman" panose="02020603050405020304" pitchFamily="18" charset="0"/>
                <a:cs typeface="Times New Roman" panose="02020603050405020304" pitchFamily="18" charset="0"/>
              </a:rPr>
              <a:t>.</a:t>
            </a:r>
            <a:endParaRPr lang="en-US" sz="4000" b="1" dirty="0">
              <a:solidFill>
                <a:srgbClr val="C0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0" y="1104901"/>
            <a:ext cx="9677400" cy="8153400"/>
          </a:xfrm>
          <a:prstGeom prst="rect">
            <a:avLst/>
          </a:prstGeom>
        </p:spPr>
      </p:pic>
    </p:spTree>
    <p:extLst>
      <p:ext uri="{BB962C8B-B14F-4D97-AF65-F5344CB8AC3E}">
        <p14:creationId xmlns:p14="http://schemas.microsoft.com/office/powerpoint/2010/main" val="3480152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8"/>
          <p:cNvSpPr txBox="1"/>
          <p:nvPr/>
        </p:nvSpPr>
        <p:spPr>
          <a:xfrm>
            <a:off x="381000" y="114300"/>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d. </a:t>
            </a:r>
            <a:r>
              <a:rPr lang="en-US" sz="3899" dirty="0" err="1" smtClean="0">
                <a:solidFill>
                  <a:srgbClr val="004AAD"/>
                </a:solidFill>
                <a:latin typeface="Public Sans Heavy"/>
              </a:rPr>
              <a:t>Cơ</a:t>
            </a:r>
            <a:r>
              <a:rPr lang="en-US" sz="3899" dirty="0" smtClean="0">
                <a:solidFill>
                  <a:srgbClr val="004AAD"/>
                </a:solidFill>
                <a:latin typeface="Public Sans Heavy"/>
              </a:rPr>
              <a:t> </a:t>
            </a:r>
            <a:r>
              <a:rPr lang="en-US" sz="3899" dirty="0" err="1" smtClean="0">
                <a:solidFill>
                  <a:srgbClr val="004AAD"/>
                </a:solidFill>
                <a:latin typeface="Public Sans Heavy"/>
              </a:rPr>
              <a:t>sở</a:t>
            </a:r>
            <a:r>
              <a:rPr lang="en-US" sz="3899" dirty="0" smtClean="0">
                <a:solidFill>
                  <a:srgbClr val="004AAD"/>
                </a:solidFill>
                <a:latin typeface="Public Sans Heavy"/>
              </a:rPr>
              <a:t> </a:t>
            </a:r>
            <a:r>
              <a:rPr lang="en-US" sz="3899" dirty="0" err="1" smtClean="0">
                <a:solidFill>
                  <a:srgbClr val="004AAD"/>
                </a:solidFill>
                <a:latin typeface="Public Sans Heavy"/>
              </a:rPr>
              <a:t>tế</a:t>
            </a:r>
            <a:r>
              <a:rPr lang="en-US" sz="3899" dirty="0" smtClean="0">
                <a:solidFill>
                  <a:srgbClr val="004AAD"/>
                </a:solidFill>
                <a:latin typeface="Public Sans Heavy"/>
              </a:rPr>
              <a:t> </a:t>
            </a:r>
            <a:r>
              <a:rPr lang="en-US" sz="3899" dirty="0" err="1" smtClean="0">
                <a:solidFill>
                  <a:srgbClr val="004AAD"/>
                </a:solidFill>
                <a:latin typeface="Public Sans Heavy"/>
              </a:rPr>
              <a:t>bào</a:t>
            </a:r>
            <a:r>
              <a:rPr lang="en-US" sz="3899" dirty="0" smtClean="0">
                <a:solidFill>
                  <a:srgbClr val="004AAD"/>
                </a:solidFill>
                <a:latin typeface="Public Sans Heavy"/>
              </a:rPr>
              <a:t> </a:t>
            </a:r>
            <a:r>
              <a:rPr lang="en-US" sz="3899" dirty="0" err="1" smtClean="0">
                <a:solidFill>
                  <a:srgbClr val="004AAD"/>
                </a:solidFill>
                <a:latin typeface="Public Sans Heavy"/>
              </a:rPr>
              <a:t>học</a:t>
            </a:r>
            <a:r>
              <a:rPr lang="en-US" sz="3899" dirty="0" smtClean="0">
                <a:solidFill>
                  <a:srgbClr val="004AAD"/>
                </a:solidFill>
                <a:latin typeface="Public Sans Heavy"/>
              </a:rPr>
              <a:t> </a:t>
            </a:r>
            <a:r>
              <a:rPr lang="en-US" sz="3899" dirty="0" err="1" smtClean="0">
                <a:solidFill>
                  <a:srgbClr val="004AAD"/>
                </a:solidFill>
                <a:latin typeface="Public Sans Heavy"/>
              </a:rPr>
              <a:t>của</a:t>
            </a:r>
            <a:r>
              <a:rPr lang="en-US" sz="3899" dirty="0" smtClean="0">
                <a:solidFill>
                  <a:srgbClr val="004AAD"/>
                </a:solidFill>
                <a:latin typeface="Public Sans Heavy"/>
              </a:rPr>
              <a:t> qui </a:t>
            </a:r>
            <a:r>
              <a:rPr lang="en-US" sz="3899" dirty="0" err="1" smtClean="0">
                <a:solidFill>
                  <a:srgbClr val="004AAD"/>
                </a:solidFill>
                <a:latin typeface="Public Sans Heavy"/>
              </a:rPr>
              <a:t>luật</a:t>
            </a:r>
            <a:r>
              <a:rPr lang="en-US" sz="3899" dirty="0" smtClean="0">
                <a:solidFill>
                  <a:srgbClr val="004AAD"/>
                </a:solidFill>
                <a:latin typeface="Public Sans Heavy"/>
              </a:rPr>
              <a:t> </a:t>
            </a:r>
            <a:r>
              <a:rPr lang="en-US" sz="3899" dirty="0" err="1" smtClean="0">
                <a:solidFill>
                  <a:srgbClr val="004AAD"/>
                </a:solidFill>
                <a:latin typeface="Public Sans Heavy"/>
              </a:rPr>
              <a:t>phân</a:t>
            </a:r>
            <a:r>
              <a:rPr lang="en-US" sz="3899" dirty="0" smtClean="0">
                <a:solidFill>
                  <a:srgbClr val="004AAD"/>
                </a:solidFill>
                <a:latin typeface="Public Sans Heavy"/>
              </a:rPr>
              <a:t> li</a:t>
            </a:r>
            <a:endParaRPr lang="en-US" sz="3899" dirty="0">
              <a:solidFill>
                <a:srgbClr val="004AAD"/>
              </a:solidFill>
              <a:latin typeface="Public Sans Heavy"/>
            </a:endParaRPr>
          </a:p>
        </p:txBody>
      </p:sp>
      <p:pic>
        <p:nvPicPr>
          <p:cNvPr id="7" name="Picture 6"/>
          <p:cNvPicPr>
            <a:picLocks noChangeAspect="1"/>
          </p:cNvPicPr>
          <p:nvPr/>
        </p:nvPicPr>
        <p:blipFill>
          <a:blip r:embed="rId2"/>
          <a:stretch>
            <a:fillRect/>
          </a:stretch>
        </p:blipFill>
        <p:spPr>
          <a:xfrm>
            <a:off x="0" y="1626133"/>
            <a:ext cx="13716000" cy="8327600"/>
          </a:xfrm>
          <a:prstGeom prst="rect">
            <a:avLst/>
          </a:prstGeom>
        </p:spPr>
      </p:pic>
      <p:sp>
        <p:nvSpPr>
          <p:cNvPr id="11" name="TextBox 10"/>
          <p:cNvSpPr txBox="1"/>
          <p:nvPr/>
        </p:nvSpPr>
        <p:spPr>
          <a:xfrm>
            <a:off x="152400" y="986794"/>
            <a:ext cx="13563600" cy="1231106"/>
          </a:xfrm>
          <a:prstGeom prst="rect">
            <a:avLst/>
          </a:prstGeom>
        </p:spPr>
        <p:txBody>
          <a:bodyPr wrap="square" lIns="0" tIns="0" rIns="0" bIns="0" rtlCol="0" anchor="t">
            <a:spAutoFit/>
          </a:bodyPr>
          <a:lstStyle/>
          <a:p>
            <a:pPr>
              <a:lnSpc>
                <a:spcPts val="4759"/>
              </a:lnSpc>
              <a:defRPr/>
            </a:pPr>
            <a:r>
              <a:rPr lang="en-US" sz="3399" dirty="0" smtClean="0">
                <a:solidFill>
                  <a:srgbClr val="000000"/>
                </a:solidFill>
                <a:latin typeface="Public Sans Bold"/>
              </a:rPr>
              <a:t>HS </a:t>
            </a:r>
            <a:r>
              <a:rPr lang="en-US" sz="3399" dirty="0" err="1">
                <a:solidFill>
                  <a:srgbClr val="000000"/>
                </a:solidFill>
                <a:latin typeface="Public Sans Bold"/>
              </a:rPr>
              <a:t>nghiên</a:t>
            </a:r>
            <a:r>
              <a:rPr lang="en-US" sz="3399" dirty="0">
                <a:solidFill>
                  <a:srgbClr val="000000"/>
                </a:solidFill>
                <a:latin typeface="Public Sans Bold"/>
              </a:rPr>
              <a:t> </a:t>
            </a:r>
            <a:r>
              <a:rPr lang="en-US" sz="3399" dirty="0" err="1">
                <a:solidFill>
                  <a:srgbClr val="000000"/>
                </a:solidFill>
                <a:latin typeface="Public Sans Bold"/>
              </a:rPr>
              <a:t>cứu</a:t>
            </a:r>
            <a:r>
              <a:rPr lang="en-US" sz="3399" dirty="0">
                <a:solidFill>
                  <a:srgbClr val="000000"/>
                </a:solidFill>
                <a:latin typeface="Public Sans Bold"/>
              </a:rPr>
              <a:t> </a:t>
            </a:r>
            <a:r>
              <a:rPr lang="en-US" sz="3399" dirty="0" err="1">
                <a:solidFill>
                  <a:srgbClr val="000000"/>
                </a:solidFill>
                <a:latin typeface="Public Sans Bold"/>
              </a:rPr>
              <a:t>thông</a:t>
            </a:r>
            <a:r>
              <a:rPr lang="en-US" sz="3399" dirty="0">
                <a:solidFill>
                  <a:srgbClr val="000000"/>
                </a:solidFill>
                <a:latin typeface="Public Sans Bold"/>
              </a:rPr>
              <a:t> tin SGK </a:t>
            </a:r>
            <a:r>
              <a:rPr lang="en-US" sz="3399" dirty="0" err="1">
                <a:solidFill>
                  <a:srgbClr val="000000"/>
                </a:solidFill>
                <a:latin typeface="Public Sans Bold"/>
              </a:rPr>
              <a:t>phần</a:t>
            </a:r>
            <a:r>
              <a:rPr lang="en-US" sz="3399" dirty="0">
                <a:solidFill>
                  <a:srgbClr val="000000"/>
                </a:solidFill>
                <a:latin typeface="Public Sans Bold"/>
              </a:rPr>
              <a:t> </a:t>
            </a:r>
            <a:r>
              <a:rPr lang="en-US" sz="3399" dirty="0" smtClean="0">
                <a:solidFill>
                  <a:srgbClr val="000000"/>
                </a:solidFill>
                <a:latin typeface="Public Sans Bold"/>
              </a:rPr>
              <a:t>II.1.d </a:t>
            </a:r>
            <a:r>
              <a:rPr lang="en-US" sz="3399" dirty="0" err="1">
                <a:solidFill>
                  <a:srgbClr val="000000"/>
                </a:solidFill>
                <a:latin typeface="Public Sans Bold"/>
              </a:rPr>
              <a:t>để</a:t>
            </a:r>
            <a:r>
              <a:rPr lang="en-US" sz="3399" dirty="0">
                <a:solidFill>
                  <a:srgbClr val="000000"/>
                </a:solidFill>
                <a:latin typeface="Public Sans Bold"/>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a:solidFill>
                  <a:srgbClr val="000000"/>
                </a:solidFill>
                <a:latin typeface="Public Sans Bold"/>
              </a:rPr>
              <a:t>sau</a:t>
            </a:r>
            <a:r>
              <a:rPr lang="en-US" sz="3399" dirty="0">
                <a:solidFill>
                  <a:srgbClr val="000000"/>
                </a:solidFill>
                <a:latin typeface="Public Sans Bold"/>
              </a:rPr>
              <a:t>:</a:t>
            </a:r>
          </a:p>
          <a:p>
            <a:pPr lvl="0">
              <a:lnSpc>
                <a:spcPts val="4759"/>
              </a:lnSpc>
              <a:defRPr/>
            </a:pP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5" name="Rounded Rectangular Callout 14"/>
          <p:cNvSpPr/>
          <p:nvPr/>
        </p:nvSpPr>
        <p:spPr>
          <a:xfrm>
            <a:off x="13716000" y="1002291"/>
            <a:ext cx="4419600" cy="3988809"/>
          </a:xfrm>
          <a:prstGeom prst="wedgeRoundRectCallout">
            <a:avLst>
              <a:gd name="adj1" fmla="val 41160"/>
              <a:gd name="adj2" fmla="val 87339"/>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chemeClr val="tx1"/>
                </a:solidFill>
                <a:latin typeface="Arial" panose="020B0604020202020204" pitchFamily="34" charset="0"/>
                <a:cs typeface="Arial" panose="020B0604020202020204" pitchFamily="34" charset="0"/>
              </a:rPr>
              <a:t>- Theo DTH </a:t>
            </a:r>
            <a:r>
              <a:rPr lang="en-US" sz="3600" b="1" dirty="0" err="1">
                <a:solidFill>
                  <a:schemeClr val="tx1"/>
                </a:solidFill>
                <a:latin typeface="Arial" panose="020B0604020202020204" pitchFamily="34" charset="0"/>
                <a:cs typeface="Arial" panose="020B0604020202020204" pitchFamily="34" charset="0"/>
              </a:rPr>
              <a:t>hiện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đại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nhân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di </a:t>
            </a:r>
            <a:r>
              <a:rPr lang="en-US" sz="3600" b="1" dirty="0" err="1">
                <a:solidFill>
                  <a:schemeClr val="tx1"/>
                </a:solidFill>
                <a:latin typeface="Arial" panose="020B0604020202020204" pitchFamily="34" charset="0"/>
                <a:cs typeface="Arial" panose="020B0604020202020204" pitchFamily="34" charset="0"/>
              </a:rPr>
              <a:t>truyền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ông</a:t>
            </a:r>
            <a:r>
              <a:rPr lang="en-US" sz="3600" b="1" dirty="0">
                <a:solidFill>
                  <a:schemeClr val="tx1"/>
                </a:solidFill>
                <a:latin typeface="Arial" panose="020B0604020202020204" pitchFamily="34" charset="0"/>
                <a:cs typeface="Arial" panose="020B0604020202020204" pitchFamily="34" charset="0"/>
              </a:rPr>
              <a:t> Mendel </a:t>
            </a:r>
            <a:r>
              <a:rPr lang="en-US" sz="3600" b="1" dirty="0" err="1">
                <a:solidFill>
                  <a:schemeClr val="tx1"/>
                </a:solidFill>
                <a:latin typeface="Arial" panose="020B0604020202020204" pitchFamily="34" charset="0"/>
                <a:cs typeface="Arial" panose="020B0604020202020204" pitchFamily="34" charset="0"/>
              </a:rPr>
              <a:t>đề</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cập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đến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được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gọi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gì</a:t>
            </a:r>
            <a:r>
              <a:rPr lang="en-US" sz="3600" b="1" dirty="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a:p>
            <a:pPr algn="ctr"/>
            <a:endParaRPr lang="en-US" sz="3600" dirty="0"/>
          </a:p>
        </p:txBody>
      </p:sp>
      <p:sp>
        <p:nvSpPr>
          <p:cNvPr id="19" name="Rounded Rectangular Callout 18"/>
          <p:cNvSpPr/>
          <p:nvPr/>
        </p:nvSpPr>
        <p:spPr>
          <a:xfrm>
            <a:off x="13716001" y="5219700"/>
            <a:ext cx="4419600" cy="3886200"/>
          </a:xfrm>
          <a:prstGeom prst="wedgeRoundRectCallout">
            <a:avLst>
              <a:gd name="adj1" fmla="val 46430"/>
              <a:gd name="adj2" fmla="val 75736"/>
              <a:gd name="adj3" fmla="val 16667"/>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Trình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bày</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sự</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phân</a:t>
            </a:r>
            <a:r>
              <a:rPr lang="en-US" sz="3600" b="1" dirty="0">
                <a:solidFill>
                  <a:schemeClr val="tx1"/>
                </a:solidFill>
                <a:latin typeface="Arial" panose="020B0604020202020204" pitchFamily="34" charset="0"/>
                <a:cs typeface="Arial" panose="020B0604020202020204" pitchFamily="34" charset="0"/>
              </a:rPr>
              <a:t> li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NST </a:t>
            </a:r>
            <a:r>
              <a:rPr lang="en-US" sz="3600" b="1" dirty="0" err="1">
                <a:solidFill>
                  <a:schemeClr val="tx1"/>
                </a:solidFill>
                <a:latin typeface="Arial" panose="020B0604020202020204" pitchFamily="34" charset="0"/>
                <a:cs typeface="Arial" panose="020B0604020202020204" pitchFamily="34" charset="0"/>
              </a:rPr>
              <a:t>trong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cặp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tương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đồng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về</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giao</a:t>
            </a:r>
            <a:r>
              <a:rPr lang="en-US" sz="3600" b="1" dirty="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tử</a:t>
            </a:r>
            <a:r>
              <a:rPr lang="en-US" sz="3600" b="1" dirty="0" smtClean="0">
                <a:solidFill>
                  <a:schemeClr val="tx1"/>
                </a:solidFill>
                <a:latin typeface="Arial" panose="020B0604020202020204" pitchFamily="34" charset="0"/>
                <a:cs typeface="Arial" panose="020B0604020202020204" pitchFamily="34" charset="0"/>
              </a:rPr>
              <a:t>?</a:t>
            </a:r>
            <a:endParaRPr lang="en-US"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939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152400" y="0"/>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4" name="TextBox 8"/>
          <p:cNvSpPr txBox="1"/>
          <p:nvPr/>
        </p:nvSpPr>
        <p:spPr>
          <a:xfrm>
            <a:off x="990600" y="647700"/>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5" name="TextBox 8"/>
          <p:cNvSpPr txBox="1"/>
          <p:nvPr/>
        </p:nvSpPr>
        <p:spPr>
          <a:xfrm>
            <a:off x="990600" y="1257300"/>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b. </a:t>
            </a:r>
            <a:r>
              <a:rPr lang="en-US" sz="3899" dirty="0" err="1" smtClean="0">
                <a:solidFill>
                  <a:srgbClr val="004AAD"/>
                </a:solidFill>
                <a:latin typeface="Public Sans Heavy"/>
              </a:rPr>
              <a:t>Đề</a:t>
            </a:r>
            <a:r>
              <a:rPr lang="en-US" sz="3899" dirty="0" smtClean="0">
                <a:solidFill>
                  <a:srgbClr val="004AAD"/>
                </a:solidFill>
                <a:latin typeface="Public Sans Heavy"/>
              </a:rPr>
              <a:t> </a:t>
            </a:r>
            <a:r>
              <a:rPr lang="en-US" sz="3899" dirty="0" err="1" smtClean="0">
                <a:solidFill>
                  <a:srgbClr val="004AAD"/>
                </a:solidFill>
                <a:latin typeface="Public Sans Heavy"/>
              </a:rPr>
              <a:t>xuất</a:t>
            </a:r>
            <a:r>
              <a:rPr lang="en-US" sz="3899" dirty="0" smtClean="0">
                <a:solidFill>
                  <a:srgbClr val="004AAD"/>
                </a:solidFill>
                <a:latin typeface="Public Sans Heavy"/>
              </a:rPr>
              <a:t> </a:t>
            </a:r>
            <a:r>
              <a:rPr lang="en-US" sz="3899" dirty="0" err="1" smtClean="0">
                <a:solidFill>
                  <a:srgbClr val="004AAD"/>
                </a:solidFill>
                <a:latin typeface="Public Sans Heavy"/>
              </a:rPr>
              <a:t>và</a:t>
            </a:r>
            <a:r>
              <a:rPr lang="en-US" sz="3899" dirty="0" smtClean="0">
                <a:solidFill>
                  <a:srgbClr val="004AAD"/>
                </a:solidFill>
                <a:latin typeface="Public Sans Heavy"/>
              </a:rPr>
              <a:t> </a:t>
            </a:r>
            <a:r>
              <a:rPr lang="en-US" sz="3899" dirty="0" err="1" smtClean="0">
                <a:solidFill>
                  <a:srgbClr val="004AAD"/>
                </a:solidFill>
                <a:latin typeface="Public Sans Heavy"/>
              </a:rPr>
              <a:t>chứng</a:t>
            </a:r>
            <a:r>
              <a:rPr lang="en-US" sz="3899" dirty="0" smtClean="0">
                <a:solidFill>
                  <a:srgbClr val="004AAD"/>
                </a:solidFill>
                <a:latin typeface="Public Sans Heavy"/>
              </a:rPr>
              <a:t> minh </a:t>
            </a:r>
            <a:r>
              <a:rPr lang="en-US" sz="3899" dirty="0" err="1" smtClean="0">
                <a:solidFill>
                  <a:srgbClr val="004AAD"/>
                </a:solidFill>
                <a:latin typeface="Public Sans Heavy"/>
              </a:rPr>
              <a:t>giả</a:t>
            </a:r>
            <a:r>
              <a:rPr lang="en-US" sz="3899" dirty="0" smtClean="0">
                <a:solidFill>
                  <a:srgbClr val="004AAD"/>
                </a:solidFill>
                <a:latin typeface="Public Sans Heavy"/>
              </a:rPr>
              <a:t> </a:t>
            </a:r>
            <a:r>
              <a:rPr lang="en-US" sz="3899" dirty="0" err="1" smtClean="0">
                <a:solidFill>
                  <a:srgbClr val="004AAD"/>
                </a:solidFill>
                <a:latin typeface="Public Sans Heavy"/>
              </a:rPr>
              <a:t>thuyết</a:t>
            </a:r>
            <a:endParaRPr lang="en-US" sz="3899" dirty="0">
              <a:solidFill>
                <a:srgbClr val="004AAD"/>
              </a:solidFill>
              <a:latin typeface="Public Sans Heavy"/>
            </a:endParaRPr>
          </a:p>
        </p:txBody>
      </p:sp>
      <p:sp>
        <p:nvSpPr>
          <p:cNvPr id="6" name="TextBox 8"/>
          <p:cNvSpPr txBox="1"/>
          <p:nvPr/>
        </p:nvSpPr>
        <p:spPr>
          <a:xfrm>
            <a:off x="990600" y="1866900"/>
            <a:ext cx="14484175" cy="643894"/>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c</a:t>
            </a:r>
            <a:r>
              <a:rPr lang="en-US" sz="3899" dirty="0" smtClean="0">
                <a:solidFill>
                  <a:srgbClr val="004AAD"/>
                </a:solidFill>
                <a:latin typeface="Public Sans Heavy"/>
              </a:rPr>
              <a:t>. </a:t>
            </a:r>
            <a:r>
              <a:rPr lang="en-US" sz="3899" dirty="0" err="1" smtClean="0">
                <a:solidFill>
                  <a:srgbClr val="004AAD"/>
                </a:solidFill>
                <a:latin typeface="Public Sans Heavy"/>
              </a:rPr>
              <a:t>Hình</a:t>
            </a:r>
            <a:r>
              <a:rPr lang="en-US" sz="3899" dirty="0" smtClean="0">
                <a:solidFill>
                  <a:srgbClr val="004AAD"/>
                </a:solidFill>
                <a:latin typeface="Public Sans Heavy"/>
              </a:rPr>
              <a:t> </a:t>
            </a:r>
            <a:r>
              <a:rPr lang="en-US" sz="3899" dirty="0" err="1" smtClean="0">
                <a:solidFill>
                  <a:srgbClr val="004AAD"/>
                </a:solidFill>
                <a:latin typeface="Public Sans Heavy"/>
              </a:rPr>
              <a:t>thành</a:t>
            </a:r>
            <a:r>
              <a:rPr lang="en-US" sz="3899" dirty="0" smtClean="0">
                <a:solidFill>
                  <a:srgbClr val="004AAD"/>
                </a:solidFill>
                <a:latin typeface="Public Sans Heavy"/>
              </a:rPr>
              <a:t> </a:t>
            </a:r>
            <a:r>
              <a:rPr lang="en-US" sz="3899" dirty="0" err="1" smtClean="0">
                <a:solidFill>
                  <a:srgbClr val="004AAD"/>
                </a:solidFill>
                <a:latin typeface="Public Sans Heavy"/>
              </a:rPr>
              <a:t>học</a:t>
            </a:r>
            <a:r>
              <a:rPr lang="en-US" sz="3899" dirty="0" smtClean="0">
                <a:solidFill>
                  <a:srgbClr val="004AAD"/>
                </a:solidFill>
                <a:latin typeface="Public Sans Heavy"/>
              </a:rPr>
              <a:t> </a:t>
            </a:r>
            <a:r>
              <a:rPr lang="en-US" sz="3899" dirty="0" err="1" smtClean="0">
                <a:solidFill>
                  <a:srgbClr val="004AAD"/>
                </a:solidFill>
                <a:latin typeface="Public Sans Heavy"/>
              </a:rPr>
              <a:t>thuyết</a:t>
            </a:r>
            <a:r>
              <a:rPr lang="en-US" sz="3899" dirty="0" smtClean="0">
                <a:solidFill>
                  <a:srgbClr val="004AAD"/>
                </a:solidFill>
                <a:latin typeface="Public Sans Heavy"/>
              </a:rPr>
              <a:t> </a:t>
            </a:r>
            <a:r>
              <a:rPr lang="en-US" sz="3899" dirty="0" err="1" smtClean="0">
                <a:solidFill>
                  <a:srgbClr val="004AAD"/>
                </a:solidFill>
                <a:latin typeface="Public Sans Heavy"/>
              </a:rPr>
              <a:t>khoa</a:t>
            </a:r>
            <a:r>
              <a:rPr lang="en-US" sz="3899" dirty="0" smtClean="0">
                <a:solidFill>
                  <a:srgbClr val="004AAD"/>
                </a:solidFill>
                <a:latin typeface="Public Sans Heavy"/>
              </a:rPr>
              <a:t> </a:t>
            </a:r>
            <a:r>
              <a:rPr lang="en-US" sz="3899" dirty="0" err="1" smtClean="0">
                <a:solidFill>
                  <a:srgbClr val="004AAD"/>
                </a:solidFill>
                <a:latin typeface="Public Sans Heavy"/>
              </a:rPr>
              <a:t>học</a:t>
            </a:r>
            <a:endParaRPr lang="en-US" sz="3899" dirty="0">
              <a:solidFill>
                <a:srgbClr val="004AAD"/>
              </a:solidFill>
              <a:latin typeface="Public Sans Heavy"/>
            </a:endParaRPr>
          </a:p>
        </p:txBody>
      </p:sp>
      <p:sp>
        <p:nvSpPr>
          <p:cNvPr id="12" name="Oval 11"/>
          <p:cNvSpPr/>
          <p:nvPr/>
        </p:nvSpPr>
        <p:spPr>
          <a:xfrm>
            <a:off x="152400" y="4457700"/>
            <a:ext cx="4066011" cy="4542607"/>
          </a:xfrm>
          <a:prstGeom prst="ellipse">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459"/>
              </a:lnSpc>
            </a:pPr>
            <a:r>
              <a:rPr lang="en-US" sz="4000" dirty="0">
                <a:solidFill>
                  <a:srgbClr val="004AAD"/>
                </a:solidFill>
                <a:latin typeface="Public Sans Heavy"/>
              </a:rPr>
              <a:t>d. </a:t>
            </a:r>
            <a:r>
              <a:rPr lang="en-US" sz="4000" dirty="0" err="1">
                <a:solidFill>
                  <a:srgbClr val="004AAD"/>
                </a:solidFill>
                <a:latin typeface="Public Sans Heavy"/>
              </a:rPr>
              <a:t>Cơ</a:t>
            </a:r>
            <a:r>
              <a:rPr lang="en-US" sz="4000" dirty="0">
                <a:solidFill>
                  <a:srgbClr val="004AAD"/>
                </a:solidFill>
                <a:latin typeface="Public Sans Heavy"/>
              </a:rPr>
              <a:t> </a:t>
            </a:r>
            <a:r>
              <a:rPr lang="en-US" sz="4000" dirty="0" err="1">
                <a:solidFill>
                  <a:srgbClr val="004AAD"/>
                </a:solidFill>
                <a:latin typeface="Public Sans Heavy"/>
              </a:rPr>
              <a:t>sở</a:t>
            </a:r>
            <a:r>
              <a:rPr lang="en-US" sz="4000" dirty="0">
                <a:solidFill>
                  <a:srgbClr val="004AAD"/>
                </a:solidFill>
                <a:latin typeface="Public Sans Heavy"/>
              </a:rPr>
              <a:t> </a:t>
            </a:r>
            <a:r>
              <a:rPr lang="en-US" sz="4000" dirty="0" err="1">
                <a:solidFill>
                  <a:srgbClr val="004AAD"/>
                </a:solidFill>
                <a:latin typeface="Public Sans Heavy"/>
              </a:rPr>
              <a:t>tế</a:t>
            </a:r>
            <a:r>
              <a:rPr lang="en-US" sz="4000" dirty="0">
                <a:solidFill>
                  <a:srgbClr val="004AAD"/>
                </a:solidFill>
                <a:latin typeface="Public Sans Heavy"/>
              </a:rPr>
              <a:t> </a:t>
            </a:r>
            <a:r>
              <a:rPr lang="en-US" sz="4000" dirty="0" err="1">
                <a:solidFill>
                  <a:srgbClr val="004AAD"/>
                </a:solidFill>
                <a:latin typeface="Public Sans Heavy"/>
              </a:rPr>
              <a:t>bào</a:t>
            </a:r>
            <a:r>
              <a:rPr lang="en-US" sz="4000" dirty="0">
                <a:solidFill>
                  <a:srgbClr val="004AAD"/>
                </a:solidFill>
                <a:latin typeface="Public Sans Heavy"/>
              </a:rPr>
              <a:t> </a:t>
            </a:r>
            <a:r>
              <a:rPr lang="en-US" sz="4000" dirty="0" err="1">
                <a:solidFill>
                  <a:srgbClr val="004AAD"/>
                </a:solidFill>
                <a:latin typeface="Public Sans Heavy"/>
              </a:rPr>
              <a:t>học</a:t>
            </a:r>
            <a:r>
              <a:rPr lang="en-US" sz="4000" dirty="0">
                <a:solidFill>
                  <a:srgbClr val="004AAD"/>
                </a:solidFill>
                <a:latin typeface="Public Sans Heavy"/>
              </a:rPr>
              <a:t> </a:t>
            </a:r>
            <a:r>
              <a:rPr lang="en-US" sz="4000" dirty="0" err="1">
                <a:solidFill>
                  <a:srgbClr val="004AAD"/>
                </a:solidFill>
                <a:latin typeface="Public Sans Heavy"/>
              </a:rPr>
              <a:t>của</a:t>
            </a:r>
            <a:r>
              <a:rPr lang="en-US" sz="4000" dirty="0">
                <a:solidFill>
                  <a:srgbClr val="004AAD"/>
                </a:solidFill>
                <a:latin typeface="Public Sans Heavy"/>
              </a:rPr>
              <a:t> qui </a:t>
            </a:r>
            <a:r>
              <a:rPr lang="en-US" sz="4000" dirty="0" err="1">
                <a:solidFill>
                  <a:srgbClr val="004AAD"/>
                </a:solidFill>
                <a:latin typeface="Public Sans Heavy"/>
              </a:rPr>
              <a:t>luật</a:t>
            </a:r>
            <a:r>
              <a:rPr lang="en-US" sz="4000" dirty="0">
                <a:solidFill>
                  <a:srgbClr val="004AAD"/>
                </a:solidFill>
                <a:latin typeface="Public Sans Heavy"/>
              </a:rPr>
              <a:t> </a:t>
            </a:r>
            <a:r>
              <a:rPr lang="en-US" sz="4000" dirty="0" err="1">
                <a:solidFill>
                  <a:srgbClr val="004AAD"/>
                </a:solidFill>
                <a:latin typeface="Public Sans Heavy"/>
              </a:rPr>
              <a:t>phân</a:t>
            </a:r>
            <a:r>
              <a:rPr lang="en-US" sz="4000" dirty="0">
                <a:solidFill>
                  <a:srgbClr val="004AAD"/>
                </a:solidFill>
                <a:latin typeface="Public Sans Heavy"/>
              </a:rPr>
              <a:t> li</a:t>
            </a:r>
          </a:p>
        </p:txBody>
      </p:sp>
      <p:grpSp>
        <p:nvGrpSpPr>
          <p:cNvPr id="13" name="Group 12"/>
          <p:cNvGrpSpPr/>
          <p:nvPr/>
        </p:nvGrpSpPr>
        <p:grpSpPr>
          <a:xfrm>
            <a:off x="4147436" y="3435988"/>
            <a:ext cx="2763918" cy="2393312"/>
            <a:chOff x="6179454" y="0"/>
            <a:chExt cx="1733120" cy="2061594"/>
          </a:xfrm>
        </p:grpSpPr>
        <p:sp>
          <p:nvSpPr>
            <p:cNvPr id="14" name="Oval 13"/>
            <p:cNvSpPr/>
            <p:nvPr/>
          </p:nvSpPr>
          <p:spPr>
            <a:xfrm>
              <a:off x="6179454" y="0"/>
              <a:ext cx="1733120" cy="2061594"/>
            </a:xfrm>
            <a:prstGeom prst="ellipse">
              <a:avLst/>
            </a:pr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sp>
        <p:sp>
          <p:nvSpPr>
            <p:cNvPr id="15" name="Oval 4"/>
            <p:cNvSpPr txBox="1"/>
            <p:nvPr/>
          </p:nvSpPr>
          <p:spPr>
            <a:xfrm>
              <a:off x="6433264" y="301913"/>
              <a:ext cx="1225500" cy="1457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de-DE" altLang="en-US" sz="3600" b="1" dirty="0">
                  <a:solidFill>
                    <a:schemeClr val="tx1"/>
                  </a:solidFill>
                </a:rPr>
                <a:t>*</a:t>
              </a:r>
              <a:r>
                <a:rPr lang="de-DE" altLang="en-US" sz="3600" b="1" kern="1200" dirty="0" smtClean="0">
                  <a:solidFill>
                    <a:schemeClr val="tx1"/>
                  </a:solidFill>
                </a:rPr>
                <a:t> Các cặp gen, alen</a:t>
              </a:r>
              <a:endParaRPr lang="en-US" sz="3600" kern="1200" dirty="0"/>
            </a:p>
          </p:txBody>
        </p:sp>
      </p:grpSp>
      <p:grpSp>
        <p:nvGrpSpPr>
          <p:cNvPr id="16" name="Group 15"/>
          <p:cNvGrpSpPr/>
          <p:nvPr/>
        </p:nvGrpSpPr>
        <p:grpSpPr>
          <a:xfrm>
            <a:off x="4463246" y="7429500"/>
            <a:ext cx="2699554" cy="2594994"/>
            <a:chOff x="5943399" y="3304626"/>
            <a:chExt cx="2061594" cy="2061594"/>
          </a:xfrm>
        </p:grpSpPr>
        <p:sp>
          <p:nvSpPr>
            <p:cNvPr id="17" name="Oval 16"/>
            <p:cNvSpPr/>
            <p:nvPr/>
          </p:nvSpPr>
          <p:spPr>
            <a:xfrm>
              <a:off x="5943399" y="3304626"/>
              <a:ext cx="2061594" cy="2061594"/>
            </a:xfrm>
            <a:prstGeom prst="ellipse">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8" name="Oval 4"/>
            <p:cNvSpPr txBox="1"/>
            <p:nvPr/>
          </p:nvSpPr>
          <p:spPr>
            <a:xfrm>
              <a:off x="6245312" y="3606539"/>
              <a:ext cx="1457768" cy="1457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de-DE" altLang="en-US" sz="3600" b="1" dirty="0">
                  <a:solidFill>
                    <a:schemeClr val="tx1"/>
                  </a:solidFill>
                </a:rPr>
                <a:t>*</a:t>
              </a:r>
              <a:r>
                <a:rPr lang="de-DE" altLang="en-US" sz="3600" b="1" kern="1200" dirty="0" smtClean="0">
                  <a:solidFill>
                    <a:schemeClr val="tx1"/>
                  </a:solidFill>
                </a:rPr>
                <a:t> Phân li và tổ hợp các cặp alen</a:t>
              </a:r>
              <a:r>
                <a:rPr lang="en-US" sz="3600" kern="1200" dirty="0" smtClean="0">
                  <a:solidFill>
                    <a:schemeClr val="tx1"/>
                  </a:solidFill>
                </a:rPr>
                <a:t> </a:t>
              </a:r>
              <a:endParaRPr lang="en-US" sz="3600" kern="1200" dirty="0"/>
            </a:p>
          </p:txBody>
        </p:sp>
      </p:grpSp>
      <p:sp>
        <p:nvSpPr>
          <p:cNvPr id="21" name="Chevron 20"/>
          <p:cNvSpPr/>
          <p:nvPr/>
        </p:nvSpPr>
        <p:spPr>
          <a:xfrm>
            <a:off x="7440315" y="4361722"/>
            <a:ext cx="10439400" cy="2047899"/>
          </a:xfrm>
          <a:prstGeom prst="chevr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Trong</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tế</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bào</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lưỡng</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bội</a:t>
            </a:r>
            <a:r>
              <a:rPr lang="en-US" sz="3200" b="1" dirty="0">
                <a:solidFill>
                  <a:srgbClr val="7030A0"/>
                </a:solidFill>
                <a:latin typeface="Arial" panose="020B0604020202020204" pitchFamily="34" charset="0"/>
                <a:cs typeface="Arial" panose="020B0604020202020204" pitchFamily="34" charset="0"/>
              </a:rPr>
              <a:t>, NST </a:t>
            </a:r>
            <a:r>
              <a:rPr lang="en-US" sz="3200" b="1" dirty="0" err="1">
                <a:solidFill>
                  <a:srgbClr val="7030A0"/>
                </a:solidFill>
                <a:latin typeface="Arial" panose="020B0604020202020204" pitchFamily="34" charset="0"/>
                <a:cs typeface="Arial" panose="020B0604020202020204" pitchFamily="34" charset="0"/>
              </a:rPr>
              <a:t>tồn</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tại</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thành</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từng</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cặp</a:t>
            </a:r>
            <a:r>
              <a:rPr lang="en-US" sz="3200" b="1" dirty="0">
                <a:solidFill>
                  <a:srgbClr val="7030A0"/>
                </a:solidFill>
                <a:latin typeface="Arial" panose="020B0604020202020204" pitchFamily="34" charset="0"/>
                <a:cs typeface="Arial" panose="020B0604020202020204" pitchFamily="34" charset="0"/>
              </a:rPr>
              <a:t>, do </a:t>
            </a:r>
            <a:r>
              <a:rPr lang="en-US" sz="3200" b="1" dirty="0" err="1">
                <a:solidFill>
                  <a:srgbClr val="7030A0"/>
                </a:solidFill>
                <a:latin typeface="Arial" panose="020B0604020202020204" pitchFamily="34" charset="0"/>
                <a:cs typeface="Arial" panose="020B0604020202020204" pitchFamily="34" charset="0"/>
              </a:rPr>
              <a:t>đó</a:t>
            </a:r>
            <a:r>
              <a:rPr lang="en-US" sz="3200" b="1" dirty="0">
                <a:solidFill>
                  <a:srgbClr val="7030A0"/>
                </a:solidFill>
                <a:latin typeface="Arial" panose="020B0604020202020204" pitchFamily="34" charset="0"/>
                <a:cs typeface="Arial" panose="020B0604020202020204" pitchFamily="34" charset="0"/>
              </a:rPr>
              <a:t>, gene </a:t>
            </a:r>
            <a:r>
              <a:rPr lang="en-US" sz="3200" b="1" dirty="0" err="1">
                <a:solidFill>
                  <a:srgbClr val="7030A0"/>
                </a:solidFill>
                <a:latin typeface="Arial" panose="020B0604020202020204" pitchFamily="34" charset="0"/>
                <a:cs typeface="Arial" panose="020B0604020202020204" pitchFamily="34" charset="0"/>
              </a:rPr>
              <a:t>cũng</a:t>
            </a:r>
            <a:r>
              <a:rPr lang="en-US" sz="3200" b="1" dirty="0">
                <a:solidFill>
                  <a:srgbClr val="7030A0"/>
                </a:solidFill>
                <a:latin typeface="Arial" panose="020B0604020202020204" pitchFamily="34" charset="0"/>
                <a:cs typeface="Arial" panose="020B0604020202020204" pitchFamily="34" charset="0"/>
              </a:rPr>
              <a:t> </a:t>
            </a:r>
            <a:r>
              <a:rPr lang="en-US" sz="3200" b="1" dirty="0" err="1" smtClean="0">
                <a:solidFill>
                  <a:srgbClr val="7030A0"/>
                </a:solidFill>
                <a:latin typeface="Arial" panose="020B0604020202020204" pitchFamily="34" charset="0"/>
                <a:cs typeface="Arial" panose="020B0604020202020204" pitchFamily="34" charset="0"/>
              </a:rPr>
              <a:t>tồn</a:t>
            </a:r>
            <a:r>
              <a:rPr lang="en-US" sz="3200" b="1" dirty="0" smtClean="0">
                <a:solidFill>
                  <a:srgbClr val="7030A0"/>
                </a:solidFill>
                <a:latin typeface="Arial" panose="020B0604020202020204" pitchFamily="34" charset="0"/>
                <a:cs typeface="Arial" panose="020B0604020202020204" pitchFamily="34" charset="0"/>
              </a:rPr>
              <a:t> </a:t>
            </a:r>
            <a:r>
              <a:rPr lang="en-US" sz="3200" b="1" dirty="0" err="1" smtClean="0">
                <a:solidFill>
                  <a:srgbClr val="7030A0"/>
                </a:solidFill>
                <a:latin typeface="Arial" panose="020B0604020202020204" pitchFamily="34" charset="0"/>
                <a:cs typeface="Arial" panose="020B0604020202020204" pitchFamily="34" charset="0"/>
              </a:rPr>
              <a:t>tại</a:t>
            </a:r>
            <a:r>
              <a:rPr lang="en-US" sz="3200" b="1" dirty="0" smtClean="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thành</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từng</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cặp</a:t>
            </a:r>
            <a:r>
              <a:rPr lang="en-US" sz="3200" b="1" dirty="0">
                <a:solidFill>
                  <a:srgbClr val="7030A0"/>
                </a:solidFill>
                <a:latin typeface="Arial" panose="020B0604020202020204" pitchFamily="34" charset="0"/>
                <a:cs typeface="Arial" panose="020B0604020202020204" pitchFamily="34" charset="0"/>
              </a:rPr>
              <a:t> allele (</a:t>
            </a:r>
            <a:r>
              <a:rPr lang="en-US" sz="3200" b="1" dirty="0" err="1">
                <a:solidFill>
                  <a:srgbClr val="7030A0"/>
                </a:solidFill>
                <a:latin typeface="Arial" panose="020B0604020202020204" pitchFamily="34" charset="0"/>
                <a:cs typeface="Arial" panose="020B0604020202020204" pitchFamily="34" charset="0"/>
              </a:rPr>
              <a:t>tương</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ứng</a:t>
            </a:r>
            <a:r>
              <a:rPr lang="en-US" sz="3200" b="1" dirty="0">
                <a:solidFill>
                  <a:srgbClr val="7030A0"/>
                </a:solidFill>
                <a:latin typeface="Arial" panose="020B0604020202020204" pitchFamily="34" charset="0"/>
                <a:cs typeface="Arial" panose="020B0604020202020204" pitchFamily="34" charset="0"/>
              </a:rPr>
              <a:t>).</a:t>
            </a:r>
          </a:p>
        </p:txBody>
      </p:sp>
      <p:sp>
        <p:nvSpPr>
          <p:cNvPr id="22" name="Chevron 21"/>
          <p:cNvSpPr/>
          <p:nvPr/>
        </p:nvSpPr>
        <p:spPr>
          <a:xfrm>
            <a:off x="7471691" y="6905670"/>
            <a:ext cx="10439400" cy="1821327"/>
          </a:xfrm>
          <a:prstGeom prst="chevr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Khi</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giảm</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phân</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thì</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mỗi</a:t>
            </a:r>
            <a:r>
              <a:rPr lang="en-US" sz="3200" b="1" dirty="0">
                <a:solidFill>
                  <a:srgbClr val="7030A0"/>
                </a:solidFill>
                <a:latin typeface="Arial" panose="020B0604020202020204" pitchFamily="34" charset="0"/>
                <a:cs typeface="Arial" panose="020B0604020202020204" pitchFamily="34" charset="0"/>
              </a:rPr>
              <a:t> NST </a:t>
            </a:r>
            <a:r>
              <a:rPr lang="en-US" sz="3200" b="1" dirty="0" err="1">
                <a:solidFill>
                  <a:srgbClr val="7030A0"/>
                </a:solidFill>
                <a:latin typeface="Arial" panose="020B0604020202020204" pitchFamily="34" charset="0"/>
                <a:cs typeface="Arial" panose="020B0604020202020204" pitchFamily="34" charset="0"/>
              </a:rPr>
              <a:t>trong</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cặp</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phân</a:t>
            </a:r>
            <a:r>
              <a:rPr lang="en-US" sz="3200" b="1" dirty="0">
                <a:solidFill>
                  <a:srgbClr val="7030A0"/>
                </a:solidFill>
                <a:latin typeface="Arial" panose="020B0604020202020204" pitchFamily="34" charset="0"/>
                <a:cs typeface="Arial" panose="020B0604020202020204" pitchFamily="34" charset="0"/>
              </a:rPr>
              <a:t> li </a:t>
            </a:r>
            <a:r>
              <a:rPr lang="en-US" sz="3200" b="1" dirty="0" err="1">
                <a:solidFill>
                  <a:srgbClr val="7030A0"/>
                </a:solidFill>
                <a:latin typeface="Arial" panose="020B0604020202020204" pitchFamily="34" charset="0"/>
                <a:cs typeface="Arial" panose="020B0604020202020204" pitchFamily="34" charset="0"/>
              </a:rPr>
              <a:t>về</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một</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giao</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tử</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vì</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vậy</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mỗi</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giao</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tử</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chỉ</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mang</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một</a:t>
            </a:r>
            <a:r>
              <a:rPr lang="en-US" sz="3200" b="1" dirty="0">
                <a:solidFill>
                  <a:srgbClr val="7030A0"/>
                </a:solidFill>
                <a:latin typeface="Arial" panose="020B0604020202020204" pitchFamily="34" charset="0"/>
                <a:cs typeface="Arial" panose="020B0604020202020204" pitchFamily="34" charset="0"/>
              </a:rPr>
              <a:t> allele.</a:t>
            </a:r>
          </a:p>
        </p:txBody>
      </p:sp>
      <p:cxnSp>
        <p:nvCxnSpPr>
          <p:cNvPr id="25" name="Straight Arrow Connector 24"/>
          <p:cNvCxnSpPr>
            <a:stCxn id="12" idx="7"/>
            <a:endCxn id="14" idx="2"/>
          </p:cNvCxnSpPr>
          <p:nvPr/>
        </p:nvCxnSpPr>
        <p:spPr>
          <a:xfrm flipV="1">
            <a:off x="3622957" y="4632644"/>
            <a:ext cx="524479" cy="49030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a:stCxn id="12" idx="5"/>
            <a:endCxn id="17" idx="2"/>
          </p:cNvCxnSpPr>
          <p:nvPr/>
        </p:nvCxnSpPr>
        <p:spPr>
          <a:xfrm>
            <a:off x="3622957" y="8335058"/>
            <a:ext cx="840289" cy="391939"/>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9730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94522" y="318051"/>
            <a:ext cx="16459200" cy="934278"/>
          </a:xfrm>
        </p:spPr>
        <p:txBody>
          <a:bodyPr>
            <a:normAutofit/>
          </a:bodyPr>
          <a:lstStyle/>
          <a:p>
            <a:r>
              <a:rPr lang="en-US" sz="4500" b="1" dirty="0" smtClean="0">
                <a:solidFill>
                  <a:srgbClr val="FF0000"/>
                </a:solidFill>
                <a:latin typeface="+mn-lt"/>
              </a:rPr>
              <a:t>LUYỆN TẬP</a:t>
            </a:r>
            <a:endParaRPr lang="en-US" sz="4500" b="1" dirty="0">
              <a:solidFill>
                <a:srgbClr val="FF0000"/>
              </a:solidFill>
              <a:latin typeface="+mn-lt"/>
            </a:endParaRPr>
          </a:p>
        </p:txBody>
      </p:sp>
      <p:sp>
        <p:nvSpPr>
          <p:cNvPr id="4" name="Rectangle 3"/>
          <p:cNvSpPr/>
          <p:nvPr/>
        </p:nvSpPr>
        <p:spPr>
          <a:xfrm>
            <a:off x="404487" y="1890830"/>
            <a:ext cx="17346801" cy="2893094"/>
          </a:xfrm>
          <a:prstGeom prst="rect">
            <a:avLst/>
          </a:prstGeom>
          <a:noFill/>
          <a:ln>
            <a:solidFill>
              <a:schemeClr val="bg1"/>
            </a:solidFill>
          </a:ln>
        </p:spPr>
        <p:txBody>
          <a:bodyPr wrap="square" lIns="114296" tIns="57147" rIns="114296" bIns="57147">
            <a:spAutoFit/>
          </a:bodyPr>
          <a:lstStyle/>
          <a:p>
            <a:pPr marL="342887" algn="just">
              <a:spcBef>
                <a:spcPts val="1500"/>
              </a:spcBef>
            </a:pPr>
            <a:r>
              <a:rPr lang="en-US" sz="4200" b="1" dirty="0" err="1">
                <a:solidFill>
                  <a:srgbClr val="00B050"/>
                </a:solidFill>
              </a:rPr>
              <a:t>Câu</a:t>
            </a:r>
            <a:r>
              <a:rPr lang="en-US" sz="4200" b="1" dirty="0">
                <a:solidFill>
                  <a:srgbClr val="00B050"/>
                </a:solidFill>
              </a:rPr>
              <a:t> 1: </a:t>
            </a:r>
            <a:r>
              <a:rPr lang="en-US" sz="4200" dirty="0"/>
              <a:t>Cho </a:t>
            </a:r>
            <a:r>
              <a:rPr lang="en-US" sz="4200" dirty="0" err="1"/>
              <a:t>biết</a:t>
            </a:r>
            <a:r>
              <a:rPr lang="en-US" sz="4200" dirty="0"/>
              <a:t> </a:t>
            </a:r>
            <a:r>
              <a:rPr lang="en-US" sz="4200" dirty="0" err="1"/>
              <a:t>alen</a:t>
            </a:r>
            <a:r>
              <a:rPr lang="en-US" sz="4200" dirty="0"/>
              <a:t> B </a:t>
            </a:r>
            <a:r>
              <a:rPr lang="en-US" sz="4200" dirty="0" err="1"/>
              <a:t>quy</a:t>
            </a:r>
            <a:r>
              <a:rPr lang="en-US" sz="4200" dirty="0"/>
              <a:t> </a:t>
            </a:r>
            <a:r>
              <a:rPr lang="en-US" sz="4200" dirty="0" err="1"/>
              <a:t>định</a:t>
            </a:r>
            <a:r>
              <a:rPr lang="en-US" sz="4200" dirty="0"/>
              <a:t> </a:t>
            </a:r>
            <a:r>
              <a:rPr lang="en-US" sz="4200" dirty="0" err="1"/>
              <a:t>thân</a:t>
            </a:r>
            <a:r>
              <a:rPr lang="en-US" sz="4200" dirty="0"/>
              <a:t> </a:t>
            </a:r>
            <a:r>
              <a:rPr lang="en-US" sz="4200" dirty="0" err="1"/>
              <a:t>cao</a:t>
            </a:r>
            <a:r>
              <a:rPr lang="en-US" sz="4200" dirty="0"/>
              <a:t> </a:t>
            </a:r>
            <a:r>
              <a:rPr lang="en-US" sz="4200" dirty="0" err="1"/>
              <a:t>trội</a:t>
            </a:r>
            <a:r>
              <a:rPr lang="en-US" sz="4200" dirty="0"/>
              <a:t> </a:t>
            </a:r>
            <a:r>
              <a:rPr lang="en-US" sz="4200" dirty="0" err="1"/>
              <a:t>hoàn</a:t>
            </a:r>
            <a:r>
              <a:rPr lang="en-US" sz="4200" dirty="0"/>
              <a:t> </a:t>
            </a:r>
            <a:r>
              <a:rPr lang="en-US" sz="4200" dirty="0" err="1"/>
              <a:t>toàn</a:t>
            </a:r>
            <a:r>
              <a:rPr lang="en-US" sz="4200" dirty="0"/>
              <a:t> so </a:t>
            </a:r>
            <a:r>
              <a:rPr lang="en-US" sz="4200" dirty="0" err="1"/>
              <a:t>với</a:t>
            </a:r>
            <a:r>
              <a:rPr lang="en-US" sz="4200" dirty="0"/>
              <a:t> </a:t>
            </a:r>
            <a:r>
              <a:rPr lang="en-US" sz="4200" dirty="0" err="1"/>
              <a:t>alen</a:t>
            </a:r>
            <a:r>
              <a:rPr lang="en-US" sz="4200" dirty="0"/>
              <a:t> b </a:t>
            </a:r>
            <a:r>
              <a:rPr lang="en-US" sz="4200" dirty="0" err="1"/>
              <a:t>quy</a:t>
            </a:r>
            <a:r>
              <a:rPr lang="en-US" sz="4200" dirty="0"/>
              <a:t> </a:t>
            </a:r>
            <a:r>
              <a:rPr lang="en-US" sz="4200" dirty="0" err="1"/>
              <a:t>định</a:t>
            </a:r>
            <a:r>
              <a:rPr lang="en-US" sz="4200" dirty="0"/>
              <a:t> </a:t>
            </a:r>
            <a:r>
              <a:rPr lang="en-US" sz="4200" dirty="0" err="1"/>
              <a:t>thân</a:t>
            </a:r>
            <a:r>
              <a:rPr lang="en-US" sz="4200" dirty="0"/>
              <a:t> </a:t>
            </a:r>
            <a:r>
              <a:rPr lang="en-US" sz="4200" dirty="0" err="1"/>
              <a:t>thấp</a:t>
            </a:r>
            <a:r>
              <a:rPr lang="en-US" sz="4200" dirty="0"/>
              <a:t>. Theo </a:t>
            </a:r>
            <a:r>
              <a:rPr lang="en-US" sz="4200" dirty="0" err="1"/>
              <a:t>lí</a:t>
            </a:r>
            <a:r>
              <a:rPr lang="en-US" sz="4200" dirty="0"/>
              <a:t> </a:t>
            </a:r>
            <a:r>
              <a:rPr lang="en-US" sz="4200" dirty="0" err="1"/>
              <a:t>thuyết</a:t>
            </a:r>
            <a:r>
              <a:rPr lang="en-US" sz="4200" dirty="0"/>
              <a:t>, </a:t>
            </a:r>
            <a:r>
              <a:rPr lang="en-US" sz="4200" dirty="0" err="1"/>
              <a:t>phép</a:t>
            </a:r>
            <a:r>
              <a:rPr lang="en-US" sz="4200" dirty="0"/>
              <a:t> </a:t>
            </a:r>
            <a:r>
              <a:rPr lang="en-US" sz="4200" dirty="0" err="1"/>
              <a:t>lai</a:t>
            </a:r>
            <a:r>
              <a:rPr lang="en-US" sz="4200" dirty="0"/>
              <a:t> </a:t>
            </a:r>
            <a:r>
              <a:rPr lang="en-US" sz="4200" dirty="0" err="1"/>
              <a:t>nào</a:t>
            </a:r>
            <a:r>
              <a:rPr lang="en-US" sz="4200" dirty="0"/>
              <a:t> </a:t>
            </a:r>
            <a:r>
              <a:rPr lang="en-US" sz="4200" dirty="0" err="1"/>
              <a:t>sau</a:t>
            </a:r>
            <a:r>
              <a:rPr lang="en-US" sz="4200" dirty="0"/>
              <a:t> </a:t>
            </a:r>
            <a:r>
              <a:rPr lang="en-US" sz="4200" dirty="0" err="1"/>
              <a:t>đây</a:t>
            </a:r>
            <a:r>
              <a:rPr lang="en-US" sz="4200" dirty="0"/>
              <a:t> </a:t>
            </a:r>
            <a:r>
              <a:rPr lang="en-US" sz="4200" dirty="0" err="1"/>
              <a:t>cho</a:t>
            </a:r>
            <a:r>
              <a:rPr lang="en-US" sz="4200" dirty="0"/>
              <a:t> </a:t>
            </a:r>
            <a:r>
              <a:rPr lang="en-US" sz="4200" dirty="0" err="1"/>
              <a:t>đời</a:t>
            </a:r>
            <a:r>
              <a:rPr lang="en-US" sz="4200" dirty="0"/>
              <a:t> con </a:t>
            </a:r>
            <a:r>
              <a:rPr lang="en-US" sz="4200" dirty="0" err="1"/>
              <a:t>có</a:t>
            </a:r>
            <a:r>
              <a:rPr lang="en-US" sz="4200" dirty="0"/>
              <a:t> </a:t>
            </a:r>
            <a:r>
              <a:rPr lang="en-US" sz="4200" dirty="0" err="1"/>
              <a:t>tỉ</a:t>
            </a:r>
            <a:r>
              <a:rPr lang="en-US" sz="4200" dirty="0"/>
              <a:t> </a:t>
            </a:r>
            <a:r>
              <a:rPr lang="en-US" sz="4200" dirty="0" err="1"/>
              <a:t>lệ</a:t>
            </a:r>
            <a:r>
              <a:rPr lang="en-US" sz="4200" dirty="0"/>
              <a:t> </a:t>
            </a:r>
            <a:r>
              <a:rPr lang="en-US" sz="4200" dirty="0" err="1"/>
              <a:t>kiểu</a:t>
            </a:r>
            <a:r>
              <a:rPr lang="en-US" sz="4200" dirty="0"/>
              <a:t> </a:t>
            </a:r>
            <a:r>
              <a:rPr lang="en-US" sz="4200" dirty="0" err="1"/>
              <a:t>hình</a:t>
            </a:r>
            <a:r>
              <a:rPr lang="en-US" sz="4200" dirty="0"/>
              <a:t> 3 : 1?</a:t>
            </a:r>
          </a:p>
          <a:p>
            <a:pPr marL="1271537" indent="-928650" algn="just">
              <a:spcBef>
                <a:spcPts val="1500"/>
              </a:spcBef>
              <a:buAutoNum type="alphaUcPeriod"/>
            </a:pPr>
            <a:r>
              <a:rPr lang="en-US" sz="4200" dirty="0"/>
              <a:t>Bb × Bb.		B. Bb × bb.		C. BB × Bb.		D. BB × bb.</a:t>
            </a:r>
          </a:p>
        </p:txBody>
      </p:sp>
      <p:sp>
        <p:nvSpPr>
          <p:cNvPr id="5" name="Rectangle 4"/>
          <p:cNvSpPr/>
          <p:nvPr/>
        </p:nvSpPr>
        <p:spPr>
          <a:xfrm>
            <a:off x="404487" y="5548430"/>
            <a:ext cx="17346801" cy="2054402"/>
          </a:xfrm>
          <a:prstGeom prst="rect">
            <a:avLst/>
          </a:prstGeom>
          <a:noFill/>
          <a:ln>
            <a:solidFill>
              <a:schemeClr val="bg1"/>
            </a:solidFill>
          </a:ln>
        </p:spPr>
        <p:txBody>
          <a:bodyPr wrap="square" lIns="114296" tIns="57147" rIns="114296" bIns="57147">
            <a:spAutoFit/>
          </a:bodyPr>
          <a:lstStyle/>
          <a:p>
            <a:pPr algn="just"/>
            <a:r>
              <a:rPr lang="en-US" sz="4200" b="1" dirty="0" err="1">
                <a:solidFill>
                  <a:srgbClr val="00B050"/>
                </a:solidFill>
              </a:rPr>
              <a:t>Câu</a:t>
            </a:r>
            <a:r>
              <a:rPr lang="en-US" sz="4200" b="1" dirty="0">
                <a:solidFill>
                  <a:srgbClr val="00B050"/>
                </a:solidFill>
              </a:rPr>
              <a:t> 2: </a:t>
            </a:r>
            <a:r>
              <a:rPr lang="en-US" sz="4200" dirty="0"/>
              <a:t>Theo </a:t>
            </a:r>
            <a:r>
              <a:rPr lang="en-US" sz="4200" dirty="0" err="1"/>
              <a:t>lí</a:t>
            </a:r>
            <a:r>
              <a:rPr lang="en-US" sz="4200" dirty="0"/>
              <a:t> </a:t>
            </a:r>
            <a:r>
              <a:rPr lang="en-US" sz="4200" dirty="0" err="1"/>
              <a:t>thuyết</a:t>
            </a:r>
            <a:r>
              <a:rPr lang="en-US" sz="4200" dirty="0"/>
              <a:t>, </a:t>
            </a:r>
            <a:r>
              <a:rPr lang="en-US" sz="4200" dirty="0" err="1"/>
              <a:t>phép</a:t>
            </a:r>
            <a:r>
              <a:rPr lang="en-US" sz="4200" dirty="0"/>
              <a:t> </a:t>
            </a:r>
            <a:r>
              <a:rPr lang="en-US" sz="4200" dirty="0" err="1"/>
              <a:t>lai</a:t>
            </a:r>
            <a:r>
              <a:rPr lang="en-US" sz="4200" dirty="0"/>
              <a:t> </a:t>
            </a:r>
            <a:r>
              <a:rPr lang="en-US" sz="4200" dirty="0" err="1"/>
              <a:t>nào</a:t>
            </a:r>
            <a:r>
              <a:rPr lang="en-US" sz="4200" dirty="0"/>
              <a:t> </a:t>
            </a:r>
            <a:r>
              <a:rPr lang="en-US" sz="4200" dirty="0" err="1"/>
              <a:t>sau</a:t>
            </a:r>
            <a:r>
              <a:rPr lang="en-US" sz="4200" dirty="0"/>
              <a:t> </a:t>
            </a:r>
            <a:r>
              <a:rPr lang="en-US" sz="4200" dirty="0" err="1"/>
              <a:t>đây</a:t>
            </a:r>
            <a:r>
              <a:rPr lang="en-US" sz="4200" dirty="0"/>
              <a:t> </a:t>
            </a:r>
            <a:r>
              <a:rPr lang="en-US" sz="4200" dirty="0" err="1"/>
              <a:t>cho</a:t>
            </a:r>
            <a:r>
              <a:rPr lang="en-US" sz="4200" dirty="0"/>
              <a:t> </a:t>
            </a:r>
            <a:r>
              <a:rPr lang="en-US" sz="4200" dirty="0" err="1"/>
              <a:t>đời</a:t>
            </a:r>
            <a:r>
              <a:rPr lang="en-US" sz="4200" dirty="0"/>
              <a:t> con </a:t>
            </a:r>
            <a:r>
              <a:rPr lang="en-US" sz="4200" dirty="0" err="1"/>
              <a:t>gồm</a:t>
            </a:r>
            <a:r>
              <a:rPr lang="en-US" sz="4200" dirty="0"/>
              <a:t> </a:t>
            </a:r>
            <a:r>
              <a:rPr lang="en-US" sz="4200" dirty="0" err="1"/>
              <a:t>toàn</a:t>
            </a:r>
            <a:r>
              <a:rPr lang="en-US" sz="4200" dirty="0"/>
              <a:t> </a:t>
            </a:r>
            <a:r>
              <a:rPr lang="en-US" sz="4200" dirty="0" err="1"/>
              <a:t>kiểu</a:t>
            </a:r>
            <a:r>
              <a:rPr lang="en-US" sz="4200" dirty="0"/>
              <a:t> gen </a:t>
            </a:r>
            <a:r>
              <a:rPr lang="en-US" sz="4200" dirty="0" err="1"/>
              <a:t>dị</a:t>
            </a:r>
            <a:r>
              <a:rPr lang="en-US" sz="4200" dirty="0"/>
              <a:t> </a:t>
            </a:r>
            <a:r>
              <a:rPr lang="en-US" sz="4200" dirty="0" err="1"/>
              <a:t>hợp</a:t>
            </a:r>
            <a:r>
              <a:rPr lang="en-US" sz="4200" dirty="0"/>
              <a:t>?</a:t>
            </a:r>
          </a:p>
          <a:p>
            <a:pPr algn="just"/>
            <a:r>
              <a:rPr lang="en-US" sz="4200" dirty="0"/>
              <a:t>	</a:t>
            </a:r>
            <a:r>
              <a:rPr lang="en-US" sz="4200" b="1" dirty="0"/>
              <a:t>A.</a:t>
            </a:r>
            <a:r>
              <a:rPr lang="en-US" sz="4200" dirty="0"/>
              <a:t> </a:t>
            </a:r>
            <a:r>
              <a:rPr lang="en-US" sz="4200" dirty="0" err="1"/>
              <a:t>Aa</a:t>
            </a:r>
            <a:r>
              <a:rPr lang="en-US" sz="4200" dirty="0"/>
              <a:t> × </a:t>
            </a:r>
            <a:r>
              <a:rPr lang="en-US" sz="4200" dirty="0" err="1"/>
              <a:t>Aa</a:t>
            </a:r>
            <a:r>
              <a:rPr lang="en-US" sz="4200" dirty="0"/>
              <a:t>.		</a:t>
            </a:r>
            <a:r>
              <a:rPr lang="en-US" sz="4200" b="1" dirty="0"/>
              <a:t>B.</a:t>
            </a:r>
            <a:r>
              <a:rPr lang="en-US" sz="4200" dirty="0"/>
              <a:t> AA × </a:t>
            </a:r>
            <a:r>
              <a:rPr lang="en-US" sz="4200" dirty="0" err="1"/>
              <a:t>aa</a:t>
            </a:r>
            <a:r>
              <a:rPr lang="en-US" sz="4200" dirty="0"/>
              <a:t>.		</a:t>
            </a:r>
            <a:r>
              <a:rPr lang="en-US" sz="4200" b="1" dirty="0"/>
              <a:t>C.</a:t>
            </a:r>
            <a:r>
              <a:rPr lang="en-US" sz="4200" dirty="0"/>
              <a:t> </a:t>
            </a:r>
            <a:r>
              <a:rPr lang="en-US" sz="4200" dirty="0" err="1"/>
              <a:t>Aa</a:t>
            </a:r>
            <a:r>
              <a:rPr lang="en-US" sz="4200" dirty="0"/>
              <a:t> × </a:t>
            </a:r>
            <a:r>
              <a:rPr lang="en-US" sz="4200" dirty="0" err="1"/>
              <a:t>aa</a:t>
            </a:r>
            <a:r>
              <a:rPr lang="en-US" sz="4200" dirty="0"/>
              <a:t>.		</a:t>
            </a:r>
            <a:r>
              <a:rPr lang="en-US" sz="4200" b="1" dirty="0"/>
              <a:t>D.</a:t>
            </a:r>
            <a:r>
              <a:rPr lang="en-US" sz="4200" dirty="0"/>
              <a:t> AA × </a:t>
            </a:r>
            <a:r>
              <a:rPr lang="en-US" sz="4200" dirty="0" err="1"/>
              <a:t>Aa</a:t>
            </a:r>
            <a:r>
              <a:rPr lang="en-US" sz="4200" dirty="0"/>
              <a:t>.</a:t>
            </a:r>
          </a:p>
        </p:txBody>
      </p:sp>
      <p:sp>
        <p:nvSpPr>
          <p:cNvPr id="2" name="Smiley Face 1"/>
          <p:cNvSpPr/>
          <p:nvPr/>
        </p:nvSpPr>
        <p:spPr>
          <a:xfrm>
            <a:off x="248478" y="3825100"/>
            <a:ext cx="1292087" cy="107342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Smiley Face 6"/>
          <p:cNvSpPr/>
          <p:nvPr/>
        </p:nvSpPr>
        <p:spPr>
          <a:xfrm>
            <a:off x="4267200" y="6675371"/>
            <a:ext cx="1292087" cy="107342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022182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0200" y="82530"/>
            <a:ext cx="16356201" cy="9718039"/>
          </a:xfrm>
          <a:prstGeom prst="rect">
            <a:avLst/>
          </a:prstGeom>
          <a:noFill/>
          <a:ln>
            <a:solidFill>
              <a:schemeClr val="bg1"/>
            </a:solidFill>
          </a:ln>
        </p:spPr>
        <p:txBody>
          <a:bodyPr wrap="square" lIns="114296" tIns="57147" rIns="114296" bIns="57147">
            <a:spAutoFit/>
          </a:bodyPr>
          <a:lstStyle/>
          <a:p>
            <a:pPr algn="just"/>
            <a:r>
              <a:rPr lang="en-US" sz="4800" b="1" dirty="0" err="1">
                <a:solidFill>
                  <a:srgbClr val="00B050"/>
                </a:solidFill>
              </a:rPr>
              <a:t>Câu</a:t>
            </a:r>
            <a:r>
              <a:rPr lang="en-US" sz="4800" b="1" dirty="0">
                <a:solidFill>
                  <a:srgbClr val="00B050"/>
                </a:solidFill>
              </a:rPr>
              <a:t> </a:t>
            </a:r>
            <a:r>
              <a:rPr lang="en-US" sz="4800" b="1" dirty="0" smtClean="0">
                <a:solidFill>
                  <a:srgbClr val="00B050"/>
                </a:solidFill>
              </a:rPr>
              <a:t>3:</a:t>
            </a:r>
            <a:r>
              <a:rPr lang="en-US" sz="4800" b="1" dirty="0"/>
              <a:t> </a:t>
            </a:r>
            <a:r>
              <a:rPr lang="en-US" sz="4800" dirty="0" smtClean="0"/>
              <a:t>Ở </a:t>
            </a:r>
            <a:r>
              <a:rPr lang="en-US" sz="4800" dirty="0" err="1"/>
              <a:t>đậu</a:t>
            </a:r>
            <a:r>
              <a:rPr lang="en-US" sz="4800" dirty="0"/>
              <a:t> </a:t>
            </a:r>
            <a:r>
              <a:rPr lang="en-US" sz="4800" dirty="0" err="1"/>
              <a:t>Hà</a:t>
            </a:r>
            <a:r>
              <a:rPr lang="en-US" sz="4800" dirty="0"/>
              <a:t> Lan, </a:t>
            </a:r>
            <a:r>
              <a:rPr lang="en-US" sz="4800" dirty="0" smtClean="0"/>
              <a:t>allele </a:t>
            </a:r>
            <a:r>
              <a:rPr lang="en-US" sz="4800" dirty="0"/>
              <a:t>A </a:t>
            </a:r>
            <a:r>
              <a:rPr lang="en-US" sz="4800" dirty="0" err="1"/>
              <a:t>quy</a:t>
            </a:r>
            <a:r>
              <a:rPr lang="en-US" sz="4800" dirty="0"/>
              <a:t> </a:t>
            </a:r>
            <a:r>
              <a:rPr lang="en-US" sz="4800" dirty="0" err="1"/>
              <a:t>định</a:t>
            </a:r>
            <a:r>
              <a:rPr lang="en-US" sz="4800" dirty="0"/>
              <a:t> </a:t>
            </a:r>
            <a:r>
              <a:rPr lang="en-US" sz="4800" dirty="0" err="1"/>
              <a:t>hoa</a:t>
            </a:r>
            <a:r>
              <a:rPr lang="en-US" sz="4800" dirty="0"/>
              <a:t> </a:t>
            </a:r>
            <a:r>
              <a:rPr lang="en-US" sz="4800" dirty="0" err="1" smtClean="0"/>
              <a:t>tím</a:t>
            </a:r>
            <a:r>
              <a:rPr lang="en-US" sz="4800" dirty="0" smtClean="0"/>
              <a:t> </a:t>
            </a:r>
            <a:r>
              <a:rPr lang="en-US" sz="4800" dirty="0" err="1"/>
              <a:t>trội</a:t>
            </a:r>
            <a:r>
              <a:rPr lang="en-US" sz="4800" dirty="0"/>
              <a:t> </a:t>
            </a:r>
            <a:r>
              <a:rPr lang="en-US" sz="4800" dirty="0" err="1"/>
              <a:t>hoàn</a:t>
            </a:r>
            <a:r>
              <a:rPr lang="en-US" sz="4800" dirty="0"/>
              <a:t> </a:t>
            </a:r>
            <a:r>
              <a:rPr lang="en-US" sz="4800" dirty="0" err="1"/>
              <a:t>toàn</a:t>
            </a:r>
            <a:r>
              <a:rPr lang="en-US" sz="4800" dirty="0"/>
              <a:t> so </a:t>
            </a:r>
            <a:r>
              <a:rPr lang="en-US" sz="4800" dirty="0" err="1"/>
              <a:t>với</a:t>
            </a:r>
            <a:r>
              <a:rPr lang="en-US" sz="4800" dirty="0"/>
              <a:t> allele</a:t>
            </a:r>
            <a:r>
              <a:rPr lang="en-US" sz="4800" dirty="0" smtClean="0"/>
              <a:t> </a:t>
            </a:r>
            <a:r>
              <a:rPr lang="en-US" sz="4800" dirty="0"/>
              <a:t>a </a:t>
            </a:r>
            <a:r>
              <a:rPr lang="en-US" sz="4800" dirty="0" err="1"/>
              <a:t>quy</a:t>
            </a:r>
            <a:r>
              <a:rPr lang="en-US" sz="4800" dirty="0"/>
              <a:t> </a:t>
            </a:r>
            <a:r>
              <a:rPr lang="en-US" sz="4800" dirty="0" err="1"/>
              <a:t>định</a:t>
            </a:r>
            <a:r>
              <a:rPr lang="en-US" sz="4800" dirty="0"/>
              <a:t> </a:t>
            </a:r>
            <a:r>
              <a:rPr lang="en-US" sz="4800" dirty="0" err="1"/>
              <a:t>hoa</a:t>
            </a:r>
            <a:r>
              <a:rPr lang="en-US" sz="4800" dirty="0"/>
              <a:t> </a:t>
            </a:r>
            <a:r>
              <a:rPr lang="en-US" sz="4800" dirty="0" err="1" smtClean="0"/>
              <a:t>trắng</a:t>
            </a:r>
            <a:r>
              <a:rPr lang="en-US" sz="4800" dirty="0" smtClean="0"/>
              <a:t>. </a:t>
            </a:r>
            <a:r>
              <a:rPr lang="en-US" sz="4800" dirty="0" err="1" smtClean="0"/>
              <a:t>Mỗi</a:t>
            </a:r>
            <a:r>
              <a:rPr lang="en-US" sz="4800" dirty="0" smtClean="0"/>
              <a:t> </a:t>
            </a:r>
            <a:r>
              <a:rPr lang="en-US" sz="4800" dirty="0" err="1" smtClean="0"/>
              <a:t>nhận</a:t>
            </a:r>
            <a:r>
              <a:rPr lang="en-US" sz="4800" dirty="0" smtClean="0"/>
              <a:t> </a:t>
            </a:r>
            <a:r>
              <a:rPr lang="en-US" sz="4800" dirty="0" err="1" smtClean="0"/>
              <a:t>định</a:t>
            </a:r>
            <a:r>
              <a:rPr lang="en-US" sz="4800" dirty="0" smtClean="0"/>
              <a:t> </a:t>
            </a:r>
            <a:r>
              <a:rPr lang="en-US" sz="4800" dirty="0" err="1" smtClean="0"/>
              <a:t>sau</a:t>
            </a:r>
            <a:r>
              <a:rPr lang="en-US" sz="4800" dirty="0" smtClean="0"/>
              <a:t> </a:t>
            </a:r>
            <a:r>
              <a:rPr lang="en-US" sz="4800" dirty="0" err="1" smtClean="0"/>
              <a:t>đây</a:t>
            </a:r>
            <a:r>
              <a:rPr lang="en-US" sz="4800" dirty="0" smtClean="0"/>
              <a:t> </a:t>
            </a:r>
            <a:r>
              <a:rPr lang="en-US" sz="4800" dirty="0" err="1" smtClean="0"/>
              <a:t>đúng</a:t>
            </a:r>
            <a:r>
              <a:rPr lang="en-US" sz="4800" dirty="0" smtClean="0"/>
              <a:t> hay </a:t>
            </a:r>
            <a:r>
              <a:rPr lang="en-US" sz="4800" dirty="0" err="1" smtClean="0"/>
              <a:t>sai</a:t>
            </a:r>
            <a:r>
              <a:rPr lang="en-US" sz="4800" dirty="0" smtClean="0"/>
              <a:t>?</a:t>
            </a:r>
            <a:endParaRPr lang="en-US" sz="4800" dirty="0"/>
          </a:p>
          <a:p>
            <a:pPr algn="just"/>
            <a:endParaRPr lang="en-US" sz="4800" b="1" dirty="0" smtClean="0"/>
          </a:p>
          <a:p>
            <a:pPr algn="just"/>
            <a:r>
              <a:rPr lang="en-US" sz="4800" b="1" dirty="0" smtClean="0"/>
              <a:t>a</a:t>
            </a:r>
            <a:r>
              <a:rPr lang="en-US" sz="4800" b="1" dirty="0"/>
              <a:t>.</a:t>
            </a:r>
            <a:r>
              <a:rPr lang="en-US" sz="4800" dirty="0"/>
              <a:t> </a:t>
            </a:r>
            <a:r>
              <a:rPr lang="en-US" sz="4800" dirty="0" err="1" smtClean="0"/>
              <a:t>Trong</a:t>
            </a:r>
            <a:r>
              <a:rPr lang="en-US" sz="4800" dirty="0" smtClean="0"/>
              <a:t> </a:t>
            </a:r>
            <a:r>
              <a:rPr lang="en-US" sz="4800" dirty="0" err="1" smtClean="0"/>
              <a:t>quần</a:t>
            </a:r>
            <a:r>
              <a:rPr lang="en-US" sz="4800" dirty="0" smtClean="0"/>
              <a:t> </a:t>
            </a:r>
            <a:r>
              <a:rPr lang="en-US" sz="4800" dirty="0" err="1" smtClean="0"/>
              <a:t>thể</a:t>
            </a:r>
            <a:r>
              <a:rPr lang="en-US" sz="4800" dirty="0" smtClean="0"/>
              <a:t> </a:t>
            </a:r>
            <a:r>
              <a:rPr lang="en-US" sz="4800" dirty="0" err="1" smtClean="0"/>
              <a:t>có</a:t>
            </a:r>
            <a:r>
              <a:rPr lang="en-US" sz="4800" dirty="0" smtClean="0"/>
              <a:t> </a:t>
            </a:r>
            <a:r>
              <a:rPr lang="en-US" sz="4800" dirty="0" err="1" smtClean="0"/>
              <a:t>tối</a:t>
            </a:r>
            <a:r>
              <a:rPr lang="en-US" sz="4800" dirty="0" smtClean="0"/>
              <a:t> </a:t>
            </a:r>
            <a:r>
              <a:rPr lang="en-US" sz="4800" dirty="0" err="1" smtClean="0"/>
              <a:t>đa</a:t>
            </a:r>
            <a:r>
              <a:rPr lang="en-US" sz="4800" dirty="0" smtClean="0"/>
              <a:t> 3 </a:t>
            </a:r>
            <a:r>
              <a:rPr lang="en-US" sz="4800" dirty="0" err="1" smtClean="0"/>
              <a:t>kiểu</a:t>
            </a:r>
            <a:r>
              <a:rPr lang="en-US" sz="4800" dirty="0" smtClean="0"/>
              <a:t> gen.</a:t>
            </a:r>
            <a:endParaRPr lang="en-US" sz="4800" dirty="0"/>
          </a:p>
          <a:p>
            <a:pPr algn="just"/>
            <a:endParaRPr lang="en-US" sz="4800" b="1" dirty="0" smtClean="0"/>
          </a:p>
          <a:p>
            <a:pPr algn="just"/>
            <a:r>
              <a:rPr lang="en-US" sz="4800" b="1" dirty="0" smtClean="0"/>
              <a:t>b</a:t>
            </a:r>
            <a:r>
              <a:rPr lang="en-US" sz="4800" b="1" dirty="0"/>
              <a:t>.</a:t>
            </a:r>
            <a:r>
              <a:rPr lang="en-US" sz="4800" dirty="0"/>
              <a:t> </a:t>
            </a:r>
            <a:r>
              <a:rPr lang="en-US" sz="4800" dirty="0" err="1" smtClean="0"/>
              <a:t>Cây</a:t>
            </a:r>
            <a:r>
              <a:rPr lang="en-US" sz="4800" dirty="0" smtClean="0"/>
              <a:t> </a:t>
            </a:r>
            <a:r>
              <a:rPr lang="en-US" sz="4800" dirty="0" err="1" smtClean="0"/>
              <a:t>hoa</a:t>
            </a:r>
            <a:r>
              <a:rPr lang="en-US" sz="4800" dirty="0" smtClean="0"/>
              <a:t> </a:t>
            </a:r>
            <a:r>
              <a:rPr lang="en-US" sz="4800" dirty="0" err="1" smtClean="0"/>
              <a:t>tím</a:t>
            </a:r>
            <a:r>
              <a:rPr lang="en-US" sz="4800" dirty="0" smtClean="0"/>
              <a:t> do </a:t>
            </a:r>
            <a:r>
              <a:rPr lang="en-US" sz="4800" dirty="0" err="1" smtClean="0"/>
              <a:t>nhiều</a:t>
            </a:r>
            <a:r>
              <a:rPr lang="en-US" sz="4800" dirty="0" smtClean="0"/>
              <a:t> </a:t>
            </a:r>
            <a:r>
              <a:rPr lang="en-US" sz="4800" dirty="0" err="1" smtClean="0"/>
              <a:t>kiểu</a:t>
            </a:r>
            <a:r>
              <a:rPr lang="en-US" sz="4800" dirty="0" smtClean="0"/>
              <a:t> gene qui </a:t>
            </a:r>
            <a:r>
              <a:rPr lang="en-US" sz="4800" dirty="0" err="1" smtClean="0"/>
              <a:t>định</a:t>
            </a:r>
            <a:r>
              <a:rPr lang="en-US" sz="4800" dirty="0" smtClean="0"/>
              <a:t> </a:t>
            </a:r>
            <a:r>
              <a:rPr lang="en-US" sz="4800" dirty="0" err="1" smtClean="0"/>
              <a:t>hơn</a:t>
            </a:r>
            <a:r>
              <a:rPr lang="en-US" sz="4800" dirty="0" smtClean="0"/>
              <a:t> </a:t>
            </a:r>
            <a:r>
              <a:rPr lang="en-US" sz="4800" dirty="0" err="1" smtClean="0"/>
              <a:t>cây</a:t>
            </a:r>
            <a:r>
              <a:rPr lang="en-US" sz="4800" dirty="0" smtClean="0"/>
              <a:t> </a:t>
            </a:r>
            <a:r>
              <a:rPr lang="en-US" sz="4800" dirty="0" err="1" smtClean="0"/>
              <a:t>hoa</a:t>
            </a:r>
            <a:r>
              <a:rPr lang="en-US" sz="4800" dirty="0" smtClean="0"/>
              <a:t> </a:t>
            </a:r>
            <a:r>
              <a:rPr lang="en-US" sz="4800" dirty="0" err="1" smtClean="0"/>
              <a:t>trắng</a:t>
            </a:r>
            <a:r>
              <a:rPr lang="en-US" sz="4800" dirty="0" smtClean="0"/>
              <a:t>.</a:t>
            </a:r>
            <a:endParaRPr lang="en-US" sz="4800" dirty="0"/>
          </a:p>
          <a:p>
            <a:pPr algn="just"/>
            <a:endParaRPr lang="en-US" sz="4800" b="1" dirty="0" smtClean="0"/>
          </a:p>
          <a:p>
            <a:pPr algn="just"/>
            <a:r>
              <a:rPr lang="en-US" sz="4800" b="1" dirty="0" smtClean="0"/>
              <a:t>c</a:t>
            </a:r>
            <a:r>
              <a:rPr lang="en-US" sz="4800" b="1" dirty="0"/>
              <a:t>.</a:t>
            </a:r>
            <a:r>
              <a:rPr lang="en-US" sz="4800" dirty="0"/>
              <a:t> </a:t>
            </a:r>
            <a:r>
              <a:rPr lang="en-US" sz="4800" dirty="0" err="1" smtClean="0"/>
              <a:t>Khi</a:t>
            </a:r>
            <a:r>
              <a:rPr lang="en-US" sz="4800" dirty="0" smtClean="0"/>
              <a:t> </a:t>
            </a:r>
            <a:r>
              <a:rPr lang="en-US" sz="4800" dirty="0" err="1" smtClean="0"/>
              <a:t>thụ</a:t>
            </a:r>
            <a:r>
              <a:rPr lang="en-US" sz="4800" dirty="0" smtClean="0"/>
              <a:t> </a:t>
            </a:r>
            <a:r>
              <a:rPr lang="en-US" sz="4800" dirty="0" err="1" smtClean="0"/>
              <a:t>phấn</a:t>
            </a:r>
            <a:r>
              <a:rPr lang="en-US" sz="4800" dirty="0" smtClean="0"/>
              <a:t> </a:t>
            </a:r>
            <a:r>
              <a:rPr lang="en-US" sz="4800" dirty="0" err="1" smtClean="0"/>
              <a:t>của</a:t>
            </a:r>
            <a:r>
              <a:rPr lang="en-US" sz="4800" dirty="0" smtClean="0"/>
              <a:t> </a:t>
            </a:r>
            <a:r>
              <a:rPr lang="en-US" sz="4800" dirty="0" err="1" smtClean="0"/>
              <a:t>cây</a:t>
            </a:r>
            <a:r>
              <a:rPr lang="en-US" sz="4800" dirty="0" smtClean="0"/>
              <a:t> </a:t>
            </a:r>
            <a:r>
              <a:rPr lang="en-US" sz="4800" dirty="0" err="1" smtClean="0"/>
              <a:t>hoa</a:t>
            </a:r>
            <a:r>
              <a:rPr lang="en-US" sz="4800" dirty="0" smtClean="0"/>
              <a:t> </a:t>
            </a:r>
            <a:r>
              <a:rPr lang="en-US" sz="4800" dirty="0" err="1" smtClean="0"/>
              <a:t>tím</a:t>
            </a:r>
            <a:r>
              <a:rPr lang="en-US" sz="4800" dirty="0" smtClean="0"/>
              <a:t> </a:t>
            </a:r>
            <a:r>
              <a:rPr lang="en-US" sz="4800" dirty="0" err="1" smtClean="0"/>
              <a:t>cho</a:t>
            </a:r>
            <a:r>
              <a:rPr lang="en-US" sz="4800" dirty="0" smtClean="0"/>
              <a:t> </a:t>
            </a:r>
            <a:r>
              <a:rPr lang="en-US" sz="4800" dirty="0" err="1" smtClean="0"/>
              <a:t>cây</a:t>
            </a:r>
            <a:r>
              <a:rPr lang="en-US" sz="4800" dirty="0" smtClean="0"/>
              <a:t> </a:t>
            </a:r>
            <a:r>
              <a:rPr lang="en-US" sz="4800" dirty="0" err="1" smtClean="0"/>
              <a:t>hoa</a:t>
            </a:r>
            <a:r>
              <a:rPr lang="en-US" sz="4800" dirty="0" smtClean="0"/>
              <a:t> </a:t>
            </a:r>
            <a:r>
              <a:rPr lang="en-US" sz="4800" dirty="0" err="1" smtClean="0"/>
              <a:t>trắng</a:t>
            </a:r>
            <a:r>
              <a:rPr lang="en-US" sz="4800" dirty="0" smtClean="0"/>
              <a:t>, </a:t>
            </a:r>
            <a:r>
              <a:rPr lang="en-US" sz="4800" dirty="0" err="1" smtClean="0"/>
              <a:t>các</a:t>
            </a:r>
            <a:r>
              <a:rPr lang="en-US" sz="4800" dirty="0" smtClean="0"/>
              <a:t> </a:t>
            </a:r>
            <a:r>
              <a:rPr lang="en-US" sz="4800" dirty="0" err="1" smtClean="0"/>
              <a:t>cây</a:t>
            </a:r>
            <a:r>
              <a:rPr lang="en-US" sz="4800" dirty="0" smtClean="0"/>
              <a:t> F</a:t>
            </a:r>
            <a:r>
              <a:rPr lang="en-US" sz="4800" baseline="-25000" dirty="0" smtClean="0"/>
              <a:t>1</a:t>
            </a:r>
            <a:r>
              <a:rPr lang="en-US" sz="4800" dirty="0" smtClean="0"/>
              <a:t> </a:t>
            </a:r>
            <a:r>
              <a:rPr lang="en-US" sz="4800" dirty="0" err="1" smtClean="0"/>
              <a:t>đều</a:t>
            </a:r>
            <a:r>
              <a:rPr lang="en-US" sz="4800" dirty="0" smtClean="0"/>
              <a:t> </a:t>
            </a:r>
            <a:r>
              <a:rPr lang="en-US" sz="4800" dirty="0" err="1" smtClean="0"/>
              <a:t>có</a:t>
            </a:r>
            <a:r>
              <a:rPr lang="en-US" sz="4800" dirty="0" smtClean="0"/>
              <a:t> </a:t>
            </a:r>
            <a:r>
              <a:rPr lang="en-US" sz="4800" dirty="0" err="1" smtClean="0"/>
              <a:t>hoa</a:t>
            </a:r>
            <a:r>
              <a:rPr lang="en-US" sz="4800" dirty="0" smtClean="0"/>
              <a:t> </a:t>
            </a:r>
            <a:r>
              <a:rPr lang="en-US" sz="4800" dirty="0" err="1" smtClean="0"/>
              <a:t>tím</a:t>
            </a:r>
            <a:r>
              <a:rPr lang="en-US" sz="4800" dirty="0" smtClean="0"/>
              <a:t>.</a:t>
            </a:r>
            <a:endParaRPr lang="en-US" sz="4800" dirty="0"/>
          </a:p>
          <a:p>
            <a:pPr algn="just"/>
            <a:endParaRPr lang="en-US" sz="4800" b="1" dirty="0" smtClean="0"/>
          </a:p>
          <a:p>
            <a:pPr algn="just"/>
            <a:r>
              <a:rPr lang="en-US" sz="4800" b="1" dirty="0" smtClean="0"/>
              <a:t>d</a:t>
            </a:r>
            <a:r>
              <a:rPr lang="en-US" sz="4800" b="1" dirty="0"/>
              <a:t>.</a:t>
            </a:r>
            <a:r>
              <a:rPr lang="en-US" sz="4800" dirty="0"/>
              <a:t> </a:t>
            </a:r>
            <a:r>
              <a:rPr lang="en-US" sz="4800" dirty="0" err="1" smtClean="0"/>
              <a:t>Khi</a:t>
            </a:r>
            <a:r>
              <a:rPr lang="en-US" sz="4800" dirty="0" smtClean="0"/>
              <a:t> </a:t>
            </a:r>
            <a:r>
              <a:rPr lang="en-US" sz="4800" dirty="0" err="1" smtClean="0"/>
              <a:t>giao</a:t>
            </a:r>
            <a:r>
              <a:rPr lang="en-US" sz="4800" dirty="0" smtClean="0"/>
              <a:t> </a:t>
            </a:r>
            <a:r>
              <a:rPr lang="en-US" sz="4800" dirty="0" err="1" smtClean="0"/>
              <a:t>phấn</a:t>
            </a:r>
            <a:r>
              <a:rPr lang="en-US" sz="4800" dirty="0" smtClean="0"/>
              <a:t> </a:t>
            </a:r>
            <a:r>
              <a:rPr lang="en-US" sz="4800" dirty="0" err="1" smtClean="0"/>
              <a:t>hai</a:t>
            </a:r>
            <a:r>
              <a:rPr lang="en-US" sz="4800" dirty="0" smtClean="0"/>
              <a:t> </a:t>
            </a:r>
            <a:r>
              <a:rPr lang="en-US" sz="4800" dirty="0" err="1" smtClean="0"/>
              <a:t>cây</a:t>
            </a:r>
            <a:r>
              <a:rPr lang="en-US" sz="4800" dirty="0" smtClean="0"/>
              <a:t> </a:t>
            </a:r>
            <a:r>
              <a:rPr lang="en-US" sz="4800" dirty="0" err="1" smtClean="0"/>
              <a:t>có</a:t>
            </a:r>
            <a:r>
              <a:rPr lang="en-US" sz="4800" dirty="0" smtClean="0"/>
              <a:t> </a:t>
            </a:r>
            <a:r>
              <a:rPr lang="en-US" sz="4800" dirty="0" err="1" smtClean="0"/>
              <a:t>kiểu</a:t>
            </a:r>
            <a:r>
              <a:rPr lang="en-US" sz="4800" dirty="0" smtClean="0"/>
              <a:t> </a:t>
            </a:r>
            <a:r>
              <a:rPr lang="en-US" sz="4800" dirty="0" err="1" smtClean="0"/>
              <a:t>hình</a:t>
            </a:r>
            <a:r>
              <a:rPr lang="en-US" sz="4800" dirty="0" smtClean="0"/>
              <a:t> </a:t>
            </a:r>
            <a:r>
              <a:rPr lang="en-US" sz="4800" dirty="0" err="1" smtClean="0"/>
              <a:t>giống</a:t>
            </a:r>
            <a:r>
              <a:rPr lang="en-US" sz="4800" dirty="0" smtClean="0"/>
              <a:t> </a:t>
            </a:r>
            <a:r>
              <a:rPr lang="en-US" sz="4800" dirty="0" err="1" smtClean="0"/>
              <a:t>nhau</a:t>
            </a:r>
            <a:r>
              <a:rPr lang="en-US" sz="4800" dirty="0" smtClean="0"/>
              <a:t>, </a:t>
            </a:r>
            <a:r>
              <a:rPr lang="en-US" sz="4800" dirty="0" err="1" smtClean="0"/>
              <a:t>đời</a:t>
            </a:r>
            <a:r>
              <a:rPr lang="en-US" sz="4800" dirty="0" smtClean="0"/>
              <a:t> con </a:t>
            </a:r>
            <a:r>
              <a:rPr lang="en-US" sz="4800" dirty="0" err="1" smtClean="0"/>
              <a:t>cho</a:t>
            </a:r>
            <a:r>
              <a:rPr lang="en-US" sz="4800" dirty="0" smtClean="0"/>
              <a:t> 100% </a:t>
            </a:r>
            <a:r>
              <a:rPr lang="en-US" sz="4800" dirty="0" err="1" smtClean="0"/>
              <a:t>kiểu</a:t>
            </a:r>
            <a:r>
              <a:rPr lang="en-US" sz="4800" dirty="0" smtClean="0"/>
              <a:t> </a:t>
            </a:r>
            <a:r>
              <a:rPr lang="en-US" sz="4800" dirty="0" err="1" smtClean="0"/>
              <a:t>hình</a:t>
            </a:r>
            <a:r>
              <a:rPr lang="en-US" sz="4800" dirty="0" smtClean="0"/>
              <a:t> </a:t>
            </a:r>
            <a:r>
              <a:rPr lang="en-US" sz="4800" dirty="0" err="1" smtClean="0"/>
              <a:t>giống</a:t>
            </a:r>
            <a:r>
              <a:rPr lang="en-US" sz="4800" dirty="0" smtClean="0"/>
              <a:t> </a:t>
            </a:r>
            <a:r>
              <a:rPr lang="en-US" sz="4800" dirty="0" err="1" smtClean="0"/>
              <a:t>bố</a:t>
            </a:r>
            <a:r>
              <a:rPr lang="en-US" sz="4800" dirty="0" smtClean="0"/>
              <a:t> </a:t>
            </a:r>
            <a:r>
              <a:rPr lang="en-US" sz="4800" dirty="0" err="1" smtClean="0"/>
              <a:t>mẹ</a:t>
            </a:r>
            <a:r>
              <a:rPr lang="en-US" sz="4800" smtClean="0"/>
              <a:t>.</a:t>
            </a:r>
            <a:endParaRPr lang="en-US" sz="4800" dirty="0"/>
          </a:p>
        </p:txBody>
      </p:sp>
      <p:sp>
        <p:nvSpPr>
          <p:cNvPr id="6" name="Smiley Face 5"/>
          <p:cNvSpPr/>
          <p:nvPr/>
        </p:nvSpPr>
        <p:spPr>
          <a:xfrm>
            <a:off x="344557" y="2930387"/>
            <a:ext cx="1292087" cy="107342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Smiley Face 6"/>
          <p:cNvSpPr/>
          <p:nvPr/>
        </p:nvSpPr>
        <p:spPr>
          <a:xfrm>
            <a:off x="352578" y="4411160"/>
            <a:ext cx="1292087" cy="107342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Smiley Face 7"/>
          <p:cNvSpPr/>
          <p:nvPr/>
        </p:nvSpPr>
        <p:spPr>
          <a:xfrm>
            <a:off x="352578" y="5974027"/>
            <a:ext cx="1292087" cy="1073426"/>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Smiley Face 8"/>
          <p:cNvSpPr/>
          <p:nvPr/>
        </p:nvSpPr>
        <p:spPr>
          <a:xfrm>
            <a:off x="308113" y="8267700"/>
            <a:ext cx="1292087" cy="1073426"/>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320050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3"/>
          <p:cNvSpPr txBox="1">
            <a:spLocks noChangeArrowheads="1"/>
          </p:cNvSpPr>
          <p:nvPr/>
        </p:nvSpPr>
        <p:spPr bwMode="auto">
          <a:xfrm>
            <a:off x="1828800" y="2857501"/>
            <a:ext cx="14630400" cy="3596369"/>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15000"/>
              </a:lnSpc>
              <a:spcBef>
                <a:spcPct val="50000"/>
              </a:spcBef>
              <a:buFontTx/>
              <a:buNone/>
              <a:defRPr/>
            </a:pPr>
            <a:r>
              <a:rPr lang="en-US" altLang="en-US" sz="9900" b="1" dirty="0">
                <a:solidFill>
                  <a:srgbClr val="FFC000"/>
                </a:solidFill>
                <a:latin typeface="Times New Roman" panose="02020603050405020304" pitchFamily="18" charset="0"/>
                <a:cs typeface="Times New Roman" panose="02020603050405020304" pitchFamily="18" charset="0"/>
              </a:rPr>
              <a:t>THÍ NGHIỆM LAI HAI TÍNH TRẠNG</a:t>
            </a:r>
            <a:endParaRPr lang="vi-VN" altLang="en-US" sz="99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0191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6"/>
          <p:cNvSpPr txBox="1">
            <a:spLocks noChangeArrowheads="1"/>
          </p:cNvSpPr>
          <p:nvPr/>
        </p:nvSpPr>
        <p:spPr bwMode="auto">
          <a:xfrm>
            <a:off x="1326357" y="411957"/>
            <a:ext cx="11046618"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ts val="4200"/>
              </a:lnSpc>
            </a:pPr>
            <a:r>
              <a:rPr lang="en-US" altLang="en-US" sz="3000">
                <a:solidFill>
                  <a:srgbClr val="E56900"/>
                </a:solidFill>
                <a:latin typeface="Alfa Slab One" panose="020B0604020202020204" charset="0"/>
              </a:rPr>
              <a:t>Hoạt động 2: Hình thành kiến thức mới</a:t>
            </a:r>
          </a:p>
        </p:txBody>
      </p:sp>
      <p:graphicFrame>
        <p:nvGraphicFramePr>
          <p:cNvPr id="20" name="Diagram 19">
            <a:extLst/>
          </p:cNvPr>
          <p:cNvGraphicFramePr/>
          <p:nvPr/>
        </p:nvGraphicFramePr>
        <p:xfrm>
          <a:off x="557084" y="2431201"/>
          <a:ext cx="16473617" cy="7284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2708" name="TextBox 21"/>
          <p:cNvSpPr txBox="1">
            <a:spLocks noChangeArrowheads="1"/>
          </p:cNvSpPr>
          <p:nvPr/>
        </p:nvSpPr>
        <p:spPr bwMode="auto">
          <a:xfrm>
            <a:off x="1047750" y="1485901"/>
            <a:ext cx="1455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solidFill>
                  <a:srgbClr val="000000"/>
                </a:solidFill>
                <a:latin typeface="Public Sans Heavy" panose="020B0604020202020204" charset="0"/>
              </a:rPr>
              <a:t>2. Thí nghiệm lai hai tính trạng</a:t>
            </a:r>
            <a:endParaRPr lang="en-US" altLang="en-US" sz="3600">
              <a:solidFill>
                <a:srgbClr val="000000"/>
              </a:solidFill>
              <a:latin typeface="Calibri" panose="020F0502020204030204" pitchFamily="34" charset="0"/>
            </a:endParaRPr>
          </a:p>
        </p:txBody>
      </p:sp>
      <p:sp>
        <p:nvSpPr>
          <p:cNvPr id="23" name="Oval 22">
            <a:extLst/>
          </p:cNvPr>
          <p:cNvSpPr/>
          <p:nvPr/>
        </p:nvSpPr>
        <p:spPr>
          <a:xfrm>
            <a:off x="1047750" y="2659857"/>
            <a:ext cx="878682" cy="790575"/>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6000" b="1" dirty="0">
                <a:solidFill>
                  <a:srgbClr val="0070C0"/>
                </a:solidFill>
                <a:ea typeface="Silom" pitchFamily="2" charset="-34"/>
                <a:cs typeface="Bangla MN" pitchFamily="2" charset="0"/>
              </a:rPr>
              <a:t>1</a:t>
            </a:r>
          </a:p>
        </p:txBody>
      </p:sp>
      <p:sp>
        <p:nvSpPr>
          <p:cNvPr id="24" name="Oval 23">
            <a:extLst/>
          </p:cNvPr>
          <p:cNvSpPr/>
          <p:nvPr/>
        </p:nvSpPr>
        <p:spPr>
          <a:xfrm>
            <a:off x="1800226" y="5686426"/>
            <a:ext cx="1102520" cy="90963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6000" b="1" dirty="0">
                <a:solidFill>
                  <a:srgbClr val="0070C0"/>
                </a:solidFill>
                <a:ea typeface="Silom" pitchFamily="2" charset="-34"/>
                <a:cs typeface="Bangla MN" pitchFamily="2" charset="0"/>
              </a:rPr>
              <a:t>3</a:t>
            </a:r>
          </a:p>
        </p:txBody>
      </p:sp>
      <p:sp>
        <p:nvSpPr>
          <p:cNvPr id="25" name="Oval 24">
            <a:extLst/>
          </p:cNvPr>
          <p:cNvSpPr/>
          <p:nvPr/>
        </p:nvSpPr>
        <p:spPr>
          <a:xfrm>
            <a:off x="1462088" y="3933825"/>
            <a:ext cx="1016795" cy="9144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6000" b="1" dirty="0">
                <a:solidFill>
                  <a:srgbClr val="0070C0"/>
                </a:solidFill>
                <a:ea typeface="Silom" pitchFamily="2" charset="-34"/>
                <a:cs typeface="Bangla MN" pitchFamily="2" charset="0"/>
              </a:rPr>
              <a:t>2</a:t>
            </a:r>
          </a:p>
        </p:txBody>
      </p:sp>
      <p:sp>
        <p:nvSpPr>
          <p:cNvPr id="11" name="Oval 10">
            <a:extLst/>
          </p:cNvPr>
          <p:cNvSpPr/>
          <p:nvPr/>
        </p:nvSpPr>
        <p:spPr>
          <a:xfrm>
            <a:off x="1340645" y="7350920"/>
            <a:ext cx="945356" cy="90963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6000" b="1" dirty="0">
                <a:solidFill>
                  <a:srgbClr val="0070C0"/>
                </a:solidFill>
                <a:ea typeface="Silom" pitchFamily="2" charset="-34"/>
                <a:cs typeface="Bangla MN" pitchFamily="2" charset="0"/>
              </a:rPr>
              <a:t>4</a:t>
            </a:r>
            <a:endParaRPr lang="x-none" sz="6000" b="1" dirty="0">
              <a:solidFill>
                <a:srgbClr val="0070C0"/>
              </a:solidFill>
              <a:ea typeface="Silom" pitchFamily="2" charset="-34"/>
              <a:cs typeface="Bangla MN" pitchFamily="2" charset="0"/>
            </a:endParaRPr>
          </a:p>
        </p:txBody>
      </p:sp>
    </p:spTree>
    <p:extLst>
      <p:ext uri="{BB962C8B-B14F-4D97-AF65-F5344CB8AC3E}">
        <p14:creationId xmlns:p14="http://schemas.microsoft.com/office/powerpoint/2010/main" val="2844017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67593" y="1902369"/>
            <a:ext cx="3658661" cy="4897680"/>
            <a:chOff x="5349836" y="1575017"/>
            <a:chExt cx="1492327" cy="2504891"/>
          </a:xfrm>
        </p:grpSpPr>
        <p:pic>
          <p:nvPicPr>
            <p:cNvPr id="6" name="Picture 5"/>
            <p:cNvPicPr>
              <a:picLocks noChangeAspect="1"/>
            </p:cNvPicPr>
            <p:nvPr/>
          </p:nvPicPr>
          <p:blipFill>
            <a:blip r:embed="rId2"/>
            <a:stretch>
              <a:fillRect/>
            </a:stretch>
          </p:blipFill>
          <p:spPr>
            <a:xfrm>
              <a:off x="5984854" y="1575017"/>
              <a:ext cx="266714" cy="1276416"/>
            </a:xfrm>
            <a:prstGeom prst="rect">
              <a:avLst/>
            </a:prstGeom>
          </p:spPr>
        </p:pic>
        <p:pic>
          <p:nvPicPr>
            <p:cNvPr id="7" name="Picture 6"/>
            <p:cNvPicPr>
              <a:picLocks noChangeAspect="1"/>
            </p:cNvPicPr>
            <p:nvPr/>
          </p:nvPicPr>
          <p:blipFill>
            <a:blip r:embed="rId3"/>
            <a:stretch>
              <a:fillRect/>
            </a:stretch>
          </p:blipFill>
          <p:spPr>
            <a:xfrm>
              <a:off x="5349836" y="2778091"/>
              <a:ext cx="1492327" cy="1301817"/>
            </a:xfrm>
            <a:prstGeom prst="rect">
              <a:avLst/>
            </a:prstGeom>
          </p:spPr>
        </p:pic>
      </p:grpSp>
      <p:pic>
        <p:nvPicPr>
          <p:cNvPr id="14" name="Picture 13"/>
          <p:cNvPicPr>
            <a:picLocks noChangeAspect="1"/>
          </p:cNvPicPr>
          <p:nvPr/>
        </p:nvPicPr>
        <p:blipFill>
          <a:blip r:embed="rId4"/>
          <a:stretch>
            <a:fillRect/>
          </a:stretch>
        </p:blipFill>
        <p:spPr>
          <a:xfrm>
            <a:off x="5707034" y="3216131"/>
            <a:ext cx="7088690" cy="3743517"/>
          </a:xfrm>
          <a:prstGeom prst="rect">
            <a:avLst/>
          </a:prstGeom>
        </p:spPr>
      </p:pic>
      <p:pic>
        <p:nvPicPr>
          <p:cNvPr id="17" name="Picture 16"/>
          <p:cNvPicPr>
            <a:picLocks noChangeAspect="1"/>
          </p:cNvPicPr>
          <p:nvPr/>
        </p:nvPicPr>
        <p:blipFill>
          <a:blip r:embed="rId5"/>
          <a:stretch>
            <a:fillRect/>
          </a:stretch>
        </p:blipFill>
        <p:spPr>
          <a:xfrm>
            <a:off x="3851474" y="3252359"/>
            <a:ext cx="11040042" cy="5153291"/>
          </a:xfrm>
          <a:prstGeom prst="rect">
            <a:avLst/>
          </a:prstGeom>
        </p:spPr>
      </p:pic>
      <p:pic>
        <p:nvPicPr>
          <p:cNvPr id="18" name="Picture 17"/>
          <p:cNvPicPr>
            <a:picLocks noChangeAspect="1"/>
          </p:cNvPicPr>
          <p:nvPr/>
        </p:nvPicPr>
        <p:blipFill>
          <a:blip r:embed="rId6"/>
          <a:stretch>
            <a:fillRect/>
          </a:stretch>
        </p:blipFill>
        <p:spPr>
          <a:xfrm>
            <a:off x="1910670" y="3252936"/>
            <a:ext cx="14681415" cy="5534331"/>
          </a:xfrm>
          <a:prstGeom prst="rect">
            <a:avLst/>
          </a:prstGeom>
        </p:spPr>
      </p:pic>
      <p:pic>
        <p:nvPicPr>
          <p:cNvPr id="23" name="Picture 22"/>
          <p:cNvPicPr>
            <a:picLocks noChangeAspect="1"/>
          </p:cNvPicPr>
          <p:nvPr/>
        </p:nvPicPr>
        <p:blipFill>
          <a:blip r:embed="rId7"/>
          <a:stretch>
            <a:fillRect/>
          </a:stretch>
        </p:blipFill>
        <p:spPr>
          <a:xfrm>
            <a:off x="8050157" y="8750462"/>
            <a:ext cx="4607127" cy="478518"/>
          </a:xfrm>
          <a:prstGeom prst="rect">
            <a:avLst/>
          </a:prstGeom>
        </p:spPr>
      </p:pic>
      <p:pic>
        <p:nvPicPr>
          <p:cNvPr id="25" name="Picture 24"/>
          <p:cNvPicPr>
            <a:picLocks noChangeAspect="1"/>
          </p:cNvPicPr>
          <p:nvPr/>
        </p:nvPicPr>
        <p:blipFill>
          <a:blip r:embed="rId8"/>
          <a:stretch>
            <a:fillRect/>
          </a:stretch>
        </p:blipFill>
        <p:spPr>
          <a:xfrm>
            <a:off x="13667168" y="5087889"/>
            <a:ext cx="3749160" cy="606879"/>
          </a:xfrm>
          <a:prstGeom prst="rect">
            <a:avLst/>
          </a:prstGeom>
        </p:spPr>
      </p:pic>
      <p:pic>
        <p:nvPicPr>
          <p:cNvPr id="26" name="Picture 25"/>
          <p:cNvPicPr>
            <a:picLocks noChangeAspect="1"/>
          </p:cNvPicPr>
          <p:nvPr/>
        </p:nvPicPr>
        <p:blipFill>
          <a:blip r:embed="rId9"/>
          <a:stretch>
            <a:fillRect/>
          </a:stretch>
        </p:blipFill>
        <p:spPr>
          <a:xfrm>
            <a:off x="1570235" y="8628154"/>
            <a:ext cx="5086554" cy="756311"/>
          </a:xfrm>
          <a:prstGeom prst="rect">
            <a:avLst/>
          </a:prstGeom>
        </p:spPr>
      </p:pic>
      <p:sp>
        <p:nvSpPr>
          <p:cNvPr id="28" name="Heart 27"/>
          <p:cNvSpPr/>
          <p:nvPr/>
        </p:nvSpPr>
        <p:spPr>
          <a:xfrm>
            <a:off x="8398269" y="1099919"/>
            <a:ext cx="1597305" cy="16841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0" name="Picture 29"/>
          <p:cNvPicPr>
            <a:picLocks noChangeAspect="1"/>
          </p:cNvPicPr>
          <p:nvPr/>
        </p:nvPicPr>
        <p:blipFill>
          <a:blip r:embed="rId10"/>
          <a:stretch>
            <a:fillRect/>
          </a:stretch>
        </p:blipFill>
        <p:spPr>
          <a:xfrm>
            <a:off x="4300268" y="76778"/>
            <a:ext cx="3657788" cy="2838596"/>
          </a:xfrm>
          <a:prstGeom prst="rect">
            <a:avLst/>
          </a:prstGeom>
        </p:spPr>
      </p:pic>
      <p:pic>
        <p:nvPicPr>
          <p:cNvPr id="31" name="Picture 30"/>
          <p:cNvPicPr>
            <a:picLocks noChangeAspect="1"/>
          </p:cNvPicPr>
          <p:nvPr/>
        </p:nvPicPr>
        <p:blipFill>
          <a:blip r:embed="rId11"/>
          <a:stretch>
            <a:fillRect/>
          </a:stretch>
        </p:blipFill>
        <p:spPr>
          <a:xfrm>
            <a:off x="10178432" y="142793"/>
            <a:ext cx="3591110" cy="2762393"/>
          </a:xfrm>
          <a:prstGeom prst="rect">
            <a:avLst/>
          </a:prstGeom>
        </p:spPr>
      </p:pic>
      <p:pic>
        <p:nvPicPr>
          <p:cNvPr id="32" name="Picture 31"/>
          <p:cNvPicPr>
            <a:picLocks noChangeAspect="1"/>
          </p:cNvPicPr>
          <p:nvPr/>
        </p:nvPicPr>
        <p:blipFill>
          <a:blip r:embed="rId12"/>
          <a:stretch>
            <a:fillRect/>
          </a:stretch>
        </p:blipFill>
        <p:spPr>
          <a:xfrm>
            <a:off x="4358652" y="-147554"/>
            <a:ext cx="9481893" cy="3141180"/>
          </a:xfrm>
          <a:prstGeom prst="rect">
            <a:avLst/>
          </a:prstGeom>
        </p:spPr>
      </p:pic>
      <p:sp>
        <p:nvSpPr>
          <p:cNvPr id="33" name="Freeform 32"/>
          <p:cNvSpPr/>
          <p:nvPr/>
        </p:nvSpPr>
        <p:spPr>
          <a:xfrm>
            <a:off x="8435363" y="1503071"/>
            <a:ext cx="1632030" cy="35360"/>
          </a:xfrm>
          <a:custGeom>
            <a:avLst/>
            <a:gdLst>
              <a:gd name="connsiteX0" fmla="*/ 0 w 1088020"/>
              <a:gd name="connsiteY0" fmla="*/ 23573 h 23573"/>
              <a:gd name="connsiteX1" fmla="*/ 57873 w 1088020"/>
              <a:gd name="connsiteY1" fmla="*/ 11998 h 23573"/>
              <a:gd name="connsiteX2" fmla="*/ 104172 w 1088020"/>
              <a:gd name="connsiteY2" fmla="*/ 423 h 23573"/>
              <a:gd name="connsiteX3" fmla="*/ 590309 w 1088020"/>
              <a:gd name="connsiteY3" fmla="*/ 23573 h 23573"/>
              <a:gd name="connsiteX4" fmla="*/ 879676 w 1088020"/>
              <a:gd name="connsiteY4" fmla="*/ 11998 h 23573"/>
              <a:gd name="connsiteX5" fmla="*/ 1088020 w 1088020"/>
              <a:gd name="connsiteY5" fmla="*/ 423 h 2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020" h="23573">
                <a:moveTo>
                  <a:pt x="0" y="23573"/>
                </a:moveTo>
                <a:cubicBezTo>
                  <a:pt x="19291" y="19715"/>
                  <a:pt x="38668" y="16266"/>
                  <a:pt x="57873" y="11998"/>
                </a:cubicBezTo>
                <a:cubicBezTo>
                  <a:pt x="73402" y="8547"/>
                  <a:pt x="88268" y="77"/>
                  <a:pt x="104172" y="423"/>
                </a:cubicBezTo>
                <a:cubicBezTo>
                  <a:pt x="266363" y="3949"/>
                  <a:pt x="590309" y="23573"/>
                  <a:pt x="590309" y="23573"/>
                </a:cubicBezTo>
                <a:lnTo>
                  <a:pt x="879676" y="11998"/>
                </a:lnTo>
                <a:cubicBezTo>
                  <a:pt x="1141634" y="-3412"/>
                  <a:pt x="826390" y="423"/>
                  <a:pt x="1088020" y="423"/>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Rounded Rectangular Callout 33"/>
          <p:cNvSpPr/>
          <p:nvPr/>
        </p:nvSpPr>
        <p:spPr>
          <a:xfrm>
            <a:off x="13840544" y="359219"/>
            <a:ext cx="4495481" cy="3165516"/>
          </a:xfrm>
          <a:prstGeom prst="wedgeRoundRectCallout">
            <a:avLst>
              <a:gd name="adj1" fmla="val 44621"/>
              <a:gd name="adj2" fmla="val 60913"/>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Chúng</a:t>
            </a:r>
            <a:r>
              <a:rPr lang="en-US" sz="3600" b="1" dirty="0" smtClean="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giúp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người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mẹ</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giải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oan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mình</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9" name="Rounded Rectangular Callout 28"/>
          <p:cNvSpPr/>
          <p:nvPr/>
        </p:nvSpPr>
        <p:spPr>
          <a:xfrm>
            <a:off x="304800" y="352355"/>
            <a:ext cx="3976921" cy="1971745"/>
          </a:xfrm>
          <a:prstGeom prst="wedgeRoundRectCallout">
            <a:avLst>
              <a:gd name="adj1" fmla="val 78434"/>
              <a:gd name="adj2" fmla="val 47273"/>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00FF"/>
                </a:solidFill>
                <a:latin typeface="Times New Roman" panose="02020603050405020304" pitchFamily="18" charset="0"/>
                <a:cs typeface="Times New Roman" panose="02020603050405020304" pitchFamily="18" charset="0"/>
              </a:rPr>
              <a:t>Sao </a:t>
            </a:r>
            <a:r>
              <a:rPr lang="en-US" sz="3200" b="1" dirty="0" err="1" smtClean="0">
                <a:solidFill>
                  <a:srgbClr val="0000FF"/>
                </a:solidFill>
                <a:latin typeface="Times New Roman" panose="02020603050405020304" pitchFamily="18" charset="0"/>
                <a:cs typeface="Times New Roman" panose="02020603050405020304" pitchFamily="18" charset="0"/>
              </a:rPr>
              <a:t>thằng</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út</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lại</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nhăn</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nheo</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vậy</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Nghi</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quá</a:t>
            </a:r>
            <a:r>
              <a:rPr lang="en-US" sz="3200" b="1" dirty="0" smtClean="0">
                <a:solidFill>
                  <a:srgbClr val="0000FF"/>
                </a:solidFill>
                <a:latin typeface="Times New Roman" panose="02020603050405020304" pitchFamily="18" charset="0"/>
                <a:cs typeface="Times New Roman" panose="02020603050405020304" pitchFamily="18" charset="0"/>
              </a:rPr>
              <a:t>..</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3362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4" grpId="0"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7"/>
          <p:cNvSpPr txBox="1">
            <a:spLocks noChangeArrowheads="1"/>
          </p:cNvSpPr>
          <p:nvPr/>
        </p:nvSpPr>
        <p:spPr bwMode="auto">
          <a:xfrm>
            <a:off x="481013" y="140495"/>
            <a:ext cx="1104900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ts val="4200"/>
              </a:lnSpc>
            </a:pPr>
            <a:r>
              <a:rPr lang="en-US" altLang="en-US" sz="3000">
                <a:solidFill>
                  <a:srgbClr val="E56900"/>
                </a:solidFill>
                <a:latin typeface="Alfa Slab One" panose="020B0604020202020204" charset="0"/>
              </a:rPr>
              <a:t>Hoạt động 2: Hình thành kiến thức mới</a:t>
            </a:r>
          </a:p>
        </p:txBody>
      </p:sp>
      <p:sp>
        <p:nvSpPr>
          <p:cNvPr id="9" name="TextBox 9"/>
          <p:cNvSpPr txBox="1"/>
          <p:nvPr/>
        </p:nvSpPr>
        <p:spPr>
          <a:xfrm>
            <a:off x="469108" y="969170"/>
            <a:ext cx="15825788" cy="705321"/>
          </a:xfrm>
          <a:prstGeom prst="rect">
            <a:avLst/>
          </a:prstGeom>
        </p:spPr>
        <p:txBody>
          <a:bodyPr lIns="0" tIns="0" rIns="0" bIns="0">
            <a:spAutoFit/>
          </a:bodyPr>
          <a:lstStyle/>
          <a:p>
            <a:pPr>
              <a:lnSpc>
                <a:spcPts val="5460"/>
              </a:lnSpc>
              <a:defRPr/>
            </a:pPr>
            <a:r>
              <a:rPr lang="en-US" sz="3899" dirty="0">
                <a:solidFill>
                  <a:srgbClr val="004AAD"/>
                </a:solidFill>
                <a:latin typeface="Public Sans Heavy"/>
              </a:rPr>
              <a:t>II.2 </a:t>
            </a:r>
            <a:r>
              <a:rPr lang="en-US" sz="3899" dirty="0" err="1">
                <a:solidFill>
                  <a:srgbClr val="004AAD"/>
                </a:solidFill>
                <a:latin typeface="Public Sans Heavy"/>
              </a:rPr>
              <a:t>Các</a:t>
            </a:r>
            <a:r>
              <a:rPr lang="en-US" sz="3899" dirty="0">
                <a:solidFill>
                  <a:srgbClr val="004AAD"/>
                </a:solidFill>
                <a:latin typeface="Public Sans Heavy"/>
              </a:rPr>
              <a:t> </a:t>
            </a:r>
            <a:r>
              <a:rPr lang="en-US" sz="3899" dirty="0" err="1">
                <a:solidFill>
                  <a:srgbClr val="004AAD"/>
                </a:solidFill>
                <a:latin typeface="Public Sans Heavy"/>
              </a:rPr>
              <a:t>thí</a:t>
            </a:r>
            <a:r>
              <a:rPr lang="en-US" sz="3899" dirty="0">
                <a:solidFill>
                  <a:srgbClr val="004AAD"/>
                </a:solidFill>
                <a:latin typeface="Public Sans Heavy"/>
              </a:rPr>
              <a:t> </a:t>
            </a:r>
            <a:r>
              <a:rPr lang="en-US" sz="3899" dirty="0" err="1">
                <a:solidFill>
                  <a:srgbClr val="004AAD"/>
                </a:solidFill>
                <a:latin typeface="Public Sans Heavy"/>
              </a:rPr>
              <a:t>nghiệm</a:t>
            </a:r>
            <a:r>
              <a:rPr lang="en-US" sz="3899" dirty="0">
                <a:solidFill>
                  <a:srgbClr val="004AAD"/>
                </a:solidFill>
                <a:latin typeface="Public Sans Heavy"/>
              </a:rPr>
              <a:t> </a:t>
            </a:r>
            <a:r>
              <a:rPr lang="en-US" sz="3899" dirty="0" err="1">
                <a:solidFill>
                  <a:srgbClr val="004AAD"/>
                </a:solidFill>
                <a:latin typeface="Public Sans Heavy"/>
              </a:rPr>
              <a:t>của</a:t>
            </a:r>
            <a:r>
              <a:rPr lang="en-US" sz="3899" dirty="0">
                <a:solidFill>
                  <a:srgbClr val="004AAD"/>
                </a:solidFill>
                <a:latin typeface="Public Sans Heavy"/>
              </a:rPr>
              <a:t>  Mendel </a:t>
            </a:r>
          </a:p>
        </p:txBody>
      </p:sp>
      <p:sp>
        <p:nvSpPr>
          <p:cNvPr id="73732" name="TextBox 13"/>
          <p:cNvSpPr txBox="1">
            <a:spLocks noChangeArrowheads="1"/>
          </p:cNvSpPr>
          <p:nvPr/>
        </p:nvSpPr>
        <p:spPr bwMode="auto">
          <a:xfrm>
            <a:off x="4212432" y="3288507"/>
            <a:ext cx="46958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ts val="4763"/>
              </a:lnSpc>
            </a:pPr>
            <a:r>
              <a:rPr lang="en-US" altLang="en-US" sz="3600" dirty="0">
                <a:solidFill>
                  <a:srgbClr val="C00000"/>
                </a:solidFill>
                <a:latin typeface="Public Sans Bold" panose="020B0604020202020204" charset="0"/>
              </a:rPr>
              <a:t>HS </a:t>
            </a:r>
            <a:r>
              <a:rPr lang="en-US" altLang="en-US" sz="3600" dirty="0" err="1">
                <a:solidFill>
                  <a:srgbClr val="C00000"/>
                </a:solidFill>
                <a:latin typeface="Public Sans Bold" panose="020B0604020202020204" charset="0"/>
              </a:rPr>
              <a:t>hoạt</a:t>
            </a:r>
            <a:r>
              <a:rPr lang="en-US" altLang="en-US" sz="3600" dirty="0">
                <a:solidFill>
                  <a:srgbClr val="C00000"/>
                </a:solidFill>
                <a:latin typeface="Public Sans Bold" panose="020B0604020202020204" charset="0"/>
              </a:rPr>
              <a:t> </a:t>
            </a:r>
            <a:r>
              <a:rPr lang="en-US" altLang="en-US" sz="3600" dirty="0" err="1">
                <a:solidFill>
                  <a:srgbClr val="C00000"/>
                </a:solidFill>
                <a:latin typeface="Public Sans Bold" panose="020B0604020202020204" charset="0"/>
              </a:rPr>
              <a:t>động</a:t>
            </a:r>
            <a:r>
              <a:rPr lang="en-US" altLang="en-US" sz="3600" dirty="0">
                <a:solidFill>
                  <a:srgbClr val="C00000"/>
                </a:solidFill>
                <a:latin typeface="Public Sans Bold" panose="020B0604020202020204" charset="0"/>
              </a:rPr>
              <a:t> </a:t>
            </a:r>
            <a:r>
              <a:rPr lang="en-US" altLang="en-US" sz="3600" dirty="0" err="1">
                <a:solidFill>
                  <a:srgbClr val="C00000"/>
                </a:solidFill>
                <a:latin typeface="Public Sans Bold" panose="020B0604020202020204" charset="0"/>
              </a:rPr>
              <a:t>nhóm</a:t>
            </a:r>
            <a:endParaRPr lang="en-US" altLang="en-US" sz="3600" dirty="0">
              <a:solidFill>
                <a:srgbClr val="C00000"/>
              </a:solidFill>
              <a:latin typeface="Public Sans Bold" panose="020B0604020202020204" charset="0"/>
            </a:endParaRPr>
          </a:p>
        </p:txBody>
      </p:sp>
      <p:sp>
        <p:nvSpPr>
          <p:cNvPr id="6" name="TextBox 13">
            <a:extLst/>
          </p:cNvPr>
          <p:cNvSpPr txBox="1"/>
          <p:nvPr/>
        </p:nvSpPr>
        <p:spPr>
          <a:xfrm>
            <a:off x="481013" y="5372100"/>
            <a:ext cx="8662988" cy="3693319"/>
          </a:xfrm>
          <a:prstGeom prst="rect">
            <a:avLst/>
          </a:prstGeom>
        </p:spPr>
        <p:txBody>
          <a:bodyPr lIns="0" tIns="0" rIns="0" bIns="0">
            <a:spAutoFit/>
          </a:bodyPr>
          <a:lstStyle/>
          <a:p>
            <a:pPr algn="just">
              <a:lnSpc>
                <a:spcPts val="4760"/>
              </a:lnSpc>
              <a:defRPr/>
            </a:pPr>
            <a:r>
              <a:rPr lang="en-US" sz="3200" dirty="0">
                <a:solidFill>
                  <a:srgbClr val="000000"/>
                </a:solidFill>
                <a:latin typeface="Public Sans Bold"/>
              </a:rPr>
              <a:t>1.Phân </a:t>
            </a:r>
            <a:r>
              <a:rPr lang="en-US" sz="3200" dirty="0" err="1">
                <a:solidFill>
                  <a:srgbClr val="000000"/>
                </a:solidFill>
                <a:latin typeface="Public Sans Bold"/>
              </a:rPr>
              <a:t>tích</a:t>
            </a:r>
            <a:r>
              <a:rPr lang="en-US" sz="3200" dirty="0">
                <a:solidFill>
                  <a:srgbClr val="000000"/>
                </a:solidFill>
                <a:latin typeface="Public Sans Bold"/>
              </a:rPr>
              <a:t> </a:t>
            </a:r>
            <a:r>
              <a:rPr lang="en-US" sz="3200" dirty="0" err="1">
                <a:solidFill>
                  <a:srgbClr val="000000"/>
                </a:solidFill>
                <a:latin typeface="Public Sans Bold"/>
              </a:rPr>
              <a:t>các</a:t>
            </a:r>
            <a:r>
              <a:rPr lang="en-US" sz="3200" dirty="0">
                <a:solidFill>
                  <a:srgbClr val="000000"/>
                </a:solidFill>
                <a:latin typeface="Public Sans Bold"/>
              </a:rPr>
              <a:t> </a:t>
            </a:r>
            <a:r>
              <a:rPr lang="en-US" sz="3200" dirty="0" err="1">
                <a:solidFill>
                  <a:srgbClr val="000000"/>
                </a:solidFill>
                <a:latin typeface="Public Sans Bold"/>
              </a:rPr>
              <a:t>bước</a:t>
            </a:r>
            <a:r>
              <a:rPr lang="en-US" sz="3200" dirty="0">
                <a:solidFill>
                  <a:srgbClr val="000000"/>
                </a:solidFill>
                <a:latin typeface="Public Sans Bold"/>
              </a:rPr>
              <a:t> </a:t>
            </a:r>
            <a:r>
              <a:rPr lang="en-US" sz="3200" dirty="0" err="1">
                <a:solidFill>
                  <a:srgbClr val="000000"/>
                </a:solidFill>
                <a:latin typeface="Public Sans Bold"/>
              </a:rPr>
              <a:t>trong</a:t>
            </a:r>
            <a:r>
              <a:rPr lang="en-US" sz="3200" dirty="0">
                <a:solidFill>
                  <a:srgbClr val="000000"/>
                </a:solidFill>
                <a:latin typeface="Public Sans Bold"/>
              </a:rPr>
              <a:t> </a:t>
            </a:r>
            <a:r>
              <a:rPr lang="en-US" sz="3200" dirty="0" err="1">
                <a:solidFill>
                  <a:srgbClr val="000000"/>
                </a:solidFill>
                <a:latin typeface="Public Sans Bold"/>
              </a:rPr>
              <a:t>quy</a:t>
            </a:r>
            <a:r>
              <a:rPr lang="en-US" sz="3200" dirty="0">
                <a:solidFill>
                  <a:srgbClr val="000000"/>
                </a:solidFill>
                <a:latin typeface="Public Sans Bold"/>
              </a:rPr>
              <a:t> </a:t>
            </a:r>
            <a:r>
              <a:rPr lang="en-US" sz="3200" dirty="0" err="1">
                <a:solidFill>
                  <a:srgbClr val="000000"/>
                </a:solidFill>
                <a:latin typeface="Public Sans Bold"/>
              </a:rPr>
              <a:t>trình</a:t>
            </a:r>
            <a:r>
              <a:rPr lang="en-US" sz="3200" dirty="0">
                <a:solidFill>
                  <a:srgbClr val="000000"/>
                </a:solidFill>
                <a:latin typeface="Public Sans Bold"/>
              </a:rPr>
              <a:t> </a:t>
            </a:r>
            <a:r>
              <a:rPr lang="en-US" sz="3200" dirty="0" err="1">
                <a:solidFill>
                  <a:srgbClr val="000000"/>
                </a:solidFill>
                <a:latin typeface="Public Sans Bold"/>
              </a:rPr>
              <a:t>thí</a:t>
            </a:r>
            <a:r>
              <a:rPr lang="en-US" sz="3200" dirty="0">
                <a:solidFill>
                  <a:srgbClr val="000000"/>
                </a:solidFill>
                <a:latin typeface="Public Sans Bold"/>
              </a:rPr>
              <a:t>   </a:t>
            </a:r>
            <a:r>
              <a:rPr lang="en-US" sz="3200" dirty="0" err="1">
                <a:solidFill>
                  <a:srgbClr val="000000"/>
                </a:solidFill>
                <a:latin typeface="Public Sans Bold"/>
              </a:rPr>
              <a:t>nghiêm</a:t>
            </a:r>
            <a:r>
              <a:rPr lang="en-US" sz="3200" dirty="0">
                <a:solidFill>
                  <a:srgbClr val="000000"/>
                </a:solidFill>
                <a:latin typeface="Public Sans Bold"/>
              </a:rPr>
              <a:t> </a:t>
            </a:r>
            <a:r>
              <a:rPr lang="en-US" sz="3200" dirty="0" err="1">
                <a:solidFill>
                  <a:srgbClr val="000000"/>
                </a:solidFill>
                <a:latin typeface="Public Sans Bold"/>
              </a:rPr>
              <a:t>về</a:t>
            </a:r>
            <a:r>
              <a:rPr lang="en-US" sz="3200" dirty="0">
                <a:solidFill>
                  <a:srgbClr val="000000"/>
                </a:solidFill>
                <a:latin typeface="Public Sans Bold"/>
              </a:rPr>
              <a:t> 2 </a:t>
            </a:r>
            <a:r>
              <a:rPr lang="en-US" sz="3200" dirty="0" err="1">
                <a:solidFill>
                  <a:srgbClr val="000000"/>
                </a:solidFill>
                <a:latin typeface="Public Sans Bold"/>
              </a:rPr>
              <a:t>tính</a:t>
            </a:r>
            <a:r>
              <a:rPr lang="en-US" sz="3200" dirty="0">
                <a:solidFill>
                  <a:srgbClr val="000000"/>
                </a:solidFill>
                <a:latin typeface="Public Sans Bold"/>
              </a:rPr>
              <a:t> </a:t>
            </a:r>
            <a:r>
              <a:rPr lang="en-US" sz="3200" dirty="0" err="1">
                <a:solidFill>
                  <a:srgbClr val="000000"/>
                </a:solidFill>
                <a:latin typeface="Public Sans Bold"/>
              </a:rPr>
              <a:t>trạng</a:t>
            </a:r>
            <a:r>
              <a:rPr lang="en-US" sz="3200" dirty="0">
                <a:solidFill>
                  <a:srgbClr val="000000"/>
                </a:solidFill>
                <a:latin typeface="Public Sans Bold"/>
              </a:rPr>
              <a:t> </a:t>
            </a:r>
            <a:r>
              <a:rPr lang="en-US" sz="3200" dirty="0" err="1">
                <a:solidFill>
                  <a:srgbClr val="000000"/>
                </a:solidFill>
                <a:latin typeface="Public Sans Bold"/>
              </a:rPr>
              <a:t>của</a:t>
            </a:r>
            <a:r>
              <a:rPr lang="en-US" sz="3200" dirty="0">
                <a:solidFill>
                  <a:srgbClr val="000000"/>
                </a:solidFill>
                <a:latin typeface="Public Sans Bold"/>
              </a:rPr>
              <a:t> Mendel</a:t>
            </a:r>
          </a:p>
          <a:p>
            <a:pPr algn="just">
              <a:lnSpc>
                <a:spcPts val="4760"/>
              </a:lnSpc>
              <a:defRPr/>
            </a:pPr>
            <a:r>
              <a:rPr lang="en-US" sz="3200" dirty="0">
                <a:solidFill>
                  <a:srgbClr val="000000"/>
                </a:solidFill>
                <a:latin typeface="Public Sans Bold"/>
              </a:rPr>
              <a:t>2. </a:t>
            </a:r>
            <a:r>
              <a:rPr lang="en-US" sz="3200" dirty="0" err="1">
                <a:solidFill>
                  <a:srgbClr val="000000"/>
                </a:solidFill>
                <a:latin typeface="Public Sans Bold"/>
              </a:rPr>
              <a:t>Giải</a:t>
            </a:r>
            <a:r>
              <a:rPr lang="en-US" sz="3200" dirty="0">
                <a:solidFill>
                  <a:srgbClr val="000000"/>
                </a:solidFill>
                <a:latin typeface="Public Sans Bold"/>
              </a:rPr>
              <a:t> </a:t>
            </a:r>
            <a:r>
              <a:rPr lang="en-US" sz="3200" dirty="0" err="1">
                <a:solidFill>
                  <a:srgbClr val="000000"/>
                </a:solidFill>
                <a:latin typeface="Public Sans Bold"/>
              </a:rPr>
              <a:t>thích</a:t>
            </a:r>
            <a:r>
              <a:rPr lang="en-US" sz="3200" dirty="0">
                <a:solidFill>
                  <a:srgbClr val="000000"/>
                </a:solidFill>
                <a:latin typeface="Public Sans Bold"/>
              </a:rPr>
              <a:t> </a:t>
            </a:r>
            <a:r>
              <a:rPr lang="en-US" sz="3200" dirty="0" err="1">
                <a:solidFill>
                  <a:srgbClr val="000000"/>
                </a:solidFill>
                <a:latin typeface="Public Sans Bold"/>
              </a:rPr>
              <a:t>vì</a:t>
            </a:r>
            <a:r>
              <a:rPr lang="en-US" sz="3200" dirty="0">
                <a:solidFill>
                  <a:srgbClr val="000000"/>
                </a:solidFill>
                <a:latin typeface="Public Sans Bold"/>
              </a:rPr>
              <a:t> </a:t>
            </a:r>
            <a:r>
              <a:rPr lang="en-US" sz="3200" dirty="0" err="1">
                <a:solidFill>
                  <a:srgbClr val="000000"/>
                </a:solidFill>
                <a:latin typeface="Public Sans Bold"/>
              </a:rPr>
              <a:t>sao</a:t>
            </a:r>
            <a:r>
              <a:rPr lang="en-US" sz="3200" dirty="0">
                <a:solidFill>
                  <a:srgbClr val="000000"/>
                </a:solidFill>
                <a:latin typeface="Public Sans Bold"/>
              </a:rPr>
              <a:t> Mendel </a:t>
            </a:r>
            <a:r>
              <a:rPr lang="en-US" sz="3200" dirty="0" err="1">
                <a:solidFill>
                  <a:srgbClr val="000000"/>
                </a:solidFill>
                <a:latin typeface="Public Sans Bold"/>
              </a:rPr>
              <a:t>kết</a:t>
            </a:r>
            <a:r>
              <a:rPr lang="en-US" sz="3200" dirty="0">
                <a:solidFill>
                  <a:srgbClr val="000000"/>
                </a:solidFill>
                <a:latin typeface="Public Sans Bold"/>
              </a:rPr>
              <a:t> </a:t>
            </a:r>
            <a:r>
              <a:rPr lang="en-US" sz="3200" dirty="0" err="1">
                <a:solidFill>
                  <a:srgbClr val="000000"/>
                </a:solidFill>
                <a:latin typeface="Public Sans Bold"/>
              </a:rPr>
              <a:t>luận</a:t>
            </a:r>
            <a:r>
              <a:rPr lang="en-US" sz="3200" dirty="0">
                <a:solidFill>
                  <a:srgbClr val="000000"/>
                </a:solidFill>
                <a:latin typeface="Public Sans Bold"/>
              </a:rPr>
              <a:t> </a:t>
            </a:r>
            <a:r>
              <a:rPr lang="en-US" sz="3200" dirty="0" err="1">
                <a:solidFill>
                  <a:srgbClr val="000000"/>
                </a:solidFill>
                <a:latin typeface="Public Sans Bold"/>
              </a:rPr>
              <a:t>giả</a:t>
            </a:r>
            <a:r>
              <a:rPr lang="en-US" sz="3200" dirty="0">
                <a:solidFill>
                  <a:srgbClr val="000000"/>
                </a:solidFill>
                <a:latin typeface="Public Sans Bold"/>
              </a:rPr>
              <a:t> </a:t>
            </a:r>
            <a:r>
              <a:rPr lang="en-US" sz="3200" dirty="0" err="1">
                <a:solidFill>
                  <a:srgbClr val="000000"/>
                </a:solidFill>
                <a:latin typeface="Public Sans Bold"/>
              </a:rPr>
              <a:t>thuyết</a:t>
            </a:r>
            <a:r>
              <a:rPr lang="en-US" sz="3200" dirty="0">
                <a:solidFill>
                  <a:srgbClr val="000000"/>
                </a:solidFill>
                <a:latin typeface="Public Sans Bold"/>
              </a:rPr>
              <a:t> </a:t>
            </a:r>
            <a:r>
              <a:rPr lang="en-US" sz="3200" dirty="0" err="1">
                <a:solidFill>
                  <a:srgbClr val="000000"/>
                </a:solidFill>
                <a:latin typeface="Public Sans Bold"/>
              </a:rPr>
              <a:t>phân</a:t>
            </a:r>
            <a:r>
              <a:rPr lang="en-US" sz="3200" dirty="0">
                <a:solidFill>
                  <a:srgbClr val="000000"/>
                </a:solidFill>
                <a:latin typeface="Public Sans Bold"/>
              </a:rPr>
              <a:t> </a:t>
            </a:r>
            <a:r>
              <a:rPr lang="en-US" sz="3200" dirty="0" err="1">
                <a:solidFill>
                  <a:srgbClr val="000000"/>
                </a:solidFill>
                <a:latin typeface="Public Sans Bold"/>
              </a:rPr>
              <a:t>ly</a:t>
            </a:r>
            <a:r>
              <a:rPr lang="en-US" sz="3200" dirty="0">
                <a:solidFill>
                  <a:srgbClr val="000000"/>
                </a:solidFill>
                <a:latin typeface="Public Sans Bold"/>
              </a:rPr>
              <a:t> </a:t>
            </a:r>
            <a:r>
              <a:rPr lang="en-US" sz="3200" dirty="0" err="1">
                <a:solidFill>
                  <a:srgbClr val="000000"/>
                </a:solidFill>
                <a:latin typeface="Public Sans Bold"/>
              </a:rPr>
              <a:t>độc</a:t>
            </a:r>
            <a:r>
              <a:rPr lang="en-US" sz="3200" dirty="0">
                <a:solidFill>
                  <a:srgbClr val="000000"/>
                </a:solidFill>
                <a:latin typeface="Public Sans Bold"/>
              </a:rPr>
              <a:t> </a:t>
            </a:r>
            <a:r>
              <a:rPr lang="en-US" sz="3200" dirty="0" err="1">
                <a:solidFill>
                  <a:srgbClr val="000000"/>
                </a:solidFill>
                <a:latin typeface="Public Sans Bold"/>
              </a:rPr>
              <a:t>là</a:t>
            </a:r>
            <a:r>
              <a:rPr lang="en-US" sz="3200" dirty="0">
                <a:solidFill>
                  <a:srgbClr val="000000"/>
                </a:solidFill>
                <a:latin typeface="Public Sans Bold"/>
              </a:rPr>
              <a:t> </a:t>
            </a:r>
            <a:r>
              <a:rPr lang="en-US" sz="3200" dirty="0" err="1">
                <a:solidFill>
                  <a:srgbClr val="000000"/>
                </a:solidFill>
                <a:latin typeface="Public Sans Bold"/>
              </a:rPr>
              <a:t>đúng</a:t>
            </a:r>
            <a:r>
              <a:rPr lang="en-US" sz="3200" dirty="0">
                <a:solidFill>
                  <a:srgbClr val="000000"/>
                </a:solidFill>
                <a:latin typeface="Public Sans Bold"/>
              </a:rPr>
              <a:t>? </a:t>
            </a:r>
          </a:p>
          <a:p>
            <a:pPr algn="just">
              <a:lnSpc>
                <a:spcPts val="4760"/>
              </a:lnSpc>
              <a:defRPr/>
            </a:pPr>
            <a:r>
              <a:rPr lang="en-US" sz="3200" dirty="0">
                <a:solidFill>
                  <a:srgbClr val="000000"/>
                </a:solidFill>
                <a:latin typeface="Public Sans Bold"/>
              </a:rPr>
              <a:t>3. </a:t>
            </a:r>
            <a:r>
              <a:rPr lang="en-US" sz="3200" dirty="0" err="1">
                <a:solidFill>
                  <a:srgbClr val="000000"/>
                </a:solidFill>
                <a:latin typeface="Public Sans Bold"/>
              </a:rPr>
              <a:t>Vì</a:t>
            </a:r>
            <a:r>
              <a:rPr lang="en-US" sz="3200" dirty="0">
                <a:solidFill>
                  <a:srgbClr val="000000"/>
                </a:solidFill>
                <a:latin typeface="Public Sans Bold"/>
              </a:rPr>
              <a:t> </a:t>
            </a:r>
            <a:r>
              <a:rPr lang="en-US" sz="3200" dirty="0" err="1">
                <a:solidFill>
                  <a:srgbClr val="000000"/>
                </a:solidFill>
                <a:latin typeface="Public Sans Bold"/>
              </a:rPr>
              <a:t>sao</a:t>
            </a:r>
            <a:r>
              <a:rPr lang="en-US" sz="3200" dirty="0">
                <a:solidFill>
                  <a:srgbClr val="000000"/>
                </a:solidFill>
                <a:latin typeface="Public Sans Bold"/>
              </a:rPr>
              <a:t> </a:t>
            </a:r>
            <a:r>
              <a:rPr lang="en-US" sz="3200" dirty="0" err="1">
                <a:solidFill>
                  <a:srgbClr val="000000"/>
                </a:solidFill>
                <a:latin typeface="Public Sans Bold"/>
              </a:rPr>
              <a:t>trong</a:t>
            </a:r>
            <a:r>
              <a:rPr lang="en-US" sz="3200" dirty="0">
                <a:solidFill>
                  <a:srgbClr val="000000"/>
                </a:solidFill>
                <a:latin typeface="Public Sans Bold"/>
              </a:rPr>
              <a:t> </a:t>
            </a:r>
            <a:r>
              <a:rPr lang="en-US" sz="3200" dirty="0" err="1">
                <a:solidFill>
                  <a:srgbClr val="000000"/>
                </a:solidFill>
                <a:latin typeface="Public Sans Bold"/>
              </a:rPr>
              <a:t>quá</a:t>
            </a:r>
            <a:r>
              <a:rPr lang="en-US" sz="3200" dirty="0">
                <a:solidFill>
                  <a:srgbClr val="000000"/>
                </a:solidFill>
                <a:latin typeface="Public Sans Bold"/>
              </a:rPr>
              <a:t> </a:t>
            </a:r>
            <a:r>
              <a:rPr lang="en-US" sz="3200" dirty="0" err="1">
                <a:solidFill>
                  <a:srgbClr val="000000"/>
                </a:solidFill>
                <a:latin typeface="Public Sans Bold"/>
              </a:rPr>
              <a:t>trình</a:t>
            </a:r>
            <a:r>
              <a:rPr lang="en-US" sz="3200" dirty="0">
                <a:solidFill>
                  <a:srgbClr val="000000"/>
                </a:solidFill>
                <a:latin typeface="Public Sans Bold"/>
              </a:rPr>
              <a:t> </a:t>
            </a:r>
            <a:r>
              <a:rPr lang="en-US" sz="3200" dirty="0" err="1">
                <a:solidFill>
                  <a:srgbClr val="000000"/>
                </a:solidFill>
                <a:latin typeface="Public Sans Bold"/>
              </a:rPr>
              <a:t>giảm</a:t>
            </a:r>
            <a:r>
              <a:rPr lang="en-US" sz="3200" dirty="0">
                <a:solidFill>
                  <a:srgbClr val="000000"/>
                </a:solidFill>
                <a:latin typeface="Public Sans Bold"/>
              </a:rPr>
              <a:t> </a:t>
            </a:r>
            <a:r>
              <a:rPr lang="en-US" sz="3200" dirty="0" err="1">
                <a:solidFill>
                  <a:srgbClr val="000000"/>
                </a:solidFill>
                <a:latin typeface="Public Sans Bold"/>
              </a:rPr>
              <a:t>phân</a:t>
            </a:r>
            <a:r>
              <a:rPr lang="en-US" sz="3200" dirty="0">
                <a:solidFill>
                  <a:srgbClr val="000000"/>
                </a:solidFill>
                <a:latin typeface="Public Sans Bold"/>
              </a:rPr>
              <a:t> F2 </a:t>
            </a:r>
            <a:r>
              <a:rPr lang="en-US" sz="3200" dirty="0" err="1">
                <a:solidFill>
                  <a:srgbClr val="000000"/>
                </a:solidFill>
                <a:latin typeface="Public Sans Bold"/>
              </a:rPr>
              <a:t>cho</a:t>
            </a:r>
            <a:r>
              <a:rPr lang="en-US" sz="3200" dirty="0">
                <a:solidFill>
                  <a:srgbClr val="000000"/>
                </a:solidFill>
                <a:latin typeface="Public Sans Bold"/>
              </a:rPr>
              <a:t> 4 4 </a:t>
            </a:r>
            <a:r>
              <a:rPr lang="en-US" sz="3200" dirty="0" err="1">
                <a:solidFill>
                  <a:srgbClr val="000000"/>
                </a:solidFill>
                <a:latin typeface="Public Sans Bold"/>
              </a:rPr>
              <a:t>loại</a:t>
            </a:r>
            <a:r>
              <a:rPr lang="en-US" sz="3200" dirty="0">
                <a:solidFill>
                  <a:srgbClr val="000000"/>
                </a:solidFill>
                <a:latin typeface="Public Sans Bold"/>
              </a:rPr>
              <a:t> </a:t>
            </a:r>
            <a:r>
              <a:rPr lang="en-US" sz="3200" dirty="0" err="1">
                <a:solidFill>
                  <a:srgbClr val="000000"/>
                </a:solidFill>
                <a:latin typeface="Public Sans Bold"/>
              </a:rPr>
              <a:t>giao</a:t>
            </a:r>
            <a:r>
              <a:rPr lang="en-US" sz="3200" dirty="0">
                <a:solidFill>
                  <a:srgbClr val="000000"/>
                </a:solidFill>
                <a:latin typeface="Public Sans Bold"/>
              </a:rPr>
              <a:t> </a:t>
            </a:r>
            <a:r>
              <a:rPr lang="en-US" sz="3200" dirty="0" err="1">
                <a:solidFill>
                  <a:srgbClr val="000000"/>
                </a:solidFill>
                <a:latin typeface="Public Sans Bold"/>
              </a:rPr>
              <a:t>tử</a:t>
            </a:r>
            <a:r>
              <a:rPr lang="en-US" sz="3200" dirty="0">
                <a:solidFill>
                  <a:srgbClr val="000000"/>
                </a:solidFill>
                <a:latin typeface="Public Sans Bold"/>
              </a:rPr>
              <a:t> </a:t>
            </a:r>
            <a:r>
              <a:rPr lang="en-US" sz="3200" dirty="0" err="1">
                <a:solidFill>
                  <a:srgbClr val="000000"/>
                </a:solidFill>
                <a:latin typeface="Public Sans Bold"/>
              </a:rPr>
              <a:t>với</a:t>
            </a:r>
            <a:r>
              <a:rPr lang="en-US" sz="3200" dirty="0">
                <a:solidFill>
                  <a:srgbClr val="000000"/>
                </a:solidFill>
                <a:latin typeface="Public Sans Bold"/>
              </a:rPr>
              <a:t> </a:t>
            </a:r>
            <a:r>
              <a:rPr lang="en-US" sz="3200" dirty="0" err="1">
                <a:solidFill>
                  <a:srgbClr val="000000"/>
                </a:solidFill>
                <a:latin typeface="Public Sans Bold"/>
              </a:rPr>
              <a:t>tỉ</a:t>
            </a:r>
            <a:r>
              <a:rPr lang="en-US" sz="3200" dirty="0">
                <a:solidFill>
                  <a:srgbClr val="000000"/>
                </a:solidFill>
                <a:latin typeface="Public Sans Bold"/>
              </a:rPr>
              <a:t> </a:t>
            </a:r>
            <a:r>
              <a:rPr lang="en-US" sz="3200" dirty="0" err="1">
                <a:solidFill>
                  <a:srgbClr val="000000"/>
                </a:solidFill>
                <a:latin typeface="Public Sans Bold"/>
              </a:rPr>
              <a:t>lệ</a:t>
            </a:r>
            <a:r>
              <a:rPr lang="en-US" sz="3200" dirty="0">
                <a:solidFill>
                  <a:srgbClr val="000000"/>
                </a:solidFill>
                <a:latin typeface="Public Sans Bold"/>
              </a:rPr>
              <a:t> </a:t>
            </a:r>
            <a:r>
              <a:rPr lang="en-US" sz="3200" dirty="0" err="1">
                <a:solidFill>
                  <a:srgbClr val="000000"/>
                </a:solidFill>
                <a:latin typeface="Public Sans Bold"/>
              </a:rPr>
              <a:t>bằng</a:t>
            </a:r>
            <a:r>
              <a:rPr lang="en-US" sz="3200" dirty="0">
                <a:solidFill>
                  <a:srgbClr val="000000"/>
                </a:solidFill>
                <a:latin typeface="Public Sans Bold"/>
              </a:rPr>
              <a:t> </a:t>
            </a:r>
            <a:r>
              <a:rPr lang="en-US" sz="3200" dirty="0" err="1">
                <a:solidFill>
                  <a:srgbClr val="000000"/>
                </a:solidFill>
                <a:latin typeface="Public Sans Bold"/>
              </a:rPr>
              <a:t>nhau</a:t>
            </a:r>
            <a:endParaRPr lang="en-US" sz="3200" dirty="0">
              <a:solidFill>
                <a:srgbClr val="000000"/>
              </a:solidFill>
              <a:latin typeface="Public Sans Bold"/>
            </a:endParaRPr>
          </a:p>
        </p:txBody>
      </p:sp>
      <p:sp>
        <p:nvSpPr>
          <p:cNvPr id="73734" name="Freeform 2"/>
          <p:cNvSpPr>
            <a:spLocks/>
          </p:cNvSpPr>
          <p:nvPr/>
        </p:nvSpPr>
        <p:spPr bwMode="auto">
          <a:xfrm>
            <a:off x="1497807" y="2640808"/>
            <a:ext cx="2133600" cy="2062163"/>
          </a:xfrm>
          <a:custGeom>
            <a:avLst/>
            <a:gdLst>
              <a:gd name="T0" fmla="*/ 0 w 2460084"/>
              <a:gd name="T1" fmla="*/ 0 h 2631106"/>
              <a:gd name="T2" fmla="*/ 822420 w 2460084"/>
              <a:gd name="T3" fmla="*/ 0 h 2631106"/>
              <a:gd name="T4" fmla="*/ 822420 w 2460084"/>
              <a:gd name="T5" fmla="*/ 718331 h 2631106"/>
              <a:gd name="T6" fmla="*/ 0 w 2460084"/>
              <a:gd name="T7" fmla="*/ 718331 h 2631106"/>
              <a:gd name="T8" fmla="*/ 0 w 2460084"/>
              <a:gd name="T9" fmla="*/ 0 h 2631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0084" h="2631106">
                <a:moveTo>
                  <a:pt x="0" y="0"/>
                </a:moveTo>
                <a:lnTo>
                  <a:pt x="2460084" y="0"/>
                </a:lnTo>
                <a:lnTo>
                  <a:pt x="2460084" y="2631106"/>
                </a:lnTo>
                <a:lnTo>
                  <a:pt x="0" y="2631106"/>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pic>
        <p:nvPicPr>
          <p:cNvPr id="73735" name="Picture 9"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7483" y="59533"/>
            <a:ext cx="7679531" cy="520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11"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7483" y="5262563"/>
            <a:ext cx="7641431"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409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9489282" y="5457825"/>
            <a:ext cx="8684418" cy="4000500"/>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14" name="Rounded Rectangle 13"/>
          <p:cNvSpPr/>
          <p:nvPr/>
        </p:nvSpPr>
        <p:spPr>
          <a:xfrm>
            <a:off x="183358" y="752475"/>
            <a:ext cx="9079706" cy="8848725"/>
          </a:xfrm>
          <a:prstGeom prst="roundRect">
            <a:avLst/>
          </a:prstGeom>
          <a:solidFill>
            <a:srgbClr val="F6D6E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12" name="TextBox 11"/>
          <p:cNvSpPr txBox="1">
            <a:spLocks noChangeArrowheads="1"/>
          </p:cNvSpPr>
          <p:nvPr/>
        </p:nvSpPr>
        <p:spPr bwMode="auto">
          <a:xfrm>
            <a:off x="228600" y="1140620"/>
            <a:ext cx="8717757" cy="720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defTabSz="4572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defTabSz="4572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defTabSz="4572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defTabSz="4572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eaLnBrk="1" hangingPunct="1">
              <a:lnSpc>
                <a:spcPct val="100000"/>
              </a:lnSpc>
              <a:spcBef>
                <a:spcPct val="0"/>
              </a:spcBef>
              <a:buFontTx/>
              <a:buNone/>
            </a:pPr>
            <a:r>
              <a:rPr lang="en-US" altLang="en-US" sz="4200" b="1">
                <a:solidFill>
                  <a:schemeClr val="bg1"/>
                </a:solidFill>
                <a:latin typeface="Calibri" panose="020F0502020204030204" pitchFamily="34" charset="0"/>
                <a:cs typeface="Times New Roman" panose="02020603050405020304" pitchFamily="18" charset="0"/>
              </a:rPr>
              <a:t>   a. Thí nghiệm</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Pt/c: (lai thuận và nghịch): </a:t>
            </a:r>
            <a:endParaRPr lang="en-US" altLang="en-US" sz="4200" b="1">
              <a:solidFill>
                <a:schemeClr val="bg1"/>
              </a:solidFill>
              <a:latin typeface="Calibri" panose="020F0502020204030204" pitchFamily="34" charset="0"/>
              <a:cs typeface="Times New Roman" panose="02020603050405020304" pitchFamily="18" charset="0"/>
            </a:endParaRP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cây hạt vàng, vỏ trơn </a:t>
            </a:r>
            <a:r>
              <a:rPr lang="en-US" altLang="en-US" sz="4200" b="1">
                <a:solidFill>
                  <a:schemeClr val="bg1"/>
                </a:solidFill>
                <a:latin typeface="Calibri" panose="020F0502020204030204" pitchFamily="34" charset="0"/>
                <a:cs typeface="Times New Roman" panose="02020603050405020304" pitchFamily="18" charset="0"/>
              </a:rPr>
              <a:t>  x</a:t>
            </a:r>
            <a:r>
              <a:rPr lang="vi-VN" altLang="en-US" sz="4200" b="1">
                <a:solidFill>
                  <a:schemeClr val="bg1"/>
                </a:solidFill>
                <a:latin typeface="Calibri" panose="020F0502020204030204" pitchFamily="34" charset="0"/>
                <a:cs typeface="Times New Roman" panose="02020603050405020304" pitchFamily="18" charset="0"/>
              </a:rPr>
              <a:t> </a:t>
            </a:r>
            <a:r>
              <a:rPr lang="en-US" altLang="en-US" sz="4200" b="1">
                <a:solidFill>
                  <a:schemeClr val="bg1"/>
                </a:solidFill>
                <a:latin typeface="Calibri" panose="020F0502020204030204" pitchFamily="34" charset="0"/>
                <a:cs typeface="Times New Roman" panose="02020603050405020304" pitchFamily="18" charset="0"/>
              </a:rPr>
              <a:t>  </a:t>
            </a:r>
            <a:r>
              <a:rPr lang="vi-VN" altLang="en-US" sz="4200" b="1">
                <a:solidFill>
                  <a:schemeClr val="bg1"/>
                </a:solidFill>
                <a:latin typeface="Calibri" panose="020F0502020204030204" pitchFamily="34" charset="0"/>
                <a:cs typeface="Times New Roman" panose="02020603050405020304" pitchFamily="18" charset="0"/>
              </a:rPr>
              <a:t>cây hạt xanh, vỏ nhăn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F1: 100% cây cây hạt vàng, vỏ trơn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F1 tự thụ phấn → F2: </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 </a:t>
            </a:r>
            <a:r>
              <a:rPr lang="en-US" altLang="en-US" sz="4200" b="1">
                <a:solidFill>
                  <a:schemeClr val="bg1"/>
                </a:solidFill>
                <a:latin typeface="Calibri" panose="020F0502020204030204" pitchFamily="34" charset="0"/>
                <a:cs typeface="Times New Roman" panose="02020603050405020304" pitchFamily="18" charset="0"/>
              </a:rPr>
              <a:t> 9/16</a:t>
            </a:r>
            <a:r>
              <a:rPr lang="vi-VN" altLang="en-US" sz="4200" b="1">
                <a:solidFill>
                  <a:schemeClr val="bg1"/>
                </a:solidFill>
                <a:latin typeface="Calibri" panose="020F0502020204030204" pitchFamily="34" charset="0"/>
                <a:cs typeface="Times New Roman" panose="02020603050405020304" pitchFamily="18" charset="0"/>
              </a:rPr>
              <a:t> cây hạt vàng, vỏ trơn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 </a:t>
            </a:r>
            <a:r>
              <a:rPr lang="en-US" altLang="en-US" sz="4200" b="1">
                <a:solidFill>
                  <a:schemeClr val="bg1"/>
                </a:solidFill>
                <a:latin typeface="Calibri" panose="020F0502020204030204" pitchFamily="34" charset="0"/>
                <a:cs typeface="Times New Roman" panose="02020603050405020304" pitchFamily="18" charset="0"/>
              </a:rPr>
              <a:t> 3/16</a:t>
            </a:r>
            <a:r>
              <a:rPr lang="vi-VN" altLang="en-US" sz="4200" b="1">
                <a:solidFill>
                  <a:schemeClr val="bg1"/>
                </a:solidFill>
                <a:latin typeface="Calibri" panose="020F0502020204030204" pitchFamily="34" charset="0"/>
                <a:cs typeface="Times New Roman" panose="02020603050405020304" pitchFamily="18" charset="0"/>
              </a:rPr>
              <a:t> cây hạt xanh, vỏ trơn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 </a:t>
            </a:r>
            <a:r>
              <a:rPr lang="en-US" altLang="en-US" sz="4200" b="1">
                <a:solidFill>
                  <a:schemeClr val="bg1"/>
                </a:solidFill>
                <a:latin typeface="Calibri" panose="020F0502020204030204" pitchFamily="34" charset="0"/>
                <a:cs typeface="Times New Roman" panose="02020603050405020304" pitchFamily="18" charset="0"/>
              </a:rPr>
              <a:t>  3/16</a:t>
            </a:r>
            <a:r>
              <a:rPr lang="vi-VN" altLang="en-US" sz="4200" b="1">
                <a:solidFill>
                  <a:schemeClr val="bg1"/>
                </a:solidFill>
                <a:latin typeface="Calibri" panose="020F0502020204030204" pitchFamily="34" charset="0"/>
                <a:cs typeface="Times New Roman" panose="02020603050405020304" pitchFamily="18" charset="0"/>
              </a:rPr>
              <a:t> cây hạt vàng, vỏ nhăn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 </a:t>
            </a:r>
            <a:r>
              <a:rPr lang="en-US" altLang="en-US" sz="4200" b="1">
                <a:solidFill>
                  <a:schemeClr val="bg1"/>
                </a:solidFill>
                <a:latin typeface="Calibri" panose="020F0502020204030204" pitchFamily="34" charset="0"/>
                <a:cs typeface="Times New Roman" panose="02020603050405020304" pitchFamily="18" charset="0"/>
              </a:rPr>
              <a:t>  1/16</a:t>
            </a:r>
            <a:r>
              <a:rPr lang="vi-VN" altLang="en-US" sz="4200" b="1">
                <a:solidFill>
                  <a:schemeClr val="bg1"/>
                </a:solidFill>
                <a:latin typeface="Calibri" panose="020F0502020204030204" pitchFamily="34" charset="0"/>
                <a:cs typeface="Times New Roman" panose="02020603050405020304" pitchFamily="18" charset="0"/>
              </a:rPr>
              <a:t> cây hạt xanh, vỏ nhăn</a:t>
            </a:r>
            <a:endParaRPr lang="en-US" altLang="en-US" sz="4200" b="1">
              <a:solidFill>
                <a:schemeClr val="bg1"/>
              </a:solidFill>
              <a:latin typeface="Calibri" panose="020F0502020204030204" pitchFamily="34" charset="0"/>
              <a:cs typeface="Times New Roman" panose="02020603050405020304" pitchFamily="18" charset="0"/>
            </a:endParaRPr>
          </a:p>
          <a:p>
            <a:pPr eaLnBrk="1" hangingPunct="1">
              <a:lnSpc>
                <a:spcPct val="100000"/>
              </a:lnSpc>
              <a:spcBef>
                <a:spcPct val="0"/>
              </a:spcBef>
              <a:buFontTx/>
              <a:buNone/>
            </a:pPr>
            <a:r>
              <a:rPr lang="en-US" altLang="en-US" sz="4200">
                <a:latin typeface="Times New Roman" panose="02020603050405020304" pitchFamily="18" charset="0"/>
                <a:cs typeface="Times New Roman" panose="02020603050405020304" pitchFamily="18" charset="0"/>
              </a:rPr>
              <a:t> </a:t>
            </a:r>
            <a:endParaRPr lang="vi-VN" altLang="en-US" sz="4200" b="1">
              <a:solidFill>
                <a:srgbClr val="FFFF00"/>
              </a:solidFill>
              <a:latin typeface="Times New Roman" panose="02020603050405020304" pitchFamily="18" charset="0"/>
              <a:cs typeface="Times New Roman" panose="02020603050405020304" pitchFamily="18" charset="0"/>
            </a:endParaRPr>
          </a:p>
        </p:txBody>
      </p:sp>
      <p:sp>
        <p:nvSpPr>
          <p:cNvPr id="75781" name="TextBox 9"/>
          <p:cNvSpPr txBox="1">
            <a:spLocks noChangeArrowheads="1"/>
          </p:cNvSpPr>
          <p:nvPr/>
        </p:nvSpPr>
        <p:spPr bwMode="auto">
          <a:xfrm>
            <a:off x="10039350" y="5534025"/>
            <a:ext cx="77724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4200" b="1">
                <a:solidFill>
                  <a:schemeClr val="bg1"/>
                </a:solidFill>
                <a:latin typeface="Arial" panose="020B0604020202020204" pitchFamily="34" charset="0"/>
              </a:rPr>
              <a:t>c. Đề xuất giả thuyết mới:  </a:t>
            </a:r>
          </a:p>
          <a:p>
            <a:pPr>
              <a:lnSpc>
                <a:spcPct val="100000"/>
              </a:lnSpc>
              <a:spcBef>
                <a:spcPct val="0"/>
              </a:spcBef>
              <a:buFontTx/>
              <a:buNone/>
            </a:pPr>
            <a:r>
              <a:rPr lang="en-US" altLang="en-US" sz="4200">
                <a:solidFill>
                  <a:schemeClr val="bg1"/>
                </a:solidFill>
                <a:latin typeface="Arial" panose="020B0604020202020204" pitchFamily="34" charset="0"/>
              </a:rPr>
              <a:t>Các cặp nhân tố di truyền quy định các tính trạng khác nhau phân li độc lập với nhau trong quá trình hình thành giao tử.</a:t>
            </a:r>
          </a:p>
          <a:p>
            <a:pPr>
              <a:lnSpc>
                <a:spcPct val="100000"/>
              </a:lnSpc>
              <a:spcBef>
                <a:spcPct val="0"/>
              </a:spcBef>
              <a:buFontTx/>
              <a:buNone/>
            </a:pPr>
            <a:r>
              <a:rPr lang="en-US" altLang="en-US" sz="4200">
                <a:solidFill>
                  <a:schemeClr val="bg1"/>
                </a:solidFill>
                <a:latin typeface="Arial" panose="020B0604020202020204" pitchFamily="34" charset="0"/>
              </a:rPr>
              <a:t>		</a:t>
            </a:r>
          </a:p>
        </p:txBody>
      </p:sp>
      <p:sp>
        <p:nvSpPr>
          <p:cNvPr id="2" name="Rounded Rectangle 1"/>
          <p:cNvSpPr/>
          <p:nvPr/>
        </p:nvSpPr>
        <p:spPr>
          <a:xfrm>
            <a:off x="9353550" y="752475"/>
            <a:ext cx="8820150" cy="4000500"/>
          </a:xfrm>
          <a:prstGeom prst="roundRect">
            <a:avLst/>
          </a:prstGeom>
          <a:solidFill>
            <a:srgbClr val="F2E9A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75783" name="TextBox 6"/>
          <p:cNvSpPr txBox="1">
            <a:spLocks noChangeArrowheads="1"/>
          </p:cNvSpPr>
          <p:nvPr/>
        </p:nvSpPr>
        <p:spPr bwMode="auto">
          <a:xfrm>
            <a:off x="9489282" y="1016795"/>
            <a:ext cx="84582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4200" b="1">
                <a:solidFill>
                  <a:schemeClr val="bg1"/>
                </a:solidFill>
                <a:latin typeface="Arial" panose="020B0604020202020204" pitchFamily="34" charset="0"/>
              </a:rPr>
              <a:t>b. Giải thích kết quả: </a:t>
            </a:r>
          </a:p>
          <a:p>
            <a:pPr>
              <a:lnSpc>
                <a:spcPct val="100000"/>
              </a:lnSpc>
              <a:spcBef>
                <a:spcPct val="0"/>
              </a:spcBef>
              <a:buFontTx/>
              <a:buNone/>
            </a:pPr>
            <a:r>
              <a:rPr lang="en-US" altLang="en-US" sz="4200">
                <a:solidFill>
                  <a:schemeClr val="bg1"/>
                </a:solidFill>
                <a:latin typeface="Arial" panose="020B0604020202020204" pitchFamily="34" charset="0"/>
              </a:rPr>
              <a:t>  F2: </a:t>
            </a:r>
          </a:p>
          <a:p>
            <a:pPr>
              <a:lnSpc>
                <a:spcPct val="100000"/>
              </a:lnSpc>
              <a:spcBef>
                <a:spcPct val="0"/>
              </a:spcBef>
              <a:buFontTx/>
              <a:buNone/>
            </a:pPr>
            <a:r>
              <a:rPr lang="en-US" altLang="en-US" sz="4200">
                <a:solidFill>
                  <a:schemeClr val="bg1"/>
                </a:solidFill>
                <a:latin typeface="Arial" panose="020B0604020202020204" pitchFamily="34" charset="0"/>
              </a:rPr>
              <a:t>+ Tính trạng màu hạt:	</a:t>
            </a:r>
          </a:p>
          <a:p>
            <a:pPr>
              <a:lnSpc>
                <a:spcPct val="100000"/>
              </a:lnSpc>
              <a:spcBef>
                <a:spcPct val="0"/>
              </a:spcBef>
              <a:buFontTx/>
              <a:buNone/>
            </a:pPr>
            <a:r>
              <a:rPr lang="en-US" altLang="en-US" sz="4200">
                <a:solidFill>
                  <a:schemeClr val="bg1"/>
                </a:solidFill>
                <a:latin typeface="Arial" panose="020B0604020202020204" pitchFamily="34" charset="0"/>
              </a:rPr>
              <a:t>+ Tính trạng hình dạng hạt:	</a:t>
            </a:r>
          </a:p>
          <a:p>
            <a:pPr>
              <a:lnSpc>
                <a:spcPct val="100000"/>
              </a:lnSpc>
              <a:spcBef>
                <a:spcPct val="0"/>
              </a:spcBef>
              <a:buFontTx/>
              <a:buNone/>
            </a:pPr>
            <a:r>
              <a:rPr lang="en-US" altLang="en-US" sz="4200">
                <a:solidFill>
                  <a:schemeClr val="bg1"/>
                </a:solidFill>
                <a:latin typeface="Arial" panose="020B0604020202020204" pitchFamily="34" charset="0"/>
              </a:rPr>
              <a:t>+ Xét chung hai tính trạng:	</a:t>
            </a:r>
          </a:p>
        </p:txBody>
      </p:sp>
      <p:sp>
        <p:nvSpPr>
          <p:cNvPr id="81925" name="TextBox 8"/>
          <p:cNvSpPr txBox="1">
            <a:spLocks noChangeArrowheads="1"/>
          </p:cNvSpPr>
          <p:nvPr/>
        </p:nvSpPr>
        <p:spPr bwMode="auto">
          <a:xfrm>
            <a:off x="15756733" y="3686176"/>
            <a:ext cx="2605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4200">
                <a:solidFill>
                  <a:schemeClr val="bg1"/>
                </a:solidFill>
                <a:latin typeface="Arial" panose="020B0604020202020204" pitchFamily="34" charset="0"/>
              </a:rPr>
              <a:t> 9: 3:1 :1 </a:t>
            </a:r>
          </a:p>
        </p:txBody>
      </p:sp>
      <p:sp>
        <p:nvSpPr>
          <p:cNvPr id="81923" name="TextBox 5"/>
          <p:cNvSpPr txBox="1">
            <a:spLocks noChangeArrowheads="1"/>
          </p:cNvSpPr>
          <p:nvPr/>
        </p:nvSpPr>
        <p:spPr bwMode="auto">
          <a:xfrm>
            <a:off x="16094870" y="2924175"/>
            <a:ext cx="1485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700">
                <a:solidFill>
                  <a:schemeClr val="bg1"/>
                </a:solidFill>
                <a:latin typeface="Arial" panose="020B0604020202020204" pitchFamily="34" charset="0"/>
              </a:rPr>
              <a:t> </a:t>
            </a:r>
            <a:r>
              <a:rPr lang="en-US" altLang="en-US" sz="4200">
                <a:solidFill>
                  <a:schemeClr val="bg1"/>
                </a:solidFill>
                <a:latin typeface="Arial" panose="020B0604020202020204" pitchFamily="34" charset="0"/>
              </a:rPr>
              <a:t>3:1</a:t>
            </a:r>
            <a:r>
              <a:rPr lang="en-US" altLang="en-US" sz="2700">
                <a:solidFill>
                  <a:schemeClr val="bg1"/>
                </a:solidFill>
                <a:latin typeface="Arial" panose="020B0604020202020204" pitchFamily="34" charset="0"/>
              </a:rPr>
              <a:t> </a:t>
            </a:r>
          </a:p>
        </p:txBody>
      </p:sp>
      <p:sp>
        <p:nvSpPr>
          <p:cNvPr id="81924" name="TextBox 7"/>
          <p:cNvSpPr txBox="1">
            <a:spLocks noChangeArrowheads="1"/>
          </p:cNvSpPr>
          <p:nvPr/>
        </p:nvSpPr>
        <p:spPr bwMode="auto">
          <a:xfrm>
            <a:off x="14699458" y="2374107"/>
            <a:ext cx="2605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700">
                <a:solidFill>
                  <a:schemeClr val="bg1"/>
                </a:solidFill>
                <a:latin typeface="Arial" panose="020B0604020202020204" pitchFamily="34" charset="0"/>
              </a:rPr>
              <a:t> </a:t>
            </a:r>
            <a:r>
              <a:rPr lang="en-US" altLang="en-US" sz="4200">
                <a:solidFill>
                  <a:schemeClr val="bg1"/>
                </a:solidFill>
                <a:latin typeface="Arial" panose="020B0604020202020204" pitchFamily="34" charset="0"/>
              </a:rPr>
              <a:t>3:1 </a:t>
            </a:r>
          </a:p>
        </p:txBody>
      </p:sp>
    </p:spTree>
    <p:extLst>
      <p:ext uri="{BB962C8B-B14F-4D97-AF65-F5344CB8AC3E}">
        <p14:creationId xmlns:p14="http://schemas.microsoft.com/office/powerpoint/2010/main" val="3068344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1925" grpId="0"/>
      <p:bldP spid="81923" grpId="0"/>
      <p:bldP spid="819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102395"/>
            <a:ext cx="18173700" cy="9956006"/>
          </a:xfrm>
          <a:prstGeom prst="round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22" name="Oval 21"/>
          <p:cNvSpPr/>
          <p:nvPr/>
        </p:nvSpPr>
        <p:spPr>
          <a:xfrm>
            <a:off x="2516983" y="1295400"/>
            <a:ext cx="2669381" cy="2364582"/>
          </a:xfrm>
          <a:prstGeom prst="ellipse">
            <a:avLst/>
          </a:prstGeom>
          <a:solidFill>
            <a:schemeClr val="accent2">
              <a:lumMod val="40000"/>
              <a:lumOff val="60000"/>
              <a:alpha val="7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2700">
              <a:solidFill>
                <a:prstClr val="black"/>
              </a:solidFill>
              <a:cs typeface="Calibri" panose="020F0502020204030204" pitchFamily="34" charset="0"/>
            </a:endParaRPr>
          </a:p>
        </p:txBody>
      </p:sp>
      <p:sp>
        <p:nvSpPr>
          <p:cNvPr id="8" name="TextBox 1"/>
          <p:cNvSpPr txBox="1"/>
          <p:nvPr/>
        </p:nvSpPr>
        <p:spPr>
          <a:xfrm>
            <a:off x="195263" y="102395"/>
            <a:ext cx="5664995" cy="738664"/>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4200" b="1">
                <a:solidFill>
                  <a:srgbClr val="000000"/>
                </a:solidFill>
                <a:latin typeface="Times New Roman" panose="02020603050405020304" pitchFamily="18" charset="0"/>
                <a:ea typeface="幼圆"/>
                <a:cs typeface="Times New Roman" panose="02020603050405020304" pitchFamily="18" charset="0"/>
              </a:rPr>
              <a:t>d. </a:t>
            </a:r>
            <a:r>
              <a:rPr lang="en-US" altLang="en-US" sz="4200" b="1">
                <a:solidFill>
                  <a:srgbClr val="000000"/>
                </a:solidFill>
                <a:latin typeface="Times New Roman" panose="02020603050405020304" pitchFamily="18" charset="0"/>
                <a:cs typeface="Times New Roman" panose="02020603050405020304" pitchFamily="18" charset="0"/>
              </a:rPr>
              <a:t>Cơ sở tế bào học</a:t>
            </a:r>
            <a:endParaRPr lang="en-US" altLang="en-US" sz="4200">
              <a:solidFill>
                <a:srgbClr val="000000"/>
              </a:solidFill>
              <a:latin typeface="Times New Roman" panose="02020603050405020304" pitchFamily="18" charset="0"/>
              <a:cs typeface="Times New Roman" panose="02020603050405020304" pitchFamily="18" charset="0"/>
            </a:endParaRPr>
          </a:p>
        </p:txBody>
      </p:sp>
      <p:sp>
        <p:nvSpPr>
          <p:cNvPr id="18" name="Rounded Rectangle 17"/>
          <p:cNvSpPr/>
          <p:nvPr/>
        </p:nvSpPr>
        <p:spPr bwMode="auto">
          <a:xfrm>
            <a:off x="3612357" y="1731170"/>
            <a:ext cx="226218" cy="10287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cs typeface="Calibri" panose="020F0502020204030204" pitchFamily="34" charset="0"/>
            </a:endParaRPr>
          </a:p>
        </p:txBody>
      </p:sp>
      <p:sp>
        <p:nvSpPr>
          <p:cNvPr id="20" name="TextBox 25"/>
          <p:cNvSpPr txBox="1">
            <a:spLocks noChangeArrowheads="1"/>
          </p:cNvSpPr>
          <p:nvPr/>
        </p:nvSpPr>
        <p:spPr bwMode="auto">
          <a:xfrm>
            <a:off x="3124200" y="1795463"/>
            <a:ext cx="5262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R</a:t>
            </a:r>
          </a:p>
        </p:txBody>
      </p:sp>
      <p:sp>
        <p:nvSpPr>
          <p:cNvPr id="21" name="TextBox 26"/>
          <p:cNvSpPr txBox="1">
            <a:spLocks noChangeArrowheads="1"/>
          </p:cNvSpPr>
          <p:nvPr/>
        </p:nvSpPr>
        <p:spPr bwMode="auto">
          <a:xfrm>
            <a:off x="3152776" y="2174083"/>
            <a:ext cx="5286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 Y</a:t>
            </a:r>
          </a:p>
        </p:txBody>
      </p:sp>
      <p:sp>
        <p:nvSpPr>
          <p:cNvPr id="14" name="Rounded Rectangle 13"/>
          <p:cNvSpPr/>
          <p:nvPr/>
        </p:nvSpPr>
        <p:spPr bwMode="auto">
          <a:xfrm>
            <a:off x="4048126" y="1731170"/>
            <a:ext cx="233363" cy="10287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cs typeface="Calibri" panose="020F0502020204030204" pitchFamily="34" charset="0"/>
            </a:endParaRPr>
          </a:p>
        </p:txBody>
      </p:sp>
      <p:sp>
        <p:nvSpPr>
          <p:cNvPr id="16" name="TextBox 21"/>
          <p:cNvSpPr txBox="1">
            <a:spLocks noChangeArrowheads="1"/>
          </p:cNvSpPr>
          <p:nvPr/>
        </p:nvSpPr>
        <p:spPr bwMode="auto">
          <a:xfrm>
            <a:off x="4321970" y="1757363"/>
            <a:ext cx="5214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r</a:t>
            </a:r>
          </a:p>
        </p:txBody>
      </p:sp>
      <p:sp>
        <p:nvSpPr>
          <p:cNvPr id="17" name="TextBox 22"/>
          <p:cNvSpPr txBox="1">
            <a:spLocks noChangeArrowheads="1"/>
          </p:cNvSpPr>
          <p:nvPr/>
        </p:nvSpPr>
        <p:spPr bwMode="auto">
          <a:xfrm>
            <a:off x="4402933" y="2705100"/>
            <a:ext cx="5929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y</a:t>
            </a:r>
          </a:p>
        </p:txBody>
      </p:sp>
      <p:sp>
        <p:nvSpPr>
          <p:cNvPr id="25" name="Rectangle 24"/>
          <p:cNvSpPr/>
          <p:nvPr/>
        </p:nvSpPr>
        <p:spPr>
          <a:xfrm>
            <a:off x="195263" y="5831682"/>
            <a:ext cx="17383125" cy="3970318"/>
          </a:xfrm>
          <a:prstGeom prst="rect">
            <a:avLst/>
          </a:prstGeom>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en-US" sz="4200">
                <a:solidFill>
                  <a:srgbClr val="FF0000"/>
                </a:solidFill>
                <a:latin typeface="Times New Roman" panose="02020603050405020304" pitchFamily="18" charset="0"/>
                <a:cs typeface="Times New Roman" panose="02020603050405020304" pitchFamily="18" charset="0"/>
              </a:rPr>
              <a:t>- </a:t>
            </a:r>
            <a:r>
              <a:rPr lang="en-US" altLang="en-US" sz="4200">
                <a:solidFill>
                  <a:srgbClr val="FF0000"/>
                </a:solidFill>
                <a:latin typeface="Calibri Light" panose="020F0302020204030204" pitchFamily="34" charset="0"/>
                <a:cs typeface="Times New Roman" panose="02020603050405020304" pitchFamily="18" charset="0"/>
              </a:rPr>
              <a:t>Các gen </a:t>
            </a:r>
            <a:r>
              <a:rPr lang="en-US" altLang="en-US" sz="4200">
                <a:solidFill>
                  <a:srgbClr val="000000"/>
                </a:solidFill>
                <a:latin typeface="Calibri Light" panose="020F0302020204030204" pitchFamily="34" charset="0"/>
                <a:cs typeface="Times New Roman" panose="02020603050405020304" pitchFamily="18" charset="0"/>
              </a:rPr>
              <a:t>quy định </a:t>
            </a:r>
            <a:r>
              <a:rPr lang="en-US" altLang="en-US" sz="4200">
                <a:solidFill>
                  <a:srgbClr val="FF0000"/>
                </a:solidFill>
                <a:latin typeface="Calibri Light" panose="020F0302020204030204" pitchFamily="34" charset="0"/>
                <a:cs typeface="Times New Roman" panose="02020603050405020304" pitchFamily="18" charset="0"/>
              </a:rPr>
              <a:t>các tính trạng </a:t>
            </a:r>
            <a:r>
              <a:rPr lang="en-US" altLang="en-US" sz="4200">
                <a:solidFill>
                  <a:srgbClr val="000000"/>
                </a:solidFill>
                <a:latin typeface="Calibri Light" panose="020F0302020204030204" pitchFamily="34" charset="0"/>
                <a:cs typeface="Times New Roman" panose="02020603050405020304" pitchFamily="18" charset="0"/>
              </a:rPr>
              <a:t>khác nhau </a:t>
            </a:r>
            <a:r>
              <a:rPr lang="en-US" altLang="en-US" sz="4200">
                <a:solidFill>
                  <a:srgbClr val="FF0000"/>
                </a:solidFill>
                <a:latin typeface="Calibri Light" panose="020F0302020204030204" pitchFamily="34" charset="0"/>
                <a:cs typeface="Times New Roman" panose="02020603050405020304" pitchFamily="18" charset="0"/>
              </a:rPr>
              <a:t>nằm trên các cặp NST tương đồng khác nhau.</a:t>
            </a:r>
          </a:p>
          <a:p>
            <a:pPr algn="just" eaLnBrk="1" hangingPunct="1">
              <a:lnSpc>
                <a:spcPct val="150000"/>
              </a:lnSpc>
            </a:pPr>
            <a:r>
              <a:rPr lang="en-US" altLang="en-US" sz="4200">
                <a:solidFill>
                  <a:srgbClr val="000000"/>
                </a:solidFill>
                <a:latin typeface="Calibri Light" panose="020F0302020204030204" pitchFamily="34" charset="0"/>
                <a:cs typeface="Times New Roman" panose="02020603050405020304" pitchFamily="18" charset="0"/>
              </a:rPr>
              <a:t>- Khi giảm phân, </a:t>
            </a:r>
            <a:r>
              <a:rPr lang="en-US" altLang="en-US" sz="4200">
                <a:solidFill>
                  <a:srgbClr val="FF0000"/>
                </a:solidFill>
                <a:latin typeface="Calibri Light" panose="020F0302020204030204" pitchFamily="34" charset="0"/>
                <a:cs typeface="Times New Roman" panose="02020603050405020304" pitchFamily="18" charset="0"/>
              </a:rPr>
              <a:t>các cặp NST tương đồng phân li độc lập về các giao tử </a:t>
            </a:r>
            <a:r>
              <a:rPr lang="en-US" altLang="en-US" sz="4200">
                <a:solidFill>
                  <a:srgbClr val="000000"/>
                </a:solidFill>
                <a:latin typeface="Calibri Light" panose="020F0302020204030204" pitchFamily="34" charset="0"/>
                <a:cs typeface="Times New Roman" panose="02020603050405020304" pitchFamily="18" charset="0"/>
              </a:rPr>
              <a:t>dẫn đến </a:t>
            </a:r>
            <a:r>
              <a:rPr lang="en-US" altLang="en-US" sz="4200">
                <a:solidFill>
                  <a:srgbClr val="FF0000"/>
                </a:solidFill>
                <a:latin typeface="Calibri Light" panose="020F0302020204030204" pitchFamily="34" charset="0"/>
                <a:cs typeface="Times New Roman" panose="02020603050405020304" pitchFamily="18" charset="0"/>
              </a:rPr>
              <a:t>sự phân li độc lập của các cặp allel3</a:t>
            </a:r>
            <a:r>
              <a:rPr lang="en-US" altLang="en-US" sz="4200">
                <a:solidFill>
                  <a:srgbClr val="000000"/>
                </a:solidFill>
                <a:latin typeface="Calibri Light" panose="020F0302020204030204" pitchFamily="34" charset="0"/>
                <a:cs typeface="Times New Roman" panose="02020603050405020304" pitchFamily="18" charset="0"/>
              </a:rPr>
              <a:t>.</a:t>
            </a:r>
          </a:p>
        </p:txBody>
      </p:sp>
      <p:sp>
        <p:nvSpPr>
          <p:cNvPr id="26" name="Rounded Rectangle 13">
            <a:extLst/>
          </p:cNvPr>
          <p:cNvSpPr/>
          <p:nvPr/>
        </p:nvSpPr>
        <p:spPr bwMode="auto">
          <a:xfrm>
            <a:off x="4098132" y="2774158"/>
            <a:ext cx="226218" cy="65008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cs typeface="Calibri" panose="020F0502020204030204" pitchFamily="34" charset="0"/>
            </a:endParaRPr>
          </a:p>
        </p:txBody>
      </p:sp>
      <p:sp>
        <p:nvSpPr>
          <p:cNvPr id="27" name="Rounded Rectangle 17">
            <a:extLst/>
          </p:cNvPr>
          <p:cNvSpPr/>
          <p:nvPr/>
        </p:nvSpPr>
        <p:spPr bwMode="auto">
          <a:xfrm>
            <a:off x="3626645" y="2774158"/>
            <a:ext cx="228600" cy="65008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cs typeface="Calibri" panose="020F0502020204030204" pitchFamily="34" charset="0"/>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4914901"/>
            <a:ext cx="1454945" cy="145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345" y="457200"/>
            <a:ext cx="843438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938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499"/>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anim calcmode="lin" valueType="num">
                                      <p:cBhvr additive="base">
                                        <p:cTn id="39"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5">
                                            <p:txEl>
                                              <p:pRg st="1" end="1"/>
                                            </p:txEl>
                                          </p:spTgt>
                                        </p:tgtEl>
                                        <p:attrNameLst>
                                          <p:attrName>style.visibility</p:attrName>
                                        </p:attrNameLst>
                                      </p:cBhvr>
                                      <p:to>
                                        <p:strVal val="visible"/>
                                      </p:to>
                                    </p:set>
                                    <p:anim calcmode="lin" valueType="num">
                                      <p:cBhvr additive="base">
                                        <p:cTn id="45"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P spid="20" grpId="0"/>
      <p:bldP spid="21" grpId="0"/>
      <p:bldP spid="14" grpId="0" animBg="1"/>
      <p:bldP spid="16" grpId="0"/>
      <p:bldP spid="17" grpId="0"/>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102395"/>
            <a:ext cx="18173700" cy="9956006"/>
          </a:xfrm>
          <a:prstGeom prst="round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endParaRPr>
          </a:p>
        </p:txBody>
      </p:sp>
      <p:pic>
        <p:nvPicPr>
          <p:cNvPr id="77827" name="Picture 9"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678657"/>
            <a:ext cx="14287500" cy="880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95167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nvGrpSpPr>
        <p:grpSpPr bwMode="auto">
          <a:xfrm>
            <a:off x="1497807" y="342900"/>
            <a:ext cx="3314700" cy="2971800"/>
            <a:chOff x="144" y="192"/>
            <a:chExt cx="1104" cy="960"/>
          </a:xfrm>
        </p:grpSpPr>
        <p:sp>
          <p:nvSpPr>
            <p:cNvPr id="78869" name="Line 3"/>
            <p:cNvSpPr>
              <a:spLocks noChangeShapeType="1"/>
            </p:cNvSpPr>
            <p:nvPr/>
          </p:nvSpPr>
          <p:spPr bwMode="auto">
            <a:xfrm>
              <a:off x="336" y="192"/>
              <a:ext cx="0" cy="81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70" name="Line 4"/>
            <p:cNvSpPr>
              <a:spLocks noChangeShapeType="1"/>
            </p:cNvSpPr>
            <p:nvPr/>
          </p:nvSpPr>
          <p:spPr bwMode="auto">
            <a:xfrm>
              <a:off x="144" y="240"/>
              <a:ext cx="1104"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71" name="Line 5"/>
            <p:cNvSpPr>
              <a:spLocks noChangeShapeType="1"/>
            </p:cNvSpPr>
            <p:nvPr/>
          </p:nvSpPr>
          <p:spPr bwMode="auto">
            <a:xfrm>
              <a:off x="240" y="192"/>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72" name="Line 6"/>
            <p:cNvSpPr>
              <a:spLocks noChangeShapeType="1"/>
            </p:cNvSpPr>
            <p:nvPr/>
          </p:nvSpPr>
          <p:spPr bwMode="auto">
            <a:xfrm>
              <a:off x="192" y="336"/>
              <a:ext cx="100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78851" name="Group 7"/>
          <p:cNvGrpSpPr>
            <a:grpSpLocks/>
          </p:cNvGrpSpPr>
          <p:nvPr/>
        </p:nvGrpSpPr>
        <p:grpSpPr bwMode="auto">
          <a:xfrm rot="5400000">
            <a:off x="14663738" y="114300"/>
            <a:ext cx="2628900" cy="2857500"/>
            <a:chOff x="144" y="192"/>
            <a:chExt cx="1104" cy="960"/>
          </a:xfrm>
        </p:grpSpPr>
        <p:sp>
          <p:nvSpPr>
            <p:cNvPr id="78865" name="Line 8"/>
            <p:cNvSpPr>
              <a:spLocks noChangeShapeType="1"/>
            </p:cNvSpPr>
            <p:nvPr/>
          </p:nvSpPr>
          <p:spPr bwMode="auto">
            <a:xfrm>
              <a:off x="336" y="192"/>
              <a:ext cx="0" cy="81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6" name="Line 9"/>
            <p:cNvSpPr>
              <a:spLocks noChangeShapeType="1"/>
            </p:cNvSpPr>
            <p:nvPr/>
          </p:nvSpPr>
          <p:spPr bwMode="auto">
            <a:xfrm>
              <a:off x="144" y="240"/>
              <a:ext cx="1104"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7" name="Line 10"/>
            <p:cNvSpPr>
              <a:spLocks noChangeShapeType="1"/>
            </p:cNvSpPr>
            <p:nvPr/>
          </p:nvSpPr>
          <p:spPr bwMode="auto">
            <a:xfrm>
              <a:off x="240" y="192"/>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8" name="Line 11"/>
            <p:cNvSpPr>
              <a:spLocks noChangeShapeType="1"/>
            </p:cNvSpPr>
            <p:nvPr/>
          </p:nvSpPr>
          <p:spPr bwMode="auto">
            <a:xfrm>
              <a:off x="192" y="336"/>
              <a:ext cx="100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78852" name="Group 12"/>
          <p:cNvGrpSpPr>
            <a:grpSpLocks/>
          </p:cNvGrpSpPr>
          <p:nvPr/>
        </p:nvGrpSpPr>
        <p:grpSpPr bwMode="auto">
          <a:xfrm rot="16200000">
            <a:off x="1857375" y="7315200"/>
            <a:ext cx="2628900" cy="2857500"/>
            <a:chOff x="144" y="192"/>
            <a:chExt cx="1104" cy="960"/>
          </a:xfrm>
        </p:grpSpPr>
        <p:sp>
          <p:nvSpPr>
            <p:cNvPr id="78861" name="Line 13"/>
            <p:cNvSpPr>
              <a:spLocks noChangeShapeType="1"/>
            </p:cNvSpPr>
            <p:nvPr/>
          </p:nvSpPr>
          <p:spPr bwMode="auto">
            <a:xfrm>
              <a:off x="336" y="192"/>
              <a:ext cx="0" cy="81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2" name="Line 14"/>
            <p:cNvSpPr>
              <a:spLocks noChangeShapeType="1"/>
            </p:cNvSpPr>
            <p:nvPr/>
          </p:nvSpPr>
          <p:spPr bwMode="auto">
            <a:xfrm>
              <a:off x="144" y="240"/>
              <a:ext cx="1104"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3" name="Line 15"/>
            <p:cNvSpPr>
              <a:spLocks noChangeShapeType="1"/>
            </p:cNvSpPr>
            <p:nvPr/>
          </p:nvSpPr>
          <p:spPr bwMode="auto">
            <a:xfrm>
              <a:off x="240" y="192"/>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4" name="Line 16"/>
            <p:cNvSpPr>
              <a:spLocks noChangeShapeType="1"/>
            </p:cNvSpPr>
            <p:nvPr/>
          </p:nvSpPr>
          <p:spPr bwMode="auto">
            <a:xfrm>
              <a:off x="192" y="336"/>
              <a:ext cx="100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pic>
        <p:nvPicPr>
          <p:cNvPr id="78853" name="Picture 17" descr="yfleur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332745" y="7565232"/>
            <a:ext cx="2514600" cy="192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4" name="Group 18"/>
          <p:cNvGrpSpPr>
            <a:grpSpLocks/>
          </p:cNvGrpSpPr>
          <p:nvPr/>
        </p:nvGrpSpPr>
        <p:grpSpPr bwMode="auto">
          <a:xfrm>
            <a:off x="14551820" y="7429500"/>
            <a:ext cx="2857500" cy="2628900"/>
            <a:chOff x="4464" y="3072"/>
            <a:chExt cx="1200" cy="1104"/>
          </a:xfrm>
        </p:grpSpPr>
        <p:sp>
          <p:nvSpPr>
            <p:cNvPr id="78857" name="Line 19"/>
            <p:cNvSpPr>
              <a:spLocks noChangeShapeType="1"/>
            </p:cNvSpPr>
            <p:nvPr/>
          </p:nvSpPr>
          <p:spPr bwMode="auto">
            <a:xfrm flipV="1">
              <a:off x="4560" y="3984"/>
              <a:ext cx="105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58" name="Line 20"/>
            <p:cNvSpPr>
              <a:spLocks noChangeShapeType="1"/>
            </p:cNvSpPr>
            <p:nvPr/>
          </p:nvSpPr>
          <p:spPr bwMode="auto">
            <a:xfrm flipH="1">
              <a:off x="5472" y="3168"/>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59" name="Line 21"/>
            <p:cNvSpPr>
              <a:spLocks noChangeShapeType="1"/>
            </p:cNvSpPr>
            <p:nvPr/>
          </p:nvSpPr>
          <p:spPr bwMode="auto">
            <a:xfrm flipV="1">
              <a:off x="4464" y="4080"/>
              <a:ext cx="12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0" name="Line 22"/>
            <p:cNvSpPr>
              <a:spLocks noChangeShapeType="1"/>
            </p:cNvSpPr>
            <p:nvPr/>
          </p:nvSpPr>
          <p:spPr bwMode="auto">
            <a:xfrm>
              <a:off x="5568" y="3072"/>
              <a:ext cx="0" cy="1104"/>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pic>
        <p:nvPicPr>
          <p:cNvPr id="78855" name="Picture 23" descr="FLY-AGARI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09838" y="8001000"/>
            <a:ext cx="1600200" cy="144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2" name="AutoShape 24"/>
          <p:cNvSpPr>
            <a:spLocks noChangeArrowheads="1"/>
          </p:cNvSpPr>
          <p:nvPr/>
        </p:nvSpPr>
        <p:spPr bwMode="auto">
          <a:xfrm>
            <a:off x="4600576" y="2869408"/>
            <a:ext cx="9732170" cy="2995613"/>
          </a:xfrm>
          <a:prstGeom prst="flowChartAlternateProcess">
            <a:avLst/>
          </a:prstGeom>
          <a:gradFill rotWithShape="1">
            <a:gsLst>
              <a:gs pos="0">
                <a:srgbClr val="006600"/>
              </a:gs>
              <a:gs pos="50000">
                <a:schemeClr val="bg1"/>
              </a:gs>
              <a:gs pos="100000">
                <a:srgbClr val="006600"/>
              </a:gs>
            </a:gsLst>
            <a:lin ang="5400000" scaled="1"/>
          </a:gra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8100" b="1" dirty="0">
                <a:solidFill>
                  <a:srgbClr val="006600"/>
                </a:solidFill>
                <a:latin typeface="VNI-Times" pitchFamily="2" charset="0"/>
              </a:rPr>
              <a:t>TRẮC NGHIỆM</a:t>
            </a:r>
          </a:p>
        </p:txBody>
      </p:sp>
    </p:spTree>
    <p:extLst>
      <p:ext uri="{BB962C8B-B14F-4D97-AF65-F5344CB8AC3E}">
        <p14:creationId xmlns:p14="http://schemas.microsoft.com/office/powerpoint/2010/main" val="548354109"/>
      </p:ext>
    </p:extLst>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633538" y="33338"/>
            <a:ext cx="147208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49263" algn="l"/>
              </a:tabLst>
              <a:defRPr>
                <a:solidFill>
                  <a:schemeClr val="tx1"/>
                </a:solidFill>
                <a:latin typeface="Arial" panose="020B0604020202020204" pitchFamily="34" charset="0"/>
              </a:defRPr>
            </a:lvl1pPr>
            <a:lvl2pPr marL="742950" indent="-285750">
              <a:tabLst>
                <a:tab pos="449263" algn="l"/>
              </a:tabLst>
              <a:defRPr>
                <a:solidFill>
                  <a:schemeClr val="tx1"/>
                </a:solidFill>
                <a:latin typeface="Arial" panose="020B0604020202020204" pitchFamily="34" charset="0"/>
              </a:defRPr>
            </a:lvl2pPr>
            <a:lvl3pPr marL="1143000" indent="-228600">
              <a:tabLst>
                <a:tab pos="449263" algn="l"/>
              </a:tabLst>
              <a:defRPr>
                <a:solidFill>
                  <a:schemeClr val="tx1"/>
                </a:solidFill>
                <a:latin typeface="Arial" panose="020B0604020202020204" pitchFamily="34" charset="0"/>
              </a:defRPr>
            </a:lvl3pPr>
            <a:lvl4pPr marL="1600200" indent="-228600">
              <a:tabLst>
                <a:tab pos="449263" algn="l"/>
              </a:tabLst>
              <a:defRPr>
                <a:solidFill>
                  <a:schemeClr val="tx1"/>
                </a:solidFill>
                <a:latin typeface="Arial" panose="020B0604020202020204" pitchFamily="34" charset="0"/>
              </a:defRPr>
            </a:lvl4pPr>
            <a:lvl5pPr marL="2057400" indent="-228600">
              <a:tabLst>
                <a:tab pos="4492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492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492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492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49263" algn="l"/>
              </a:tabLst>
              <a:defRPr>
                <a:solidFill>
                  <a:schemeClr val="tx1"/>
                </a:solidFill>
                <a:latin typeface="Arial" panose="020B0604020202020204" pitchFamily="34" charset="0"/>
              </a:defRPr>
            </a:lvl9pPr>
          </a:lstStyle>
          <a:p>
            <a:pPr algn="just" eaLnBrk="1" hangingPunct="1">
              <a:lnSpc>
                <a:spcPct val="150000"/>
              </a:lnSpc>
            </a:pPr>
            <a:r>
              <a:rPr lang="en-US" altLang="en-US" sz="4200" b="1">
                <a:solidFill>
                  <a:srgbClr val="000000"/>
                </a:solidFill>
                <a:latin typeface="Times New Roman" panose="02020603050405020304" pitchFamily="18" charset="0"/>
                <a:ea typeface="MS Mincho" pitchFamily="49" charset="-128"/>
                <a:cs typeface="Times New Roman" panose="02020603050405020304" pitchFamily="18" charset="0"/>
              </a:rPr>
              <a:t>Câu 1:</a:t>
            </a:r>
            <a:r>
              <a:rPr lang="en-US" altLang="en-US" sz="4200">
                <a:solidFill>
                  <a:srgbClr val="000000"/>
                </a:solidFill>
                <a:latin typeface="Times New Roman" panose="02020603050405020304" pitchFamily="18" charset="0"/>
                <a:ea typeface="MS Mincho" pitchFamily="49" charset="-128"/>
                <a:cs typeface="Times New Roman" panose="02020603050405020304" pitchFamily="18" charset="0"/>
              </a:rPr>
              <a:t> Ở một loài có kiểu gen AaBBDdeeFf (di truyền độc lập), </a:t>
            </a:r>
          </a:p>
          <a:p>
            <a:pPr algn="just" eaLnBrk="1" hangingPunct="1">
              <a:lnSpc>
                <a:spcPct val="150000"/>
              </a:lnSpc>
            </a:pPr>
            <a:r>
              <a:rPr lang="en-US" altLang="en-US" sz="4200">
                <a:solidFill>
                  <a:srgbClr val="000000"/>
                </a:solidFill>
                <a:latin typeface="Times New Roman" panose="02020603050405020304" pitchFamily="18" charset="0"/>
                <a:ea typeface="MS Mincho" pitchFamily="49" charset="-128"/>
                <a:cs typeface="Times New Roman" panose="02020603050405020304" pitchFamily="18" charset="0"/>
              </a:rPr>
              <a:t>khi giảm phân cho số loại giao tử là:</a:t>
            </a:r>
          </a:p>
        </p:txBody>
      </p:sp>
      <p:grpSp>
        <p:nvGrpSpPr>
          <p:cNvPr id="2" name="Group 1"/>
          <p:cNvGrpSpPr>
            <a:grpSpLocks/>
          </p:cNvGrpSpPr>
          <p:nvPr/>
        </p:nvGrpSpPr>
        <p:grpSpPr bwMode="auto">
          <a:xfrm>
            <a:off x="676275" y="2616995"/>
            <a:ext cx="2955132" cy="2076450"/>
            <a:chOff x="450061" y="1744700"/>
            <a:chExt cx="1970405" cy="1384889"/>
          </a:xfrm>
        </p:grpSpPr>
        <p:pic>
          <p:nvPicPr>
            <p:cNvPr id="79914"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8236" y="1744700"/>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5"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415" y="2557454"/>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6"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26345">
              <a:off x="450061" y="2010038"/>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17" name="Rectangle 27"/>
            <p:cNvSpPr>
              <a:spLocks noChangeArrowheads="1"/>
            </p:cNvSpPr>
            <p:nvPr/>
          </p:nvSpPr>
          <p:spPr bwMode="auto">
            <a:xfrm>
              <a:off x="1312971" y="2146030"/>
              <a:ext cx="926121" cy="4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A. 2.</a:t>
              </a:r>
            </a:p>
          </p:txBody>
        </p:sp>
      </p:grpSp>
      <p:grpSp>
        <p:nvGrpSpPr>
          <p:cNvPr id="3" name="Group 2"/>
          <p:cNvGrpSpPr>
            <a:grpSpLocks/>
          </p:cNvGrpSpPr>
          <p:nvPr/>
        </p:nvGrpSpPr>
        <p:grpSpPr bwMode="auto">
          <a:xfrm>
            <a:off x="4695825" y="2616995"/>
            <a:ext cx="2955132" cy="2076450"/>
            <a:chOff x="3130717" y="1744700"/>
            <a:chExt cx="1970405" cy="1384889"/>
          </a:xfrm>
        </p:grpSpPr>
        <p:pic>
          <p:nvPicPr>
            <p:cNvPr id="7991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8892" y="1744700"/>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6071" y="2557454"/>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2"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26345">
              <a:off x="3130717" y="2010038"/>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13" name="Rectangle 28"/>
            <p:cNvSpPr>
              <a:spLocks noChangeArrowheads="1"/>
            </p:cNvSpPr>
            <p:nvPr/>
          </p:nvSpPr>
          <p:spPr bwMode="auto">
            <a:xfrm>
              <a:off x="3919340" y="2146030"/>
              <a:ext cx="926121" cy="4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B. 4.</a:t>
              </a:r>
            </a:p>
          </p:txBody>
        </p:sp>
      </p:grpSp>
      <p:grpSp>
        <p:nvGrpSpPr>
          <p:cNvPr id="4" name="Group 3"/>
          <p:cNvGrpSpPr>
            <a:grpSpLocks/>
          </p:cNvGrpSpPr>
          <p:nvPr/>
        </p:nvGrpSpPr>
        <p:grpSpPr bwMode="auto">
          <a:xfrm>
            <a:off x="8503445" y="2738438"/>
            <a:ext cx="3243263" cy="2076450"/>
            <a:chOff x="5506211" y="1744700"/>
            <a:chExt cx="2162746" cy="1384889"/>
          </a:xfrm>
        </p:grpSpPr>
        <p:pic>
          <p:nvPicPr>
            <p:cNvPr id="79906"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6727" y="1744700"/>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7"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906" y="2557454"/>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8"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26345">
              <a:off x="5506211" y="2010038"/>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9" name="Rectangle 29"/>
            <p:cNvSpPr>
              <a:spLocks noChangeArrowheads="1"/>
            </p:cNvSpPr>
            <p:nvPr/>
          </p:nvSpPr>
          <p:spPr bwMode="auto">
            <a:xfrm>
              <a:off x="6447430" y="2146030"/>
              <a:ext cx="926121" cy="4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C. 8.</a:t>
              </a:r>
            </a:p>
          </p:txBody>
        </p:sp>
      </p:grpSp>
      <p:grpSp>
        <p:nvGrpSpPr>
          <p:cNvPr id="5" name="Group 4"/>
          <p:cNvGrpSpPr>
            <a:grpSpLocks/>
          </p:cNvGrpSpPr>
          <p:nvPr/>
        </p:nvGrpSpPr>
        <p:grpSpPr bwMode="auto">
          <a:xfrm>
            <a:off x="12875420" y="2616995"/>
            <a:ext cx="2955131" cy="2076450"/>
            <a:chOff x="8582984" y="1744700"/>
            <a:chExt cx="1970405" cy="1384889"/>
          </a:xfrm>
        </p:grpSpPr>
        <p:pic>
          <p:nvPicPr>
            <p:cNvPr id="79902"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1159" y="1744700"/>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3"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08338" y="2557454"/>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4"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26345">
              <a:off x="8582984" y="2010038"/>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5" name="Rectangle 30"/>
            <p:cNvSpPr>
              <a:spLocks noChangeArrowheads="1"/>
            </p:cNvSpPr>
            <p:nvPr/>
          </p:nvSpPr>
          <p:spPr bwMode="auto">
            <a:xfrm>
              <a:off x="9405387" y="2146030"/>
              <a:ext cx="1113286" cy="4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D. 16.</a:t>
              </a:r>
            </a:p>
          </p:txBody>
        </p:sp>
      </p:grpSp>
      <p:sp>
        <p:nvSpPr>
          <p:cNvPr id="32" name="Rectangle 31"/>
          <p:cNvSpPr>
            <a:spLocks noChangeArrowheads="1"/>
          </p:cNvSpPr>
          <p:nvPr/>
        </p:nvSpPr>
        <p:spPr bwMode="auto">
          <a:xfrm>
            <a:off x="1428751" y="4972051"/>
            <a:ext cx="1428512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en-US" sz="4200" b="1">
                <a:solidFill>
                  <a:srgbClr val="000000"/>
                </a:solidFill>
                <a:latin typeface="Times New Roman" panose="02020603050405020304" pitchFamily="18" charset="0"/>
                <a:cs typeface="Times New Roman" panose="02020603050405020304" pitchFamily="18" charset="0"/>
              </a:rPr>
              <a:t>Câu 2: </a:t>
            </a:r>
            <a:r>
              <a:rPr lang="en-US" altLang="en-US" sz="4200">
                <a:solidFill>
                  <a:srgbClr val="000000"/>
                </a:solidFill>
                <a:latin typeface="Times New Roman" panose="02020603050405020304" pitchFamily="18" charset="0"/>
                <a:cs typeface="Times New Roman" panose="02020603050405020304" pitchFamily="18" charset="0"/>
              </a:rPr>
              <a:t>Cá thể có kiểu gen AaBbDd có thể tạo ra loại giao tử aBd với tỉ lệ là bao nhiêu?</a:t>
            </a:r>
          </a:p>
        </p:txBody>
      </p:sp>
      <p:grpSp>
        <p:nvGrpSpPr>
          <p:cNvPr id="14" name="Group 13"/>
          <p:cNvGrpSpPr>
            <a:grpSpLocks/>
          </p:cNvGrpSpPr>
          <p:nvPr/>
        </p:nvGrpSpPr>
        <p:grpSpPr bwMode="auto">
          <a:xfrm>
            <a:off x="1233488" y="7529513"/>
            <a:ext cx="3083720" cy="1916907"/>
            <a:chOff x="822641" y="5018953"/>
            <a:chExt cx="2055968" cy="1278550"/>
          </a:xfrm>
        </p:grpSpPr>
        <p:pic>
          <p:nvPicPr>
            <p:cNvPr id="79897"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89160">
              <a:off x="822641" y="5018953"/>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898" name="Group 8"/>
            <p:cNvGrpSpPr>
              <a:grpSpLocks/>
            </p:cNvGrpSpPr>
            <p:nvPr/>
          </p:nvGrpSpPr>
          <p:grpSpPr bwMode="auto">
            <a:xfrm>
              <a:off x="862594" y="5040097"/>
              <a:ext cx="2016015" cy="1257406"/>
              <a:chOff x="862594" y="5040097"/>
              <a:chExt cx="2016015" cy="1257406"/>
            </a:xfrm>
          </p:grpSpPr>
          <p:pic>
            <p:nvPicPr>
              <p:cNvPr id="79899"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594" y="5725368"/>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0"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31722">
                <a:off x="1954049" y="5040097"/>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1" name="Rectangle 35"/>
              <p:cNvSpPr>
                <a:spLocks noChangeArrowheads="1"/>
              </p:cNvSpPr>
              <p:nvPr/>
            </p:nvSpPr>
            <p:spPr bwMode="auto">
              <a:xfrm>
                <a:off x="929135" y="5359343"/>
                <a:ext cx="1097777" cy="49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A. 1/8.</a:t>
                </a:r>
              </a:p>
            </p:txBody>
          </p:sp>
        </p:grpSp>
      </p:grpSp>
      <p:grpSp>
        <p:nvGrpSpPr>
          <p:cNvPr id="11" name="Group 10"/>
          <p:cNvGrpSpPr>
            <a:grpSpLocks/>
          </p:cNvGrpSpPr>
          <p:nvPr/>
        </p:nvGrpSpPr>
        <p:grpSpPr bwMode="auto">
          <a:xfrm>
            <a:off x="5138738" y="7529513"/>
            <a:ext cx="3114675" cy="1916907"/>
            <a:chOff x="3425680" y="5018953"/>
            <a:chExt cx="2076983" cy="1278550"/>
          </a:xfrm>
        </p:grpSpPr>
        <p:pic>
          <p:nvPicPr>
            <p:cNvPr id="79893"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89160">
              <a:off x="3425680" y="5018953"/>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4"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5633" y="5725368"/>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5"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31722">
              <a:off x="4578103" y="5040096"/>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6" name="Rectangle 48"/>
            <p:cNvSpPr>
              <a:spLocks noChangeArrowheads="1"/>
            </p:cNvSpPr>
            <p:nvPr/>
          </p:nvSpPr>
          <p:spPr bwMode="auto">
            <a:xfrm>
              <a:off x="3533406" y="5424684"/>
              <a:ext cx="1084122" cy="49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B. 1/2.</a:t>
              </a:r>
            </a:p>
          </p:txBody>
        </p:sp>
      </p:grpSp>
      <p:grpSp>
        <p:nvGrpSpPr>
          <p:cNvPr id="12" name="Group 11"/>
          <p:cNvGrpSpPr>
            <a:grpSpLocks/>
          </p:cNvGrpSpPr>
          <p:nvPr/>
        </p:nvGrpSpPr>
        <p:grpSpPr bwMode="auto">
          <a:xfrm>
            <a:off x="9043988" y="7529513"/>
            <a:ext cx="3148013" cy="1916907"/>
            <a:chOff x="6028719" y="5018953"/>
            <a:chExt cx="2099931" cy="1278550"/>
          </a:xfrm>
        </p:grpSpPr>
        <p:pic>
          <p:nvPicPr>
            <p:cNvPr id="79889"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89160">
              <a:off x="6028719" y="5018953"/>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0"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8672" y="5725368"/>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1"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31722">
              <a:off x="7204090" y="5040097"/>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2" name="Rectangle 49"/>
            <p:cNvSpPr>
              <a:spLocks noChangeArrowheads="1"/>
            </p:cNvSpPr>
            <p:nvPr/>
          </p:nvSpPr>
          <p:spPr bwMode="auto">
            <a:xfrm>
              <a:off x="6236728" y="5424684"/>
              <a:ext cx="1080215" cy="49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C. 1/4.</a:t>
              </a:r>
            </a:p>
          </p:txBody>
        </p:sp>
      </p:grpSp>
      <p:grpSp>
        <p:nvGrpSpPr>
          <p:cNvPr id="13" name="Group 12"/>
          <p:cNvGrpSpPr>
            <a:grpSpLocks/>
          </p:cNvGrpSpPr>
          <p:nvPr/>
        </p:nvGrpSpPr>
        <p:grpSpPr bwMode="auto">
          <a:xfrm>
            <a:off x="13480258" y="7498558"/>
            <a:ext cx="3167063" cy="1947863"/>
            <a:chOff x="8986502" y="4999205"/>
            <a:chExt cx="2111084" cy="1298298"/>
          </a:xfrm>
        </p:grpSpPr>
        <p:pic>
          <p:nvPicPr>
            <p:cNvPr id="79885"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89160">
              <a:off x="8986502" y="5018953"/>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6"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26455" y="5725368"/>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7"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31722">
              <a:off x="10173026" y="4999205"/>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8" name="Rectangle 50"/>
            <p:cNvSpPr>
              <a:spLocks noChangeArrowheads="1"/>
            </p:cNvSpPr>
            <p:nvPr/>
          </p:nvSpPr>
          <p:spPr bwMode="auto">
            <a:xfrm>
              <a:off x="9108338" y="5424684"/>
              <a:ext cx="1282567" cy="4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D. 1/16.</a:t>
              </a:r>
            </a:p>
          </p:txBody>
        </p:sp>
      </p:grpSp>
      <p:pic>
        <p:nvPicPr>
          <p:cNvPr id="79884" name="图片 20" descr="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1" y="54770"/>
            <a:ext cx="1385888" cy="138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1655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strVal val="#ppt_w*0.7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animEffect transition="in" filter="fade">
                                      <p:cBhvr>
                                        <p:cTn id="16" dur="500"/>
                                        <p:tgtEl>
                                          <p:spTgt spid="2"/>
                                        </p:tgtEl>
                                      </p:cBhvr>
                                    </p:animEffect>
                                  </p:childTnLst>
                                </p:cTn>
                              </p:par>
                              <p:par>
                                <p:cTn id="17" presetID="55"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strVal val="#ppt_w*0.70"/>
                                          </p:val>
                                        </p:tav>
                                        <p:tav tm="100000">
                                          <p:val>
                                            <p:strVal val="#ppt_w"/>
                                          </p:val>
                                        </p:tav>
                                      </p:tavLst>
                                    </p:anim>
                                    <p:anim calcmode="lin" valueType="num">
                                      <p:cBhvr>
                                        <p:cTn id="20" dur="500" fill="hold"/>
                                        <p:tgtEl>
                                          <p:spTgt spid="3"/>
                                        </p:tgtEl>
                                        <p:attrNameLst>
                                          <p:attrName>ppt_h</p:attrName>
                                        </p:attrNameLst>
                                      </p:cBhvr>
                                      <p:tavLst>
                                        <p:tav tm="0">
                                          <p:val>
                                            <p:strVal val="#ppt_h"/>
                                          </p:val>
                                        </p:tav>
                                        <p:tav tm="100000">
                                          <p:val>
                                            <p:strVal val="#ppt_h"/>
                                          </p:val>
                                        </p:tav>
                                      </p:tavLst>
                                    </p:anim>
                                    <p:animEffect transition="in" filter="fade">
                                      <p:cBhvr>
                                        <p:cTn id="21" dur="500"/>
                                        <p:tgtEl>
                                          <p:spTgt spid="3"/>
                                        </p:tgtEl>
                                      </p:cBhvr>
                                    </p:animEffect>
                                  </p:childTnLst>
                                </p:cTn>
                              </p:par>
                              <p:par>
                                <p:cTn id="22" presetID="55"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strVal val="#ppt_w*0.7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animEffect transition="in" filter="fade">
                                      <p:cBhvr>
                                        <p:cTn id="26" dur="500"/>
                                        <p:tgtEl>
                                          <p:spTgt spid="4"/>
                                        </p:tgtEl>
                                      </p:cBhvr>
                                    </p:animEffect>
                                  </p:childTnLst>
                                </p:cTn>
                              </p:par>
                              <p:par>
                                <p:cTn id="27" presetID="55"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strVal val="#ppt_w*0.70"/>
                                          </p:val>
                                        </p:tav>
                                        <p:tav tm="100000">
                                          <p:val>
                                            <p:strVal val="#ppt_w"/>
                                          </p:val>
                                        </p:tav>
                                      </p:tavLst>
                                    </p:anim>
                                    <p:anim calcmode="lin" valueType="num">
                                      <p:cBhvr>
                                        <p:cTn id="30" dur="500" fill="hold"/>
                                        <p:tgtEl>
                                          <p:spTgt spid="5"/>
                                        </p:tgtEl>
                                        <p:attrNameLst>
                                          <p:attrName>ppt_h</p:attrName>
                                        </p:attrNameLst>
                                      </p:cBhvr>
                                      <p:tavLst>
                                        <p:tav tm="0">
                                          <p:val>
                                            <p:strVal val="#ppt_h"/>
                                          </p:val>
                                        </p:tav>
                                        <p:tav tm="100000">
                                          <p:val>
                                            <p:strVal val="#ppt_h"/>
                                          </p:val>
                                        </p:tav>
                                      </p:tavLst>
                                    </p:anim>
                                    <p:animEffect transition="in" filter="fade">
                                      <p:cBhvr>
                                        <p:cTn id="31" dur="5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3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strVal val="#ppt_w*0.7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animEffect transition="in" filter="fade">
                                      <p:cBhvr>
                                        <p:cTn id="42" dur="500"/>
                                        <p:tgtEl>
                                          <p:spTgt spid="14"/>
                                        </p:tgtEl>
                                      </p:cBhvr>
                                    </p:animEffect>
                                  </p:childTnLst>
                                </p:cTn>
                              </p:par>
                              <p:par>
                                <p:cTn id="43" presetID="55"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strVal val="#ppt_w*0.70"/>
                                          </p:val>
                                        </p:tav>
                                        <p:tav tm="100000">
                                          <p:val>
                                            <p:strVal val="#ppt_w"/>
                                          </p:val>
                                        </p:tav>
                                      </p:tavLst>
                                    </p:anim>
                                    <p:anim calcmode="lin" valueType="num">
                                      <p:cBhvr>
                                        <p:cTn id="46" dur="500" fill="hold"/>
                                        <p:tgtEl>
                                          <p:spTgt spid="11"/>
                                        </p:tgtEl>
                                        <p:attrNameLst>
                                          <p:attrName>ppt_h</p:attrName>
                                        </p:attrNameLst>
                                      </p:cBhvr>
                                      <p:tavLst>
                                        <p:tav tm="0">
                                          <p:val>
                                            <p:strVal val="#ppt_h"/>
                                          </p:val>
                                        </p:tav>
                                        <p:tav tm="100000">
                                          <p:val>
                                            <p:strVal val="#ppt_h"/>
                                          </p:val>
                                        </p:tav>
                                      </p:tavLst>
                                    </p:anim>
                                    <p:animEffect transition="in" filter="fade">
                                      <p:cBhvr>
                                        <p:cTn id="47" dur="500"/>
                                        <p:tgtEl>
                                          <p:spTgt spid="11"/>
                                        </p:tgtEl>
                                      </p:cBhvr>
                                    </p:animEffect>
                                  </p:childTnLst>
                                </p:cTn>
                              </p:par>
                              <p:par>
                                <p:cTn id="48" presetID="55"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strVal val="#ppt_w*0.70"/>
                                          </p:val>
                                        </p:tav>
                                        <p:tav tm="100000">
                                          <p:val>
                                            <p:strVal val="#ppt_w"/>
                                          </p:val>
                                        </p:tav>
                                      </p:tavLst>
                                    </p:anim>
                                    <p:anim calcmode="lin" valueType="num">
                                      <p:cBhvr>
                                        <p:cTn id="51" dur="500" fill="hold"/>
                                        <p:tgtEl>
                                          <p:spTgt spid="12"/>
                                        </p:tgtEl>
                                        <p:attrNameLst>
                                          <p:attrName>ppt_h</p:attrName>
                                        </p:attrNameLst>
                                      </p:cBhvr>
                                      <p:tavLst>
                                        <p:tav tm="0">
                                          <p:val>
                                            <p:strVal val="#ppt_h"/>
                                          </p:val>
                                        </p:tav>
                                        <p:tav tm="100000">
                                          <p:val>
                                            <p:strVal val="#ppt_h"/>
                                          </p:val>
                                        </p:tav>
                                      </p:tavLst>
                                    </p:anim>
                                    <p:animEffect transition="in" filter="fade">
                                      <p:cBhvr>
                                        <p:cTn id="52" dur="500"/>
                                        <p:tgtEl>
                                          <p:spTgt spid="12"/>
                                        </p:tgtEl>
                                      </p:cBhvr>
                                    </p:animEffect>
                                  </p:childTnLst>
                                </p:cTn>
                              </p:par>
                              <p:par>
                                <p:cTn id="53" presetID="55"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strVal val="#ppt_w*0.70"/>
                                          </p:val>
                                        </p:tav>
                                        <p:tav tm="100000">
                                          <p:val>
                                            <p:strVal val="#ppt_w"/>
                                          </p:val>
                                        </p:tav>
                                      </p:tavLst>
                                    </p:anim>
                                    <p:anim calcmode="lin" valueType="num">
                                      <p:cBhvr>
                                        <p:cTn id="56" dur="500" fill="hold"/>
                                        <p:tgtEl>
                                          <p:spTgt spid="13"/>
                                        </p:tgtEl>
                                        <p:attrNameLst>
                                          <p:attrName>ppt_h</p:attrName>
                                        </p:attrNameLst>
                                      </p:cBhvr>
                                      <p:tavLst>
                                        <p:tav tm="0">
                                          <p:val>
                                            <p:strVal val="#ppt_h"/>
                                          </p:val>
                                        </p:tav>
                                        <p:tav tm="100000">
                                          <p:val>
                                            <p:strVal val="#ppt_h"/>
                                          </p:val>
                                        </p:tav>
                                      </p:tavLst>
                                    </p:anim>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472025" y="795338"/>
            <a:ext cx="13677077"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en-US" sz="4200" b="1">
                <a:solidFill>
                  <a:srgbClr val="000000"/>
                </a:solidFill>
                <a:latin typeface="Times New Roman" panose="02020603050405020304" pitchFamily="18" charset="0"/>
                <a:cs typeface="Times New Roman" panose="02020603050405020304" pitchFamily="18" charset="0"/>
              </a:rPr>
              <a:t>Câu 3: </a:t>
            </a:r>
            <a:r>
              <a:rPr lang="en-US" altLang="en-US" sz="4200">
                <a:solidFill>
                  <a:srgbClr val="000000"/>
                </a:solidFill>
                <a:latin typeface="Times New Roman" panose="02020603050405020304" pitchFamily="18" charset="0"/>
                <a:cs typeface="Times New Roman" panose="02020603050405020304" pitchFamily="18" charset="0"/>
              </a:rPr>
              <a:t>Phép lai AaBb x AAbb cho tỉ lệ về kiểu gen ở đời F</a:t>
            </a:r>
            <a:r>
              <a:rPr lang="en-US" altLang="en-US" sz="4200" baseline="-25000">
                <a:solidFill>
                  <a:srgbClr val="000000"/>
                </a:solidFill>
                <a:latin typeface="Times New Roman" panose="02020603050405020304" pitchFamily="18" charset="0"/>
                <a:cs typeface="Times New Roman" panose="02020603050405020304" pitchFamily="18" charset="0"/>
              </a:rPr>
              <a:t>1</a:t>
            </a:r>
            <a:r>
              <a:rPr lang="en-US" altLang="en-US" sz="4200">
                <a:solidFill>
                  <a:srgbClr val="000000"/>
                </a:solidFill>
                <a:latin typeface="Times New Roman" panose="02020603050405020304" pitchFamily="18" charset="0"/>
                <a:cs typeface="Times New Roman" panose="02020603050405020304" pitchFamily="18" charset="0"/>
              </a:rPr>
              <a:t> là</a:t>
            </a:r>
          </a:p>
        </p:txBody>
      </p:sp>
      <p:grpSp>
        <p:nvGrpSpPr>
          <p:cNvPr id="18" name="Group 17"/>
          <p:cNvGrpSpPr>
            <a:grpSpLocks/>
          </p:cNvGrpSpPr>
          <p:nvPr/>
        </p:nvGrpSpPr>
        <p:grpSpPr bwMode="auto">
          <a:xfrm>
            <a:off x="864395" y="1940720"/>
            <a:ext cx="3490913" cy="1566863"/>
            <a:chOff x="508031" y="897997"/>
            <a:chExt cx="2326609" cy="1045104"/>
          </a:xfrm>
        </p:grpSpPr>
        <p:pic>
          <p:nvPicPr>
            <p:cNvPr id="80923"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4" name="Rectangle 16"/>
            <p:cNvSpPr>
              <a:spLocks noChangeArrowheads="1"/>
            </p:cNvSpPr>
            <p:nvPr/>
          </p:nvSpPr>
          <p:spPr bwMode="auto">
            <a:xfrm>
              <a:off x="954111" y="1144443"/>
              <a:ext cx="1494811"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A. 1: 2: 1.</a:t>
              </a:r>
            </a:p>
          </p:txBody>
        </p:sp>
      </p:grpSp>
      <p:grpSp>
        <p:nvGrpSpPr>
          <p:cNvPr id="19" name="Group 18"/>
          <p:cNvGrpSpPr>
            <a:grpSpLocks/>
          </p:cNvGrpSpPr>
          <p:nvPr/>
        </p:nvGrpSpPr>
        <p:grpSpPr bwMode="auto">
          <a:xfrm>
            <a:off x="5222083" y="1940720"/>
            <a:ext cx="3488531" cy="1566863"/>
            <a:chOff x="508031" y="897997"/>
            <a:chExt cx="2326609" cy="1045104"/>
          </a:xfrm>
        </p:grpSpPr>
        <p:pic>
          <p:nvPicPr>
            <p:cNvPr id="80921"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2" name="Rectangle 20"/>
            <p:cNvSpPr>
              <a:spLocks noChangeArrowheads="1"/>
            </p:cNvSpPr>
            <p:nvPr/>
          </p:nvSpPr>
          <p:spPr bwMode="auto">
            <a:xfrm>
              <a:off x="954111" y="1144443"/>
              <a:ext cx="1204012"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B. 1 : 1.</a:t>
              </a:r>
            </a:p>
          </p:txBody>
        </p:sp>
      </p:grpSp>
      <p:grpSp>
        <p:nvGrpSpPr>
          <p:cNvPr id="22" name="Group 21"/>
          <p:cNvGrpSpPr>
            <a:grpSpLocks/>
          </p:cNvGrpSpPr>
          <p:nvPr/>
        </p:nvGrpSpPr>
        <p:grpSpPr bwMode="auto">
          <a:xfrm>
            <a:off x="9570245" y="1940720"/>
            <a:ext cx="3488530" cy="1566863"/>
            <a:chOff x="508031" y="897997"/>
            <a:chExt cx="2326609" cy="1045104"/>
          </a:xfrm>
        </p:grpSpPr>
        <p:pic>
          <p:nvPicPr>
            <p:cNvPr id="80919"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0" name="Rectangle 23"/>
            <p:cNvSpPr>
              <a:spLocks noChangeArrowheads="1"/>
            </p:cNvSpPr>
            <p:nvPr/>
          </p:nvSpPr>
          <p:spPr bwMode="auto">
            <a:xfrm>
              <a:off x="1079666" y="1144443"/>
              <a:ext cx="1199736"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C. 3 : 1.</a:t>
              </a:r>
            </a:p>
          </p:txBody>
        </p:sp>
      </p:grpSp>
      <p:grpSp>
        <p:nvGrpSpPr>
          <p:cNvPr id="25" name="Group 24"/>
          <p:cNvGrpSpPr>
            <a:grpSpLocks/>
          </p:cNvGrpSpPr>
          <p:nvPr/>
        </p:nvGrpSpPr>
        <p:grpSpPr bwMode="auto">
          <a:xfrm>
            <a:off x="13958888" y="1940720"/>
            <a:ext cx="3488998" cy="1566863"/>
            <a:chOff x="508031" y="897997"/>
            <a:chExt cx="2326609" cy="1045104"/>
          </a:xfrm>
        </p:grpSpPr>
        <p:pic>
          <p:nvPicPr>
            <p:cNvPr id="80917"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8" name="Rectangle 26"/>
            <p:cNvSpPr>
              <a:spLocks noChangeArrowheads="1"/>
            </p:cNvSpPr>
            <p:nvPr/>
          </p:nvSpPr>
          <p:spPr bwMode="auto">
            <a:xfrm>
              <a:off x="679791" y="1144443"/>
              <a:ext cx="2101896"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D. 1 : 1 : 1 : 1.</a:t>
              </a:r>
            </a:p>
          </p:txBody>
        </p:sp>
      </p:grpSp>
      <p:sp>
        <p:nvSpPr>
          <p:cNvPr id="28" name="Rectangle 27"/>
          <p:cNvSpPr>
            <a:spLocks noChangeArrowheads="1"/>
          </p:cNvSpPr>
          <p:nvPr/>
        </p:nvSpPr>
        <p:spPr bwMode="auto">
          <a:xfrm>
            <a:off x="511970" y="3879057"/>
            <a:ext cx="17421225"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nb-NO" altLang="en-US" sz="4200" b="1">
                <a:solidFill>
                  <a:srgbClr val="000000"/>
                </a:solidFill>
                <a:latin typeface="Times New Roman" panose="02020603050405020304" pitchFamily="18" charset="0"/>
                <a:cs typeface="Times New Roman" panose="02020603050405020304" pitchFamily="18" charset="0"/>
              </a:rPr>
              <a:t>Câu 4: </a:t>
            </a:r>
            <a:r>
              <a:rPr lang="nb-NO" altLang="en-US" sz="4200">
                <a:solidFill>
                  <a:srgbClr val="000000"/>
                </a:solidFill>
                <a:latin typeface="Times New Roman" panose="02020603050405020304" pitchFamily="18" charset="0"/>
                <a:cs typeface="Times New Roman" panose="02020603050405020304" pitchFamily="18" charset="0"/>
              </a:rPr>
              <a:t>Trong trường hợp 1 gen qui định 1 tính trạng, gen trội là trội hoàn toàn, các gen phân li độc lập và tổ hợp tự do. Phép lai AaBb x aaBb cho sự phân li kiểu hình ở đời con theo tỉ lệ	</a:t>
            </a:r>
            <a:endParaRPr lang="en-US" altLang="en-US" sz="4200">
              <a:solidFill>
                <a:srgbClr val="000000"/>
              </a:solidFill>
              <a:latin typeface="Times New Roman" panose="02020603050405020304" pitchFamily="18" charset="0"/>
              <a:cs typeface="Times New Roman" panose="02020603050405020304" pitchFamily="18" charset="0"/>
            </a:endParaRPr>
          </a:p>
        </p:txBody>
      </p:sp>
      <p:grpSp>
        <p:nvGrpSpPr>
          <p:cNvPr id="29" name="Group 28"/>
          <p:cNvGrpSpPr>
            <a:grpSpLocks/>
          </p:cNvGrpSpPr>
          <p:nvPr/>
        </p:nvGrpSpPr>
        <p:grpSpPr bwMode="auto">
          <a:xfrm>
            <a:off x="864395" y="7019926"/>
            <a:ext cx="3490913" cy="1569245"/>
            <a:chOff x="508031" y="897997"/>
            <a:chExt cx="2326609" cy="1045104"/>
          </a:xfrm>
        </p:grpSpPr>
        <p:pic>
          <p:nvPicPr>
            <p:cNvPr id="80915"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6" name="Rectangle 30"/>
            <p:cNvSpPr>
              <a:spLocks noChangeArrowheads="1"/>
            </p:cNvSpPr>
            <p:nvPr/>
          </p:nvSpPr>
          <p:spPr bwMode="auto">
            <a:xfrm>
              <a:off x="1161219" y="1144443"/>
              <a:ext cx="1054645" cy="4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b-NO" altLang="en-US" sz="4200">
                  <a:solidFill>
                    <a:srgbClr val="000000"/>
                  </a:solidFill>
                  <a:latin typeface="Calibri" panose="020F0502020204030204" pitchFamily="34" charset="0"/>
                  <a:cs typeface="Calibri" panose="020F0502020204030204" pitchFamily="34" charset="0"/>
                </a:rPr>
                <a:t>A. 3:1.</a:t>
              </a:r>
              <a:endParaRPr lang="en-US" altLang="en-US" sz="4200">
                <a:solidFill>
                  <a:srgbClr val="000000"/>
                </a:solidFill>
                <a:latin typeface="Calibri" panose="020F0502020204030204" pitchFamily="34" charset="0"/>
                <a:cs typeface="Calibri" panose="020F0502020204030204" pitchFamily="34" charset="0"/>
              </a:endParaRPr>
            </a:p>
          </p:txBody>
        </p:sp>
      </p:grpSp>
      <p:grpSp>
        <p:nvGrpSpPr>
          <p:cNvPr id="32" name="Group 31"/>
          <p:cNvGrpSpPr>
            <a:grpSpLocks/>
          </p:cNvGrpSpPr>
          <p:nvPr/>
        </p:nvGrpSpPr>
        <p:grpSpPr bwMode="auto">
          <a:xfrm>
            <a:off x="5222083" y="7019926"/>
            <a:ext cx="3488531" cy="1569245"/>
            <a:chOff x="508031" y="897997"/>
            <a:chExt cx="2326609" cy="1045104"/>
          </a:xfrm>
        </p:grpSpPr>
        <p:pic>
          <p:nvPicPr>
            <p:cNvPr id="80913"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4" name="Rectangle 33"/>
            <p:cNvSpPr>
              <a:spLocks noChangeArrowheads="1"/>
            </p:cNvSpPr>
            <p:nvPr/>
          </p:nvSpPr>
          <p:spPr bwMode="auto">
            <a:xfrm>
              <a:off x="679883" y="1144443"/>
              <a:ext cx="2084944" cy="4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B. 3 : 3 : 1 : 1.</a:t>
              </a:r>
            </a:p>
          </p:txBody>
        </p:sp>
      </p:grpSp>
      <p:grpSp>
        <p:nvGrpSpPr>
          <p:cNvPr id="35" name="Group 34"/>
          <p:cNvGrpSpPr>
            <a:grpSpLocks/>
          </p:cNvGrpSpPr>
          <p:nvPr/>
        </p:nvGrpSpPr>
        <p:grpSpPr bwMode="auto">
          <a:xfrm>
            <a:off x="9570245" y="7019926"/>
            <a:ext cx="3488530" cy="1569245"/>
            <a:chOff x="508031" y="897997"/>
            <a:chExt cx="2326609" cy="1045104"/>
          </a:xfrm>
        </p:grpSpPr>
        <p:pic>
          <p:nvPicPr>
            <p:cNvPr id="80911"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2" name="Rectangle 36"/>
            <p:cNvSpPr>
              <a:spLocks noChangeArrowheads="1"/>
            </p:cNvSpPr>
            <p:nvPr/>
          </p:nvSpPr>
          <p:spPr bwMode="auto">
            <a:xfrm>
              <a:off x="1079666" y="1144443"/>
              <a:ext cx="1199736" cy="4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C. 1 : 1.</a:t>
              </a:r>
            </a:p>
          </p:txBody>
        </p:sp>
      </p:grpSp>
      <p:grpSp>
        <p:nvGrpSpPr>
          <p:cNvPr id="38" name="Group 37"/>
          <p:cNvGrpSpPr>
            <a:grpSpLocks/>
          </p:cNvGrpSpPr>
          <p:nvPr/>
        </p:nvGrpSpPr>
        <p:grpSpPr bwMode="auto">
          <a:xfrm>
            <a:off x="13958888" y="7019926"/>
            <a:ext cx="3488998" cy="1569245"/>
            <a:chOff x="508031" y="897997"/>
            <a:chExt cx="2326609" cy="1045104"/>
          </a:xfrm>
        </p:grpSpPr>
        <p:pic>
          <p:nvPicPr>
            <p:cNvPr id="80909"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Rectangle 39"/>
            <p:cNvSpPr>
              <a:spLocks noChangeArrowheads="1"/>
            </p:cNvSpPr>
            <p:nvPr/>
          </p:nvSpPr>
          <p:spPr bwMode="auto">
            <a:xfrm>
              <a:off x="679791" y="1144443"/>
              <a:ext cx="2101896" cy="4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D. 9 : 3 : 3 : 1.</a:t>
              </a:r>
            </a:p>
          </p:txBody>
        </p:sp>
      </p:grpSp>
      <p:pic>
        <p:nvPicPr>
          <p:cNvPr id="80908" name="图片 20" descr="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1" y="578645"/>
            <a:ext cx="1385888" cy="138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2916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strVal val="#ppt_w*0.70"/>
                                          </p:val>
                                        </p:tav>
                                        <p:tav tm="100000">
                                          <p:val>
                                            <p:strVal val="#ppt_w"/>
                                          </p:val>
                                        </p:tav>
                                      </p:tavLst>
                                    </p:anim>
                                    <p:anim calcmode="lin" valueType="num">
                                      <p:cBhvr>
                                        <p:cTn id="12" dur="1000" fill="hold"/>
                                        <p:tgtEl>
                                          <p:spTgt spid="18"/>
                                        </p:tgtEl>
                                        <p:attrNameLst>
                                          <p:attrName>ppt_h</p:attrName>
                                        </p:attrNameLst>
                                      </p:cBhvr>
                                      <p:tavLst>
                                        <p:tav tm="0">
                                          <p:val>
                                            <p:strVal val="#ppt_h"/>
                                          </p:val>
                                        </p:tav>
                                        <p:tav tm="100000">
                                          <p:val>
                                            <p:strVal val="#ppt_h"/>
                                          </p:val>
                                        </p:tav>
                                      </p:tavLst>
                                    </p:anim>
                                    <p:animEffect transition="in" filter="fade">
                                      <p:cBhvr>
                                        <p:cTn id="13" dur="1000"/>
                                        <p:tgtEl>
                                          <p:spTgt spid="18"/>
                                        </p:tgtEl>
                                      </p:cBhvr>
                                    </p:animEffect>
                                  </p:childTnLst>
                                </p:cTn>
                              </p:par>
                              <p:par>
                                <p:cTn id="14" presetID="55"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1000" fill="hold"/>
                                        <p:tgtEl>
                                          <p:spTgt spid="19"/>
                                        </p:tgtEl>
                                        <p:attrNameLst>
                                          <p:attrName>ppt_w</p:attrName>
                                        </p:attrNameLst>
                                      </p:cBhvr>
                                      <p:tavLst>
                                        <p:tav tm="0">
                                          <p:val>
                                            <p:strVal val="#ppt_w*0.70"/>
                                          </p:val>
                                        </p:tav>
                                        <p:tav tm="100000">
                                          <p:val>
                                            <p:strVal val="#ppt_w"/>
                                          </p:val>
                                        </p:tav>
                                      </p:tavLst>
                                    </p:anim>
                                    <p:anim calcmode="lin" valueType="num">
                                      <p:cBhvr>
                                        <p:cTn id="17" dur="1000" fill="hold"/>
                                        <p:tgtEl>
                                          <p:spTgt spid="19"/>
                                        </p:tgtEl>
                                        <p:attrNameLst>
                                          <p:attrName>ppt_h</p:attrName>
                                        </p:attrNameLst>
                                      </p:cBhvr>
                                      <p:tavLst>
                                        <p:tav tm="0">
                                          <p:val>
                                            <p:strVal val="#ppt_h"/>
                                          </p:val>
                                        </p:tav>
                                        <p:tav tm="100000">
                                          <p:val>
                                            <p:strVal val="#ppt_h"/>
                                          </p:val>
                                        </p:tav>
                                      </p:tavLst>
                                    </p:anim>
                                    <p:animEffect transition="in" filter="fade">
                                      <p:cBhvr>
                                        <p:cTn id="18" dur="1000"/>
                                        <p:tgtEl>
                                          <p:spTgt spid="19"/>
                                        </p:tgtEl>
                                      </p:cBhvr>
                                    </p:animEffect>
                                  </p:childTnLst>
                                </p:cTn>
                              </p:par>
                              <p:par>
                                <p:cTn id="19" presetID="55"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strVal val="#ppt_w*0.70"/>
                                          </p:val>
                                        </p:tav>
                                        <p:tav tm="100000">
                                          <p:val>
                                            <p:strVal val="#ppt_w"/>
                                          </p:val>
                                        </p:tav>
                                      </p:tavLst>
                                    </p:anim>
                                    <p:anim calcmode="lin" valueType="num">
                                      <p:cBhvr>
                                        <p:cTn id="22" dur="1000" fill="hold"/>
                                        <p:tgtEl>
                                          <p:spTgt spid="22"/>
                                        </p:tgtEl>
                                        <p:attrNameLst>
                                          <p:attrName>ppt_h</p:attrName>
                                        </p:attrNameLst>
                                      </p:cBhvr>
                                      <p:tavLst>
                                        <p:tav tm="0">
                                          <p:val>
                                            <p:strVal val="#ppt_h"/>
                                          </p:val>
                                        </p:tav>
                                        <p:tav tm="100000">
                                          <p:val>
                                            <p:strVal val="#ppt_h"/>
                                          </p:val>
                                        </p:tav>
                                      </p:tavLst>
                                    </p:anim>
                                    <p:animEffect transition="in" filter="fade">
                                      <p:cBhvr>
                                        <p:cTn id="23" dur="1000"/>
                                        <p:tgtEl>
                                          <p:spTgt spid="22"/>
                                        </p:tgtEl>
                                      </p:cBhvr>
                                    </p:animEffect>
                                  </p:childTnLst>
                                </p:cTn>
                              </p:par>
                              <p:par>
                                <p:cTn id="24" presetID="55"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strVal val="#ppt_w*0.70"/>
                                          </p:val>
                                        </p:tav>
                                        <p:tav tm="100000">
                                          <p:val>
                                            <p:strVal val="#ppt_w"/>
                                          </p:val>
                                        </p:tav>
                                      </p:tavLst>
                                    </p:anim>
                                    <p:anim calcmode="lin" valueType="num">
                                      <p:cBhvr>
                                        <p:cTn id="27" dur="1000" fill="hold"/>
                                        <p:tgtEl>
                                          <p:spTgt spid="25"/>
                                        </p:tgtEl>
                                        <p:attrNameLst>
                                          <p:attrName>ppt_h</p:attrName>
                                        </p:attrNameLst>
                                      </p:cBhvr>
                                      <p:tavLst>
                                        <p:tav tm="0">
                                          <p:val>
                                            <p:strVal val="#ppt_h"/>
                                          </p:val>
                                        </p:tav>
                                        <p:tav tm="100000">
                                          <p:val>
                                            <p:strVal val="#ppt_h"/>
                                          </p:val>
                                        </p:tav>
                                      </p:tavLst>
                                    </p:anim>
                                    <p:animEffect transition="in" filter="fade">
                                      <p:cBhvr>
                                        <p:cTn id="28" dur="1000"/>
                                        <p:tgtEl>
                                          <p:spTgt spid="2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2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5"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strVal val="#ppt_w*0.70"/>
                                          </p:val>
                                        </p:tav>
                                        <p:tav tm="100000">
                                          <p:val>
                                            <p:strVal val="#ppt_w"/>
                                          </p:val>
                                        </p:tav>
                                      </p:tavLst>
                                    </p:anim>
                                    <p:anim calcmode="lin" valueType="num">
                                      <p:cBhvr>
                                        <p:cTn id="38" dur="500" fill="hold"/>
                                        <p:tgtEl>
                                          <p:spTgt spid="29"/>
                                        </p:tgtEl>
                                        <p:attrNameLst>
                                          <p:attrName>ppt_h</p:attrName>
                                        </p:attrNameLst>
                                      </p:cBhvr>
                                      <p:tavLst>
                                        <p:tav tm="0">
                                          <p:val>
                                            <p:strVal val="#ppt_h"/>
                                          </p:val>
                                        </p:tav>
                                        <p:tav tm="100000">
                                          <p:val>
                                            <p:strVal val="#ppt_h"/>
                                          </p:val>
                                        </p:tav>
                                      </p:tavLst>
                                    </p:anim>
                                    <p:animEffect transition="in" filter="fade">
                                      <p:cBhvr>
                                        <p:cTn id="39" dur="500"/>
                                        <p:tgtEl>
                                          <p:spTgt spid="29"/>
                                        </p:tgtEl>
                                      </p:cBhvr>
                                    </p:animEffect>
                                  </p:childTnLst>
                                </p:cTn>
                              </p:par>
                              <p:par>
                                <p:cTn id="40" presetID="55"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strVal val="#ppt_w*0.70"/>
                                          </p:val>
                                        </p:tav>
                                        <p:tav tm="100000">
                                          <p:val>
                                            <p:strVal val="#ppt_w"/>
                                          </p:val>
                                        </p:tav>
                                      </p:tavLst>
                                    </p:anim>
                                    <p:anim calcmode="lin" valueType="num">
                                      <p:cBhvr>
                                        <p:cTn id="43" dur="500" fill="hold"/>
                                        <p:tgtEl>
                                          <p:spTgt spid="32"/>
                                        </p:tgtEl>
                                        <p:attrNameLst>
                                          <p:attrName>ppt_h</p:attrName>
                                        </p:attrNameLst>
                                      </p:cBhvr>
                                      <p:tavLst>
                                        <p:tav tm="0">
                                          <p:val>
                                            <p:strVal val="#ppt_h"/>
                                          </p:val>
                                        </p:tav>
                                        <p:tav tm="100000">
                                          <p:val>
                                            <p:strVal val="#ppt_h"/>
                                          </p:val>
                                        </p:tav>
                                      </p:tavLst>
                                    </p:anim>
                                    <p:animEffect transition="in" filter="fade">
                                      <p:cBhvr>
                                        <p:cTn id="44" dur="500"/>
                                        <p:tgtEl>
                                          <p:spTgt spid="32"/>
                                        </p:tgtEl>
                                      </p:cBhvr>
                                    </p:animEffect>
                                  </p:childTnLst>
                                </p:cTn>
                              </p:par>
                              <p:par>
                                <p:cTn id="45" presetID="55"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strVal val="#ppt_w*0.70"/>
                                          </p:val>
                                        </p:tav>
                                        <p:tav tm="100000">
                                          <p:val>
                                            <p:strVal val="#ppt_w"/>
                                          </p:val>
                                        </p:tav>
                                      </p:tavLst>
                                    </p:anim>
                                    <p:anim calcmode="lin" valueType="num">
                                      <p:cBhvr>
                                        <p:cTn id="48" dur="500" fill="hold"/>
                                        <p:tgtEl>
                                          <p:spTgt spid="35"/>
                                        </p:tgtEl>
                                        <p:attrNameLst>
                                          <p:attrName>ppt_h</p:attrName>
                                        </p:attrNameLst>
                                      </p:cBhvr>
                                      <p:tavLst>
                                        <p:tav tm="0">
                                          <p:val>
                                            <p:strVal val="#ppt_h"/>
                                          </p:val>
                                        </p:tav>
                                        <p:tav tm="100000">
                                          <p:val>
                                            <p:strVal val="#ppt_h"/>
                                          </p:val>
                                        </p:tav>
                                      </p:tavLst>
                                    </p:anim>
                                    <p:animEffect transition="in" filter="fade">
                                      <p:cBhvr>
                                        <p:cTn id="49" dur="500"/>
                                        <p:tgtEl>
                                          <p:spTgt spid="35"/>
                                        </p:tgtEl>
                                      </p:cBhvr>
                                    </p:animEffect>
                                  </p:childTnLst>
                                </p:cTn>
                              </p:par>
                              <p:par>
                                <p:cTn id="50" presetID="55"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strVal val="#ppt_w*0.70"/>
                                          </p:val>
                                        </p:tav>
                                        <p:tav tm="100000">
                                          <p:val>
                                            <p:strVal val="#ppt_w"/>
                                          </p:val>
                                        </p:tav>
                                      </p:tavLst>
                                    </p:anim>
                                    <p:anim calcmode="lin" valueType="num">
                                      <p:cBhvr>
                                        <p:cTn id="53" dur="500" fill="hold"/>
                                        <p:tgtEl>
                                          <p:spTgt spid="38"/>
                                        </p:tgtEl>
                                        <p:attrNameLst>
                                          <p:attrName>ppt_h</p:attrName>
                                        </p:attrNameLst>
                                      </p:cBhvr>
                                      <p:tavLst>
                                        <p:tav tm="0">
                                          <p:val>
                                            <p:strVal val="#ppt_h"/>
                                          </p:val>
                                        </p:tav>
                                        <p:tav tm="100000">
                                          <p:val>
                                            <p:strVal val="#ppt_h"/>
                                          </p:val>
                                        </p:tav>
                                      </p:tavLst>
                                    </p:anim>
                                    <p:animEffect transition="in" filter="fade">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8"/>
          <p:cNvGrpSpPr>
            <a:grpSpLocks/>
          </p:cNvGrpSpPr>
          <p:nvPr/>
        </p:nvGrpSpPr>
        <p:grpSpPr bwMode="auto">
          <a:xfrm>
            <a:off x="1966913" y="2974183"/>
            <a:ext cx="14949488" cy="1754089"/>
            <a:chOff x="508031" y="897997"/>
            <a:chExt cx="4785482" cy="1169785"/>
          </a:xfrm>
        </p:grpSpPr>
        <p:pic>
          <p:nvPicPr>
            <p:cNvPr id="81939"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4785482"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1161290" y="1144142"/>
              <a:ext cx="3751092" cy="923640"/>
            </a:xfrm>
            <a:prstGeom prst="rect">
              <a:avLst/>
            </a:prstGeom>
          </p:spPr>
          <p:txBody>
            <a:bodyPr>
              <a:spAutoFit/>
            </a:bodyPr>
            <a:lstStyle>
              <a:lvl1pPr>
                <a:tabLst>
                  <a:tab pos="706438" algn="l"/>
                </a:tabLst>
                <a:defRPr>
                  <a:solidFill>
                    <a:schemeClr val="tx1"/>
                  </a:solidFill>
                  <a:latin typeface="Arial" panose="020B0604020202020204" pitchFamily="34" charset="0"/>
                </a:defRPr>
              </a:lvl1pPr>
              <a:lvl2pPr marL="742950" indent="-285750">
                <a:tabLst>
                  <a:tab pos="706438" algn="l"/>
                </a:tabLst>
                <a:defRPr>
                  <a:solidFill>
                    <a:schemeClr val="tx1"/>
                  </a:solidFill>
                  <a:latin typeface="Arial" panose="020B0604020202020204" pitchFamily="34" charset="0"/>
                </a:defRPr>
              </a:lvl2pPr>
              <a:lvl3pPr marL="1143000" indent="-228600">
                <a:tabLst>
                  <a:tab pos="706438" algn="l"/>
                </a:tabLst>
                <a:defRPr>
                  <a:solidFill>
                    <a:schemeClr val="tx1"/>
                  </a:solidFill>
                  <a:latin typeface="Arial" panose="020B0604020202020204" pitchFamily="34" charset="0"/>
                </a:defRPr>
              </a:lvl3pPr>
              <a:lvl4pPr marL="1600200" indent="-228600">
                <a:tabLst>
                  <a:tab pos="706438" algn="l"/>
                </a:tabLst>
                <a:defRPr>
                  <a:solidFill>
                    <a:schemeClr val="tx1"/>
                  </a:solidFill>
                  <a:latin typeface="Arial" panose="020B0604020202020204" pitchFamily="34" charset="0"/>
                </a:defRPr>
              </a:lvl4pPr>
              <a:lvl5pPr marL="2057400" indent="-228600">
                <a:tabLst>
                  <a:tab pos="70643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0643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0643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0643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06438" algn="l"/>
                </a:tabLst>
                <a:defRPr>
                  <a:solidFill>
                    <a:schemeClr val="tx1"/>
                  </a:solidFill>
                  <a:latin typeface="Arial" panose="020B0604020202020204" pitchFamily="34" charset="0"/>
                </a:defRPr>
              </a:lvl9pPr>
            </a:lstStyle>
            <a:p>
              <a:pPr>
                <a:spcBef>
                  <a:spcPts val="450"/>
                </a:spcBef>
                <a:buClr>
                  <a:srgbClr val="231F20"/>
                </a:buClr>
                <a:buSzPts val="1300"/>
              </a:pPr>
              <a:r>
                <a:rPr lang="nb-NO" altLang="en-US" sz="4200">
                  <a:solidFill>
                    <a:srgbClr val="000000"/>
                  </a:solidFill>
                  <a:latin typeface="Calibri" panose="020F0502020204030204" pitchFamily="34" charset="0"/>
                  <a:cs typeface="Calibri" panose="020F0502020204030204" pitchFamily="34" charset="0"/>
                </a:rPr>
                <a:t>a.</a:t>
              </a:r>
              <a:r>
                <a:rPr lang="vi-VN" altLang="en-US" sz="4200">
                  <a:solidFill>
                    <a:srgbClr val="231F20"/>
                  </a:solidFill>
                  <a:latin typeface="Times New Roman" panose="02020603050405020304" pitchFamily="18" charset="0"/>
                  <a:cs typeface="Times New Roman" panose="02020603050405020304" pitchFamily="18" charset="0"/>
                </a:rPr>
                <a:t> F</a:t>
              </a:r>
              <a:r>
                <a:rPr lang="vi-VN" altLang="en-US" sz="4200" baseline="-25000">
                  <a:solidFill>
                    <a:srgbClr val="231F20"/>
                  </a:solidFill>
                  <a:latin typeface="Times New Roman" panose="02020603050405020304" pitchFamily="18" charset="0"/>
                  <a:cs typeface="Times New Roman" panose="02020603050405020304" pitchFamily="18" charset="0"/>
                </a:rPr>
                <a:t>1</a:t>
              </a:r>
              <a:r>
                <a:rPr lang="vi-VN" altLang="en-US" sz="4200">
                  <a:solidFill>
                    <a:srgbClr val="231F20"/>
                  </a:solidFill>
                  <a:latin typeface="Times New Roman" panose="02020603050405020304" pitchFamily="18" charset="0"/>
                  <a:cs typeface="Times New Roman" panose="02020603050405020304" pitchFamily="18" charset="0"/>
                </a:rPr>
                <a:t> có 9 loại kiểu gene.</a:t>
              </a:r>
              <a:endParaRPr lang="en-US" altLang="en-US" sz="4200">
                <a:latin typeface="Times New Roman" panose="02020603050405020304" pitchFamily="18" charset="0"/>
                <a:cs typeface="Times New Roman" panose="02020603050405020304" pitchFamily="18" charset="0"/>
              </a:endParaRPr>
            </a:p>
            <a:p>
              <a:pPr eaLnBrk="1" hangingPunct="1"/>
              <a:r>
                <a:rPr lang="nb-NO" altLang="en-US" sz="4200">
                  <a:solidFill>
                    <a:srgbClr val="000000"/>
                  </a:solidFill>
                  <a:latin typeface="Calibri" panose="020F0502020204030204" pitchFamily="34" charset="0"/>
                  <a:cs typeface="Calibri" panose="020F0502020204030204" pitchFamily="34" charset="0"/>
                </a:rPr>
                <a:t> .</a:t>
              </a:r>
              <a:endParaRPr lang="en-US" altLang="en-US" sz="4200">
                <a:solidFill>
                  <a:srgbClr val="000000"/>
                </a:solidFill>
                <a:latin typeface="Calibri" panose="020F0502020204030204" pitchFamily="34" charset="0"/>
                <a:cs typeface="Calibri" panose="020F0502020204030204" pitchFamily="34" charset="0"/>
              </a:endParaRPr>
            </a:p>
          </p:txBody>
        </p:sp>
      </p:grpSp>
      <p:grpSp>
        <p:nvGrpSpPr>
          <p:cNvPr id="81923" name="Group 31"/>
          <p:cNvGrpSpPr>
            <a:grpSpLocks/>
          </p:cNvGrpSpPr>
          <p:nvPr/>
        </p:nvGrpSpPr>
        <p:grpSpPr bwMode="auto">
          <a:xfrm>
            <a:off x="2002632" y="4764882"/>
            <a:ext cx="14949487" cy="1566862"/>
            <a:chOff x="508030" y="998795"/>
            <a:chExt cx="5078920" cy="1045104"/>
          </a:xfrm>
        </p:grpSpPr>
        <p:pic>
          <p:nvPicPr>
            <p:cNvPr id="81937"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0" y="998795"/>
              <a:ext cx="5078920"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33"/>
            <p:cNvSpPr>
              <a:spLocks noChangeArrowheads="1"/>
            </p:cNvSpPr>
            <p:nvPr/>
          </p:nvSpPr>
          <p:spPr bwMode="auto">
            <a:xfrm>
              <a:off x="815074" y="1312708"/>
              <a:ext cx="4655543"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       b.	Tỉ lệ kiểu gene đồng hợp về hai cặp gene luôn là 0,25.</a:t>
              </a:r>
            </a:p>
          </p:txBody>
        </p:sp>
      </p:grpSp>
      <p:grpSp>
        <p:nvGrpSpPr>
          <p:cNvPr id="81924" name="Group 34"/>
          <p:cNvGrpSpPr>
            <a:grpSpLocks/>
          </p:cNvGrpSpPr>
          <p:nvPr/>
        </p:nvGrpSpPr>
        <p:grpSpPr bwMode="auto">
          <a:xfrm>
            <a:off x="1738313" y="6631782"/>
            <a:ext cx="15863888" cy="1981200"/>
            <a:chOff x="279303" y="820668"/>
            <a:chExt cx="2326609" cy="1045104"/>
          </a:xfrm>
        </p:grpSpPr>
        <p:pic>
          <p:nvPicPr>
            <p:cNvPr id="81935"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03" y="820668"/>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6" name="Rectangle 36"/>
            <p:cNvSpPr>
              <a:spLocks noChangeArrowheads="1"/>
            </p:cNvSpPr>
            <p:nvPr/>
          </p:nvSpPr>
          <p:spPr bwMode="auto">
            <a:xfrm>
              <a:off x="1079666" y="1144443"/>
              <a:ext cx="27093" cy="38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4200">
                <a:solidFill>
                  <a:srgbClr val="000000"/>
                </a:solidFill>
                <a:latin typeface="Calibri" panose="020F0502020204030204" pitchFamily="34" charset="0"/>
                <a:cs typeface="Calibri" panose="020F0502020204030204" pitchFamily="34" charset="0"/>
              </a:endParaRPr>
            </a:p>
          </p:txBody>
        </p:sp>
      </p:grpSp>
      <p:grpSp>
        <p:nvGrpSpPr>
          <p:cNvPr id="81925" name="Group 37"/>
          <p:cNvGrpSpPr>
            <a:grpSpLocks/>
          </p:cNvGrpSpPr>
          <p:nvPr/>
        </p:nvGrpSpPr>
        <p:grpSpPr bwMode="auto">
          <a:xfrm>
            <a:off x="2002632" y="8720138"/>
            <a:ext cx="16103891" cy="1566863"/>
            <a:chOff x="466534" y="1013842"/>
            <a:chExt cx="2581302" cy="1045104"/>
          </a:xfrm>
        </p:grpSpPr>
        <p:pic>
          <p:nvPicPr>
            <p:cNvPr id="81933"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34" y="1013842"/>
              <a:ext cx="2581302"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4" name="Rectangle 39"/>
            <p:cNvSpPr>
              <a:spLocks noChangeArrowheads="1"/>
            </p:cNvSpPr>
            <p:nvPr/>
          </p:nvSpPr>
          <p:spPr bwMode="auto">
            <a:xfrm>
              <a:off x="679791" y="1144443"/>
              <a:ext cx="2271045"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       d.Tỉ lệ kiểu gene dị hợp về một cặp gene ở F1 có thể là 75%. </a:t>
              </a:r>
            </a:p>
          </p:txBody>
        </p:sp>
      </p:grpSp>
      <p:pic>
        <p:nvPicPr>
          <p:cNvPr id="81926" name="图片 20" descr="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7626"/>
            <a:ext cx="1388270" cy="138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ectangle 1"/>
          <p:cNvSpPr>
            <a:spLocks noChangeArrowheads="1"/>
          </p:cNvSpPr>
          <p:nvPr/>
        </p:nvSpPr>
        <p:spPr bwMode="auto">
          <a:xfrm>
            <a:off x="1143000" y="138113"/>
            <a:ext cx="1697593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nb-NO" altLang="en-US" sz="4200" b="1">
                <a:solidFill>
                  <a:srgbClr val="000000"/>
                </a:solidFill>
                <a:latin typeface="Times New Roman" panose="02020603050405020304" pitchFamily="18" charset="0"/>
                <a:cs typeface="Times New Roman" panose="02020603050405020304" pitchFamily="18" charset="0"/>
              </a:rPr>
              <a:t>Câu 5: </a:t>
            </a:r>
            <a:r>
              <a:rPr lang="en-US" altLang="en-US" sz="4200">
                <a:solidFill>
                  <a:srgbClr val="000000"/>
                </a:solidFill>
                <a:latin typeface="Times New Roman" panose="02020603050405020304" pitchFamily="18" charset="0"/>
                <a:cs typeface="Times New Roman" panose="02020603050405020304" pitchFamily="18" charset="0"/>
              </a:rPr>
              <a:t> </a:t>
            </a:r>
            <a:r>
              <a:rPr lang="vi-VN" altLang="en-US" sz="4200"/>
              <a:t>Một loài thực vật lưỡng bội, xét hai gene có A, a và B, b; mỗi gene quy định một tính trạng, allele trội là trội hoàn toàn. Cho các cây (P) dị hợp về hai cặp gene giao phấn với nhau, F1 có tỉ lệ kiểu hình là 9: 3: 3: 1. Mỗi phát biểu sau đây là đúng hay sai về F1?</a:t>
            </a:r>
            <a:endParaRPr lang="en-US" altLang="en-US" sz="4200"/>
          </a:p>
        </p:txBody>
      </p:sp>
      <p:sp>
        <p:nvSpPr>
          <p:cNvPr id="81928" name="Rectangle 2"/>
          <p:cNvSpPr>
            <a:spLocks noChangeArrowheads="1"/>
          </p:cNvSpPr>
          <p:nvPr/>
        </p:nvSpPr>
        <p:spPr bwMode="auto">
          <a:xfrm>
            <a:off x="3200400" y="6950870"/>
            <a:ext cx="120015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200"/>
              <a:t>     c. Kiểu hình mang cả hai tính trạng trội ở F1 có thể có 5 loại kiểu gene.</a:t>
            </a:r>
          </a:p>
        </p:txBody>
      </p:sp>
      <p:sp>
        <p:nvSpPr>
          <p:cNvPr id="5" name="TextBox 4"/>
          <p:cNvSpPr txBox="1">
            <a:spLocks noChangeArrowheads="1"/>
          </p:cNvSpPr>
          <p:nvPr/>
        </p:nvSpPr>
        <p:spPr bwMode="auto">
          <a:xfrm>
            <a:off x="13144500" y="3386138"/>
            <a:ext cx="12573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t>    </a:t>
            </a:r>
            <a:r>
              <a:rPr lang="en-US" altLang="en-US" sz="4200" b="1">
                <a:solidFill>
                  <a:srgbClr val="FF0000"/>
                </a:solidFill>
              </a:rPr>
              <a:t>Đ</a:t>
            </a:r>
          </a:p>
        </p:txBody>
      </p:sp>
      <p:sp>
        <p:nvSpPr>
          <p:cNvPr id="42" name="TextBox 41"/>
          <p:cNvSpPr txBox="1">
            <a:spLocks noChangeArrowheads="1"/>
          </p:cNvSpPr>
          <p:nvPr/>
        </p:nvSpPr>
        <p:spPr bwMode="auto">
          <a:xfrm>
            <a:off x="15578138" y="5198270"/>
            <a:ext cx="12573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t>    </a:t>
            </a:r>
            <a:r>
              <a:rPr lang="en-US" altLang="en-US" sz="4200" b="1">
                <a:solidFill>
                  <a:srgbClr val="FF0000"/>
                </a:solidFill>
              </a:rPr>
              <a:t>Đ</a:t>
            </a:r>
          </a:p>
        </p:txBody>
      </p:sp>
      <p:sp>
        <p:nvSpPr>
          <p:cNvPr id="43" name="TextBox 42"/>
          <p:cNvSpPr txBox="1">
            <a:spLocks noChangeArrowheads="1"/>
          </p:cNvSpPr>
          <p:nvPr/>
        </p:nvSpPr>
        <p:spPr bwMode="auto">
          <a:xfrm>
            <a:off x="15578138" y="7229475"/>
            <a:ext cx="12573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t>    </a:t>
            </a:r>
            <a:r>
              <a:rPr lang="en-US" altLang="en-US" sz="4200" b="1">
                <a:solidFill>
                  <a:srgbClr val="FF0000"/>
                </a:solidFill>
              </a:rPr>
              <a:t>S</a:t>
            </a:r>
          </a:p>
        </p:txBody>
      </p:sp>
      <p:sp>
        <p:nvSpPr>
          <p:cNvPr id="44" name="TextBox 43"/>
          <p:cNvSpPr txBox="1">
            <a:spLocks noChangeArrowheads="1"/>
          </p:cNvSpPr>
          <p:nvPr/>
        </p:nvSpPr>
        <p:spPr bwMode="auto">
          <a:xfrm>
            <a:off x="16823532" y="9153525"/>
            <a:ext cx="12573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t>    </a:t>
            </a:r>
            <a:r>
              <a:rPr lang="en-US" altLang="en-US" sz="4200" b="1">
                <a:solidFill>
                  <a:srgbClr val="FF0000"/>
                </a:solidFill>
              </a:rPr>
              <a:t>S</a:t>
            </a:r>
          </a:p>
        </p:txBody>
      </p:sp>
    </p:spTree>
    <p:extLst>
      <p:ext uri="{BB962C8B-B14F-4D97-AF65-F5344CB8AC3E}">
        <p14:creationId xmlns:p14="http://schemas.microsoft.com/office/powerpoint/2010/main" val="9843505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26683" y="4197922"/>
            <a:ext cx="11613356" cy="3000821"/>
          </a:xfrm>
          <a:prstGeom prst="rect">
            <a:avLst/>
          </a:prstGeom>
          <a:solidFill>
            <a:srgbClr val="DAF6F4"/>
          </a:solidFill>
        </p:spPr>
        <p:txBody>
          <a:bodyPr anchor="ctr">
            <a:spAutoFit/>
          </a:bodyPr>
          <a:lstStyle/>
          <a:p>
            <a:pPr algn="just">
              <a:lnSpc>
                <a:spcPct val="150000"/>
              </a:lnSpc>
              <a:defRPr/>
            </a:pPr>
            <a:r>
              <a:rPr lang="vi-VN" sz="4200" b="1" dirty="0">
                <a:solidFill>
                  <a:srgbClr val="084B5E"/>
                </a:solidFill>
                <a:latin typeface="+mj-lt"/>
              </a:rPr>
              <a:t>           </a:t>
            </a:r>
            <a:r>
              <a:rPr lang="en-US" sz="4200" b="1" dirty="0" err="1">
                <a:solidFill>
                  <a:srgbClr val="084B5E"/>
                </a:solidFill>
                <a:latin typeface="+mj-lt"/>
              </a:rPr>
              <a:t>Vì</a:t>
            </a:r>
            <a:r>
              <a:rPr lang="en-US" sz="4200" b="1" dirty="0">
                <a:solidFill>
                  <a:srgbClr val="084B5E"/>
                </a:solidFill>
                <a:latin typeface="+mj-lt"/>
              </a:rPr>
              <a:t> </a:t>
            </a:r>
            <a:r>
              <a:rPr lang="en-US" sz="4200" b="1" dirty="0" err="1">
                <a:solidFill>
                  <a:srgbClr val="084B5E"/>
                </a:solidFill>
                <a:latin typeface="+mj-lt"/>
              </a:rPr>
              <a:t>sao</a:t>
            </a:r>
            <a:r>
              <a:rPr lang="en-US" sz="4200" b="1" dirty="0">
                <a:solidFill>
                  <a:srgbClr val="084B5E"/>
                </a:solidFill>
                <a:latin typeface="+mj-lt"/>
              </a:rPr>
              <a:t> </a:t>
            </a:r>
            <a:r>
              <a:rPr lang="en-US" sz="4200" b="1" dirty="0" err="1">
                <a:solidFill>
                  <a:srgbClr val="084B5E"/>
                </a:solidFill>
                <a:latin typeface="+mj-lt"/>
              </a:rPr>
              <a:t>nói</a:t>
            </a:r>
            <a:r>
              <a:rPr lang="en-US" sz="4200" b="1" dirty="0">
                <a:solidFill>
                  <a:srgbClr val="084B5E"/>
                </a:solidFill>
                <a:latin typeface="+mj-lt"/>
              </a:rPr>
              <a:t> “</a:t>
            </a:r>
            <a:r>
              <a:rPr lang="en-US" sz="4200" b="1" dirty="0" err="1">
                <a:solidFill>
                  <a:srgbClr val="084B5E"/>
                </a:solidFill>
                <a:latin typeface="+mj-lt"/>
              </a:rPr>
              <a:t>các</a:t>
            </a:r>
            <a:r>
              <a:rPr lang="en-US" sz="4200" b="1" dirty="0">
                <a:solidFill>
                  <a:srgbClr val="084B5E"/>
                </a:solidFill>
                <a:latin typeface="+mj-lt"/>
              </a:rPr>
              <a:t> </a:t>
            </a:r>
            <a:r>
              <a:rPr lang="en-US" sz="4200" b="1" dirty="0" err="1">
                <a:solidFill>
                  <a:srgbClr val="084B5E"/>
                </a:solidFill>
                <a:latin typeface="+mj-lt"/>
              </a:rPr>
              <a:t>quy</a:t>
            </a:r>
            <a:r>
              <a:rPr lang="en-US" sz="4200" b="1" dirty="0">
                <a:solidFill>
                  <a:srgbClr val="084B5E"/>
                </a:solidFill>
                <a:latin typeface="+mj-lt"/>
              </a:rPr>
              <a:t> </a:t>
            </a:r>
            <a:r>
              <a:rPr lang="en-US" sz="4200" b="1" dirty="0" err="1">
                <a:solidFill>
                  <a:srgbClr val="084B5E"/>
                </a:solidFill>
                <a:latin typeface="+mj-lt"/>
              </a:rPr>
              <a:t>luật</a:t>
            </a:r>
            <a:r>
              <a:rPr lang="en-US" sz="4200" b="1" dirty="0">
                <a:solidFill>
                  <a:srgbClr val="084B5E"/>
                </a:solidFill>
                <a:latin typeface="+mj-lt"/>
              </a:rPr>
              <a:t> di </a:t>
            </a:r>
            <a:r>
              <a:rPr lang="en-US" sz="4200" b="1" dirty="0" err="1">
                <a:solidFill>
                  <a:srgbClr val="084B5E"/>
                </a:solidFill>
                <a:latin typeface="+mj-lt"/>
              </a:rPr>
              <a:t>truyền</a:t>
            </a:r>
            <a:r>
              <a:rPr lang="en-US" sz="4200" b="1" dirty="0">
                <a:solidFill>
                  <a:srgbClr val="084B5E"/>
                </a:solidFill>
                <a:latin typeface="+mj-lt"/>
              </a:rPr>
              <a:t> </a:t>
            </a:r>
            <a:r>
              <a:rPr lang="en-US" sz="4200" b="1" dirty="0" err="1">
                <a:solidFill>
                  <a:srgbClr val="084B5E"/>
                </a:solidFill>
                <a:latin typeface="+mj-lt"/>
              </a:rPr>
              <a:t>của</a:t>
            </a:r>
            <a:r>
              <a:rPr lang="en-US" sz="4200" b="1" dirty="0">
                <a:solidFill>
                  <a:srgbClr val="084B5E"/>
                </a:solidFill>
                <a:latin typeface="+mj-lt"/>
              </a:rPr>
              <a:t> Mendel </a:t>
            </a:r>
            <a:r>
              <a:rPr lang="en-US" sz="4200" b="1" dirty="0" err="1">
                <a:solidFill>
                  <a:srgbClr val="084B5E"/>
                </a:solidFill>
                <a:latin typeface="+mj-lt"/>
              </a:rPr>
              <a:t>đặt</a:t>
            </a:r>
            <a:r>
              <a:rPr lang="en-US" sz="4200" b="1" dirty="0">
                <a:solidFill>
                  <a:srgbClr val="084B5E"/>
                </a:solidFill>
                <a:latin typeface="+mj-lt"/>
              </a:rPr>
              <a:t> </a:t>
            </a:r>
            <a:r>
              <a:rPr lang="en-US" sz="4200" b="1" dirty="0" err="1">
                <a:solidFill>
                  <a:srgbClr val="084B5E"/>
                </a:solidFill>
                <a:latin typeface="+mj-lt"/>
              </a:rPr>
              <a:t>nền</a:t>
            </a:r>
            <a:r>
              <a:rPr lang="en-US" sz="4200" b="1" dirty="0">
                <a:solidFill>
                  <a:srgbClr val="084B5E"/>
                </a:solidFill>
                <a:latin typeface="+mj-lt"/>
              </a:rPr>
              <a:t> </a:t>
            </a:r>
            <a:r>
              <a:rPr lang="en-US" sz="4200" b="1" dirty="0" err="1">
                <a:solidFill>
                  <a:srgbClr val="084B5E"/>
                </a:solidFill>
                <a:latin typeface="+mj-lt"/>
              </a:rPr>
              <a:t>móng</a:t>
            </a:r>
            <a:r>
              <a:rPr lang="en-US" sz="4200" b="1" dirty="0">
                <a:solidFill>
                  <a:srgbClr val="084B5E"/>
                </a:solidFill>
                <a:latin typeface="+mj-lt"/>
              </a:rPr>
              <a:t> </a:t>
            </a:r>
            <a:r>
              <a:rPr lang="en-US" sz="4200" b="1" dirty="0" err="1">
                <a:solidFill>
                  <a:srgbClr val="084B5E"/>
                </a:solidFill>
                <a:latin typeface="+mj-lt"/>
                <a:cs typeface="Times New Roman" panose="02020603050405020304" pitchFamily="18" charset="0"/>
              </a:rPr>
              <a:t>cho</a:t>
            </a:r>
            <a:r>
              <a:rPr lang="en-US" sz="4200" b="1" dirty="0">
                <a:solidFill>
                  <a:srgbClr val="084B5E"/>
                </a:solidFill>
                <a:latin typeface="+mj-lt"/>
              </a:rPr>
              <a:t> di </a:t>
            </a:r>
            <a:r>
              <a:rPr lang="en-US" sz="4200" b="1" dirty="0" err="1">
                <a:solidFill>
                  <a:srgbClr val="084B5E"/>
                </a:solidFill>
                <a:latin typeface="+mj-lt"/>
              </a:rPr>
              <a:t>truyền</a:t>
            </a:r>
            <a:r>
              <a:rPr lang="en-US" sz="4200" b="1" dirty="0">
                <a:solidFill>
                  <a:srgbClr val="084B5E"/>
                </a:solidFill>
                <a:latin typeface="+mj-lt"/>
              </a:rPr>
              <a:t> </a:t>
            </a:r>
            <a:r>
              <a:rPr lang="en-US" sz="4200" b="1" dirty="0" err="1">
                <a:solidFill>
                  <a:srgbClr val="084B5E"/>
                </a:solidFill>
                <a:latin typeface="+mj-lt"/>
              </a:rPr>
              <a:t>học</a:t>
            </a:r>
            <a:r>
              <a:rPr lang="en-US" sz="4200" b="1" dirty="0">
                <a:solidFill>
                  <a:srgbClr val="084B5E"/>
                </a:solidFill>
                <a:latin typeface="+mj-lt"/>
              </a:rPr>
              <a:t> </a:t>
            </a:r>
            <a:r>
              <a:rPr lang="en-US" sz="4200" b="1" dirty="0" err="1">
                <a:solidFill>
                  <a:srgbClr val="084B5E"/>
                </a:solidFill>
                <a:latin typeface="+mj-lt"/>
              </a:rPr>
              <a:t>hiện</a:t>
            </a:r>
            <a:r>
              <a:rPr lang="en-US" sz="4200" b="1" dirty="0">
                <a:solidFill>
                  <a:srgbClr val="084B5E"/>
                </a:solidFill>
                <a:latin typeface="+mj-lt"/>
              </a:rPr>
              <a:t> </a:t>
            </a:r>
            <a:r>
              <a:rPr lang="en-US" sz="4200" b="1" dirty="0" err="1">
                <a:solidFill>
                  <a:srgbClr val="084B5E"/>
                </a:solidFill>
                <a:latin typeface="+mj-lt"/>
              </a:rPr>
              <a:t>đại</a:t>
            </a:r>
            <a:r>
              <a:rPr lang="en-US" sz="4200" b="1" dirty="0">
                <a:solidFill>
                  <a:srgbClr val="084B5E"/>
                </a:solidFill>
                <a:latin typeface="+mj-lt"/>
              </a:rPr>
              <a:t>”?</a:t>
            </a:r>
          </a:p>
          <a:p>
            <a:pPr algn="just">
              <a:lnSpc>
                <a:spcPct val="150000"/>
              </a:lnSpc>
              <a:defRPr/>
            </a:pPr>
            <a:r>
              <a:rPr lang="en-US" sz="4200" b="1" dirty="0">
                <a:solidFill>
                  <a:srgbClr val="084B5E"/>
                </a:solidFill>
                <a:latin typeface="+mj-lt"/>
              </a:rPr>
              <a:t>	      </a:t>
            </a:r>
          </a:p>
        </p:txBody>
      </p:sp>
      <p:pic>
        <p:nvPicPr>
          <p:cNvPr id="4099" name="Picture 6" descr="Download Focus, Idea, Light Bulb. Royalty-Free Stock Illustration Image -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3317083"/>
            <a:ext cx="2212182" cy="200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0" y="573882"/>
            <a:ext cx="13973175" cy="830997"/>
          </a:xfrm>
          <a:prstGeom prst="rect">
            <a:avLst/>
          </a:prstGeom>
          <a:noFill/>
        </p:spPr>
        <p:txBody>
          <a:bodyPr>
            <a:spAutoFit/>
          </a:bodyPr>
          <a:lstStyle/>
          <a:p>
            <a:pPr>
              <a:buClr>
                <a:srgbClr val="000000"/>
              </a:buClr>
              <a:buFont typeface="Arial"/>
              <a:buNone/>
              <a:defRPr/>
            </a:pPr>
            <a:r>
              <a:rPr lang="en-US" sz="4800" b="1" kern="0" dirty="0">
                <a:solidFill>
                  <a:srgbClr val="C00000"/>
                </a:solidFill>
                <a:latin typeface="+mj-lt"/>
                <a:cs typeface="Times New Roman" panose="02020603050405020304" pitchFamily="18" charset="0"/>
                <a:sym typeface="Arial"/>
              </a:rPr>
              <a:t>III. Ý NGHĨA CỦA CÁC QUY LUẬT CỦA MENDEL</a:t>
            </a:r>
          </a:p>
        </p:txBody>
      </p:sp>
    </p:spTree>
    <p:extLst>
      <p:ext uri="{BB962C8B-B14F-4D97-AF65-F5344CB8AC3E}">
        <p14:creationId xmlns:p14="http://schemas.microsoft.com/office/powerpoint/2010/main" val="3705570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0350" y="2743200"/>
            <a:ext cx="12687300" cy="55245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altLang="en-US" sz="3600" b="1">
                <a:solidFill>
                  <a:srgbClr val="084B5E"/>
                </a:solidFill>
                <a:latin typeface="Calibri" panose="020F0502020204030204" pitchFamily="34" charset="0"/>
                <a:ea typeface="Roboto" panose="02000000000000000000" pitchFamily="2" charset="0"/>
                <a:cs typeface="Times New Roman" panose="02020603050405020304" pitchFamily="18" charset="0"/>
                <a:sym typeface="Arial" panose="020B0604020202020204" pitchFamily="34" charset="0"/>
              </a:rPr>
              <a:t> - Các công trình nghiên cứu của ông đã được khẳng định.</a:t>
            </a:r>
          </a:p>
          <a:p>
            <a:pPr algn="just">
              <a:lnSpc>
                <a:spcPct val="150000"/>
              </a:lnSpc>
            </a:pPr>
            <a:r>
              <a:rPr lang="en-US" altLang="en-US" sz="3600" b="1">
                <a:solidFill>
                  <a:srgbClr val="084B5E"/>
                </a:solidFill>
                <a:latin typeface="Calibri" panose="020F0502020204030204" pitchFamily="34" charset="0"/>
                <a:ea typeface="Roboto" panose="02000000000000000000" pitchFamily="2" charset="0"/>
                <a:cs typeface="Times New Roman" panose="02020603050405020304" pitchFamily="18" charset="0"/>
                <a:sym typeface="Arial" panose="020B0604020202020204" pitchFamily="34" charset="0"/>
              </a:rPr>
              <a:t>- Phương pháp nghiên cứu của ông là cơ sở của các phương pháp  trong nghiên cứu di truyền hiện đại.</a:t>
            </a:r>
          </a:p>
          <a:p>
            <a:pPr algn="just">
              <a:lnSpc>
                <a:spcPct val="150000"/>
              </a:lnSpc>
            </a:pPr>
            <a:r>
              <a:rPr lang="en-US" altLang="en-US" sz="3600" b="1">
                <a:solidFill>
                  <a:srgbClr val="084B5E"/>
                </a:solidFill>
                <a:latin typeface="Calibri" panose="020F0502020204030204" pitchFamily="34" charset="0"/>
                <a:ea typeface="Roboto" panose="02000000000000000000" pitchFamily="2" charset="0"/>
                <a:cs typeface="Times New Roman" panose="02020603050405020304" pitchFamily="18" charset="0"/>
              </a:rPr>
              <a:t>- Giả thuyết nhân tố di truyền của ông thiết lập cơ sở nguyên lí gene quy định tính trạng và truyền thông tin di truyền.</a:t>
            </a:r>
          </a:p>
        </p:txBody>
      </p:sp>
      <p:sp>
        <p:nvSpPr>
          <p:cNvPr id="3" name="TextBox 2"/>
          <p:cNvSpPr txBox="1"/>
          <p:nvPr/>
        </p:nvSpPr>
        <p:spPr>
          <a:xfrm>
            <a:off x="2628900" y="571500"/>
            <a:ext cx="13487400" cy="923330"/>
          </a:xfrm>
          <a:prstGeom prst="rect">
            <a:avLst/>
          </a:prstGeom>
          <a:noFill/>
        </p:spPr>
        <p:txBody>
          <a:bodyPr>
            <a:spAutoFit/>
          </a:bodyPr>
          <a:lstStyle/>
          <a:p>
            <a:pPr>
              <a:buClr>
                <a:srgbClr val="000000"/>
              </a:buClr>
              <a:buFont typeface="Arial"/>
              <a:buNone/>
              <a:defRPr/>
            </a:pPr>
            <a:r>
              <a:rPr lang="en-US" sz="5400" b="1" kern="0" dirty="0">
                <a:solidFill>
                  <a:srgbClr val="C00000"/>
                </a:solidFill>
                <a:latin typeface="+mj-lt"/>
                <a:cs typeface="Times New Roman" panose="02020603050405020304" pitchFamily="18" charset="0"/>
                <a:sym typeface="Arial"/>
              </a:rPr>
              <a:t>III. Ý NGHĨA CỦA CÁC QUY LUẬT CỦA MENDEL</a:t>
            </a:r>
          </a:p>
        </p:txBody>
      </p:sp>
    </p:spTree>
    <p:extLst>
      <p:ext uri="{BB962C8B-B14F-4D97-AF65-F5344CB8AC3E}">
        <p14:creationId xmlns:p14="http://schemas.microsoft.com/office/powerpoint/2010/main" val="1681646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3078"/>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p:cNvSpPr txBox="1"/>
          <p:nvPr/>
        </p:nvSpPr>
        <p:spPr>
          <a:xfrm>
            <a:off x="457200" y="2486391"/>
            <a:ext cx="7010400" cy="5909310"/>
          </a:xfrm>
          <a:prstGeom prst="rect">
            <a:avLst/>
          </a:prstGeom>
          <a:noFill/>
        </p:spPr>
        <p:txBody>
          <a:bodyPr wrap="square">
            <a:spAutoFit/>
          </a:bodyPr>
          <a:lstStyle/>
          <a:p>
            <a:pPr algn="just" fontAlgn="base">
              <a:lnSpc>
                <a:spcPct val="150000"/>
              </a:lnSpc>
              <a:spcBef>
                <a:spcPct val="0"/>
              </a:spcBef>
            </a:pPr>
            <a:r>
              <a:rPr lang="vi-VN" sz="2800" b="1" i="1" dirty="0">
                <a:solidFill>
                  <a:srgbClr val="000000"/>
                </a:solidFill>
                <a:latin typeface="Arial" panose="020B0604020202020204" pitchFamily="34" charset="0"/>
                <a:cs typeface="Arial" panose="020B0604020202020204" pitchFamily="34" charset="0"/>
              </a:rPr>
              <a:t>Anh Chris và vợ là Tess không ngạc nhiên khi đứa con đầu tiên của họ, bé </a:t>
            </a:r>
            <a:r>
              <a:rPr lang="vi-VN" sz="2800" b="1" i="1" dirty="0" smtClean="0">
                <a:solidFill>
                  <a:srgbClr val="000000"/>
                </a:solidFill>
                <a:latin typeface="Arial" panose="020B0604020202020204" pitchFamily="34" charset="0"/>
                <a:cs typeface="Arial" panose="020B0604020202020204" pitchFamily="34" charset="0"/>
              </a:rPr>
              <a:t>Jacob</a:t>
            </a:r>
            <a:r>
              <a:rPr lang="en-US" sz="2800" b="1" i="1" dirty="0" smtClean="0">
                <a:solidFill>
                  <a:srgbClr val="000000"/>
                </a:solidFill>
                <a:latin typeface="Arial" panose="020B0604020202020204" pitchFamily="34" charset="0"/>
                <a:cs typeface="Arial" panose="020B0604020202020204" pitchFamily="34" charset="0"/>
              </a:rPr>
              <a:t> </a:t>
            </a:r>
            <a:r>
              <a:rPr lang="vi-VN" sz="2800" b="1" i="1" dirty="0" smtClean="0">
                <a:solidFill>
                  <a:srgbClr val="000000"/>
                </a:solidFill>
                <a:latin typeface="Arial" panose="020B0604020202020204" pitchFamily="34" charset="0"/>
                <a:cs typeface="Arial" panose="020B0604020202020204" pitchFamily="34" charset="0"/>
              </a:rPr>
              <a:t>và </a:t>
            </a:r>
            <a:r>
              <a:rPr lang="vi-VN" sz="2800" b="1" i="1" dirty="0">
                <a:solidFill>
                  <a:srgbClr val="000000"/>
                </a:solidFill>
                <a:latin typeface="Arial" panose="020B0604020202020204" pitchFamily="34" charset="0"/>
                <a:cs typeface="Arial" panose="020B0604020202020204" pitchFamily="34" charset="0"/>
              </a:rPr>
              <a:t>bé </a:t>
            </a:r>
            <a:r>
              <a:rPr lang="vi-VN" sz="2800" b="1" i="1" dirty="0" smtClean="0">
                <a:solidFill>
                  <a:srgbClr val="000000"/>
                </a:solidFill>
                <a:latin typeface="Arial" panose="020B0604020202020204" pitchFamily="34" charset="0"/>
                <a:cs typeface="Arial" panose="020B0604020202020204" pitchFamily="34" charset="0"/>
              </a:rPr>
              <a:t>Savannah </a:t>
            </a:r>
            <a:r>
              <a:rPr lang="vi-VN" sz="2800" b="1" i="1" dirty="0">
                <a:solidFill>
                  <a:srgbClr val="000000"/>
                </a:solidFill>
                <a:latin typeface="Arial" panose="020B0604020202020204" pitchFamily="34" charset="0"/>
                <a:cs typeface="Arial" panose="020B0604020202020204" pitchFamily="34" charset="0"/>
              </a:rPr>
              <a:t>đều chào đời với màu da oliu (màu vàng nâu). Tuy nhiên họ rất sửng sốt khi đứa trẻ thứ ba, bé </a:t>
            </a:r>
            <a:r>
              <a:rPr lang="vi-VN" sz="2800" b="1" i="1" dirty="0" smtClean="0">
                <a:solidFill>
                  <a:srgbClr val="000000"/>
                </a:solidFill>
                <a:latin typeface="Arial" panose="020B0604020202020204" pitchFamily="34" charset="0"/>
                <a:cs typeface="Arial" panose="020B0604020202020204" pitchFamily="34" charset="0"/>
              </a:rPr>
              <a:t>Amiah, </a:t>
            </a:r>
            <a:r>
              <a:rPr lang="vi-VN" sz="2800" b="1" i="1" dirty="0">
                <a:solidFill>
                  <a:srgbClr val="000000"/>
                </a:solidFill>
                <a:latin typeface="Arial" panose="020B0604020202020204" pitchFamily="34" charset="0"/>
                <a:cs typeface="Arial" panose="020B0604020202020204" pitchFamily="34" charset="0"/>
              </a:rPr>
              <a:t>ra đời với màu da trắng và đôi mắt xanh như mẹ. Sự kinh ngạc ấy càng lớn hơn khi </a:t>
            </a:r>
            <a:r>
              <a:rPr lang="vi-VN" sz="2800" b="1" i="1" dirty="0" smtClean="0">
                <a:solidFill>
                  <a:srgbClr val="000000"/>
                </a:solidFill>
                <a:latin typeface="Arial" panose="020B0604020202020204" pitchFamily="34" charset="0"/>
                <a:cs typeface="Arial" panose="020B0604020202020204" pitchFamily="34" charset="0"/>
              </a:rPr>
              <a:t>bé </a:t>
            </a:r>
            <a:r>
              <a:rPr lang="vi-VN" sz="2800" b="1" i="1" dirty="0">
                <a:solidFill>
                  <a:srgbClr val="000000"/>
                </a:solidFill>
                <a:latin typeface="Arial" panose="020B0604020202020204" pitchFamily="34" charset="0"/>
                <a:cs typeface="Arial" panose="020B0604020202020204" pitchFamily="34" charset="0"/>
              </a:rPr>
              <a:t>Zion được sinh ra với nước da đen như của bố.</a:t>
            </a:r>
          </a:p>
        </p:txBody>
      </p:sp>
      <p:pic>
        <p:nvPicPr>
          <p:cNvPr id="1026" name="Picture 2" descr="Gia đình cầu vồng: Sinh 4 con, 3 màu da khác nhau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8912" y="2486391"/>
            <a:ext cx="9573590" cy="64526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76300" y="503987"/>
            <a:ext cx="16535400" cy="1478418"/>
          </a:xfrm>
          <a:prstGeom prst="rect">
            <a:avLst/>
          </a:prstGeom>
          <a:noFill/>
        </p:spPr>
        <p:txBody>
          <a:bodyPr wrap="square">
            <a:spAutoFit/>
          </a:bodyPr>
          <a:lstStyle/>
          <a:p>
            <a:pPr algn="just" fontAlgn="base">
              <a:lnSpc>
                <a:spcPct val="150000"/>
              </a:lnSpc>
              <a:spcBef>
                <a:spcPct val="0"/>
              </a:spcBef>
            </a:pPr>
            <a:r>
              <a:rPr lang="vi-VN" sz="3200" b="1" i="1" dirty="0">
                <a:solidFill>
                  <a:srgbClr val="CC0066"/>
                </a:solidFill>
                <a:cs typeface="Arial" panose="020B0604020202020204" pitchFamily="34" charset="0"/>
              </a:rPr>
              <a:t>Một gia đình ở Anh được gọi là "gia đình cầu vồng" khi 4 đứa trẻ con được sinh ra với đủ ba màu vàng, đen và trắng.</a:t>
            </a:r>
            <a:endParaRPr lang="vi-VN" sz="3200" b="1" i="1" dirty="0">
              <a:solidFill>
                <a:srgbClr val="CC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208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3"/>
          <p:cNvSpPr txBox="1">
            <a:spLocks noChangeArrowheads="1"/>
          </p:cNvSpPr>
          <p:nvPr/>
        </p:nvSpPr>
        <p:spPr bwMode="auto">
          <a:xfrm>
            <a:off x="1828800" y="2857501"/>
            <a:ext cx="14630400" cy="3596369"/>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15000"/>
              </a:lnSpc>
              <a:spcBef>
                <a:spcPct val="50000"/>
              </a:spcBef>
              <a:buFontTx/>
              <a:buNone/>
              <a:defRPr/>
            </a:pPr>
            <a:r>
              <a:rPr lang="en-US" altLang="en-US" sz="9900" b="1" dirty="0" smtClean="0">
                <a:solidFill>
                  <a:srgbClr val="FFC000"/>
                </a:solidFill>
                <a:latin typeface="Times New Roman" panose="02020603050405020304" pitchFamily="18" charset="0"/>
                <a:cs typeface="Times New Roman" panose="02020603050405020304" pitchFamily="18" charset="0"/>
              </a:rPr>
              <a:t>MỞ RỘNG HỌC THUYẾT MENDEL</a:t>
            </a:r>
            <a:endParaRPr lang="vi-VN" altLang="en-US" sz="99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4090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713AD81-4728-BDF8-43EB-AE66A38F31D0}"/>
              </a:ext>
            </a:extLst>
          </p:cNvPr>
          <p:cNvPicPr>
            <a:picLocks noChangeAspect="1"/>
          </p:cNvPicPr>
          <p:nvPr/>
        </p:nvPicPr>
        <p:blipFill rotWithShape="1">
          <a:blip r:embed="rId2"/>
          <a:srcRect r="2546"/>
          <a:stretch/>
        </p:blipFill>
        <p:spPr bwMode="auto">
          <a:xfrm>
            <a:off x="631861" y="233432"/>
            <a:ext cx="17275997" cy="99653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40554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2;p28"/>
          <p:cNvSpPr txBox="1"/>
          <p:nvPr/>
        </p:nvSpPr>
        <p:spPr>
          <a:xfrm>
            <a:off x="571500" y="1937384"/>
            <a:ext cx="17145000" cy="7410869"/>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ctr" anchorCtr="0">
            <a:noAutofit/>
          </a:bodyPr>
          <a:lstStyle/>
          <a:p>
            <a:pPr marL="0" lvl="1" indent="766763" algn="just">
              <a:lnSpc>
                <a:spcPct val="150000"/>
              </a:lnSpc>
              <a:spcBef>
                <a:spcPts val="900"/>
              </a:spcBef>
              <a:buClr>
                <a:srgbClr val="000000"/>
              </a:buClr>
              <a:defRPr/>
            </a:pPr>
            <a:r>
              <a:rPr lang="en-US" sz="4200" b="1" kern="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Trò chơi: EM TRỞ THÀNH CHUYÊN GIA SUY LUẬN LOGIC</a:t>
            </a:r>
          </a:p>
          <a:p>
            <a:pPr marL="0" lvl="1" algn="just">
              <a:lnSpc>
                <a:spcPct val="150000"/>
              </a:lnSpc>
              <a:spcBef>
                <a:spcPts val="900"/>
              </a:spcBef>
              <a:buClr>
                <a:srgbClr val="000000"/>
              </a:buClr>
              <a:buFontTx/>
              <a:buAutoNum type="arabicPeriod"/>
              <a:defRPr/>
            </a:pPr>
            <a:r>
              <a:rPr lang="en-US" sz="4200" b="1" kern="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Hoạt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động</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theo</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4 </a:t>
            </a:r>
            <a:r>
              <a:rPr lang="en-US" sz="4200" b="1" kern="0" dirty="0" err="1">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nhóm</a:t>
            </a:r>
            <a:r>
              <a:rPr lang="en-US" sz="4200" b="1" kern="0" dirty="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mỗi</a:t>
            </a:r>
            <a:r>
              <a:rPr lang="en-US" sz="4200" b="1" kern="0" dirty="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nhóm</a:t>
            </a:r>
            <a:r>
              <a:rPr lang="en-US" sz="4200" b="1" kern="0" dirty="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 10 - </a:t>
            </a:r>
            <a:r>
              <a:rPr lang="en-US" sz="4200" b="1" kern="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12 học sinh:</a:t>
            </a:r>
            <a:r>
              <a:rPr lang="en-US" sz="4200" b="1" kern="0">
                <a:solidFill>
                  <a:srgbClr val="0070C0"/>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bốc thăm để chọn nhiệm vụ mà nhóm cần thuyết trình</a:t>
            </a:r>
            <a:endPar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endParaRPr>
          </a:p>
          <a:p>
            <a:pPr marL="0" lvl="1" algn="just">
              <a:lnSpc>
                <a:spcPct val="150000"/>
              </a:lnSpc>
              <a:spcBef>
                <a:spcPts val="900"/>
              </a:spcBef>
              <a:buClr>
                <a:srgbClr val="000000"/>
              </a:buClr>
              <a:buFontTx/>
              <a:buAutoNum type="arabicPeriod"/>
              <a:defRPr/>
            </a:pPr>
            <a:r>
              <a:rPr lang="en-US" sz="4200" b="1" kern="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Thời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gian</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thực</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hiện</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nhiệm</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vụ</a:t>
            </a:r>
            <a:r>
              <a:rPr lang="en-US" sz="4200" b="1" kern="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2</a:t>
            </a:r>
            <a:r>
              <a:rPr lang="en-US" sz="4200" b="1" kern="0">
                <a:solidFill>
                  <a:srgbClr val="0070C0"/>
                </a:solidFill>
                <a:latin typeface="Arial" panose="020B0604020202020204" pitchFamily="34" charset="0"/>
                <a:ea typeface="Roboto" panose="02000000000000000000" pitchFamily="2" charset="0"/>
                <a:cs typeface="Arial" panose="020B0604020202020204" pitchFamily="34" charset="0"/>
                <a:sym typeface="Montserrat Light"/>
              </a:rPr>
              <a:t>5 phút</a:t>
            </a:r>
            <a:endParaRPr lang="en-US" sz="4200" b="1" kern="0" dirty="0">
              <a:solidFill>
                <a:srgbClr val="0070C0"/>
              </a:solidFill>
              <a:latin typeface="Arial" panose="020B0604020202020204" pitchFamily="34" charset="0"/>
              <a:ea typeface="Roboto" panose="02000000000000000000" pitchFamily="2" charset="0"/>
              <a:cs typeface="Arial" panose="020B0604020202020204" pitchFamily="34" charset="0"/>
              <a:sym typeface="Montserrat Light"/>
            </a:endParaRPr>
          </a:p>
        </p:txBody>
      </p:sp>
      <p:sp>
        <p:nvSpPr>
          <p:cNvPr id="4" name="Rectangle 3"/>
          <p:cNvSpPr/>
          <p:nvPr/>
        </p:nvSpPr>
        <p:spPr>
          <a:xfrm>
            <a:off x="144508" y="125292"/>
            <a:ext cx="760911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5400" b="1" dirty="0">
                <a:solidFill>
                  <a:srgbClr val="FF0000"/>
                </a:solidFill>
                <a:cs typeface="Times New Roman" panose="02020603050405020304" pitchFamily="18" charset="0"/>
              </a:rPr>
              <a:t>GIAO NHIỆM VỤ HỌC TẬP</a:t>
            </a:r>
          </a:p>
        </p:txBody>
      </p:sp>
    </p:spTree>
    <p:extLst>
      <p:ext uri="{BB962C8B-B14F-4D97-AF65-F5344CB8AC3E}">
        <p14:creationId xmlns:p14="http://schemas.microsoft.com/office/powerpoint/2010/main" val="116519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2;p28"/>
          <p:cNvSpPr txBox="1"/>
          <p:nvPr/>
        </p:nvSpPr>
        <p:spPr>
          <a:xfrm>
            <a:off x="571500" y="1783080"/>
            <a:ext cx="17145000" cy="7428012"/>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ctr" anchorCtr="0">
            <a:noAutofit/>
          </a:bodyPr>
          <a:lstStyle/>
          <a:p>
            <a:pPr marL="0" lvl="1" indent="766763" algn="just">
              <a:lnSpc>
                <a:spcPct val="150000"/>
              </a:lnSpc>
              <a:spcBef>
                <a:spcPts val="900"/>
              </a:spcBef>
              <a:buClr>
                <a:srgbClr val="000000"/>
              </a:buClr>
              <a:defRPr/>
            </a:pPr>
            <a:r>
              <a:rPr lang="en-US" sz="4800" b="1" kern="0" dirty="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Nội</a:t>
            </a:r>
            <a:r>
              <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 dung </a:t>
            </a:r>
            <a:r>
              <a:rPr lang="en-US" sz="4800" b="1" kern="0" dirty="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câu</a:t>
            </a:r>
            <a:r>
              <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800" b="1" kern="0" dirty="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hỏi</a:t>
            </a:r>
            <a:r>
              <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a:t>
            </a: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a:t>
            </a:r>
            <a:r>
              <a:rPr lang="vi-VN" sz="4800" b="1" dirty="0">
                <a:solidFill>
                  <a:srgbClr val="FF0000"/>
                </a:solidFill>
                <a:cs typeface="Arial" panose="020B0604020202020204" pitchFamily="34" charset="0"/>
              </a:rPr>
              <a:t>1</a:t>
            </a:r>
            <a:r>
              <a:rPr lang="en-US" sz="4800" b="1">
                <a:solidFill>
                  <a:srgbClr val="FF0000"/>
                </a:solidFill>
                <a:latin typeface="Arial" panose="020B0604020202020204" pitchFamily="34" charset="0"/>
                <a:cs typeface="Arial" panose="020B0604020202020204" pitchFamily="34" charset="0"/>
              </a:rPr>
              <a:t>:</a:t>
            </a:r>
            <a:r>
              <a:rPr lang="vi-VN" sz="4800">
                <a:solidFill>
                  <a:srgbClr val="FF0000"/>
                </a:solidFill>
                <a:cs typeface="Arial" panose="020B0604020202020204" pitchFamily="34" charset="0"/>
              </a:rPr>
              <a:t> </a:t>
            </a:r>
            <a:r>
              <a:rPr lang="vi-VN" sz="4800">
                <a:solidFill>
                  <a:srgbClr val="1F24F5"/>
                </a:solidFill>
                <a:cs typeface="Arial" panose="020B0604020202020204" pitchFamily="34" charset="0"/>
              </a:rPr>
              <a:t>Trình bày về trội không hoàn toàn</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2:</a:t>
            </a:r>
            <a:r>
              <a:rPr lang="vi-VN" sz="4800">
                <a:solidFill>
                  <a:srgbClr val="1F24F5"/>
                </a:solidFill>
                <a:cs typeface="Arial" panose="020B0604020202020204" pitchFamily="34" charset="0"/>
              </a:rPr>
              <a:t> Trình bày về đồng trội</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3:</a:t>
            </a:r>
            <a:r>
              <a:rPr lang="vi-VN" sz="4800">
                <a:solidFill>
                  <a:prstClr val="black"/>
                </a:solidFill>
                <a:cs typeface="Arial" panose="020B0604020202020204" pitchFamily="34" charset="0"/>
              </a:rPr>
              <a:t> </a:t>
            </a:r>
            <a:r>
              <a:rPr lang="vi-VN" sz="4800">
                <a:solidFill>
                  <a:srgbClr val="1F24F5"/>
                </a:solidFill>
                <a:cs typeface="Arial" panose="020B0604020202020204" pitchFamily="34" charset="0"/>
              </a:rPr>
              <a:t>Trình bày về gene đa allele</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4:</a:t>
            </a:r>
            <a:r>
              <a:rPr lang="vi-VN" sz="4800">
                <a:solidFill>
                  <a:prstClr val="black"/>
                </a:solidFill>
                <a:cs typeface="Arial" panose="020B0604020202020204" pitchFamily="34" charset="0"/>
              </a:rPr>
              <a:t> </a:t>
            </a:r>
            <a:r>
              <a:rPr lang="vi-VN" sz="4800">
                <a:solidFill>
                  <a:srgbClr val="1F24F5"/>
                </a:solidFill>
                <a:cs typeface="Arial" panose="020B0604020202020204" pitchFamily="34" charset="0"/>
              </a:rPr>
              <a:t>Trình bày về tính đa hiệu của gene</a:t>
            </a:r>
            <a:endParaRPr lang="vi-VN" sz="4800" dirty="0">
              <a:solidFill>
                <a:srgbClr val="1F24F5"/>
              </a:solidFill>
              <a:cs typeface="Arial" panose="020B0604020202020204" pitchFamily="34" charset="0"/>
            </a:endParaRPr>
          </a:p>
        </p:txBody>
      </p:sp>
      <p:sp>
        <p:nvSpPr>
          <p:cNvPr id="4" name="Rectangle 3"/>
          <p:cNvSpPr/>
          <p:nvPr/>
        </p:nvSpPr>
        <p:spPr>
          <a:xfrm>
            <a:off x="144508" y="56712"/>
            <a:ext cx="760911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5400" b="1" dirty="0">
                <a:solidFill>
                  <a:srgbClr val="FF0000"/>
                </a:solidFill>
                <a:cs typeface="Times New Roman" panose="02020603050405020304" pitchFamily="18" charset="0"/>
              </a:rPr>
              <a:t>GIAO NHIỆM VỤ HỌC TẬP</a:t>
            </a:r>
          </a:p>
        </p:txBody>
      </p:sp>
    </p:spTree>
    <p:extLst>
      <p:ext uri="{BB962C8B-B14F-4D97-AF65-F5344CB8AC3E}">
        <p14:creationId xmlns:p14="http://schemas.microsoft.com/office/powerpoint/2010/main" val="2631570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44759" y="1701634"/>
            <a:ext cx="4998485" cy="738665"/>
            <a:chOff x="281770" y="803712"/>
            <a:chExt cx="3332323" cy="492443"/>
          </a:xfrm>
        </p:grpSpPr>
        <p:sp>
          <p:nvSpPr>
            <p:cNvPr id="5" name="Rectangle 4"/>
            <p:cNvSpPr/>
            <p:nvPr/>
          </p:nvSpPr>
          <p:spPr>
            <a:xfrm>
              <a:off x="281770" y="803712"/>
              <a:ext cx="3332323" cy="492443"/>
            </a:xfrm>
            <a:prstGeom prst="rect">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pPr marL="0" lvl="1" algn="just">
                <a:spcAft>
                  <a:spcPts val="750"/>
                </a:spcAft>
                <a:buClr>
                  <a:srgbClr val="000000"/>
                </a:buClr>
                <a:defRPr/>
              </a:pPr>
              <a:r>
                <a:rPr lang="en-US" sz="4200" b="1" dirty="0">
                  <a:solidFill>
                    <a:srgbClr val="FF0000"/>
                  </a:solidFill>
                  <a:cs typeface="Calibri" panose="020F0502020204030204" pitchFamily="34" charset="0"/>
                </a:rPr>
                <a:t>      </a:t>
              </a:r>
              <a:r>
                <a:rPr lang="en-US" sz="4200" b="1" dirty="0" err="1">
                  <a:solidFill>
                    <a:srgbClr val="FF0000"/>
                  </a:solidFill>
                  <a:cs typeface="Calibri" panose="020F0502020204030204" pitchFamily="34" charset="0"/>
                </a:rPr>
                <a:t>Thời</a:t>
              </a:r>
              <a:r>
                <a:rPr lang="en-US" sz="4200" b="1" dirty="0">
                  <a:solidFill>
                    <a:srgbClr val="FF0000"/>
                  </a:solidFill>
                  <a:cs typeface="Calibri" panose="020F0502020204030204" pitchFamily="34" charset="0"/>
                </a:rPr>
                <a:t> </a:t>
              </a:r>
              <a:r>
                <a:rPr lang="en-US" sz="4200" b="1" dirty="0" err="1">
                  <a:solidFill>
                    <a:srgbClr val="FF0000"/>
                  </a:solidFill>
                  <a:cs typeface="Calibri" panose="020F0502020204030204" pitchFamily="34" charset="0"/>
                </a:rPr>
                <a:t>gian</a:t>
              </a:r>
              <a:r>
                <a:rPr lang="en-US" sz="4200" b="1">
                  <a:solidFill>
                    <a:srgbClr val="FF0000"/>
                  </a:solidFill>
                  <a:cs typeface="Calibri" panose="020F0502020204030204" pitchFamily="34" charset="0"/>
                </a:rPr>
                <a:t>: 25 phút</a:t>
              </a:r>
              <a:endParaRPr lang="en-US" sz="4200" b="1" dirty="0">
                <a:solidFill>
                  <a:srgbClr val="FF0000"/>
                </a:solidFill>
                <a:cs typeface="Calibri" panose="020F0502020204030204" pitchFamily="34" charset="0"/>
              </a:endParaRPr>
            </a:p>
          </p:txBody>
        </p:sp>
        <p:pic>
          <p:nvPicPr>
            <p:cNvPr id="6" name="Picture 2" descr="Clock free vector icons designed by Freepik | Clock, Clock icon, Clock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092" y="859274"/>
              <a:ext cx="436789" cy="4367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8"/>
          <p:cNvSpPr/>
          <p:nvPr/>
        </p:nvSpPr>
        <p:spPr>
          <a:xfrm>
            <a:off x="1706332" y="2999084"/>
            <a:ext cx="15732584" cy="5740544"/>
          </a:xfrm>
          <a:prstGeom prst="roundRect">
            <a:avLst/>
          </a:prstGeom>
          <a:solidFill>
            <a:schemeClr val="bg1"/>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800"/>
              </a:spcBef>
            </a:pPr>
            <a:r>
              <a:rPr lang="en-US" sz="4800">
                <a:solidFill>
                  <a:srgbClr val="1F24F5"/>
                </a:solidFill>
                <a:latin typeface="Arial" panose="020B0604020202020204" pitchFamily="34" charset="0"/>
                <a:cs typeface="Arial" panose="020B0604020202020204" pitchFamily="34" charset="0"/>
                <a:sym typeface="Montserrat Light"/>
              </a:rPr>
              <a:t>Học sinh </a:t>
            </a:r>
            <a:r>
              <a:rPr lang="en-US" sz="4800" dirty="0" err="1">
                <a:solidFill>
                  <a:srgbClr val="1F24F5"/>
                </a:solidFill>
                <a:latin typeface="Arial" panose="020B0604020202020204" pitchFamily="34" charset="0"/>
                <a:cs typeface="Arial" panose="020B0604020202020204" pitchFamily="34" charset="0"/>
                <a:sym typeface="Montserrat Light"/>
              </a:rPr>
              <a:t>hoạt</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động</a:t>
            </a:r>
            <a:r>
              <a:rPr lang="en-US" sz="4800" dirty="0">
                <a:solidFill>
                  <a:srgbClr val="1F24F5"/>
                </a:solidFill>
                <a:latin typeface="Arial" panose="020B0604020202020204" pitchFamily="34" charset="0"/>
                <a:cs typeface="Arial" panose="020B0604020202020204" pitchFamily="34" charset="0"/>
                <a:sym typeface="Montserrat Light"/>
              </a:rPr>
              <a:t> 4 </a:t>
            </a:r>
            <a:r>
              <a:rPr lang="en-US" sz="4800" dirty="0" err="1">
                <a:solidFill>
                  <a:srgbClr val="1F24F5"/>
                </a:solidFill>
                <a:latin typeface="Arial" panose="020B0604020202020204" pitchFamily="34" charset="0"/>
                <a:cs typeface="Arial" panose="020B0604020202020204" pitchFamily="34" charset="0"/>
                <a:sym typeface="Montserrat Light"/>
              </a:rPr>
              <a:t>nhóm</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thực</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hiện</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nhiệm</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vụ</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err="1">
                <a:solidFill>
                  <a:srgbClr val="1F24F5"/>
                </a:solidFill>
                <a:latin typeface="Arial" panose="020B0604020202020204" pitchFamily="34" charset="0"/>
                <a:cs typeface="Arial" panose="020B0604020202020204" pitchFamily="34" charset="0"/>
                <a:sym typeface="Montserrat Light"/>
              </a:rPr>
              <a:t>của</a:t>
            </a:r>
            <a:r>
              <a:rPr lang="en-US" sz="4800">
                <a:solidFill>
                  <a:srgbClr val="1F24F5"/>
                </a:solidFill>
                <a:latin typeface="Arial" panose="020B0604020202020204" pitchFamily="34" charset="0"/>
                <a:cs typeface="Arial" panose="020B0604020202020204" pitchFamily="34" charset="0"/>
                <a:sym typeface="Montserrat Light"/>
              </a:rPr>
              <a:t> giáo viên: </a:t>
            </a:r>
            <a:endParaRPr lang="en-US" sz="4800" dirty="0">
              <a:solidFill>
                <a:srgbClr val="1F24F5"/>
              </a:solidFill>
              <a:latin typeface="Arial" panose="020B0604020202020204" pitchFamily="34" charset="0"/>
              <a:cs typeface="Arial" panose="020B0604020202020204" pitchFamily="34" charset="0"/>
              <a:sym typeface="Montserrat Light"/>
            </a:endParaRPr>
          </a:p>
          <a:p>
            <a:pPr algn="just">
              <a:lnSpc>
                <a:spcPct val="150000"/>
              </a:lnSpc>
              <a:spcBef>
                <a:spcPts val="1800"/>
              </a:spcBef>
              <a:buClr>
                <a:srgbClr val="000000"/>
              </a:buClr>
            </a:pPr>
            <a:r>
              <a:rPr lang="en-US" sz="4800">
                <a:solidFill>
                  <a:srgbClr val="1F24F5"/>
                </a:solidFill>
                <a:latin typeface="Arial" panose="020B0604020202020204" pitchFamily="34" charset="0"/>
                <a:cs typeface="Arial" panose="020B0604020202020204" pitchFamily="34" charset="0"/>
                <a:sym typeface="Montserrat Light"/>
              </a:rPr>
              <a:t>- Học sinh </a:t>
            </a:r>
            <a:r>
              <a:rPr lang="en-US" sz="4800" dirty="0" err="1">
                <a:solidFill>
                  <a:srgbClr val="1F24F5"/>
                </a:solidFill>
                <a:latin typeface="Arial" panose="020B0604020202020204" pitchFamily="34" charset="0"/>
                <a:cs typeface="Arial" panose="020B0604020202020204" pitchFamily="34" charset="0"/>
                <a:sym typeface="Montserrat Light"/>
              </a:rPr>
              <a:t>thảo</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luận</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trả</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lời</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err="1">
                <a:solidFill>
                  <a:srgbClr val="1F24F5"/>
                </a:solidFill>
                <a:latin typeface="Arial" panose="020B0604020202020204" pitchFamily="34" charset="0"/>
                <a:cs typeface="Arial" panose="020B0604020202020204" pitchFamily="34" charset="0"/>
                <a:sym typeface="Montserrat Light"/>
              </a:rPr>
              <a:t>câu</a:t>
            </a:r>
            <a:r>
              <a:rPr lang="en-US" sz="4800">
                <a:solidFill>
                  <a:srgbClr val="1F24F5"/>
                </a:solidFill>
                <a:latin typeface="Arial" panose="020B0604020202020204" pitchFamily="34" charset="0"/>
                <a:cs typeface="Arial" panose="020B0604020202020204" pitchFamily="34" charset="0"/>
                <a:sym typeface="Montserrat Light"/>
              </a:rPr>
              <a:t> hỏi</a:t>
            </a:r>
            <a:endParaRPr lang="en-US" sz="4800" dirty="0">
              <a:solidFill>
                <a:srgbClr val="1F24F5"/>
              </a:solidFill>
              <a:latin typeface="Arial" panose="020B0604020202020204" pitchFamily="34" charset="0"/>
              <a:cs typeface="Arial" panose="020B0604020202020204" pitchFamily="34" charset="0"/>
              <a:sym typeface="Montserrat Light"/>
            </a:endParaRPr>
          </a:p>
          <a:p>
            <a:pPr algn="just">
              <a:lnSpc>
                <a:spcPct val="150000"/>
              </a:lnSpc>
              <a:spcBef>
                <a:spcPts val="1800"/>
              </a:spcBef>
              <a:buClr>
                <a:srgbClr val="000000"/>
              </a:buClr>
            </a:pP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Ghi</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nhận</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kết</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quả</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trình</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bày</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err="1">
                <a:solidFill>
                  <a:srgbClr val="1F24F5"/>
                </a:solidFill>
                <a:latin typeface="Arial" panose="020B0604020202020204" pitchFamily="34" charset="0"/>
                <a:cs typeface="Arial" panose="020B0604020202020204" pitchFamily="34" charset="0"/>
                <a:sym typeface="Montserrat Light"/>
              </a:rPr>
              <a:t>trước</a:t>
            </a:r>
            <a:r>
              <a:rPr lang="en-US" sz="4800">
                <a:solidFill>
                  <a:srgbClr val="1F24F5"/>
                </a:solidFill>
                <a:latin typeface="Arial" panose="020B0604020202020204" pitchFamily="34" charset="0"/>
                <a:cs typeface="Arial" panose="020B0604020202020204" pitchFamily="34" charset="0"/>
                <a:sym typeface="Montserrat Light"/>
              </a:rPr>
              <a:t> lớp</a:t>
            </a:r>
            <a:endParaRPr lang="en-US" sz="4800" dirty="0">
              <a:solidFill>
                <a:srgbClr val="1F24F5"/>
              </a:solidFill>
              <a:latin typeface="Arial" panose="020B0604020202020204" pitchFamily="34" charset="0"/>
              <a:cs typeface="Arial" panose="020B0604020202020204" pitchFamily="34" charset="0"/>
            </a:endParaRPr>
          </a:p>
        </p:txBody>
      </p:sp>
      <p:sp>
        <p:nvSpPr>
          <p:cNvPr id="8" name="Rectangle 7"/>
          <p:cNvSpPr/>
          <p:nvPr/>
        </p:nvSpPr>
        <p:spPr>
          <a:xfrm>
            <a:off x="0" y="0"/>
            <a:ext cx="7200900"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THỰC HIỆN NHIỆM VỤ</a:t>
            </a:r>
          </a:p>
        </p:txBody>
      </p:sp>
    </p:spTree>
    <p:extLst>
      <p:ext uri="{BB962C8B-B14F-4D97-AF65-F5344CB8AC3E}">
        <p14:creationId xmlns:p14="http://schemas.microsoft.com/office/powerpoint/2010/main" val="30286306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770739" y="813457"/>
            <a:ext cx="4998485" cy="738665"/>
            <a:chOff x="281770" y="803712"/>
            <a:chExt cx="3332323" cy="492443"/>
          </a:xfrm>
        </p:grpSpPr>
        <p:sp>
          <p:nvSpPr>
            <p:cNvPr id="3" name="Rectangle 2"/>
            <p:cNvSpPr/>
            <p:nvPr/>
          </p:nvSpPr>
          <p:spPr>
            <a:xfrm>
              <a:off x="281770" y="803712"/>
              <a:ext cx="3332323" cy="492443"/>
            </a:xfrm>
            <a:prstGeom prst="rect">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pPr marL="0" lvl="1" algn="just">
                <a:spcAft>
                  <a:spcPts val="750"/>
                </a:spcAft>
                <a:buClr>
                  <a:srgbClr val="000000"/>
                </a:buClr>
                <a:defRPr/>
              </a:pPr>
              <a:r>
                <a:rPr lang="en-US" sz="4200" b="1" dirty="0">
                  <a:solidFill>
                    <a:srgbClr val="FF0000"/>
                  </a:solidFill>
                  <a:cs typeface="Calibri" panose="020F0502020204030204" pitchFamily="34" charset="0"/>
                </a:rPr>
                <a:t>      </a:t>
              </a:r>
              <a:r>
                <a:rPr lang="en-US" sz="4200" b="1" dirty="0" err="1">
                  <a:solidFill>
                    <a:srgbClr val="FF0000"/>
                  </a:solidFill>
                  <a:cs typeface="Calibri" panose="020F0502020204030204" pitchFamily="34" charset="0"/>
                </a:rPr>
                <a:t>Thời</a:t>
              </a:r>
              <a:r>
                <a:rPr lang="en-US" sz="4200" b="1" dirty="0">
                  <a:solidFill>
                    <a:srgbClr val="FF0000"/>
                  </a:solidFill>
                  <a:cs typeface="Calibri" panose="020F0502020204030204" pitchFamily="34" charset="0"/>
                </a:rPr>
                <a:t> </a:t>
              </a:r>
              <a:r>
                <a:rPr lang="en-US" sz="4200" b="1" dirty="0" err="1">
                  <a:solidFill>
                    <a:srgbClr val="FF0000"/>
                  </a:solidFill>
                  <a:cs typeface="Calibri" panose="020F0502020204030204" pitchFamily="34" charset="0"/>
                </a:rPr>
                <a:t>gian</a:t>
              </a:r>
              <a:r>
                <a:rPr lang="en-US" sz="4200" b="1">
                  <a:solidFill>
                    <a:srgbClr val="FF0000"/>
                  </a:solidFill>
                  <a:cs typeface="Calibri" panose="020F0502020204030204" pitchFamily="34" charset="0"/>
                </a:rPr>
                <a:t>: 25 phút</a:t>
              </a:r>
              <a:endParaRPr lang="en-US" sz="4200" b="1" dirty="0">
                <a:solidFill>
                  <a:srgbClr val="FF0000"/>
                </a:solidFill>
                <a:cs typeface="Calibri" panose="020F0502020204030204" pitchFamily="34" charset="0"/>
              </a:endParaRPr>
            </a:p>
          </p:txBody>
        </p:sp>
        <p:pic>
          <p:nvPicPr>
            <p:cNvPr id="5" name="Picture 2" descr="Clock free vector icons designed by Freepik | Clock, Clock icon, Clock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092" y="859274"/>
              <a:ext cx="436789" cy="43678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0" y="0"/>
            <a:ext cx="7200900"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THỰC HIỆN NHIỆM VỤ</a:t>
            </a:r>
          </a:p>
        </p:txBody>
      </p:sp>
      <p:sp>
        <p:nvSpPr>
          <p:cNvPr id="4" name="Google Shape;132;p28"/>
          <p:cNvSpPr txBox="1"/>
          <p:nvPr/>
        </p:nvSpPr>
        <p:spPr>
          <a:xfrm>
            <a:off x="571500" y="1783080"/>
            <a:ext cx="17145000" cy="7428012"/>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ctr" anchorCtr="0">
            <a:noAutofit/>
          </a:bodyPr>
          <a:lstStyle/>
          <a:p>
            <a:pPr marL="0" lvl="1" indent="766763" algn="just">
              <a:spcBef>
                <a:spcPts val="900"/>
              </a:spcBef>
              <a:buClr>
                <a:srgbClr val="000000"/>
              </a:buClr>
              <a:defRPr/>
            </a:pPr>
            <a:r>
              <a:rPr lang="en-US" sz="4800" b="1" kern="0" dirty="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Nội</a:t>
            </a:r>
            <a:r>
              <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 dung </a:t>
            </a:r>
            <a:r>
              <a:rPr lang="en-US" sz="4800" b="1" kern="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câu</a:t>
            </a:r>
            <a:r>
              <a:rPr lang="en-US" sz="4800" b="1" kern="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 hỏi</a:t>
            </a:r>
            <a:endPar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a:t>
            </a:r>
            <a:r>
              <a:rPr lang="vi-VN" sz="4800" b="1">
                <a:solidFill>
                  <a:srgbClr val="FF0000"/>
                </a:solidFill>
                <a:cs typeface="Arial" panose="020B0604020202020204" pitchFamily="34" charset="0"/>
              </a:rPr>
              <a:t>1</a:t>
            </a:r>
            <a:r>
              <a:rPr lang="en-US" sz="4800" b="1">
                <a:solidFill>
                  <a:srgbClr val="FF0000"/>
                </a:solidFill>
                <a:latin typeface="Arial" panose="020B0604020202020204" pitchFamily="34" charset="0"/>
                <a:cs typeface="Arial" panose="020B0604020202020204" pitchFamily="34" charset="0"/>
              </a:rPr>
              <a:t>:</a:t>
            </a:r>
            <a:r>
              <a:rPr lang="vi-VN" sz="4800">
                <a:solidFill>
                  <a:srgbClr val="FF0000"/>
                </a:solidFill>
                <a:cs typeface="Arial" panose="020B0604020202020204" pitchFamily="34" charset="0"/>
              </a:rPr>
              <a:t> </a:t>
            </a:r>
            <a:r>
              <a:rPr lang="vi-VN" sz="4800">
                <a:solidFill>
                  <a:srgbClr val="1F24F5"/>
                </a:solidFill>
                <a:cs typeface="Arial" panose="020B0604020202020204" pitchFamily="34" charset="0"/>
              </a:rPr>
              <a:t>Trình bày về trội không hoàn toàn</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2:</a:t>
            </a:r>
            <a:r>
              <a:rPr lang="vi-VN" sz="4800">
                <a:solidFill>
                  <a:srgbClr val="1F24F5"/>
                </a:solidFill>
                <a:cs typeface="Arial" panose="020B0604020202020204" pitchFamily="34" charset="0"/>
              </a:rPr>
              <a:t> Trình bày về đồng trội</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3:</a:t>
            </a:r>
            <a:r>
              <a:rPr lang="vi-VN" sz="4800">
                <a:solidFill>
                  <a:prstClr val="black"/>
                </a:solidFill>
                <a:cs typeface="Arial" panose="020B0604020202020204" pitchFamily="34" charset="0"/>
              </a:rPr>
              <a:t> </a:t>
            </a:r>
            <a:r>
              <a:rPr lang="vi-VN" sz="4800">
                <a:solidFill>
                  <a:srgbClr val="1F24F5"/>
                </a:solidFill>
                <a:cs typeface="Arial" panose="020B0604020202020204" pitchFamily="34" charset="0"/>
              </a:rPr>
              <a:t>Trình bày về gene đa allele</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4:</a:t>
            </a:r>
            <a:r>
              <a:rPr lang="vi-VN" sz="4800">
                <a:solidFill>
                  <a:prstClr val="black"/>
                </a:solidFill>
                <a:cs typeface="Arial" panose="020B0604020202020204" pitchFamily="34" charset="0"/>
              </a:rPr>
              <a:t> </a:t>
            </a:r>
            <a:r>
              <a:rPr lang="vi-VN" sz="4800">
                <a:solidFill>
                  <a:srgbClr val="1F24F5"/>
                </a:solidFill>
                <a:cs typeface="Arial" panose="020B0604020202020204" pitchFamily="34" charset="0"/>
              </a:rPr>
              <a:t>Trình bày về tính đa hiệu của gene</a:t>
            </a:r>
            <a:endParaRPr lang="vi-VN" sz="4800" dirty="0">
              <a:solidFill>
                <a:srgbClr val="1F24F5"/>
              </a:solidFill>
              <a:cs typeface="Arial" panose="020B0604020202020204" pitchFamily="34" charset="0"/>
            </a:endParaRPr>
          </a:p>
        </p:txBody>
      </p:sp>
    </p:spTree>
    <p:extLst>
      <p:ext uri="{BB962C8B-B14F-4D97-AF65-F5344CB8AC3E}">
        <p14:creationId xmlns:p14="http://schemas.microsoft.com/office/powerpoint/2010/main" val="977028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32;p28"/>
          <p:cNvSpPr txBox="1"/>
          <p:nvPr/>
        </p:nvSpPr>
        <p:spPr>
          <a:xfrm>
            <a:off x="7650982" y="1921989"/>
            <a:ext cx="9412373" cy="1934913"/>
          </a:xfrm>
          <a:prstGeom prst="rect">
            <a:avLst/>
          </a:prstGeom>
          <a:noFill/>
          <a:ln>
            <a:noFill/>
          </a:ln>
        </p:spPr>
        <p:txBody>
          <a:bodyPr spcFirstLastPara="1" wrap="square" lIns="137138" tIns="137138" rIns="137138" bIns="137138" anchor="t" anchorCtr="0">
            <a:noAutofit/>
          </a:bodyPr>
          <a:lstStyle/>
          <a:p>
            <a:pPr marL="0" lvl="1" algn="just">
              <a:spcBef>
                <a:spcPts val="900"/>
              </a:spcBef>
              <a:spcAft>
                <a:spcPts val="900"/>
              </a:spcAft>
              <a:buClr>
                <a:srgbClr val="000000"/>
              </a:buClr>
              <a:defRPr/>
            </a:pPr>
            <a:r>
              <a:rPr lang="en-US" sz="5400" b="1" kern="0">
                <a:solidFill>
                  <a:srgbClr val="D200D2"/>
                </a:solidFill>
                <a:ea typeface="Roboto" panose="02000000000000000000" pitchFamily="2" charset="0"/>
                <a:cs typeface="Calibri" panose="020F0502020204030204" pitchFamily="34" charset="0"/>
                <a:sym typeface="Wingdings" panose="05000000000000000000" pitchFamily="2" charset="2"/>
              </a:rPr>
              <a:t></a:t>
            </a:r>
            <a:r>
              <a:rPr lang="en-US" sz="5400" b="1" kern="0">
                <a:solidFill>
                  <a:srgbClr val="007FFE"/>
                </a:solidFill>
                <a:ea typeface="Roboto" panose="02000000000000000000" pitchFamily="2" charset="0"/>
                <a:cs typeface="Calibri" panose="020F0502020204030204" pitchFamily="34" charset="0"/>
                <a:sym typeface="Wingdings" panose="05000000000000000000" pitchFamily="2" charset="2"/>
              </a:rPr>
              <a:t> </a:t>
            </a:r>
            <a:r>
              <a:rPr lang="en-US" sz="4800" b="1" kern="0">
                <a:solidFill>
                  <a:srgbClr val="007FFE"/>
                </a:solidFill>
                <a:ea typeface="Roboto" panose="02000000000000000000" pitchFamily="2" charset="0"/>
                <a:cs typeface="Calibri" panose="020F0502020204030204" pitchFamily="34" charset="0"/>
                <a:sym typeface="Montserrat Light"/>
              </a:rPr>
              <a:t>Các nhóm</a:t>
            </a:r>
            <a:r>
              <a:rPr lang="en-US" sz="4800" b="1" kern="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trình</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bày</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kết</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quả</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đã</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err="1">
                <a:solidFill>
                  <a:srgbClr val="007FFE"/>
                </a:solidFill>
                <a:ea typeface="Roboto" panose="02000000000000000000" pitchFamily="2" charset="0"/>
                <a:cs typeface="Arial" panose="020B0604020202020204" pitchFamily="34" charset="0"/>
                <a:sym typeface="Montserrat Light"/>
              </a:rPr>
              <a:t>thực</a:t>
            </a:r>
            <a:r>
              <a:rPr lang="en-US" sz="4800" b="1" kern="0">
                <a:solidFill>
                  <a:srgbClr val="007FFE"/>
                </a:solidFill>
                <a:ea typeface="Roboto" panose="02000000000000000000" pitchFamily="2" charset="0"/>
                <a:cs typeface="Arial" panose="020B0604020202020204" pitchFamily="34" charset="0"/>
                <a:sym typeface="Montserrat Light"/>
              </a:rPr>
              <a:t> hiện</a:t>
            </a:r>
            <a:endParaRPr lang="en-US" sz="4800" b="1" kern="0" dirty="0">
              <a:solidFill>
                <a:srgbClr val="007FFE"/>
              </a:solidFill>
              <a:ea typeface="Roboto" panose="02000000000000000000" pitchFamily="2" charset="0"/>
              <a:cs typeface="Arial" panose="020B0604020202020204" pitchFamily="34" charset="0"/>
              <a:sym typeface="Montserrat Light"/>
            </a:endParaRPr>
          </a:p>
        </p:txBody>
      </p:sp>
      <p:sp>
        <p:nvSpPr>
          <p:cNvPr id="41" name="Google Shape;132;p28"/>
          <p:cNvSpPr txBox="1"/>
          <p:nvPr/>
        </p:nvSpPr>
        <p:spPr>
          <a:xfrm>
            <a:off x="7650983" y="6159396"/>
            <a:ext cx="9412374" cy="1905474"/>
          </a:xfrm>
          <a:prstGeom prst="rect">
            <a:avLst/>
          </a:prstGeom>
          <a:noFill/>
          <a:ln>
            <a:noFill/>
          </a:ln>
        </p:spPr>
        <p:txBody>
          <a:bodyPr spcFirstLastPara="1" wrap="square" lIns="137138" tIns="137138" rIns="137138" bIns="137138" anchor="t" anchorCtr="0">
            <a:noAutofit/>
          </a:bodyPr>
          <a:lstStyle/>
          <a:p>
            <a:pPr marL="0" lvl="1" algn="just">
              <a:lnSpc>
                <a:spcPct val="150000"/>
              </a:lnSpc>
              <a:spcBef>
                <a:spcPts val="900"/>
              </a:spcBef>
              <a:spcAft>
                <a:spcPts val="900"/>
              </a:spcAft>
              <a:buClr>
                <a:srgbClr val="000000"/>
              </a:buClr>
              <a:defRPr/>
            </a:pPr>
            <a:r>
              <a:rPr lang="en-US" sz="4800" b="1" kern="0">
                <a:solidFill>
                  <a:srgbClr val="D200D2"/>
                </a:solidFill>
                <a:ea typeface="Roboto" panose="02000000000000000000" pitchFamily="2" charset="0"/>
                <a:cs typeface="Calibri" panose="020F0502020204030204" pitchFamily="34" charset="0"/>
                <a:sym typeface="Wingdings" panose="05000000000000000000" pitchFamily="2" charset="2"/>
              </a:rPr>
              <a:t> </a:t>
            </a:r>
            <a:r>
              <a:rPr lang="en-US" sz="4800" b="1" kern="0">
                <a:solidFill>
                  <a:srgbClr val="007FFE"/>
                </a:solidFill>
                <a:ea typeface="Roboto" panose="02000000000000000000" pitchFamily="2" charset="0"/>
                <a:cs typeface="Arial" panose="020B0604020202020204" pitchFamily="34" charset="0"/>
                <a:sym typeface="Montserrat Light"/>
              </a:rPr>
              <a:t>Các nhóm </a:t>
            </a:r>
            <a:r>
              <a:rPr lang="en-US" sz="4800" b="1" kern="0" dirty="0" err="1">
                <a:solidFill>
                  <a:srgbClr val="007FFE"/>
                </a:solidFill>
                <a:ea typeface="Roboto" panose="02000000000000000000" pitchFamily="2" charset="0"/>
                <a:cs typeface="Arial" panose="020B0604020202020204" pitchFamily="34" charset="0"/>
                <a:sym typeface="Montserrat Light"/>
              </a:rPr>
              <a:t>khác</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quan</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sát</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nhận</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xét</a:t>
            </a:r>
            <a:r>
              <a:rPr lang="vi-VN" sz="4800" b="1" kern="0" dirty="0">
                <a:solidFill>
                  <a:srgbClr val="007FFE"/>
                </a:solidFill>
                <a:ea typeface="Roboto" panose="02000000000000000000" pitchFamily="2" charset="0"/>
                <a:cs typeface="Arial" panose="020B0604020202020204" pitchFamily="34" charset="0"/>
                <a:sym typeface="Montserrat Light"/>
              </a:rPr>
              <a:t>,</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phản</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biện</a:t>
            </a:r>
            <a:r>
              <a:rPr lang="en-US" sz="4800" b="1" kern="0" dirty="0">
                <a:solidFill>
                  <a:srgbClr val="007FFE"/>
                </a:solidFill>
                <a:ea typeface="Roboto" panose="02000000000000000000" pitchFamily="2" charset="0"/>
                <a:cs typeface="Arial" panose="020B0604020202020204" pitchFamily="34" charset="0"/>
                <a:sym typeface="Montserrat Light"/>
              </a:rPr>
              <a:t>,</a:t>
            </a:r>
            <a:r>
              <a:rPr lang="vi-VN"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đặt</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câu</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hỏi</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nếu</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err="1">
                <a:solidFill>
                  <a:srgbClr val="007FFE"/>
                </a:solidFill>
                <a:ea typeface="Roboto" panose="02000000000000000000" pitchFamily="2" charset="0"/>
                <a:cs typeface="Arial" panose="020B0604020202020204" pitchFamily="34" charset="0"/>
                <a:sym typeface="Montserrat Light"/>
              </a:rPr>
              <a:t>có</a:t>
            </a:r>
            <a:r>
              <a:rPr lang="en-US" sz="4800" b="1" kern="0">
                <a:solidFill>
                  <a:srgbClr val="007FFE"/>
                </a:solidFill>
                <a:ea typeface="Roboto" panose="02000000000000000000" pitchFamily="2" charset="0"/>
                <a:cs typeface="Arial" panose="020B0604020202020204" pitchFamily="34" charset="0"/>
                <a:sym typeface="Montserrat Light"/>
              </a:rPr>
              <a:t>)</a:t>
            </a:r>
            <a:endParaRPr lang="en-US" sz="4800" b="1" kern="0" dirty="0">
              <a:solidFill>
                <a:srgbClr val="007FFE"/>
              </a:solidFill>
              <a:ea typeface="Roboto" panose="02000000000000000000" pitchFamily="2" charset="0"/>
              <a:cs typeface="Arial" panose="020B0604020202020204" pitchFamily="34" charset="0"/>
              <a:sym typeface="Montserrat Light"/>
            </a:endParaRPr>
          </a:p>
        </p:txBody>
      </p:sp>
      <p:grpSp>
        <p:nvGrpSpPr>
          <p:cNvPr id="3" name="Group 2"/>
          <p:cNvGrpSpPr/>
          <p:nvPr/>
        </p:nvGrpSpPr>
        <p:grpSpPr>
          <a:xfrm>
            <a:off x="10158688" y="4654503"/>
            <a:ext cx="5961467" cy="977994"/>
            <a:chOff x="833730" y="3210246"/>
            <a:chExt cx="3278890" cy="651996"/>
          </a:xfrm>
        </p:grpSpPr>
        <p:sp>
          <p:nvSpPr>
            <p:cNvPr id="42" name="Title 1"/>
            <p:cNvSpPr txBox="1"/>
            <p:nvPr/>
          </p:nvSpPr>
          <p:spPr>
            <a:xfrm>
              <a:off x="1522995" y="3210246"/>
              <a:ext cx="2589625" cy="6519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D200D2"/>
                  </a:solidFill>
                  <a:latin typeface="Calibri" panose="020F0502020204030204"/>
                  <a:cs typeface="Arial" panose="020B0604020202020204" pitchFamily="34" charset="0"/>
                </a:rPr>
                <a:t>5 phút/1 nhóm </a:t>
              </a:r>
              <a:endParaRPr lang="en-US" sz="4800" b="1" dirty="0">
                <a:solidFill>
                  <a:srgbClr val="D200D2"/>
                </a:solidFill>
                <a:latin typeface="Calibri" panose="020F0502020204030204"/>
                <a:cs typeface="Arial" panose="020B0604020202020204" pitchFamily="34" charset="0"/>
              </a:endParaRPr>
            </a:p>
          </p:txBody>
        </p:sp>
        <p:pic>
          <p:nvPicPr>
            <p:cNvPr id="43" name="Picture 2" descr="Clock free vector icons designed by Freepik | Clock, Clock icon, Clock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730" y="3221613"/>
              <a:ext cx="523992" cy="523992"/>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3"/>
          <a:stretch>
            <a:fillRect/>
          </a:stretch>
        </p:blipFill>
        <p:spPr>
          <a:xfrm>
            <a:off x="488231" y="3353750"/>
            <a:ext cx="6441311" cy="3579500"/>
          </a:xfrm>
          <a:prstGeom prst="rect">
            <a:avLst/>
          </a:prstGeom>
        </p:spPr>
      </p:pic>
      <p:sp>
        <p:nvSpPr>
          <p:cNvPr id="9" name="Rectangle 8"/>
          <p:cNvSpPr/>
          <p:nvPr/>
        </p:nvSpPr>
        <p:spPr>
          <a:xfrm>
            <a:off x="2" y="-17214"/>
            <a:ext cx="18287999"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BÁO CÁO, THẢO LUẬN</a:t>
            </a:r>
          </a:p>
        </p:txBody>
      </p:sp>
    </p:spTree>
    <p:extLst>
      <p:ext uri="{BB962C8B-B14F-4D97-AF65-F5344CB8AC3E}">
        <p14:creationId xmlns:p14="http://schemas.microsoft.com/office/powerpoint/2010/main" val="7690405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
        <p:nvSpPr>
          <p:cNvPr id="7" name="Google Shape;132;p28"/>
          <p:cNvSpPr txBox="1"/>
          <p:nvPr/>
        </p:nvSpPr>
        <p:spPr>
          <a:xfrm>
            <a:off x="571499" y="1371600"/>
            <a:ext cx="17145000" cy="7278651"/>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t" anchorCtr="0">
            <a:noAutofit/>
          </a:bodyPr>
          <a:lstStyle/>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r>
              <a:rPr lang="en-US" sz="4200" b="1">
                <a:solidFill>
                  <a:srgbClr val="FF0000"/>
                </a:solidFill>
                <a:latin typeface="Arial" panose="020B0604020202020204" pitchFamily="34" charset="0"/>
                <a:cs typeface="Arial" panose="020B0604020202020204" pitchFamily="34" charset="0"/>
              </a:rPr>
              <a:t>Nhiệm vụ 1:</a:t>
            </a:r>
            <a:r>
              <a:rPr lang="vi-VN" sz="4200">
                <a:solidFill>
                  <a:prstClr val="black"/>
                </a:solidFill>
                <a:cs typeface="Arial" panose="020B0604020202020204" pitchFamily="34" charset="0"/>
              </a:rPr>
              <a:t> Trình bày về trội không hoàn toàn</a:t>
            </a:r>
            <a:endParaRPr lang="vi-VN" sz="4200" dirty="0">
              <a:solidFill>
                <a:srgbClr val="0000CC"/>
              </a:solidFill>
              <a:cs typeface="Arial" panose="020B0604020202020204" pitchFamily="34" charset="0"/>
            </a:endParaRPr>
          </a:p>
          <a:p>
            <a:pPr marL="0" lvl="1" indent="766763" algn="just">
              <a:spcBef>
                <a:spcPts val="900"/>
              </a:spcBef>
              <a:buClr>
                <a:srgbClr val="000000"/>
              </a:buClr>
              <a:defRPr/>
            </a:pPr>
            <a:endParaRPr lang="vi-VN" sz="4200" dirty="0">
              <a:solidFill>
                <a:srgbClr val="1F24F5"/>
              </a:solidFill>
              <a:cs typeface="Arial" panose="020B0604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p:txBody>
      </p:sp>
      <p:sp>
        <p:nvSpPr>
          <p:cNvPr id="9" name="TextBox 8"/>
          <p:cNvSpPr txBox="1"/>
          <p:nvPr/>
        </p:nvSpPr>
        <p:spPr>
          <a:xfrm>
            <a:off x="6792892" y="1636750"/>
            <a:ext cx="4393607" cy="738664"/>
          </a:xfrm>
          <a:prstGeom prst="rect">
            <a:avLst/>
          </a:prstGeom>
          <a:noFill/>
        </p:spPr>
        <p:txBody>
          <a:bodyPr wrap="square">
            <a:spAutoFit/>
          </a:bodyPr>
          <a:lstStyle/>
          <a:p>
            <a:pPr marL="0" lvl="1" indent="766763">
              <a:spcBef>
                <a:spcPts val="900"/>
              </a:spcBef>
              <a:buClr>
                <a:srgbClr val="000000"/>
              </a:buClr>
              <a:defRPr/>
            </a:pPr>
            <a:r>
              <a:rPr lang="en-US" sz="4200" b="1" u="sng"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KẾT LUẬN:</a:t>
            </a:r>
          </a:p>
        </p:txBody>
      </p:sp>
      <p:sp>
        <p:nvSpPr>
          <p:cNvPr id="2" name="Rectangle 1"/>
          <p:cNvSpPr/>
          <p:nvPr/>
        </p:nvSpPr>
        <p:spPr>
          <a:xfrm>
            <a:off x="1693280" y="430087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Ví dụ: Ở hoa mõm chó </a:t>
            </a:r>
            <a:r>
              <a:rPr lang="vi-VN" sz="4200" i="1">
                <a:solidFill>
                  <a:srgbClr val="0070C0"/>
                </a:solidFill>
                <a:cs typeface="Arial" panose="020B0604020202020204" pitchFamily="34" charset="0"/>
              </a:rPr>
              <a:t>Antirrhinum majus</a:t>
            </a:r>
            <a:r>
              <a:rPr lang="vi-VN" sz="4200">
                <a:solidFill>
                  <a:srgbClr val="0070C0"/>
                </a:solidFill>
                <a:cs typeface="Arial" panose="020B0604020202020204" pitchFamily="34" charset="0"/>
              </a:rPr>
              <a:t>, A quy định hoa đỏ trội không hoàn toàn so với a, dẫn đến Aa biểu hiện kiểu hình trung gian (hoa hồng)</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Nhận xét: Lượng sắc tố đỏ (anthocyanine) tạo ra từ kiểu gene AA gấp đôi aa, aa không tạo anthocyanine </a:t>
            </a:r>
            <a:endParaRPr lang="vi-VN" sz="4200" dirty="0">
              <a:solidFill>
                <a:srgbClr val="0070C0"/>
              </a:solidFill>
              <a:cs typeface="Arial" panose="020B0604020202020204" pitchFamily="34" charset="0"/>
            </a:endParaRPr>
          </a:p>
        </p:txBody>
      </p:sp>
    </p:spTree>
    <p:extLst>
      <p:ext uri="{BB962C8B-B14F-4D97-AF65-F5344CB8AC3E}">
        <p14:creationId xmlns:p14="http://schemas.microsoft.com/office/powerpoint/2010/main" val="24608276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3CBE682-7D7E-F763-F99A-8028F9CEC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140" y="1078787"/>
            <a:ext cx="9215859" cy="8607176"/>
          </a:xfrm>
          <a:prstGeom prst="rect">
            <a:avLst/>
          </a:prstGeom>
        </p:spPr>
      </p:pic>
      <p:pic>
        <p:nvPicPr>
          <p:cNvPr id="8" name="Picture 7">
            <a:extLst>
              <a:ext uri="{FF2B5EF4-FFF2-40B4-BE49-F238E27FC236}">
                <a16:creationId xmlns="" xmlns:a16="http://schemas.microsoft.com/office/drawing/2014/main" id="{1EAE9AE9-706F-A3C2-4BDC-9B8C6E4D5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16" y="1160630"/>
            <a:ext cx="7520682" cy="8586977"/>
          </a:xfrm>
          <a:prstGeom prst="rect">
            <a:avLst/>
          </a:prstGeom>
        </p:spPr>
      </p:pic>
      <p:sp>
        <p:nvSpPr>
          <p:cNvPr id="9" name="Rectangle 8">
            <a:extLst>
              <a:ext uri="{FF2B5EF4-FFF2-40B4-BE49-F238E27FC236}">
                <a16:creationId xmlns="" xmlns:a16="http://schemas.microsoft.com/office/drawing/2014/main" id="{EE5C66F3-282B-5BCA-5F51-8862C56F0B88}"/>
              </a:ext>
            </a:extLst>
          </p:cNvPr>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cxnSp>
        <p:nvCxnSpPr>
          <p:cNvPr id="2" name="Straight Connector 1">
            <a:extLst>
              <a:ext uri="{FF2B5EF4-FFF2-40B4-BE49-F238E27FC236}">
                <a16:creationId xmlns="" xmlns:a16="http://schemas.microsoft.com/office/drawing/2014/main" id="{2121F750-1372-9E97-7C4F-B8E671B18EA7}"/>
              </a:ext>
            </a:extLst>
          </p:cNvPr>
          <p:cNvCxnSpPr>
            <a:cxnSpLocks/>
          </p:cNvCxnSpPr>
          <p:nvPr/>
        </p:nvCxnSpPr>
        <p:spPr>
          <a:xfrm>
            <a:off x="8460767" y="1571947"/>
            <a:ext cx="0" cy="809090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34365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
        <p:nvSpPr>
          <p:cNvPr id="7" name="Google Shape;132;p28"/>
          <p:cNvSpPr txBox="1"/>
          <p:nvPr/>
        </p:nvSpPr>
        <p:spPr>
          <a:xfrm>
            <a:off x="571499" y="1371600"/>
            <a:ext cx="17145000" cy="7278651"/>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t" anchorCtr="0">
            <a:noAutofit/>
          </a:bodyPr>
          <a:lstStyle/>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r>
              <a:rPr lang="en-US" sz="4200" b="1">
                <a:solidFill>
                  <a:srgbClr val="FF0000"/>
                </a:solidFill>
                <a:latin typeface="Arial" panose="020B0604020202020204" pitchFamily="34" charset="0"/>
                <a:cs typeface="Arial" panose="020B0604020202020204" pitchFamily="34" charset="0"/>
              </a:rPr>
              <a:t>Nhiệm vụ 2:</a:t>
            </a:r>
            <a:r>
              <a:rPr lang="vi-VN" sz="4200">
                <a:solidFill>
                  <a:prstClr val="black"/>
                </a:solidFill>
                <a:cs typeface="Arial" panose="020B0604020202020204" pitchFamily="34" charset="0"/>
              </a:rPr>
              <a:t> Trình bày về đồng trội</a:t>
            </a:r>
            <a:endParaRPr lang="vi-VN" sz="4200" dirty="0">
              <a:solidFill>
                <a:srgbClr val="0000CC"/>
              </a:solidFill>
              <a:cs typeface="Arial" panose="020B0604020202020204" pitchFamily="34" charset="0"/>
            </a:endParaRPr>
          </a:p>
          <a:p>
            <a:pPr marL="0" lvl="1" indent="766763" algn="just">
              <a:spcBef>
                <a:spcPts val="900"/>
              </a:spcBef>
              <a:buClr>
                <a:srgbClr val="000000"/>
              </a:buClr>
              <a:defRPr/>
            </a:pPr>
            <a:endParaRPr lang="vi-VN" sz="4200" dirty="0">
              <a:solidFill>
                <a:srgbClr val="1F24F5"/>
              </a:solidFill>
              <a:cs typeface="Arial" panose="020B0604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p:txBody>
      </p:sp>
      <p:sp>
        <p:nvSpPr>
          <p:cNvPr id="9" name="TextBox 8"/>
          <p:cNvSpPr txBox="1"/>
          <p:nvPr/>
        </p:nvSpPr>
        <p:spPr>
          <a:xfrm>
            <a:off x="6792892" y="1636750"/>
            <a:ext cx="4393607" cy="738664"/>
          </a:xfrm>
          <a:prstGeom prst="rect">
            <a:avLst/>
          </a:prstGeom>
          <a:noFill/>
        </p:spPr>
        <p:txBody>
          <a:bodyPr wrap="square">
            <a:spAutoFit/>
          </a:bodyPr>
          <a:lstStyle/>
          <a:p>
            <a:pPr marL="0" lvl="1" indent="766763">
              <a:spcBef>
                <a:spcPts val="900"/>
              </a:spcBef>
              <a:buClr>
                <a:srgbClr val="000000"/>
              </a:buClr>
              <a:defRPr/>
            </a:pPr>
            <a:r>
              <a:rPr lang="en-US" sz="4200" b="1" u="sng"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KẾT LUẬN:</a:t>
            </a:r>
          </a:p>
        </p:txBody>
      </p:sp>
      <p:sp>
        <p:nvSpPr>
          <p:cNvPr id="2" name="Rectangle 1"/>
          <p:cNvSpPr/>
          <p:nvPr/>
        </p:nvSpPr>
        <p:spPr>
          <a:xfrm>
            <a:off x="1693280" y="430087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Ví dụ: Ở người, hệ nhóm máu ABO có 3 allele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 Trong đó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và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trội hoàn toàn so với IO,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và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là đồng trội so với nhau</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Các kiểu gene tương ứng với 4 nhóm máu: máu A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 máu B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 máu AB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máu O (I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a:t>
            </a:r>
            <a:endParaRPr lang="vi-VN" sz="4200" dirty="0">
              <a:solidFill>
                <a:srgbClr val="0070C0"/>
              </a:solidFill>
              <a:cs typeface="Arial" panose="020B0604020202020204" pitchFamily="34" charset="0"/>
            </a:endParaRPr>
          </a:p>
        </p:txBody>
      </p:sp>
    </p:spTree>
    <p:extLst>
      <p:ext uri="{BB962C8B-B14F-4D97-AF65-F5344CB8AC3E}">
        <p14:creationId xmlns:p14="http://schemas.microsoft.com/office/powerpoint/2010/main" val="18455171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ndel refuted Darwinism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2797"/>
            <a:ext cx="18288000" cy="109118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5"/>
          <p:cNvSpPr txBox="1"/>
          <p:nvPr/>
        </p:nvSpPr>
        <p:spPr>
          <a:xfrm>
            <a:off x="-24625" y="3825184"/>
            <a:ext cx="18292572" cy="3347070"/>
          </a:xfrm>
          <a:prstGeom prst="rect">
            <a:avLst/>
          </a:prstGeom>
        </p:spPr>
        <p:txBody>
          <a:bodyPr lIns="0" tIns="0" rIns="0" bIns="0" rtlCol="0" anchor="t">
            <a:spAutoFit/>
          </a:bodyPr>
          <a:lstStyle/>
          <a:p>
            <a:pPr algn="ctr">
              <a:lnSpc>
                <a:spcPts val="8679"/>
              </a:lnSpc>
            </a:pPr>
            <a:r>
              <a:rPr lang="en-US" sz="6199" u="sng" dirty="0" err="1">
                <a:solidFill>
                  <a:srgbClr val="FF0000"/>
                </a:solidFill>
                <a:latin typeface="Alfa Slab One"/>
              </a:rPr>
              <a:t>Bài</a:t>
            </a:r>
            <a:r>
              <a:rPr lang="en-US" sz="6199" u="sng" dirty="0">
                <a:solidFill>
                  <a:srgbClr val="FF0000"/>
                </a:solidFill>
                <a:latin typeface="Alfa Slab One"/>
              </a:rPr>
              <a:t> </a:t>
            </a:r>
            <a:r>
              <a:rPr lang="en-US" sz="6199" u="sng" dirty="0" smtClean="0">
                <a:solidFill>
                  <a:srgbClr val="FF0000"/>
                </a:solidFill>
                <a:latin typeface="Alfa Slab One"/>
              </a:rPr>
              <a:t>7:</a:t>
            </a:r>
            <a:endParaRPr lang="en-US" sz="6199" u="sng" dirty="0">
              <a:solidFill>
                <a:srgbClr val="FF0000"/>
              </a:solidFill>
              <a:latin typeface="Alfa Slab One"/>
            </a:endParaRPr>
          </a:p>
          <a:p>
            <a:pPr algn="ctr">
              <a:lnSpc>
                <a:spcPts val="8679"/>
              </a:lnSpc>
            </a:pPr>
            <a:r>
              <a:rPr lang="en-US" sz="6199" dirty="0" smtClean="0">
                <a:solidFill>
                  <a:srgbClr val="FF0000"/>
                </a:solidFill>
                <a:latin typeface="Alfa Slab One"/>
              </a:rPr>
              <a:t>DI TRUYỀN HỌC MENDEL </a:t>
            </a:r>
          </a:p>
          <a:p>
            <a:pPr algn="ctr">
              <a:lnSpc>
                <a:spcPts val="8679"/>
              </a:lnSpc>
            </a:pPr>
            <a:r>
              <a:rPr lang="en-US" sz="6199" dirty="0" smtClean="0">
                <a:solidFill>
                  <a:srgbClr val="FF0000"/>
                </a:solidFill>
                <a:latin typeface="Alfa Slab One"/>
              </a:rPr>
              <a:t>VÀ MỞ RỘNG HỌC THUYẾT MENDEL</a:t>
            </a:r>
            <a:endParaRPr lang="en-US" sz="6199" dirty="0">
              <a:solidFill>
                <a:srgbClr val="FF0000"/>
              </a:solidFill>
              <a:latin typeface="Alfa Slab One"/>
            </a:endParaRPr>
          </a:p>
        </p:txBody>
      </p:sp>
      <p:grpSp>
        <p:nvGrpSpPr>
          <p:cNvPr id="4" name="Group 5"/>
          <p:cNvGrpSpPr/>
          <p:nvPr/>
        </p:nvGrpSpPr>
        <p:grpSpPr>
          <a:xfrm>
            <a:off x="990600" y="342900"/>
            <a:ext cx="9520292" cy="2449389"/>
            <a:chOff x="-69037" y="-41317"/>
            <a:chExt cx="1444688" cy="371691"/>
          </a:xfrm>
        </p:grpSpPr>
        <p:sp>
          <p:nvSpPr>
            <p:cNvPr id="5" name="Freeform 6"/>
            <p:cNvSpPr/>
            <p:nvPr/>
          </p:nvSpPr>
          <p:spPr>
            <a:xfrm>
              <a:off x="-62034" y="-9731"/>
              <a:ext cx="1437685" cy="290658"/>
            </a:xfrm>
            <a:custGeom>
              <a:avLst/>
              <a:gdLst/>
              <a:ahLst/>
              <a:cxnLst/>
              <a:rect l="l" t="t" r="r" b="b"/>
              <a:pathLst>
                <a:path w="1248747" h="252460">
                  <a:moveTo>
                    <a:pt x="5645" y="0"/>
                  </a:moveTo>
                  <a:lnTo>
                    <a:pt x="1243102" y="0"/>
                  </a:lnTo>
                  <a:cubicBezTo>
                    <a:pt x="1244599" y="0"/>
                    <a:pt x="1246035" y="595"/>
                    <a:pt x="1247094" y="1653"/>
                  </a:cubicBezTo>
                  <a:cubicBezTo>
                    <a:pt x="1248152" y="2712"/>
                    <a:pt x="1248747" y="4148"/>
                    <a:pt x="1248747" y="5645"/>
                  </a:cubicBezTo>
                  <a:lnTo>
                    <a:pt x="1248747" y="246815"/>
                  </a:lnTo>
                  <a:cubicBezTo>
                    <a:pt x="1248747" y="249932"/>
                    <a:pt x="1246220" y="252460"/>
                    <a:pt x="1243102" y="252460"/>
                  </a:cubicBezTo>
                  <a:lnTo>
                    <a:pt x="5645" y="252460"/>
                  </a:lnTo>
                  <a:cubicBezTo>
                    <a:pt x="4148" y="252460"/>
                    <a:pt x="2712" y="251865"/>
                    <a:pt x="1653" y="250806"/>
                  </a:cubicBezTo>
                  <a:cubicBezTo>
                    <a:pt x="595" y="249748"/>
                    <a:pt x="0" y="248312"/>
                    <a:pt x="0" y="246815"/>
                  </a:cubicBezTo>
                  <a:lnTo>
                    <a:pt x="0" y="5645"/>
                  </a:lnTo>
                  <a:cubicBezTo>
                    <a:pt x="0" y="4148"/>
                    <a:pt x="595" y="2712"/>
                    <a:pt x="1653" y="1653"/>
                  </a:cubicBezTo>
                  <a:cubicBezTo>
                    <a:pt x="2712" y="595"/>
                    <a:pt x="4148" y="0"/>
                    <a:pt x="5645" y="0"/>
                  </a:cubicBezTo>
                  <a:close/>
                </a:path>
              </a:pathLst>
            </a:custGeom>
            <a:solidFill>
              <a:srgbClr val="73B46D"/>
            </a:solidFill>
            <a:ln w="47625" cap="sq">
              <a:solidFill>
                <a:srgbClr val="000000"/>
              </a:solidFill>
              <a:prstDash val="solid"/>
              <a:miter/>
            </a:ln>
          </p:spPr>
          <p:txBody>
            <a:bodyPr/>
            <a:lstStyle/>
            <a:p>
              <a:endParaRPr lang="vi-VN"/>
            </a:p>
          </p:txBody>
        </p:sp>
        <p:sp>
          <p:nvSpPr>
            <p:cNvPr id="6" name="TextBox 7"/>
            <p:cNvSpPr txBox="1"/>
            <p:nvPr/>
          </p:nvSpPr>
          <p:spPr>
            <a:xfrm>
              <a:off x="-69037" y="-41317"/>
              <a:ext cx="1427130" cy="371691"/>
            </a:xfrm>
            <a:prstGeom prst="rect">
              <a:avLst/>
            </a:prstGeom>
          </p:spPr>
          <p:txBody>
            <a:bodyPr lIns="0" tIns="0" rIns="0" bIns="0" rtlCol="0" anchor="ctr"/>
            <a:lstStyle/>
            <a:p>
              <a:pPr marL="0" lvl="0" indent="0" algn="ctr"/>
              <a:r>
                <a:rPr lang="en-US" sz="4400" b="1" u="none"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CHƯƠNG </a:t>
              </a:r>
              <a:r>
                <a:rPr lang="en-US" sz="4400" b="1" u="none"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4400" b="1" u="none"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 TRUYỀN PHÂN TỬ VÀ DI TRUYỀN NHIỄM SẮC THỂ</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pic>
        <p:nvPicPr>
          <p:cNvPr id="4" name="Picture 3">
            <a:extLst>
              <a:ext uri="{FF2B5EF4-FFF2-40B4-BE49-F238E27FC236}">
                <a16:creationId xmlns="" xmlns:a16="http://schemas.microsoft.com/office/drawing/2014/main" id="{1EC9B7FD-72CC-23B5-4030-4B7DA90EC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336" y="1323395"/>
            <a:ext cx="17486616" cy="4938395"/>
          </a:xfrm>
          <a:prstGeom prst="rect">
            <a:avLst/>
          </a:prstGeom>
        </p:spPr>
      </p:pic>
      <p:sp>
        <p:nvSpPr>
          <p:cNvPr id="5" name="Rectangle 4">
            <a:extLst>
              <a:ext uri="{FF2B5EF4-FFF2-40B4-BE49-F238E27FC236}">
                <a16:creationId xmlns="" xmlns:a16="http://schemas.microsoft.com/office/drawing/2014/main" id="{2F84E25F-EE57-E428-0C31-303A8839F180}"/>
              </a:ext>
            </a:extLst>
          </p:cNvPr>
          <p:cNvSpPr/>
          <p:nvPr/>
        </p:nvSpPr>
        <p:spPr>
          <a:xfrm>
            <a:off x="1230944" y="655091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 quy định tiền chất H</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quy định kháng nguyên A </a:t>
            </a:r>
            <a:r>
              <a:rPr lang="vi-VN" sz="4200">
                <a:solidFill>
                  <a:srgbClr val="0070C0"/>
                </a:solidFill>
                <a:cs typeface="Arial" panose="020B0604020202020204" pitchFamily="34" charset="0"/>
                <a:sym typeface="Wingdings" panose="05000000000000000000" pitchFamily="2" charset="2"/>
              </a:rPr>
              <a:t> nhóm máu A</a:t>
            </a:r>
            <a:endParaRPr lang="vi-VN" sz="4200">
              <a:solidFill>
                <a:srgbClr val="0070C0"/>
              </a:solidFill>
              <a:cs typeface="Arial" panose="020B0604020202020204" pitchFamily="34" charset="0"/>
            </a:endParaRP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quy định kháng nguyên B </a:t>
            </a:r>
            <a:r>
              <a:rPr lang="vi-VN" sz="4200">
                <a:solidFill>
                  <a:srgbClr val="0070C0"/>
                </a:solidFill>
                <a:cs typeface="Arial" panose="020B0604020202020204" pitchFamily="34" charset="0"/>
                <a:sym typeface="Wingdings" panose="05000000000000000000" pitchFamily="2" charset="2"/>
              </a:rPr>
              <a:t> nhóm máu B</a:t>
            </a:r>
            <a:endParaRPr lang="vi-VN" sz="4200">
              <a:solidFill>
                <a:srgbClr val="0070C0"/>
              </a:solidFill>
              <a:cs typeface="Arial" panose="020B0604020202020204" pitchFamily="34" charset="0"/>
            </a:endParaRP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Kiểu gene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có 2 loại kháng nguyên A và B </a:t>
            </a:r>
            <a:r>
              <a:rPr lang="vi-VN" sz="4200">
                <a:solidFill>
                  <a:srgbClr val="0070C0"/>
                </a:solidFill>
                <a:cs typeface="Arial" panose="020B0604020202020204" pitchFamily="34" charset="0"/>
                <a:sym typeface="Wingdings" panose="05000000000000000000" pitchFamily="2" charset="2"/>
              </a:rPr>
              <a:t> nhóm máu AB</a:t>
            </a:r>
            <a:endParaRPr lang="vi-VN" sz="4200" dirty="0">
              <a:solidFill>
                <a:srgbClr val="0070C0"/>
              </a:solidFill>
              <a:cs typeface="Arial" panose="020B0604020202020204" pitchFamily="34" charset="0"/>
            </a:endParaRPr>
          </a:p>
        </p:txBody>
      </p:sp>
    </p:spTree>
    <p:extLst>
      <p:ext uri="{BB962C8B-B14F-4D97-AF65-F5344CB8AC3E}">
        <p14:creationId xmlns:p14="http://schemas.microsoft.com/office/powerpoint/2010/main" val="413491440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
        <p:nvSpPr>
          <p:cNvPr id="7" name="Google Shape;132;p28"/>
          <p:cNvSpPr txBox="1"/>
          <p:nvPr/>
        </p:nvSpPr>
        <p:spPr>
          <a:xfrm>
            <a:off x="571499" y="1371600"/>
            <a:ext cx="17145000" cy="7278651"/>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t" anchorCtr="0">
            <a:noAutofit/>
          </a:bodyPr>
          <a:lstStyle/>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r>
              <a:rPr lang="en-US" sz="4200" b="1">
                <a:solidFill>
                  <a:srgbClr val="FF0000"/>
                </a:solidFill>
                <a:latin typeface="Arial" panose="020B0604020202020204" pitchFamily="34" charset="0"/>
                <a:cs typeface="Arial" panose="020B0604020202020204" pitchFamily="34" charset="0"/>
              </a:rPr>
              <a:t>Nhiệm vụ 3:</a:t>
            </a:r>
            <a:r>
              <a:rPr lang="vi-VN" sz="4200">
                <a:solidFill>
                  <a:prstClr val="black"/>
                </a:solidFill>
                <a:cs typeface="Arial" panose="020B0604020202020204" pitchFamily="34" charset="0"/>
              </a:rPr>
              <a:t> Trình bày về gene đa allele</a:t>
            </a:r>
            <a:endParaRPr lang="vi-VN" sz="4200" dirty="0">
              <a:solidFill>
                <a:srgbClr val="0000CC"/>
              </a:solidFill>
              <a:cs typeface="Arial" panose="020B0604020202020204" pitchFamily="34" charset="0"/>
            </a:endParaRPr>
          </a:p>
          <a:p>
            <a:pPr marL="0" lvl="1" indent="766763" algn="just">
              <a:spcBef>
                <a:spcPts val="900"/>
              </a:spcBef>
              <a:buClr>
                <a:srgbClr val="000000"/>
              </a:buClr>
              <a:defRPr/>
            </a:pPr>
            <a:endParaRPr lang="vi-VN" sz="4200" dirty="0">
              <a:solidFill>
                <a:srgbClr val="1F24F5"/>
              </a:solidFill>
              <a:cs typeface="Arial" panose="020B0604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p:txBody>
      </p:sp>
      <p:sp>
        <p:nvSpPr>
          <p:cNvPr id="9" name="TextBox 8"/>
          <p:cNvSpPr txBox="1"/>
          <p:nvPr/>
        </p:nvSpPr>
        <p:spPr>
          <a:xfrm>
            <a:off x="6792892" y="1636750"/>
            <a:ext cx="4393607" cy="738664"/>
          </a:xfrm>
          <a:prstGeom prst="rect">
            <a:avLst/>
          </a:prstGeom>
          <a:noFill/>
        </p:spPr>
        <p:txBody>
          <a:bodyPr wrap="square">
            <a:spAutoFit/>
          </a:bodyPr>
          <a:lstStyle/>
          <a:p>
            <a:pPr marL="0" lvl="1" indent="766763">
              <a:spcBef>
                <a:spcPts val="900"/>
              </a:spcBef>
              <a:buClr>
                <a:srgbClr val="000000"/>
              </a:buClr>
              <a:defRPr/>
            </a:pPr>
            <a:r>
              <a:rPr lang="en-US" sz="4200" b="1" u="sng"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KẾT LUẬN:</a:t>
            </a:r>
          </a:p>
        </p:txBody>
      </p:sp>
      <p:sp>
        <p:nvSpPr>
          <p:cNvPr id="2" name="Rectangle 1"/>
          <p:cNvSpPr/>
          <p:nvPr/>
        </p:nvSpPr>
        <p:spPr>
          <a:xfrm>
            <a:off x="1693280" y="430087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Gene đa allele: Một gene có từ 3 allele trở lên</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Ví dụ: Gene quy định màu lông thỏ có 4 allele:</a:t>
            </a:r>
          </a:p>
          <a:p>
            <a:pPr algn="just">
              <a:lnSpc>
                <a:spcPct val="110000"/>
              </a:lnSpc>
            </a:pPr>
            <a:r>
              <a:rPr lang="vi-VN" sz="4200">
                <a:solidFill>
                  <a:srgbClr val="0070C0"/>
                </a:solidFill>
                <a:cs typeface="Arial" panose="020B0604020202020204" pitchFamily="34" charset="0"/>
              </a:rPr>
              <a:t>C</a:t>
            </a:r>
            <a:r>
              <a:rPr lang="vi-VN" sz="4200" baseline="30000">
                <a:solidFill>
                  <a:srgbClr val="0070C0"/>
                </a:solidFill>
                <a:cs typeface="Arial" panose="020B0604020202020204" pitchFamily="34" charset="0"/>
              </a:rPr>
              <a:t>+</a:t>
            </a:r>
            <a:r>
              <a:rPr lang="vi-VN" sz="4200">
                <a:solidFill>
                  <a:srgbClr val="0070C0"/>
                </a:solidFill>
                <a:cs typeface="Arial" panose="020B0604020202020204" pitchFamily="34" charset="0"/>
              </a:rPr>
              <a:t>: kiểu hoang dại (lông nâu) &gt; c</a:t>
            </a:r>
            <a:r>
              <a:rPr lang="vi-VN" sz="4200" baseline="30000">
                <a:solidFill>
                  <a:srgbClr val="0070C0"/>
                </a:solidFill>
                <a:cs typeface="Arial" panose="020B0604020202020204" pitchFamily="34" charset="0"/>
              </a:rPr>
              <a:t>ch</a:t>
            </a:r>
            <a:r>
              <a:rPr lang="vi-VN" sz="4200">
                <a:solidFill>
                  <a:srgbClr val="0070C0"/>
                </a:solidFill>
                <a:cs typeface="Arial" panose="020B0604020202020204" pitchFamily="34" charset="0"/>
              </a:rPr>
              <a:t>: kiểu Chinchilla &gt; c</a:t>
            </a:r>
            <a:r>
              <a:rPr lang="vi-VN" sz="4200" baseline="30000">
                <a:solidFill>
                  <a:srgbClr val="0070C0"/>
                </a:solidFill>
                <a:cs typeface="Arial" panose="020B0604020202020204" pitchFamily="34" charset="0"/>
              </a:rPr>
              <a:t>h</a:t>
            </a:r>
            <a:r>
              <a:rPr lang="vi-VN" sz="4200">
                <a:solidFill>
                  <a:srgbClr val="0070C0"/>
                </a:solidFill>
                <a:cs typeface="Arial" panose="020B0604020202020204" pitchFamily="34" charset="0"/>
              </a:rPr>
              <a:t>: kiểu Hymalayan &gt; c: kiểu Albino </a:t>
            </a:r>
            <a:endParaRPr lang="vi-VN" sz="4200" baseline="30000" dirty="0">
              <a:solidFill>
                <a:srgbClr val="0070C0"/>
              </a:solidFill>
              <a:cs typeface="Arial" panose="020B0604020202020204" pitchFamily="34" charset="0"/>
            </a:endParaRPr>
          </a:p>
        </p:txBody>
      </p:sp>
    </p:spTree>
    <p:extLst>
      <p:ext uri="{BB962C8B-B14F-4D97-AF65-F5344CB8AC3E}">
        <p14:creationId xmlns:p14="http://schemas.microsoft.com/office/powerpoint/2010/main" val="21857766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921632F-03E8-B2FB-05FA-6A97BF6DE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649" y="258371"/>
            <a:ext cx="4469259" cy="2771054"/>
          </a:xfrm>
          <a:prstGeom prst="rect">
            <a:avLst/>
          </a:prstGeom>
        </p:spPr>
      </p:pic>
      <p:pic>
        <p:nvPicPr>
          <p:cNvPr id="7" name="Picture 6">
            <a:extLst>
              <a:ext uri="{FF2B5EF4-FFF2-40B4-BE49-F238E27FC236}">
                <a16:creationId xmlns="" xmlns:a16="http://schemas.microsoft.com/office/drawing/2014/main" id="{C9173606-E238-B462-9D77-FB90182E5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222" y="4161033"/>
            <a:ext cx="4152474" cy="2569308"/>
          </a:xfrm>
          <a:prstGeom prst="rect">
            <a:avLst/>
          </a:prstGeom>
        </p:spPr>
      </p:pic>
      <p:pic>
        <p:nvPicPr>
          <p:cNvPr id="9" name="Picture 8">
            <a:extLst>
              <a:ext uri="{FF2B5EF4-FFF2-40B4-BE49-F238E27FC236}">
                <a16:creationId xmlns="" xmlns:a16="http://schemas.microsoft.com/office/drawing/2014/main" id="{FB18CAD4-A55F-D5E8-088D-8B894177B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518" y="308662"/>
            <a:ext cx="4194683" cy="2597477"/>
          </a:xfrm>
          <a:prstGeom prst="rect">
            <a:avLst/>
          </a:prstGeom>
        </p:spPr>
      </p:pic>
      <p:pic>
        <p:nvPicPr>
          <p:cNvPr id="11" name="Picture 10">
            <a:extLst>
              <a:ext uri="{FF2B5EF4-FFF2-40B4-BE49-F238E27FC236}">
                <a16:creationId xmlns="" xmlns:a16="http://schemas.microsoft.com/office/drawing/2014/main" id="{F827C594-BED5-0DB0-3E5C-ECD628EFD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8816" y="4112573"/>
            <a:ext cx="4362389" cy="2699192"/>
          </a:xfrm>
          <a:prstGeom prst="rect">
            <a:avLst/>
          </a:prstGeom>
        </p:spPr>
      </p:pic>
      <p:sp>
        <p:nvSpPr>
          <p:cNvPr id="12" name="Text Placeholder 3">
            <a:extLst>
              <a:ext uri="{FF2B5EF4-FFF2-40B4-BE49-F238E27FC236}">
                <a16:creationId xmlns="" xmlns:a16="http://schemas.microsoft.com/office/drawing/2014/main" id="{4AC1836A-AD16-207B-F4B4-C6FDDCC60C23}"/>
              </a:ext>
            </a:extLst>
          </p:cNvPr>
          <p:cNvSpPr txBox="1">
            <a:spLocks/>
          </p:cNvSpPr>
          <p:nvPr/>
        </p:nvSpPr>
        <p:spPr>
          <a:xfrm>
            <a:off x="3509720" y="7000553"/>
            <a:ext cx="11886104" cy="751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200">
                <a:solidFill>
                  <a:prstClr val="black"/>
                </a:solidFill>
              </a:rPr>
              <a:t>c</a:t>
            </a:r>
            <a:r>
              <a:rPr lang="vi-VN" sz="4200" baseline="30000">
                <a:solidFill>
                  <a:prstClr val="black"/>
                </a:solidFill>
              </a:rPr>
              <a:t>ch</a:t>
            </a:r>
            <a:r>
              <a:rPr lang="vi-VN" sz="4200">
                <a:solidFill>
                  <a:prstClr val="black"/>
                </a:solidFill>
              </a:rPr>
              <a:t>c</a:t>
            </a:r>
            <a:r>
              <a:rPr lang="vi-VN" sz="4200" baseline="30000">
                <a:solidFill>
                  <a:prstClr val="black"/>
                </a:solidFill>
              </a:rPr>
              <a:t>ch</a:t>
            </a:r>
            <a:r>
              <a:rPr lang="vi-VN" sz="4200">
                <a:solidFill>
                  <a:prstClr val="black"/>
                </a:solidFill>
              </a:rPr>
              <a:t>: Kiểu Chinchilla             cc: Kiểu Albino</a:t>
            </a:r>
          </a:p>
        </p:txBody>
      </p:sp>
      <p:sp>
        <p:nvSpPr>
          <p:cNvPr id="13" name="Text Placeholder 3">
            <a:extLst>
              <a:ext uri="{FF2B5EF4-FFF2-40B4-BE49-F238E27FC236}">
                <a16:creationId xmlns="" xmlns:a16="http://schemas.microsoft.com/office/drawing/2014/main" id="{EE1B4838-766B-E894-CBE7-749B47449B0E}"/>
              </a:ext>
            </a:extLst>
          </p:cNvPr>
          <p:cNvSpPr txBox="1">
            <a:spLocks/>
          </p:cNvSpPr>
          <p:nvPr/>
        </p:nvSpPr>
        <p:spPr>
          <a:xfrm>
            <a:off x="4015725" y="3253057"/>
            <a:ext cx="11392944" cy="751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200">
                <a:solidFill>
                  <a:prstClr val="black"/>
                </a:solidFill>
              </a:rPr>
              <a:t>CC: Kiểu dại                 c</a:t>
            </a:r>
            <a:r>
              <a:rPr lang="vi-VN" sz="4200" baseline="30000">
                <a:solidFill>
                  <a:prstClr val="black"/>
                </a:solidFill>
              </a:rPr>
              <a:t>h</a:t>
            </a:r>
            <a:r>
              <a:rPr lang="vi-VN" sz="4200">
                <a:solidFill>
                  <a:prstClr val="black"/>
                </a:solidFill>
              </a:rPr>
              <a:t>c</a:t>
            </a:r>
            <a:r>
              <a:rPr lang="vi-VN" sz="4200" baseline="30000">
                <a:solidFill>
                  <a:prstClr val="black"/>
                </a:solidFill>
              </a:rPr>
              <a:t>h</a:t>
            </a:r>
            <a:r>
              <a:rPr lang="vi-VN" sz="4200">
                <a:solidFill>
                  <a:prstClr val="black"/>
                </a:solidFill>
              </a:rPr>
              <a:t>: Kiểu Hymalayan</a:t>
            </a:r>
          </a:p>
        </p:txBody>
      </p:sp>
      <p:sp>
        <p:nvSpPr>
          <p:cNvPr id="15" name="Text Placeholder 3">
            <a:extLst>
              <a:ext uri="{FF2B5EF4-FFF2-40B4-BE49-F238E27FC236}">
                <a16:creationId xmlns="" xmlns:a16="http://schemas.microsoft.com/office/drawing/2014/main" id="{EC7E33AE-99A7-4E3B-03C7-7A382878B573}"/>
              </a:ext>
            </a:extLst>
          </p:cNvPr>
          <p:cNvSpPr txBox="1">
            <a:spLocks/>
          </p:cNvSpPr>
          <p:nvPr/>
        </p:nvSpPr>
        <p:spPr>
          <a:xfrm>
            <a:off x="3590819" y="8924389"/>
            <a:ext cx="10477070" cy="751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sz="4200">
                <a:solidFill>
                  <a:prstClr val="black"/>
                </a:solidFill>
              </a:rPr>
              <a:t>Quan hệ trội lặn: C &gt; c</a:t>
            </a:r>
            <a:r>
              <a:rPr lang="vi-VN" sz="4200" baseline="30000">
                <a:solidFill>
                  <a:prstClr val="black"/>
                </a:solidFill>
              </a:rPr>
              <a:t>ch</a:t>
            </a:r>
            <a:r>
              <a:rPr lang="vi-VN" sz="4200">
                <a:solidFill>
                  <a:prstClr val="black"/>
                </a:solidFill>
              </a:rPr>
              <a:t> &gt; c</a:t>
            </a:r>
            <a:r>
              <a:rPr lang="vi-VN" sz="4200" baseline="30000">
                <a:solidFill>
                  <a:prstClr val="black"/>
                </a:solidFill>
              </a:rPr>
              <a:t>h</a:t>
            </a:r>
            <a:r>
              <a:rPr lang="vi-VN" sz="4200">
                <a:solidFill>
                  <a:prstClr val="black"/>
                </a:solidFill>
              </a:rPr>
              <a:t> &gt; c</a:t>
            </a:r>
          </a:p>
        </p:txBody>
      </p:sp>
    </p:spTree>
    <p:extLst>
      <p:ext uri="{BB962C8B-B14F-4D97-AF65-F5344CB8AC3E}">
        <p14:creationId xmlns:p14="http://schemas.microsoft.com/office/powerpoint/2010/main" val="13840250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
        <p:nvSpPr>
          <p:cNvPr id="7" name="Google Shape;132;p28"/>
          <p:cNvSpPr txBox="1"/>
          <p:nvPr/>
        </p:nvSpPr>
        <p:spPr>
          <a:xfrm>
            <a:off x="571499" y="1371600"/>
            <a:ext cx="17145000" cy="7278651"/>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t" anchorCtr="0">
            <a:noAutofit/>
          </a:bodyPr>
          <a:lstStyle/>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r>
              <a:rPr lang="en-US" sz="4200" b="1">
                <a:solidFill>
                  <a:srgbClr val="FF0000"/>
                </a:solidFill>
                <a:latin typeface="Arial" panose="020B0604020202020204" pitchFamily="34" charset="0"/>
                <a:cs typeface="Arial" panose="020B0604020202020204" pitchFamily="34" charset="0"/>
              </a:rPr>
              <a:t>Nhiệm vụ 4:</a:t>
            </a:r>
            <a:r>
              <a:rPr lang="vi-VN" sz="4200">
                <a:solidFill>
                  <a:prstClr val="black"/>
                </a:solidFill>
                <a:cs typeface="Arial" panose="020B0604020202020204" pitchFamily="34" charset="0"/>
              </a:rPr>
              <a:t> Trình bày về tác động đa hiệu của gene</a:t>
            </a:r>
            <a:endParaRPr lang="vi-VN" sz="4200" dirty="0">
              <a:solidFill>
                <a:srgbClr val="0000CC"/>
              </a:solidFill>
              <a:cs typeface="Arial" panose="020B0604020202020204" pitchFamily="34" charset="0"/>
            </a:endParaRPr>
          </a:p>
          <a:p>
            <a:pPr marL="0" lvl="1" indent="766763" algn="just">
              <a:spcBef>
                <a:spcPts val="900"/>
              </a:spcBef>
              <a:buClr>
                <a:srgbClr val="000000"/>
              </a:buClr>
              <a:defRPr/>
            </a:pPr>
            <a:endParaRPr lang="vi-VN" sz="4200" dirty="0">
              <a:solidFill>
                <a:srgbClr val="1F24F5"/>
              </a:solidFill>
              <a:cs typeface="Arial" panose="020B0604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p:txBody>
      </p:sp>
      <p:sp>
        <p:nvSpPr>
          <p:cNvPr id="9" name="TextBox 8"/>
          <p:cNvSpPr txBox="1"/>
          <p:nvPr/>
        </p:nvSpPr>
        <p:spPr>
          <a:xfrm>
            <a:off x="6792892" y="1636750"/>
            <a:ext cx="4393607" cy="738664"/>
          </a:xfrm>
          <a:prstGeom prst="rect">
            <a:avLst/>
          </a:prstGeom>
          <a:noFill/>
        </p:spPr>
        <p:txBody>
          <a:bodyPr wrap="square">
            <a:spAutoFit/>
          </a:bodyPr>
          <a:lstStyle/>
          <a:p>
            <a:pPr marL="0" lvl="1" indent="766763">
              <a:spcBef>
                <a:spcPts val="900"/>
              </a:spcBef>
              <a:buClr>
                <a:srgbClr val="000000"/>
              </a:buClr>
              <a:defRPr/>
            </a:pPr>
            <a:r>
              <a:rPr lang="en-US" sz="4200" b="1" u="sng"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KẾT LUẬN:</a:t>
            </a:r>
          </a:p>
        </p:txBody>
      </p:sp>
      <p:sp>
        <p:nvSpPr>
          <p:cNvPr id="2" name="Rectangle 1"/>
          <p:cNvSpPr/>
          <p:nvPr/>
        </p:nvSpPr>
        <p:spPr>
          <a:xfrm>
            <a:off x="1693280" y="430087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Gene đa hiệu: Một gene chi phối nhiều tính trạng</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Ví dụ: Gene mã hóa beta globin (Hb</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bị đột biến tạo allele lặn (Hb</a:t>
            </a:r>
            <a:r>
              <a:rPr lang="vi-VN" sz="4200" baseline="30000">
                <a:solidFill>
                  <a:srgbClr val="0070C0"/>
                </a:solidFill>
                <a:cs typeface="Arial" panose="020B0604020202020204" pitchFamily="34" charset="0"/>
              </a:rPr>
              <a:t>S</a:t>
            </a:r>
            <a:r>
              <a:rPr lang="vi-VN" sz="4200">
                <a:solidFill>
                  <a:srgbClr val="0070C0"/>
                </a:solidFill>
                <a:cs typeface="Arial" panose="020B0604020202020204" pitchFamily="34" charset="0"/>
              </a:rPr>
              <a:t>) </a:t>
            </a:r>
            <a:r>
              <a:rPr lang="vi-VN" sz="4200">
                <a:solidFill>
                  <a:srgbClr val="0070C0"/>
                </a:solidFill>
                <a:cs typeface="Arial" panose="020B0604020202020204" pitchFamily="34" charset="0"/>
                <a:sym typeface="Wingdings" panose="05000000000000000000" pitchFamily="2" charset="2"/>
              </a:rPr>
              <a:t> gây ra </a:t>
            </a:r>
            <a:r>
              <a:rPr lang="vi-VN" sz="4200">
                <a:solidFill>
                  <a:srgbClr val="0070C0"/>
                </a:solidFill>
                <a:cs typeface="Arial" panose="020B0604020202020204" pitchFamily="34" charset="0"/>
              </a:rPr>
              <a:t>bệnh thiếu máu hồng cầu hình liềm</a:t>
            </a:r>
            <a:endParaRPr lang="vi-VN" sz="4200" dirty="0">
              <a:solidFill>
                <a:srgbClr val="0070C0"/>
              </a:solidFill>
              <a:cs typeface="Arial" panose="020B0604020202020204" pitchFamily="34" charset="0"/>
            </a:endParaRPr>
          </a:p>
        </p:txBody>
      </p:sp>
    </p:spTree>
    <p:extLst>
      <p:ext uri="{BB962C8B-B14F-4D97-AF65-F5344CB8AC3E}">
        <p14:creationId xmlns:p14="http://schemas.microsoft.com/office/powerpoint/2010/main" val="11590351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3F14270-BAF5-9E55-2F8D-AFAC2056D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94" y="616449"/>
            <a:ext cx="16704849" cy="9670551"/>
          </a:xfrm>
          <a:prstGeom prst="rect">
            <a:avLst/>
          </a:prstGeom>
        </p:spPr>
      </p:pic>
      <p:sp>
        <p:nvSpPr>
          <p:cNvPr id="2" name="Rectangle 1">
            <a:extLst>
              <a:ext uri="{FF2B5EF4-FFF2-40B4-BE49-F238E27FC236}">
                <a16:creationId xmlns="" xmlns:a16="http://schemas.microsoft.com/office/drawing/2014/main" id="{1D2B6B90-EAF4-8EA7-9E7A-E01A671171F1}"/>
              </a:ext>
            </a:extLst>
          </p:cNvPr>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Tree>
    <p:extLst>
      <p:ext uri="{BB962C8B-B14F-4D97-AF65-F5344CB8AC3E}">
        <p14:creationId xmlns:p14="http://schemas.microsoft.com/office/powerpoint/2010/main" val="11107898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623D082-0DCD-A7FE-68A0-562C18205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7677" y="0"/>
            <a:ext cx="9515667" cy="10287000"/>
          </a:xfrm>
          <a:prstGeom prst="rect">
            <a:avLst/>
          </a:prstGeom>
        </p:spPr>
      </p:pic>
      <p:sp>
        <p:nvSpPr>
          <p:cNvPr id="4" name="Rectangle 3">
            <a:extLst>
              <a:ext uri="{FF2B5EF4-FFF2-40B4-BE49-F238E27FC236}">
                <a16:creationId xmlns="" xmlns:a16="http://schemas.microsoft.com/office/drawing/2014/main" id="{E9252109-946A-6D78-BEF1-925FF8AADD7F}"/>
              </a:ext>
            </a:extLst>
          </p:cNvPr>
          <p:cNvSpPr/>
          <p:nvPr/>
        </p:nvSpPr>
        <p:spPr>
          <a:xfrm>
            <a:off x="1004298" y="1862192"/>
            <a:ext cx="6547206"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Ví dụ: Ở người, gene mã hóa protein fibrillin đột biến tạo allele trội</a:t>
            </a:r>
          </a:p>
          <a:p>
            <a:pPr algn="just">
              <a:lnSpc>
                <a:spcPct val="150000"/>
              </a:lnSpc>
            </a:pPr>
            <a:r>
              <a:rPr lang="vi-VN" altLang="vi-VN" sz="4800">
                <a:solidFill>
                  <a:srgbClr val="084B5E"/>
                </a:solidFill>
                <a:latin typeface="Calibri" panose="020F0502020204030204" pitchFamily="34" charset="0"/>
                <a:sym typeface="Wingdings" panose="05000000000000000000" pitchFamily="2" charset="2"/>
              </a:rPr>
              <a:t> Hội chứng Marphan</a:t>
            </a:r>
            <a:endParaRPr lang="vi-VN" altLang="vi-VN" sz="4800">
              <a:solidFill>
                <a:srgbClr val="084B5E"/>
              </a:solidFill>
              <a:latin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39411081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29221" y="3938483"/>
            <a:ext cx="14116050" cy="2400657"/>
          </a:xfrm>
          <a:prstGeom prst="rect">
            <a:avLst/>
          </a:prstGeom>
          <a:ln w="28575">
            <a:solidFill>
              <a:srgbClr val="FF66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800"/>
              </a:spcBef>
              <a:defRPr/>
            </a:pPr>
            <a:r>
              <a:rPr lang="en-US" sz="4500" b="1">
                <a:solidFill>
                  <a:srgbClr val="0070C0"/>
                </a:solidFill>
              </a:rPr>
              <a:t>- </a:t>
            </a:r>
            <a:r>
              <a:rPr lang="en-US" sz="4500" b="1" dirty="0" err="1">
                <a:solidFill>
                  <a:srgbClr val="C00000"/>
                </a:solidFill>
              </a:rPr>
              <a:t>Mức</a:t>
            </a:r>
            <a:r>
              <a:rPr lang="en-US" sz="4500" b="1" dirty="0">
                <a:solidFill>
                  <a:srgbClr val="C00000"/>
                </a:solidFill>
              </a:rPr>
              <a:t> </a:t>
            </a:r>
            <a:r>
              <a:rPr lang="en-US" sz="4500" b="1" dirty="0" err="1">
                <a:solidFill>
                  <a:srgbClr val="C00000"/>
                </a:solidFill>
              </a:rPr>
              <a:t>độ</a:t>
            </a:r>
            <a:r>
              <a:rPr lang="en-US" sz="4500" b="1" dirty="0">
                <a:solidFill>
                  <a:srgbClr val="C00000"/>
                </a:solidFill>
              </a:rPr>
              <a:t> </a:t>
            </a:r>
            <a:r>
              <a:rPr lang="en-US" sz="4500" b="1" dirty="0" err="1">
                <a:solidFill>
                  <a:srgbClr val="C00000"/>
                </a:solidFill>
              </a:rPr>
              <a:t>chủ</a:t>
            </a:r>
            <a:r>
              <a:rPr lang="en-US" sz="4500" b="1" dirty="0">
                <a:solidFill>
                  <a:srgbClr val="C00000"/>
                </a:solidFill>
              </a:rPr>
              <a:t> </a:t>
            </a:r>
            <a:r>
              <a:rPr lang="en-US" sz="4500" b="1" dirty="0" err="1">
                <a:solidFill>
                  <a:srgbClr val="C00000"/>
                </a:solidFill>
              </a:rPr>
              <a:t>động</a:t>
            </a:r>
            <a:r>
              <a:rPr lang="en-US" sz="4500" b="1" dirty="0">
                <a:solidFill>
                  <a:srgbClr val="C00000"/>
                </a:solidFill>
              </a:rPr>
              <a:t>, </a:t>
            </a:r>
            <a:r>
              <a:rPr lang="en-US" sz="4500" b="1" dirty="0" err="1">
                <a:solidFill>
                  <a:srgbClr val="C00000"/>
                </a:solidFill>
              </a:rPr>
              <a:t>tích</a:t>
            </a:r>
            <a:r>
              <a:rPr lang="en-US" sz="4500" b="1" dirty="0">
                <a:solidFill>
                  <a:srgbClr val="C00000"/>
                </a:solidFill>
              </a:rPr>
              <a:t> </a:t>
            </a:r>
            <a:r>
              <a:rPr lang="en-US" sz="4500" b="1" dirty="0" err="1">
                <a:solidFill>
                  <a:srgbClr val="C00000"/>
                </a:solidFill>
              </a:rPr>
              <a:t>cực</a:t>
            </a:r>
            <a:r>
              <a:rPr lang="en-US" sz="4500" b="1" dirty="0">
                <a:solidFill>
                  <a:srgbClr val="C00000"/>
                </a:solidFill>
              </a:rPr>
              <a:t> </a:t>
            </a:r>
            <a:r>
              <a:rPr lang="en-US" sz="4500" b="1" dirty="0" err="1">
                <a:solidFill>
                  <a:srgbClr val="0070C0"/>
                </a:solidFill>
              </a:rPr>
              <a:t>thực</a:t>
            </a:r>
            <a:r>
              <a:rPr lang="en-US" sz="4500" b="1" dirty="0">
                <a:solidFill>
                  <a:srgbClr val="0070C0"/>
                </a:solidFill>
              </a:rPr>
              <a:t> </a:t>
            </a:r>
            <a:r>
              <a:rPr lang="en-US" sz="4500" b="1" dirty="0" err="1">
                <a:solidFill>
                  <a:srgbClr val="0070C0"/>
                </a:solidFill>
              </a:rPr>
              <a:t>hiện</a:t>
            </a:r>
            <a:r>
              <a:rPr lang="en-US" sz="4500" b="1" dirty="0">
                <a:solidFill>
                  <a:srgbClr val="0070C0"/>
                </a:solidFill>
              </a:rPr>
              <a:t> </a:t>
            </a:r>
            <a:r>
              <a:rPr lang="en-US" sz="4500" b="1" dirty="0" err="1">
                <a:solidFill>
                  <a:srgbClr val="0070C0"/>
                </a:solidFill>
              </a:rPr>
              <a:t>được</a:t>
            </a:r>
            <a:r>
              <a:rPr lang="en-US" sz="4500" b="1" dirty="0">
                <a:solidFill>
                  <a:srgbClr val="0070C0"/>
                </a:solidFill>
              </a:rPr>
              <a:t> </a:t>
            </a:r>
            <a:r>
              <a:rPr lang="en-US" sz="4500" b="1" dirty="0" err="1">
                <a:solidFill>
                  <a:srgbClr val="0070C0"/>
                </a:solidFill>
              </a:rPr>
              <a:t>nhiệm</a:t>
            </a:r>
            <a:r>
              <a:rPr lang="en-US" sz="4500" b="1" dirty="0">
                <a:solidFill>
                  <a:srgbClr val="0070C0"/>
                </a:solidFill>
              </a:rPr>
              <a:t> </a:t>
            </a:r>
            <a:r>
              <a:rPr lang="en-US" sz="4500" b="1" dirty="0" err="1">
                <a:solidFill>
                  <a:srgbClr val="0070C0"/>
                </a:solidFill>
              </a:rPr>
              <a:t>vụ</a:t>
            </a:r>
            <a:r>
              <a:rPr lang="en-US" sz="4500" b="1" dirty="0">
                <a:solidFill>
                  <a:srgbClr val="0070C0"/>
                </a:solidFill>
              </a:rPr>
              <a:t> </a:t>
            </a:r>
            <a:r>
              <a:rPr lang="en-US" sz="4500" b="1" dirty="0" err="1">
                <a:solidFill>
                  <a:srgbClr val="0070C0"/>
                </a:solidFill>
              </a:rPr>
              <a:t>của</a:t>
            </a:r>
            <a:r>
              <a:rPr lang="en-US" sz="4500" b="1" dirty="0">
                <a:solidFill>
                  <a:srgbClr val="0070C0"/>
                </a:solidFill>
              </a:rPr>
              <a:t> </a:t>
            </a:r>
            <a:r>
              <a:rPr lang="en-US" sz="4500" b="1" err="1">
                <a:solidFill>
                  <a:srgbClr val="0070C0"/>
                </a:solidFill>
              </a:rPr>
              <a:t>từng</a:t>
            </a:r>
            <a:r>
              <a:rPr lang="en-US" sz="4500" b="1">
                <a:solidFill>
                  <a:srgbClr val="0070C0"/>
                </a:solidFill>
              </a:rPr>
              <a:t> nhóm.</a:t>
            </a:r>
            <a:endParaRPr lang="en-US" sz="4500" b="1" dirty="0">
              <a:solidFill>
                <a:srgbClr val="0070C0"/>
              </a:solidFill>
            </a:endParaRPr>
          </a:p>
          <a:p>
            <a:pPr algn="just">
              <a:spcBef>
                <a:spcPts val="1800"/>
              </a:spcBef>
              <a:defRPr/>
            </a:pPr>
            <a:r>
              <a:rPr lang="en-US" sz="4500" b="1" dirty="0">
                <a:solidFill>
                  <a:srgbClr val="0070C0"/>
                </a:solidFill>
                <a:cs typeface="Calibri" panose="020F0502020204030204" pitchFamily="34" charset="0"/>
              </a:rPr>
              <a:t>- </a:t>
            </a:r>
            <a:r>
              <a:rPr lang="en-US" sz="4500" b="1" dirty="0" err="1">
                <a:solidFill>
                  <a:srgbClr val="C00000"/>
                </a:solidFill>
                <a:cs typeface="Calibri" panose="020F0502020204030204" pitchFamily="34" charset="0"/>
              </a:rPr>
              <a:t>B</a:t>
            </a:r>
            <a:r>
              <a:rPr lang="en-US" sz="4500" b="1" dirty="0" err="1">
                <a:solidFill>
                  <a:srgbClr val="C00000"/>
                </a:solidFill>
              </a:rPr>
              <a:t>iểu</a:t>
            </a:r>
            <a:r>
              <a:rPr lang="en-US" sz="4500" b="1" dirty="0">
                <a:solidFill>
                  <a:srgbClr val="C00000"/>
                </a:solidFill>
              </a:rPr>
              <a:t> </a:t>
            </a:r>
            <a:r>
              <a:rPr lang="en-US" sz="4500" b="1" dirty="0" err="1">
                <a:solidFill>
                  <a:srgbClr val="C00000"/>
                </a:solidFill>
              </a:rPr>
              <a:t>hiện</a:t>
            </a:r>
            <a:r>
              <a:rPr lang="en-US" sz="4500" b="1" dirty="0">
                <a:solidFill>
                  <a:srgbClr val="C00000"/>
                </a:solidFill>
              </a:rPr>
              <a:t> </a:t>
            </a:r>
            <a:r>
              <a:rPr lang="en-US" sz="4500" b="1" dirty="0" err="1">
                <a:solidFill>
                  <a:srgbClr val="C00000"/>
                </a:solidFill>
              </a:rPr>
              <a:t>và</a:t>
            </a:r>
            <a:r>
              <a:rPr lang="en-US" sz="4500" b="1" dirty="0">
                <a:solidFill>
                  <a:srgbClr val="C00000"/>
                </a:solidFill>
              </a:rPr>
              <a:t> </a:t>
            </a:r>
            <a:r>
              <a:rPr lang="en-US" sz="4500" b="1" dirty="0" err="1">
                <a:solidFill>
                  <a:srgbClr val="C00000"/>
                </a:solidFill>
              </a:rPr>
              <a:t>mức</a:t>
            </a:r>
            <a:r>
              <a:rPr lang="en-US" sz="4500" b="1" dirty="0">
                <a:solidFill>
                  <a:srgbClr val="C00000"/>
                </a:solidFill>
              </a:rPr>
              <a:t> </a:t>
            </a:r>
            <a:r>
              <a:rPr lang="en-US" sz="4500" b="1" dirty="0" err="1">
                <a:solidFill>
                  <a:srgbClr val="C00000"/>
                </a:solidFill>
              </a:rPr>
              <a:t>độ</a:t>
            </a:r>
            <a:r>
              <a:rPr lang="en-US" sz="4500" b="1" dirty="0">
                <a:solidFill>
                  <a:srgbClr val="0070C0"/>
                </a:solidFill>
              </a:rPr>
              <a:t> </a:t>
            </a:r>
            <a:r>
              <a:rPr lang="en-US" sz="4500" b="1" dirty="0" err="1">
                <a:solidFill>
                  <a:srgbClr val="0070C0"/>
                </a:solidFill>
              </a:rPr>
              <a:t>của</a:t>
            </a:r>
            <a:r>
              <a:rPr lang="en-US" sz="4500" b="1" dirty="0">
                <a:solidFill>
                  <a:srgbClr val="0070C0"/>
                </a:solidFill>
              </a:rPr>
              <a:t> </a:t>
            </a:r>
            <a:r>
              <a:rPr lang="en-US" sz="4500" b="1" dirty="0" err="1">
                <a:solidFill>
                  <a:srgbClr val="0070C0"/>
                </a:solidFill>
              </a:rPr>
              <a:t>các</a:t>
            </a:r>
            <a:r>
              <a:rPr lang="en-US" sz="4500" b="1" dirty="0">
                <a:solidFill>
                  <a:srgbClr val="0070C0"/>
                </a:solidFill>
              </a:rPr>
              <a:t> </a:t>
            </a:r>
            <a:r>
              <a:rPr lang="en-US" sz="4500" b="1" dirty="0" err="1">
                <a:solidFill>
                  <a:srgbClr val="0070C0"/>
                </a:solidFill>
              </a:rPr>
              <a:t>biểu</a:t>
            </a:r>
            <a:r>
              <a:rPr lang="en-US" sz="4500" b="1" dirty="0">
                <a:solidFill>
                  <a:srgbClr val="0070C0"/>
                </a:solidFill>
              </a:rPr>
              <a:t> </a:t>
            </a:r>
            <a:r>
              <a:rPr lang="en-US" sz="4500" b="1" dirty="0" err="1">
                <a:solidFill>
                  <a:srgbClr val="0070C0"/>
                </a:solidFill>
              </a:rPr>
              <a:t>hiện</a:t>
            </a:r>
            <a:r>
              <a:rPr lang="en-US" sz="4500" b="1" dirty="0">
                <a:solidFill>
                  <a:srgbClr val="0070C0"/>
                </a:solidFill>
              </a:rPr>
              <a:t> </a:t>
            </a:r>
            <a:r>
              <a:rPr lang="en-US" sz="4500" b="1" dirty="0" err="1">
                <a:solidFill>
                  <a:srgbClr val="0070C0"/>
                </a:solidFill>
              </a:rPr>
              <a:t>đáp</a:t>
            </a:r>
            <a:r>
              <a:rPr lang="en-US" sz="4500" b="1" dirty="0">
                <a:solidFill>
                  <a:srgbClr val="0070C0"/>
                </a:solidFill>
              </a:rPr>
              <a:t> </a:t>
            </a:r>
            <a:r>
              <a:rPr lang="en-US" sz="4500" b="1" dirty="0" err="1">
                <a:solidFill>
                  <a:srgbClr val="0070C0"/>
                </a:solidFill>
              </a:rPr>
              <a:t>ứng</a:t>
            </a:r>
            <a:r>
              <a:rPr lang="en-US" sz="4500" b="1" dirty="0">
                <a:solidFill>
                  <a:srgbClr val="0070C0"/>
                </a:solidFill>
              </a:rPr>
              <a:t> YCCĐ.</a:t>
            </a:r>
          </a:p>
        </p:txBody>
      </p:sp>
      <p:sp>
        <p:nvSpPr>
          <p:cNvPr id="5" name="Rectangle 4"/>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Arial" panose="020B0604020202020204" pitchFamily="34" charset="0"/>
              </a:rPr>
              <a:t>ĐÁNH GIÁ, NHẬN XÉT</a:t>
            </a:r>
          </a:p>
        </p:txBody>
      </p:sp>
      <p:pic>
        <p:nvPicPr>
          <p:cNvPr id="3" name="Picture 2" descr="GỢI Ý NHẬN XÉT NĂNG LỰC, PHẨM CHẤT - Trường Tiểu học A Long B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236" y="587829"/>
            <a:ext cx="2698448" cy="195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140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vi-VN" altLang="vi-VN" sz="4800" b="1">
                <a:solidFill>
                  <a:srgbClr val="FF0000"/>
                </a:solidFill>
                <a:latin typeface="Calibri" panose="020F0502020204030204" pitchFamily="34" charset="0"/>
                <a:sym typeface="Arial" panose="020B0604020202020204" pitchFamily="34" charset="0"/>
              </a:rPr>
              <a:t>Mở rộng học thuyết của Mendel cho hai hay nhiều gene</a:t>
            </a:r>
          </a:p>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Sản phẩm của các gene allele (cùng locus) hoặc các gene không allele (khác locus) có thể tương tác với nhau cùng quy định một tính trạng.. Các gene có thể tương tác với nhau theo nhiều cách khác nhau:</a:t>
            </a:r>
            <a:endParaRPr lang="en-US" altLang="vi-VN" sz="4800">
              <a:solidFill>
                <a:srgbClr val="084B5E"/>
              </a:solidFill>
              <a:latin typeface="Calibri" panose="020F0502020204030204" pitchFamily="34" charset="0"/>
              <a:sym typeface="Arial" panose="020B0604020202020204" pitchFamily="34" charset="0"/>
            </a:endParaRP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4276176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b="1">
                <a:solidFill>
                  <a:srgbClr val="084B5E"/>
                </a:solidFill>
                <a:latin typeface="Calibri" panose="020F0502020204030204" pitchFamily="34" charset="0"/>
                <a:sym typeface="Arial" panose="020B0604020202020204" pitchFamily="34" charset="0"/>
              </a:rPr>
              <a:t>Cách 1. </a:t>
            </a:r>
            <a:r>
              <a:rPr lang="vi-VN" altLang="vi-VN" sz="4800">
                <a:solidFill>
                  <a:srgbClr val="084B5E"/>
                </a:solidFill>
                <a:latin typeface="Calibri" panose="020F0502020204030204" pitchFamily="34" charset="0"/>
                <a:sym typeface="Arial" panose="020B0604020202020204" pitchFamily="34" charset="0"/>
              </a:rPr>
              <a:t>Các gene không allele tạo ra các sản phẩm khác nhau, trong đó, sản phẩm của gene này có thể làm thay đổi sự biểu hiện do sản phẩm của gene khác tạo ra.</a:t>
            </a: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5053772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DBFCF3E8-B76D-3BDC-D14C-7CA6D77775E0}"/>
              </a:ext>
            </a:extLst>
          </p:cNvPr>
          <p:cNvSpPr/>
          <p:nvPr/>
        </p:nvSpPr>
        <p:spPr>
          <a:xfrm>
            <a:off x="1724104" y="7860872"/>
            <a:ext cx="15640316" cy="206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900"/>
              </a:spcBef>
              <a:spcAft>
                <a:spcPts val="900"/>
              </a:spcAft>
            </a:pPr>
            <a:r>
              <a:rPr lang="vi-VN" sz="4200">
                <a:solidFill>
                  <a:srgbClr val="0070C0"/>
                </a:solidFill>
                <a:cs typeface="Arial" panose="020B0604020202020204" pitchFamily="34" charset="0"/>
              </a:rPr>
              <a:t>Ví dụ 1: Ở Hoa Mõm sói, B quy định hoa đỏ trội không hoàn toàn so với b quy định hoa hồng, aa át chế sự biểu hiện của B</a:t>
            </a:r>
          </a:p>
        </p:txBody>
      </p:sp>
      <p:pic>
        <p:nvPicPr>
          <p:cNvPr id="7" name="Picture 6">
            <a:extLst>
              <a:ext uri="{FF2B5EF4-FFF2-40B4-BE49-F238E27FC236}">
                <a16:creationId xmlns="" xmlns:a16="http://schemas.microsoft.com/office/drawing/2014/main" id="{FB6372FF-2653-4992-BC01-F0A4936F5B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173" y="647272"/>
            <a:ext cx="7467134" cy="6794987"/>
          </a:xfrm>
          <a:prstGeom prst="rect">
            <a:avLst/>
          </a:prstGeom>
        </p:spPr>
      </p:pic>
      <p:pic>
        <p:nvPicPr>
          <p:cNvPr id="9" name="Picture 8">
            <a:extLst>
              <a:ext uri="{FF2B5EF4-FFF2-40B4-BE49-F238E27FC236}">
                <a16:creationId xmlns="" xmlns:a16="http://schemas.microsoft.com/office/drawing/2014/main" id="{2718C8AE-670A-2811-30BB-EE684985C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818" y="440773"/>
            <a:ext cx="8312216" cy="7172378"/>
          </a:xfrm>
          <a:prstGeom prst="rect">
            <a:avLst/>
          </a:prstGeom>
        </p:spPr>
      </p:pic>
      <p:cxnSp>
        <p:nvCxnSpPr>
          <p:cNvPr id="12" name="Straight Connector 11">
            <a:extLst>
              <a:ext uri="{FF2B5EF4-FFF2-40B4-BE49-F238E27FC236}">
                <a16:creationId xmlns="" xmlns:a16="http://schemas.microsoft.com/office/drawing/2014/main" id="{1EEE9FC5-76BE-2B6F-B3F0-325DCB03BDB2}"/>
              </a:ext>
            </a:extLst>
          </p:cNvPr>
          <p:cNvCxnSpPr/>
          <p:nvPr/>
        </p:nvCxnSpPr>
        <p:spPr>
          <a:xfrm>
            <a:off x="9292974" y="261990"/>
            <a:ext cx="0" cy="722787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038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5633011" y="527594"/>
            <a:ext cx="11582400" cy="1231106"/>
          </a:xfrm>
          <a:prstGeom prst="rect">
            <a:avLst/>
          </a:prstGeom>
        </p:spPr>
        <p:txBody>
          <a:bodyPr wrap="square" lIns="0" tIns="0" rIns="0" bIns="0" rtlCol="0" anchor="t">
            <a:spAutoFit/>
          </a:bodyPr>
          <a:lstStyle/>
          <a:p>
            <a:pPr>
              <a:lnSpc>
                <a:spcPts val="4759"/>
              </a:lnSpc>
              <a:defRPr/>
            </a:pPr>
            <a:r>
              <a:rPr lang="en-US" sz="3399" dirty="0" smtClean="0">
                <a:solidFill>
                  <a:srgbClr val="000000"/>
                </a:solidFill>
                <a:latin typeface="Public Sans Bold"/>
              </a:rPr>
              <a:t>HS </a:t>
            </a:r>
            <a:r>
              <a:rPr lang="en-US" sz="3399" dirty="0" err="1">
                <a:solidFill>
                  <a:srgbClr val="000000"/>
                </a:solidFill>
                <a:latin typeface="Public Sans Bold"/>
              </a:rPr>
              <a:t>nghiên</a:t>
            </a:r>
            <a:r>
              <a:rPr lang="en-US" sz="3399" dirty="0">
                <a:solidFill>
                  <a:srgbClr val="000000"/>
                </a:solidFill>
                <a:latin typeface="Public Sans Bold"/>
              </a:rPr>
              <a:t> </a:t>
            </a:r>
            <a:r>
              <a:rPr lang="en-US" sz="3399" dirty="0" err="1">
                <a:solidFill>
                  <a:srgbClr val="000000"/>
                </a:solidFill>
                <a:latin typeface="Public Sans Bold"/>
              </a:rPr>
              <a:t>cứu</a:t>
            </a:r>
            <a:r>
              <a:rPr lang="en-US" sz="3399" dirty="0">
                <a:solidFill>
                  <a:srgbClr val="000000"/>
                </a:solidFill>
                <a:latin typeface="Public Sans Bold"/>
              </a:rPr>
              <a:t> </a:t>
            </a:r>
            <a:r>
              <a:rPr lang="en-US" sz="3399" dirty="0" err="1">
                <a:solidFill>
                  <a:srgbClr val="000000"/>
                </a:solidFill>
                <a:latin typeface="Public Sans Bold"/>
              </a:rPr>
              <a:t>thông</a:t>
            </a:r>
            <a:r>
              <a:rPr lang="en-US" sz="3399" dirty="0">
                <a:solidFill>
                  <a:srgbClr val="000000"/>
                </a:solidFill>
                <a:latin typeface="Public Sans Bold"/>
              </a:rPr>
              <a:t> tin SGK </a:t>
            </a:r>
            <a:r>
              <a:rPr lang="en-US" sz="3399" dirty="0" err="1">
                <a:solidFill>
                  <a:srgbClr val="000000"/>
                </a:solidFill>
                <a:latin typeface="Public Sans Bold"/>
              </a:rPr>
              <a:t>để</a:t>
            </a:r>
            <a:r>
              <a:rPr lang="en-US" sz="3399" dirty="0">
                <a:solidFill>
                  <a:srgbClr val="000000"/>
                </a:solidFill>
                <a:latin typeface="Public Sans Bold"/>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a:solidFill>
                  <a:srgbClr val="000000"/>
                </a:solidFill>
                <a:latin typeface="Public Sans Bold"/>
              </a:rPr>
              <a:t>sau</a:t>
            </a:r>
            <a:r>
              <a:rPr lang="en-US" sz="3399" dirty="0">
                <a:solidFill>
                  <a:srgbClr val="000000"/>
                </a:solidFill>
                <a:latin typeface="Public Sans Bold"/>
              </a:rPr>
              <a:t>:</a:t>
            </a:r>
          </a:p>
          <a:p>
            <a:pPr lvl="0">
              <a:lnSpc>
                <a:spcPts val="4759"/>
              </a:lnSpc>
              <a:defRPr/>
            </a:pP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2" name="Freeform 13"/>
          <p:cNvSpPr/>
          <p:nvPr/>
        </p:nvSpPr>
        <p:spPr>
          <a:xfrm>
            <a:off x="3345253" y="1221754"/>
            <a:ext cx="4495800" cy="3693146"/>
          </a:xfrm>
          <a:custGeom>
            <a:avLst/>
            <a:gdLst/>
            <a:ahLst/>
            <a:cxnLst/>
            <a:rect l="l" t="t" r="r" b="b"/>
            <a:pathLst>
              <a:path w="5092727" h="4287150">
                <a:moveTo>
                  <a:pt x="0" y="0"/>
                </a:moveTo>
                <a:lnTo>
                  <a:pt x="5092726" y="0"/>
                </a:lnTo>
                <a:lnTo>
                  <a:pt x="5092726" y="4287150"/>
                </a:lnTo>
                <a:lnTo>
                  <a:pt x="0" y="428715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3" name="Freeform 14"/>
          <p:cNvSpPr/>
          <p:nvPr/>
        </p:nvSpPr>
        <p:spPr>
          <a:xfrm>
            <a:off x="4343400" y="1221754"/>
            <a:ext cx="13822798" cy="1060504"/>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4419600" y="2376537"/>
            <a:ext cx="13823387" cy="1169880"/>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4"/>
          <p:cNvSpPr/>
          <p:nvPr/>
        </p:nvSpPr>
        <p:spPr>
          <a:xfrm>
            <a:off x="4419600" y="3711744"/>
            <a:ext cx="13806303" cy="1169880"/>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TextBox 19"/>
          <p:cNvSpPr txBox="1"/>
          <p:nvPr/>
        </p:nvSpPr>
        <p:spPr>
          <a:xfrm>
            <a:off x="3662947" y="1353991"/>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1</a:t>
            </a:r>
          </a:p>
        </p:txBody>
      </p:sp>
      <p:sp>
        <p:nvSpPr>
          <p:cNvPr id="17" name="TextBox 20"/>
          <p:cNvSpPr txBox="1"/>
          <p:nvPr/>
        </p:nvSpPr>
        <p:spPr>
          <a:xfrm>
            <a:off x="3728675" y="2671873"/>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2</a:t>
            </a:r>
          </a:p>
        </p:txBody>
      </p:sp>
      <p:sp>
        <p:nvSpPr>
          <p:cNvPr id="18" name="TextBox 21"/>
          <p:cNvSpPr txBox="1"/>
          <p:nvPr/>
        </p:nvSpPr>
        <p:spPr>
          <a:xfrm>
            <a:off x="3714654" y="4020467"/>
            <a:ext cx="484580" cy="860428"/>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3</a:t>
            </a:r>
          </a:p>
        </p:txBody>
      </p:sp>
      <p:sp>
        <p:nvSpPr>
          <p:cNvPr id="20" name="TextBox 19"/>
          <p:cNvSpPr txBox="1"/>
          <p:nvPr/>
        </p:nvSpPr>
        <p:spPr>
          <a:xfrm>
            <a:off x="4874320" y="1353991"/>
            <a:ext cx="12880280" cy="646331"/>
          </a:xfrm>
          <a:prstGeom prst="rect">
            <a:avLst/>
          </a:prstGeom>
          <a:noFill/>
        </p:spPr>
        <p:txBody>
          <a:bodyPr wrap="square" rtlCol="0">
            <a:spAutoFit/>
          </a:bodyPr>
          <a:lstStyle/>
          <a:p>
            <a:pPr lvl="0"/>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đương</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thời</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quan</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niệm</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như</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thế</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nào</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về</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DTH?</a:t>
            </a:r>
            <a:endParaRPr lang="en-GB" sz="3600" b="1" dirty="0"/>
          </a:p>
        </p:txBody>
      </p:sp>
      <p:sp>
        <p:nvSpPr>
          <p:cNvPr id="21" name="TextBox 20"/>
          <p:cNvSpPr txBox="1"/>
          <p:nvPr/>
        </p:nvSpPr>
        <p:spPr>
          <a:xfrm>
            <a:off x="5142526" y="2560164"/>
            <a:ext cx="11469279" cy="646331"/>
          </a:xfrm>
          <a:prstGeom prst="rect">
            <a:avLst/>
          </a:prstGeom>
          <a:noFill/>
        </p:spPr>
        <p:txBody>
          <a:bodyPr wrap="square" rtlCol="0">
            <a:spAutoFit/>
          </a:bodyPr>
          <a:lstStyle/>
          <a:p>
            <a:pPr lvl="0"/>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Quan</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niệm</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đó</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đưa</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đến</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bất</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cập</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gì</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thực</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tiễn</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GB" sz="3600" b="1" dirty="0"/>
          </a:p>
        </p:txBody>
      </p:sp>
      <p:sp>
        <p:nvSpPr>
          <p:cNvPr id="22" name="TextBox 21"/>
          <p:cNvSpPr txBox="1"/>
          <p:nvPr/>
        </p:nvSpPr>
        <p:spPr>
          <a:xfrm>
            <a:off x="4724400" y="3669780"/>
            <a:ext cx="13399623" cy="1200329"/>
          </a:xfrm>
          <a:prstGeom prst="rect">
            <a:avLst/>
          </a:prstGeom>
          <a:noFill/>
        </p:spPr>
        <p:txBody>
          <a:bodyPr wrap="square" rtlCol="0">
            <a:spAutoFit/>
          </a:bodyPr>
          <a:lstStyle/>
          <a:p>
            <a:pPr lvl="0"/>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biệt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cứu</a:t>
            </a:r>
            <a:r>
              <a:rPr lang="en-US" sz="3600" b="1" dirty="0">
                <a:latin typeface="Times New Roman" panose="02020603050405020304" pitchFamily="18" charset="0"/>
                <a:cs typeface="Times New Roman" panose="02020603050405020304" pitchFamily="18" charset="0"/>
              </a:rPr>
              <a:t> di </a:t>
            </a:r>
            <a:r>
              <a:rPr lang="en-US" sz="3600" b="1" dirty="0" err="1">
                <a:latin typeface="Times New Roman" panose="02020603050405020304" pitchFamily="18" charset="0"/>
                <a:cs typeface="Times New Roman" panose="02020603050405020304" pitchFamily="18" charset="0"/>
              </a:rPr>
              <a:t>truyền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tính</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sinh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Mendel so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di </a:t>
            </a:r>
            <a:r>
              <a:rPr lang="en-US" sz="3600" b="1" dirty="0" err="1">
                <a:latin typeface="Times New Roman" panose="02020603050405020304" pitchFamily="18" charset="0"/>
                <a:cs typeface="Times New Roman" panose="02020603050405020304" pitchFamily="18" charset="0"/>
              </a:rPr>
              <a:t>truyền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a:t>
            </a:r>
            <a:endParaRPr lang="en-GB" sz="3600" b="1" dirty="0">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7">
            <a:extLst/>
          </a:blip>
          <a:stretch>
            <a:fillRect/>
          </a:stretch>
        </p:blipFill>
        <p:spPr>
          <a:xfrm>
            <a:off x="-92872" y="728858"/>
            <a:ext cx="3672054" cy="4364181"/>
          </a:xfrm>
          <a:prstGeom prst="rect">
            <a:avLst/>
          </a:prstGeom>
        </p:spPr>
      </p:pic>
      <p:sp>
        <p:nvSpPr>
          <p:cNvPr id="19" name="TextBox 8"/>
          <p:cNvSpPr txBox="1"/>
          <p:nvPr/>
        </p:nvSpPr>
        <p:spPr>
          <a:xfrm>
            <a:off x="155278" y="5055783"/>
            <a:ext cx="17974733" cy="1846659"/>
          </a:xfrm>
          <a:prstGeom prst="rect">
            <a:avLst/>
          </a:prstGeom>
        </p:spPr>
        <p:txBody>
          <a:bodyPr wrap="square" lIns="0" tIns="0" rIns="0" bIns="0" rtlCol="0" anchor="t">
            <a:spAutoFit/>
          </a:bodyPr>
          <a:lstStyle/>
          <a:p>
            <a:pPr algn="just"/>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Đương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thời</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những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năm</a:t>
            </a:r>
            <a:r>
              <a:rPr lang="en-US" sz="4000" b="1" dirty="0">
                <a:solidFill>
                  <a:srgbClr val="0033CC"/>
                </a:solidFill>
                <a:latin typeface="Times New Roman" panose="02020603050405020304" pitchFamily="18" charset="0"/>
                <a:cs typeface="Times New Roman" panose="02020603050405020304" pitchFamily="18" charset="0"/>
              </a:rPr>
              <a:t> 1980), </a:t>
            </a:r>
            <a:r>
              <a:rPr lang="en-US" sz="4000" b="1" dirty="0" err="1">
                <a:solidFill>
                  <a:srgbClr val="0033CC"/>
                </a:solidFill>
                <a:latin typeface="Times New Roman" panose="02020603050405020304" pitchFamily="18" charset="0"/>
                <a:cs typeface="Times New Roman" panose="02020603050405020304" pitchFamily="18" charset="0"/>
              </a:rPr>
              <a:t>người</a:t>
            </a:r>
            <a:r>
              <a:rPr lang="en-US" sz="4000" b="1" dirty="0">
                <a:solidFill>
                  <a:srgbClr val="0033CC"/>
                </a:solidFill>
                <a:latin typeface="Times New Roman" panose="02020603050405020304" pitchFamily="18" charset="0"/>
                <a:cs typeface="Times New Roman" panose="02020603050405020304" pitchFamily="18" charset="0"/>
              </a:rPr>
              <a:t> ta </a:t>
            </a:r>
            <a:r>
              <a:rPr lang="en-US" sz="4000" b="1" dirty="0" err="1">
                <a:solidFill>
                  <a:srgbClr val="0033CC"/>
                </a:solidFill>
                <a:latin typeface="Times New Roman" panose="02020603050405020304" pitchFamily="18" charset="0"/>
                <a:cs typeface="Times New Roman" panose="02020603050405020304" pitchFamily="18" charset="0"/>
              </a:rPr>
              <a:t>cho</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rằng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vật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chất</a:t>
            </a:r>
            <a:r>
              <a:rPr lang="en-US" sz="4000" b="1" dirty="0">
                <a:solidFill>
                  <a:srgbClr val="0033CC"/>
                </a:solidFill>
                <a:latin typeface="Times New Roman" panose="02020603050405020304" pitchFamily="18" charset="0"/>
                <a:cs typeface="Times New Roman" panose="02020603050405020304" pitchFamily="18" charset="0"/>
              </a:rPr>
              <a:t> di </a:t>
            </a:r>
            <a:r>
              <a:rPr lang="en-US" sz="4000" b="1" dirty="0" err="1">
                <a:solidFill>
                  <a:srgbClr val="0033CC"/>
                </a:solidFill>
                <a:latin typeface="Times New Roman" panose="02020603050405020304" pitchFamily="18" charset="0"/>
                <a:cs typeface="Times New Roman" panose="02020603050405020304" pitchFamily="18" charset="0"/>
              </a:rPr>
              <a:t>truyền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của</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bố</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mẹ</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được</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truyền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nguyên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vẹn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cho</a:t>
            </a:r>
            <a:r>
              <a:rPr lang="en-US" sz="4000" b="1" dirty="0">
                <a:solidFill>
                  <a:srgbClr val="0033CC"/>
                </a:solidFill>
                <a:latin typeface="Times New Roman" panose="02020603050405020304" pitchFamily="18" charset="0"/>
                <a:cs typeface="Times New Roman" panose="02020603050405020304" pitchFamily="18" charset="0"/>
              </a:rPr>
              <a:t> con </a:t>
            </a:r>
            <a:r>
              <a:rPr lang="en-US" sz="4000" b="1" dirty="0" err="1">
                <a:solidFill>
                  <a:srgbClr val="0033CC"/>
                </a:solidFill>
                <a:latin typeface="Times New Roman" panose="02020603050405020304" pitchFamily="18" charset="0"/>
                <a:cs typeface="Times New Roman" panose="02020603050405020304" pitchFamily="18" charset="0"/>
              </a:rPr>
              <a:t>và</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trong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cơ</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thể</a:t>
            </a:r>
            <a:r>
              <a:rPr lang="en-US" sz="4000" b="1" dirty="0">
                <a:solidFill>
                  <a:srgbClr val="0033CC"/>
                </a:solidFill>
                <a:latin typeface="Times New Roman" panose="02020603050405020304" pitchFamily="18" charset="0"/>
                <a:cs typeface="Times New Roman" panose="02020603050405020304" pitchFamily="18" charset="0"/>
              </a:rPr>
              <a:t> con, </a:t>
            </a:r>
            <a:r>
              <a:rPr lang="en-US" sz="4000" b="1" dirty="0" err="1">
                <a:solidFill>
                  <a:srgbClr val="0033CC"/>
                </a:solidFill>
                <a:latin typeface="Times New Roman" panose="02020603050405020304" pitchFamily="18" charset="0"/>
                <a:cs typeface="Times New Roman" panose="02020603050405020304" pitchFamily="18" charset="0"/>
              </a:rPr>
              <a:t>vật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chất</a:t>
            </a:r>
            <a:r>
              <a:rPr lang="en-US" sz="4000" b="1" dirty="0">
                <a:solidFill>
                  <a:srgbClr val="0033CC"/>
                </a:solidFill>
                <a:latin typeface="Times New Roman" panose="02020603050405020304" pitchFamily="18" charset="0"/>
                <a:cs typeface="Times New Roman" panose="02020603050405020304" pitchFamily="18" charset="0"/>
              </a:rPr>
              <a:t> di </a:t>
            </a:r>
            <a:r>
              <a:rPr lang="en-US" sz="4000" b="1" dirty="0" err="1">
                <a:solidFill>
                  <a:srgbClr val="0033CC"/>
                </a:solidFill>
                <a:latin typeface="Times New Roman" panose="02020603050405020304" pitchFamily="18" charset="0"/>
                <a:cs typeface="Times New Roman" panose="02020603050405020304" pitchFamily="18" charset="0"/>
              </a:rPr>
              <a:t>truyền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của</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bố</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mẹ</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hòa</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trộn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vào</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nhau</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nên</a:t>
            </a:r>
            <a:r>
              <a:rPr lang="en-US" sz="4000" b="1" dirty="0">
                <a:solidFill>
                  <a:srgbClr val="0033CC"/>
                </a:solidFill>
                <a:latin typeface="Times New Roman" panose="02020603050405020304" pitchFamily="18" charset="0"/>
                <a:cs typeface="Times New Roman" panose="02020603050405020304" pitchFamily="18" charset="0"/>
              </a:rPr>
              <a:t> con </a:t>
            </a:r>
            <a:r>
              <a:rPr lang="en-US" sz="4000" b="1" dirty="0" err="1">
                <a:solidFill>
                  <a:srgbClr val="0033CC"/>
                </a:solidFill>
                <a:latin typeface="Times New Roman" panose="02020603050405020304" pitchFamily="18" charset="0"/>
                <a:cs typeface="Times New Roman" panose="02020603050405020304" pitchFamily="18" charset="0"/>
              </a:rPr>
              <a:t>sinh</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ra</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giống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cả</a:t>
            </a:r>
            <a:r>
              <a:rPr lang="en-US" sz="4000" b="1" dirty="0">
                <a:solidFill>
                  <a:srgbClr val="0033CC"/>
                </a:solidFill>
                <a:latin typeface="Times New Roman" panose="02020603050405020304" pitchFamily="18" charset="0"/>
                <a:cs typeface="Times New Roman" panose="02020603050405020304" pitchFamily="18" charset="0"/>
              </a:rPr>
              <a:t> cha </a:t>
            </a:r>
            <a:r>
              <a:rPr lang="en-US" sz="4000" b="1" dirty="0" err="1">
                <a:solidFill>
                  <a:srgbClr val="0033CC"/>
                </a:solidFill>
                <a:latin typeface="Times New Roman" panose="02020603050405020304" pitchFamily="18" charset="0"/>
                <a:cs typeface="Times New Roman" panose="02020603050405020304" pitchFamily="18" charset="0"/>
              </a:rPr>
              <a:t>và</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mẹ</a:t>
            </a:r>
            <a:r>
              <a:rPr lang="en-US" sz="4000" b="1" dirty="0" smtClean="0">
                <a:solidFill>
                  <a:srgbClr val="0033CC"/>
                </a:solidFill>
                <a:latin typeface="Times New Roman" panose="02020603050405020304" pitchFamily="18" charset="0"/>
                <a:cs typeface="Times New Roman" panose="02020603050405020304" pitchFamily="18" charset="0"/>
              </a:rPr>
              <a:t>.</a:t>
            </a:r>
            <a:endParaRPr lang="en-US" sz="4000" b="1" dirty="0">
              <a:solidFill>
                <a:srgbClr val="0033CC"/>
              </a:solidFill>
              <a:latin typeface="Times New Roman" panose="02020603050405020304" pitchFamily="18" charset="0"/>
              <a:cs typeface="Times New Roman" panose="02020603050405020304" pitchFamily="18" charset="0"/>
            </a:endParaRPr>
          </a:p>
        </p:txBody>
      </p:sp>
      <p:sp>
        <p:nvSpPr>
          <p:cNvPr id="24" name="TextBox 8"/>
          <p:cNvSpPr txBox="1"/>
          <p:nvPr/>
        </p:nvSpPr>
        <p:spPr>
          <a:xfrm>
            <a:off x="304800" y="-71417"/>
            <a:ext cx="14484175" cy="643894"/>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I. </a:t>
            </a:r>
            <a:r>
              <a:rPr lang="en-US" sz="3899" dirty="0" err="1" smtClean="0">
                <a:solidFill>
                  <a:srgbClr val="004AAD"/>
                </a:solidFill>
                <a:latin typeface="Public Sans Heavy"/>
              </a:rPr>
              <a:t>Bối</a:t>
            </a:r>
            <a:r>
              <a:rPr lang="en-US" sz="3899" dirty="0" smtClean="0">
                <a:solidFill>
                  <a:srgbClr val="004AAD"/>
                </a:solidFill>
                <a:latin typeface="Public Sans Heavy"/>
              </a:rPr>
              <a:t> </a:t>
            </a:r>
            <a:r>
              <a:rPr lang="en-US" sz="3899" dirty="0" err="1" smtClean="0">
                <a:solidFill>
                  <a:srgbClr val="004AAD"/>
                </a:solidFill>
                <a:latin typeface="Public Sans Heavy"/>
              </a:rPr>
              <a:t>cảnh</a:t>
            </a:r>
            <a:r>
              <a:rPr lang="en-US" sz="3899" dirty="0" smtClean="0">
                <a:solidFill>
                  <a:srgbClr val="004AAD"/>
                </a:solidFill>
                <a:latin typeface="Public Sans Heavy"/>
              </a:rPr>
              <a:t> </a:t>
            </a:r>
            <a:r>
              <a:rPr lang="en-US" sz="3899" dirty="0" err="1" smtClean="0">
                <a:solidFill>
                  <a:srgbClr val="004AAD"/>
                </a:solidFill>
                <a:latin typeface="Public Sans Heavy"/>
              </a:rPr>
              <a:t>ra</a:t>
            </a:r>
            <a:r>
              <a:rPr lang="en-US" sz="3899" dirty="0" smtClean="0">
                <a:solidFill>
                  <a:srgbClr val="004AAD"/>
                </a:solidFill>
                <a:latin typeface="Public Sans Heavy"/>
              </a:rPr>
              <a:t> </a:t>
            </a:r>
            <a:r>
              <a:rPr lang="en-US" sz="3899" dirty="0" err="1" smtClean="0">
                <a:solidFill>
                  <a:srgbClr val="004AAD"/>
                </a:solidFill>
                <a:latin typeface="Public Sans Heavy"/>
              </a:rPr>
              <a:t>đời</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của</a:t>
            </a:r>
            <a:r>
              <a:rPr lang="en-US" sz="3899" dirty="0" smtClean="0">
                <a:solidFill>
                  <a:srgbClr val="004AAD"/>
                </a:solidFill>
                <a:latin typeface="Public Sans Heavy"/>
              </a:rPr>
              <a:t> Mendel.</a:t>
            </a:r>
            <a:endParaRPr lang="en-US" sz="3899" dirty="0">
              <a:solidFill>
                <a:srgbClr val="004AAD"/>
              </a:solidFill>
              <a:latin typeface="Public Sans Heavy"/>
            </a:endParaRPr>
          </a:p>
        </p:txBody>
      </p:sp>
      <p:sp>
        <p:nvSpPr>
          <p:cNvPr id="26" name="TextBox 8"/>
          <p:cNvSpPr txBox="1"/>
          <p:nvPr/>
        </p:nvSpPr>
        <p:spPr>
          <a:xfrm>
            <a:off x="112741" y="6891935"/>
            <a:ext cx="17974733" cy="1231106"/>
          </a:xfrm>
          <a:prstGeom prst="rect">
            <a:avLst/>
          </a:prstGeom>
        </p:spPr>
        <p:txBody>
          <a:bodyPr wrap="square" lIns="0" tIns="0" rIns="0" bIns="0" rtlCol="0" anchor="t">
            <a:spAutoFit/>
          </a:bodyPr>
          <a:lstStyle/>
          <a:p>
            <a:pPr algn="just"/>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smtClean="0">
                <a:solidFill>
                  <a:srgbClr val="0033CC"/>
                </a:solidFill>
                <a:latin typeface="Times New Roman" panose="02020603050405020304" pitchFamily="18" charset="0"/>
                <a:cs typeface="Times New Roman" panose="02020603050405020304" pitchFamily="18" charset="0"/>
              </a:rPr>
              <a:t>Tuy</a:t>
            </a:r>
            <a:r>
              <a:rPr lang="en-US" sz="4000" b="1" dirty="0" smtClean="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nhiên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thực</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tế</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một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tính</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trạng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nào</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đó</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có</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thể</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không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xuất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hiện</a:t>
            </a:r>
            <a:r>
              <a:rPr lang="en-US" sz="4000" b="1" dirty="0">
                <a:solidFill>
                  <a:srgbClr val="0033CC"/>
                </a:solidFill>
                <a:latin typeface="Times New Roman" panose="02020603050405020304" pitchFamily="18" charset="0"/>
                <a:cs typeface="Times New Roman" panose="02020603050405020304" pitchFamily="18" charset="0"/>
              </a:rPr>
              <a:t> ở con </a:t>
            </a:r>
            <a:r>
              <a:rPr lang="en-US" sz="4000" b="1" dirty="0" err="1">
                <a:solidFill>
                  <a:srgbClr val="0033CC"/>
                </a:solidFill>
                <a:latin typeface="Times New Roman" panose="02020603050405020304" pitchFamily="18" charset="0"/>
                <a:cs typeface="Times New Roman" panose="02020603050405020304" pitchFamily="18" charset="0"/>
              </a:rPr>
              <a:t>nhưng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lại</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xuất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hiện</a:t>
            </a:r>
            <a:r>
              <a:rPr lang="en-US" sz="4000" b="1" dirty="0">
                <a:solidFill>
                  <a:srgbClr val="0033CC"/>
                </a:solidFill>
                <a:latin typeface="Times New Roman" panose="02020603050405020304" pitchFamily="18" charset="0"/>
                <a:cs typeface="Times New Roman" panose="02020603050405020304" pitchFamily="18" charset="0"/>
              </a:rPr>
              <a:t> ở </a:t>
            </a:r>
            <a:r>
              <a:rPr lang="en-US" sz="4000" b="1" dirty="0" err="1">
                <a:solidFill>
                  <a:srgbClr val="0033CC"/>
                </a:solidFill>
                <a:latin typeface="Times New Roman" panose="02020603050405020304" pitchFamily="18" charset="0"/>
                <a:cs typeface="Times New Roman" panose="02020603050405020304" pitchFamily="18" charset="0"/>
              </a:rPr>
              <a:t>cháu</a:t>
            </a:r>
            <a:r>
              <a:rPr lang="en-US" sz="4000" b="1" dirty="0" smtClean="0">
                <a:solidFill>
                  <a:srgbClr val="0033CC"/>
                </a:solidFill>
                <a:latin typeface="Times New Roman" panose="02020603050405020304" pitchFamily="18" charset="0"/>
                <a:cs typeface="Times New Roman" panose="02020603050405020304" pitchFamily="18" charset="0"/>
              </a:rPr>
              <a:t>.</a:t>
            </a:r>
            <a:endParaRPr lang="en-US" sz="4000" b="1" dirty="0">
              <a:solidFill>
                <a:srgbClr val="0033CC"/>
              </a:solidFill>
              <a:latin typeface="Times New Roman" panose="02020603050405020304" pitchFamily="18" charset="0"/>
              <a:cs typeface="Times New Roman" panose="02020603050405020304" pitchFamily="18" charset="0"/>
            </a:endParaRPr>
          </a:p>
        </p:txBody>
      </p:sp>
      <p:sp>
        <p:nvSpPr>
          <p:cNvPr id="27" name="TextBox 8"/>
          <p:cNvSpPr txBox="1"/>
          <p:nvPr/>
        </p:nvSpPr>
        <p:spPr>
          <a:xfrm>
            <a:off x="143294" y="8194657"/>
            <a:ext cx="17974733" cy="1846659"/>
          </a:xfrm>
          <a:prstGeom prst="rect">
            <a:avLst/>
          </a:prstGeom>
        </p:spPr>
        <p:txBody>
          <a:bodyPr wrap="square" lIns="0" tIns="0" rIns="0" bIns="0" rtlCol="0" anchor="t">
            <a:spAutoFit/>
          </a:bodyPr>
          <a:lstStyle/>
          <a:p>
            <a:pPr algn="just"/>
            <a:r>
              <a:rPr lang="en-US" sz="4000" b="1" dirty="0" smtClean="0">
                <a:solidFill>
                  <a:srgbClr val="0033CC"/>
                </a:solidFill>
                <a:latin typeface="Times New Roman" panose="02020603050405020304" pitchFamily="18" charset="0"/>
                <a:cs typeface="Times New Roman" panose="02020603050405020304" pitchFamily="18" charset="0"/>
              </a:rPr>
              <a:t>- </a:t>
            </a:r>
            <a:r>
              <a:rPr lang="en-US" sz="4000" b="1" dirty="0">
                <a:solidFill>
                  <a:srgbClr val="0033CC"/>
                </a:solidFill>
                <a:latin typeface="Times New Roman" panose="02020603050405020304" pitchFamily="18" charset="0"/>
                <a:cs typeface="Times New Roman" panose="02020603050405020304" pitchFamily="18" charset="0"/>
              </a:rPr>
              <a:t>Mendel </a:t>
            </a:r>
            <a:r>
              <a:rPr lang="en-US" sz="4000" b="1" dirty="0" err="1">
                <a:solidFill>
                  <a:srgbClr val="0033CC"/>
                </a:solidFill>
                <a:latin typeface="Times New Roman" panose="02020603050405020304" pitchFamily="18" charset="0"/>
                <a:cs typeface="Times New Roman" panose="02020603050405020304" pitchFamily="18" charset="0"/>
              </a:rPr>
              <a:t>đã</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tìm</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ra</a:t>
            </a:r>
            <a:r>
              <a:rPr lang="en-US" sz="4000" b="1" dirty="0">
                <a:solidFill>
                  <a:srgbClr val="0033CC"/>
                </a:solidFill>
                <a:latin typeface="Times New Roman" panose="02020603050405020304" pitchFamily="18" charset="0"/>
                <a:cs typeface="Times New Roman" panose="02020603050405020304" pitchFamily="18" charset="0"/>
              </a:rPr>
              <a:t> con </a:t>
            </a:r>
            <a:r>
              <a:rPr lang="en-US" sz="4000" b="1" dirty="0" err="1">
                <a:solidFill>
                  <a:srgbClr val="0033CC"/>
                </a:solidFill>
                <a:latin typeface="Times New Roman" panose="02020603050405020304" pitchFamily="18" charset="0"/>
                <a:cs typeface="Times New Roman" panose="02020603050405020304" pitchFamily="18" charset="0"/>
              </a:rPr>
              <a:t>đường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nghiên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cứu</a:t>
            </a:r>
            <a:r>
              <a:rPr lang="en-US" sz="4000" b="1" dirty="0">
                <a:solidFill>
                  <a:srgbClr val="0033CC"/>
                </a:solidFill>
                <a:latin typeface="Times New Roman" panose="02020603050405020304" pitchFamily="18" charset="0"/>
                <a:cs typeface="Times New Roman" panose="02020603050405020304" pitchFamily="18" charset="0"/>
              </a:rPr>
              <a:t>: </a:t>
            </a:r>
            <a:r>
              <a:rPr lang="vi-VN" sz="4000" b="1" dirty="0">
                <a:solidFill>
                  <a:srgbClr val="0033CC"/>
                </a:solidFill>
                <a:latin typeface="Times New Roman" panose="02020603050405020304" pitchFamily="18" charset="0"/>
                <a:cs typeface="Times New Roman" panose="02020603050405020304" pitchFamily="18" charset="0"/>
              </a:rPr>
              <a:t>Tiến hành các phân tích định lượng, có sử dụng mẫu cỡ lớn để nghiên cứu riêng rẽ từng tính trạng qua các thế hệ lai trên đậu hà lan từ năm 1857 và hình thành học thuyết khoa học năm 1866.</a:t>
            </a:r>
            <a:endParaRPr lang="en-US" sz="4000" b="1"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789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Effect transition="in" filter="fade">
                                      <p:cBhvr>
                                        <p:cTn id="52" dur="500"/>
                                        <p:tgtEl>
                                          <p:spTgt spid="1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P spid="18" grpId="0"/>
      <p:bldP spid="20" grpId="0"/>
      <p:bldP spid="21" grpId="0"/>
      <p:bldP spid="22" grpId="0"/>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a:t>
            </a:r>
            <a:r>
              <a:rPr lang="vi-VN" altLang="vi-VN" sz="4800" b="1">
                <a:solidFill>
                  <a:srgbClr val="084B5E"/>
                </a:solidFill>
                <a:latin typeface="Calibri" panose="020F0502020204030204" pitchFamily="34" charset="0"/>
                <a:sym typeface="Arial" panose="020B0604020202020204" pitchFamily="34" charset="0"/>
              </a:rPr>
              <a:t>2. </a:t>
            </a:r>
            <a:r>
              <a:rPr lang="vi-VN" altLang="vi-VN" sz="4800">
                <a:solidFill>
                  <a:srgbClr val="084B5E"/>
                </a:solidFill>
                <a:latin typeface="Calibri" panose="020F0502020204030204" pitchFamily="34" charset="0"/>
                <a:sym typeface="Arial" panose="020B0604020202020204" pitchFamily="34" charset="0"/>
              </a:rPr>
              <a:t>Sản phẩm của các gene không allele tham gia vào một chuỗi phản ứng nối tiếp nhau để tạo ra các sản phẩm trung gian và kết thúc tạo nên sản phẩm cuối cùng. </a:t>
            </a:r>
          </a:p>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Ví dụ 2.1. Ở hoa Đậu ngọt, nếu kiểu gene chỉ có A hoặc B thì hoa có màu trắng, có đồng thời A và B thì hoa có màu tím</a:t>
            </a: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26253748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4140965-E971-1EA7-E1C4-562C300AC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621" y="2346428"/>
            <a:ext cx="8533862" cy="7532175"/>
          </a:xfrm>
          <a:prstGeom prst="rect">
            <a:avLst/>
          </a:prstGeom>
        </p:spPr>
      </p:pic>
      <p:pic>
        <p:nvPicPr>
          <p:cNvPr id="9" name="Picture 8">
            <a:extLst>
              <a:ext uri="{FF2B5EF4-FFF2-40B4-BE49-F238E27FC236}">
                <a16:creationId xmlns="" xmlns:a16="http://schemas.microsoft.com/office/drawing/2014/main" id="{1E86A375-260C-E4DC-6EA1-EACD42966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464" y="357456"/>
            <a:ext cx="7469313" cy="9698376"/>
          </a:xfrm>
          <a:prstGeom prst="rect">
            <a:avLst/>
          </a:prstGeom>
        </p:spPr>
      </p:pic>
      <p:cxnSp>
        <p:nvCxnSpPr>
          <p:cNvPr id="10" name="Straight Connector 9">
            <a:extLst>
              <a:ext uri="{FF2B5EF4-FFF2-40B4-BE49-F238E27FC236}">
                <a16:creationId xmlns="" xmlns:a16="http://schemas.microsoft.com/office/drawing/2014/main" id="{A194E59A-6088-4680-DE89-ADC6BAC7637B}"/>
              </a:ext>
            </a:extLst>
          </p:cNvPr>
          <p:cNvCxnSpPr/>
          <p:nvPr/>
        </p:nvCxnSpPr>
        <p:spPr>
          <a:xfrm>
            <a:off x="9816956" y="2080515"/>
            <a:ext cx="0" cy="722787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433302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DB3DB99-D4A5-66F6-86DD-3B777298EB04}"/>
              </a:ext>
            </a:extLst>
          </p:cNvPr>
          <p:cNvSpPr/>
          <p:nvPr/>
        </p:nvSpPr>
        <p:spPr>
          <a:xfrm>
            <a:off x="1004298" y="1862192"/>
            <a:ext cx="6547206"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a:t>
            </a:r>
            <a:r>
              <a:rPr lang="vi-VN" altLang="vi-VN" sz="4800" b="1">
                <a:solidFill>
                  <a:srgbClr val="084B5E"/>
                </a:solidFill>
                <a:latin typeface="Calibri" panose="020F0502020204030204" pitchFamily="34" charset="0"/>
                <a:sym typeface="Arial" panose="020B0604020202020204" pitchFamily="34" charset="0"/>
              </a:rPr>
              <a:t>2. </a:t>
            </a:r>
            <a:r>
              <a:rPr lang="vi-VN" altLang="vi-VN" sz="4800">
                <a:solidFill>
                  <a:srgbClr val="084B5E"/>
                </a:solidFill>
                <a:latin typeface="Calibri" panose="020F0502020204030204" pitchFamily="34" charset="0"/>
                <a:sym typeface="Arial" panose="020B0604020202020204" pitchFamily="34" charset="0"/>
              </a:rPr>
              <a:t>Ví dụ 2.2. Ở Gà, A quy định mào hoa hồng, B quy định mào hạt đậu, kiểu gene có cả A và B quy định mào hạt óc chó</a:t>
            </a:r>
          </a:p>
        </p:txBody>
      </p:sp>
      <p:pic>
        <p:nvPicPr>
          <p:cNvPr id="3" name="Picture 2">
            <a:extLst>
              <a:ext uri="{FF2B5EF4-FFF2-40B4-BE49-F238E27FC236}">
                <a16:creationId xmlns="" xmlns:a16="http://schemas.microsoft.com/office/drawing/2014/main" id="{2BFAB8AF-E45A-47F9-FB0B-2C3E21F39152}"/>
              </a:ext>
            </a:extLst>
          </p:cNvPr>
          <p:cNvPicPr>
            <a:picLocks noChangeAspect="1"/>
          </p:cNvPicPr>
          <p:nvPr/>
        </p:nvPicPr>
        <p:blipFill rotWithShape="1">
          <a:blip r:embed="rId2">
            <a:extLst>
              <a:ext uri="{28A0092B-C50C-407E-A947-70E740481C1C}">
                <a14:useLocalDpi xmlns:a14="http://schemas.microsoft.com/office/drawing/2010/main" val="0"/>
              </a:ext>
            </a:extLst>
          </a:blip>
          <a:srcRect b="3672"/>
          <a:stretch/>
        </p:blipFill>
        <p:spPr>
          <a:xfrm>
            <a:off x="8016435" y="16776"/>
            <a:ext cx="10010169" cy="10108407"/>
          </a:xfrm>
          <a:prstGeom prst="rect">
            <a:avLst/>
          </a:prstGeom>
        </p:spPr>
      </p:pic>
    </p:spTree>
    <p:extLst>
      <p:ext uri="{BB962C8B-B14F-4D97-AF65-F5344CB8AC3E}">
        <p14:creationId xmlns:p14="http://schemas.microsoft.com/office/powerpoint/2010/main" val="3789531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a:t>
            </a:r>
            <a:r>
              <a:rPr lang="vi-VN" altLang="vi-VN" sz="4800" b="1">
                <a:solidFill>
                  <a:srgbClr val="084B5E"/>
                </a:solidFill>
                <a:latin typeface="Calibri" panose="020F0502020204030204" pitchFamily="34" charset="0"/>
                <a:sym typeface="Arial" panose="020B0604020202020204" pitchFamily="34" charset="0"/>
              </a:rPr>
              <a:t>Cách</a:t>
            </a:r>
            <a:r>
              <a:rPr lang="vi-VN" altLang="vi-VN" sz="4800">
                <a:solidFill>
                  <a:srgbClr val="084B5E"/>
                </a:solidFill>
                <a:latin typeface="Calibri" panose="020F0502020204030204" pitchFamily="34" charset="0"/>
                <a:sym typeface="Arial" panose="020B0604020202020204" pitchFamily="34" charset="0"/>
              </a:rPr>
              <a:t> </a:t>
            </a:r>
            <a:r>
              <a:rPr lang="vi-VN" altLang="vi-VN" sz="4800" b="1">
                <a:solidFill>
                  <a:srgbClr val="084B5E"/>
                </a:solidFill>
                <a:latin typeface="Calibri" panose="020F0502020204030204" pitchFamily="34" charset="0"/>
                <a:sym typeface="Arial" panose="020B0604020202020204" pitchFamily="34" charset="0"/>
              </a:rPr>
              <a:t>3. </a:t>
            </a:r>
            <a:r>
              <a:rPr lang="vi-VN" altLang="vi-VN" sz="4800">
                <a:solidFill>
                  <a:srgbClr val="084B5E"/>
                </a:solidFill>
                <a:latin typeface="Calibri" panose="020F0502020204030204" pitchFamily="34" charset="0"/>
                <a:sym typeface="Arial" panose="020B0604020202020204" pitchFamily="34" charset="0"/>
              </a:rPr>
              <a:t>Các gene không allele tạo ra các sản phẩm tương tự nhau, Mỗi sản phẩm góp một phần nhỏ để tạo ra sản phẩm cuối cùng. Sự biểu hiện của sản phẩm cuối cùng phụ thuộc vào số lượng allele trội hay allele lặn có mặt trong kiểu gene. </a:t>
            </a: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29443751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Ví dụ 3.1: Khối lượng quả dưa hấu do 2 gene quy định</a:t>
            </a:r>
          </a:p>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Trong kiểu gene có thêm 1 allele trội thì quả nặng thêm 1kg</a:t>
            </a:r>
          </a:p>
          <a:p>
            <a:pPr marL="685800" indent="-685800" algn="just">
              <a:lnSpc>
                <a:spcPct val="150000"/>
              </a:lnSpc>
              <a:buFont typeface="Wingdings" panose="05000000000000000000" pitchFamily="2" charset="2"/>
              <a:buChar char="à"/>
            </a:pPr>
            <a:r>
              <a:rPr lang="vi-VN" altLang="vi-VN" sz="4800">
                <a:solidFill>
                  <a:srgbClr val="084B5E"/>
                </a:solidFill>
                <a:latin typeface="Calibri" panose="020F0502020204030204" pitchFamily="34" charset="0"/>
                <a:sym typeface="Arial" panose="020B0604020202020204" pitchFamily="34" charset="0"/>
              </a:rPr>
              <a:t>Kiểu gene mang nhiều allele trội nhất quy định quả nặng nhất (8kg)</a:t>
            </a:r>
          </a:p>
          <a:p>
            <a:pPr marL="685800" indent="-685800" algn="just">
              <a:lnSpc>
                <a:spcPct val="150000"/>
              </a:lnSpc>
              <a:buFont typeface="Wingdings" panose="05000000000000000000" pitchFamily="2" charset="2"/>
              <a:buChar char="à"/>
            </a:pPr>
            <a:r>
              <a:rPr lang="vi-VN" altLang="vi-VN" sz="4800">
                <a:solidFill>
                  <a:srgbClr val="084B5E"/>
                </a:solidFill>
                <a:latin typeface="Calibri" panose="020F0502020204030204" pitchFamily="34" charset="0"/>
                <a:sym typeface="Arial" panose="020B0604020202020204" pitchFamily="34" charset="0"/>
              </a:rPr>
              <a:t>Kiểu gene không có allele trội (aabb) quy định quả nhẹ nhất (4kg)</a:t>
            </a: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28183565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5E67DA7-074E-E469-C9C3-8D4E60FEB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707" y="369869"/>
            <a:ext cx="13204575" cy="9608906"/>
          </a:xfrm>
          <a:prstGeom prst="rect">
            <a:avLst/>
          </a:prstGeom>
        </p:spPr>
      </p:pic>
    </p:spTree>
    <p:extLst>
      <p:ext uri="{BB962C8B-B14F-4D97-AF65-F5344CB8AC3E}">
        <p14:creationId xmlns:p14="http://schemas.microsoft.com/office/powerpoint/2010/main" val="34267377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2999" y="2971800"/>
            <a:ext cx="16379576"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dirty="0">
                <a:solidFill>
                  <a:srgbClr val="084B5E"/>
                </a:solidFill>
                <a:latin typeface="Calibri" panose="020F0502020204030204" pitchFamily="34" charset="0"/>
                <a:sym typeface="Arial" panose="020B0604020202020204" pitchFamily="34" charset="0"/>
              </a:rPr>
              <a:t> Ví dụ 3.2. Màu da người do ít nhất 3 gene quy định. Mỗi allele trội bất kể thuộc locus nào đều tạo thêm một đơn vị melanine.</a:t>
            </a:r>
          </a:p>
          <a:p>
            <a:pPr algn="just">
              <a:lnSpc>
                <a:spcPct val="150000"/>
              </a:lnSpc>
            </a:pPr>
            <a:r>
              <a:rPr lang="vi-VN" altLang="vi-VN" sz="4800" dirty="0">
                <a:solidFill>
                  <a:srgbClr val="084B5E"/>
                </a:solidFill>
                <a:latin typeface="Calibri" panose="020F0502020204030204" pitchFamily="34" charset="0"/>
                <a:sym typeface="Wingdings" panose="05000000000000000000" pitchFamily="2" charset="2"/>
              </a:rPr>
              <a:t></a:t>
            </a:r>
            <a:r>
              <a:rPr lang="vi-VN" altLang="vi-VN" sz="4800" dirty="0">
                <a:solidFill>
                  <a:srgbClr val="084B5E"/>
                </a:solidFill>
                <a:latin typeface="Calibri" panose="020F0502020204030204" pitchFamily="34" charset="0"/>
                <a:sym typeface="Arial" panose="020B0604020202020204" pitchFamily="34" charset="0"/>
              </a:rPr>
              <a:t> Kiểu gene mang nhiều allele trội nhất (AABBCC) quy định da sẫm nhất</a:t>
            </a:r>
          </a:p>
          <a:p>
            <a:pPr marL="685800" indent="-685800" algn="just">
              <a:lnSpc>
                <a:spcPct val="150000"/>
              </a:lnSpc>
              <a:buFont typeface="Wingdings" panose="05000000000000000000" pitchFamily="2" charset="2"/>
              <a:buChar char="à"/>
            </a:pPr>
            <a:r>
              <a:rPr lang="vi-VN" altLang="vi-VN" sz="4800" dirty="0">
                <a:solidFill>
                  <a:srgbClr val="084B5E"/>
                </a:solidFill>
                <a:latin typeface="Calibri" panose="020F0502020204030204" pitchFamily="34" charset="0"/>
                <a:sym typeface="Arial" panose="020B0604020202020204" pitchFamily="34" charset="0"/>
              </a:rPr>
              <a:t>Kiểu gene không có allele trội (aabbcc) quy định da sáng nhất</a:t>
            </a: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1348768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51DBF42-A19D-C2C7-B054-C1021DC95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1997" y="0"/>
            <a:ext cx="10326003" cy="10287000"/>
          </a:xfrm>
          <a:prstGeom prst="rect">
            <a:avLst/>
          </a:prstGeom>
        </p:spPr>
      </p:pic>
      <p:sp>
        <p:nvSpPr>
          <p:cNvPr id="2" name="TextBox 1">
            <a:extLst>
              <a:ext uri="{FF2B5EF4-FFF2-40B4-BE49-F238E27FC236}">
                <a16:creationId xmlns="" xmlns:a16="http://schemas.microsoft.com/office/drawing/2014/main" id="{44EE3925-3E35-3A28-F609-F7741C658804}"/>
              </a:ext>
            </a:extLst>
          </p:cNvPr>
          <p:cNvSpPr txBox="1"/>
          <p:nvPr/>
        </p:nvSpPr>
        <p:spPr>
          <a:xfrm>
            <a:off x="1039621" y="3208145"/>
            <a:ext cx="7328681" cy="3970318"/>
          </a:xfrm>
          <a:prstGeom prst="rect">
            <a:avLst/>
          </a:prstGeom>
          <a:noFill/>
        </p:spPr>
        <p:txBody>
          <a:bodyPr wrap="square" rtlCol="0">
            <a:spAutoFit/>
          </a:bodyPr>
          <a:lstStyle/>
          <a:p>
            <a:pPr algn="just">
              <a:lnSpc>
                <a:spcPct val="150000"/>
              </a:lnSpc>
            </a:pPr>
            <a:r>
              <a:rPr lang="en-US" sz="4200" b="1">
                <a:solidFill>
                  <a:srgbClr val="0428CB"/>
                </a:solidFill>
              </a:rPr>
              <a:t>Xác định kiểu hình của đời con:</a:t>
            </a:r>
          </a:p>
          <a:p>
            <a:pPr algn="just">
              <a:lnSpc>
                <a:spcPct val="150000"/>
              </a:lnSpc>
            </a:pPr>
            <a:r>
              <a:rPr lang="en-US" sz="4200" b="1">
                <a:solidFill>
                  <a:srgbClr val="0428CB"/>
                </a:solidFill>
              </a:rPr>
              <a:t>1/ AaBb × Aabb</a:t>
            </a:r>
          </a:p>
          <a:p>
            <a:pPr algn="just">
              <a:lnSpc>
                <a:spcPct val="150000"/>
              </a:lnSpc>
            </a:pPr>
            <a:r>
              <a:rPr lang="en-US" sz="4200" b="1">
                <a:solidFill>
                  <a:srgbClr val="0428CB"/>
                </a:solidFill>
              </a:rPr>
              <a:t>2/ Aabb × aaBb</a:t>
            </a:r>
          </a:p>
          <a:p>
            <a:pPr algn="just">
              <a:lnSpc>
                <a:spcPct val="150000"/>
              </a:lnSpc>
            </a:pPr>
            <a:r>
              <a:rPr lang="en-US" sz="4200" b="1">
                <a:solidFill>
                  <a:srgbClr val="0428CB"/>
                </a:solidFill>
              </a:rPr>
              <a:t>3/ Aabb × aabb</a:t>
            </a:r>
            <a:endParaRPr lang="x-none" sz="4200" b="1" dirty="0">
              <a:solidFill>
                <a:srgbClr val="0428CB"/>
              </a:solidFill>
            </a:endParaRPr>
          </a:p>
        </p:txBody>
      </p:sp>
    </p:spTree>
    <p:extLst>
      <p:ext uri="{BB962C8B-B14F-4D97-AF65-F5344CB8AC3E}">
        <p14:creationId xmlns:p14="http://schemas.microsoft.com/office/powerpoint/2010/main" val="40933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9EEFF"/>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0800000" flipH="1" flipV="1">
            <a:off x="0" y="342900"/>
            <a:ext cx="18516599" cy="10328701"/>
          </a:xfrm>
          <a:prstGeom prst="rect">
            <a:avLst/>
          </a:prstGeom>
        </p:spPr>
      </p:pic>
      <p:sp>
        <p:nvSpPr>
          <p:cNvPr id="7" name="TextBox 7"/>
          <p:cNvSpPr txBox="1"/>
          <p:nvPr/>
        </p:nvSpPr>
        <p:spPr>
          <a:xfrm>
            <a:off x="3733800" y="2736708"/>
            <a:ext cx="11628812" cy="2770543"/>
          </a:xfrm>
          <a:prstGeom prst="rect">
            <a:avLst/>
          </a:prstGeom>
        </p:spPr>
        <p:txBody>
          <a:bodyPr lIns="0" tIns="0" rIns="0" bIns="0" rtlCol="0" anchor="t">
            <a:spAutoFit/>
          </a:bodyPr>
          <a:lstStyle/>
          <a:p>
            <a:pPr algn="ctr">
              <a:lnSpc>
                <a:spcPts val="22640"/>
              </a:lnSpc>
            </a:pPr>
            <a:r>
              <a:rPr lang="en-US" sz="16172" dirty="0">
                <a:solidFill>
                  <a:srgbClr val="442F03"/>
                </a:solidFill>
                <a:latin typeface="Apricots"/>
              </a:rPr>
              <a:t>Thank You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304800" y="-71417"/>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II. </a:t>
            </a:r>
            <a:r>
              <a:rPr lang="en-US" sz="3899" dirty="0" err="1" smtClean="0">
                <a:solidFill>
                  <a:srgbClr val="004AAD"/>
                </a:solidFill>
                <a:latin typeface="Public Sans Heavy"/>
              </a:rPr>
              <a:t>Các</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của</a:t>
            </a:r>
            <a:r>
              <a:rPr lang="en-US" sz="3899" dirty="0" smtClean="0">
                <a:solidFill>
                  <a:srgbClr val="004AAD"/>
                </a:solidFill>
                <a:latin typeface="Public Sans Heavy"/>
              </a:rPr>
              <a:t> Mendel.</a:t>
            </a:r>
            <a:endParaRPr lang="en-US" sz="3899" dirty="0">
              <a:solidFill>
                <a:srgbClr val="004AAD"/>
              </a:solidFill>
              <a:latin typeface="Public Sans Heavy"/>
            </a:endParaRPr>
          </a:p>
        </p:txBody>
      </p:sp>
      <p:sp>
        <p:nvSpPr>
          <p:cNvPr id="3" name="TextBox 8"/>
          <p:cNvSpPr txBox="1"/>
          <p:nvPr/>
        </p:nvSpPr>
        <p:spPr>
          <a:xfrm>
            <a:off x="838200" y="633904"/>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4" name="TextBox 8"/>
          <p:cNvSpPr txBox="1"/>
          <p:nvPr/>
        </p:nvSpPr>
        <p:spPr>
          <a:xfrm>
            <a:off x="1395663" y="1339225"/>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pic>
        <p:nvPicPr>
          <p:cNvPr id="15" name="Picture 14"/>
          <p:cNvPicPr>
            <a:picLocks noChangeAspect="1"/>
          </p:cNvPicPr>
          <p:nvPr/>
        </p:nvPicPr>
        <p:blipFill>
          <a:blip r:embed="rId2"/>
          <a:stretch>
            <a:fillRect/>
          </a:stretch>
        </p:blipFill>
        <p:spPr>
          <a:xfrm>
            <a:off x="288758" y="2472094"/>
            <a:ext cx="3189677" cy="2025672"/>
          </a:xfrm>
          <a:prstGeom prst="rect">
            <a:avLst/>
          </a:prstGeom>
        </p:spPr>
      </p:pic>
      <p:sp>
        <p:nvSpPr>
          <p:cNvPr id="16" name="TextBox 10"/>
          <p:cNvSpPr txBox="1"/>
          <p:nvPr/>
        </p:nvSpPr>
        <p:spPr>
          <a:xfrm>
            <a:off x="6019800" y="1334719"/>
            <a:ext cx="11582400" cy="1231106"/>
          </a:xfrm>
          <a:prstGeom prst="rect">
            <a:avLst/>
          </a:prstGeom>
        </p:spPr>
        <p:txBody>
          <a:bodyPr wrap="square" lIns="0" tIns="0" rIns="0" bIns="0" rtlCol="0" anchor="t">
            <a:spAutoFit/>
          </a:bodyPr>
          <a:lstStyle/>
          <a:p>
            <a:pPr lvl="0">
              <a:lnSpc>
                <a:spcPts val="4759"/>
              </a:lnSpc>
              <a:defRPr/>
            </a:pP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HS </a:t>
            </a:r>
            <a:r>
              <a:rPr kumimoji="0" lang="en-US" sz="3399" b="0" i="0" u="none" strike="noStrike" kern="1200" cap="none" spc="0" normalizeH="0" baseline="0" noProof="0" dirty="0" err="1" smtClean="0">
                <a:ln>
                  <a:noFill/>
                </a:ln>
                <a:solidFill>
                  <a:srgbClr val="000000"/>
                </a:solidFill>
                <a:effectLst/>
                <a:uLnTx/>
                <a:uFillTx/>
                <a:latin typeface="Public Sans Bold"/>
                <a:ea typeface="+mn-ea"/>
                <a:cs typeface="+mn-cs"/>
              </a:rPr>
              <a:t>nghiên</a:t>
            </a:r>
            <a:r>
              <a:rPr kumimoji="0" lang="en-US" sz="3399" b="0" i="0" u="none" strike="noStrike" kern="1200" cap="none" spc="0" normalizeH="0" noProof="0" dirty="0" smtClean="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smtClean="0">
                <a:ln>
                  <a:noFill/>
                </a:ln>
                <a:solidFill>
                  <a:srgbClr val="000000"/>
                </a:solidFill>
                <a:effectLst/>
                <a:uLnTx/>
                <a:uFillTx/>
                <a:latin typeface="Public Sans Bold"/>
                <a:ea typeface="+mn-ea"/>
                <a:cs typeface="+mn-cs"/>
              </a:rPr>
              <a:t>cứu</a:t>
            </a:r>
            <a:r>
              <a:rPr kumimoji="0" lang="en-US" sz="3399" b="0" i="0" u="none" strike="noStrike" kern="1200" cap="none" spc="0" normalizeH="0" noProof="0" dirty="0" smtClean="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smtClean="0">
                <a:ln>
                  <a:noFill/>
                </a:ln>
                <a:solidFill>
                  <a:srgbClr val="000000"/>
                </a:solidFill>
                <a:effectLst/>
                <a:uLnTx/>
                <a:uFillTx/>
                <a:latin typeface="Public Sans Bold"/>
                <a:ea typeface="+mn-ea"/>
                <a:cs typeface="+mn-cs"/>
              </a:rPr>
              <a:t>thông</a:t>
            </a:r>
            <a:r>
              <a:rPr kumimoji="0" lang="en-US" sz="3399" b="0" i="0" u="none" strike="noStrike" kern="1200" cap="none" spc="0" normalizeH="0" noProof="0" dirty="0" smtClean="0">
                <a:ln>
                  <a:noFill/>
                </a:ln>
                <a:solidFill>
                  <a:srgbClr val="000000"/>
                </a:solidFill>
                <a:effectLst/>
                <a:uLnTx/>
                <a:uFillTx/>
                <a:latin typeface="Public Sans Bold"/>
                <a:ea typeface="+mn-ea"/>
                <a:cs typeface="+mn-cs"/>
              </a:rPr>
              <a:t> tin SGK </a:t>
            </a:r>
            <a:r>
              <a:rPr kumimoji="0" lang="en-US" sz="3399" b="0" i="0" u="none" strike="noStrike" kern="1200" cap="none" spc="0" normalizeH="0" noProof="0" dirty="0" err="1" smtClean="0">
                <a:ln>
                  <a:noFill/>
                </a:ln>
                <a:solidFill>
                  <a:srgbClr val="000000"/>
                </a:solidFill>
                <a:effectLst/>
                <a:uLnTx/>
                <a:uFillTx/>
                <a:latin typeface="Public Sans Bold"/>
                <a:ea typeface="+mn-ea"/>
                <a:cs typeface="+mn-cs"/>
              </a:rPr>
              <a:t>phần</a:t>
            </a:r>
            <a:r>
              <a:rPr kumimoji="0" lang="en-US" sz="3399" b="0" i="0" u="none" strike="noStrike" kern="1200" cap="none" spc="0" normalizeH="0" noProof="0" dirty="0" smtClean="0">
                <a:ln>
                  <a:noFill/>
                </a:ln>
                <a:solidFill>
                  <a:srgbClr val="000000"/>
                </a:solidFill>
                <a:effectLst/>
                <a:uLnTx/>
                <a:uFillTx/>
                <a:latin typeface="Public Sans Bold"/>
                <a:ea typeface="+mn-ea"/>
                <a:cs typeface="+mn-cs"/>
              </a:rPr>
              <a:t> II.1.a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để</a:t>
            </a: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smtClean="0">
                <a:solidFill>
                  <a:srgbClr val="000000"/>
                </a:solidFill>
                <a:latin typeface="Public Sans Bold"/>
              </a:rPr>
              <a:t>sau</a:t>
            </a:r>
            <a:r>
              <a:rPr lang="en-US" sz="3399" dirty="0" smtClean="0">
                <a:solidFill>
                  <a:srgbClr val="000000"/>
                </a:solidFill>
                <a:latin typeface="Public Sans Bold"/>
              </a:rPr>
              <a:t>:</a:t>
            </a: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7" name="Pentagon 16"/>
          <p:cNvSpPr/>
          <p:nvPr/>
        </p:nvSpPr>
        <p:spPr>
          <a:xfrm>
            <a:off x="3902242" y="2749867"/>
            <a:ext cx="10668000" cy="2006351"/>
          </a:xfrm>
          <a:prstGeom prst="homePlat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0000"/>
                </a:solidFill>
                <a:latin typeface="Public Sans Bold"/>
              </a:rPr>
              <a:t>1. </a:t>
            </a:r>
            <a:r>
              <a:rPr lang="en-US" sz="4000" dirty="0" err="1" smtClean="0">
                <a:solidFill>
                  <a:srgbClr val="000000"/>
                </a:solidFill>
                <a:latin typeface="Public Sans Bold"/>
              </a:rPr>
              <a:t>Đối</a:t>
            </a:r>
            <a:r>
              <a:rPr lang="en-US" sz="4000" dirty="0" smtClean="0">
                <a:solidFill>
                  <a:srgbClr val="000000"/>
                </a:solidFill>
                <a:latin typeface="Public Sans Bold"/>
              </a:rPr>
              <a:t> </a:t>
            </a:r>
            <a:r>
              <a:rPr lang="en-US" sz="4000" dirty="0" err="1" smtClean="0">
                <a:solidFill>
                  <a:srgbClr val="000000"/>
                </a:solidFill>
                <a:latin typeface="Public Sans Bold"/>
              </a:rPr>
              <a:t>tượng</a:t>
            </a:r>
            <a:r>
              <a:rPr lang="en-US" sz="4000" dirty="0" smtClean="0">
                <a:solidFill>
                  <a:srgbClr val="000000"/>
                </a:solidFill>
                <a:latin typeface="Public Sans Bold"/>
              </a:rPr>
              <a:t> </a:t>
            </a:r>
            <a:r>
              <a:rPr lang="en-US" sz="4000" dirty="0" err="1" smtClean="0">
                <a:solidFill>
                  <a:srgbClr val="000000"/>
                </a:solidFill>
                <a:latin typeface="Public Sans Bold"/>
              </a:rPr>
              <a:t>nghiên</a:t>
            </a:r>
            <a:r>
              <a:rPr lang="en-US" sz="4000" dirty="0" smtClean="0">
                <a:solidFill>
                  <a:srgbClr val="000000"/>
                </a:solidFill>
                <a:latin typeface="Public Sans Bold"/>
              </a:rPr>
              <a:t> </a:t>
            </a:r>
            <a:r>
              <a:rPr lang="en-US" sz="4000" dirty="0" err="1" smtClean="0">
                <a:solidFill>
                  <a:srgbClr val="000000"/>
                </a:solidFill>
                <a:latin typeface="Public Sans Bold"/>
              </a:rPr>
              <a:t>cứu</a:t>
            </a:r>
            <a:r>
              <a:rPr lang="en-US" sz="4000" dirty="0" smtClean="0">
                <a:solidFill>
                  <a:srgbClr val="000000"/>
                </a:solidFill>
                <a:latin typeface="Public Sans Bold"/>
              </a:rPr>
              <a:t> </a:t>
            </a:r>
            <a:r>
              <a:rPr lang="en-US" sz="4000" dirty="0" err="1" smtClean="0">
                <a:solidFill>
                  <a:srgbClr val="000000"/>
                </a:solidFill>
                <a:latin typeface="Public Sans Bold"/>
              </a:rPr>
              <a:t>của</a:t>
            </a:r>
            <a:r>
              <a:rPr lang="en-US" sz="4000" dirty="0" smtClean="0">
                <a:solidFill>
                  <a:srgbClr val="000000"/>
                </a:solidFill>
                <a:latin typeface="Public Sans Bold"/>
              </a:rPr>
              <a:t> </a:t>
            </a:r>
            <a:r>
              <a:rPr lang="en-US" sz="4000" dirty="0" err="1" smtClean="0">
                <a:solidFill>
                  <a:srgbClr val="000000"/>
                </a:solidFill>
                <a:latin typeface="Public Sans Bold"/>
              </a:rPr>
              <a:t>ông</a:t>
            </a:r>
            <a:r>
              <a:rPr lang="en-US" sz="4000" dirty="0" smtClean="0">
                <a:solidFill>
                  <a:srgbClr val="000000"/>
                </a:solidFill>
                <a:latin typeface="Public Sans Bold"/>
              </a:rPr>
              <a:t> Mendel </a:t>
            </a:r>
            <a:r>
              <a:rPr lang="en-US" sz="4000" dirty="0" err="1" smtClean="0">
                <a:solidFill>
                  <a:srgbClr val="000000"/>
                </a:solidFill>
                <a:latin typeface="Public Sans Bold"/>
              </a:rPr>
              <a:t>là</a:t>
            </a:r>
            <a:r>
              <a:rPr lang="en-US" sz="4000" dirty="0" smtClean="0">
                <a:solidFill>
                  <a:srgbClr val="000000"/>
                </a:solidFill>
                <a:latin typeface="Public Sans Bold"/>
              </a:rPr>
              <a:t> </a:t>
            </a:r>
            <a:r>
              <a:rPr lang="en-US" sz="4000" dirty="0" err="1" smtClean="0">
                <a:solidFill>
                  <a:srgbClr val="000000"/>
                </a:solidFill>
                <a:latin typeface="Public Sans Bold"/>
              </a:rPr>
              <a:t>gì</a:t>
            </a:r>
            <a:r>
              <a:rPr lang="en-US" sz="4000" dirty="0" smtClean="0">
                <a:solidFill>
                  <a:srgbClr val="000000"/>
                </a:solidFill>
                <a:latin typeface="Public Sans Bold"/>
              </a:rPr>
              <a:t>? </a:t>
            </a:r>
            <a:r>
              <a:rPr lang="en-US" sz="4000" dirty="0" err="1" smtClean="0">
                <a:solidFill>
                  <a:srgbClr val="000000"/>
                </a:solidFill>
                <a:latin typeface="Public Sans Bold"/>
              </a:rPr>
              <a:t>Tại</a:t>
            </a:r>
            <a:r>
              <a:rPr lang="en-US" sz="4000" dirty="0" smtClean="0">
                <a:solidFill>
                  <a:srgbClr val="000000"/>
                </a:solidFill>
                <a:latin typeface="Public Sans Bold"/>
              </a:rPr>
              <a:t> </a:t>
            </a:r>
            <a:r>
              <a:rPr lang="en-US" sz="4000" dirty="0" err="1" smtClean="0">
                <a:solidFill>
                  <a:srgbClr val="000000"/>
                </a:solidFill>
                <a:latin typeface="Public Sans Bold"/>
              </a:rPr>
              <a:t>sao</a:t>
            </a:r>
            <a:r>
              <a:rPr lang="en-US" sz="4000" dirty="0" smtClean="0">
                <a:solidFill>
                  <a:srgbClr val="000000"/>
                </a:solidFill>
                <a:latin typeface="Public Sans Bold"/>
              </a:rPr>
              <a:t> </a:t>
            </a:r>
            <a:r>
              <a:rPr lang="en-US" sz="4000" dirty="0" err="1" smtClean="0">
                <a:solidFill>
                  <a:srgbClr val="000000"/>
                </a:solidFill>
                <a:latin typeface="Public Sans Bold"/>
              </a:rPr>
              <a:t>ông</a:t>
            </a:r>
            <a:r>
              <a:rPr lang="en-US" sz="4000" dirty="0" smtClean="0">
                <a:solidFill>
                  <a:srgbClr val="000000"/>
                </a:solidFill>
                <a:latin typeface="Public Sans Bold"/>
              </a:rPr>
              <a:t> </a:t>
            </a:r>
            <a:r>
              <a:rPr lang="en-US" sz="4000" dirty="0" err="1" smtClean="0">
                <a:solidFill>
                  <a:srgbClr val="000000"/>
                </a:solidFill>
                <a:latin typeface="Public Sans Bold"/>
              </a:rPr>
              <a:t>lại</a:t>
            </a:r>
            <a:r>
              <a:rPr lang="en-US" sz="4000" dirty="0" smtClean="0">
                <a:solidFill>
                  <a:srgbClr val="000000"/>
                </a:solidFill>
                <a:latin typeface="Public Sans Bold"/>
              </a:rPr>
              <a:t> </a:t>
            </a:r>
            <a:r>
              <a:rPr lang="en-US" sz="4000" dirty="0" err="1" smtClean="0">
                <a:solidFill>
                  <a:srgbClr val="000000"/>
                </a:solidFill>
                <a:latin typeface="Public Sans Bold"/>
              </a:rPr>
              <a:t>chọn</a:t>
            </a:r>
            <a:r>
              <a:rPr lang="en-US" sz="4000" dirty="0" smtClean="0">
                <a:solidFill>
                  <a:srgbClr val="000000"/>
                </a:solidFill>
                <a:latin typeface="Public Sans Bold"/>
              </a:rPr>
              <a:t> </a:t>
            </a:r>
            <a:r>
              <a:rPr lang="en-US" sz="4000" dirty="0" err="1" smtClean="0">
                <a:solidFill>
                  <a:srgbClr val="000000"/>
                </a:solidFill>
                <a:latin typeface="Public Sans Bold"/>
              </a:rPr>
              <a:t>đối</a:t>
            </a:r>
            <a:r>
              <a:rPr lang="en-US" sz="4000" dirty="0" smtClean="0">
                <a:solidFill>
                  <a:srgbClr val="000000"/>
                </a:solidFill>
                <a:latin typeface="Public Sans Bold"/>
              </a:rPr>
              <a:t> </a:t>
            </a:r>
            <a:r>
              <a:rPr lang="en-US" sz="4000" dirty="0" err="1" smtClean="0">
                <a:solidFill>
                  <a:srgbClr val="000000"/>
                </a:solidFill>
                <a:latin typeface="Public Sans Bold"/>
              </a:rPr>
              <a:t>tượng</a:t>
            </a:r>
            <a:r>
              <a:rPr lang="en-US" sz="4000" dirty="0" smtClean="0">
                <a:solidFill>
                  <a:srgbClr val="000000"/>
                </a:solidFill>
                <a:latin typeface="Public Sans Bold"/>
              </a:rPr>
              <a:t> </a:t>
            </a:r>
            <a:r>
              <a:rPr lang="en-US" sz="4000" dirty="0" err="1" smtClean="0">
                <a:solidFill>
                  <a:srgbClr val="000000"/>
                </a:solidFill>
                <a:latin typeface="Public Sans Bold"/>
              </a:rPr>
              <a:t>đó</a:t>
            </a:r>
            <a:r>
              <a:rPr lang="en-US" sz="4000" dirty="0" smtClean="0">
                <a:solidFill>
                  <a:srgbClr val="000000"/>
                </a:solidFill>
                <a:latin typeface="Public Sans Bold"/>
              </a:rPr>
              <a:t>?</a:t>
            </a:r>
            <a:endParaRPr lang="en-US" sz="4000" dirty="0"/>
          </a:p>
        </p:txBody>
      </p:sp>
      <p:sp>
        <p:nvSpPr>
          <p:cNvPr id="18" name="Pentagon 17"/>
          <p:cNvSpPr/>
          <p:nvPr/>
        </p:nvSpPr>
        <p:spPr>
          <a:xfrm>
            <a:off x="3902242" y="5143500"/>
            <a:ext cx="10668000" cy="2006351"/>
          </a:xfrm>
          <a:prstGeom prst="homePlat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759"/>
              </a:lnSpc>
            </a:pPr>
            <a:r>
              <a:rPr lang="en-US" sz="4000" dirty="0" smtClean="0">
                <a:solidFill>
                  <a:srgbClr val="000000"/>
                </a:solidFill>
                <a:latin typeface="Public Sans Bold"/>
              </a:rPr>
              <a:t>2. </a:t>
            </a:r>
            <a:r>
              <a:rPr lang="en-US" sz="4000" dirty="0" err="1">
                <a:solidFill>
                  <a:srgbClr val="000000"/>
                </a:solidFill>
                <a:latin typeface="Public Sans Bold"/>
              </a:rPr>
              <a:t>Sắp</a:t>
            </a:r>
            <a:r>
              <a:rPr lang="en-US" sz="4000" dirty="0">
                <a:solidFill>
                  <a:srgbClr val="000000"/>
                </a:solidFill>
                <a:latin typeface="Public Sans Bold"/>
              </a:rPr>
              <a:t> </a:t>
            </a:r>
            <a:r>
              <a:rPr lang="en-US" sz="4000" dirty="0" err="1">
                <a:solidFill>
                  <a:srgbClr val="000000"/>
                </a:solidFill>
                <a:latin typeface="Public Sans Bold"/>
              </a:rPr>
              <a:t>xếp</a:t>
            </a:r>
            <a:r>
              <a:rPr lang="en-US" sz="4000" dirty="0">
                <a:solidFill>
                  <a:srgbClr val="000000"/>
                </a:solidFill>
                <a:latin typeface="Public Sans Bold"/>
              </a:rPr>
              <a:t> </a:t>
            </a:r>
            <a:r>
              <a:rPr lang="en-US" sz="4000" dirty="0" err="1">
                <a:solidFill>
                  <a:srgbClr val="000000"/>
                </a:solidFill>
                <a:latin typeface="Public Sans Bold"/>
              </a:rPr>
              <a:t>các</a:t>
            </a:r>
            <a:r>
              <a:rPr lang="en-US" sz="4000" dirty="0">
                <a:solidFill>
                  <a:srgbClr val="000000"/>
                </a:solidFill>
                <a:latin typeface="Public Sans Bold"/>
              </a:rPr>
              <a:t> ý </a:t>
            </a:r>
            <a:r>
              <a:rPr lang="en-US" sz="4000" dirty="0" err="1">
                <a:solidFill>
                  <a:srgbClr val="000000"/>
                </a:solidFill>
                <a:latin typeface="Public Sans Bold"/>
              </a:rPr>
              <a:t>sau</a:t>
            </a:r>
            <a:r>
              <a:rPr lang="en-US" sz="4000" dirty="0">
                <a:solidFill>
                  <a:srgbClr val="000000"/>
                </a:solidFill>
                <a:latin typeface="Public Sans Bold"/>
              </a:rPr>
              <a:t> </a:t>
            </a:r>
            <a:r>
              <a:rPr lang="en-US" sz="4000" dirty="0" err="1">
                <a:solidFill>
                  <a:srgbClr val="000000"/>
                </a:solidFill>
                <a:latin typeface="Public Sans Bold"/>
              </a:rPr>
              <a:t>đây</a:t>
            </a:r>
            <a:r>
              <a:rPr lang="en-US" sz="4000" dirty="0">
                <a:solidFill>
                  <a:srgbClr val="000000"/>
                </a:solidFill>
                <a:latin typeface="Public Sans Bold"/>
              </a:rPr>
              <a:t> </a:t>
            </a:r>
            <a:r>
              <a:rPr lang="en-US" sz="4000" dirty="0" err="1">
                <a:solidFill>
                  <a:srgbClr val="000000"/>
                </a:solidFill>
                <a:latin typeface="Public Sans Bold"/>
              </a:rPr>
              <a:t>theo</a:t>
            </a:r>
            <a:r>
              <a:rPr lang="en-US" sz="4000" dirty="0">
                <a:solidFill>
                  <a:srgbClr val="000000"/>
                </a:solidFill>
                <a:latin typeface="Public Sans Bold"/>
              </a:rPr>
              <a:t> </a:t>
            </a:r>
            <a:r>
              <a:rPr lang="en-US" sz="4000" dirty="0" err="1">
                <a:solidFill>
                  <a:srgbClr val="000000"/>
                </a:solidFill>
                <a:latin typeface="Public Sans Bold"/>
              </a:rPr>
              <a:t>thứ</a:t>
            </a:r>
            <a:r>
              <a:rPr lang="en-US" sz="4000" dirty="0">
                <a:solidFill>
                  <a:srgbClr val="000000"/>
                </a:solidFill>
                <a:latin typeface="Public Sans Bold"/>
              </a:rPr>
              <a:t> </a:t>
            </a:r>
            <a:r>
              <a:rPr lang="en-US" sz="4000" dirty="0" err="1">
                <a:solidFill>
                  <a:srgbClr val="000000"/>
                </a:solidFill>
                <a:latin typeface="Public Sans Bold"/>
              </a:rPr>
              <a:t>tự</a:t>
            </a:r>
            <a:r>
              <a:rPr lang="en-US" sz="4000" dirty="0">
                <a:solidFill>
                  <a:srgbClr val="000000"/>
                </a:solidFill>
                <a:latin typeface="Public Sans Bold"/>
              </a:rPr>
              <a:t> </a:t>
            </a:r>
            <a:r>
              <a:rPr lang="en-US" sz="4000" dirty="0" err="1">
                <a:solidFill>
                  <a:srgbClr val="000000"/>
                </a:solidFill>
                <a:latin typeface="Public Sans Bold"/>
              </a:rPr>
              <a:t>quy</a:t>
            </a:r>
            <a:r>
              <a:rPr lang="en-US" sz="4000" dirty="0">
                <a:solidFill>
                  <a:srgbClr val="000000"/>
                </a:solidFill>
                <a:latin typeface="Public Sans Bold"/>
              </a:rPr>
              <a:t> </a:t>
            </a:r>
            <a:r>
              <a:rPr lang="en-US" sz="4000" dirty="0" err="1">
                <a:solidFill>
                  <a:srgbClr val="000000"/>
                </a:solidFill>
                <a:latin typeface="Public Sans Bold"/>
              </a:rPr>
              <a:t>trình</a:t>
            </a:r>
            <a:r>
              <a:rPr lang="en-US" sz="4000" dirty="0">
                <a:solidFill>
                  <a:srgbClr val="000000"/>
                </a:solidFill>
                <a:latin typeface="Public Sans Bold"/>
              </a:rPr>
              <a:t> </a:t>
            </a:r>
            <a:r>
              <a:rPr lang="en-US" sz="4000" dirty="0" err="1">
                <a:solidFill>
                  <a:srgbClr val="000000"/>
                </a:solidFill>
                <a:latin typeface="Public Sans Bold"/>
              </a:rPr>
              <a:t>thí</a:t>
            </a:r>
            <a:r>
              <a:rPr lang="en-US" sz="4000" dirty="0">
                <a:solidFill>
                  <a:srgbClr val="000000"/>
                </a:solidFill>
                <a:latin typeface="Public Sans Bold"/>
              </a:rPr>
              <a:t> </a:t>
            </a:r>
            <a:r>
              <a:rPr lang="en-US" sz="4000" dirty="0" err="1">
                <a:solidFill>
                  <a:srgbClr val="000000"/>
                </a:solidFill>
                <a:latin typeface="Public Sans Bold"/>
              </a:rPr>
              <a:t>nghiệm</a:t>
            </a:r>
            <a:r>
              <a:rPr lang="en-US" sz="4000" dirty="0">
                <a:solidFill>
                  <a:srgbClr val="000000"/>
                </a:solidFill>
                <a:latin typeface="Public Sans Bold"/>
              </a:rPr>
              <a:t> </a:t>
            </a:r>
            <a:r>
              <a:rPr lang="en-US" sz="4000" dirty="0" err="1">
                <a:solidFill>
                  <a:srgbClr val="000000"/>
                </a:solidFill>
                <a:latin typeface="Public Sans Bold"/>
              </a:rPr>
              <a:t>của</a:t>
            </a:r>
            <a:r>
              <a:rPr lang="en-US" sz="4000" dirty="0">
                <a:solidFill>
                  <a:srgbClr val="000000"/>
                </a:solidFill>
                <a:latin typeface="Public Sans Bold"/>
              </a:rPr>
              <a:t> Mendel.</a:t>
            </a:r>
          </a:p>
        </p:txBody>
      </p:sp>
    </p:spTree>
    <p:extLst>
      <p:ext uri="{BB962C8B-B14F-4D97-AF65-F5344CB8AC3E}">
        <p14:creationId xmlns:p14="http://schemas.microsoft.com/office/powerpoint/2010/main" val="3944904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6" grpId="0"/>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304800" y="-71417"/>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II. </a:t>
            </a:r>
            <a:r>
              <a:rPr lang="en-US" sz="3899" dirty="0" err="1" smtClean="0">
                <a:solidFill>
                  <a:srgbClr val="004AAD"/>
                </a:solidFill>
                <a:latin typeface="Public Sans Heavy"/>
              </a:rPr>
              <a:t>Các</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của</a:t>
            </a:r>
            <a:r>
              <a:rPr lang="en-US" sz="3899" dirty="0" smtClean="0">
                <a:solidFill>
                  <a:srgbClr val="004AAD"/>
                </a:solidFill>
                <a:latin typeface="Public Sans Heavy"/>
              </a:rPr>
              <a:t> Mendel.</a:t>
            </a:r>
            <a:endParaRPr lang="en-US" sz="3899" dirty="0">
              <a:solidFill>
                <a:srgbClr val="004AAD"/>
              </a:solidFill>
              <a:latin typeface="Public Sans Heavy"/>
            </a:endParaRPr>
          </a:p>
        </p:txBody>
      </p:sp>
      <p:sp>
        <p:nvSpPr>
          <p:cNvPr id="3" name="TextBox 8"/>
          <p:cNvSpPr txBox="1"/>
          <p:nvPr/>
        </p:nvSpPr>
        <p:spPr>
          <a:xfrm>
            <a:off x="838200" y="633904"/>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4" name="TextBox 8"/>
          <p:cNvSpPr txBox="1"/>
          <p:nvPr/>
        </p:nvSpPr>
        <p:spPr>
          <a:xfrm>
            <a:off x="1395663" y="1339225"/>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pic>
        <p:nvPicPr>
          <p:cNvPr id="15" name="Picture 14"/>
          <p:cNvPicPr>
            <a:picLocks noChangeAspect="1"/>
          </p:cNvPicPr>
          <p:nvPr/>
        </p:nvPicPr>
        <p:blipFill>
          <a:blip r:embed="rId2"/>
          <a:stretch>
            <a:fillRect/>
          </a:stretch>
        </p:blipFill>
        <p:spPr>
          <a:xfrm>
            <a:off x="288758" y="2472094"/>
            <a:ext cx="3189677" cy="2025672"/>
          </a:xfrm>
          <a:prstGeom prst="rect">
            <a:avLst/>
          </a:prstGeom>
        </p:spPr>
      </p:pic>
      <p:sp>
        <p:nvSpPr>
          <p:cNvPr id="16" name="TextBox 10"/>
          <p:cNvSpPr txBox="1"/>
          <p:nvPr/>
        </p:nvSpPr>
        <p:spPr>
          <a:xfrm>
            <a:off x="6019800" y="1334719"/>
            <a:ext cx="11582400" cy="1231106"/>
          </a:xfrm>
          <a:prstGeom prst="rect">
            <a:avLst/>
          </a:prstGeom>
        </p:spPr>
        <p:txBody>
          <a:bodyPr wrap="square" lIns="0" tIns="0" rIns="0" bIns="0" rtlCol="0" anchor="t">
            <a:spAutoFit/>
          </a:bodyPr>
          <a:lstStyle/>
          <a:p>
            <a:pPr lvl="0">
              <a:lnSpc>
                <a:spcPts val="4759"/>
              </a:lnSpc>
              <a:defRPr/>
            </a:pP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HS </a:t>
            </a:r>
            <a:r>
              <a:rPr kumimoji="0" lang="en-US" sz="3399" b="0" i="0" u="none" strike="noStrike" kern="1200" cap="none" spc="0" normalizeH="0" baseline="0" noProof="0" dirty="0" err="1" smtClean="0">
                <a:ln>
                  <a:noFill/>
                </a:ln>
                <a:solidFill>
                  <a:srgbClr val="000000"/>
                </a:solidFill>
                <a:effectLst/>
                <a:uLnTx/>
                <a:uFillTx/>
                <a:latin typeface="Public Sans Bold"/>
                <a:ea typeface="+mn-ea"/>
                <a:cs typeface="+mn-cs"/>
              </a:rPr>
              <a:t>nghiên</a:t>
            </a:r>
            <a:r>
              <a:rPr kumimoji="0" lang="en-US" sz="3399" b="0" i="0" u="none" strike="noStrike" kern="1200" cap="none" spc="0" normalizeH="0" noProof="0" dirty="0" smtClean="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smtClean="0">
                <a:ln>
                  <a:noFill/>
                </a:ln>
                <a:solidFill>
                  <a:srgbClr val="000000"/>
                </a:solidFill>
                <a:effectLst/>
                <a:uLnTx/>
                <a:uFillTx/>
                <a:latin typeface="Public Sans Bold"/>
                <a:ea typeface="+mn-ea"/>
                <a:cs typeface="+mn-cs"/>
              </a:rPr>
              <a:t>cứu</a:t>
            </a:r>
            <a:r>
              <a:rPr kumimoji="0" lang="en-US" sz="3399" b="0" i="0" u="none" strike="noStrike" kern="1200" cap="none" spc="0" normalizeH="0" noProof="0" dirty="0" smtClean="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smtClean="0">
                <a:ln>
                  <a:noFill/>
                </a:ln>
                <a:solidFill>
                  <a:srgbClr val="000000"/>
                </a:solidFill>
                <a:effectLst/>
                <a:uLnTx/>
                <a:uFillTx/>
                <a:latin typeface="Public Sans Bold"/>
                <a:ea typeface="+mn-ea"/>
                <a:cs typeface="+mn-cs"/>
              </a:rPr>
              <a:t>thông</a:t>
            </a:r>
            <a:r>
              <a:rPr kumimoji="0" lang="en-US" sz="3399" b="0" i="0" u="none" strike="noStrike" kern="1200" cap="none" spc="0" normalizeH="0" noProof="0" dirty="0" smtClean="0">
                <a:ln>
                  <a:noFill/>
                </a:ln>
                <a:solidFill>
                  <a:srgbClr val="000000"/>
                </a:solidFill>
                <a:effectLst/>
                <a:uLnTx/>
                <a:uFillTx/>
                <a:latin typeface="Public Sans Bold"/>
                <a:ea typeface="+mn-ea"/>
                <a:cs typeface="+mn-cs"/>
              </a:rPr>
              <a:t> tin SGK </a:t>
            </a:r>
            <a:r>
              <a:rPr kumimoji="0" lang="en-US" sz="3399" b="0" i="0" u="none" strike="noStrike" kern="1200" cap="none" spc="0" normalizeH="0" noProof="0" dirty="0" err="1" smtClean="0">
                <a:ln>
                  <a:noFill/>
                </a:ln>
                <a:solidFill>
                  <a:srgbClr val="000000"/>
                </a:solidFill>
                <a:effectLst/>
                <a:uLnTx/>
                <a:uFillTx/>
                <a:latin typeface="Public Sans Bold"/>
                <a:ea typeface="+mn-ea"/>
                <a:cs typeface="+mn-cs"/>
              </a:rPr>
              <a:t>phần</a:t>
            </a:r>
            <a:r>
              <a:rPr kumimoji="0" lang="en-US" sz="3399" b="0" i="0" u="none" strike="noStrike" kern="1200" cap="none" spc="0" normalizeH="0" noProof="0" dirty="0" smtClean="0">
                <a:ln>
                  <a:noFill/>
                </a:ln>
                <a:solidFill>
                  <a:srgbClr val="000000"/>
                </a:solidFill>
                <a:effectLst/>
                <a:uLnTx/>
                <a:uFillTx/>
                <a:latin typeface="Public Sans Bold"/>
                <a:ea typeface="+mn-ea"/>
                <a:cs typeface="+mn-cs"/>
              </a:rPr>
              <a:t> II.1.a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để</a:t>
            </a: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smtClean="0">
                <a:solidFill>
                  <a:srgbClr val="000000"/>
                </a:solidFill>
                <a:latin typeface="Public Sans Bold"/>
              </a:rPr>
              <a:t>sau</a:t>
            </a:r>
            <a:r>
              <a:rPr lang="en-US" sz="3399" dirty="0" smtClean="0">
                <a:solidFill>
                  <a:srgbClr val="000000"/>
                </a:solidFill>
                <a:latin typeface="Public Sans Bold"/>
              </a:rPr>
              <a:t>:</a:t>
            </a: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7" name="Pentagon 16"/>
          <p:cNvSpPr/>
          <p:nvPr/>
        </p:nvSpPr>
        <p:spPr>
          <a:xfrm>
            <a:off x="3902242" y="2749867"/>
            <a:ext cx="10668000" cy="2006351"/>
          </a:xfrm>
          <a:prstGeom prst="homePlat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0000"/>
                </a:solidFill>
                <a:latin typeface="Public Sans Bold"/>
              </a:rPr>
              <a:t>1. </a:t>
            </a:r>
            <a:r>
              <a:rPr lang="en-US" sz="4000" dirty="0" err="1" smtClean="0">
                <a:solidFill>
                  <a:srgbClr val="000000"/>
                </a:solidFill>
                <a:latin typeface="Public Sans Bold"/>
              </a:rPr>
              <a:t>Đối</a:t>
            </a:r>
            <a:r>
              <a:rPr lang="en-US" sz="4000" dirty="0" smtClean="0">
                <a:solidFill>
                  <a:srgbClr val="000000"/>
                </a:solidFill>
                <a:latin typeface="Public Sans Bold"/>
              </a:rPr>
              <a:t> </a:t>
            </a:r>
            <a:r>
              <a:rPr lang="en-US" sz="4000" dirty="0" err="1" smtClean="0">
                <a:solidFill>
                  <a:srgbClr val="000000"/>
                </a:solidFill>
                <a:latin typeface="Public Sans Bold"/>
              </a:rPr>
              <a:t>tượng</a:t>
            </a:r>
            <a:r>
              <a:rPr lang="en-US" sz="4000" dirty="0" smtClean="0">
                <a:solidFill>
                  <a:srgbClr val="000000"/>
                </a:solidFill>
                <a:latin typeface="Public Sans Bold"/>
              </a:rPr>
              <a:t> </a:t>
            </a:r>
            <a:r>
              <a:rPr lang="en-US" sz="4000" dirty="0" err="1" smtClean="0">
                <a:solidFill>
                  <a:srgbClr val="000000"/>
                </a:solidFill>
                <a:latin typeface="Public Sans Bold"/>
              </a:rPr>
              <a:t>nghiên</a:t>
            </a:r>
            <a:r>
              <a:rPr lang="en-US" sz="4000" dirty="0" smtClean="0">
                <a:solidFill>
                  <a:srgbClr val="000000"/>
                </a:solidFill>
                <a:latin typeface="Public Sans Bold"/>
              </a:rPr>
              <a:t> </a:t>
            </a:r>
            <a:r>
              <a:rPr lang="en-US" sz="4000" dirty="0" err="1" smtClean="0">
                <a:solidFill>
                  <a:srgbClr val="000000"/>
                </a:solidFill>
                <a:latin typeface="Public Sans Bold"/>
              </a:rPr>
              <a:t>cứu</a:t>
            </a:r>
            <a:r>
              <a:rPr lang="en-US" sz="4000" dirty="0" smtClean="0">
                <a:solidFill>
                  <a:srgbClr val="000000"/>
                </a:solidFill>
                <a:latin typeface="Public Sans Bold"/>
              </a:rPr>
              <a:t> </a:t>
            </a:r>
            <a:r>
              <a:rPr lang="en-US" sz="4000" dirty="0" err="1" smtClean="0">
                <a:solidFill>
                  <a:srgbClr val="000000"/>
                </a:solidFill>
                <a:latin typeface="Public Sans Bold"/>
              </a:rPr>
              <a:t>của</a:t>
            </a:r>
            <a:r>
              <a:rPr lang="en-US" sz="4000" dirty="0" smtClean="0">
                <a:solidFill>
                  <a:srgbClr val="000000"/>
                </a:solidFill>
                <a:latin typeface="Public Sans Bold"/>
              </a:rPr>
              <a:t> </a:t>
            </a:r>
            <a:r>
              <a:rPr lang="en-US" sz="4000" dirty="0" err="1" smtClean="0">
                <a:solidFill>
                  <a:srgbClr val="000000"/>
                </a:solidFill>
                <a:latin typeface="Public Sans Bold"/>
              </a:rPr>
              <a:t>ông</a:t>
            </a:r>
            <a:r>
              <a:rPr lang="en-US" sz="4000" dirty="0" smtClean="0">
                <a:solidFill>
                  <a:srgbClr val="000000"/>
                </a:solidFill>
                <a:latin typeface="Public Sans Bold"/>
              </a:rPr>
              <a:t> Mendel </a:t>
            </a:r>
            <a:r>
              <a:rPr lang="en-US" sz="4000" dirty="0" err="1" smtClean="0">
                <a:solidFill>
                  <a:srgbClr val="000000"/>
                </a:solidFill>
                <a:latin typeface="Public Sans Bold"/>
              </a:rPr>
              <a:t>là</a:t>
            </a:r>
            <a:r>
              <a:rPr lang="en-US" sz="4000" dirty="0" smtClean="0">
                <a:solidFill>
                  <a:srgbClr val="000000"/>
                </a:solidFill>
                <a:latin typeface="Public Sans Bold"/>
              </a:rPr>
              <a:t> </a:t>
            </a:r>
            <a:r>
              <a:rPr lang="en-US" sz="4000" dirty="0" err="1" smtClean="0">
                <a:solidFill>
                  <a:srgbClr val="000000"/>
                </a:solidFill>
                <a:latin typeface="Public Sans Bold"/>
              </a:rPr>
              <a:t>gì</a:t>
            </a:r>
            <a:r>
              <a:rPr lang="en-US" sz="4000" dirty="0" smtClean="0">
                <a:solidFill>
                  <a:srgbClr val="000000"/>
                </a:solidFill>
                <a:latin typeface="Public Sans Bold"/>
              </a:rPr>
              <a:t>? </a:t>
            </a:r>
            <a:r>
              <a:rPr lang="en-US" sz="4000" dirty="0" err="1" smtClean="0">
                <a:solidFill>
                  <a:srgbClr val="000000"/>
                </a:solidFill>
                <a:latin typeface="Public Sans Bold"/>
              </a:rPr>
              <a:t>Tại</a:t>
            </a:r>
            <a:r>
              <a:rPr lang="en-US" sz="4000" dirty="0" smtClean="0">
                <a:solidFill>
                  <a:srgbClr val="000000"/>
                </a:solidFill>
                <a:latin typeface="Public Sans Bold"/>
              </a:rPr>
              <a:t> </a:t>
            </a:r>
            <a:r>
              <a:rPr lang="en-US" sz="4000" dirty="0" err="1" smtClean="0">
                <a:solidFill>
                  <a:srgbClr val="000000"/>
                </a:solidFill>
                <a:latin typeface="Public Sans Bold"/>
              </a:rPr>
              <a:t>sao</a:t>
            </a:r>
            <a:r>
              <a:rPr lang="en-US" sz="4000" dirty="0" smtClean="0">
                <a:solidFill>
                  <a:srgbClr val="000000"/>
                </a:solidFill>
                <a:latin typeface="Public Sans Bold"/>
              </a:rPr>
              <a:t> </a:t>
            </a:r>
            <a:r>
              <a:rPr lang="en-US" sz="4000" dirty="0" err="1" smtClean="0">
                <a:solidFill>
                  <a:srgbClr val="000000"/>
                </a:solidFill>
                <a:latin typeface="Public Sans Bold"/>
              </a:rPr>
              <a:t>ông</a:t>
            </a:r>
            <a:r>
              <a:rPr lang="en-US" sz="4000" dirty="0" smtClean="0">
                <a:solidFill>
                  <a:srgbClr val="000000"/>
                </a:solidFill>
                <a:latin typeface="Public Sans Bold"/>
              </a:rPr>
              <a:t> </a:t>
            </a:r>
            <a:r>
              <a:rPr lang="en-US" sz="4000" dirty="0" err="1" smtClean="0">
                <a:solidFill>
                  <a:srgbClr val="000000"/>
                </a:solidFill>
                <a:latin typeface="Public Sans Bold"/>
              </a:rPr>
              <a:t>lại</a:t>
            </a:r>
            <a:r>
              <a:rPr lang="en-US" sz="4000" dirty="0" smtClean="0">
                <a:solidFill>
                  <a:srgbClr val="000000"/>
                </a:solidFill>
                <a:latin typeface="Public Sans Bold"/>
              </a:rPr>
              <a:t> </a:t>
            </a:r>
            <a:r>
              <a:rPr lang="en-US" sz="4000" dirty="0" err="1" smtClean="0">
                <a:solidFill>
                  <a:srgbClr val="000000"/>
                </a:solidFill>
                <a:latin typeface="Public Sans Bold"/>
              </a:rPr>
              <a:t>chọn</a:t>
            </a:r>
            <a:r>
              <a:rPr lang="en-US" sz="4000" dirty="0" smtClean="0">
                <a:solidFill>
                  <a:srgbClr val="000000"/>
                </a:solidFill>
                <a:latin typeface="Public Sans Bold"/>
              </a:rPr>
              <a:t> </a:t>
            </a:r>
            <a:r>
              <a:rPr lang="en-US" sz="4000" dirty="0" err="1" smtClean="0">
                <a:solidFill>
                  <a:srgbClr val="000000"/>
                </a:solidFill>
                <a:latin typeface="Public Sans Bold"/>
              </a:rPr>
              <a:t>đối</a:t>
            </a:r>
            <a:r>
              <a:rPr lang="en-US" sz="4000" dirty="0" smtClean="0">
                <a:solidFill>
                  <a:srgbClr val="000000"/>
                </a:solidFill>
                <a:latin typeface="Public Sans Bold"/>
              </a:rPr>
              <a:t> </a:t>
            </a:r>
            <a:r>
              <a:rPr lang="en-US" sz="4000" dirty="0" err="1" smtClean="0">
                <a:solidFill>
                  <a:srgbClr val="000000"/>
                </a:solidFill>
                <a:latin typeface="Public Sans Bold"/>
              </a:rPr>
              <a:t>tượng</a:t>
            </a:r>
            <a:r>
              <a:rPr lang="en-US" sz="4000" dirty="0" smtClean="0">
                <a:solidFill>
                  <a:srgbClr val="000000"/>
                </a:solidFill>
                <a:latin typeface="Public Sans Bold"/>
              </a:rPr>
              <a:t> </a:t>
            </a:r>
            <a:r>
              <a:rPr lang="en-US" sz="4000" dirty="0" err="1" smtClean="0">
                <a:solidFill>
                  <a:srgbClr val="000000"/>
                </a:solidFill>
                <a:latin typeface="Public Sans Bold"/>
              </a:rPr>
              <a:t>đó</a:t>
            </a:r>
            <a:r>
              <a:rPr lang="en-US" sz="4000" dirty="0" smtClean="0">
                <a:solidFill>
                  <a:srgbClr val="000000"/>
                </a:solidFill>
                <a:latin typeface="Public Sans Bold"/>
              </a:rPr>
              <a:t>?</a:t>
            </a:r>
            <a:endParaRPr lang="en-US" sz="4000" dirty="0"/>
          </a:p>
        </p:txBody>
      </p:sp>
      <p:sp>
        <p:nvSpPr>
          <p:cNvPr id="9" name="Rectangle: Rounded Corners 3"/>
          <p:cNvSpPr/>
          <p:nvPr/>
        </p:nvSpPr>
        <p:spPr>
          <a:xfrm>
            <a:off x="8347036" y="4883302"/>
            <a:ext cx="1778411" cy="583680"/>
          </a:xfrm>
          <a:prstGeom prst="roundRect">
            <a:avLst>
              <a:gd name="adj" fmla="val 50000"/>
            </a:avLst>
          </a:prstGeom>
          <a:solidFill>
            <a:srgbClr val="44546A">
              <a:lumMod val="60000"/>
              <a:lumOff val="40000"/>
            </a:srgbClr>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err="1">
                <a:ln>
                  <a:noFill/>
                </a:ln>
                <a:solidFill>
                  <a:srgbClr val="FDFAF6"/>
                </a:solidFill>
                <a:effectLst/>
                <a:uLnTx/>
                <a:uFillTx/>
                <a:latin typeface="Times New Roman" panose="02020603050405020304" pitchFamily="18" charset="0"/>
                <a:cs typeface="Times New Roman" panose="02020603050405020304" pitchFamily="18" charset="0"/>
              </a:rPr>
              <a:t>Trả</a:t>
            </a:r>
            <a:r>
              <a:rPr kumimoji="0" lang="en-US" sz="3200" b="1" i="0" u="none" strike="noStrike" kern="0" cap="none" spc="0" normalizeH="0" baseline="0" noProof="0" dirty="0">
                <a:ln>
                  <a:noFill/>
                </a:ln>
                <a:solidFill>
                  <a:srgbClr val="FDFAF6"/>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DFAF6"/>
                </a:solidFill>
                <a:effectLst/>
                <a:uLnTx/>
                <a:uFillTx/>
                <a:latin typeface="Times New Roman" panose="02020603050405020304" pitchFamily="18" charset="0"/>
                <a:cs typeface="Times New Roman" panose="02020603050405020304" pitchFamily="18" charset="0"/>
              </a:rPr>
              <a:t>lời</a:t>
            </a:r>
            <a:endParaRPr kumimoji="0" lang="en-US" sz="3200" b="1" i="0" u="none" strike="noStrike" kern="0" cap="none" spc="0" normalizeH="0" baseline="0" noProof="0" dirty="0">
              <a:ln>
                <a:noFill/>
              </a:ln>
              <a:solidFill>
                <a:srgbClr val="FDFAF6"/>
              </a:solidFill>
              <a:effectLst/>
              <a:uLnTx/>
              <a:uFillTx/>
              <a:latin typeface="Times New Roman" panose="02020603050405020304" pitchFamily="18" charset="0"/>
              <a:cs typeface="Times New Roman" panose="02020603050405020304" pitchFamily="18" charset="0"/>
            </a:endParaRPr>
          </a:p>
        </p:txBody>
      </p:sp>
      <p:sp>
        <p:nvSpPr>
          <p:cNvPr id="10" name="Rounded Rectangle 29"/>
          <p:cNvSpPr/>
          <p:nvPr/>
        </p:nvSpPr>
        <p:spPr>
          <a:xfrm>
            <a:off x="2006426" y="5630635"/>
            <a:ext cx="14700619" cy="4195271"/>
          </a:xfrm>
          <a:prstGeom prst="roundRect">
            <a:avLst>
              <a:gd name="adj" fmla="val 7433"/>
            </a:avLst>
          </a:prstGeom>
          <a:noFill/>
          <a:ln w="114300" cap="flat" cmpd="sng" algn="ctr">
            <a:solidFill>
              <a:srgbClr val="C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DFAF6"/>
              </a:solidFill>
              <a:effectLst/>
              <a:uLnTx/>
              <a:uFillTx/>
              <a:latin typeface="Arial" panose="020B0604020202020204"/>
            </a:endParaRPr>
          </a:p>
        </p:txBody>
      </p:sp>
      <p:sp>
        <p:nvSpPr>
          <p:cNvPr id="11" name="TextBox 10"/>
          <p:cNvSpPr txBox="1"/>
          <p:nvPr/>
        </p:nvSpPr>
        <p:spPr>
          <a:xfrm>
            <a:off x="2474254" y="5889087"/>
            <a:ext cx="13764961" cy="3316742"/>
          </a:xfrm>
          <a:prstGeom prst="rect">
            <a:avLst/>
          </a:prstGeom>
          <a:noFill/>
        </p:spPr>
        <p:txBody>
          <a:bodyPr wrap="square" rtlCol="0">
            <a:spAutoFit/>
          </a:bodyPr>
          <a:lstStyle>
            <a:defPPr>
              <a:defRPr lang="en-US"/>
            </a:defPPr>
            <a:lvl1pPr marR="0" lvl="0" indent="0" algn="just" defTabSz="914400" fontAlgn="auto">
              <a:lnSpc>
                <a:spcPct val="125000"/>
              </a:lnSpc>
              <a:spcBef>
                <a:spcPts val="0"/>
              </a:spcBef>
              <a:spcAft>
                <a:spcPts val="0"/>
              </a:spcAft>
              <a:buClrTx/>
              <a:buSzTx/>
              <a:buFontTx/>
              <a:buNone/>
              <a:defRPr kumimoji="0" sz="2200" i="1" u="none" strike="noStrike" kern="0" cap="none" spc="0" normalizeH="0" baseline="0">
                <a:ln>
                  <a:noFill/>
                </a:ln>
                <a:solidFill>
                  <a:prstClr val="black"/>
                </a:solidFill>
                <a:effectLst/>
                <a:uLnTx/>
                <a:uFillTx/>
                <a:latin typeface="Times New Roman" panose="02020603050405020304" pitchFamily="18" charset="0"/>
                <a:ea typeface="Times" panose="02020603050405020304" pitchFamily="18" charset="0"/>
                <a:cs typeface="Times New Roman" panose="02020603050405020304" pitchFamily="18" charset="0"/>
              </a:defRPr>
            </a:lvl1pPr>
          </a:lstStyle>
          <a:p>
            <a:pPr>
              <a:lnSpc>
                <a:spcPct val="150000"/>
              </a:lnSpc>
            </a:pPr>
            <a:r>
              <a:rPr lang="vi-VN" sz="3600" dirty="0" err="1"/>
              <a:t>Mendel</a:t>
            </a:r>
            <a:r>
              <a:rPr lang="vi-VN" sz="3600" dirty="0"/>
              <a:t> chọn đậu hà lan vì cây này có nhiều tính trạng rõ ràng và tương phản, dễ trồng và có thời gian sinh trưởng ngắn. Hơn nữa, đậu hà lan có khả năng tự thụ phấn, dễ dàng kiểm soát quá trình lai tạo, và cho phép </a:t>
            </a:r>
            <a:r>
              <a:rPr lang="vi-VN" sz="3600" dirty="0" err="1"/>
              <a:t>Mendel</a:t>
            </a:r>
            <a:r>
              <a:rPr lang="vi-VN" sz="3600" dirty="0"/>
              <a:t> thực hiện các phép lai khác nhau một cách thuận tiện.</a:t>
            </a:r>
            <a:endParaRPr lang="en-US" sz="3600" dirty="0"/>
          </a:p>
        </p:txBody>
      </p:sp>
    </p:spTree>
    <p:extLst>
      <p:ext uri="{BB962C8B-B14F-4D97-AF65-F5344CB8AC3E}">
        <p14:creationId xmlns:p14="http://schemas.microsoft.com/office/powerpoint/2010/main" val="2747044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barn(inVertical)">
                                      <p:cBhvr>
                                        <p:cTn id="2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35442" y="200411"/>
            <a:ext cx="8022231" cy="2215991"/>
          </a:xfrm>
          <a:prstGeom prst="rect">
            <a:avLst/>
          </a:prstGeom>
        </p:spPr>
        <p:txBody>
          <a:bodyPr wrap="square" lIns="0" tIns="0" rIns="0" bIns="0" rtlCol="0" anchor="t">
            <a:spAutoFit/>
          </a:bodyPr>
          <a:lstStyle/>
          <a:p>
            <a:pPr lvl="0" algn="just">
              <a:defRPr/>
            </a:pPr>
            <a:r>
              <a:rPr kumimoji="0" lang="en-US" sz="36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smtClean="0">
                <a:ln>
                  <a:noFill/>
                </a:ln>
                <a:solidFill>
                  <a:srgbClr val="7030A0"/>
                </a:solidFill>
                <a:effectLst/>
                <a:uLnTx/>
                <a:uFillTx/>
                <a:latin typeface="Arial" panose="020B0604020202020204" pitchFamily="34" charset="0"/>
                <a:cs typeface="Arial" panose="020B0604020202020204" pitchFamily="34" charset="0"/>
              </a:rPr>
              <a:t>1. </a:t>
            </a:r>
            <a:r>
              <a:rPr lang="en-US" sz="3600" dirty="0" err="1" smtClean="0">
                <a:solidFill>
                  <a:srgbClr val="7030A0"/>
                </a:solidFill>
                <a:latin typeface="Arial" panose="020B0604020202020204" pitchFamily="34" charset="0"/>
                <a:cs typeface="Arial" panose="020B0604020202020204" pitchFamily="34" charset="0"/>
              </a:rPr>
              <a:t>Sử</a:t>
            </a:r>
            <a:r>
              <a:rPr lang="en-US" sz="3600" dirty="0" smtClean="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dụng</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thống</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kê</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toán</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học</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để</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phân</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tích</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số</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liệu</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thu</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thập</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được</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từ</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một</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số</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lượng</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lớn</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đời</a:t>
            </a:r>
            <a:r>
              <a:rPr lang="en-US" sz="3600" dirty="0">
                <a:solidFill>
                  <a:srgbClr val="7030A0"/>
                </a:solidFill>
                <a:latin typeface="Arial" panose="020B0604020202020204" pitchFamily="34" charset="0"/>
                <a:cs typeface="Arial" panose="020B0604020202020204" pitchFamily="34" charset="0"/>
              </a:rPr>
              <a:t> con F</a:t>
            </a:r>
            <a:r>
              <a:rPr lang="en-US" sz="3600" baseline="-25000" dirty="0">
                <a:solidFill>
                  <a:srgbClr val="7030A0"/>
                </a:solidFill>
                <a:latin typeface="Arial" panose="020B0604020202020204" pitchFamily="34" charset="0"/>
                <a:cs typeface="Arial" panose="020B0604020202020204" pitchFamily="34" charset="0"/>
              </a:rPr>
              <a:t>2</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từ</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đó</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đưa</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ra</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giả</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thuyết</a:t>
            </a:r>
            <a:r>
              <a:rPr lang="en-US" sz="3600" dirty="0">
                <a:solidFill>
                  <a:srgbClr val="7030A0"/>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xmlns="" id="{7497E387-0A7C-4FBE-2A8D-51720DD6C3B8}"/>
              </a:ext>
            </a:extLst>
          </p:cNvPr>
          <p:cNvGraphicFramePr>
            <a:graphicFrameLocks noGrp="1"/>
          </p:cNvGraphicFramePr>
          <p:nvPr>
            <p:extLst>
              <p:ext uri="{D42A27DB-BD31-4B8C-83A1-F6EECF244321}">
                <p14:modId xmlns:p14="http://schemas.microsoft.com/office/powerpoint/2010/main" val="429082019"/>
              </p:ext>
            </p:extLst>
          </p:nvPr>
        </p:nvGraphicFramePr>
        <p:xfrm>
          <a:off x="8269705" y="948542"/>
          <a:ext cx="9667114" cy="9224158"/>
        </p:xfrm>
        <a:graphic>
          <a:graphicData uri="http://schemas.openxmlformats.org/drawingml/2006/table">
            <a:tbl>
              <a:tblPr firstRow="1" bandRow="1">
                <a:tableStyleId>{5940675A-B579-460E-94D1-54222C63F5DA}</a:tableStyleId>
              </a:tblPr>
              <a:tblGrid>
                <a:gridCol w="1321209">
                  <a:extLst>
                    <a:ext uri="{9D8B030D-6E8A-4147-A177-3AD203B41FA5}">
                      <a16:colId xmlns:a16="http://schemas.microsoft.com/office/drawing/2014/main" xmlns="" val="1808252402"/>
                    </a:ext>
                  </a:extLst>
                </a:gridCol>
                <a:gridCol w="8345905">
                  <a:extLst>
                    <a:ext uri="{9D8B030D-6E8A-4147-A177-3AD203B41FA5}">
                      <a16:colId xmlns:a16="http://schemas.microsoft.com/office/drawing/2014/main" xmlns="" val="949449685"/>
                    </a:ext>
                  </a:extLst>
                </a:gridCol>
              </a:tblGrid>
              <a:tr h="1453059">
                <a:tc>
                  <a:txBody>
                    <a:bodyPr/>
                    <a:lstStyle/>
                    <a:p>
                      <a:r>
                        <a:rPr lang="en-US" sz="4000" dirty="0" err="1" smtClean="0"/>
                        <a:t>Bước</a:t>
                      </a:r>
                      <a:r>
                        <a:rPr lang="en-US" sz="4000" baseline="0" dirty="0" smtClean="0"/>
                        <a:t> 1</a:t>
                      </a:r>
                    </a:p>
                  </a:txBody>
                  <a:tcPr/>
                </a:tc>
                <a:tc>
                  <a:txBody>
                    <a:bodyPr/>
                    <a:lstStyle/>
                    <a:p>
                      <a:endParaRPr lang="en-US" sz="4000" dirty="0"/>
                    </a:p>
                  </a:txBody>
                  <a:tcPr/>
                </a:tc>
                <a:extLst>
                  <a:ext uri="{0D108BD9-81ED-4DB2-BD59-A6C34878D82A}">
                    <a16:rowId xmlns:a16="http://schemas.microsoft.com/office/drawing/2014/main" xmlns="" val="422063598"/>
                  </a:ext>
                </a:extLst>
              </a:tr>
              <a:tr h="2514600">
                <a:tc>
                  <a:txBody>
                    <a:bodyPr/>
                    <a:lstStyle/>
                    <a:p>
                      <a:r>
                        <a:rPr lang="en-US" sz="4000" dirty="0" err="1" smtClean="0"/>
                        <a:t>Bước</a:t>
                      </a:r>
                      <a:r>
                        <a:rPr lang="en-US" sz="4000" baseline="0" dirty="0" smtClean="0"/>
                        <a:t> 2</a:t>
                      </a:r>
                      <a:endParaRPr lang="en-US" sz="4000" dirty="0"/>
                    </a:p>
                  </a:txBody>
                  <a:tcPr/>
                </a:tc>
                <a:tc>
                  <a:txBody>
                    <a:bodyPr/>
                    <a:lstStyle/>
                    <a:p>
                      <a:endParaRPr lang="en-US" sz="4000" dirty="0"/>
                    </a:p>
                  </a:txBody>
                  <a:tcPr/>
                </a:tc>
                <a:extLst>
                  <a:ext uri="{0D108BD9-81ED-4DB2-BD59-A6C34878D82A}">
                    <a16:rowId xmlns:a16="http://schemas.microsoft.com/office/drawing/2014/main" xmlns="" val="3528742169"/>
                  </a:ext>
                </a:extLst>
              </a:tr>
              <a:tr h="1447800">
                <a:tc>
                  <a:txBody>
                    <a:bodyPr/>
                    <a:lstStyle/>
                    <a:p>
                      <a:r>
                        <a:rPr lang="en-US" sz="4000" dirty="0" err="1" smtClean="0"/>
                        <a:t>Bước</a:t>
                      </a:r>
                      <a:r>
                        <a:rPr lang="en-US" sz="4000" baseline="0" dirty="0" smtClean="0"/>
                        <a:t> 3</a:t>
                      </a:r>
                      <a:endParaRPr lang="en-US" sz="4000" dirty="0"/>
                    </a:p>
                  </a:txBody>
                  <a:tcPr/>
                </a:tc>
                <a:tc>
                  <a:txBody>
                    <a:bodyPr/>
                    <a:lstStyle/>
                    <a:p>
                      <a:endParaRPr lang="en-US" sz="4000" dirty="0"/>
                    </a:p>
                  </a:txBody>
                  <a:tcPr/>
                </a:tc>
                <a:extLst>
                  <a:ext uri="{0D108BD9-81ED-4DB2-BD59-A6C34878D82A}">
                    <a16:rowId xmlns:a16="http://schemas.microsoft.com/office/drawing/2014/main" xmlns="" val="1668048542"/>
                  </a:ext>
                </a:extLst>
              </a:tr>
              <a:tr h="2437099">
                <a:tc>
                  <a:txBody>
                    <a:bodyPr/>
                    <a:lstStyle/>
                    <a:p>
                      <a:r>
                        <a:rPr lang="en-US" sz="4000" dirty="0" err="1" smtClean="0"/>
                        <a:t>Bước</a:t>
                      </a:r>
                      <a:r>
                        <a:rPr lang="en-US" sz="4000" baseline="0" dirty="0" smtClean="0"/>
                        <a:t> 4</a:t>
                      </a:r>
                      <a:endParaRPr lang="en-US" sz="4000" dirty="0"/>
                    </a:p>
                  </a:txBody>
                  <a:tcPr/>
                </a:tc>
                <a:tc>
                  <a:txBody>
                    <a:bodyPr/>
                    <a:lstStyle/>
                    <a:p>
                      <a:endParaRPr lang="en-US" sz="4000" dirty="0"/>
                    </a:p>
                  </a:txBody>
                  <a:tcPr/>
                </a:tc>
                <a:extLst>
                  <a:ext uri="{0D108BD9-81ED-4DB2-BD59-A6C34878D82A}">
                    <a16:rowId xmlns:a16="http://schemas.microsoft.com/office/drawing/2014/main" xmlns="" val="3582083108"/>
                  </a:ext>
                </a:extLst>
              </a:tr>
              <a:tr h="1371600">
                <a:tc>
                  <a:txBody>
                    <a:bodyPr/>
                    <a:lstStyle/>
                    <a:p>
                      <a:r>
                        <a:rPr lang="en-US" sz="4000" dirty="0" err="1" smtClean="0"/>
                        <a:t>Bước</a:t>
                      </a:r>
                      <a:r>
                        <a:rPr lang="en-US" sz="4000" baseline="0" dirty="0" smtClean="0"/>
                        <a:t> 5</a:t>
                      </a:r>
                      <a:endParaRPr lang="en-US" sz="4000" dirty="0"/>
                    </a:p>
                  </a:txBody>
                  <a:tcPr/>
                </a:tc>
                <a:tc>
                  <a:txBody>
                    <a:bodyPr/>
                    <a:lstStyle/>
                    <a:p>
                      <a:endParaRPr lang="en-US" sz="4000" dirty="0"/>
                    </a:p>
                  </a:txBody>
                  <a:tcPr/>
                </a:tc>
                <a:extLst>
                  <a:ext uri="{0D108BD9-81ED-4DB2-BD59-A6C34878D82A}">
                    <a16:rowId xmlns:a16="http://schemas.microsoft.com/office/drawing/2014/main" xmlns="" val="117833631"/>
                  </a:ext>
                </a:extLst>
              </a:tr>
            </a:tbl>
          </a:graphicData>
        </a:graphic>
      </p:graphicFrame>
      <p:sp>
        <p:nvSpPr>
          <p:cNvPr id="13" name="TextBox 3">
            <a:extLst>
              <a:ext uri="{FF2B5EF4-FFF2-40B4-BE49-F238E27FC236}">
                <a16:creationId xmlns:a16="http://schemas.microsoft.com/office/drawing/2014/main" xmlns="" id="{059D4673-DF54-5C79-3DB4-69AA31BD016B}"/>
              </a:ext>
            </a:extLst>
          </p:cNvPr>
          <p:cNvSpPr txBox="1"/>
          <p:nvPr/>
        </p:nvSpPr>
        <p:spPr>
          <a:xfrm>
            <a:off x="357042" y="4603909"/>
            <a:ext cx="7821524" cy="2215991"/>
          </a:xfrm>
          <a:prstGeom prst="rect">
            <a:avLst/>
          </a:prstGeom>
        </p:spPr>
        <p:txBody>
          <a:bodyPr wrap="square" lIns="0" tIns="0" rIns="0" bIns="0" rtlCol="0" anchor="t">
            <a:spAutoFit/>
          </a:bodyPr>
          <a:lstStyle/>
          <a:p>
            <a:pPr algn="just"/>
            <a:r>
              <a:rPr lang="en-US" sz="3600" dirty="0" smtClean="0">
                <a:solidFill>
                  <a:srgbClr val="7030A0"/>
                </a:solidFill>
                <a:latin typeface="Arial" panose="020B0604020202020204" pitchFamily="34" charset="0"/>
                <a:cs typeface="Arial" panose="020B0604020202020204" pitchFamily="34" charset="0"/>
              </a:rPr>
              <a:t>3. Cho </a:t>
            </a:r>
            <a:r>
              <a:rPr lang="en-US" sz="3600" dirty="0" err="1">
                <a:solidFill>
                  <a:srgbClr val="7030A0"/>
                </a:solidFill>
                <a:latin typeface="Arial" panose="020B0604020202020204" pitchFamily="34" charset="0"/>
                <a:cs typeface="Arial" panose="020B0604020202020204" pitchFamily="34" charset="0"/>
              </a:rPr>
              <a:t>hai</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dòng</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đậu</a:t>
            </a:r>
            <a:r>
              <a:rPr lang="en-US" sz="3600" dirty="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thuần</a:t>
            </a:r>
            <a:r>
              <a:rPr lang="en-US" sz="3600" dirty="0" smtClean="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chủng</a:t>
            </a:r>
            <a:r>
              <a:rPr lang="en-US" sz="3600" dirty="0" smtClean="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khác</a:t>
            </a:r>
            <a:r>
              <a:rPr lang="en-US" sz="3600" dirty="0" smtClean="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nhau</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về</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một</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hoặc</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nhiều</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tính</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trạng</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tương</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phản</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thụ</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phấn</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chéo</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để</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tạo</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ra</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thế</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hệ</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lai</a:t>
            </a:r>
            <a:r>
              <a:rPr lang="en-US" sz="3600" dirty="0">
                <a:solidFill>
                  <a:srgbClr val="7030A0"/>
                </a:solidFill>
                <a:latin typeface="Arial" panose="020B0604020202020204" pitchFamily="34" charset="0"/>
                <a:cs typeface="Arial" panose="020B0604020202020204" pitchFamily="34" charset="0"/>
              </a:rPr>
              <a:t> F</a:t>
            </a:r>
            <a:r>
              <a:rPr lang="en-US" sz="3600" baseline="-25000" dirty="0">
                <a:solidFill>
                  <a:srgbClr val="7030A0"/>
                </a:solidFill>
                <a:latin typeface="Arial" panose="020B0604020202020204" pitchFamily="34" charset="0"/>
                <a:cs typeface="Arial" panose="020B0604020202020204" pitchFamily="34" charset="0"/>
              </a:rPr>
              <a:t>1</a:t>
            </a:r>
            <a:r>
              <a:rPr lang="en-US" sz="3600" dirty="0">
                <a:solidFill>
                  <a:srgbClr val="7030A0"/>
                </a:solidFill>
                <a:latin typeface="Arial" panose="020B0604020202020204" pitchFamily="34" charset="0"/>
                <a:cs typeface="Arial" panose="020B0604020202020204" pitchFamily="34" charset="0"/>
              </a:rPr>
              <a:t>.</a:t>
            </a:r>
          </a:p>
        </p:txBody>
      </p:sp>
      <p:sp>
        <p:nvSpPr>
          <p:cNvPr id="16" name="TextBox 3">
            <a:extLst>
              <a:ext uri="{FF2B5EF4-FFF2-40B4-BE49-F238E27FC236}">
                <a16:creationId xmlns:a16="http://schemas.microsoft.com/office/drawing/2014/main" xmlns="" id="{05D40585-E8DA-C975-DA59-645B0D629DA4}"/>
              </a:ext>
            </a:extLst>
          </p:cNvPr>
          <p:cNvSpPr txBox="1"/>
          <p:nvPr/>
        </p:nvSpPr>
        <p:spPr>
          <a:xfrm>
            <a:off x="347132" y="2934732"/>
            <a:ext cx="7831434" cy="1107996"/>
          </a:xfrm>
          <a:prstGeom prst="rect">
            <a:avLst/>
          </a:prstGeom>
        </p:spPr>
        <p:txBody>
          <a:bodyPr wrap="square" lIns="0" tIns="0" rIns="0" bIns="0" rtlCol="0" anchor="t">
            <a:spAutoFit/>
          </a:bodyPr>
          <a:lstStyle/>
          <a:p>
            <a:pPr algn="just"/>
            <a:r>
              <a:rPr lang="en-US" sz="3600" dirty="0" smtClean="0">
                <a:solidFill>
                  <a:srgbClr val="7030A0"/>
                </a:solidFill>
                <a:latin typeface="Arial" panose="020B0604020202020204" pitchFamily="34" charset="0"/>
                <a:cs typeface="Arial" panose="020B0604020202020204" pitchFamily="34" charset="0"/>
              </a:rPr>
              <a:t>2. </a:t>
            </a:r>
            <a:r>
              <a:rPr lang="en-US" sz="3600" dirty="0" err="1" smtClean="0">
                <a:solidFill>
                  <a:srgbClr val="7030A0"/>
                </a:solidFill>
                <a:latin typeface="Arial" panose="020B0604020202020204" pitchFamily="34" charset="0"/>
                <a:cs typeface="Arial" panose="020B0604020202020204" pitchFamily="34" charset="0"/>
              </a:rPr>
              <a:t>Tiến</a:t>
            </a:r>
            <a:r>
              <a:rPr lang="en-US" sz="3600" dirty="0" smtClean="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hành</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các</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thí</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nghiệm</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để</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chứng</a:t>
            </a:r>
            <a:r>
              <a:rPr lang="en-US" sz="3600" dirty="0">
                <a:solidFill>
                  <a:srgbClr val="7030A0"/>
                </a:solidFill>
                <a:latin typeface="Arial" panose="020B0604020202020204" pitchFamily="34" charset="0"/>
                <a:cs typeface="Arial" panose="020B0604020202020204" pitchFamily="34" charset="0"/>
              </a:rPr>
              <a:t> minh </a:t>
            </a:r>
            <a:r>
              <a:rPr lang="en-US" sz="3600" dirty="0" err="1">
                <a:solidFill>
                  <a:srgbClr val="7030A0"/>
                </a:solidFill>
                <a:latin typeface="Arial" panose="020B0604020202020204" pitchFamily="34" charset="0"/>
                <a:cs typeface="Arial" panose="020B0604020202020204" pitchFamily="34" charset="0"/>
              </a:rPr>
              <a:t>cho</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giả</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thuyết</a:t>
            </a:r>
            <a:r>
              <a:rPr lang="en-US" sz="3600" dirty="0">
                <a:solidFill>
                  <a:srgbClr val="7030A0"/>
                </a:solidFill>
                <a:latin typeface="Arial" panose="020B0604020202020204" pitchFamily="34" charset="0"/>
                <a:cs typeface="Arial" panose="020B0604020202020204" pitchFamily="34" charset="0"/>
              </a:rPr>
              <a:t>.</a:t>
            </a:r>
          </a:p>
        </p:txBody>
      </p:sp>
      <p:sp>
        <p:nvSpPr>
          <p:cNvPr id="33" name="TextBox 3">
            <a:extLst>
              <a:ext uri="{FF2B5EF4-FFF2-40B4-BE49-F238E27FC236}">
                <a16:creationId xmlns:a16="http://schemas.microsoft.com/office/drawing/2014/main" xmlns="" id="{53D6C918-8A62-A8B5-88BC-AF58FA14FD5D}"/>
              </a:ext>
            </a:extLst>
          </p:cNvPr>
          <p:cNvSpPr txBox="1"/>
          <p:nvPr/>
        </p:nvSpPr>
        <p:spPr>
          <a:xfrm>
            <a:off x="361053" y="7221988"/>
            <a:ext cx="7817513" cy="1107996"/>
          </a:xfrm>
          <a:prstGeom prst="rect">
            <a:avLst/>
          </a:prstGeom>
        </p:spPr>
        <p:txBody>
          <a:bodyPr wrap="square" lIns="0" tIns="0" rIns="0" bIns="0" rtlCol="0" anchor="t">
            <a:spAutoFit/>
          </a:bodyPr>
          <a:lstStyle/>
          <a:p>
            <a:pPr algn="just"/>
            <a:r>
              <a:rPr lang="en-US" sz="3600" dirty="0" smtClean="0">
                <a:solidFill>
                  <a:srgbClr val="7030A0"/>
                </a:solidFill>
                <a:latin typeface="Arial" panose="020B0604020202020204" pitchFamily="34" charset="0"/>
                <a:cs typeface="Arial" panose="020B0604020202020204" pitchFamily="34" charset="0"/>
              </a:rPr>
              <a:t>4. </a:t>
            </a:r>
            <a:r>
              <a:rPr lang="en-US" sz="3600" dirty="0" err="1" smtClean="0">
                <a:solidFill>
                  <a:srgbClr val="7030A0"/>
                </a:solidFill>
                <a:latin typeface="Arial" panose="020B0604020202020204" pitchFamily="34" charset="0"/>
                <a:cs typeface="Arial" panose="020B0604020202020204" pitchFamily="34" charset="0"/>
              </a:rPr>
              <a:t>Chọn</a:t>
            </a:r>
            <a:r>
              <a:rPr lang="en-US" sz="3600" dirty="0" smtClean="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các</a:t>
            </a:r>
            <a:r>
              <a:rPr lang="en-US" sz="3600" dirty="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dòng</a:t>
            </a:r>
            <a:r>
              <a:rPr lang="en-US" sz="3600" dirty="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thuần</a:t>
            </a:r>
            <a:r>
              <a:rPr lang="en-US" sz="3600" dirty="0" smtClean="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chủng</a:t>
            </a:r>
            <a:r>
              <a:rPr lang="en-US" sz="3600" dirty="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về</a:t>
            </a:r>
            <a:r>
              <a:rPr lang="en-US" sz="3600" dirty="0" smtClean="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từng</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tính</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trạng</a:t>
            </a:r>
            <a:r>
              <a:rPr lang="en-US" sz="3600" dirty="0">
                <a:solidFill>
                  <a:srgbClr val="7030A0"/>
                </a:solidFill>
                <a:latin typeface="Arial" panose="020B0604020202020204" pitchFamily="34" charset="0"/>
                <a:cs typeface="Arial" panose="020B0604020202020204" pitchFamily="34" charset="0"/>
              </a:rPr>
              <a:t>.</a:t>
            </a:r>
          </a:p>
        </p:txBody>
      </p:sp>
      <p:sp>
        <p:nvSpPr>
          <p:cNvPr id="36" name="TextBox 3">
            <a:extLst>
              <a:ext uri="{FF2B5EF4-FFF2-40B4-BE49-F238E27FC236}">
                <a16:creationId xmlns:a16="http://schemas.microsoft.com/office/drawing/2014/main" xmlns="" id="{412BDE30-13F6-BEE5-F235-498610E72317}"/>
              </a:ext>
            </a:extLst>
          </p:cNvPr>
          <p:cNvSpPr txBox="1"/>
          <p:nvPr/>
        </p:nvSpPr>
        <p:spPr>
          <a:xfrm>
            <a:off x="357042" y="8774923"/>
            <a:ext cx="7821524" cy="1107996"/>
          </a:xfrm>
          <a:prstGeom prst="rect">
            <a:avLst/>
          </a:prstGeom>
        </p:spPr>
        <p:txBody>
          <a:bodyPr wrap="square" lIns="0" tIns="0" rIns="0" bIns="0" rtlCol="0" anchor="t">
            <a:spAutoFit/>
          </a:bodyPr>
          <a:lstStyle/>
          <a:p>
            <a:pPr algn="just"/>
            <a:r>
              <a:rPr lang="en-US" sz="3600" dirty="0" smtClean="0">
                <a:solidFill>
                  <a:srgbClr val="7030A0"/>
                </a:solidFill>
                <a:latin typeface="Arial" panose="020B0604020202020204" pitchFamily="34" charset="0"/>
                <a:cs typeface="Arial" panose="020B0604020202020204" pitchFamily="34" charset="0"/>
              </a:rPr>
              <a:t>5. Cho </a:t>
            </a:r>
            <a:r>
              <a:rPr lang="en-US" sz="3600" dirty="0" err="1">
                <a:solidFill>
                  <a:srgbClr val="7030A0"/>
                </a:solidFill>
                <a:latin typeface="Arial" panose="020B0604020202020204" pitchFamily="34" charset="0"/>
                <a:cs typeface="Arial" panose="020B0604020202020204" pitchFamily="34" charset="0"/>
              </a:rPr>
              <a:t>các</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cây</a:t>
            </a:r>
            <a:r>
              <a:rPr lang="en-US" sz="3600" dirty="0">
                <a:solidFill>
                  <a:srgbClr val="7030A0"/>
                </a:solidFill>
                <a:latin typeface="Arial" panose="020B0604020202020204" pitchFamily="34" charset="0"/>
                <a:cs typeface="Arial" panose="020B0604020202020204" pitchFamily="34" charset="0"/>
              </a:rPr>
              <a:t> F</a:t>
            </a:r>
            <a:r>
              <a:rPr lang="en-US" sz="3600" baseline="-25000" dirty="0">
                <a:solidFill>
                  <a:srgbClr val="7030A0"/>
                </a:solidFill>
                <a:latin typeface="Arial" panose="020B0604020202020204" pitchFamily="34" charset="0"/>
                <a:cs typeface="Arial" panose="020B0604020202020204" pitchFamily="34" charset="0"/>
              </a:rPr>
              <a:t>1</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tự</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thụ</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phấn</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để</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tạo</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ra</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thế</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hệ</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lai</a:t>
            </a:r>
            <a:r>
              <a:rPr lang="en-US" sz="3600" dirty="0">
                <a:solidFill>
                  <a:srgbClr val="7030A0"/>
                </a:solidFill>
                <a:latin typeface="Arial" panose="020B0604020202020204" pitchFamily="34" charset="0"/>
                <a:cs typeface="Arial" panose="020B0604020202020204" pitchFamily="34" charset="0"/>
              </a:rPr>
              <a:t> F</a:t>
            </a:r>
            <a:r>
              <a:rPr lang="en-US" sz="3600" baseline="-25000" dirty="0">
                <a:solidFill>
                  <a:srgbClr val="7030A0"/>
                </a:solidFill>
                <a:latin typeface="Arial" panose="020B0604020202020204" pitchFamily="34" charset="0"/>
                <a:cs typeface="Arial" panose="020B0604020202020204" pitchFamily="34" charset="0"/>
              </a:rPr>
              <a:t>2</a:t>
            </a:r>
            <a:r>
              <a:rPr lang="en-US" sz="3600" dirty="0">
                <a:solidFill>
                  <a:srgbClr val="7030A0"/>
                </a:solidFill>
                <a:latin typeface="Arial" panose="020B0604020202020204" pitchFamily="34" charset="0"/>
                <a:cs typeface="Arial" panose="020B0604020202020204" pitchFamily="34" charset="0"/>
              </a:rPr>
              <a:t>.</a:t>
            </a:r>
          </a:p>
        </p:txBody>
      </p:sp>
      <p:sp>
        <p:nvSpPr>
          <p:cNvPr id="9" name="Pentagon 8"/>
          <p:cNvSpPr/>
          <p:nvPr/>
        </p:nvSpPr>
        <p:spPr>
          <a:xfrm>
            <a:off x="8237620" y="176233"/>
            <a:ext cx="10336386" cy="713874"/>
          </a:xfrm>
          <a:prstGeom prst="homePlat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759"/>
              </a:lnSpc>
            </a:pPr>
            <a:r>
              <a:rPr lang="en-US" sz="2800" dirty="0" smtClean="0">
                <a:solidFill>
                  <a:srgbClr val="000000"/>
                </a:solidFill>
                <a:latin typeface="Public Sans Bold"/>
              </a:rPr>
              <a:t>2. </a:t>
            </a:r>
            <a:r>
              <a:rPr lang="en-US" sz="2800" dirty="0" err="1">
                <a:solidFill>
                  <a:srgbClr val="000000"/>
                </a:solidFill>
                <a:latin typeface="Public Sans Bold"/>
              </a:rPr>
              <a:t>Sắp</a:t>
            </a:r>
            <a:r>
              <a:rPr lang="en-US" sz="2800" dirty="0">
                <a:solidFill>
                  <a:srgbClr val="000000"/>
                </a:solidFill>
                <a:latin typeface="Public Sans Bold"/>
              </a:rPr>
              <a:t> </a:t>
            </a:r>
            <a:r>
              <a:rPr lang="en-US" sz="2800" dirty="0" err="1">
                <a:solidFill>
                  <a:srgbClr val="000000"/>
                </a:solidFill>
                <a:latin typeface="Public Sans Bold"/>
              </a:rPr>
              <a:t>xếp</a:t>
            </a:r>
            <a:r>
              <a:rPr lang="en-US" sz="2800" dirty="0">
                <a:solidFill>
                  <a:srgbClr val="000000"/>
                </a:solidFill>
                <a:latin typeface="Public Sans Bold"/>
              </a:rPr>
              <a:t> </a:t>
            </a:r>
            <a:r>
              <a:rPr lang="en-US" sz="2800" dirty="0" err="1">
                <a:solidFill>
                  <a:srgbClr val="000000"/>
                </a:solidFill>
                <a:latin typeface="Public Sans Bold"/>
              </a:rPr>
              <a:t>các</a:t>
            </a:r>
            <a:r>
              <a:rPr lang="en-US" sz="2800" dirty="0">
                <a:solidFill>
                  <a:srgbClr val="000000"/>
                </a:solidFill>
                <a:latin typeface="Public Sans Bold"/>
              </a:rPr>
              <a:t> ý </a:t>
            </a:r>
            <a:r>
              <a:rPr lang="en-US" sz="2800" dirty="0" err="1" smtClean="0">
                <a:solidFill>
                  <a:srgbClr val="000000"/>
                </a:solidFill>
                <a:latin typeface="Public Sans Bold"/>
              </a:rPr>
              <a:t>sau</a:t>
            </a:r>
            <a:r>
              <a:rPr lang="en-US" sz="2800" dirty="0" smtClean="0">
                <a:solidFill>
                  <a:srgbClr val="000000"/>
                </a:solidFill>
                <a:latin typeface="Public Sans Bold"/>
              </a:rPr>
              <a:t> </a:t>
            </a:r>
            <a:r>
              <a:rPr lang="en-US" sz="2800" dirty="0" err="1">
                <a:solidFill>
                  <a:srgbClr val="000000"/>
                </a:solidFill>
                <a:latin typeface="Public Sans Bold"/>
              </a:rPr>
              <a:t>theo</a:t>
            </a:r>
            <a:r>
              <a:rPr lang="en-US" sz="2800" dirty="0">
                <a:solidFill>
                  <a:srgbClr val="000000"/>
                </a:solidFill>
                <a:latin typeface="Public Sans Bold"/>
              </a:rPr>
              <a:t> </a:t>
            </a:r>
            <a:r>
              <a:rPr lang="en-US" sz="2800" dirty="0" err="1">
                <a:solidFill>
                  <a:srgbClr val="000000"/>
                </a:solidFill>
                <a:latin typeface="Public Sans Bold"/>
              </a:rPr>
              <a:t>thứ</a:t>
            </a:r>
            <a:r>
              <a:rPr lang="en-US" sz="2800" dirty="0">
                <a:solidFill>
                  <a:srgbClr val="000000"/>
                </a:solidFill>
                <a:latin typeface="Public Sans Bold"/>
              </a:rPr>
              <a:t> </a:t>
            </a:r>
            <a:r>
              <a:rPr lang="en-US" sz="2800" dirty="0" err="1">
                <a:solidFill>
                  <a:srgbClr val="000000"/>
                </a:solidFill>
                <a:latin typeface="Public Sans Bold"/>
              </a:rPr>
              <a:t>tự</a:t>
            </a:r>
            <a:r>
              <a:rPr lang="en-US" sz="2800" dirty="0">
                <a:solidFill>
                  <a:srgbClr val="000000"/>
                </a:solidFill>
                <a:latin typeface="Public Sans Bold"/>
              </a:rPr>
              <a:t> </a:t>
            </a:r>
            <a:r>
              <a:rPr lang="en-US" sz="2800" dirty="0" err="1">
                <a:solidFill>
                  <a:srgbClr val="7030A0"/>
                </a:solidFill>
                <a:latin typeface="Public Sans Bold"/>
              </a:rPr>
              <a:t>quy</a:t>
            </a:r>
            <a:r>
              <a:rPr lang="en-US" sz="2800" dirty="0">
                <a:solidFill>
                  <a:srgbClr val="7030A0"/>
                </a:solidFill>
                <a:latin typeface="Public Sans Bold"/>
              </a:rPr>
              <a:t> </a:t>
            </a:r>
            <a:r>
              <a:rPr lang="en-US" sz="2800" dirty="0" err="1">
                <a:solidFill>
                  <a:srgbClr val="7030A0"/>
                </a:solidFill>
                <a:latin typeface="Public Sans Bold"/>
              </a:rPr>
              <a:t>trình</a:t>
            </a:r>
            <a:r>
              <a:rPr lang="en-US" sz="2800" dirty="0">
                <a:solidFill>
                  <a:srgbClr val="7030A0"/>
                </a:solidFill>
                <a:latin typeface="Public Sans Bold"/>
              </a:rPr>
              <a:t> </a:t>
            </a:r>
            <a:r>
              <a:rPr lang="en-US" sz="2800" dirty="0" smtClean="0">
                <a:solidFill>
                  <a:srgbClr val="7030A0"/>
                </a:solidFill>
                <a:latin typeface="Public Sans Bold"/>
              </a:rPr>
              <a:t>TN </a:t>
            </a:r>
            <a:r>
              <a:rPr lang="en-US" sz="2800" dirty="0" err="1">
                <a:solidFill>
                  <a:srgbClr val="7030A0"/>
                </a:solidFill>
                <a:latin typeface="Public Sans Bold"/>
              </a:rPr>
              <a:t>của</a:t>
            </a:r>
            <a:r>
              <a:rPr lang="en-US" sz="2800" dirty="0">
                <a:solidFill>
                  <a:srgbClr val="7030A0"/>
                </a:solidFill>
                <a:latin typeface="Public Sans Bold"/>
              </a:rPr>
              <a:t> Mendel.</a:t>
            </a:r>
          </a:p>
        </p:txBody>
      </p:sp>
    </p:spTree>
    <p:extLst>
      <p:ext uri="{BB962C8B-B14F-4D97-AF65-F5344CB8AC3E}">
        <p14:creationId xmlns:p14="http://schemas.microsoft.com/office/powerpoint/2010/main" val="915921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0.02925 0.00726 L 0.51649 -0.58194 " pathEditMode="relative" rAng="0" ptsTypes="AA">
                                      <p:cBhvr>
                                        <p:cTn id="11" dur="2000" fill="hold"/>
                                        <p:tgtEl>
                                          <p:spTgt spid="33"/>
                                        </p:tgtEl>
                                        <p:attrNameLst>
                                          <p:attrName>ppt_x</p:attrName>
                                          <p:attrName>ppt_y</p:attrName>
                                        </p:attrNameLst>
                                      </p:cBhvr>
                                      <p:rCtr x="27283" y="-2946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33333E-6 3.08642E-6 L 0.51901 -0.19121 " pathEditMode="relative" rAng="0" ptsTypes="AA">
                                      <p:cBhvr>
                                        <p:cTn id="15" dur="2000" fill="hold"/>
                                        <p:tgtEl>
                                          <p:spTgt spid="13"/>
                                        </p:tgtEl>
                                        <p:attrNameLst>
                                          <p:attrName>ppt_x</p:attrName>
                                          <p:attrName>ppt_y</p:attrName>
                                        </p:attrNameLst>
                                      </p:cBhvr>
                                      <p:rCtr x="25946" y="-9568"/>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3.33333E-6 -1.23457E-7 L 0.52084 -0.35494 " pathEditMode="relative" rAng="0" ptsTypes="AA">
                                      <p:cBhvr>
                                        <p:cTn id="19" dur="2000" fill="hold"/>
                                        <p:tgtEl>
                                          <p:spTgt spid="36"/>
                                        </p:tgtEl>
                                        <p:attrNameLst>
                                          <p:attrName>ppt_x</p:attrName>
                                          <p:attrName>ppt_y</p:attrName>
                                        </p:attrNameLst>
                                      </p:cBhvr>
                                      <p:rCtr x="26042" y="-17747"/>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4.86111E-6 -4.93827E-7 L 0.5178 0.60247 " pathEditMode="relative" rAng="0" ptsTypes="AA">
                                      <p:cBhvr>
                                        <p:cTn id="23" dur="2000" fill="hold"/>
                                        <p:tgtEl>
                                          <p:spTgt spid="3"/>
                                        </p:tgtEl>
                                        <p:attrNameLst>
                                          <p:attrName>ppt_x</p:attrName>
                                          <p:attrName>ppt_y</p:attrName>
                                        </p:attrNameLst>
                                      </p:cBhvr>
                                      <p:rCtr x="25885" y="30123"/>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2.91667E-6 2.46914E-6 L 0.52622 0.59043 " pathEditMode="relative" rAng="0" ptsTypes="AA">
                                      <p:cBhvr>
                                        <p:cTn id="27" dur="2000" fill="hold"/>
                                        <p:tgtEl>
                                          <p:spTgt spid="16"/>
                                        </p:tgtEl>
                                        <p:attrNameLst>
                                          <p:attrName>ppt_x</p:attrName>
                                          <p:attrName>ppt_y</p:attrName>
                                        </p:attrNameLst>
                                      </p:cBhvr>
                                      <p:rCtr x="26311" y="295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6" grpId="0"/>
      <p:bldP spid="33" grpId="0"/>
      <p:bldP spid="36"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6885" y="130172"/>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4" name="TextBox 8"/>
          <p:cNvSpPr txBox="1"/>
          <p:nvPr/>
        </p:nvSpPr>
        <p:spPr>
          <a:xfrm>
            <a:off x="990600" y="802902"/>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5" name="TextBox 7"/>
          <p:cNvSpPr txBox="1"/>
          <p:nvPr/>
        </p:nvSpPr>
        <p:spPr>
          <a:xfrm>
            <a:off x="5715000" y="892670"/>
            <a:ext cx="11832662" cy="615553"/>
          </a:xfrm>
          <a:prstGeom prst="rect">
            <a:avLst/>
          </a:prstGeom>
        </p:spPr>
        <p:txBody>
          <a:bodyPr wrap="square" lIns="0" tIns="0" rIns="0" bIns="0" rtlCol="0" anchor="t">
            <a:spAutoFit/>
          </a:bodyPr>
          <a:lstStyle/>
          <a:p>
            <a:pPr lvl="0">
              <a:lnSpc>
                <a:spcPts val="4759"/>
              </a:lnSpc>
            </a:pPr>
            <a:r>
              <a:rPr lang="en-US" sz="3399" dirty="0">
                <a:solidFill>
                  <a:srgbClr val="000000"/>
                </a:solidFill>
                <a:latin typeface="Public Sans Bold"/>
              </a:rPr>
              <a:t>HS </a:t>
            </a:r>
            <a:r>
              <a:rPr lang="en-US" sz="3399" dirty="0" err="1">
                <a:solidFill>
                  <a:srgbClr val="000000"/>
                </a:solidFill>
                <a:latin typeface="Public Sans Bold"/>
              </a:rPr>
              <a:t>hoạt</a:t>
            </a:r>
            <a:r>
              <a:rPr lang="en-US" sz="3399" dirty="0">
                <a:solidFill>
                  <a:srgbClr val="000000"/>
                </a:solidFill>
                <a:latin typeface="Public Sans Bold"/>
              </a:rPr>
              <a:t> </a:t>
            </a:r>
            <a:r>
              <a:rPr lang="en-US" sz="3399" dirty="0" err="1">
                <a:solidFill>
                  <a:srgbClr val="000000"/>
                </a:solidFill>
                <a:latin typeface="Public Sans Bold"/>
              </a:rPr>
              <a:t>động</a:t>
            </a:r>
            <a:r>
              <a:rPr lang="en-US" sz="3399" dirty="0">
                <a:solidFill>
                  <a:srgbClr val="000000"/>
                </a:solidFill>
                <a:latin typeface="Public Sans Bold"/>
              </a:rPr>
              <a:t> </a:t>
            </a:r>
            <a:r>
              <a:rPr lang="en-US" sz="3399" dirty="0" err="1">
                <a:solidFill>
                  <a:srgbClr val="000000"/>
                </a:solidFill>
                <a:latin typeface="Public Sans Bold"/>
              </a:rPr>
              <a:t>nhóm</a:t>
            </a:r>
            <a:r>
              <a:rPr lang="en-US" sz="3399" dirty="0">
                <a:solidFill>
                  <a:srgbClr val="000000"/>
                </a:solidFill>
                <a:latin typeface="Public Sans Bold"/>
              </a:rPr>
              <a:t> </a:t>
            </a:r>
            <a:r>
              <a:rPr lang="en-US" sz="3399" dirty="0" err="1">
                <a:solidFill>
                  <a:srgbClr val="000000"/>
                </a:solidFill>
                <a:latin typeface="Public Sans Bold"/>
              </a:rPr>
              <a:t>để</a:t>
            </a:r>
            <a:r>
              <a:rPr lang="en-US" sz="3399" dirty="0">
                <a:solidFill>
                  <a:srgbClr val="000000"/>
                </a:solidFill>
                <a:latin typeface="Public Sans Bold"/>
              </a:rPr>
              <a:t> </a:t>
            </a:r>
            <a:r>
              <a:rPr lang="en-US" sz="3399" dirty="0" err="1" smtClean="0">
                <a:solidFill>
                  <a:srgbClr val="000000"/>
                </a:solidFill>
                <a:latin typeface="Public Sans Bold"/>
              </a:rPr>
              <a:t>giải</a:t>
            </a:r>
            <a:r>
              <a:rPr lang="en-US" sz="3399" dirty="0" smtClean="0">
                <a:solidFill>
                  <a:srgbClr val="000000"/>
                </a:solidFill>
                <a:latin typeface="Public Sans Bold"/>
              </a:rPr>
              <a:t> </a:t>
            </a:r>
            <a:r>
              <a:rPr lang="en-US" sz="3399" dirty="0" err="1">
                <a:solidFill>
                  <a:srgbClr val="000000"/>
                </a:solidFill>
                <a:latin typeface="Public Sans Bold"/>
              </a:rPr>
              <a:t>quyết</a:t>
            </a:r>
            <a:r>
              <a:rPr lang="en-US" sz="3399" dirty="0">
                <a:solidFill>
                  <a:srgbClr val="000000"/>
                </a:solidFill>
                <a:latin typeface="Public Sans Bold"/>
              </a:rPr>
              <a:t> </a:t>
            </a:r>
            <a:r>
              <a:rPr lang="en-US" sz="3399" dirty="0" err="1">
                <a:solidFill>
                  <a:srgbClr val="000000"/>
                </a:solidFill>
                <a:latin typeface="Public Sans Bold"/>
              </a:rPr>
              <a:t>tình</a:t>
            </a:r>
            <a:r>
              <a:rPr lang="en-US" sz="3399" dirty="0">
                <a:solidFill>
                  <a:srgbClr val="000000"/>
                </a:solidFill>
                <a:latin typeface="Public Sans Bold"/>
              </a:rPr>
              <a:t> </a:t>
            </a:r>
            <a:r>
              <a:rPr lang="en-US" sz="3399" dirty="0" err="1" smtClean="0">
                <a:solidFill>
                  <a:srgbClr val="000000"/>
                </a:solidFill>
                <a:latin typeface="Public Sans Bold"/>
              </a:rPr>
              <a:t>huống</a:t>
            </a:r>
            <a:r>
              <a:rPr lang="en-US" sz="3399" dirty="0" smtClean="0">
                <a:solidFill>
                  <a:srgbClr val="000000"/>
                </a:solidFill>
                <a:latin typeface="Public Sans Bold"/>
              </a:rPr>
              <a:t>: </a:t>
            </a:r>
            <a:endParaRPr lang="en-US" sz="3399" dirty="0">
              <a:solidFill>
                <a:srgbClr val="000000"/>
              </a:solidFill>
              <a:latin typeface="Public Sans Bold"/>
            </a:endParaRPr>
          </a:p>
        </p:txBody>
      </p:sp>
      <p:sp>
        <p:nvSpPr>
          <p:cNvPr id="9" name="Flowchart: Terminator 8"/>
          <p:cNvSpPr/>
          <p:nvPr/>
        </p:nvSpPr>
        <p:spPr>
          <a:xfrm>
            <a:off x="8880245" y="1943100"/>
            <a:ext cx="9387702" cy="1361406"/>
          </a:xfrm>
          <a:prstGeom prst="flowChartTerminator">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solidFill>
                  <a:srgbClr val="000000"/>
                </a:solidFill>
                <a:latin typeface="Public Sans Bold"/>
              </a:rPr>
              <a:t>1. </a:t>
            </a:r>
            <a:r>
              <a:rPr lang="en-US" sz="3200" dirty="0" err="1">
                <a:solidFill>
                  <a:srgbClr val="000000"/>
                </a:solidFill>
                <a:latin typeface="Public Sans Bold"/>
              </a:rPr>
              <a:t>Tại</a:t>
            </a:r>
            <a:r>
              <a:rPr lang="en-US" sz="3200" dirty="0">
                <a:solidFill>
                  <a:srgbClr val="000000"/>
                </a:solidFill>
                <a:latin typeface="Public Sans Bold"/>
              </a:rPr>
              <a:t> </a:t>
            </a:r>
            <a:r>
              <a:rPr lang="en-US" sz="3200" dirty="0" err="1">
                <a:solidFill>
                  <a:srgbClr val="000000"/>
                </a:solidFill>
                <a:latin typeface="Public Sans Bold"/>
              </a:rPr>
              <a:t>sao</a:t>
            </a:r>
            <a:r>
              <a:rPr lang="en-US" sz="3200" dirty="0">
                <a:solidFill>
                  <a:srgbClr val="000000"/>
                </a:solidFill>
                <a:latin typeface="Public Sans Bold"/>
              </a:rPr>
              <a:t> </a:t>
            </a:r>
            <a:r>
              <a:rPr lang="en-US" sz="3200" dirty="0" err="1">
                <a:solidFill>
                  <a:srgbClr val="000000"/>
                </a:solidFill>
                <a:latin typeface="Public Sans Bold"/>
              </a:rPr>
              <a:t>tính</a:t>
            </a:r>
            <a:r>
              <a:rPr lang="en-US" sz="3200" dirty="0">
                <a:solidFill>
                  <a:srgbClr val="000000"/>
                </a:solidFill>
                <a:latin typeface="Public Sans Bold"/>
              </a:rPr>
              <a:t> </a:t>
            </a:r>
            <a:r>
              <a:rPr lang="en-US" sz="3200" dirty="0" err="1">
                <a:solidFill>
                  <a:srgbClr val="000000"/>
                </a:solidFill>
                <a:latin typeface="Public Sans Bold"/>
              </a:rPr>
              <a:t>trạng</a:t>
            </a:r>
            <a:r>
              <a:rPr lang="en-US" sz="3200" dirty="0">
                <a:solidFill>
                  <a:srgbClr val="000000"/>
                </a:solidFill>
                <a:latin typeface="Public Sans Bold"/>
              </a:rPr>
              <a:t> </a:t>
            </a:r>
            <a:r>
              <a:rPr lang="en-US" sz="3200" dirty="0" err="1">
                <a:solidFill>
                  <a:srgbClr val="000000"/>
                </a:solidFill>
                <a:latin typeface="Public Sans Bold"/>
              </a:rPr>
              <a:t>hoa</a:t>
            </a:r>
            <a:r>
              <a:rPr lang="en-US" sz="3200" dirty="0">
                <a:solidFill>
                  <a:srgbClr val="000000"/>
                </a:solidFill>
                <a:latin typeface="Public Sans Bold"/>
              </a:rPr>
              <a:t> </a:t>
            </a:r>
            <a:r>
              <a:rPr lang="en-US" sz="3200" dirty="0" err="1">
                <a:solidFill>
                  <a:srgbClr val="000000"/>
                </a:solidFill>
                <a:latin typeface="Public Sans Bold"/>
              </a:rPr>
              <a:t>trắng</a:t>
            </a:r>
            <a:r>
              <a:rPr lang="en-US" sz="3200" dirty="0">
                <a:solidFill>
                  <a:srgbClr val="000000"/>
                </a:solidFill>
                <a:latin typeface="Public Sans Bold"/>
              </a:rPr>
              <a:t> ở P </a:t>
            </a:r>
            <a:r>
              <a:rPr lang="en-US" sz="3200" dirty="0" err="1">
                <a:solidFill>
                  <a:srgbClr val="000000"/>
                </a:solidFill>
                <a:latin typeface="Public Sans Bold"/>
              </a:rPr>
              <a:t>lại</a:t>
            </a:r>
            <a:r>
              <a:rPr lang="en-US" sz="3200" dirty="0">
                <a:solidFill>
                  <a:srgbClr val="000000"/>
                </a:solidFill>
                <a:latin typeface="Public Sans Bold"/>
              </a:rPr>
              <a:t> </a:t>
            </a:r>
            <a:r>
              <a:rPr lang="en-US" sz="3200" dirty="0" err="1">
                <a:solidFill>
                  <a:srgbClr val="000000"/>
                </a:solidFill>
                <a:latin typeface="Public Sans Bold"/>
              </a:rPr>
              <a:t>biến</a:t>
            </a:r>
            <a:r>
              <a:rPr lang="en-US" sz="3200" dirty="0">
                <a:solidFill>
                  <a:srgbClr val="000000"/>
                </a:solidFill>
                <a:latin typeface="Public Sans Bold"/>
              </a:rPr>
              <a:t> </a:t>
            </a:r>
            <a:r>
              <a:rPr lang="en-US" sz="3200" dirty="0" err="1">
                <a:solidFill>
                  <a:srgbClr val="000000"/>
                </a:solidFill>
                <a:latin typeface="Public Sans Bold"/>
              </a:rPr>
              <a:t>mất</a:t>
            </a:r>
            <a:r>
              <a:rPr lang="en-US" sz="3200" dirty="0">
                <a:solidFill>
                  <a:srgbClr val="000000"/>
                </a:solidFill>
                <a:latin typeface="Public Sans Bold"/>
              </a:rPr>
              <a:t> ở </a:t>
            </a:r>
            <a:r>
              <a:rPr lang="en-US" sz="3200" dirty="0" err="1">
                <a:solidFill>
                  <a:srgbClr val="000000"/>
                </a:solidFill>
                <a:latin typeface="Public Sans Bold"/>
              </a:rPr>
              <a:t>đời</a:t>
            </a:r>
            <a:r>
              <a:rPr lang="en-US" sz="3200" dirty="0">
                <a:solidFill>
                  <a:srgbClr val="000000"/>
                </a:solidFill>
                <a:latin typeface="Public Sans Bold"/>
              </a:rPr>
              <a:t> F</a:t>
            </a:r>
            <a:r>
              <a:rPr lang="en-US" sz="3200" baseline="-25000" dirty="0">
                <a:solidFill>
                  <a:srgbClr val="000000"/>
                </a:solidFill>
                <a:latin typeface="Public Sans Bold"/>
              </a:rPr>
              <a:t>1</a:t>
            </a:r>
            <a:r>
              <a:rPr lang="en-US" sz="3200" dirty="0">
                <a:solidFill>
                  <a:srgbClr val="000000"/>
                </a:solidFill>
                <a:latin typeface="Public Sans Bold"/>
              </a:rPr>
              <a:t> </a:t>
            </a:r>
            <a:r>
              <a:rPr lang="en-US" sz="3200" dirty="0" err="1">
                <a:solidFill>
                  <a:srgbClr val="000000"/>
                </a:solidFill>
                <a:latin typeface="Public Sans Bold"/>
              </a:rPr>
              <a:t>rồi</a:t>
            </a:r>
            <a:r>
              <a:rPr lang="en-US" sz="3200" dirty="0">
                <a:solidFill>
                  <a:srgbClr val="000000"/>
                </a:solidFill>
                <a:latin typeface="Public Sans Bold"/>
              </a:rPr>
              <a:t> </a:t>
            </a:r>
            <a:r>
              <a:rPr lang="en-US" sz="3200" dirty="0" err="1">
                <a:solidFill>
                  <a:srgbClr val="000000"/>
                </a:solidFill>
                <a:latin typeface="Public Sans Bold"/>
              </a:rPr>
              <a:t>lại</a:t>
            </a:r>
            <a:r>
              <a:rPr lang="en-US" sz="3200" dirty="0">
                <a:solidFill>
                  <a:srgbClr val="000000"/>
                </a:solidFill>
                <a:latin typeface="Public Sans Bold"/>
              </a:rPr>
              <a:t> </a:t>
            </a:r>
            <a:r>
              <a:rPr lang="en-US" sz="3200" dirty="0" err="1">
                <a:solidFill>
                  <a:srgbClr val="000000"/>
                </a:solidFill>
                <a:latin typeface="Public Sans Bold"/>
              </a:rPr>
              <a:t>xuất</a:t>
            </a:r>
            <a:r>
              <a:rPr lang="en-US" sz="3200" dirty="0">
                <a:solidFill>
                  <a:srgbClr val="000000"/>
                </a:solidFill>
                <a:latin typeface="Public Sans Bold"/>
              </a:rPr>
              <a:t> </a:t>
            </a:r>
            <a:r>
              <a:rPr lang="en-US" sz="3200" dirty="0" err="1">
                <a:solidFill>
                  <a:srgbClr val="000000"/>
                </a:solidFill>
                <a:latin typeface="Public Sans Bold"/>
              </a:rPr>
              <a:t>hiện</a:t>
            </a:r>
            <a:r>
              <a:rPr lang="en-US" sz="3200" dirty="0">
                <a:solidFill>
                  <a:srgbClr val="000000"/>
                </a:solidFill>
                <a:latin typeface="Public Sans Bold"/>
              </a:rPr>
              <a:t> ở F</a:t>
            </a:r>
            <a:r>
              <a:rPr lang="en-US" sz="3200" baseline="-25000" dirty="0">
                <a:solidFill>
                  <a:srgbClr val="000000"/>
                </a:solidFill>
                <a:latin typeface="Public Sans Bold"/>
              </a:rPr>
              <a:t>2</a:t>
            </a:r>
            <a:r>
              <a:rPr lang="en-US" sz="3200" dirty="0" smtClean="0">
                <a:solidFill>
                  <a:srgbClr val="000000"/>
                </a:solidFill>
                <a:latin typeface="Public Sans Bold"/>
              </a:rPr>
              <a:t>?</a:t>
            </a:r>
            <a:endParaRPr lang="en-US" sz="3200" dirty="0">
              <a:solidFill>
                <a:srgbClr val="000000"/>
              </a:solidFill>
              <a:latin typeface="Public Sans Bold"/>
            </a:endParaRPr>
          </a:p>
        </p:txBody>
      </p:sp>
      <p:sp>
        <p:nvSpPr>
          <p:cNvPr id="10" name="Flowchart: Terminator 9"/>
          <p:cNvSpPr/>
          <p:nvPr/>
        </p:nvSpPr>
        <p:spPr>
          <a:xfrm>
            <a:off x="8880244" y="4000500"/>
            <a:ext cx="9407755" cy="1777751"/>
          </a:xfrm>
          <a:prstGeom prst="flowChartTerminator">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smtClean="0">
                <a:solidFill>
                  <a:srgbClr val="000000"/>
                </a:solidFill>
                <a:latin typeface="Public Sans Bold"/>
              </a:rPr>
              <a:t>2. P(t/c) </a:t>
            </a:r>
            <a:r>
              <a:rPr lang="en-US" sz="3200" dirty="0" err="1" smtClean="0">
                <a:solidFill>
                  <a:srgbClr val="000000"/>
                </a:solidFill>
                <a:latin typeface="Public Sans Bold"/>
              </a:rPr>
              <a:t>khác</a:t>
            </a:r>
            <a:r>
              <a:rPr lang="en-US" sz="3200" dirty="0" smtClean="0">
                <a:solidFill>
                  <a:srgbClr val="000000"/>
                </a:solidFill>
                <a:latin typeface="Public Sans Bold"/>
              </a:rPr>
              <a:t> </a:t>
            </a:r>
            <a:r>
              <a:rPr lang="en-US" sz="3200" dirty="0" err="1" smtClean="0">
                <a:solidFill>
                  <a:srgbClr val="000000"/>
                </a:solidFill>
                <a:latin typeface="Public Sans Bold"/>
              </a:rPr>
              <a:t>nhau</a:t>
            </a:r>
            <a:r>
              <a:rPr lang="en-US" sz="3200" dirty="0" smtClean="0">
                <a:solidFill>
                  <a:srgbClr val="000000"/>
                </a:solidFill>
                <a:latin typeface="Public Sans Bold"/>
              </a:rPr>
              <a:t> 1 </a:t>
            </a:r>
            <a:r>
              <a:rPr lang="en-US" sz="3200" dirty="0" err="1" smtClean="0">
                <a:solidFill>
                  <a:srgbClr val="000000"/>
                </a:solidFill>
                <a:latin typeface="Public Sans Bold"/>
              </a:rPr>
              <a:t>cặp</a:t>
            </a:r>
            <a:r>
              <a:rPr lang="en-US" sz="3200" dirty="0" smtClean="0">
                <a:solidFill>
                  <a:srgbClr val="000000"/>
                </a:solidFill>
                <a:latin typeface="Public Sans Bold"/>
              </a:rPr>
              <a:t> </a:t>
            </a:r>
            <a:r>
              <a:rPr lang="en-US" sz="3200" dirty="0" err="1" smtClean="0">
                <a:solidFill>
                  <a:srgbClr val="000000"/>
                </a:solidFill>
                <a:latin typeface="Public Sans Bold"/>
              </a:rPr>
              <a:t>tính</a:t>
            </a:r>
            <a:r>
              <a:rPr lang="en-US" sz="3200" dirty="0" smtClean="0">
                <a:solidFill>
                  <a:srgbClr val="000000"/>
                </a:solidFill>
                <a:latin typeface="Public Sans Bold"/>
              </a:rPr>
              <a:t> </a:t>
            </a:r>
            <a:r>
              <a:rPr lang="en-US" sz="3200" dirty="0" err="1" smtClean="0">
                <a:solidFill>
                  <a:srgbClr val="000000"/>
                </a:solidFill>
                <a:latin typeface="Public Sans Bold"/>
              </a:rPr>
              <a:t>trạng</a:t>
            </a:r>
            <a:r>
              <a:rPr lang="en-US" sz="3200" dirty="0" smtClean="0">
                <a:solidFill>
                  <a:srgbClr val="000000"/>
                </a:solidFill>
                <a:latin typeface="Public Sans Bold"/>
              </a:rPr>
              <a:t> </a:t>
            </a:r>
            <a:r>
              <a:rPr lang="en-US" sz="3200" dirty="0" err="1" smtClean="0">
                <a:solidFill>
                  <a:srgbClr val="000000"/>
                </a:solidFill>
                <a:latin typeface="Public Sans Bold"/>
              </a:rPr>
              <a:t>tương</a:t>
            </a:r>
            <a:r>
              <a:rPr lang="en-US" sz="3200" dirty="0" smtClean="0">
                <a:solidFill>
                  <a:srgbClr val="000000"/>
                </a:solidFill>
                <a:latin typeface="Public Sans Bold"/>
              </a:rPr>
              <a:t> </a:t>
            </a:r>
            <a:r>
              <a:rPr lang="en-US" sz="3200" dirty="0" err="1" smtClean="0">
                <a:solidFill>
                  <a:srgbClr val="000000"/>
                </a:solidFill>
                <a:latin typeface="Public Sans Bold"/>
              </a:rPr>
              <a:t>phản</a:t>
            </a:r>
            <a:r>
              <a:rPr lang="en-US" sz="3200" dirty="0" smtClean="0">
                <a:solidFill>
                  <a:srgbClr val="000000"/>
                </a:solidFill>
                <a:latin typeface="Public Sans Bold"/>
              </a:rPr>
              <a:t>, </a:t>
            </a:r>
            <a:r>
              <a:rPr lang="en-US" sz="3200" dirty="0" err="1" smtClean="0">
                <a:solidFill>
                  <a:srgbClr val="000000"/>
                </a:solidFill>
                <a:latin typeface="Public Sans Bold"/>
              </a:rPr>
              <a:t>tính</a:t>
            </a:r>
            <a:r>
              <a:rPr lang="en-US" sz="3200" dirty="0" smtClean="0">
                <a:solidFill>
                  <a:srgbClr val="000000"/>
                </a:solidFill>
                <a:latin typeface="Public Sans Bold"/>
              </a:rPr>
              <a:t> </a:t>
            </a:r>
            <a:r>
              <a:rPr lang="en-US" sz="3200" dirty="0" err="1" smtClean="0">
                <a:solidFill>
                  <a:srgbClr val="000000"/>
                </a:solidFill>
                <a:latin typeface="Public Sans Bold"/>
              </a:rPr>
              <a:t>trạng</a:t>
            </a:r>
            <a:r>
              <a:rPr lang="en-US" sz="3200" dirty="0" smtClean="0">
                <a:solidFill>
                  <a:srgbClr val="000000"/>
                </a:solidFill>
                <a:latin typeface="Public Sans Bold"/>
              </a:rPr>
              <a:t> </a:t>
            </a:r>
            <a:r>
              <a:rPr lang="en-US" sz="3200" dirty="0" err="1" smtClean="0">
                <a:solidFill>
                  <a:srgbClr val="000000"/>
                </a:solidFill>
                <a:latin typeface="Public Sans Bold"/>
              </a:rPr>
              <a:t>xuất</a:t>
            </a:r>
            <a:r>
              <a:rPr lang="en-US" sz="3200" dirty="0" smtClean="0">
                <a:solidFill>
                  <a:srgbClr val="000000"/>
                </a:solidFill>
                <a:latin typeface="Public Sans Bold"/>
              </a:rPr>
              <a:t> </a:t>
            </a:r>
            <a:r>
              <a:rPr lang="en-US" sz="3200" dirty="0" err="1" smtClean="0">
                <a:solidFill>
                  <a:srgbClr val="000000"/>
                </a:solidFill>
                <a:latin typeface="Public Sans Bold"/>
              </a:rPr>
              <a:t>hiện</a:t>
            </a:r>
            <a:r>
              <a:rPr lang="en-US" sz="3200" dirty="0" smtClean="0">
                <a:solidFill>
                  <a:srgbClr val="000000"/>
                </a:solidFill>
                <a:latin typeface="Public Sans Bold"/>
              </a:rPr>
              <a:t> ở F</a:t>
            </a:r>
            <a:r>
              <a:rPr lang="en-US" sz="3200" baseline="-25000" dirty="0" smtClean="0">
                <a:solidFill>
                  <a:srgbClr val="000000"/>
                </a:solidFill>
                <a:latin typeface="Public Sans Bold"/>
              </a:rPr>
              <a:t>1</a:t>
            </a:r>
            <a:r>
              <a:rPr lang="en-US" sz="3200" dirty="0" smtClean="0">
                <a:solidFill>
                  <a:srgbClr val="000000"/>
                </a:solidFill>
                <a:latin typeface="Public Sans Bold"/>
              </a:rPr>
              <a:t> </a:t>
            </a:r>
            <a:r>
              <a:rPr lang="en-US" sz="3200" dirty="0" err="1" smtClean="0">
                <a:solidFill>
                  <a:srgbClr val="000000"/>
                </a:solidFill>
                <a:latin typeface="Public Sans Bold"/>
              </a:rPr>
              <a:t>là</a:t>
            </a:r>
            <a:r>
              <a:rPr lang="en-US" sz="3200" dirty="0" smtClean="0">
                <a:solidFill>
                  <a:srgbClr val="000000"/>
                </a:solidFill>
                <a:latin typeface="Public Sans Bold"/>
              </a:rPr>
              <a:t> </a:t>
            </a:r>
            <a:r>
              <a:rPr lang="en-US" sz="3200" dirty="0" err="1" smtClean="0">
                <a:solidFill>
                  <a:srgbClr val="000000"/>
                </a:solidFill>
                <a:latin typeface="Public Sans Bold"/>
              </a:rPr>
              <a:t>tính</a:t>
            </a:r>
            <a:r>
              <a:rPr lang="en-US" sz="3200" dirty="0" smtClean="0">
                <a:solidFill>
                  <a:srgbClr val="000000"/>
                </a:solidFill>
                <a:latin typeface="Public Sans Bold"/>
              </a:rPr>
              <a:t> </a:t>
            </a:r>
            <a:r>
              <a:rPr lang="en-US" sz="3200" dirty="0" err="1" smtClean="0">
                <a:solidFill>
                  <a:srgbClr val="000000"/>
                </a:solidFill>
                <a:latin typeface="Public Sans Bold"/>
              </a:rPr>
              <a:t>trạng</a:t>
            </a:r>
            <a:r>
              <a:rPr lang="en-US" sz="3200" dirty="0" smtClean="0">
                <a:solidFill>
                  <a:srgbClr val="000000"/>
                </a:solidFill>
                <a:latin typeface="Public Sans Bold"/>
              </a:rPr>
              <a:t> </a:t>
            </a:r>
            <a:r>
              <a:rPr lang="en-US" sz="3200" dirty="0" err="1" smtClean="0">
                <a:solidFill>
                  <a:srgbClr val="000000"/>
                </a:solidFill>
                <a:latin typeface="Public Sans Bold"/>
              </a:rPr>
              <a:t>trội</a:t>
            </a:r>
            <a:r>
              <a:rPr lang="en-US" sz="3200" dirty="0" smtClean="0">
                <a:solidFill>
                  <a:srgbClr val="000000"/>
                </a:solidFill>
                <a:latin typeface="Public Sans Bold"/>
              </a:rPr>
              <a:t>. Ở </a:t>
            </a:r>
            <a:r>
              <a:rPr lang="en-US" sz="3200" dirty="0" err="1" smtClean="0">
                <a:solidFill>
                  <a:srgbClr val="000000"/>
                </a:solidFill>
                <a:latin typeface="Public Sans Bold"/>
              </a:rPr>
              <a:t>đây</a:t>
            </a:r>
            <a:r>
              <a:rPr lang="en-US" sz="3200" dirty="0" smtClean="0">
                <a:solidFill>
                  <a:srgbClr val="000000"/>
                </a:solidFill>
                <a:latin typeface="Public Sans Bold"/>
              </a:rPr>
              <a:t>, </a:t>
            </a:r>
            <a:r>
              <a:rPr lang="en-US" sz="3200" dirty="0" err="1" smtClean="0">
                <a:solidFill>
                  <a:srgbClr val="000000"/>
                </a:solidFill>
                <a:latin typeface="Public Sans Bold"/>
              </a:rPr>
              <a:t>tính</a:t>
            </a:r>
            <a:r>
              <a:rPr lang="en-US" sz="3200" dirty="0" smtClean="0">
                <a:solidFill>
                  <a:srgbClr val="000000"/>
                </a:solidFill>
                <a:latin typeface="Public Sans Bold"/>
              </a:rPr>
              <a:t> </a:t>
            </a:r>
            <a:r>
              <a:rPr lang="en-US" sz="3200" dirty="0" err="1" smtClean="0">
                <a:solidFill>
                  <a:srgbClr val="000000"/>
                </a:solidFill>
                <a:latin typeface="Public Sans Bold"/>
              </a:rPr>
              <a:t>trạng</a:t>
            </a:r>
            <a:r>
              <a:rPr lang="en-US" sz="3200" dirty="0" smtClean="0">
                <a:solidFill>
                  <a:srgbClr val="000000"/>
                </a:solidFill>
                <a:latin typeface="Public Sans Bold"/>
              </a:rPr>
              <a:t> </a:t>
            </a:r>
            <a:r>
              <a:rPr lang="en-US" sz="3200" dirty="0" err="1" smtClean="0">
                <a:solidFill>
                  <a:srgbClr val="000000"/>
                </a:solidFill>
                <a:latin typeface="Public Sans Bold"/>
              </a:rPr>
              <a:t>nào</a:t>
            </a:r>
            <a:r>
              <a:rPr lang="en-US" sz="3200" dirty="0" smtClean="0">
                <a:solidFill>
                  <a:srgbClr val="000000"/>
                </a:solidFill>
                <a:latin typeface="Public Sans Bold"/>
              </a:rPr>
              <a:t> </a:t>
            </a:r>
            <a:r>
              <a:rPr lang="en-US" sz="3200" dirty="0" err="1" smtClean="0">
                <a:solidFill>
                  <a:srgbClr val="000000"/>
                </a:solidFill>
                <a:latin typeface="Public Sans Bold"/>
              </a:rPr>
              <a:t>trội</a:t>
            </a:r>
            <a:r>
              <a:rPr lang="en-US" sz="3200" dirty="0" smtClean="0">
                <a:solidFill>
                  <a:srgbClr val="000000"/>
                </a:solidFill>
                <a:latin typeface="Public Sans Bold"/>
              </a:rPr>
              <a:t>? </a:t>
            </a:r>
            <a:r>
              <a:rPr lang="en-US" sz="3200" dirty="0" err="1" smtClean="0">
                <a:solidFill>
                  <a:srgbClr val="000000"/>
                </a:solidFill>
                <a:latin typeface="Public Sans Bold"/>
              </a:rPr>
              <a:t>Lặn</a:t>
            </a:r>
            <a:r>
              <a:rPr lang="en-US" sz="3200" dirty="0" smtClean="0">
                <a:solidFill>
                  <a:srgbClr val="000000"/>
                </a:solidFill>
                <a:latin typeface="Public Sans Bold"/>
              </a:rPr>
              <a:t>?</a:t>
            </a:r>
            <a:endParaRPr lang="en-US" sz="3200" dirty="0">
              <a:solidFill>
                <a:srgbClr val="000000"/>
              </a:solidFill>
              <a:latin typeface="Public Sans Bold"/>
            </a:endParaRPr>
          </a:p>
        </p:txBody>
      </p:sp>
      <p:sp>
        <p:nvSpPr>
          <p:cNvPr id="11" name="Flowchart: Terminator 10"/>
          <p:cNvSpPr/>
          <p:nvPr/>
        </p:nvSpPr>
        <p:spPr>
          <a:xfrm>
            <a:off x="8880244" y="6378710"/>
            <a:ext cx="9387703" cy="1997969"/>
          </a:xfrm>
          <a:prstGeom prst="flowChartTerminator">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smtClean="0">
                <a:solidFill>
                  <a:srgbClr val="000000"/>
                </a:solidFill>
                <a:latin typeface="Public Sans Bold"/>
              </a:rPr>
              <a:t>3. </a:t>
            </a:r>
            <a:r>
              <a:rPr lang="en-US" sz="3200" dirty="0" err="1" smtClean="0">
                <a:solidFill>
                  <a:srgbClr val="000000"/>
                </a:solidFill>
                <a:latin typeface="Public Sans Bold"/>
              </a:rPr>
              <a:t>Để</a:t>
            </a:r>
            <a:r>
              <a:rPr lang="en-US" sz="3200" dirty="0" smtClean="0">
                <a:solidFill>
                  <a:srgbClr val="000000"/>
                </a:solidFill>
                <a:latin typeface="Public Sans Bold"/>
              </a:rPr>
              <a:t> F</a:t>
            </a:r>
            <a:r>
              <a:rPr lang="en-US" sz="3200" baseline="-25000" dirty="0" smtClean="0">
                <a:solidFill>
                  <a:srgbClr val="000000"/>
                </a:solidFill>
                <a:latin typeface="Public Sans Bold"/>
              </a:rPr>
              <a:t>2</a:t>
            </a:r>
            <a:r>
              <a:rPr lang="en-US" sz="3200" dirty="0" smtClean="0">
                <a:solidFill>
                  <a:srgbClr val="000000"/>
                </a:solidFill>
                <a:latin typeface="Public Sans Bold"/>
              </a:rPr>
              <a:t> </a:t>
            </a:r>
            <a:r>
              <a:rPr lang="en-US" sz="3200" dirty="0" err="1" smtClean="0">
                <a:solidFill>
                  <a:srgbClr val="000000"/>
                </a:solidFill>
                <a:latin typeface="Public Sans Bold"/>
              </a:rPr>
              <a:t>phân</a:t>
            </a:r>
            <a:r>
              <a:rPr lang="en-US" sz="3200" dirty="0" smtClean="0">
                <a:solidFill>
                  <a:srgbClr val="000000"/>
                </a:solidFill>
                <a:latin typeface="Public Sans Bold"/>
              </a:rPr>
              <a:t> li 3:1 = 4 </a:t>
            </a:r>
            <a:r>
              <a:rPr lang="en-US" sz="3200" dirty="0" err="1" smtClean="0">
                <a:solidFill>
                  <a:srgbClr val="000000"/>
                </a:solidFill>
                <a:latin typeface="Public Sans Bold"/>
              </a:rPr>
              <a:t>tổ</a:t>
            </a:r>
            <a:r>
              <a:rPr lang="en-US" sz="3200" dirty="0" smtClean="0">
                <a:solidFill>
                  <a:srgbClr val="000000"/>
                </a:solidFill>
                <a:latin typeface="Public Sans Bold"/>
              </a:rPr>
              <a:t> </a:t>
            </a:r>
            <a:r>
              <a:rPr lang="en-US" sz="3200" dirty="0" err="1" smtClean="0">
                <a:solidFill>
                  <a:srgbClr val="000000"/>
                </a:solidFill>
                <a:latin typeface="Public Sans Bold"/>
              </a:rPr>
              <a:t>hợp</a:t>
            </a:r>
            <a:r>
              <a:rPr lang="en-US" sz="3200" dirty="0" smtClean="0">
                <a:solidFill>
                  <a:srgbClr val="000000"/>
                </a:solidFill>
                <a:latin typeface="Public Sans Bold"/>
              </a:rPr>
              <a:t> </a:t>
            </a:r>
            <a:r>
              <a:rPr lang="en-US" sz="3200" dirty="0" err="1" smtClean="0">
                <a:solidFill>
                  <a:srgbClr val="000000"/>
                </a:solidFill>
                <a:latin typeface="Public Sans Bold"/>
              </a:rPr>
              <a:t>giao</a:t>
            </a:r>
            <a:r>
              <a:rPr lang="en-US" sz="3200" dirty="0" smtClean="0">
                <a:solidFill>
                  <a:srgbClr val="000000"/>
                </a:solidFill>
                <a:latin typeface="Public Sans Bold"/>
              </a:rPr>
              <a:t> </a:t>
            </a:r>
            <a:r>
              <a:rPr lang="en-US" sz="3200" dirty="0" err="1" smtClean="0">
                <a:solidFill>
                  <a:srgbClr val="000000"/>
                </a:solidFill>
                <a:latin typeface="Public Sans Bold"/>
              </a:rPr>
              <a:t>tử</a:t>
            </a:r>
            <a:r>
              <a:rPr lang="en-US" sz="3200" dirty="0" smtClean="0">
                <a:solidFill>
                  <a:srgbClr val="000000"/>
                </a:solidFill>
                <a:latin typeface="Public Sans Bold"/>
              </a:rPr>
              <a:t> </a:t>
            </a:r>
            <a:r>
              <a:rPr lang="en-US" sz="3200" dirty="0" err="1" smtClean="0">
                <a:solidFill>
                  <a:srgbClr val="000000"/>
                </a:solidFill>
                <a:latin typeface="Public Sans Bold"/>
              </a:rPr>
              <a:t>thì</a:t>
            </a:r>
            <a:r>
              <a:rPr lang="en-US" sz="3200" dirty="0" smtClean="0">
                <a:solidFill>
                  <a:srgbClr val="000000"/>
                </a:solidFill>
                <a:latin typeface="Public Sans Bold"/>
              </a:rPr>
              <a:t> </a:t>
            </a:r>
            <a:r>
              <a:rPr lang="en-US" sz="3200" dirty="0" err="1" smtClean="0">
                <a:solidFill>
                  <a:srgbClr val="000000"/>
                </a:solidFill>
                <a:latin typeface="Public Sans Bold"/>
              </a:rPr>
              <a:t>mỗi</a:t>
            </a:r>
            <a:r>
              <a:rPr lang="en-US" sz="3200" dirty="0" smtClean="0">
                <a:solidFill>
                  <a:srgbClr val="000000"/>
                </a:solidFill>
                <a:latin typeface="Public Sans Bold"/>
              </a:rPr>
              <a:t> </a:t>
            </a:r>
            <a:r>
              <a:rPr lang="en-US" sz="3200" dirty="0" err="1" smtClean="0">
                <a:solidFill>
                  <a:srgbClr val="000000"/>
                </a:solidFill>
                <a:latin typeface="Public Sans Bold"/>
              </a:rPr>
              <a:t>cá</a:t>
            </a:r>
            <a:r>
              <a:rPr lang="en-US" sz="3200" dirty="0" smtClean="0">
                <a:solidFill>
                  <a:srgbClr val="000000"/>
                </a:solidFill>
                <a:latin typeface="Public Sans Bold"/>
              </a:rPr>
              <a:t> </a:t>
            </a:r>
            <a:r>
              <a:rPr lang="en-US" sz="3200" dirty="0" err="1" smtClean="0">
                <a:solidFill>
                  <a:srgbClr val="000000"/>
                </a:solidFill>
                <a:latin typeface="Public Sans Bold"/>
              </a:rPr>
              <a:t>thể</a:t>
            </a:r>
            <a:r>
              <a:rPr lang="en-US" sz="3200" dirty="0" smtClean="0">
                <a:solidFill>
                  <a:srgbClr val="000000"/>
                </a:solidFill>
                <a:latin typeface="Public Sans Bold"/>
              </a:rPr>
              <a:t> F</a:t>
            </a:r>
            <a:r>
              <a:rPr lang="en-US" sz="3200" baseline="-25000" dirty="0" smtClean="0">
                <a:solidFill>
                  <a:srgbClr val="000000"/>
                </a:solidFill>
                <a:latin typeface="Public Sans Bold"/>
              </a:rPr>
              <a:t>1</a:t>
            </a:r>
            <a:r>
              <a:rPr lang="en-US" sz="3200" dirty="0" smtClean="0">
                <a:solidFill>
                  <a:srgbClr val="000000"/>
                </a:solidFill>
                <a:latin typeface="Public Sans Bold"/>
              </a:rPr>
              <a:t> </a:t>
            </a:r>
            <a:r>
              <a:rPr lang="en-US" sz="3200" dirty="0" err="1" smtClean="0">
                <a:solidFill>
                  <a:srgbClr val="000000"/>
                </a:solidFill>
                <a:latin typeface="Public Sans Bold"/>
              </a:rPr>
              <a:t>cho</a:t>
            </a:r>
            <a:r>
              <a:rPr lang="en-US" sz="3200" dirty="0" smtClean="0">
                <a:solidFill>
                  <a:srgbClr val="000000"/>
                </a:solidFill>
                <a:latin typeface="Public Sans Bold"/>
              </a:rPr>
              <a:t> </a:t>
            </a:r>
            <a:r>
              <a:rPr lang="en-US" sz="3200" dirty="0" err="1" smtClean="0">
                <a:solidFill>
                  <a:srgbClr val="000000"/>
                </a:solidFill>
                <a:latin typeface="Public Sans Bold"/>
              </a:rPr>
              <a:t>bao</a:t>
            </a:r>
            <a:r>
              <a:rPr lang="en-US" sz="3200" dirty="0" smtClean="0">
                <a:solidFill>
                  <a:srgbClr val="000000"/>
                </a:solidFill>
                <a:latin typeface="Public Sans Bold"/>
              </a:rPr>
              <a:t> </a:t>
            </a:r>
            <a:r>
              <a:rPr lang="en-US" sz="3200" dirty="0" err="1" smtClean="0">
                <a:solidFill>
                  <a:srgbClr val="000000"/>
                </a:solidFill>
                <a:latin typeface="Public Sans Bold"/>
              </a:rPr>
              <a:t>nhiêu</a:t>
            </a:r>
            <a:r>
              <a:rPr lang="en-US" sz="3200" dirty="0" smtClean="0">
                <a:solidFill>
                  <a:srgbClr val="000000"/>
                </a:solidFill>
                <a:latin typeface="Public Sans Bold"/>
              </a:rPr>
              <a:t> </a:t>
            </a:r>
            <a:r>
              <a:rPr lang="en-US" sz="3200" dirty="0" err="1" smtClean="0">
                <a:solidFill>
                  <a:srgbClr val="000000"/>
                </a:solidFill>
                <a:latin typeface="Public Sans Bold"/>
              </a:rPr>
              <a:t>loại</a:t>
            </a:r>
            <a:r>
              <a:rPr lang="en-US" sz="3200" dirty="0" smtClean="0">
                <a:solidFill>
                  <a:srgbClr val="000000"/>
                </a:solidFill>
                <a:latin typeface="Public Sans Bold"/>
              </a:rPr>
              <a:t> </a:t>
            </a:r>
            <a:r>
              <a:rPr lang="en-US" sz="3200" dirty="0" err="1" smtClean="0">
                <a:solidFill>
                  <a:srgbClr val="000000"/>
                </a:solidFill>
                <a:latin typeface="Public Sans Bold"/>
              </a:rPr>
              <a:t>giao</a:t>
            </a:r>
            <a:r>
              <a:rPr lang="en-US" sz="3200" dirty="0" smtClean="0">
                <a:solidFill>
                  <a:srgbClr val="000000"/>
                </a:solidFill>
                <a:latin typeface="Public Sans Bold"/>
              </a:rPr>
              <a:t> </a:t>
            </a:r>
            <a:r>
              <a:rPr lang="en-US" sz="3200" dirty="0" err="1" smtClean="0">
                <a:solidFill>
                  <a:srgbClr val="000000"/>
                </a:solidFill>
                <a:latin typeface="Public Sans Bold"/>
              </a:rPr>
              <a:t>tử</a:t>
            </a:r>
            <a:r>
              <a:rPr lang="en-US" sz="3200" dirty="0" smtClean="0">
                <a:solidFill>
                  <a:srgbClr val="000000"/>
                </a:solidFill>
                <a:latin typeface="Public Sans Bold"/>
              </a:rPr>
              <a:t>? </a:t>
            </a:r>
            <a:r>
              <a:rPr lang="en-US" sz="3200" dirty="0" err="1" smtClean="0">
                <a:solidFill>
                  <a:srgbClr val="000000"/>
                </a:solidFill>
                <a:latin typeface="Public Sans Bold"/>
              </a:rPr>
              <a:t>Suy</a:t>
            </a:r>
            <a:r>
              <a:rPr lang="en-US" sz="3200" dirty="0" smtClean="0">
                <a:solidFill>
                  <a:srgbClr val="000000"/>
                </a:solidFill>
                <a:latin typeface="Public Sans Bold"/>
              </a:rPr>
              <a:t> </a:t>
            </a:r>
            <a:r>
              <a:rPr lang="en-US" sz="3200" dirty="0" err="1" smtClean="0">
                <a:solidFill>
                  <a:srgbClr val="000000"/>
                </a:solidFill>
                <a:latin typeface="Public Sans Bold"/>
              </a:rPr>
              <a:t>ra</a:t>
            </a:r>
            <a:r>
              <a:rPr lang="en-US" sz="3200" dirty="0" smtClean="0">
                <a:solidFill>
                  <a:srgbClr val="000000"/>
                </a:solidFill>
                <a:latin typeface="Public Sans Bold"/>
              </a:rPr>
              <a:t> </a:t>
            </a:r>
            <a:r>
              <a:rPr lang="en-US" sz="3200" dirty="0" err="1" smtClean="0">
                <a:solidFill>
                  <a:srgbClr val="000000"/>
                </a:solidFill>
                <a:latin typeface="Public Sans Bold"/>
              </a:rPr>
              <a:t>cơ</a:t>
            </a:r>
            <a:r>
              <a:rPr lang="en-US" sz="3200" dirty="0" smtClean="0">
                <a:solidFill>
                  <a:srgbClr val="000000"/>
                </a:solidFill>
                <a:latin typeface="Public Sans Bold"/>
              </a:rPr>
              <a:t> </a:t>
            </a:r>
            <a:r>
              <a:rPr lang="en-US" sz="3200" dirty="0" err="1" smtClean="0">
                <a:solidFill>
                  <a:srgbClr val="000000"/>
                </a:solidFill>
                <a:latin typeface="Public Sans Bold"/>
              </a:rPr>
              <a:t>thể</a:t>
            </a:r>
            <a:r>
              <a:rPr lang="en-US" sz="3200" dirty="0" smtClean="0">
                <a:solidFill>
                  <a:srgbClr val="000000"/>
                </a:solidFill>
                <a:latin typeface="Public Sans Bold"/>
              </a:rPr>
              <a:t> F</a:t>
            </a:r>
            <a:r>
              <a:rPr lang="en-US" sz="3200" baseline="-25000" dirty="0" smtClean="0">
                <a:solidFill>
                  <a:srgbClr val="000000"/>
                </a:solidFill>
                <a:latin typeface="Public Sans Bold"/>
              </a:rPr>
              <a:t>1</a:t>
            </a:r>
            <a:r>
              <a:rPr lang="en-US" sz="3200" dirty="0" smtClean="0">
                <a:solidFill>
                  <a:srgbClr val="000000"/>
                </a:solidFill>
                <a:latin typeface="Public Sans Bold"/>
              </a:rPr>
              <a:t> </a:t>
            </a:r>
            <a:r>
              <a:rPr lang="en-US" sz="3200" dirty="0" err="1" smtClean="0">
                <a:solidFill>
                  <a:srgbClr val="000000"/>
                </a:solidFill>
                <a:latin typeface="Public Sans Bold"/>
              </a:rPr>
              <a:t>có</a:t>
            </a:r>
            <a:r>
              <a:rPr lang="en-US" sz="3200" dirty="0" smtClean="0">
                <a:solidFill>
                  <a:srgbClr val="000000"/>
                </a:solidFill>
                <a:latin typeface="Public Sans Bold"/>
              </a:rPr>
              <a:t> </a:t>
            </a:r>
            <a:r>
              <a:rPr lang="en-US" sz="3200" dirty="0" err="1" smtClean="0">
                <a:solidFill>
                  <a:srgbClr val="000000"/>
                </a:solidFill>
                <a:latin typeface="Public Sans Bold"/>
              </a:rPr>
              <a:t>đặc</a:t>
            </a:r>
            <a:r>
              <a:rPr lang="en-US" sz="3200" dirty="0" smtClean="0">
                <a:solidFill>
                  <a:srgbClr val="000000"/>
                </a:solidFill>
                <a:latin typeface="Public Sans Bold"/>
              </a:rPr>
              <a:t> </a:t>
            </a:r>
            <a:r>
              <a:rPr lang="en-US" sz="3200" dirty="0" err="1" smtClean="0">
                <a:solidFill>
                  <a:srgbClr val="000000"/>
                </a:solidFill>
                <a:latin typeface="Public Sans Bold"/>
              </a:rPr>
              <a:t>điểm</a:t>
            </a:r>
            <a:r>
              <a:rPr lang="en-US" sz="3200" dirty="0" smtClean="0">
                <a:solidFill>
                  <a:srgbClr val="000000"/>
                </a:solidFill>
                <a:latin typeface="Public Sans Bold"/>
              </a:rPr>
              <a:t> di </a:t>
            </a:r>
            <a:r>
              <a:rPr lang="en-US" sz="3200" dirty="0" err="1" smtClean="0">
                <a:solidFill>
                  <a:srgbClr val="000000"/>
                </a:solidFill>
                <a:latin typeface="Public Sans Bold"/>
              </a:rPr>
              <a:t>truyền</a:t>
            </a:r>
            <a:r>
              <a:rPr lang="en-US" sz="3200" dirty="0" smtClean="0">
                <a:solidFill>
                  <a:srgbClr val="000000"/>
                </a:solidFill>
                <a:latin typeface="Public Sans Bold"/>
              </a:rPr>
              <a:t> </a:t>
            </a:r>
            <a:r>
              <a:rPr lang="en-US" sz="3200" dirty="0" err="1" smtClean="0">
                <a:solidFill>
                  <a:srgbClr val="000000"/>
                </a:solidFill>
                <a:latin typeface="Public Sans Bold"/>
              </a:rPr>
              <a:t>như</a:t>
            </a:r>
            <a:r>
              <a:rPr lang="en-US" sz="3200" dirty="0" smtClean="0">
                <a:solidFill>
                  <a:srgbClr val="000000"/>
                </a:solidFill>
                <a:latin typeface="Public Sans Bold"/>
              </a:rPr>
              <a:t> </a:t>
            </a:r>
            <a:r>
              <a:rPr lang="en-US" sz="3200" dirty="0" err="1" smtClean="0">
                <a:solidFill>
                  <a:srgbClr val="000000"/>
                </a:solidFill>
                <a:latin typeface="Public Sans Bold"/>
              </a:rPr>
              <a:t>thế</a:t>
            </a:r>
            <a:r>
              <a:rPr lang="en-US" sz="3200" dirty="0" smtClean="0">
                <a:solidFill>
                  <a:srgbClr val="000000"/>
                </a:solidFill>
                <a:latin typeface="Public Sans Bold"/>
              </a:rPr>
              <a:t> </a:t>
            </a:r>
            <a:r>
              <a:rPr lang="en-US" sz="3200" dirty="0" err="1" smtClean="0">
                <a:solidFill>
                  <a:srgbClr val="000000"/>
                </a:solidFill>
                <a:latin typeface="Public Sans Bold"/>
              </a:rPr>
              <a:t>nào</a:t>
            </a:r>
            <a:r>
              <a:rPr lang="en-US" sz="3200" dirty="0" smtClean="0">
                <a:solidFill>
                  <a:srgbClr val="000000"/>
                </a:solidFill>
                <a:latin typeface="Public Sans Bold"/>
              </a:rPr>
              <a:t>?</a:t>
            </a:r>
            <a:endParaRPr lang="en-US" sz="3200" dirty="0">
              <a:solidFill>
                <a:srgbClr val="000000"/>
              </a:solidFill>
              <a:latin typeface="Public Sans Bold"/>
            </a:endParaRPr>
          </a:p>
        </p:txBody>
      </p:sp>
      <p:sp>
        <p:nvSpPr>
          <p:cNvPr id="12" name="Flowchart: Terminator 11"/>
          <p:cNvSpPr/>
          <p:nvPr/>
        </p:nvSpPr>
        <p:spPr>
          <a:xfrm>
            <a:off x="8880245" y="8840303"/>
            <a:ext cx="9407755" cy="1001849"/>
          </a:xfrm>
          <a:prstGeom prst="flowChartTerminator">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smtClean="0">
                <a:solidFill>
                  <a:srgbClr val="000000"/>
                </a:solidFill>
                <a:latin typeface="Public Sans Bold"/>
              </a:rPr>
              <a:t>4. </a:t>
            </a:r>
            <a:r>
              <a:rPr lang="en-US" sz="3200" dirty="0" err="1" smtClean="0">
                <a:solidFill>
                  <a:srgbClr val="000000"/>
                </a:solidFill>
                <a:latin typeface="Public Sans Bold"/>
              </a:rPr>
              <a:t>Em</a:t>
            </a:r>
            <a:r>
              <a:rPr lang="en-US" sz="3200" dirty="0" smtClean="0">
                <a:solidFill>
                  <a:srgbClr val="000000"/>
                </a:solidFill>
                <a:latin typeface="Public Sans Bold"/>
              </a:rPr>
              <a:t> </a:t>
            </a:r>
            <a:r>
              <a:rPr lang="en-US" sz="3200" dirty="0" err="1" smtClean="0">
                <a:solidFill>
                  <a:srgbClr val="000000"/>
                </a:solidFill>
                <a:latin typeface="Public Sans Bold"/>
              </a:rPr>
              <a:t>có</a:t>
            </a:r>
            <a:r>
              <a:rPr lang="en-US" sz="3200" dirty="0" smtClean="0">
                <a:solidFill>
                  <a:srgbClr val="000000"/>
                </a:solidFill>
                <a:latin typeface="Public Sans Bold"/>
              </a:rPr>
              <a:t> </a:t>
            </a:r>
            <a:r>
              <a:rPr lang="en-US" sz="3200" dirty="0" err="1" smtClean="0">
                <a:solidFill>
                  <a:srgbClr val="000000"/>
                </a:solidFill>
                <a:latin typeface="Public Sans Bold"/>
              </a:rPr>
              <a:t>nhận</a:t>
            </a:r>
            <a:r>
              <a:rPr lang="en-US" sz="3200" dirty="0" smtClean="0">
                <a:solidFill>
                  <a:srgbClr val="000000"/>
                </a:solidFill>
                <a:latin typeface="Public Sans Bold"/>
              </a:rPr>
              <a:t> </a:t>
            </a:r>
            <a:r>
              <a:rPr lang="en-US" sz="3200" dirty="0" err="1" smtClean="0">
                <a:solidFill>
                  <a:srgbClr val="000000"/>
                </a:solidFill>
                <a:latin typeface="Public Sans Bold"/>
              </a:rPr>
              <a:t>định</a:t>
            </a:r>
            <a:r>
              <a:rPr lang="en-US" sz="3200" dirty="0" smtClean="0">
                <a:solidFill>
                  <a:srgbClr val="000000"/>
                </a:solidFill>
                <a:latin typeface="Public Sans Bold"/>
              </a:rPr>
              <a:t> </a:t>
            </a:r>
            <a:r>
              <a:rPr lang="en-US" sz="3200" dirty="0" err="1" smtClean="0">
                <a:solidFill>
                  <a:srgbClr val="000000"/>
                </a:solidFill>
                <a:latin typeface="Public Sans Bold"/>
              </a:rPr>
              <a:t>gì</a:t>
            </a:r>
            <a:r>
              <a:rPr lang="en-US" sz="3200" dirty="0" smtClean="0">
                <a:solidFill>
                  <a:srgbClr val="000000"/>
                </a:solidFill>
                <a:latin typeface="Public Sans Bold"/>
              </a:rPr>
              <a:t> </a:t>
            </a:r>
            <a:r>
              <a:rPr lang="en-US" sz="3200" dirty="0" err="1" smtClean="0">
                <a:solidFill>
                  <a:srgbClr val="000000"/>
                </a:solidFill>
                <a:latin typeface="Public Sans Bold"/>
              </a:rPr>
              <a:t>về</a:t>
            </a:r>
            <a:r>
              <a:rPr lang="en-US" sz="3200" dirty="0" smtClean="0">
                <a:solidFill>
                  <a:srgbClr val="000000"/>
                </a:solidFill>
                <a:latin typeface="Public Sans Bold"/>
              </a:rPr>
              <a:t> </a:t>
            </a:r>
            <a:r>
              <a:rPr lang="en-US" sz="3200" dirty="0" err="1" smtClean="0">
                <a:solidFill>
                  <a:srgbClr val="000000"/>
                </a:solidFill>
                <a:latin typeface="Public Sans Bold"/>
              </a:rPr>
              <a:t>các</a:t>
            </a:r>
            <a:r>
              <a:rPr lang="en-US" sz="3200" dirty="0" smtClean="0">
                <a:solidFill>
                  <a:srgbClr val="000000"/>
                </a:solidFill>
                <a:latin typeface="Public Sans Bold"/>
              </a:rPr>
              <a:t> </a:t>
            </a:r>
            <a:r>
              <a:rPr lang="en-US" sz="3200" dirty="0" err="1" smtClean="0">
                <a:solidFill>
                  <a:srgbClr val="000000"/>
                </a:solidFill>
                <a:latin typeface="Public Sans Bold"/>
              </a:rPr>
              <a:t>cây</a:t>
            </a:r>
            <a:r>
              <a:rPr lang="en-US" sz="3200" dirty="0" smtClean="0">
                <a:solidFill>
                  <a:srgbClr val="000000"/>
                </a:solidFill>
                <a:latin typeface="Public Sans Bold"/>
              </a:rPr>
              <a:t> </a:t>
            </a:r>
            <a:r>
              <a:rPr lang="en-US" sz="3200" dirty="0" err="1" smtClean="0">
                <a:solidFill>
                  <a:srgbClr val="000000"/>
                </a:solidFill>
                <a:latin typeface="Public Sans Bold"/>
              </a:rPr>
              <a:t>hoa</a:t>
            </a:r>
            <a:r>
              <a:rPr lang="en-US" sz="3200" dirty="0" smtClean="0">
                <a:solidFill>
                  <a:srgbClr val="000000"/>
                </a:solidFill>
                <a:latin typeface="Public Sans Bold"/>
              </a:rPr>
              <a:t> </a:t>
            </a:r>
            <a:r>
              <a:rPr lang="en-US" sz="3200" dirty="0" err="1" smtClean="0">
                <a:solidFill>
                  <a:srgbClr val="000000"/>
                </a:solidFill>
                <a:latin typeface="Public Sans Bold"/>
              </a:rPr>
              <a:t>đỏ</a:t>
            </a:r>
            <a:r>
              <a:rPr lang="en-US" sz="3200" dirty="0" smtClean="0">
                <a:solidFill>
                  <a:srgbClr val="000000"/>
                </a:solidFill>
                <a:latin typeface="Public Sans Bold"/>
              </a:rPr>
              <a:t> F</a:t>
            </a:r>
            <a:r>
              <a:rPr lang="en-US" sz="3200" baseline="-25000" dirty="0" smtClean="0">
                <a:solidFill>
                  <a:srgbClr val="000000"/>
                </a:solidFill>
                <a:latin typeface="Public Sans Bold"/>
              </a:rPr>
              <a:t>2</a:t>
            </a:r>
            <a:r>
              <a:rPr lang="en-US" sz="3200" dirty="0" smtClean="0">
                <a:solidFill>
                  <a:srgbClr val="000000"/>
                </a:solidFill>
                <a:latin typeface="Public Sans Bold"/>
              </a:rPr>
              <a:t>?</a:t>
            </a:r>
            <a:endParaRPr lang="en-US" sz="3200" dirty="0">
              <a:solidFill>
                <a:srgbClr val="000000"/>
              </a:solidFill>
              <a:latin typeface="Public Sans Bold"/>
            </a:endParaRPr>
          </a:p>
        </p:txBody>
      </p:sp>
      <p:pic>
        <p:nvPicPr>
          <p:cNvPr id="2" name="Picture 1"/>
          <p:cNvPicPr>
            <a:picLocks noChangeAspect="1"/>
          </p:cNvPicPr>
          <p:nvPr/>
        </p:nvPicPr>
        <p:blipFill>
          <a:blip r:embed="rId2"/>
          <a:stretch>
            <a:fillRect/>
          </a:stretch>
        </p:blipFill>
        <p:spPr>
          <a:xfrm>
            <a:off x="0" y="1619187"/>
            <a:ext cx="8880245" cy="8564762"/>
          </a:xfrm>
          <a:prstGeom prst="rect">
            <a:avLst/>
          </a:prstGeom>
        </p:spPr>
      </p:pic>
    </p:spTree>
    <p:extLst>
      <p:ext uri="{BB962C8B-B14F-4D97-AF65-F5344CB8AC3E}">
        <p14:creationId xmlns:p14="http://schemas.microsoft.com/office/powerpoint/2010/main" val="869256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TotalTime>
  <Words>3704</Words>
  <Application>Microsoft Office PowerPoint</Application>
  <PresentationFormat>Custom</PresentationFormat>
  <Paragraphs>305</Paragraphs>
  <Slides>58</Slides>
  <Notes>5</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58</vt:i4>
      </vt:variant>
    </vt:vector>
  </HeadingPairs>
  <TitlesOfParts>
    <vt:vector size="80" baseType="lpstr">
      <vt:lpstr>Montserrat Light</vt:lpstr>
      <vt:lpstr>Times New Roman</vt:lpstr>
      <vt:lpstr>Roboto</vt:lpstr>
      <vt:lpstr>Calibri Light</vt:lpstr>
      <vt:lpstr>Bangla MN</vt:lpstr>
      <vt:lpstr>Arial</vt:lpstr>
      <vt:lpstr>Apricots</vt:lpstr>
      <vt:lpstr>Alfa Slab One</vt:lpstr>
      <vt:lpstr>Wingdings</vt:lpstr>
      <vt:lpstr>Acumin Pro Condensed</vt:lpstr>
      <vt:lpstr>MS Mincho</vt:lpstr>
      <vt:lpstr>幼圆</vt:lpstr>
      <vt:lpstr>Tahoma</vt:lpstr>
      <vt:lpstr>Public Sans Bold</vt:lpstr>
      <vt:lpstr>Times</vt:lpstr>
      <vt:lpstr>#9Slide03 Play</vt:lpstr>
      <vt:lpstr>Silom</vt:lpstr>
      <vt:lpstr>Calibri</vt:lpstr>
      <vt:lpstr>Public Sans Heavy</vt:lpstr>
      <vt:lpstr>VNI-Times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12 - Sinh học</dc:title>
  <cp:lastModifiedBy>Windows User</cp:lastModifiedBy>
  <cp:revision>104</cp:revision>
  <dcterms:created xsi:type="dcterms:W3CDTF">2006-08-16T00:00:00Z</dcterms:created>
  <dcterms:modified xsi:type="dcterms:W3CDTF">2024-11-06T12:44:29Z</dcterms:modified>
  <dc:identifier>DAF_3d7Oj6U</dc:identifier>
</cp:coreProperties>
</file>