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6" r:id="rId4"/>
    <p:sldId id="281" r:id="rId5"/>
    <p:sldId id="277" r:id="rId6"/>
    <p:sldId id="278" r:id="rId7"/>
    <p:sldId id="285" r:id="rId8"/>
    <p:sldId id="275" r:id="rId9"/>
    <p:sldId id="279" r:id="rId10"/>
    <p:sldId id="283" r:id="rId11"/>
    <p:sldId id="286" r:id="rId12"/>
    <p:sldId id="287" r:id="rId13"/>
    <p:sldId id="268" r:id="rId14"/>
    <p:sldId id="284" r:id="rId15"/>
    <p:sldId id="271" r:id="rId16"/>
    <p:sldId id="269" r:id="rId17"/>
    <p:sldId id="272" r:id="rId18"/>
    <p:sldId id="276"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FF0066"/>
    <a:srgbClr val="0000FF"/>
    <a:srgbClr val="FFFF99"/>
    <a:srgbClr val="FFCCFF"/>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4" autoAdjust="0"/>
    <p:restoredTop sz="94660"/>
  </p:normalViewPr>
  <p:slideViewPr>
    <p:cSldViewPr>
      <p:cViewPr>
        <p:scale>
          <a:sx n="89" d="100"/>
          <a:sy n="89" d="100"/>
        </p:scale>
        <p:origin x="-1258"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7B3A4EC-5C2A-4D69-8714-431526E6E6D4}" type="datetimeFigureOut">
              <a:rPr lang="en-US" smtClean="0"/>
              <a:t>9/29/2024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5329AB-63D9-41D2-9F18-1028CCAEE277}" type="slidenum">
              <a:rPr lang="en-US" smtClean="0"/>
              <a:t>‹#›</a:t>
            </a:fld>
            <a:endParaRPr lang="en-US"/>
          </a:p>
        </p:txBody>
      </p:sp>
    </p:spTree>
    <p:extLst>
      <p:ext uri="{BB962C8B-B14F-4D97-AF65-F5344CB8AC3E}">
        <p14:creationId xmlns:p14="http://schemas.microsoft.com/office/powerpoint/2010/main" val="1460451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B3A4EC-5C2A-4D69-8714-431526E6E6D4}" type="datetimeFigureOut">
              <a:rPr lang="en-US" smtClean="0"/>
              <a:t>9/29/2024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5329AB-63D9-41D2-9F18-1028CCAEE277}" type="slidenum">
              <a:rPr lang="en-US" smtClean="0"/>
              <a:t>‹#›</a:t>
            </a:fld>
            <a:endParaRPr lang="en-US"/>
          </a:p>
        </p:txBody>
      </p:sp>
    </p:spTree>
    <p:extLst>
      <p:ext uri="{BB962C8B-B14F-4D97-AF65-F5344CB8AC3E}">
        <p14:creationId xmlns:p14="http://schemas.microsoft.com/office/powerpoint/2010/main" val="3852265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B3A4EC-5C2A-4D69-8714-431526E6E6D4}" type="datetimeFigureOut">
              <a:rPr lang="en-US" smtClean="0"/>
              <a:t>9/29/2024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5329AB-63D9-41D2-9F18-1028CCAEE277}" type="slidenum">
              <a:rPr lang="en-US" smtClean="0"/>
              <a:t>‹#›</a:t>
            </a:fld>
            <a:endParaRPr lang="en-US"/>
          </a:p>
        </p:txBody>
      </p:sp>
    </p:spTree>
    <p:extLst>
      <p:ext uri="{BB962C8B-B14F-4D97-AF65-F5344CB8AC3E}">
        <p14:creationId xmlns:p14="http://schemas.microsoft.com/office/powerpoint/2010/main" val="3979903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B3A4EC-5C2A-4D69-8714-431526E6E6D4}" type="datetimeFigureOut">
              <a:rPr lang="en-US" smtClean="0"/>
              <a:t>9/29/2024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5329AB-63D9-41D2-9F18-1028CCAEE277}" type="slidenum">
              <a:rPr lang="en-US" smtClean="0"/>
              <a:t>‹#›</a:t>
            </a:fld>
            <a:endParaRPr lang="en-US"/>
          </a:p>
        </p:txBody>
      </p:sp>
    </p:spTree>
    <p:extLst>
      <p:ext uri="{BB962C8B-B14F-4D97-AF65-F5344CB8AC3E}">
        <p14:creationId xmlns:p14="http://schemas.microsoft.com/office/powerpoint/2010/main" val="1348518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B3A4EC-5C2A-4D69-8714-431526E6E6D4}" type="datetimeFigureOut">
              <a:rPr lang="en-US" smtClean="0"/>
              <a:t>9/29/2024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5329AB-63D9-41D2-9F18-1028CCAEE277}" type="slidenum">
              <a:rPr lang="en-US" smtClean="0"/>
              <a:t>‹#›</a:t>
            </a:fld>
            <a:endParaRPr lang="en-US"/>
          </a:p>
        </p:txBody>
      </p:sp>
    </p:spTree>
    <p:extLst>
      <p:ext uri="{BB962C8B-B14F-4D97-AF65-F5344CB8AC3E}">
        <p14:creationId xmlns:p14="http://schemas.microsoft.com/office/powerpoint/2010/main" val="517249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7B3A4EC-5C2A-4D69-8714-431526E6E6D4}" type="datetimeFigureOut">
              <a:rPr lang="en-US" smtClean="0"/>
              <a:t>9/29/2024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5329AB-63D9-41D2-9F18-1028CCAEE277}" type="slidenum">
              <a:rPr lang="en-US" smtClean="0"/>
              <a:t>‹#›</a:t>
            </a:fld>
            <a:endParaRPr lang="en-US"/>
          </a:p>
        </p:txBody>
      </p:sp>
    </p:spTree>
    <p:extLst>
      <p:ext uri="{BB962C8B-B14F-4D97-AF65-F5344CB8AC3E}">
        <p14:creationId xmlns:p14="http://schemas.microsoft.com/office/powerpoint/2010/main" val="701463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7B3A4EC-5C2A-4D69-8714-431526E6E6D4}" type="datetimeFigureOut">
              <a:rPr lang="en-US" smtClean="0"/>
              <a:t>9/29/2024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5329AB-63D9-41D2-9F18-1028CCAEE277}" type="slidenum">
              <a:rPr lang="en-US" smtClean="0"/>
              <a:t>‹#›</a:t>
            </a:fld>
            <a:endParaRPr lang="en-US"/>
          </a:p>
        </p:txBody>
      </p:sp>
    </p:spTree>
    <p:extLst>
      <p:ext uri="{BB962C8B-B14F-4D97-AF65-F5344CB8AC3E}">
        <p14:creationId xmlns:p14="http://schemas.microsoft.com/office/powerpoint/2010/main" val="1333528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7B3A4EC-5C2A-4D69-8714-431526E6E6D4}" type="datetimeFigureOut">
              <a:rPr lang="en-US" smtClean="0"/>
              <a:t>9/29/2024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5329AB-63D9-41D2-9F18-1028CCAEE277}" type="slidenum">
              <a:rPr lang="en-US" smtClean="0"/>
              <a:t>‹#›</a:t>
            </a:fld>
            <a:endParaRPr lang="en-US"/>
          </a:p>
        </p:txBody>
      </p:sp>
    </p:spTree>
    <p:extLst>
      <p:ext uri="{BB962C8B-B14F-4D97-AF65-F5344CB8AC3E}">
        <p14:creationId xmlns:p14="http://schemas.microsoft.com/office/powerpoint/2010/main" val="1207808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B3A4EC-5C2A-4D69-8714-431526E6E6D4}" type="datetimeFigureOut">
              <a:rPr lang="en-US" smtClean="0"/>
              <a:t>9/29/2024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5329AB-63D9-41D2-9F18-1028CCAEE277}" type="slidenum">
              <a:rPr lang="en-US" smtClean="0"/>
              <a:t>‹#›</a:t>
            </a:fld>
            <a:endParaRPr lang="en-US"/>
          </a:p>
        </p:txBody>
      </p:sp>
    </p:spTree>
    <p:extLst>
      <p:ext uri="{BB962C8B-B14F-4D97-AF65-F5344CB8AC3E}">
        <p14:creationId xmlns:p14="http://schemas.microsoft.com/office/powerpoint/2010/main" val="3941570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B3A4EC-5C2A-4D69-8714-431526E6E6D4}" type="datetimeFigureOut">
              <a:rPr lang="en-US" smtClean="0"/>
              <a:t>9/29/2024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5329AB-63D9-41D2-9F18-1028CCAEE277}" type="slidenum">
              <a:rPr lang="en-US" smtClean="0"/>
              <a:t>‹#›</a:t>
            </a:fld>
            <a:endParaRPr lang="en-US"/>
          </a:p>
        </p:txBody>
      </p:sp>
    </p:spTree>
    <p:extLst>
      <p:ext uri="{BB962C8B-B14F-4D97-AF65-F5344CB8AC3E}">
        <p14:creationId xmlns:p14="http://schemas.microsoft.com/office/powerpoint/2010/main" val="930523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B3A4EC-5C2A-4D69-8714-431526E6E6D4}" type="datetimeFigureOut">
              <a:rPr lang="en-US" smtClean="0"/>
              <a:t>9/29/2024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5329AB-63D9-41D2-9F18-1028CCAEE277}" type="slidenum">
              <a:rPr lang="en-US" smtClean="0"/>
              <a:t>‹#›</a:t>
            </a:fld>
            <a:endParaRPr lang="en-US"/>
          </a:p>
        </p:txBody>
      </p:sp>
    </p:spTree>
    <p:extLst>
      <p:ext uri="{BB962C8B-B14F-4D97-AF65-F5344CB8AC3E}">
        <p14:creationId xmlns:p14="http://schemas.microsoft.com/office/powerpoint/2010/main" val="633878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B3A4EC-5C2A-4D69-8714-431526E6E6D4}" type="datetimeFigureOut">
              <a:rPr lang="en-US" smtClean="0"/>
              <a:t>9/29/2024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5329AB-63D9-41D2-9F18-1028CCAEE277}" type="slidenum">
              <a:rPr lang="en-US" smtClean="0"/>
              <a:t>‹#›</a:t>
            </a:fld>
            <a:endParaRPr lang="en-US"/>
          </a:p>
        </p:txBody>
      </p:sp>
    </p:spTree>
    <p:extLst>
      <p:ext uri="{BB962C8B-B14F-4D97-AF65-F5344CB8AC3E}">
        <p14:creationId xmlns:p14="http://schemas.microsoft.com/office/powerpoint/2010/main" val="822992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3.png"/><Relationship Id="rId7" Type="http://schemas.openxmlformats.org/officeDocument/2006/relationships/image" Target="../media/image14.wmf"/><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17.png"/><Relationship Id="rId4" Type="http://schemas.openxmlformats.org/officeDocument/2006/relationships/image" Target="../media/image16.jpeg"/><Relationship Id="rId9" Type="http://schemas.openxmlformats.org/officeDocument/2006/relationships/image" Target="../media/image15.wmf"/></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33.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oleObject" Target="../embeddings/oleObject1.bin"/><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1.wdp"/><Relationship Id="rId7"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Dove-02-june">
            <a:hlinkClick r:id="" action="ppaction://noaction"/>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401941">
            <a:off x="1168399" y="7580311"/>
            <a:ext cx="1182688" cy="96996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descr="phao ho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93798"/>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4" name="WordArt 37"/>
          <p:cNvSpPr>
            <a:spLocks noChangeArrowheads="1" noChangeShapeType="1" noTextEdit="1"/>
          </p:cNvSpPr>
          <p:nvPr/>
        </p:nvSpPr>
        <p:spPr bwMode="auto">
          <a:xfrm>
            <a:off x="863600" y="1248305"/>
            <a:ext cx="7416800" cy="4078288"/>
          </a:xfrm>
          <a:prstGeom prst="rect">
            <a:avLst/>
          </a:prstGeom>
        </p:spPr>
        <p:txBody>
          <a:bodyPr wrap="none" numCol="1" fromWordArt="1">
            <a:prstTxWarp prst="textCurveUp">
              <a:avLst>
                <a:gd name="adj" fmla="val 40356"/>
              </a:avLst>
            </a:prstTxWarp>
          </a:bodyPr>
          <a:lstStyle>
            <a:defPPr>
              <a:defRPr lang="en-US"/>
            </a:defPPr>
            <a:lvl1pPr algn="ctr" rtl="0" fontAlgn="base">
              <a:spcBef>
                <a:spcPct val="0"/>
              </a:spcBef>
              <a:spcAft>
                <a:spcPct val="0"/>
              </a:spcAft>
              <a:defRPr b="1" kern="1200">
                <a:solidFill>
                  <a:schemeClr val="tx1"/>
                </a:solidFill>
                <a:latin typeface="Arial" charset="0"/>
                <a:ea typeface="+mn-ea"/>
                <a:cs typeface="+mn-cs"/>
              </a:defRPr>
            </a:lvl1pPr>
            <a:lvl2pPr marL="457200" algn="ctr" rtl="0" fontAlgn="base">
              <a:spcBef>
                <a:spcPct val="0"/>
              </a:spcBef>
              <a:spcAft>
                <a:spcPct val="0"/>
              </a:spcAft>
              <a:defRPr b="1" kern="1200">
                <a:solidFill>
                  <a:schemeClr val="tx1"/>
                </a:solidFill>
                <a:latin typeface="Arial" charset="0"/>
                <a:ea typeface="+mn-ea"/>
                <a:cs typeface="+mn-cs"/>
              </a:defRPr>
            </a:lvl2pPr>
            <a:lvl3pPr marL="914400" algn="ctr" rtl="0" fontAlgn="base">
              <a:spcBef>
                <a:spcPct val="0"/>
              </a:spcBef>
              <a:spcAft>
                <a:spcPct val="0"/>
              </a:spcAft>
              <a:defRPr b="1" kern="1200">
                <a:solidFill>
                  <a:schemeClr val="tx1"/>
                </a:solidFill>
                <a:latin typeface="Arial" charset="0"/>
                <a:ea typeface="+mn-ea"/>
                <a:cs typeface="+mn-cs"/>
              </a:defRPr>
            </a:lvl3pPr>
            <a:lvl4pPr marL="1371600" algn="ctr" rtl="0" fontAlgn="base">
              <a:spcBef>
                <a:spcPct val="0"/>
              </a:spcBef>
              <a:spcAft>
                <a:spcPct val="0"/>
              </a:spcAft>
              <a:defRPr b="1" kern="1200">
                <a:solidFill>
                  <a:schemeClr val="tx1"/>
                </a:solidFill>
                <a:latin typeface="Arial" charset="0"/>
                <a:ea typeface="+mn-ea"/>
                <a:cs typeface="+mn-cs"/>
              </a:defRPr>
            </a:lvl4pPr>
            <a:lvl5pPr marL="1828800" algn="ct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r>
              <a:rPr lang="en-US" sz="3600" kern="10" dirty="0">
                <a:ln w="12700">
                  <a:solidFill>
                    <a:srgbClr val="FF0066"/>
                  </a:solidFill>
                  <a:round/>
                  <a:headEnd/>
                  <a:tailEnd/>
                </a:ln>
                <a:solidFill>
                  <a:srgbClr val="FF0000"/>
                </a:solidFill>
                <a:effectLst>
                  <a:outerShdw dist="45791" dir="2021404" algn="ctr" rotWithShape="0">
                    <a:srgbClr val="808080">
                      <a:alpha val="80000"/>
                    </a:srgbClr>
                  </a:outerShdw>
                </a:effectLst>
                <a:latin typeface="VNI-Vari"/>
              </a:rPr>
              <a:t>LÔÙP </a:t>
            </a:r>
            <a:r>
              <a:rPr lang="en-US" sz="3600" kern="10" dirty="0" smtClean="0">
                <a:ln w="12700">
                  <a:solidFill>
                    <a:srgbClr val="FF0066"/>
                  </a:solidFill>
                  <a:round/>
                  <a:headEnd/>
                  <a:tailEnd/>
                </a:ln>
                <a:solidFill>
                  <a:srgbClr val="FF0000"/>
                </a:solidFill>
                <a:effectLst>
                  <a:outerShdw dist="45791" dir="2021404" algn="ctr" rotWithShape="0">
                    <a:srgbClr val="808080">
                      <a:alpha val="80000"/>
                    </a:srgbClr>
                  </a:outerShdw>
                </a:effectLst>
                <a:latin typeface="VNI-Vari"/>
              </a:rPr>
              <a:t>7A1 </a:t>
            </a:r>
            <a:endParaRPr lang="en-US" sz="3600" kern="10" dirty="0">
              <a:ln w="12700">
                <a:solidFill>
                  <a:srgbClr val="FF0066"/>
                </a:solidFill>
                <a:round/>
                <a:headEnd/>
                <a:tailEnd/>
              </a:ln>
              <a:solidFill>
                <a:srgbClr val="FF0000"/>
              </a:solidFill>
              <a:effectLst>
                <a:outerShdw dist="45791" dir="2021404" algn="ctr" rotWithShape="0">
                  <a:srgbClr val="808080">
                    <a:alpha val="80000"/>
                  </a:srgbClr>
                </a:outerShdw>
              </a:effectLst>
              <a:latin typeface="VNI-Vari"/>
            </a:endParaRPr>
          </a:p>
          <a:p>
            <a:r>
              <a:rPr lang="en-US" sz="3600" kern="10" dirty="0" smtClean="0">
                <a:ln w="12700">
                  <a:solidFill>
                    <a:srgbClr val="FF0066"/>
                  </a:solidFill>
                  <a:round/>
                  <a:headEnd/>
                  <a:tailEnd/>
                </a:ln>
                <a:solidFill>
                  <a:srgbClr val="FF0000"/>
                </a:solidFill>
                <a:effectLst>
                  <a:outerShdw dist="45791" dir="2021404" algn="ctr" rotWithShape="0">
                    <a:srgbClr val="808080">
                      <a:alpha val="80000"/>
                    </a:srgbClr>
                  </a:outerShdw>
                </a:effectLst>
                <a:latin typeface="VNI-Vari"/>
              </a:rPr>
              <a:t>TRAÂN TROÏNG KÍNH CHAØO</a:t>
            </a:r>
          </a:p>
          <a:p>
            <a:r>
              <a:rPr lang="en-US" sz="3600" kern="10" dirty="0" smtClean="0">
                <a:ln w="12700">
                  <a:solidFill>
                    <a:srgbClr val="FF0066"/>
                  </a:solidFill>
                  <a:round/>
                  <a:headEnd/>
                  <a:tailEnd/>
                </a:ln>
                <a:solidFill>
                  <a:srgbClr val="FF0000"/>
                </a:solidFill>
                <a:effectLst>
                  <a:outerShdw dist="45791" dir="2021404" algn="ctr" rotWithShape="0">
                    <a:srgbClr val="808080">
                      <a:alpha val="80000"/>
                    </a:srgbClr>
                  </a:outerShdw>
                </a:effectLst>
                <a:latin typeface="VNI-Vari"/>
              </a:rPr>
              <a:t> QUYÙ THAÀY , COÂ!</a:t>
            </a:r>
            <a:endParaRPr lang="en-US" sz="3600" kern="10" dirty="0">
              <a:ln w="12700">
                <a:solidFill>
                  <a:srgbClr val="FF0066"/>
                </a:solidFill>
                <a:round/>
                <a:headEnd/>
                <a:tailEnd/>
              </a:ln>
              <a:solidFill>
                <a:srgbClr val="FF0000"/>
              </a:solidFill>
              <a:effectLst>
                <a:outerShdw dist="45791" dir="2021404" algn="ctr" rotWithShape="0">
                  <a:srgbClr val="808080">
                    <a:alpha val="80000"/>
                  </a:srgbClr>
                </a:outerShdw>
              </a:effectLst>
              <a:latin typeface="VNI-Vari"/>
            </a:endParaRPr>
          </a:p>
        </p:txBody>
      </p:sp>
    </p:spTree>
    <p:extLst>
      <p:ext uri="{BB962C8B-B14F-4D97-AF65-F5344CB8AC3E}">
        <p14:creationId xmlns:p14="http://schemas.microsoft.com/office/powerpoint/2010/main" val="42530190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4097" y="81424"/>
            <a:ext cx="6364866" cy="1290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511277" y="2694579"/>
            <a:ext cx="5557684" cy="954107"/>
          </a:xfrm>
          <a:prstGeom prst="rect">
            <a:avLst/>
          </a:prstGeom>
          <a:blipFill>
            <a:blip r:embed="rId4"/>
            <a:tile tx="0" ty="0" sx="100000" sy="100000" flip="none" algn="tl"/>
          </a:blipFill>
        </p:spPr>
        <p:txBody>
          <a:bodyPr wrap="square">
            <a:spAutoFit/>
          </a:bodyPr>
          <a:lstStyle/>
          <a:p>
            <a:r>
              <a:rPr lang="vi-VN" sz="2800" dirty="0">
                <a:solidFill>
                  <a:srgbClr val="FF0000"/>
                </a:solidFill>
              </a:rPr>
              <a:t> </a:t>
            </a:r>
            <a:r>
              <a:rPr lang="en-US" sz="2800" b="1" dirty="0" smtClean="0">
                <a:solidFill>
                  <a:srgbClr val="FF0000"/>
                </a:solidFill>
              </a:rPr>
              <a:t>2. </a:t>
            </a:r>
            <a:r>
              <a:rPr lang="en-US" sz="2800" dirty="0" smtClean="0">
                <a:solidFill>
                  <a:prstClr val="black"/>
                </a:solidFill>
              </a:rPr>
              <a:t>D</a:t>
            </a:r>
            <a:r>
              <a:rPr lang="vi-VN" sz="2800" dirty="0" smtClean="0">
                <a:solidFill>
                  <a:prstClr val="black"/>
                </a:solidFill>
              </a:rPr>
              <a:t>iện </a:t>
            </a:r>
            <a:r>
              <a:rPr lang="vi-VN" sz="2800" dirty="0">
                <a:solidFill>
                  <a:prstClr val="black"/>
                </a:solidFill>
              </a:rPr>
              <a:t>tích tấm bạt có thể phủ kín toàn bộ </a:t>
            </a:r>
            <a:r>
              <a:rPr lang="vi-VN" sz="2800" dirty="0" smtClean="0">
                <a:solidFill>
                  <a:prstClr val="black"/>
                </a:solidFill>
              </a:rPr>
              <a:t>lều</a:t>
            </a:r>
          </a:p>
        </p:txBody>
      </p:sp>
      <p:pic>
        <p:nvPicPr>
          <p:cNvPr id="819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2286000"/>
            <a:ext cx="2901004" cy="2507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488667" y="5466735"/>
            <a:ext cx="5557684" cy="523220"/>
          </a:xfrm>
          <a:prstGeom prst="rect">
            <a:avLst/>
          </a:prstGeom>
          <a:blipFill>
            <a:blip r:embed="rId4"/>
            <a:tile tx="0" ty="0" sx="100000" sy="100000" flip="none" algn="tl"/>
          </a:blipFill>
        </p:spPr>
        <p:txBody>
          <a:bodyPr wrap="square">
            <a:spAutoFit/>
          </a:bodyPr>
          <a:lstStyle/>
          <a:p>
            <a:r>
              <a:rPr lang="vi-VN" sz="2800" dirty="0">
                <a:solidFill>
                  <a:srgbClr val="FF0000"/>
                </a:solidFill>
              </a:rPr>
              <a:t> </a:t>
            </a:r>
            <a:r>
              <a:rPr lang="en-US" sz="2800" dirty="0" smtClean="0">
                <a:solidFill>
                  <a:prstClr val="black"/>
                </a:solidFill>
              </a:rPr>
              <a:t>T</a:t>
            </a:r>
            <a:r>
              <a:rPr lang="vi-VN" sz="2800" dirty="0" smtClean="0">
                <a:solidFill>
                  <a:prstClr val="black"/>
                </a:solidFill>
              </a:rPr>
              <a:t>hể tích của chiếc lều</a:t>
            </a:r>
            <a:r>
              <a:rPr lang="en-US" sz="2800" dirty="0" smtClean="0">
                <a:solidFill>
                  <a:prstClr val="black"/>
                </a:solidFill>
              </a:rPr>
              <a:t>.</a:t>
            </a:r>
            <a:endParaRPr lang="vi-VN" sz="2800" dirty="0" smtClean="0">
              <a:solidFill>
                <a:prstClr val="black"/>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1783630404"/>
              </p:ext>
            </p:extLst>
          </p:nvPr>
        </p:nvGraphicFramePr>
        <p:xfrm>
          <a:off x="1140508" y="4191000"/>
          <a:ext cx="3499205" cy="878772"/>
        </p:xfrm>
        <a:graphic>
          <a:graphicData uri="http://schemas.openxmlformats.org/presentationml/2006/ole">
            <mc:AlternateContent xmlns:mc="http://schemas.openxmlformats.org/markup-compatibility/2006">
              <mc:Choice xmlns:v="urn:schemas-microsoft-com:vml" Requires="v">
                <p:oleObj spid="_x0000_s13349" name="Equation" r:id="rId6" imgW="1536480" imgH="393480" progId="Equation.DSMT4">
                  <p:embed/>
                </p:oleObj>
              </mc:Choice>
              <mc:Fallback>
                <p:oleObj name="Equation" r:id="rId6" imgW="1536480" imgH="393480" progId="Equation.DSMT4">
                  <p:embed/>
                  <p:pic>
                    <p:nvPicPr>
                      <p:cNvPr id="0" name=""/>
                      <p:cNvPicPr>
                        <a:picLocks noChangeAspect="1" noChangeArrowheads="1"/>
                      </p:cNvPicPr>
                      <p:nvPr/>
                    </p:nvPicPr>
                    <p:blipFill>
                      <a:blip r:embed="rId7"/>
                      <a:srcRect/>
                      <a:stretch>
                        <a:fillRect/>
                      </a:stretch>
                    </p:blipFill>
                    <p:spPr bwMode="auto">
                      <a:xfrm>
                        <a:off x="1140508" y="4191000"/>
                        <a:ext cx="3499205" cy="878772"/>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305828159"/>
              </p:ext>
            </p:extLst>
          </p:nvPr>
        </p:nvGraphicFramePr>
        <p:xfrm>
          <a:off x="1668463" y="5980673"/>
          <a:ext cx="2708067" cy="893202"/>
        </p:xfrm>
        <a:graphic>
          <a:graphicData uri="http://schemas.openxmlformats.org/presentationml/2006/ole">
            <mc:AlternateContent xmlns:mc="http://schemas.openxmlformats.org/markup-compatibility/2006">
              <mc:Choice xmlns:v="urn:schemas-microsoft-com:vml" Requires="v">
                <p:oleObj spid="_x0000_s13350" name="Equation" r:id="rId8" imgW="990360" imgH="393480" progId="Equation.DSMT4">
                  <p:embed/>
                </p:oleObj>
              </mc:Choice>
              <mc:Fallback>
                <p:oleObj name="Equation" r:id="rId8" imgW="990360" imgH="393480" progId="Equation.DSMT4">
                  <p:embed/>
                  <p:pic>
                    <p:nvPicPr>
                      <p:cNvPr id="0" name=""/>
                      <p:cNvPicPr>
                        <a:picLocks noChangeAspect="1" noChangeArrowheads="1"/>
                      </p:cNvPicPr>
                      <p:nvPr/>
                    </p:nvPicPr>
                    <p:blipFill>
                      <a:blip r:embed="rId9"/>
                      <a:srcRect/>
                      <a:stretch>
                        <a:fillRect/>
                      </a:stretch>
                    </p:blipFill>
                    <p:spPr bwMode="auto">
                      <a:xfrm>
                        <a:off x="1668463" y="5980673"/>
                        <a:ext cx="2708067" cy="893202"/>
                      </a:xfrm>
                      <a:prstGeom prst="rect">
                        <a:avLst/>
                      </a:prstGeom>
                      <a:noFill/>
                      <a:ln>
                        <a:noFill/>
                      </a:ln>
                    </p:spPr>
                  </p:pic>
                </p:oleObj>
              </mc:Fallback>
            </mc:AlternateContent>
          </a:graphicData>
        </a:graphic>
      </p:graphicFrame>
      <p:sp>
        <p:nvSpPr>
          <p:cNvPr id="4" name="Isosceles Triangle 3"/>
          <p:cNvSpPr/>
          <p:nvPr/>
        </p:nvSpPr>
        <p:spPr>
          <a:xfrm>
            <a:off x="7162800" y="2438400"/>
            <a:ext cx="1371600" cy="914400"/>
          </a:xfrm>
          <a:prstGeom prst="triangl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197678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repeatCount="indefinite" fill="hold" grpId="0" nodeType="clickEffect">
                                  <p:stCondLst>
                                    <p:cond delay="0"/>
                                  </p:stCondLst>
                                  <p:childTnLst>
                                    <p:animClr clrSpc="hsl" dir="cw">
                                      <p:cBhvr override="childStyle">
                                        <p:cTn id="6" dur="500" fill="hold"/>
                                        <p:tgtEl>
                                          <p:spTgt spid="4"/>
                                        </p:tgtEl>
                                        <p:attrNameLst>
                                          <p:attrName>style.color</p:attrName>
                                        </p:attrNameLst>
                                      </p:cBhvr>
                                      <p:by>
                                        <p:hsl h="7200000" s="0" l="0"/>
                                      </p:by>
                                    </p:animClr>
                                    <p:animClr clrSpc="hsl" dir="cw">
                                      <p:cBhvr>
                                        <p:cTn id="7" dur="500" fill="hold"/>
                                        <p:tgtEl>
                                          <p:spTgt spid="4"/>
                                        </p:tgtEl>
                                        <p:attrNameLst>
                                          <p:attrName>fillcolor</p:attrName>
                                        </p:attrNameLst>
                                      </p:cBhvr>
                                      <p:by>
                                        <p:hsl h="7200000" s="0" l="0"/>
                                      </p:by>
                                    </p:animClr>
                                    <p:animClr clrSpc="hsl" dir="cw">
                                      <p:cBhvr>
                                        <p:cTn id="8" dur="500" fill="hold"/>
                                        <p:tgtEl>
                                          <p:spTgt spid="4"/>
                                        </p:tgtEl>
                                        <p:attrNameLst>
                                          <p:attrName>stroke.color</p:attrName>
                                        </p:attrNameLst>
                                      </p:cBhvr>
                                      <p:by>
                                        <p:hsl h="7200000" s="0" l="0"/>
                                      </p:by>
                                    </p:animClr>
                                    <p:set>
                                      <p:cBhvr>
                                        <p:cTn id="9" dur="500" fill="hold"/>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solidFill>
                  <a:srgbClr val="006600"/>
                </a:solidFill>
              </a:rPr>
              <a:t>Bài 3 trang 62 toán 7 tập 1</a:t>
            </a:r>
            <a:endParaRPr lang="en-US" dirty="0">
              <a:solidFill>
                <a:srgbClr val="006600"/>
              </a:solidFill>
            </a:endParaRPr>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3455670" y="3021170"/>
            <a:ext cx="2792730" cy="2008029"/>
          </a:xfrm>
          <a:prstGeom prst="rect">
            <a:avLst/>
          </a:prstGeom>
        </p:spPr>
      </p:pic>
      <p:sp>
        <p:nvSpPr>
          <p:cNvPr id="5" name="Rectangle 4"/>
          <p:cNvSpPr/>
          <p:nvPr/>
        </p:nvSpPr>
        <p:spPr>
          <a:xfrm>
            <a:off x="1143000" y="1676400"/>
            <a:ext cx="7620000" cy="1200329"/>
          </a:xfrm>
          <a:prstGeom prst="rect">
            <a:avLst/>
          </a:prstGeom>
        </p:spPr>
        <p:txBody>
          <a:bodyPr wrap="square">
            <a:spAutoFit/>
          </a:bodyPr>
          <a:lstStyle/>
          <a:p>
            <a:pPr algn="just"/>
            <a:r>
              <a:rPr lang="vi-VN" b="1" dirty="0">
                <a:solidFill>
                  <a:srgbClr val="008000"/>
                </a:solidFill>
                <a:latin typeface="Open Sans"/>
              </a:rPr>
              <a:t> </a:t>
            </a:r>
            <a:r>
              <a:rPr lang="vi-VN" dirty="0">
                <a:solidFill>
                  <a:srgbClr val="000000"/>
                </a:solidFill>
                <a:latin typeface="Open Sans"/>
              </a:rPr>
              <a:t>Một cái bục hình lăng trụ đứng có kích thước như Hình 12.</a:t>
            </a:r>
          </a:p>
          <a:p>
            <a:pPr algn="just"/>
            <a:r>
              <a:rPr lang="vi-VN" dirty="0">
                <a:solidFill>
                  <a:srgbClr val="000000"/>
                </a:solidFill>
                <a:latin typeface="Open Sans"/>
              </a:rPr>
              <a:t>a) Người ta muốn sơn tất cả các mặt của cái bục. Diện tích cần phải sơn là bao nhiêu?</a:t>
            </a:r>
          </a:p>
          <a:p>
            <a:pPr algn="just"/>
            <a:r>
              <a:rPr lang="vi-VN" dirty="0">
                <a:solidFill>
                  <a:srgbClr val="000000"/>
                </a:solidFill>
                <a:latin typeface="Open Sans"/>
              </a:rPr>
              <a:t>b) Tính thể tích của cái bục.</a:t>
            </a:r>
            <a:endParaRPr lang="vi-VN" b="0" i="0" dirty="0">
              <a:solidFill>
                <a:srgbClr val="000000"/>
              </a:solidFill>
              <a:effectLst/>
              <a:latin typeface="Open Sans"/>
            </a:endParaRPr>
          </a:p>
        </p:txBody>
      </p:sp>
    </p:spTree>
    <p:extLst>
      <p:ext uri="{BB962C8B-B14F-4D97-AF65-F5344CB8AC3E}">
        <p14:creationId xmlns:p14="http://schemas.microsoft.com/office/powerpoint/2010/main" val="15310764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a:solidFill>
                  <a:srgbClr val="006600"/>
                </a:solidFill>
              </a:rPr>
              <a:t>Bài 3 trang 62 toán 7 tập 1</a:t>
            </a:r>
            <a:endParaRPr lang="en-US"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3276600" y="1524000"/>
            <a:ext cx="2232660" cy="1684020"/>
          </a:xfrm>
          <a:prstGeom prst="rect">
            <a:avLst/>
          </a:prstGeom>
        </p:spPr>
      </p:pic>
      <p:sp>
        <p:nvSpPr>
          <p:cNvPr id="5" name="Rectangle 4"/>
          <p:cNvSpPr/>
          <p:nvPr/>
        </p:nvSpPr>
        <p:spPr>
          <a:xfrm>
            <a:off x="1524000" y="2971800"/>
            <a:ext cx="6858000" cy="2308324"/>
          </a:xfrm>
          <a:prstGeom prst="rect">
            <a:avLst/>
          </a:prstGeom>
        </p:spPr>
        <p:txBody>
          <a:bodyPr wrap="square">
            <a:spAutoFit/>
          </a:bodyPr>
          <a:lstStyle/>
          <a:p>
            <a:r>
              <a:rPr lang="vi-VN" dirty="0" smtClean="0">
                <a:solidFill>
                  <a:srgbClr val="000000"/>
                </a:solidFill>
                <a:latin typeface="Times New Roman"/>
                <a:ea typeface="Times New Roman"/>
              </a:rPr>
              <a:t>a) Diện </a:t>
            </a:r>
            <a:r>
              <a:rPr lang="vi-VN" dirty="0">
                <a:solidFill>
                  <a:srgbClr val="000000"/>
                </a:solidFill>
                <a:latin typeface="Times New Roman"/>
                <a:ea typeface="Times New Roman"/>
              </a:rPr>
              <a:t>tích xung quanh của cái bục </a:t>
            </a:r>
            <a:r>
              <a:rPr lang="vi-VN" dirty="0" smtClean="0">
                <a:solidFill>
                  <a:srgbClr val="000000"/>
                </a:solidFill>
                <a:latin typeface="Times New Roman"/>
                <a:ea typeface="Times New Roman"/>
              </a:rPr>
              <a:t>là:</a:t>
            </a:r>
            <a:r>
              <a:rPr lang="vi-VN" sz="1600" dirty="0" smtClean="0">
                <a:latin typeface="Times New Roman"/>
                <a:ea typeface="Times New Roman"/>
              </a:rPr>
              <a:t>   </a:t>
            </a:r>
            <a:r>
              <a:rPr lang="en-US" dirty="0" err="1" smtClean="0">
                <a:solidFill>
                  <a:srgbClr val="000000"/>
                </a:solidFill>
                <a:latin typeface="Times New Roman"/>
                <a:ea typeface="Times New Roman"/>
              </a:rPr>
              <a:t>S</a:t>
            </a:r>
            <a:r>
              <a:rPr lang="en-US" baseline="-25000" dirty="0" err="1" smtClean="0">
                <a:solidFill>
                  <a:srgbClr val="000000"/>
                </a:solidFill>
                <a:latin typeface="Times New Roman"/>
                <a:ea typeface="Times New Roman"/>
              </a:rPr>
              <a:t>xq</a:t>
            </a:r>
            <a:r>
              <a:rPr lang="en-US" dirty="0">
                <a:solidFill>
                  <a:srgbClr val="000000"/>
                </a:solidFill>
                <a:latin typeface="Times New Roman"/>
                <a:ea typeface="Times New Roman"/>
              </a:rPr>
              <a:t> = </a:t>
            </a:r>
            <a:r>
              <a:rPr lang="en-US" dirty="0" err="1">
                <a:solidFill>
                  <a:srgbClr val="000000"/>
                </a:solidFill>
                <a:latin typeface="Times New Roman"/>
                <a:ea typeface="Times New Roman"/>
              </a:rPr>
              <a:t>C</a:t>
            </a:r>
            <a:r>
              <a:rPr lang="en-US" baseline="-25000" dirty="0" err="1">
                <a:solidFill>
                  <a:srgbClr val="000000"/>
                </a:solidFill>
                <a:latin typeface="Times New Roman"/>
                <a:ea typeface="Times New Roman"/>
              </a:rPr>
              <a:t>đáy</a:t>
            </a:r>
            <a:r>
              <a:rPr lang="en-US" dirty="0">
                <a:solidFill>
                  <a:srgbClr val="000000"/>
                </a:solidFill>
                <a:latin typeface="Times New Roman"/>
                <a:ea typeface="Times New Roman"/>
              </a:rPr>
              <a:t> . h </a:t>
            </a:r>
            <a:endParaRPr lang="en-US" sz="1600" dirty="0">
              <a:latin typeface="Times New Roman"/>
              <a:ea typeface="Times New Roman"/>
            </a:endParaRPr>
          </a:p>
          <a:p>
            <a:r>
              <a:rPr lang="vi-VN" dirty="0">
                <a:solidFill>
                  <a:srgbClr val="000000"/>
                </a:solidFill>
                <a:latin typeface="Times New Roman"/>
                <a:ea typeface="Times New Roman"/>
              </a:rPr>
              <a:t>= (4 + 5 + 5 + 8)</a:t>
            </a:r>
            <a:r>
              <a:rPr lang="en-US" dirty="0">
                <a:solidFill>
                  <a:srgbClr val="000000"/>
                </a:solidFill>
                <a:latin typeface="Times New Roman"/>
                <a:ea typeface="Times New Roman"/>
              </a:rPr>
              <a:t> . </a:t>
            </a:r>
            <a:r>
              <a:rPr lang="vi-VN" dirty="0">
                <a:solidFill>
                  <a:srgbClr val="000000"/>
                </a:solidFill>
                <a:latin typeface="Times New Roman"/>
                <a:ea typeface="Times New Roman"/>
              </a:rPr>
              <a:t>12</a:t>
            </a:r>
            <a:r>
              <a:rPr lang="en-US" dirty="0">
                <a:solidFill>
                  <a:srgbClr val="000000"/>
                </a:solidFill>
                <a:latin typeface="Times New Roman"/>
                <a:ea typeface="Times New Roman"/>
              </a:rPr>
              <a:t> = </a:t>
            </a:r>
            <a:r>
              <a:rPr lang="vi-VN" dirty="0">
                <a:solidFill>
                  <a:srgbClr val="000000"/>
                </a:solidFill>
                <a:latin typeface="Times New Roman"/>
                <a:ea typeface="Times New Roman"/>
              </a:rPr>
              <a:t>264</a:t>
            </a:r>
            <a:r>
              <a:rPr lang="en-US" dirty="0">
                <a:solidFill>
                  <a:srgbClr val="000000"/>
                </a:solidFill>
                <a:latin typeface="Times New Roman"/>
                <a:ea typeface="Times New Roman"/>
              </a:rPr>
              <a:t> (</a:t>
            </a:r>
            <a:r>
              <a:rPr lang="vi-VN" dirty="0">
                <a:solidFill>
                  <a:srgbClr val="000000"/>
                </a:solidFill>
                <a:latin typeface="Times New Roman"/>
                <a:ea typeface="Times New Roman"/>
              </a:rPr>
              <a:t>d</a:t>
            </a:r>
            <a:r>
              <a:rPr lang="en-US" dirty="0">
                <a:solidFill>
                  <a:srgbClr val="000000"/>
                </a:solidFill>
                <a:latin typeface="Times New Roman"/>
                <a:ea typeface="Times New Roman"/>
              </a:rPr>
              <a:t>m</a:t>
            </a:r>
            <a:r>
              <a:rPr lang="en-US" baseline="30000" dirty="0">
                <a:solidFill>
                  <a:srgbClr val="000000"/>
                </a:solidFill>
                <a:latin typeface="Times New Roman"/>
                <a:ea typeface="Times New Roman"/>
              </a:rPr>
              <a:t>2</a:t>
            </a:r>
            <a:r>
              <a:rPr lang="en-US" dirty="0">
                <a:solidFill>
                  <a:srgbClr val="000000"/>
                </a:solidFill>
                <a:latin typeface="Times New Roman"/>
                <a:ea typeface="Times New Roman"/>
              </a:rPr>
              <a:t>)</a:t>
            </a:r>
            <a:endParaRPr lang="en-US" sz="1600" dirty="0">
              <a:latin typeface="Times New Roman"/>
              <a:ea typeface="Times New Roman"/>
            </a:endParaRPr>
          </a:p>
          <a:p>
            <a:r>
              <a:rPr lang="vi-VN" dirty="0">
                <a:solidFill>
                  <a:srgbClr val="000000"/>
                </a:solidFill>
                <a:latin typeface="Times New Roman"/>
                <a:ea typeface="Times New Roman"/>
              </a:rPr>
              <a:t>Diện tích đáy của cái bục là</a:t>
            </a:r>
            <a:r>
              <a:rPr lang="vi-VN" dirty="0" smtClean="0">
                <a:solidFill>
                  <a:srgbClr val="000000"/>
                </a:solidFill>
                <a:latin typeface="Times New Roman"/>
                <a:ea typeface="Times New Roman"/>
              </a:rPr>
              <a:t>:</a:t>
            </a:r>
            <a:r>
              <a:rPr lang="vi-VN" sz="1600" dirty="0" smtClean="0">
                <a:latin typeface="Times New Roman"/>
                <a:ea typeface="Times New Roman"/>
              </a:rPr>
              <a:t>    </a:t>
            </a:r>
            <a:r>
              <a:rPr lang="vi-VN" dirty="0" smtClean="0">
                <a:solidFill>
                  <a:srgbClr val="000000"/>
                </a:solidFill>
                <a:latin typeface="Times New Roman"/>
                <a:ea typeface="Times New Roman"/>
              </a:rPr>
              <a:t>(</a:t>
            </a:r>
            <a:r>
              <a:rPr lang="vi-VN" dirty="0">
                <a:solidFill>
                  <a:srgbClr val="000000"/>
                </a:solidFill>
                <a:latin typeface="Times New Roman"/>
                <a:ea typeface="Times New Roman"/>
              </a:rPr>
              <a:t>5 + 8) . 4 : 2 = 26 </a:t>
            </a:r>
            <a:r>
              <a:rPr lang="en-US" dirty="0">
                <a:solidFill>
                  <a:srgbClr val="000000"/>
                </a:solidFill>
                <a:latin typeface="Times New Roman"/>
                <a:ea typeface="Times New Roman"/>
              </a:rPr>
              <a:t>(</a:t>
            </a:r>
            <a:r>
              <a:rPr lang="vi-VN" dirty="0">
                <a:solidFill>
                  <a:srgbClr val="000000"/>
                </a:solidFill>
                <a:latin typeface="Times New Roman"/>
                <a:ea typeface="Times New Roman"/>
              </a:rPr>
              <a:t>d</a:t>
            </a:r>
            <a:r>
              <a:rPr lang="en-US" dirty="0">
                <a:solidFill>
                  <a:srgbClr val="000000"/>
                </a:solidFill>
                <a:latin typeface="Times New Roman"/>
                <a:ea typeface="Times New Roman"/>
              </a:rPr>
              <a:t>m</a:t>
            </a:r>
            <a:r>
              <a:rPr lang="en-US" baseline="30000" dirty="0">
                <a:solidFill>
                  <a:srgbClr val="000000"/>
                </a:solidFill>
                <a:latin typeface="Times New Roman"/>
                <a:ea typeface="Times New Roman"/>
              </a:rPr>
              <a:t>2</a:t>
            </a:r>
            <a:r>
              <a:rPr lang="en-US" dirty="0">
                <a:solidFill>
                  <a:srgbClr val="000000"/>
                </a:solidFill>
                <a:latin typeface="Times New Roman"/>
                <a:ea typeface="Times New Roman"/>
              </a:rPr>
              <a:t>)</a:t>
            </a:r>
            <a:endParaRPr lang="en-US" sz="1600" dirty="0">
              <a:latin typeface="Times New Roman"/>
              <a:ea typeface="Times New Roman"/>
            </a:endParaRPr>
          </a:p>
          <a:p>
            <a:r>
              <a:rPr lang="vi-VN" dirty="0">
                <a:solidFill>
                  <a:srgbClr val="000000"/>
                </a:solidFill>
                <a:latin typeface="Times New Roman"/>
                <a:ea typeface="Times New Roman"/>
              </a:rPr>
              <a:t>Diện tích phải sơn cả cái bục là:</a:t>
            </a:r>
            <a:endParaRPr lang="en-US" sz="1600" dirty="0">
              <a:latin typeface="Times New Roman"/>
              <a:ea typeface="Times New Roman"/>
            </a:endParaRPr>
          </a:p>
          <a:p>
            <a:r>
              <a:rPr lang="en-US" dirty="0">
                <a:solidFill>
                  <a:srgbClr val="000000"/>
                </a:solidFill>
                <a:latin typeface="Times New Roman"/>
                <a:ea typeface="Times New Roman"/>
              </a:rPr>
              <a:t>S</a:t>
            </a:r>
            <a:r>
              <a:rPr lang="vi-VN" baseline="-25000" dirty="0">
                <a:solidFill>
                  <a:srgbClr val="000000"/>
                </a:solidFill>
                <a:latin typeface="Times New Roman"/>
                <a:ea typeface="Times New Roman"/>
              </a:rPr>
              <a:t>tp</a:t>
            </a:r>
            <a:r>
              <a:rPr lang="en-US" dirty="0">
                <a:solidFill>
                  <a:srgbClr val="000000"/>
                </a:solidFill>
                <a:latin typeface="Times New Roman"/>
                <a:ea typeface="Times New Roman"/>
              </a:rPr>
              <a:t> = </a:t>
            </a:r>
            <a:r>
              <a:rPr lang="en-US" dirty="0" err="1">
                <a:solidFill>
                  <a:srgbClr val="000000"/>
                </a:solidFill>
                <a:latin typeface="Times New Roman"/>
                <a:ea typeface="Times New Roman"/>
              </a:rPr>
              <a:t>S</a:t>
            </a:r>
            <a:r>
              <a:rPr lang="en-US" baseline="-25000" dirty="0" err="1">
                <a:solidFill>
                  <a:srgbClr val="000000"/>
                </a:solidFill>
                <a:latin typeface="Times New Roman"/>
                <a:ea typeface="Times New Roman"/>
              </a:rPr>
              <a:t>xq</a:t>
            </a:r>
            <a:r>
              <a:rPr lang="en-US" dirty="0">
                <a:solidFill>
                  <a:srgbClr val="000000"/>
                </a:solidFill>
                <a:latin typeface="Times New Roman"/>
                <a:ea typeface="Times New Roman"/>
              </a:rPr>
              <a:t> </a:t>
            </a:r>
            <a:r>
              <a:rPr lang="vi-VN" dirty="0">
                <a:solidFill>
                  <a:srgbClr val="000000"/>
                </a:solidFill>
                <a:latin typeface="Times New Roman"/>
                <a:ea typeface="Times New Roman"/>
              </a:rPr>
              <a:t>+ 2. S</a:t>
            </a:r>
            <a:r>
              <a:rPr lang="en-US" baseline="-25000" dirty="0" err="1">
                <a:solidFill>
                  <a:srgbClr val="000000"/>
                </a:solidFill>
                <a:latin typeface="Times New Roman"/>
                <a:ea typeface="Times New Roman"/>
              </a:rPr>
              <a:t>đáy</a:t>
            </a:r>
            <a:r>
              <a:rPr lang="en-US" dirty="0">
                <a:solidFill>
                  <a:srgbClr val="000000"/>
                </a:solidFill>
                <a:latin typeface="Times New Roman"/>
                <a:ea typeface="Times New Roman"/>
              </a:rPr>
              <a:t>   </a:t>
            </a:r>
            <a:r>
              <a:rPr lang="vi-VN" sz="1600" dirty="0" smtClean="0">
                <a:latin typeface="Times New Roman"/>
                <a:ea typeface="Times New Roman"/>
              </a:rPr>
              <a:t> </a:t>
            </a:r>
            <a:r>
              <a:rPr lang="vi-VN" dirty="0" smtClean="0">
                <a:solidFill>
                  <a:srgbClr val="000000"/>
                </a:solidFill>
                <a:latin typeface="Times New Roman"/>
                <a:ea typeface="Times New Roman"/>
              </a:rPr>
              <a:t>= </a:t>
            </a:r>
            <a:r>
              <a:rPr lang="vi-VN" dirty="0">
                <a:solidFill>
                  <a:srgbClr val="000000"/>
                </a:solidFill>
                <a:latin typeface="Times New Roman"/>
                <a:ea typeface="Times New Roman"/>
              </a:rPr>
              <a:t>264 + 2. 26 = 316 </a:t>
            </a:r>
            <a:r>
              <a:rPr lang="en-US" dirty="0">
                <a:solidFill>
                  <a:srgbClr val="000000"/>
                </a:solidFill>
                <a:latin typeface="Times New Roman"/>
                <a:ea typeface="Times New Roman"/>
              </a:rPr>
              <a:t>(</a:t>
            </a:r>
            <a:r>
              <a:rPr lang="vi-VN" dirty="0">
                <a:solidFill>
                  <a:srgbClr val="000000"/>
                </a:solidFill>
                <a:latin typeface="Times New Roman"/>
                <a:ea typeface="Times New Roman"/>
              </a:rPr>
              <a:t>d</a:t>
            </a:r>
            <a:r>
              <a:rPr lang="en-US" dirty="0">
                <a:solidFill>
                  <a:srgbClr val="000000"/>
                </a:solidFill>
                <a:latin typeface="Times New Roman"/>
                <a:ea typeface="Times New Roman"/>
              </a:rPr>
              <a:t>m</a:t>
            </a:r>
            <a:r>
              <a:rPr lang="en-US" baseline="30000" dirty="0">
                <a:solidFill>
                  <a:srgbClr val="000000"/>
                </a:solidFill>
                <a:latin typeface="Times New Roman"/>
                <a:ea typeface="Times New Roman"/>
              </a:rPr>
              <a:t>2</a:t>
            </a:r>
            <a:r>
              <a:rPr lang="en-US" dirty="0">
                <a:solidFill>
                  <a:srgbClr val="000000"/>
                </a:solidFill>
                <a:latin typeface="Times New Roman"/>
                <a:ea typeface="Times New Roman"/>
              </a:rPr>
              <a:t>)</a:t>
            </a:r>
            <a:endParaRPr lang="en-US" sz="1600" dirty="0">
              <a:latin typeface="Times New Roman"/>
              <a:ea typeface="Times New Roman"/>
            </a:endParaRPr>
          </a:p>
          <a:p>
            <a:r>
              <a:rPr lang="vi-VN" dirty="0">
                <a:solidFill>
                  <a:srgbClr val="000000"/>
                </a:solidFill>
                <a:latin typeface="Times New Roman"/>
                <a:ea typeface="Times New Roman"/>
              </a:rPr>
              <a:t>b) Thể tích cáí bục là:</a:t>
            </a:r>
            <a:endParaRPr lang="en-US" sz="1600" dirty="0">
              <a:latin typeface="Times New Roman"/>
              <a:ea typeface="Times New Roman"/>
            </a:endParaRPr>
          </a:p>
          <a:p>
            <a:r>
              <a:rPr lang="en-US" dirty="0">
                <a:solidFill>
                  <a:srgbClr val="000000"/>
                </a:solidFill>
                <a:latin typeface="Times New Roman"/>
                <a:ea typeface="Times New Roman"/>
              </a:rPr>
              <a:t>V = </a:t>
            </a:r>
            <a:r>
              <a:rPr lang="en-US" dirty="0" err="1">
                <a:solidFill>
                  <a:srgbClr val="000000"/>
                </a:solidFill>
                <a:latin typeface="Times New Roman"/>
                <a:ea typeface="Times New Roman"/>
              </a:rPr>
              <a:t>S</a:t>
            </a:r>
            <a:r>
              <a:rPr lang="en-US" baseline="-25000" dirty="0" err="1">
                <a:solidFill>
                  <a:srgbClr val="000000"/>
                </a:solidFill>
                <a:latin typeface="Times New Roman"/>
                <a:ea typeface="Times New Roman"/>
              </a:rPr>
              <a:t>đáy</a:t>
            </a:r>
            <a:r>
              <a:rPr lang="en-US" dirty="0">
                <a:solidFill>
                  <a:srgbClr val="000000"/>
                </a:solidFill>
                <a:latin typeface="Times New Roman"/>
                <a:ea typeface="Times New Roman"/>
              </a:rPr>
              <a:t> . h </a:t>
            </a:r>
            <a:endParaRPr lang="en-US" sz="1600" dirty="0">
              <a:latin typeface="Times New Roman"/>
              <a:ea typeface="Times New Roman"/>
            </a:endParaRPr>
          </a:p>
          <a:p>
            <a:r>
              <a:rPr lang="vi-VN" dirty="0">
                <a:solidFill>
                  <a:srgbClr val="000000"/>
                </a:solidFill>
                <a:latin typeface="Times New Roman"/>
                <a:ea typeface="Times New Roman"/>
              </a:rPr>
              <a:t>= 26 . 12 = 312 (d</a:t>
            </a:r>
            <a:r>
              <a:rPr lang="en-US" dirty="0">
                <a:solidFill>
                  <a:srgbClr val="000000"/>
                </a:solidFill>
                <a:latin typeface="Times New Roman"/>
                <a:ea typeface="Times New Roman"/>
              </a:rPr>
              <a:t>m</a:t>
            </a:r>
            <a:r>
              <a:rPr lang="vi-VN" baseline="30000" dirty="0">
                <a:solidFill>
                  <a:srgbClr val="000000"/>
                </a:solidFill>
                <a:latin typeface="Times New Roman"/>
                <a:ea typeface="Times New Roman"/>
              </a:rPr>
              <a:t>3</a:t>
            </a:r>
            <a:r>
              <a:rPr lang="en-US" dirty="0">
                <a:solidFill>
                  <a:srgbClr val="000000"/>
                </a:solidFill>
                <a:latin typeface="Times New Roman"/>
                <a:ea typeface="Times New Roman"/>
              </a:rPr>
              <a:t>)</a:t>
            </a:r>
            <a:endParaRPr lang="en-US" sz="1600" dirty="0">
              <a:effectLst/>
              <a:latin typeface="Times New Roman"/>
              <a:ea typeface="Times New Roman"/>
            </a:endParaRPr>
          </a:p>
        </p:txBody>
      </p:sp>
    </p:spTree>
    <p:extLst>
      <p:ext uri="{BB962C8B-B14F-4D97-AF65-F5344CB8AC3E}">
        <p14:creationId xmlns:p14="http://schemas.microsoft.com/office/powerpoint/2010/main" val="36148002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752600" y="4006645"/>
            <a:ext cx="2438400" cy="940968"/>
            <a:chOff x="914400" y="4495800"/>
            <a:chExt cx="2362200" cy="940968"/>
          </a:xfrm>
        </p:grpSpPr>
        <p:sp>
          <p:nvSpPr>
            <p:cNvPr id="4" name="Rectangle 3"/>
            <p:cNvSpPr/>
            <p:nvPr/>
          </p:nvSpPr>
          <p:spPr>
            <a:xfrm>
              <a:off x="914400" y="4495800"/>
              <a:ext cx="457200" cy="940968"/>
            </a:xfrm>
            <a:prstGeom prst="rect">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Triangle 4"/>
            <p:cNvSpPr/>
            <p:nvPr/>
          </p:nvSpPr>
          <p:spPr>
            <a:xfrm>
              <a:off x="1371600" y="4495800"/>
              <a:ext cx="1905000" cy="940968"/>
            </a:xfrm>
            <a:prstGeom prst="rtTriangle">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4097" y="81424"/>
            <a:ext cx="6364866" cy="1290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027" y="3733800"/>
            <a:ext cx="4246033"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77761" y="1752600"/>
            <a:ext cx="8610600" cy="1815882"/>
          </a:xfrm>
          <a:prstGeom prst="rect">
            <a:avLst/>
          </a:prstGeom>
        </p:spPr>
        <p:txBody>
          <a:bodyPr wrap="square">
            <a:spAutoFit/>
          </a:bodyPr>
          <a:lstStyle/>
          <a:p>
            <a:r>
              <a:rPr lang="en-US" sz="2800" b="1" dirty="0" smtClean="0">
                <a:solidFill>
                  <a:srgbClr val="FF0000"/>
                </a:solidFill>
              </a:rPr>
              <a:t>5. </a:t>
            </a:r>
            <a:r>
              <a:rPr lang="vi-VN" sz="2800" dirty="0" smtClean="0"/>
              <a:t>Để </a:t>
            </a:r>
            <a:r>
              <a:rPr lang="vi-VN" sz="2800" dirty="0"/>
              <a:t>làm đường dẫn bắc ng</a:t>
            </a:r>
            <a:r>
              <a:rPr lang="vi-VN" sz="2800" dirty="0" smtClean="0"/>
              <a:t>ang </a:t>
            </a:r>
            <a:r>
              <a:rPr lang="vi-VN" sz="2800" dirty="0"/>
              <a:t>một con đê, người ta đúc một khối bê tông có kích thước như hình 14. Tính chi phí để đúc khối bê tông đó biết rằng chi phí để đúc một mét khối bê tông là 1,2 triệu </a:t>
            </a:r>
            <a:r>
              <a:rPr lang="vi-VN" sz="2800" dirty="0" smtClean="0"/>
              <a:t>đồng</a:t>
            </a:r>
            <a:r>
              <a:rPr lang="en-US" sz="2800" dirty="0" smtClean="0"/>
              <a:t>.</a:t>
            </a:r>
            <a:endParaRPr lang="en-US" sz="2800" dirty="0"/>
          </a:p>
        </p:txBody>
      </p:sp>
      <p:sp>
        <p:nvSpPr>
          <p:cNvPr id="8" name="Cloud Callout 7"/>
          <p:cNvSpPr/>
          <p:nvPr/>
        </p:nvSpPr>
        <p:spPr>
          <a:xfrm>
            <a:off x="4583061" y="4787368"/>
            <a:ext cx="1249980" cy="685800"/>
          </a:xfrm>
          <a:prstGeom prst="cloudCallout">
            <a:avLst>
              <a:gd name="adj1" fmla="val -80025"/>
              <a:gd name="adj2" fmla="val 32392"/>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rgbClr val="0000FF"/>
                </a:solidFill>
              </a:rPr>
              <a:t>Chiều cao</a:t>
            </a:r>
            <a:endParaRPr lang="en-US" b="1">
              <a:solidFill>
                <a:srgbClr val="0000FF"/>
              </a:solidFill>
            </a:endParaRPr>
          </a:p>
        </p:txBody>
      </p:sp>
    </p:spTree>
    <p:extLst>
      <p:ext uri="{BB962C8B-B14F-4D97-AF65-F5344CB8AC3E}">
        <p14:creationId xmlns:p14="http://schemas.microsoft.com/office/powerpoint/2010/main" val="1905009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nodeType="clickEffect">
                                  <p:stCondLst>
                                    <p:cond delay="0"/>
                                  </p:stCondLst>
                                  <p:childTnLst>
                                    <p:animMotion origin="layout" path="M 5.55112E-17 2.22222E-6 L 0.28333 -0.05278 " pathEditMode="relative" rAng="0" ptsTypes="AA">
                                      <p:cBhvr>
                                        <p:cTn id="6" dur="2000" fill="hold"/>
                                        <p:tgtEl>
                                          <p:spTgt spid="6"/>
                                        </p:tgtEl>
                                        <p:attrNameLst>
                                          <p:attrName>ppt_x</p:attrName>
                                          <p:attrName>ppt_y</p:attrName>
                                        </p:attrNameLst>
                                      </p:cBhvr>
                                      <p:rCtr x="14167" y="-2639"/>
                                    </p:animMotion>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b="1" dirty="0" smtClean="0">
                <a:solidFill>
                  <a:srgbClr val="006600"/>
                </a:solidFill>
              </a:rPr>
              <a:t>Bài 5 sgk trang 63 toán 7</a:t>
            </a:r>
            <a:endParaRPr lang="en-US" b="1" dirty="0">
              <a:solidFill>
                <a:srgbClr val="006600"/>
              </a:solidFill>
            </a:endParaRPr>
          </a:p>
        </p:txBody>
      </p:sp>
      <p:sp>
        <p:nvSpPr>
          <p:cNvPr id="3" name="Content Placeholder 2"/>
          <p:cNvSpPr>
            <a:spLocks noGrp="1"/>
          </p:cNvSpPr>
          <p:nvPr>
            <p:ph idx="1"/>
          </p:nvPr>
        </p:nvSpPr>
        <p:spPr/>
        <p:txBody>
          <a:bodyPr>
            <a:normAutofit fontScale="92500" lnSpcReduction="10000"/>
          </a:bodyPr>
          <a:lstStyle/>
          <a:p>
            <a:pPr marL="0" indent="0" algn="just">
              <a:buNone/>
            </a:pPr>
            <a:r>
              <a:rPr lang="en-US" b="1" dirty="0" smtClean="0">
                <a:solidFill>
                  <a:srgbClr val="008000"/>
                </a:solidFill>
                <a:latin typeface="Open Sans"/>
              </a:rPr>
              <a:t> L</a:t>
            </a:r>
            <a:r>
              <a:rPr lang="vi-VN" b="1" dirty="0" smtClean="0">
                <a:solidFill>
                  <a:srgbClr val="008000"/>
                </a:solidFill>
                <a:latin typeface="Open Sans"/>
              </a:rPr>
              <a:t>ời </a:t>
            </a:r>
            <a:r>
              <a:rPr lang="vi-VN" b="1" dirty="0">
                <a:solidFill>
                  <a:srgbClr val="008000"/>
                </a:solidFill>
                <a:latin typeface="Open Sans"/>
              </a:rPr>
              <a:t>giải</a:t>
            </a:r>
            <a:r>
              <a:rPr lang="vi-VN" b="1" dirty="0" smtClean="0">
                <a:solidFill>
                  <a:srgbClr val="008000"/>
                </a:solidFill>
                <a:latin typeface="Open Sans"/>
              </a:rPr>
              <a:t>:   </a:t>
            </a:r>
            <a:endParaRPr lang="vi-VN" dirty="0">
              <a:solidFill>
                <a:srgbClr val="000000"/>
              </a:solidFill>
              <a:latin typeface="Open Sans"/>
            </a:endParaRPr>
          </a:p>
          <a:p>
            <a:pPr marL="0" indent="0" algn="just">
              <a:buNone/>
            </a:pPr>
            <a:r>
              <a:rPr lang="en-US" sz="2000" dirty="0" smtClean="0">
                <a:solidFill>
                  <a:srgbClr val="000000"/>
                </a:solidFill>
                <a:latin typeface="+mj-lt"/>
              </a:rPr>
              <a:t> </a:t>
            </a:r>
            <a:endParaRPr lang="vi-VN" sz="2000" dirty="0" smtClean="0">
              <a:solidFill>
                <a:srgbClr val="000000"/>
              </a:solidFill>
              <a:latin typeface="+mj-lt"/>
            </a:endParaRPr>
          </a:p>
          <a:p>
            <a:pPr marL="0" indent="0" algn="just">
              <a:buNone/>
            </a:pPr>
            <a:endParaRPr lang="vi-VN" sz="2000" dirty="0">
              <a:solidFill>
                <a:srgbClr val="000000"/>
              </a:solidFill>
              <a:latin typeface="+mj-lt"/>
            </a:endParaRPr>
          </a:p>
          <a:p>
            <a:pPr marL="0" indent="0" algn="just">
              <a:buNone/>
            </a:pPr>
            <a:endParaRPr lang="vi-VN" sz="1900" dirty="0" smtClean="0">
              <a:solidFill>
                <a:srgbClr val="000000"/>
              </a:solidFill>
              <a:latin typeface="+mj-lt"/>
            </a:endParaRPr>
          </a:p>
          <a:p>
            <a:pPr marL="0" indent="0" algn="just">
              <a:buNone/>
            </a:pPr>
            <a:r>
              <a:rPr lang="vi-VN" sz="1900" dirty="0" smtClean="0">
                <a:solidFill>
                  <a:srgbClr val="000000"/>
                </a:solidFill>
                <a:latin typeface="+mj-lt"/>
              </a:rPr>
              <a:t>Khối </a:t>
            </a:r>
            <a:r>
              <a:rPr lang="vi-VN" sz="1900" dirty="0">
                <a:solidFill>
                  <a:srgbClr val="000000"/>
                </a:solidFill>
                <a:latin typeface="+mj-lt"/>
              </a:rPr>
              <a:t>bê tông có dạng hình lăng trụ tứ giác có đáy là hình thang.</a:t>
            </a:r>
          </a:p>
          <a:p>
            <a:pPr algn="just"/>
            <a:r>
              <a:rPr lang="vi-VN" sz="1900" dirty="0">
                <a:solidFill>
                  <a:srgbClr val="000000"/>
                </a:solidFill>
                <a:latin typeface="+mj-lt"/>
              </a:rPr>
              <a:t>Đáy hình thang có chiều cao là 4 m, đáy bé dài 2 m và đáy lớn dài</a:t>
            </a:r>
            <a:r>
              <a:rPr lang="vi-VN" sz="1900" dirty="0" smtClean="0">
                <a:solidFill>
                  <a:srgbClr val="000000"/>
                </a:solidFill>
                <a:latin typeface="+mj-lt"/>
              </a:rPr>
              <a:t>:</a:t>
            </a:r>
            <a:endParaRPr lang="en-US" sz="1900" dirty="0" smtClean="0">
              <a:solidFill>
                <a:srgbClr val="000000"/>
              </a:solidFill>
              <a:latin typeface="+mj-lt"/>
            </a:endParaRPr>
          </a:p>
          <a:p>
            <a:pPr marL="0" indent="0" algn="just">
              <a:buNone/>
            </a:pPr>
            <a:r>
              <a:rPr lang="en-US" sz="1900" dirty="0">
                <a:solidFill>
                  <a:srgbClr val="000000"/>
                </a:solidFill>
                <a:latin typeface="+mj-lt"/>
              </a:rPr>
              <a:t> </a:t>
            </a:r>
            <a:r>
              <a:rPr lang="en-US" sz="1900" dirty="0" smtClean="0">
                <a:solidFill>
                  <a:srgbClr val="000000"/>
                </a:solidFill>
                <a:latin typeface="+mj-lt"/>
              </a:rPr>
              <a:t>    </a:t>
            </a:r>
            <a:r>
              <a:rPr lang="vi-VN" sz="1900" dirty="0" smtClean="0">
                <a:solidFill>
                  <a:srgbClr val="000000"/>
                </a:solidFill>
                <a:latin typeface="+mj-lt"/>
              </a:rPr>
              <a:t> </a:t>
            </a:r>
            <a:r>
              <a:rPr lang="vi-VN" sz="1900" dirty="0">
                <a:solidFill>
                  <a:srgbClr val="000000"/>
                </a:solidFill>
                <a:latin typeface="+mj-lt"/>
              </a:rPr>
              <a:t>2 + 9 = 11 (m).</a:t>
            </a:r>
          </a:p>
          <a:p>
            <a:pPr algn="just"/>
            <a:r>
              <a:rPr lang="vi-VN" sz="1900" dirty="0">
                <a:solidFill>
                  <a:srgbClr val="000000"/>
                </a:solidFill>
                <a:latin typeface="+mj-lt"/>
              </a:rPr>
              <a:t>Diện tích đáy của khối bê tông hình lăng trụ tứ giác là:</a:t>
            </a:r>
          </a:p>
          <a:p>
            <a:pPr marL="0" indent="0" algn="just">
              <a:buNone/>
            </a:pPr>
            <a:r>
              <a:rPr lang="en-US" sz="1900" dirty="0" smtClean="0">
                <a:solidFill>
                  <a:srgbClr val="000000"/>
                </a:solidFill>
                <a:latin typeface="+mj-lt"/>
              </a:rPr>
              <a:t>         4.(</a:t>
            </a:r>
            <a:r>
              <a:rPr lang="vi-VN" sz="1900" dirty="0" smtClean="0">
                <a:solidFill>
                  <a:srgbClr val="000000"/>
                </a:solidFill>
                <a:latin typeface="+mj-lt"/>
              </a:rPr>
              <a:t>2+11</a:t>
            </a:r>
            <a:r>
              <a:rPr lang="en-US" sz="1900" dirty="0" smtClean="0">
                <a:solidFill>
                  <a:srgbClr val="000000"/>
                </a:solidFill>
                <a:latin typeface="+mj-lt"/>
              </a:rPr>
              <a:t>):</a:t>
            </a:r>
            <a:r>
              <a:rPr lang="vi-VN" sz="1900" dirty="0" smtClean="0">
                <a:solidFill>
                  <a:srgbClr val="000000"/>
                </a:solidFill>
                <a:latin typeface="+mj-lt"/>
              </a:rPr>
              <a:t>2</a:t>
            </a:r>
            <a:r>
              <a:rPr lang="en-US" sz="1900" dirty="0" smtClean="0">
                <a:solidFill>
                  <a:srgbClr val="000000"/>
                </a:solidFill>
                <a:latin typeface="+mj-lt"/>
              </a:rPr>
              <a:t>   </a:t>
            </a:r>
            <a:r>
              <a:rPr lang="vi-VN" sz="1900" dirty="0" smtClean="0">
                <a:solidFill>
                  <a:srgbClr val="000000"/>
                </a:solidFill>
                <a:latin typeface="+mj-lt"/>
              </a:rPr>
              <a:t>=26</a:t>
            </a:r>
            <a:r>
              <a:rPr lang="vi-VN" sz="1900" dirty="0">
                <a:solidFill>
                  <a:srgbClr val="000000"/>
                </a:solidFill>
                <a:latin typeface="+mj-lt"/>
              </a:rPr>
              <a:t> (m</a:t>
            </a:r>
            <a:r>
              <a:rPr lang="vi-VN" sz="1900" baseline="30000" dirty="0">
                <a:solidFill>
                  <a:srgbClr val="000000"/>
                </a:solidFill>
                <a:latin typeface="+mj-lt"/>
              </a:rPr>
              <a:t>2</a:t>
            </a:r>
            <a:r>
              <a:rPr lang="vi-VN" sz="1900" dirty="0">
                <a:solidFill>
                  <a:srgbClr val="000000"/>
                </a:solidFill>
                <a:latin typeface="+mj-lt"/>
              </a:rPr>
              <a:t>)</a:t>
            </a:r>
          </a:p>
          <a:p>
            <a:pPr algn="just"/>
            <a:r>
              <a:rPr lang="vi-VN" sz="1900" dirty="0">
                <a:solidFill>
                  <a:srgbClr val="000000"/>
                </a:solidFill>
                <a:latin typeface="+mj-lt"/>
              </a:rPr>
              <a:t>Thể tích của khối bê tông hình lăng trụ tứ giác là:</a:t>
            </a:r>
          </a:p>
          <a:p>
            <a:pPr marL="0" indent="0" algn="just">
              <a:buNone/>
            </a:pPr>
            <a:r>
              <a:rPr lang="en-US" sz="1900" dirty="0" smtClean="0">
                <a:solidFill>
                  <a:srgbClr val="000000"/>
                </a:solidFill>
                <a:latin typeface="+mj-lt"/>
              </a:rPr>
              <a:t>        26 </a:t>
            </a:r>
            <a:r>
              <a:rPr lang="en-US" sz="1900" dirty="0">
                <a:solidFill>
                  <a:srgbClr val="000000"/>
                </a:solidFill>
                <a:latin typeface="+mj-lt"/>
              </a:rPr>
              <a:t>. 6 = 156 (m</a:t>
            </a:r>
            <a:r>
              <a:rPr lang="en-US" sz="1900" baseline="30000" dirty="0">
                <a:solidFill>
                  <a:srgbClr val="000000"/>
                </a:solidFill>
                <a:latin typeface="+mj-lt"/>
              </a:rPr>
              <a:t>3</a:t>
            </a:r>
            <a:r>
              <a:rPr lang="en-US" sz="1900" dirty="0" smtClean="0">
                <a:solidFill>
                  <a:srgbClr val="000000"/>
                </a:solidFill>
                <a:latin typeface="+mj-lt"/>
              </a:rPr>
              <a:t>)</a:t>
            </a:r>
            <a:r>
              <a:rPr lang="vi-VN" sz="1900" dirty="0">
                <a:solidFill>
                  <a:srgbClr val="000000"/>
                </a:solidFill>
                <a:latin typeface="+mj-lt"/>
              </a:rPr>
              <a:t> </a:t>
            </a:r>
            <a:endParaRPr lang="en-US" sz="1900" dirty="0" smtClean="0">
              <a:solidFill>
                <a:srgbClr val="000000"/>
              </a:solidFill>
              <a:latin typeface="+mj-lt"/>
            </a:endParaRPr>
          </a:p>
          <a:p>
            <a:pPr marL="0" indent="0" algn="just">
              <a:buNone/>
            </a:pPr>
            <a:r>
              <a:rPr lang="en-US" sz="1900" dirty="0" smtClean="0">
                <a:solidFill>
                  <a:srgbClr val="000000"/>
                </a:solidFill>
                <a:latin typeface="+mj-lt"/>
              </a:rPr>
              <a:t> </a:t>
            </a:r>
            <a:r>
              <a:rPr lang="vi-VN" sz="1900" dirty="0" smtClean="0">
                <a:solidFill>
                  <a:srgbClr val="000000"/>
                </a:solidFill>
                <a:latin typeface="+mj-lt"/>
              </a:rPr>
              <a:t>Chi </a:t>
            </a:r>
            <a:r>
              <a:rPr lang="vi-VN" sz="1900" dirty="0">
                <a:solidFill>
                  <a:srgbClr val="000000"/>
                </a:solidFill>
                <a:latin typeface="+mj-lt"/>
              </a:rPr>
              <a:t>phí để đúc khối bê tông là:</a:t>
            </a:r>
          </a:p>
          <a:p>
            <a:pPr marL="0" indent="0" algn="just">
              <a:buNone/>
            </a:pPr>
            <a:r>
              <a:rPr lang="en-US" sz="1900" dirty="0" smtClean="0">
                <a:solidFill>
                  <a:srgbClr val="000000"/>
                </a:solidFill>
                <a:latin typeface="+mj-lt"/>
              </a:rPr>
              <a:t>         </a:t>
            </a:r>
            <a:r>
              <a:rPr lang="vi-VN" sz="1900" dirty="0" smtClean="0">
                <a:solidFill>
                  <a:srgbClr val="000000"/>
                </a:solidFill>
                <a:latin typeface="+mj-lt"/>
              </a:rPr>
              <a:t>156 </a:t>
            </a:r>
            <a:r>
              <a:rPr lang="vi-VN" sz="1900" dirty="0">
                <a:solidFill>
                  <a:srgbClr val="000000"/>
                </a:solidFill>
                <a:latin typeface="+mj-lt"/>
              </a:rPr>
              <a:t>. 1,2 = 187,2 (triệu đồng) = 187 200 000 (đồng).</a:t>
            </a:r>
          </a:p>
          <a:p>
            <a:pPr marL="0" indent="0" algn="just">
              <a:buNone/>
            </a:pPr>
            <a:r>
              <a:rPr lang="en-US" sz="1900" dirty="0" smtClean="0">
                <a:solidFill>
                  <a:srgbClr val="000000"/>
                </a:solidFill>
                <a:latin typeface="+mj-lt"/>
              </a:rPr>
              <a:t>      </a:t>
            </a:r>
            <a:r>
              <a:rPr lang="vi-VN" sz="1900" dirty="0" smtClean="0">
                <a:solidFill>
                  <a:srgbClr val="000000"/>
                </a:solidFill>
                <a:latin typeface="+mj-lt"/>
              </a:rPr>
              <a:t>Vậy </a:t>
            </a:r>
            <a:r>
              <a:rPr lang="vi-VN" sz="1900" dirty="0">
                <a:solidFill>
                  <a:srgbClr val="000000"/>
                </a:solidFill>
                <a:latin typeface="+mj-lt"/>
              </a:rPr>
              <a:t>chi phí để đúc khối bê tông là 187 200 000 đồng</a:t>
            </a:r>
            <a:r>
              <a:rPr lang="vi-VN" sz="1900" dirty="0">
                <a:solidFill>
                  <a:srgbClr val="000000"/>
                </a:solidFill>
                <a:latin typeface="Open Sans"/>
              </a:rPr>
              <a:t>.</a:t>
            </a:r>
          </a:p>
          <a:p>
            <a:endParaRPr lang="en-US" dirty="0"/>
          </a:p>
        </p:txBody>
      </p:sp>
      <p:pic>
        <p:nvPicPr>
          <p:cNvPr id="4" name="Picture 3"/>
          <p:cNvPicPr/>
          <p:nvPr/>
        </p:nvPicPr>
        <p:blipFill>
          <a:blip r:embed="rId2"/>
          <a:stretch>
            <a:fillRect/>
          </a:stretch>
        </p:blipFill>
        <p:spPr>
          <a:xfrm>
            <a:off x="3048000" y="1524000"/>
            <a:ext cx="2308860" cy="1341120"/>
          </a:xfrm>
          <a:prstGeom prst="rect">
            <a:avLst/>
          </a:prstGeom>
        </p:spPr>
      </p:pic>
    </p:spTree>
    <p:extLst>
      <p:ext uri="{BB962C8B-B14F-4D97-AF65-F5344CB8AC3E}">
        <p14:creationId xmlns:p14="http://schemas.microsoft.com/office/powerpoint/2010/main" val="41963559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497" y="1486470"/>
            <a:ext cx="2971800" cy="2124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9980" y="1680883"/>
            <a:ext cx="2362200" cy="1996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524000" y="164067"/>
            <a:ext cx="6534161" cy="584775"/>
          </a:xfrm>
          <a:prstGeom prst="rect">
            <a:avLst/>
          </a:prstGeom>
        </p:spPr>
        <p:txBody>
          <a:bodyPr wrap="none">
            <a:spAutoFit/>
          </a:bodyPr>
          <a:lstStyle/>
          <a:p>
            <a:r>
              <a:rPr lang="vi-VN" sz="3200" b="1" smtClean="0">
                <a:solidFill>
                  <a:srgbClr val="FF0000"/>
                </a:solidFill>
              </a:rPr>
              <a:t>Hình lăng trụ đứng trong thực tế</a:t>
            </a:r>
            <a:endParaRPr lang="en-US" sz="3200" b="1">
              <a:solidFill>
                <a:srgbClr val="FF0000"/>
              </a:solidFill>
            </a:endParaRPr>
          </a:p>
        </p:txBody>
      </p:sp>
      <p:pic>
        <p:nvPicPr>
          <p:cNvPr id="1331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3574" y="1734239"/>
            <a:ext cx="2966258" cy="1853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4180678"/>
            <a:ext cx="27622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8197" y="4157177"/>
            <a:ext cx="2324100" cy="1468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2130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fade">
                                      <p:cBhvr>
                                        <p:cTn id="7" dur="500"/>
                                        <p:tgtEl>
                                          <p:spTgt spid="133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318"/>
                                        </p:tgtEl>
                                        <p:attrNameLst>
                                          <p:attrName>style.visibility</p:attrName>
                                        </p:attrNameLst>
                                      </p:cBhvr>
                                      <p:to>
                                        <p:strVal val="visible"/>
                                      </p:to>
                                    </p:set>
                                    <p:animEffect transition="in" filter="fade">
                                      <p:cBhvr>
                                        <p:cTn id="12" dur="500"/>
                                        <p:tgtEl>
                                          <p:spTgt spid="133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10242"/>
                                        </p:tgtEl>
                                        <p:attrNameLst>
                                          <p:attrName>style.visibility</p:attrName>
                                        </p:attrNameLst>
                                      </p:cBhvr>
                                      <p:to>
                                        <p:strVal val="visible"/>
                                      </p:to>
                                    </p:set>
                                    <p:animEffect transition="in" filter="fade">
                                      <p:cBhvr>
                                        <p:cTn id="21"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246" y="738278"/>
            <a:ext cx="2086897" cy="3000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199" y="950531"/>
            <a:ext cx="2011465" cy="266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961017"/>
            <a:ext cx="3627335" cy="268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1246" y="4073266"/>
            <a:ext cx="3668354" cy="2162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3873006"/>
            <a:ext cx="3834936" cy="2362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523999" y="0"/>
            <a:ext cx="6534161" cy="584775"/>
          </a:xfrm>
          <a:prstGeom prst="rect">
            <a:avLst/>
          </a:prstGeom>
        </p:spPr>
        <p:txBody>
          <a:bodyPr wrap="none">
            <a:spAutoFit/>
          </a:bodyPr>
          <a:lstStyle/>
          <a:p>
            <a:r>
              <a:rPr lang="vi-VN" sz="3200" b="1" smtClean="0">
                <a:solidFill>
                  <a:srgbClr val="FF0000"/>
                </a:solidFill>
              </a:rPr>
              <a:t>Hình lăng trụ đứng trong thực tế</a:t>
            </a:r>
            <a:endParaRPr lang="en-US" sz="3200" b="1">
              <a:solidFill>
                <a:srgbClr val="FF0000"/>
              </a:solidFill>
            </a:endParaRPr>
          </a:p>
        </p:txBody>
      </p:sp>
    </p:spTree>
    <p:extLst>
      <p:ext uri="{BB962C8B-B14F-4D97-AF65-F5344CB8AC3E}">
        <p14:creationId xmlns:p14="http://schemas.microsoft.com/office/powerpoint/2010/main" val="4274047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fade">
                                      <p:cBhvr>
                                        <p:cTn id="7" dur="500"/>
                                        <p:tgtEl>
                                          <p:spTgt spid="112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269"/>
                                        </p:tgtEl>
                                        <p:attrNameLst>
                                          <p:attrName>style.visibility</p:attrName>
                                        </p:attrNameLst>
                                      </p:cBhvr>
                                      <p:to>
                                        <p:strVal val="visible"/>
                                      </p:to>
                                    </p:set>
                                    <p:animEffect transition="in" filter="fade">
                                      <p:cBhvr>
                                        <p:cTn id="12" dur="500"/>
                                        <p:tgtEl>
                                          <p:spTgt spid="1126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270"/>
                                        </p:tgtEl>
                                        <p:attrNameLst>
                                          <p:attrName>style.visibility</p:attrName>
                                        </p:attrNameLst>
                                      </p:cBhvr>
                                      <p:to>
                                        <p:strVal val="visible"/>
                                      </p:to>
                                    </p:set>
                                    <p:animEffect transition="in" filter="fade">
                                      <p:cBhvr>
                                        <p:cTn id="17" dur="500"/>
                                        <p:tgtEl>
                                          <p:spTgt spid="1127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271"/>
                                        </p:tgtEl>
                                        <p:attrNameLst>
                                          <p:attrName>style.visibility</p:attrName>
                                        </p:attrNameLst>
                                      </p:cBhvr>
                                      <p:to>
                                        <p:strVal val="visible"/>
                                      </p:to>
                                    </p:set>
                                    <p:animEffect transition="in" filter="fade">
                                      <p:cBhvr>
                                        <p:cTn id="22" dur="500"/>
                                        <p:tgtEl>
                                          <p:spTgt spid="11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399" y="2590800"/>
            <a:ext cx="7792877" cy="2492990"/>
          </a:xfrm>
          <a:prstGeom prst="rect">
            <a:avLst/>
          </a:prstGeom>
        </p:spPr>
        <p:txBody>
          <a:bodyPr wrap="square">
            <a:spAutoFit/>
          </a:bodyPr>
          <a:lstStyle/>
          <a:p>
            <a:pPr>
              <a:spcBef>
                <a:spcPct val="50000"/>
              </a:spcBef>
            </a:pPr>
            <a:r>
              <a:rPr lang="en-US" sz="2400" b="1" dirty="0" err="1">
                <a:solidFill>
                  <a:srgbClr val="0000FF"/>
                </a:solidFill>
                <a:latin typeface="VNI-Ariston" pitchFamily="2" charset="0"/>
              </a:rPr>
              <a:t>Ñoái</a:t>
            </a:r>
            <a:r>
              <a:rPr lang="en-US" sz="2400" b="1" dirty="0">
                <a:solidFill>
                  <a:srgbClr val="0000FF"/>
                </a:solidFill>
                <a:latin typeface="VNI-Ariston" pitchFamily="2" charset="0"/>
              </a:rPr>
              <a:t> </a:t>
            </a:r>
            <a:r>
              <a:rPr lang="en-US" sz="2400" b="1" dirty="0" err="1">
                <a:solidFill>
                  <a:srgbClr val="0000FF"/>
                </a:solidFill>
                <a:latin typeface="VNI-Ariston" pitchFamily="2" charset="0"/>
              </a:rPr>
              <a:t>vôùi</a:t>
            </a:r>
            <a:r>
              <a:rPr lang="en-US" sz="2400" b="1" dirty="0">
                <a:solidFill>
                  <a:srgbClr val="0000FF"/>
                </a:solidFill>
                <a:latin typeface="VNI-Ariston" pitchFamily="2" charset="0"/>
              </a:rPr>
              <a:t> </a:t>
            </a:r>
            <a:r>
              <a:rPr lang="en-US" sz="2400" b="1" dirty="0" err="1">
                <a:solidFill>
                  <a:srgbClr val="0000FF"/>
                </a:solidFill>
                <a:latin typeface="VNI-Ariston" pitchFamily="2" charset="0"/>
              </a:rPr>
              <a:t>tieát</a:t>
            </a:r>
            <a:r>
              <a:rPr lang="en-US" sz="2400" b="1" dirty="0">
                <a:solidFill>
                  <a:srgbClr val="0000FF"/>
                </a:solidFill>
                <a:latin typeface="VNI-Ariston" pitchFamily="2" charset="0"/>
              </a:rPr>
              <a:t> </a:t>
            </a:r>
            <a:r>
              <a:rPr lang="en-US" sz="2400" b="1" dirty="0" err="1">
                <a:solidFill>
                  <a:srgbClr val="0000FF"/>
                </a:solidFill>
                <a:latin typeface="VNI-Ariston" pitchFamily="2" charset="0"/>
              </a:rPr>
              <a:t>hoïc</a:t>
            </a:r>
            <a:r>
              <a:rPr lang="en-US" sz="2400" b="1" dirty="0">
                <a:solidFill>
                  <a:srgbClr val="0000FF"/>
                </a:solidFill>
                <a:latin typeface="VNI-Ariston" pitchFamily="2" charset="0"/>
              </a:rPr>
              <a:t> </a:t>
            </a:r>
            <a:r>
              <a:rPr lang="en-US" sz="2400" b="1" dirty="0" err="1" smtClean="0">
                <a:solidFill>
                  <a:srgbClr val="0000FF"/>
                </a:solidFill>
                <a:latin typeface="VNI-Ariston" pitchFamily="2" charset="0"/>
              </a:rPr>
              <a:t>naøy</a:t>
            </a:r>
            <a:r>
              <a:rPr lang="en-US" sz="2400" b="1" dirty="0" smtClean="0">
                <a:solidFill>
                  <a:srgbClr val="0000FF"/>
                </a:solidFill>
                <a:latin typeface="VNI-Ariston" pitchFamily="2" charset="0"/>
              </a:rPr>
              <a:t>:</a:t>
            </a:r>
            <a:endParaRPr lang="en-US" sz="2400" b="1" dirty="0">
              <a:solidFill>
                <a:srgbClr val="0000FF"/>
              </a:solidFill>
              <a:latin typeface="VNI-Ariston" pitchFamily="2" charset="0"/>
            </a:endParaRPr>
          </a:p>
          <a:p>
            <a:pPr>
              <a:spcBef>
                <a:spcPct val="50000"/>
              </a:spcBef>
            </a:pPr>
            <a:r>
              <a:rPr lang="en-US" sz="2400" b="1" dirty="0">
                <a:solidFill>
                  <a:srgbClr val="0000FF"/>
                </a:solidFill>
                <a:latin typeface="VNI-Ariston" pitchFamily="2" charset="0"/>
              </a:rPr>
              <a:t>1-Hoïc </a:t>
            </a:r>
            <a:r>
              <a:rPr lang="en-US" sz="2400" b="1" dirty="0" err="1">
                <a:solidFill>
                  <a:srgbClr val="0000FF"/>
                </a:solidFill>
                <a:latin typeface="VNI-Ariston" pitchFamily="2" charset="0"/>
              </a:rPr>
              <a:t>kyõ</a:t>
            </a:r>
            <a:r>
              <a:rPr lang="en-US" sz="2400" b="1" dirty="0">
                <a:solidFill>
                  <a:srgbClr val="0000FF"/>
                </a:solidFill>
                <a:latin typeface="VNI-Ariston" pitchFamily="2" charset="0"/>
              </a:rPr>
              <a:t> </a:t>
            </a:r>
            <a:r>
              <a:rPr lang="en-US" sz="2400" b="1" dirty="0" err="1">
                <a:solidFill>
                  <a:srgbClr val="0000FF"/>
                </a:solidFill>
                <a:latin typeface="VNI-Ariston" pitchFamily="2" charset="0"/>
              </a:rPr>
              <a:t>lyù</a:t>
            </a:r>
            <a:r>
              <a:rPr lang="en-US" sz="2400" b="1" dirty="0">
                <a:solidFill>
                  <a:srgbClr val="0000FF"/>
                </a:solidFill>
                <a:latin typeface="VNI-Ariston" pitchFamily="2" charset="0"/>
              </a:rPr>
              <a:t> </a:t>
            </a:r>
            <a:r>
              <a:rPr lang="en-US" sz="2400" b="1" dirty="0" err="1">
                <a:solidFill>
                  <a:srgbClr val="0000FF"/>
                </a:solidFill>
                <a:latin typeface="VNI-Ariston" pitchFamily="2" charset="0"/>
              </a:rPr>
              <a:t>thuyeát</a:t>
            </a:r>
            <a:r>
              <a:rPr lang="en-US" sz="2400" b="1" dirty="0">
                <a:solidFill>
                  <a:srgbClr val="0000FF"/>
                </a:solidFill>
                <a:latin typeface="VNI-Ariston" pitchFamily="2" charset="0"/>
              </a:rPr>
              <a:t> </a:t>
            </a:r>
            <a:r>
              <a:rPr lang="en-US" sz="2400" b="1" dirty="0" smtClean="0">
                <a:solidFill>
                  <a:srgbClr val="0000FF"/>
                </a:solidFill>
                <a:latin typeface="VNI-Ariston" pitchFamily="2" charset="0"/>
              </a:rPr>
              <a:t>: </a:t>
            </a:r>
            <a:r>
              <a:rPr lang="en-US" sz="2400" b="1" dirty="0" err="1" smtClean="0">
                <a:solidFill>
                  <a:srgbClr val="0000FF"/>
                </a:solidFill>
                <a:latin typeface="VNI-Ariston" pitchFamily="2" charset="0"/>
              </a:rPr>
              <a:t>dieän</a:t>
            </a:r>
            <a:r>
              <a:rPr lang="en-US" sz="2400" b="1" dirty="0" smtClean="0">
                <a:solidFill>
                  <a:srgbClr val="0000FF"/>
                </a:solidFill>
                <a:latin typeface="VNI-Ariston" pitchFamily="2" charset="0"/>
              </a:rPr>
              <a:t> </a:t>
            </a:r>
            <a:r>
              <a:rPr lang="en-US" sz="2400" b="1" dirty="0" err="1" smtClean="0">
                <a:solidFill>
                  <a:srgbClr val="0000FF"/>
                </a:solidFill>
                <a:latin typeface="VNI-Ariston" pitchFamily="2" charset="0"/>
              </a:rPr>
              <a:t>tích</a:t>
            </a:r>
            <a:r>
              <a:rPr lang="en-US" sz="2400" b="1" dirty="0" smtClean="0">
                <a:solidFill>
                  <a:srgbClr val="0000FF"/>
                </a:solidFill>
                <a:latin typeface="VNI-Ariston" pitchFamily="2" charset="0"/>
              </a:rPr>
              <a:t> </a:t>
            </a:r>
            <a:r>
              <a:rPr lang="en-US" sz="2400" b="1" dirty="0" err="1" smtClean="0">
                <a:solidFill>
                  <a:srgbClr val="0000FF"/>
                </a:solidFill>
                <a:latin typeface="VNI-Ariston" pitchFamily="2" charset="0"/>
              </a:rPr>
              <a:t>xung</a:t>
            </a:r>
            <a:r>
              <a:rPr lang="en-US" sz="2400" b="1" dirty="0" smtClean="0">
                <a:solidFill>
                  <a:srgbClr val="0000FF"/>
                </a:solidFill>
                <a:latin typeface="VNI-Ariston" pitchFamily="2" charset="0"/>
              </a:rPr>
              <a:t> </a:t>
            </a:r>
            <a:r>
              <a:rPr lang="en-US" sz="2400" b="1" dirty="0" err="1" smtClean="0">
                <a:solidFill>
                  <a:srgbClr val="0000FF"/>
                </a:solidFill>
                <a:latin typeface="VNI-Ariston" pitchFamily="2" charset="0"/>
              </a:rPr>
              <a:t>quanh</a:t>
            </a:r>
            <a:r>
              <a:rPr lang="en-US" sz="2400" b="1" dirty="0" smtClean="0">
                <a:solidFill>
                  <a:srgbClr val="0000FF"/>
                </a:solidFill>
                <a:latin typeface="VNI-Ariston" pitchFamily="2" charset="0"/>
              </a:rPr>
              <a:t> </a:t>
            </a:r>
            <a:r>
              <a:rPr lang="en-US" sz="2400" b="1" dirty="0" err="1" smtClean="0">
                <a:solidFill>
                  <a:srgbClr val="0000FF"/>
                </a:solidFill>
                <a:latin typeface="VNI-Ariston" pitchFamily="2" charset="0"/>
              </a:rPr>
              <a:t>vaø</a:t>
            </a:r>
            <a:r>
              <a:rPr lang="en-US" sz="2400" b="1" dirty="0" smtClean="0">
                <a:solidFill>
                  <a:srgbClr val="0000FF"/>
                </a:solidFill>
                <a:latin typeface="VNI-Ariston" pitchFamily="2" charset="0"/>
              </a:rPr>
              <a:t> </a:t>
            </a:r>
            <a:r>
              <a:rPr lang="en-US" sz="2400" b="1" dirty="0" err="1" smtClean="0">
                <a:solidFill>
                  <a:srgbClr val="0000FF"/>
                </a:solidFill>
                <a:latin typeface="VNI-Ariston" pitchFamily="2" charset="0"/>
              </a:rPr>
              <a:t>theå</a:t>
            </a:r>
            <a:r>
              <a:rPr lang="en-US" sz="2400" b="1" dirty="0" smtClean="0">
                <a:solidFill>
                  <a:srgbClr val="0000FF"/>
                </a:solidFill>
                <a:latin typeface="VNI-Ariston" pitchFamily="2" charset="0"/>
              </a:rPr>
              <a:t> </a:t>
            </a:r>
            <a:r>
              <a:rPr lang="en-US" sz="2400" b="1" dirty="0" err="1" smtClean="0">
                <a:solidFill>
                  <a:srgbClr val="0000FF"/>
                </a:solidFill>
                <a:latin typeface="VNI-Ariston" pitchFamily="2" charset="0"/>
              </a:rPr>
              <a:t>tích</a:t>
            </a:r>
            <a:r>
              <a:rPr lang="en-US" sz="2400" b="1" dirty="0" smtClean="0">
                <a:solidFill>
                  <a:srgbClr val="0000FF"/>
                </a:solidFill>
                <a:latin typeface="VNI-Ariston" pitchFamily="2" charset="0"/>
              </a:rPr>
              <a:t> </a:t>
            </a:r>
            <a:r>
              <a:rPr lang="en-US" sz="2400" b="1" dirty="0" err="1" smtClean="0">
                <a:solidFill>
                  <a:srgbClr val="0000FF"/>
                </a:solidFill>
                <a:latin typeface="VNI-Ariston" pitchFamily="2" charset="0"/>
              </a:rPr>
              <a:t>hình</a:t>
            </a:r>
            <a:r>
              <a:rPr lang="en-US" sz="2400" b="1" dirty="0" smtClean="0">
                <a:solidFill>
                  <a:srgbClr val="0000FF"/>
                </a:solidFill>
                <a:latin typeface="VNI-Ariston" pitchFamily="2" charset="0"/>
              </a:rPr>
              <a:t> </a:t>
            </a:r>
            <a:r>
              <a:rPr lang="en-US" sz="2400" b="1" dirty="0" err="1" smtClean="0">
                <a:solidFill>
                  <a:srgbClr val="0000FF"/>
                </a:solidFill>
                <a:latin typeface="VNI-Ariston" pitchFamily="2" charset="0"/>
              </a:rPr>
              <a:t>laêng</a:t>
            </a:r>
            <a:r>
              <a:rPr lang="en-US" sz="2400" b="1" dirty="0" smtClean="0">
                <a:solidFill>
                  <a:srgbClr val="0000FF"/>
                </a:solidFill>
                <a:latin typeface="VNI-Ariston" pitchFamily="2" charset="0"/>
              </a:rPr>
              <a:t> </a:t>
            </a:r>
            <a:r>
              <a:rPr lang="en-US" sz="2400" b="1" dirty="0" err="1" smtClean="0">
                <a:solidFill>
                  <a:srgbClr val="0000FF"/>
                </a:solidFill>
                <a:latin typeface="VNI-Ariston" pitchFamily="2" charset="0"/>
              </a:rPr>
              <a:t>truï</a:t>
            </a:r>
            <a:r>
              <a:rPr lang="en-US" sz="2400" b="1" dirty="0" smtClean="0">
                <a:solidFill>
                  <a:srgbClr val="0000FF"/>
                </a:solidFill>
                <a:latin typeface="VNI-Ariston" pitchFamily="2" charset="0"/>
              </a:rPr>
              <a:t> </a:t>
            </a:r>
            <a:r>
              <a:rPr lang="en-US" sz="2400" b="1" dirty="0" err="1" smtClean="0">
                <a:solidFill>
                  <a:srgbClr val="0000FF"/>
                </a:solidFill>
                <a:latin typeface="VNI-Ariston" pitchFamily="2" charset="0"/>
              </a:rPr>
              <a:t>ñöùng</a:t>
            </a:r>
            <a:endParaRPr lang="en-US" sz="2400" b="1" dirty="0">
              <a:solidFill>
                <a:srgbClr val="0000FF"/>
              </a:solidFill>
              <a:latin typeface=".VnTime" pitchFamily="34" charset="0"/>
            </a:endParaRPr>
          </a:p>
          <a:p>
            <a:pPr>
              <a:spcBef>
                <a:spcPct val="50000"/>
              </a:spcBef>
            </a:pPr>
            <a:r>
              <a:rPr lang="en-US" sz="2400" b="1" dirty="0" err="1">
                <a:solidFill>
                  <a:srgbClr val="0000FF"/>
                </a:solidFill>
                <a:latin typeface="VNI-Ariston" pitchFamily="2" charset="0"/>
              </a:rPr>
              <a:t>Ñoái</a:t>
            </a:r>
            <a:r>
              <a:rPr lang="en-US" sz="2400" b="1" dirty="0">
                <a:solidFill>
                  <a:srgbClr val="0000FF"/>
                </a:solidFill>
                <a:latin typeface="VNI-Ariston" pitchFamily="2" charset="0"/>
              </a:rPr>
              <a:t> </a:t>
            </a:r>
            <a:r>
              <a:rPr lang="en-US" sz="2400" b="1" dirty="0" err="1">
                <a:solidFill>
                  <a:srgbClr val="0000FF"/>
                </a:solidFill>
                <a:latin typeface="VNI-Ariston" pitchFamily="2" charset="0"/>
              </a:rPr>
              <a:t>vôùi</a:t>
            </a:r>
            <a:r>
              <a:rPr lang="en-US" sz="2400" b="1" dirty="0">
                <a:solidFill>
                  <a:srgbClr val="0000FF"/>
                </a:solidFill>
                <a:latin typeface="VNI-Ariston" pitchFamily="2" charset="0"/>
              </a:rPr>
              <a:t> </a:t>
            </a:r>
            <a:r>
              <a:rPr lang="en-US" sz="2400" b="1" dirty="0" err="1">
                <a:solidFill>
                  <a:srgbClr val="0000FF"/>
                </a:solidFill>
                <a:latin typeface="VNI-Ariston" pitchFamily="2" charset="0"/>
              </a:rPr>
              <a:t>tieát</a:t>
            </a:r>
            <a:r>
              <a:rPr lang="en-US" sz="2400" b="1" dirty="0">
                <a:solidFill>
                  <a:srgbClr val="0000FF"/>
                </a:solidFill>
                <a:latin typeface="VNI-Ariston" pitchFamily="2" charset="0"/>
              </a:rPr>
              <a:t> </a:t>
            </a:r>
            <a:r>
              <a:rPr lang="en-US" sz="2400" b="1" dirty="0" err="1">
                <a:solidFill>
                  <a:srgbClr val="0000FF"/>
                </a:solidFill>
                <a:latin typeface="VNI-Ariston" pitchFamily="2" charset="0"/>
              </a:rPr>
              <a:t>hoïc</a:t>
            </a:r>
            <a:r>
              <a:rPr lang="en-US" sz="2400" b="1" dirty="0">
                <a:solidFill>
                  <a:srgbClr val="0000FF"/>
                </a:solidFill>
                <a:latin typeface="VNI-Ariston" pitchFamily="2" charset="0"/>
              </a:rPr>
              <a:t> </a:t>
            </a:r>
            <a:r>
              <a:rPr lang="en-US" sz="2400" b="1" dirty="0" err="1" smtClean="0">
                <a:solidFill>
                  <a:srgbClr val="0000FF"/>
                </a:solidFill>
                <a:latin typeface="VNI-Ariston" pitchFamily="2" charset="0"/>
              </a:rPr>
              <a:t>sau</a:t>
            </a:r>
            <a:r>
              <a:rPr lang="en-US" sz="2400" b="1" dirty="0" smtClean="0">
                <a:solidFill>
                  <a:srgbClr val="0000FF"/>
                </a:solidFill>
                <a:latin typeface=".VnTime" pitchFamily="34" charset="0"/>
              </a:rPr>
              <a:t>:</a:t>
            </a:r>
            <a:endParaRPr lang="en-US" sz="2400" b="1" dirty="0">
              <a:solidFill>
                <a:srgbClr val="0000FF"/>
              </a:solidFill>
              <a:latin typeface=".VnTime" pitchFamily="34" charset="0"/>
            </a:endParaRPr>
          </a:p>
          <a:p>
            <a:pPr>
              <a:spcBef>
                <a:spcPct val="50000"/>
              </a:spcBef>
            </a:pPr>
            <a:r>
              <a:rPr lang="vi-VN" sz="2400" b="1" dirty="0">
                <a:solidFill>
                  <a:srgbClr val="0000FF"/>
                </a:solidFill>
                <a:latin typeface="VNI-Ariston" pitchFamily="2" charset="0"/>
              </a:rPr>
              <a:t>2</a:t>
            </a:r>
            <a:r>
              <a:rPr lang="en-US" sz="2400" b="1" dirty="0" smtClean="0">
                <a:solidFill>
                  <a:srgbClr val="0000FF"/>
                </a:solidFill>
                <a:latin typeface="VNI-Ariston" pitchFamily="2" charset="0"/>
              </a:rPr>
              <a:t>-</a:t>
            </a:r>
            <a:r>
              <a:rPr lang="en-US" sz="2400" b="1" dirty="0" err="1" smtClean="0">
                <a:solidFill>
                  <a:srgbClr val="0000FF"/>
                </a:solidFill>
                <a:latin typeface="VNI-Ariston" pitchFamily="2" charset="0"/>
              </a:rPr>
              <a:t>Chuaån</a:t>
            </a:r>
            <a:r>
              <a:rPr lang="en-US" sz="2400" b="1" dirty="0" smtClean="0">
                <a:solidFill>
                  <a:srgbClr val="0000FF"/>
                </a:solidFill>
                <a:latin typeface="VNI-Ariston" pitchFamily="2" charset="0"/>
              </a:rPr>
              <a:t> </a:t>
            </a:r>
            <a:r>
              <a:rPr lang="en-US" sz="2400" b="1" dirty="0" err="1">
                <a:solidFill>
                  <a:srgbClr val="0000FF"/>
                </a:solidFill>
                <a:latin typeface="VNI-Ariston" pitchFamily="2" charset="0"/>
              </a:rPr>
              <a:t>bò</a:t>
            </a:r>
            <a:r>
              <a:rPr lang="en-US" sz="2400" b="1" dirty="0">
                <a:solidFill>
                  <a:srgbClr val="0000FF"/>
                </a:solidFill>
                <a:latin typeface="VNI-Ariston" pitchFamily="2" charset="0"/>
              </a:rPr>
              <a:t> </a:t>
            </a:r>
            <a:r>
              <a:rPr lang="en-US" sz="2400" b="1" dirty="0" err="1">
                <a:solidFill>
                  <a:srgbClr val="0000FF"/>
                </a:solidFill>
                <a:latin typeface="VNI-Ariston" pitchFamily="2" charset="0"/>
              </a:rPr>
              <a:t>tieát</a:t>
            </a:r>
            <a:r>
              <a:rPr lang="en-US" sz="2400" b="1" dirty="0">
                <a:solidFill>
                  <a:srgbClr val="0000FF"/>
                </a:solidFill>
                <a:latin typeface="VNI-Ariston" pitchFamily="2" charset="0"/>
              </a:rPr>
              <a:t> </a:t>
            </a:r>
            <a:r>
              <a:rPr lang="en-US" sz="2400" b="1" dirty="0" err="1">
                <a:solidFill>
                  <a:srgbClr val="0000FF"/>
                </a:solidFill>
                <a:latin typeface="VNI-Ariston" pitchFamily="2" charset="0"/>
              </a:rPr>
              <a:t>hoïc</a:t>
            </a:r>
            <a:r>
              <a:rPr lang="en-US" sz="2400" b="1" dirty="0">
                <a:solidFill>
                  <a:srgbClr val="0000FF"/>
                </a:solidFill>
                <a:latin typeface="VNI-Ariston" pitchFamily="2" charset="0"/>
              </a:rPr>
              <a:t> </a:t>
            </a:r>
            <a:r>
              <a:rPr lang="en-US" sz="2400" b="1" dirty="0" err="1" smtClean="0">
                <a:solidFill>
                  <a:srgbClr val="0000FF"/>
                </a:solidFill>
                <a:latin typeface="VNI-Ariston" pitchFamily="2" charset="0"/>
              </a:rPr>
              <a:t>sau</a:t>
            </a:r>
            <a:r>
              <a:rPr lang="en-US" sz="2400" b="1" dirty="0" smtClean="0">
                <a:solidFill>
                  <a:srgbClr val="0000FF"/>
                </a:solidFill>
                <a:latin typeface="VNI-Ariston" pitchFamily="2" charset="0"/>
              </a:rPr>
              <a:t> </a:t>
            </a:r>
            <a:r>
              <a:rPr lang="en-US" sz="2400" b="1" dirty="0" err="1" smtClean="0">
                <a:solidFill>
                  <a:srgbClr val="0000FF"/>
                </a:solidFill>
                <a:latin typeface="VNI-Ariston" pitchFamily="2" charset="0"/>
              </a:rPr>
              <a:t>hoaït</a:t>
            </a:r>
            <a:r>
              <a:rPr lang="en-US" sz="2400" b="1" dirty="0" smtClean="0">
                <a:solidFill>
                  <a:srgbClr val="0000FF"/>
                </a:solidFill>
                <a:latin typeface="VNI-Ariston" pitchFamily="2" charset="0"/>
              </a:rPr>
              <a:t> </a:t>
            </a:r>
            <a:r>
              <a:rPr lang="en-US" sz="2400" b="1" dirty="0" err="1" smtClean="0">
                <a:solidFill>
                  <a:srgbClr val="0000FF"/>
                </a:solidFill>
                <a:latin typeface="VNI-Ariston" pitchFamily="2" charset="0"/>
              </a:rPr>
              <a:t>ñoäng</a:t>
            </a:r>
            <a:r>
              <a:rPr lang="en-US" sz="2400" b="1" dirty="0" smtClean="0">
                <a:solidFill>
                  <a:srgbClr val="0000FF"/>
                </a:solidFill>
                <a:latin typeface="VNI-Ariston" pitchFamily="2" charset="0"/>
              </a:rPr>
              <a:t> </a:t>
            </a:r>
            <a:r>
              <a:rPr lang="en-US" sz="2400" b="1" dirty="0" err="1" smtClean="0">
                <a:solidFill>
                  <a:srgbClr val="0000FF"/>
                </a:solidFill>
                <a:latin typeface="VNI-Ariston" pitchFamily="2" charset="0"/>
              </a:rPr>
              <a:t>thöïc</a:t>
            </a:r>
            <a:r>
              <a:rPr lang="en-US" sz="2400" b="1" dirty="0" smtClean="0">
                <a:solidFill>
                  <a:srgbClr val="0000FF"/>
                </a:solidFill>
                <a:latin typeface="VNI-Ariston" pitchFamily="2" charset="0"/>
              </a:rPr>
              <a:t> </a:t>
            </a:r>
            <a:r>
              <a:rPr lang="en-US" sz="2400" b="1" dirty="0" err="1" smtClean="0">
                <a:solidFill>
                  <a:srgbClr val="0000FF"/>
                </a:solidFill>
                <a:latin typeface="VNI-Ariston" pitchFamily="2" charset="0"/>
              </a:rPr>
              <a:t>haønh</a:t>
            </a:r>
            <a:r>
              <a:rPr lang="en-US" sz="2400" b="1" dirty="0" smtClean="0">
                <a:solidFill>
                  <a:srgbClr val="0000FF"/>
                </a:solidFill>
                <a:latin typeface="VNI-Ariston" pitchFamily="2" charset="0"/>
              </a:rPr>
              <a:t> </a:t>
            </a:r>
            <a:r>
              <a:rPr lang="en-US" sz="2400" b="1" dirty="0" err="1" smtClean="0">
                <a:solidFill>
                  <a:srgbClr val="0000FF"/>
                </a:solidFill>
                <a:latin typeface="VNI-Ariston" pitchFamily="2" charset="0"/>
              </a:rPr>
              <a:t>traûi</a:t>
            </a:r>
            <a:r>
              <a:rPr lang="en-US" sz="2400" b="1" dirty="0" smtClean="0">
                <a:solidFill>
                  <a:srgbClr val="0000FF"/>
                </a:solidFill>
                <a:latin typeface="VNI-Ariston" pitchFamily="2" charset="0"/>
              </a:rPr>
              <a:t> </a:t>
            </a:r>
            <a:r>
              <a:rPr lang="en-US" sz="2400" b="1" dirty="0" err="1" smtClean="0">
                <a:solidFill>
                  <a:srgbClr val="0000FF"/>
                </a:solidFill>
                <a:latin typeface="VNI-Ariston" pitchFamily="2" charset="0"/>
              </a:rPr>
              <a:t>nghieäm</a:t>
            </a:r>
            <a:endParaRPr lang="en-US" sz="2400" b="1" dirty="0">
              <a:solidFill>
                <a:srgbClr val="0000FF"/>
              </a:solidFill>
              <a:latin typeface="VNI-Ariston" pitchFamily="2" charset="0"/>
            </a:endParaRPr>
          </a:p>
        </p:txBody>
      </p:sp>
      <p:pic>
        <p:nvPicPr>
          <p:cNvPr id="4" name="Picture 3" descr="huy0002"/>
          <p:cNvPicPr>
            <a:picLocks noChangeAspect="1" noChangeArrowheads="1"/>
          </p:cNvPicPr>
          <p:nvPr/>
        </p:nvPicPr>
        <p:blipFill>
          <a:blip r:embed="rId2">
            <a:lum bright="6000" contrast="16000"/>
            <a:extLst>
              <a:ext uri="{28A0092B-C50C-407E-A947-70E740481C1C}">
                <a14:useLocalDpi xmlns:a14="http://schemas.microsoft.com/office/drawing/2010/main" val="0"/>
              </a:ext>
            </a:extLst>
          </a:blip>
          <a:srcRect l="26047" t="70937" r="16280" b="9718"/>
          <a:stretch>
            <a:fillRect/>
          </a:stretch>
        </p:blipFill>
        <p:spPr bwMode="auto">
          <a:xfrm>
            <a:off x="285135" y="213386"/>
            <a:ext cx="2895600" cy="2061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180735" y="874780"/>
            <a:ext cx="4973477" cy="523220"/>
          </a:xfrm>
          <a:prstGeom prst="rect">
            <a:avLst/>
          </a:prstGeom>
        </p:spPr>
        <p:txBody>
          <a:bodyPr wrap="none">
            <a:spAutoFit/>
          </a:bodyPr>
          <a:lstStyle/>
          <a:p>
            <a:pPr>
              <a:spcBef>
                <a:spcPct val="50000"/>
              </a:spcBef>
            </a:pPr>
            <a:r>
              <a:rPr lang="en-US" sz="2800" b="1" smtClean="0">
                <a:solidFill>
                  <a:srgbClr val="FF0066"/>
                </a:solidFill>
                <a:latin typeface="+mj-lt"/>
              </a:rPr>
              <a:t>HƯỚNG DẪN HỌC SINH TỰ HỌC</a:t>
            </a:r>
            <a:endParaRPr lang="en-US" sz="2800" b="1">
              <a:solidFill>
                <a:srgbClr val="FF0066"/>
              </a:solidFill>
              <a:latin typeface=".VnTimeH" pitchFamily="34" charset="0"/>
            </a:endParaRPr>
          </a:p>
        </p:txBody>
      </p:sp>
    </p:spTree>
    <p:extLst>
      <p:ext uri="{BB962C8B-B14F-4D97-AF65-F5344CB8AC3E}">
        <p14:creationId xmlns:p14="http://schemas.microsoft.com/office/powerpoint/2010/main" val="38469537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9" descr="BA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0050" y="171450"/>
            <a:ext cx="65532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5" name="Picture 7" descr="BA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0163" y="6529388"/>
            <a:ext cx="65532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6" name="Picture 7" descr="BA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797843" y="2940844"/>
            <a:ext cx="4095750"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7" name="Picture 7" descr="BA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6584157" y="3388518"/>
            <a:ext cx="4610100"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WordArt 2"/>
          <p:cNvSpPr>
            <a:spLocks noChangeArrowheads="1" noChangeShapeType="1" noTextEdit="1"/>
          </p:cNvSpPr>
          <p:nvPr/>
        </p:nvSpPr>
        <p:spPr bwMode="auto">
          <a:xfrm>
            <a:off x="1249363" y="1071563"/>
            <a:ext cx="6667500" cy="2181225"/>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VNI-Revue"/>
              </a:rPr>
              <a:t>CAÛM ÔN QUÍ THAÀY COÂ !</a:t>
            </a:r>
          </a:p>
        </p:txBody>
      </p:sp>
      <p:sp>
        <p:nvSpPr>
          <p:cNvPr id="11" name="WordArt 3"/>
          <p:cNvSpPr>
            <a:spLocks noChangeArrowheads="1" noChangeShapeType="1" noTextEdit="1"/>
          </p:cNvSpPr>
          <p:nvPr/>
        </p:nvSpPr>
        <p:spPr bwMode="auto">
          <a:xfrm>
            <a:off x="1508125" y="3348038"/>
            <a:ext cx="6580188" cy="2219325"/>
          </a:xfrm>
          <a:prstGeom prst="rect">
            <a:avLst/>
          </a:prstGeom>
        </p:spPr>
        <p:txBody>
          <a:bodyPr wrap="none" fromWordArt="1">
            <a:prstTxWarp prst="textPlain">
              <a:avLst>
                <a:gd name="adj" fmla="val 49653"/>
              </a:avLst>
            </a:prstTxWarp>
          </a:bodyPr>
          <a:lstStyle/>
          <a:p>
            <a:pPr algn="ctr"/>
            <a:r>
              <a:rPr lang="pt-BR" sz="3600" kern="10">
                <a:ln w="19050">
                  <a:solidFill>
                    <a:srgbClr val="99CCFF"/>
                  </a:solidFill>
                  <a:round/>
                  <a:headEnd/>
                  <a:tailEnd/>
                </a:ln>
                <a:solidFill>
                  <a:srgbClr val="0066CC"/>
                </a:solidFill>
                <a:effectLst>
                  <a:outerShdw dist="35921" dir="2700000" algn="ctr" rotWithShape="0">
                    <a:srgbClr val="990000"/>
                  </a:outerShdw>
                </a:effectLst>
                <a:latin typeface="VNI-Souvir"/>
              </a:rPr>
              <a:t>CHUÙC CAÙC EM HOÏC TOÁT </a:t>
            </a:r>
            <a:endParaRPr lang="en-US" sz="3600" kern="10">
              <a:ln w="19050">
                <a:solidFill>
                  <a:srgbClr val="99CCFF"/>
                </a:solidFill>
                <a:round/>
                <a:headEnd/>
                <a:tailEnd/>
              </a:ln>
              <a:solidFill>
                <a:srgbClr val="0066CC"/>
              </a:solidFill>
              <a:effectLst>
                <a:outerShdw dist="35921" dir="2700000" algn="ctr" rotWithShape="0">
                  <a:srgbClr val="990000"/>
                </a:outerShdw>
              </a:effectLst>
              <a:latin typeface="VNI-Souvir"/>
            </a:endParaRPr>
          </a:p>
        </p:txBody>
      </p:sp>
      <p:grpSp>
        <p:nvGrpSpPr>
          <p:cNvPr id="61482" name="Group 42"/>
          <p:cNvGrpSpPr>
            <a:grpSpLocks/>
          </p:cNvGrpSpPr>
          <p:nvPr/>
        </p:nvGrpSpPr>
        <p:grpSpPr bwMode="auto">
          <a:xfrm>
            <a:off x="214313" y="242375"/>
            <a:ext cx="8793162" cy="530225"/>
            <a:chOff x="0" y="3342"/>
            <a:chExt cx="5539" cy="334"/>
          </a:xfrm>
        </p:grpSpPr>
        <p:pic>
          <p:nvPicPr>
            <p:cNvPr id="61483" name="Picture 43" descr="GOLDSTA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16" y="3342"/>
              <a:ext cx="312" cy="306"/>
            </a:xfrm>
            <a:prstGeom prst="rect">
              <a:avLst/>
            </a:prstGeom>
            <a:noFill/>
            <a:extLst>
              <a:ext uri="{909E8E84-426E-40DD-AFC4-6F175D3DCCD1}">
                <a14:hiddenFill xmlns:a14="http://schemas.microsoft.com/office/drawing/2010/main">
                  <a:solidFill>
                    <a:srgbClr val="FFFFFF"/>
                  </a:solidFill>
                </a14:hiddenFill>
              </a:ext>
            </a:extLst>
          </p:spPr>
        </p:pic>
        <p:pic>
          <p:nvPicPr>
            <p:cNvPr id="61484" name="Picture 44" descr="GOLDSTA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176" y="3342"/>
              <a:ext cx="312" cy="306"/>
            </a:xfrm>
            <a:prstGeom prst="rect">
              <a:avLst/>
            </a:prstGeom>
            <a:noFill/>
            <a:extLst>
              <a:ext uri="{909E8E84-426E-40DD-AFC4-6F175D3DCCD1}">
                <a14:hiddenFill xmlns:a14="http://schemas.microsoft.com/office/drawing/2010/main">
                  <a:solidFill>
                    <a:srgbClr val="FFFFFF"/>
                  </a:solidFill>
                </a14:hiddenFill>
              </a:ext>
            </a:extLst>
          </p:spPr>
        </p:pic>
        <p:grpSp>
          <p:nvGrpSpPr>
            <p:cNvPr id="61485" name="Group 45"/>
            <p:cNvGrpSpPr>
              <a:grpSpLocks/>
            </p:cNvGrpSpPr>
            <p:nvPr/>
          </p:nvGrpSpPr>
          <p:grpSpPr bwMode="auto">
            <a:xfrm>
              <a:off x="0" y="3360"/>
              <a:ext cx="5539" cy="316"/>
              <a:chOff x="0" y="3648"/>
              <a:chExt cx="5539" cy="316"/>
            </a:xfrm>
          </p:grpSpPr>
          <p:pic>
            <p:nvPicPr>
              <p:cNvPr id="61486" name="Picture 46" descr="GOLDSTA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3653"/>
                <a:ext cx="312" cy="306"/>
              </a:xfrm>
              <a:prstGeom prst="rect">
                <a:avLst/>
              </a:prstGeom>
              <a:noFill/>
              <a:extLst>
                <a:ext uri="{909E8E84-426E-40DD-AFC4-6F175D3DCCD1}">
                  <a14:hiddenFill xmlns:a14="http://schemas.microsoft.com/office/drawing/2010/main">
                    <a:solidFill>
                      <a:srgbClr val="FFFFFF"/>
                    </a:solidFill>
                  </a14:hiddenFill>
                </a:ext>
              </a:extLst>
            </p:spPr>
          </p:pic>
          <p:pic>
            <p:nvPicPr>
              <p:cNvPr id="61487" name="Picture 47" descr="GOLDSTA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40" y="3653"/>
                <a:ext cx="312" cy="306"/>
              </a:xfrm>
              <a:prstGeom prst="rect">
                <a:avLst/>
              </a:prstGeom>
              <a:noFill/>
              <a:extLst>
                <a:ext uri="{909E8E84-426E-40DD-AFC4-6F175D3DCCD1}">
                  <a14:hiddenFill xmlns:a14="http://schemas.microsoft.com/office/drawing/2010/main">
                    <a:solidFill>
                      <a:srgbClr val="FFFFFF"/>
                    </a:solidFill>
                  </a14:hiddenFill>
                </a:ext>
              </a:extLst>
            </p:spPr>
          </p:pic>
          <p:pic>
            <p:nvPicPr>
              <p:cNvPr id="61488" name="Picture 48" descr="GOLDSTA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80" y="3653"/>
                <a:ext cx="312" cy="306"/>
              </a:xfrm>
              <a:prstGeom prst="rect">
                <a:avLst/>
              </a:prstGeom>
              <a:noFill/>
              <a:extLst>
                <a:ext uri="{909E8E84-426E-40DD-AFC4-6F175D3DCCD1}">
                  <a14:hiddenFill xmlns:a14="http://schemas.microsoft.com/office/drawing/2010/main">
                    <a:solidFill>
                      <a:srgbClr val="FFFFFF"/>
                    </a:solidFill>
                  </a14:hiddenFill>
                </a:ext>
              </a:extLst>
            </p:spPr>
          </p:pic>
          <p:pic>
            <p:nvPicPr>
              <p:cNvPr id="61489" name="Picture 49" descr="GOLDSTA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72" y="3653"/>
                <a:ext cx="312" cy="306"/>
              </a:xfrm>
              <a:prstGeom prst="rect">
                <a:avLst/>
              </a:prstGeom>
              <a:noFill/>
              <a:extLst>
                <a:ext uri="{909E8E84-426E-40DD-AFC4-6F175D3DCCD1}">
                  <a14:hiddenFill xmlns:a14="http://schemas.microsoft.com/office/drawing/2010/main">
                    <a:solidFill>
                      <a:srgbClr val="FFFFFF"/>
                    </a:solidFill>
                  </a14:hiddenFill>
                </a:ext>
              </a:extLst>
            </p:spPr>
          </p:pic>
          <p:pic>
            <p:nvPicPr>
              <p:cNvPr id="61490" name="Picture 50" descr="GOLDSTA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016" y="3653"/>
                <a:ext cx="312" cy="306"/>
              </a:xfrm>
              <a:prstGeom prst="rect">
                <a:avLst/>
              </a:prstGeom>
              <a:noFill/>
              <a:extLst>
                <a:ext uri="{909E8E84-426E-40DD-AFC4-6F175D3DCCD1}">
                  <a14:hiddenFill xmlns:a14="http://schemas.microsoft.com/office/drawing/2010/main">
                    <a:solidFill>
                      <a:srgbClr val="FFFFFF"/>
                    </a:solidFill>
                  </a14:hiddenFill>
                </a:ext>
              </a:extLst>
            </p:spPr>
          </p:pic>
          <p:pic>
            <p:nvPicPr>
              <p:cNvPr id="61491" name="Picture 51" descr="GOLDSTA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798" y="3653"/>
                <a:ext cx="312" cy="306"/>
              </a:xfrm>
              <a:prstGeom prst="rect">
                <a:avLst/>
              </a:prstGeom>
              <a:noFill/>
              <a:extLst>
                <a:ext uri="{909E8E84-426E-40DD-AFC4-6F175D3DCCD1}">
                  <a14:hiddenFill xmlns:a14="http://schemas.microsoft.com/office/drawing/2010/main">
                    <a:solidFill>
                      <a:srgbClr val="FFFFFF"/>
                    </a:solidFill>
                  </a14:hiddenFill>
                </a:ext>
              </a:extLst>
            </p:spPr>
          </p:pic>
          <p:pic>
            <p:nvPicPr>
              <p:cNvPr id="61492" name="Picture 52" descr="GOLDSTA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84" y="3653"/>
                <a:ext cx="312" cy="306"/>
              </a:xfrm>
              <a:prstGeom prst="rect">
                <a:avLst/>
              </a:prstGeom>
              <a:noFill/>
              <a:extLst>
                <a:ext uri="{909E8E84-426E-40DD-AFC4-6F175D3DCCD1}">
                  <a14:hiddenFill xmlns:a14="http://schemas.microsoft.com/office/drawing/2010/main">
                    <a:solidFill>
                      <a:srgbClr val="FFFFFF"/>
                    </a:solidFill>
                  </a14:hiddenFill>
                </a:ext>
              </a:extLst>
            </p:spPr>
          </p:pic>
          <p:pic>
            <p:nvPicPr>
              <p:cNvPr id="61493" name="Picture 53" descr="GOLDSTA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416" y="3653"/>
                <a:ext cx="312" cy="306"/>
              </a:xfrm>
              <a:prstGeom prst="rect">
                <a:avLst/>
              </a:prstGeom>
              <a:noFill/>
              <a:extLst>
                <a:ext uri="{909E8E84-426E-40DD-AFC4-6F175D3DCCD1}">
                  <a14:hiddenFill xmlns:a14="http://schemas.microsoft.com/office/drawing/2010/main">
                    <a:solidFill>
                      <a:srgbClr val="FFFFFF"/>
                    </a:solidFill>
                  </a14:hiddenFill>
                </a:ext>
              </a:extLst>
            </p:spPr>
          </p:pic>
          <p:pic>
            <p:nvPicPr>
              <p:cNvPr id="61494" name="Picture 54" descr="GOLDSTA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08" y="3653"/>
                <a:ext cx="312" cy="306"/>
              </a:xfrm>
              <a:prstGeom prst="rect">
                <a:avLst/>
              </a:prstGeom>
              <a:noFill/>
              <a:extLst>
                <a:ext uri="{909E8E84-426E-40DD-AFC4-6F175D3DCCD1}">
                  <a14:hiddenFill xmlns:a14="http://schemas.microsoft.com/office/drawing/2010/main">
                    <a:solidFill>
                      <a:srgbClr val="FFFFFF"/>
                    </a:solidFill>
                  </a14:hiddenFill>
                </a:ext>
              </a:extLst>
            </p:spPr>
          </p:pic>
          <p:pic>
            <p:nvPicPr>
              <p:cNvPr id="61495" name="Picture 55" descr="GOLDSTA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256" y="3653"/>
                <a:ext cx="312" cy="306"/>
              </a:xfrm>
              <a:prstGeom prst="rect">
                <a:avLst/>
              </a:prstGeom>
              <a:noFill/>
              <a:extLst>
                <a:ext uri="{909E8E84-426E-40DD-AFC4-6F175D3DCCD1}">
                  <a14:hiddenFill xmlns:a14="http://schemas.microsoft.com/office/drawing/2010/main">
                    <a:solidFill>
                      <a:srgbClr val="FFFFFF"/>
                    </a:solidFill>
                  </a14:hiddenFill>
                </a:ext>
              </a:extLst>
            </p:spPr>
          </p:pic>
          <p:pic>
            <p:nvPicPr>
              <p:cNvPr id="61496" name="Picture 56" descr="GOLDSTA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36" y="3653"/>
                <a:ext cx="312" cy="306"/>
              </a:xfrm>
              <a:prstGeom prst="rect">
                <a:avLst/>
              </a:prstGeom>
              <a:noFill/>
              <a:extLst>
                <a:ext uri="{909E8E84-426E-40DD-AFC4-6F175D3DCCD1}">
                  <a14:hiddenFill xmlns:a14="http://schemas.microsoft.com/office/drawing/2010/main">
                    <a:solidFill>
                      <a:srgbClr val="FFFFFF"/>
                    </a:solidFill>
                  </a14:hiddenFill>
                </a:ext>
              </a:extLst>
            </p:spPr>
          </p:pic>
          <p:pic>
            <p:nvPicPr>
              <p:cNvPr id="61497" name="Picture 57" descr="GOLDSTA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929" y="3653"/>
                <a:ext cx="312" cy="306"/>
              </a:xfrm>
              <a:prstGeom prst="rect">
                <a:avLst/>
              </a:prstGeom>
              <a:noFill/>
              <a:extLst>
                <a:ext uri="{909E8E84-426E-40DD-AFC4-6F175D3DCCD1}">
                  <a14:hiddenFill xmlns:a14="http://schemas.microsoft.com/office/drawing/2010/main">
                    <a:solidFill>
                      <a:srgbClr val="FFFFFF"/>
                    </a:solidFill>
                  </a14:hiddenFill>
                </a:ext>
              </a:extLst>
            </p:spPr>
          </p:pic>
          <p:pic>
            <p:nvPicPr>
              <p:cNvPr id="61498" name="Picture 58" descr="GOLDSTA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535" y="3658"/>
                <a:ext cx="312" cy="306"/>
              </a:xfrm>
              <a:prstGeom prst="rect">
                <a:avLst/>
              </a:prstGeom>
              <a:noFill/>
              <a:extLst>
                <a:ext uri="{909E8E84-426E-40DD-AFC4-6F175D3DCCD1}">
                  <a14:hiddenFill xmlns:a14="http://schemas.microsoft.com/office/drawing/2010/main">
                    <a:solidFill>
                      <a:srgbClr val="FFFFFF"/>
                    </a:solidFill>
                  </a14:hiddenFill>
                </a:ext>
              </a:extLst>
            </p:spPr>
          </p:pic>
          <p:pic>
            <p:nvPicPr>
              <p:cNvPr id="61499" name="Picture 59" descr="GOLDSTA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58" y="3649"/>
                <a:ext cx="312" cy="306"/>
              </a:xfrm>
              <a:prstGeom prst="rect">
                <a:avLst/>
              </a:prstGeom>
              <a:noFill/>
              <a:extLst>
                <a:ext uri="{909E8E84-426E-40DD-AFC4-6F175D3DCCD1}">
                  <a14:hiddenFill xmlns:a14="http://schemas.microsoft.com/office/drawing/2010/main">
                    <a:solidFill>
                      <a:srgbClr val="FFFFFF"/>
                    </a:solidFill>
                  </a14:hiddenFill>
                </a:ext>
              </a:extLst>
            </p:spPr>
          </p:pic>
          <p:pic>
            <p:nvPicPr>
              <p:cNvPr id="61500" name="Picture 60" descr="GOLDSTA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938" y="3653"/>
                <a:ext cx="312" cy="306"/>
              </a:xfrm>
              <a:prstGeom prst="rect">
                <a:avLst/>
              </a:prstGeom>
              <a:noFill/>
              <a:extLst>
                <a:ext uri="{909E8E84-426E-40DD-AFC4-6F175D3DCCD1}">
                  <a14:hiddenFill xmlns:a14="http://schemas.microsoft.com/office/drawing/2010/main">
                    <a:solidFill>
                      <a:srgbClr val="FFFFFF"/>
                    </a:solidFill>
                  </a14:hiddenFill>
                </a:ext>
              </a:extLst>
            </p:spPr>
          </p:pic>
          <p:pic>
            <p:nvPicPr>
              <p:cNvPr id="61501" name="Picture 61" descr="GOLDSTA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355" y="3653"/>
                <a:ext cx="312" cy="306"/>
              </a:xfrm>
              <a:prstGeom prst="rect">
                <a:avLst/>
              </a:prstGeom>
              <a:noFill/>
              <a:extLst>
                <a:ext uri="{909E8E84-426E-40DD-AFC4-6F175D3DCCD1}">
                  <a14:hiddenFill xmlns:a14="http://schemas.microsoft.com/office/drawing/2010/main">
                    <a:solidFill>
                      <a:srgbClr val="FFFFFF"/>
                    </a:solidFill>
                  </a14:hiddenFill>
                </a:ext>
              </a:extLst>
            </p:spPr>
          </p:pic>
          <p:pic>
            <p:nvPicPr>
              <p:cNvPr id="61502" name="Picture 62" descr="GOLDSTA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765" y="3649"/>
                <a:ext cx="312" cy="306"/>
              </a:xfrm>
              <a:prstGeom prst="rect">
                <a:avLst/>
              </a:prstGeom>
              <a:noFill/>
              <a:extLst>
                <a:ext uri="{909E8E84-426E-40DD-AFC4-6F175D3DCCD1}">
                  <a14:hiddenFill xmlns:a14="http://schemas.microsoft.com/office/drawing/2010/main">
                    <a:solidFill>
                      <a:srgbClr val="FFFFFF"/>
                    </a:solidFill>
                  </a14:hiddenFill>
                </a:ext>
              </a:extLst>
            </p:spPr>
          </p:pic>
          <p:pic>
            <p:nvPicPr>
              <p:cNvPr id="61503" name="Picture 63" descr="GOLDSTA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543" y="3653"/>
                <a:ext cx="312" cy="306"/>
              </a:xfrm>
              <a:prstGeom prst="rect">
                <a:avLst/>
              </a:prstGeom>
              <a:noFill/>
              <a:extLst>
                <a:ext uri="{909E8E84-426E-40DD-AFC4-6F175D3DCCD1}">
                  <a14:hiddenFill xmlns:a14="http://schemas.microsoft.com/office/drawing/2010/main">
                    <a:solidFill>
                      <a:srgbClr val="FFFFFF"/>
                    </a:solidFill>
                  </a14:hiddenFill>
                </a:ext>
              </a:extLst>
            </p:spPr>
          </p:pic>
          <p:pic>
            <p:nvPicPr>
              <p:cNvPr id="61504" name="Picture 64" descr="GOLDSTA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227" y="3653"/>
                <a:ext cx="312" cy="306"/>
              </a:xfrm>
              <a:prstGeom prst="rect">
                <a:avLst/>
              </a:prstGeom>
              <a:noFill/>
              <a:extLst>
                <a:ext uri="{909E8E84-426E-40DD-AFC4-6F175D3DCCD1}">
                  <a14:hiddenFill xmlns:a14="http://schemas.microsoft.com/office/drawing/2010/main">
                    <a:solidFill>
                      <a:srgbClr val="FFFFFF"/>
                    </a:solidFill>
                  </a14:hiddenFill>
                </a:ext>
              </a:extLst>
            </p:spPr>
          </p:pic>
          <p:pic>
            <p:nvPicPr>
              <p:cNvPr id="61505" name="Picture 65" descr="GOLDSTA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353" y="3653"/>
                <a:ext cx="312" cy="306"/>
              </a:xfrm>
              <a:prstGeom prst="rect">
                <a:avLst/>
              </a:prstGeom>
              <a:noFill/>
              <a:extLst>
                <a:ext uri="{909E8E84-426E-40DD-AFC4-6F175D3DCCD1}">
                  <a14:hiddenFill xmlns:a14="http://schemas.microsoft.com/office/drawing/2010/main">
                    <a:solidFill>
                      <a:srgbClr val="FFFFFF"/>
                    </a:solidFill>
                  </a14:hiddenFill>
                </a:ext>
              </a:extLst>
            </p:spPr>
          </p:pic>
          <p:pic>
            <p:nvPicPr>
              <p:cNvPr id="61506" name="Picture 66" descr="GOLDSTA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505" y="3653"/>
                <a:ext cx="312" cy="306"/>
              </a:xfrm>
              <a:prstGeom prst="rect">
                <a:avLst/>
              </a:prstGeom>
              <a:noFill/>
              <a:extLst>
                <a:ext uri="{909E8E84-426E-40DD-AFC4-6F175D3DCCD1}">
                  <a14:hiddenFill xmlns:a14="http://schemas.microsoft.com/office/drawing/2010/main">
                    <a:solidFill>
                      <a:srgbClr val="FFFFFF"/>
                    </a:solidFill>
                  </a14:hiddenFill>
                </a:ext>
              </a:extLst>
            </p:spPr>
          </p:pic>
          <p:pic>
            <p:nvPicPr>
              <p:cNvPr id="61507" name="Picture 67" descr="GOLDSTA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123" y="3648"/>
                <a:ext cx="312" cy="306"/>
              </a:xfrm>
              <a:prstGeom prst="rect">
                <a:avLst/>
              </a:prstGeom>
              <a:noFill/>
              <a:extLst>
                <a:ext uri="{909E8E84-426E-40DD-AFC4-6F175D3DCCD1}">
                  <a14:hiddenFill xmlns:a14="http://schemas.microsoft.com/office/drawing/2010/main">
                    <a:solidFill>
                      <a:srgbClr val="FFFFFF"/>
                    </a:solidFill>
                  </a14:hiddenFill>
                </a:ext>
              </a:extLst>
            </p:spPr>
          </p:pic>
          <p:pic>
            <p:nvPicPr>
              <p:cNvPr id="61508" name="Picture 68" descr="GOLDSTA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014" y="3653"/>
                <a:ext cx="312" cy="306"/>
              </a:xfrm>
              <a:prstGeom prst="rect">
                <a:avLst/>
              </a:prstGeom>
              <a:noFill/>
              <a:extLst>
                <a:ext uri="{909E8E84-426E-40DD-AFC4-6F175D3DCCD1}">
                  <a14:hiddenFill xmlns:a14="http://schemas.microsoft.com/office/drawing/2010/main">
                    <a:solidFill>
                      <a:srgbClr val="FFFFFF"/>
                    </a:solidFill>
                  </a14:hiddenFill>
                </a:ext>
              </a:extLst>
            </p:spPr>
          </p:pic>
          <p:pic>
            <p:nvPicPr>
              <p:cNvPr id="61509" name="Picture 69" descr="GOLDSTA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163" y="3653"/>
                <a:ext cx="312" cy="306"/>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333774713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mph" presetSubtype="0" repeatCount="indefinite" fill="hold" grpId="0" nodeType="afterEffect">
                                  <p:stCondLst>
                                    <p:cond delay="0"/>
                                  </p:stCondLst>
                                  <p:childTnLst>
                                    <p:anim calcmode="discrete" valueType="str">
                                      <p:cBhvr>
                                        <p:cTn id="6" dur="1000" fill="hold"/>
                                        <p:tgtEl>
                                          <p:spTgt spid="10"/>
                                        </p:tgtEl>
                                        <p:attrNameLst>
                                          <p:attrName>style.visibility</p:attrName>
                                        </p:attrNameLst>
                                      </p:cBhvr>
                                      <p:tavLst>
                                        <p:tav tm="0">
                                          <p:val>
                                            <p:strVal val="hidden"/>
                                          </p:val>
                                        </p:tav>
                                        <p:tav tm="50000">
                                          <p:val>
                                            <p:strVal val="visible"/>
                                          </p:val>
                                        </p:tav>
                                      </p:tavLst>
                                    </p:anim>
                                  </p:childTnLst>
                                </p:cTn>
                              </p:par>
                              <p:par>
                                <p:cTn id="7" presetID="22" presetClass="emph" presetSubtype="0" repeatCount="indefinite" fill="hold" grpId="0" nodeType="withEffect">
                                  <p:stCondLst>
                                    <p:cond delay="0"/>
                                  </p:stCondLst>
                                  <p:childTnLst>
                                    <p:animClr clrSpc="hsl" dir="cw">
                                      <p:cBhvr override="childStyle">
                                        <p:cTn id="8" dur="500" fill="hold"/>
                                        <p:tgtEl>
                                          <p:spTgt spid="11"/>
                                        </p:tgtEl>
                                        <p:attrNameLst>
                                          <p:attrName>style.color</p:attrName>
                                        </p:attrNameLst>
                                      </p:cBhvr>
                                      <p:by>
                                        <p:hsl h="-7200000" s="0" l="0"/>
                                      </p:by>
                                    </p:animClr>
                                    <p:animClr clrSpc="hsl" dir="cw">
                                      <p:cBhvr>
                                        <p:cTn id="9" dur="500" fill="hold"/>
                                        <p:tgtEl>
                                          <p:spTgt spid="11"/>
                                        </p:tgtEl>
                                        <p:attrNameLst>
                                          <p:attrName>fillcolor</p:attrName>
                                        </p:attrNameLst>
                                      </p:cBhvr>
                                      <p:by>
                                        <p:hsl h="-7200000" s="0" l="0"/>
                                      </p:by>
                                    </p:animClr>
                                    <p:animClr clrSpc="hsl" dir="cw">
                                      <p:cBhvr>
                                        <p:cTn id="10" dur="500" fill="hold"/>
                                        <p:tgtEl>
                                          <p:spTgt spid="11"/>
                                        </p:tgtEl>
                                        <p:attrNameLst>
                                          <p:attrName>stroke.color</p:attrName>
                                        </p:attrNameLst>
                                      </p:cBhvr>
                                      <p:by>
                                        <p:hsl h="-7200000" s="0" l="0"/>
                                      </p:by>
                                    </p:animClr>
                                    <p:set>
                                      <p:cBhvr>
                                        <p:cTn id="11" dur="500" fill="hold"/>
                                        <p:tgtEl>
                                          <p:spTgt spid="11"/>
                                        </p:tgtEl>
                                        <p:attrNameLst>
                                          <p:attrName>fill.type</p:attrName>
                                        </p:attrNameLst>
                                      </p:cBhvr>
                                      <p:to>
                                        <p:strVal val="solid"/>
                                      </p:to>
                                    </p:set>
                                  </p:childTnLst>
                                  <p:subTnLst>
                                    <p:audio>
                                      <p:cMediaNode>
                                        <p:cTn display="0" masterRel="sameClick">
                                          <p:stCondLst>
                                            <p:cond evt="begin" delay="0">
                                              <p:tn val="7"/>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Grp="1" noChangeArrowheads="1"/>
          </p:cNvSpPr>
          <p:nvPr>
            <p:ph type="ctrTitle"/>
          </p:nvPr>
        </p:nvSpPr>
        <p:spPr>
          <a:xfrm>
            <a:off x="130328" y="196055"/>
            <a:ext cx="8845396" cy="6495487"/>
          </a:xfrm>
          <a:solidFill>
            <a:schemeClr val="bg1">
              <a:alpha val="98000"/>
            </a:schemeClr>
          </a:solidFill>
          <a:ln w="19050">
            <a:solidFill>
              <a:srgbClr val="FF0000"/>
            </a:solidFill>
          </a:ln>
        </p:spPr>
        <p:txBody>
          <a:bodyPr>
            <a:normAutofit fontScale="90000"/>
          </a:bodyPr>
          <a:lstStyle/>
          <a:p>
            <a:r>
              <a:rPr lang="en-US" sz="6000" b="1">
                <a:solidFill>
                  <a:srgbClr val="FF3300"/>
                </a:solidFill>
              </a:rPr>
              <a:t/>
            </a:r>
            <a:br>
              <a:rPr lang="en-US" sz="6000" b="1">
                <a:solidFill>
                  <a:srgbClr val="FF3300"/>
                </a:solidFill>
              </a:rPr>
            </a:br>
            <a:r>
              <a:rPr lang="en-US" sz="3600" b="1" smtClean="0">
                <a:solidFill>
                  <a:srgbClr val="FF3300"/>
                </a:solidFill>
              </a:rPr>
              <a:t>TIẾT </a:t>
            </a:r>
            <a:r>
              <a:rPr lang="en-US" sz="3600" b="1">
                <a:solidFill>
                  <a:srgbClr val="FF3300"/>
                </a:solidFill>
              </a:rPr>
              <a:t>8 - </a:t>
            </a:r>
            <a:r>
              <a:rPr lang="en-US" sz="3600" b="1" smtClean="0">
                <a:solidFill>
                  <a:srgbClr val="0000CC"/>
                </a:solidFill>
              </a:rPr>
              <a:t>BÀI 4</a:t>
            </a:r>
            <a:r>
              <a:rPr lang="en-US" sz="3600" b="1" smtClean="0">
                <a:solidFill>
                  <a:srgbClr val="FF3300"/>
                </a:solidFill>
              </a:rPr>
              <a:t/>
            </a:r>
            <a:br>
              <a:rPr lang="en-US" sz="3600" b="1" smtClean="0">
                <a:solidFill>
                  <a:srgbClr val="FF3300"/>
                </a:solidFill>
              </a:rPr>
            </a:br>
            <a:r>
              <a:rPr lang="en-US" sz="4000" b="1">
                <a:solidFill>
                  <a:srgbClr val="FF3300"/>
                </a:solidFill>
              </a:rPr>
              <a:t/>
            </a:r>
            <a:br>
              <a:rPr lang="en-US" sz="4000" b="1">
                <a:solidFill>
                  <a:srgbClr val="FF3300"/>
                </a:solidFill>
              </a:rPr>
            </a:br>
            <a:r>
              <a:rPr lang="en-US" sz="4000" b="1" smtClean="0">
                <a:solidFill>
                  <a:srgbClr val="FF0000"/>
                </a:solidFill>
                <a:cs typeface="Times New Roman" panose="02020603050405020304" pitchFamily="18" charset="0"/>
              </a:rPr>
              <a:t>DIỆN TÍCH  XUNG QUANH VÀ THỂ TÍCH </a:t>
            </a:r>
            <a:br>
              <a:rPr lang="en-US" sz="4000" b="1" smtClean="0">
                <a:solidFill>
                  <a:srgbClr val="FF0000"/>
                </a:solidFill>
                <a:cs typeface="Times New Roman" panose="02020603050405020304" pitchFamily="18" charset="0"/>
              </a:rPr>
            </a:br>
            <a:r>
              <a:rPr lang="en-US" sz="4000" b="1" smtClean="0">
                <a:solidFill>
                  <a:srgbClr val="FF0000"/>
                </a:solidFill>
                <a:cs typeface="Times New Roman" panose="02020603050405020304" pitchFamily="18" charset="0"/>
              </a:rPr>
              <a:t>CỦA  HÌNH LĂNG TRỤ ĐỨNG TAM GIÁC, </a:t>
            </a:r>
            <a:br>
              <a:rPr lang="en-US" sz="4000" b="1" smtClean="0">
                <a:solidFill>
                  <a:srgbClr val="FF0000"/>
                </a:solidFill>
                <a:cs typeface="Times New Roman" panose="02020603050405020304" pitchFamily="18" charset="0"/>
              </a:rPr>
            </a:br>
            <a:r>
              <a:rPr lang="en-US" sz="4000" b="1" smtClean="0">
                <a:solidFill>
                  <a:srgbClr val="FF0000"/>
                </a:solidFill>
                <a:cs typeface="Times New Roman" panose="02020603050405020304" pitchFamily="18" charset="0"/>
              </a:rPr>
              <a:t>LĂNG TRỤ ĐỨNG TỨ GIÁC</a:t>
            </a:r>
            <a:r>
              <a:rPr lang="en-US" sz="4000" b="1">
                <a:solidFill>
                  <a:srgbClr val="FF3300"/>
                </a:solidFill>
              </a:rPr>
              <a:t/>
            </a:r>
            <a:br>
              <a:rPr lang="en-US" sz="4000" b="1">
                <a:solidFill>
                  <a:srgbClr val="FF3300"/>
                </a:solidFill>
              </a:rPr>
            </a:br>
            <a:r>
              <a:rPr lang="en-US" sz="3600" b="1">
                <a:solidFill>
                  <a:srgbClr val="FF3300"/>
                </a:solidFill>
              </a:rPr>
              <a:t/>
            </a:r>
            <a:br>
              <a:rPr lang="en-US" sz="3600" b="1">
                <a:solidFill>
                  <a:srgbClr val="FF3300"/>
                </a:solidFill>
              </a:rPr>
            </a:br>
            <a:r>
              <a:rPr lang="en-US" sz="6000" b="1">
                <a:solidFill>
                  <a:srgbClr val="FF3300"/>
                </a:solidFill>
              </a:rPr>
              <a:t> </a:t>
            </a:r>
            <a:br>
              <a:rPr lang="en-US" sz="6000" b="1">
                <a:solidFill>
                  <a:srgbClr val="FF3300"/>
                </a:solidFill>
              </a:rPr>
            </a:br>
            <a:r>
              <a:rPr lang="en-US" sz="6000" b="1">
                <a:solidFill>
                  <a:srgbClr val="FF3300"/>
                </a:solidFill>
              </a:rPr>
              <a:t/>
            </a:r>
            <a:br>
              <a:rPr lang="en-US" sz="6000" b="1">
                <a:solidFill>
                  <a:srgbClr val="FF3300"/>
                </a:solidFill>
              </a:rPr>
            </a:br>
            <a:endParaRPr lang="en-US" sz="4000" b="1">
              <a:solidFill>
                <a:srgbClr val="009900"/>
              </a:solidFill>
              <a:latin typeface="Times New Roman" pitchFamily="18" charset="0"/>
            </a:endParaRPr>
          </a:p>
        </p:txBody>
      </p:sp>
      <p:sp>
        <p:nvSpPr>
          <p:cNvPr id="7174" name="Rectangle 6"/>
          <p:cNvSpPr>
            <a:spLocks noChangeArrowheads="1"/>
          </p:cNvSpPr>
          <p:nvPr/>
        </p:nvSpPr>
        <p:spPr bwMode="auto">
          <a:xfrm>
            <a:off x="685800" y="4572000"/>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2400">
              <a:solidFill>
                <a:srgbClr val="0000FF"/>
              </a:solidFill>
              <a:latin typeface="Times New Roman" pitchFamily="18" charset="0"/>
            </a:endParaRPr>
          </a:p>
        </p:txBody>
      </p:sp>
      <p:sp>
        <p:nvSpPr>
          <p:cNvPr id="7176" name="AutoShape 8"/>
          <p:cNvSpPr>
            <a:spLocks noChangeArrowheads="1"/>
          </p:cNvSpPr>
          <p:nvPr/>
        </p:nvSpPr>
        <p:spPr bwMode="auto">
          <a:xfrm>
            <a:off x="152400" y="5867400"/>
            <a:ext cx="685800" cy="609600"/>
          </a:xfrm>
          <a:prstGeom prst="star5">
            <a:avLst/>
          </a:prstGeom>
          <a:gradFill rotWithShape="1">
            <a:gsLst>
              <a:gs pos="0">
                <a:srgbClr val="FFFF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endParaRPr>
          </a:p>
        </p:txBody>
      </p:sp>
      <p:sp>
        <p:nvSpPr>
          <p:cNvPr id="7177" name="AutoShape 9"/>
          <p:cNvSpPr>
            <a:spLocks noChangeArrowheads="1"/>
          </p:cNvSpPr>
          <p:nvPr/>
        </p:nvSpPr>
        <p:spPr bwMode="auto">
          <a:xfrm>
            <a:off x="7924800" y="5867400"/>
            <a:ext cx="685800" cy="609600"/>
          </a:xfrm>
          <a:prstGeom prst="star5">
            <a:avLst/>
          </a:prstGeom>
          <a:gradFill rotWithShape="1">
            <a:gsLst>
              <a:gs pos="0">
                <a:srgbClr val="FFFF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endParaRPr>
          </a:p>
        </p:txBody>
      </p:sp>
      <p:sp>
        <p:nvSpPr>
          <p:cNvPr id="7178" name="AutoShape 10"/>
          <p:cNvSpPr>
            <a:spLocks noChangeArrowheads="1"/>
          </p:cNvSpPr>
          <p:nvPr/>
        </p:nvSpPr>
        <p:spPr bwMode="auto">
          <a:xfrm>
            <a:off x="5638800" y="6444456"/>
            <a:ext cx="403225" cy="392113"/>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endParaRPr>
          </a:p>
        </p:txBody>
      </p:sp>
      <p:sp>
        <p:nvSpPr>
          <p:cNvPr id="7179" name="AutoShape 11"/>
          <p:cNvSpPr>
            <a:spLocks noChangeArrowheads="1"/>
          </p:cNvSpPr>
          <p:nvPr/>
        </p:nvSpPr>
        <p:spPr bwMode="auto">
          <a:xfrm>
            <a:off x="152400" y="5412658"/>
            <a:ext cx="403225" cy="392113"/>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endParaRPr>
          </a:p>
        </p:txBody>
      </p:sp>
      <p:sp>
        <p:nvSpPr>
          <p:cNvPr id="7180" name="AutoShape 12"/>
          <p:cNvSpPr>
            <a:spLocks noChangeArrowheads="1"/>
          </p:cNvSpPr>
          <p:nvPr/>
        </p:nvSpPr>
        <p:spPr bwMode="auto">
          <a:xfrm>
            <a:off x="-71285" y="4691856"/>
            <a:ext cx="403225" cy="392113"/>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endParaRPr>
          </a:p>
        </p:txBody>
      </p:sp>
      <p:sp>
        <p:nvSpPr>
          <p:cNvPr id="7181" name="AutoShape 13"/>
          <p:cNvSpPr>
            <a:spLocks noChangeArrowheads="1"/>
          </p:cNvSpPr>
          <p:nvPr/>
        </p:nvSpPr>
        <p:spPr bwMode="auto">
          <a:xfrm>
            <a:off x="8572499" y="1937543"/>
            <a:ext cx="403225" cy="392113"/>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endParaRPr>
          </a:p>
        </p:txBody>
      </p:sp>
      <p:sp>
        <p:nvSpPr>
          <p:cNvPr id="7182" name="AutoShape 14"/>
          <p:cNvSpPr>
            <a:spLocks noChangeArrowheads="1"/>
          </p:cNvSpPr>
          <p:nvPr/>
        </p:nvSpPr>
        <p:spPr bwMode="auto">
          <a:xfrm>
            <a:off x="8572500" y="4849172"/>
            <a:ext cx="403225" cy="392113"/>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endParaRPr>
          </a:p>
        </p:txBody>
      </p:sp>
      <p:sp>
        <p:nvSpPr>
          <p:cNvPr id="7183" name="AutoShape 15"/>
          <p:cNvSpPr>
            <a:spLocks noChangeArrowheads="1"/>
          </p:cNvSpPr>
          <p:nvPr/>
        </p:nvSpPr>
        <p:spPr bwMode="auto">
          <a:xfrm>
            <a:off x="26987" y="2895600"/>
            <a:ext cx="403225" cy="392113"/>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endParaRPr>
          </a:p>
        </p:txBody>
      </p:sp>
      <p:sp>
        <p:nvSpPr>
          <p:cNvPr id="7184" name="AutoShape 16"/>
          <p:cNvSpPr>
            <a:spLocks noChangeArrowheads="1"/>
          </p:cNvSpPr>
          <p:nvPr/>
        </p:nvSpPr>
        <p:spPr bwMode="auto">
          <a:xfrm>
            <a:off x="4513005" y="73742"/>
            <a:ext cx="685800" cy="609600"/>
          </a:xfrm>
          <a:prstGeom prst="star5">
            <a:avLst/>
          </a:prstGeom>
          <a:gradFill rotWithShape="1">
            <a:gsLst>
              <a:gs pos="0">
                <a:srgbClr val="FFFF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endParaRPr>
          </a:p>
        </p:txBody>
      </p:sp>
      <p:sp>
        <p:nvSpPr>
          <p:cNvPr id="7185" name="AutoShape 17"/>
          <p:cNvSpPr>
            <a:spLocks noChangeArrowheads="1"/>
          </p:cNvSpPr>
          <p:nvPr/>
        </p:nvSpPr>
        <p:spPr bwMode="auto">
          <a:xfrm>
            <a:off x="8001000" y="381000"/>
            <a:ext cx="685800" cy="609600"/>
          </a:xfrm>
          <a:prstGeom prst="star5">
            <a:avLst/>
          </a:prstGeom>
          <a:gradFill rotWithShape="1">
            <a:gsLst>
              <a:gs pos="0">
                <a:srgbClr val="FFFF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endParaRPr>
          </a:p>
        </p:txBody>
      </p:sp>
      <p:sp>
        <p:nvSpPr>
          <p:cNvPr id="7186" name="AutoShape 18"/>
          <p:cNvSpPr>
            <a:spLocks noChangeArrowheads="1"/>
          </p:cNvSpPr>
          <p:nvPr/>
        </p:nvSpPr>
        <p:spPr bwMode="auto">
          <a:xfrm>
            <a:off x="228600" y="381000"/>
            <a:ext cx="685800" cy="609600"/>
          </a:xfrm>
          <a:prstGeom prst="star5">
            <a:avLst/>
          </a:prstGeom>
          <a:gradFill rotWithShape="1">
            <a:gsLst>
              <a:gs pos="0">
                <a:srgbClr val="FFFF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endParaRPr>
          </a:p>
        </p:txBody>
      </p:sp>
      <p:sp>
        <p:nvSpPr>
          <p:cNvPr id="7189" name="AutoShape 21"/>
          <p:cNvSpPr>
            <a:spLocks noChangeArrowheads="1"/>
          </p:cNvSpPr>
          <p:nvPr/>
        </p:nvSpPr>
        <p:spPr bwMode="auto">
          <a:xfrm>
            <a:off x="8669644" y="0"/>
            <a:ext cx="403225" cy="392113"/>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endParaRPr>
          </a:p>
        </p:txBody>
      </p:sp>
      <p:sp>
        <p:nvSpPr>
          <p:cNvPr id="7190" name="AutoShape 22"/>
          <p:cNvSpPr>
            <a:spLocks noChangeArrowheads="1"/>
          </p:cNvSpPr>
          <p:nvPr/>
        </p:nvSpPr>
        <p:spPr bwMode="auto">
          <a:xfrm>
            <a:off x="1196975" y="6299430"/>
            <a:ext cx="403225" cy="392113"/>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endParaRPr>
          </a:p>
        </p:txBody>
      </p:sp>
      <p:sp>
        <p:nvSpPr>
          <p:cNvPr id="7191" name="AutoShape 23"/>
          <p:cNvSpPr>
            <a:spLocks noChangeArrowheads="1"/>
          </p:cNvSpPr>
          <p:nvPr/>
        </p:nvSpPr>
        <p:spPr bwMode="auto">
          <a:xfrm>
            <a:off x="130328" y="2133600"/>
            <a:ext cx="403225" cy="392113"/>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endParaRPr>
          </a:p>
        </p:txBody>
      </p:sp>
      <p:sp>
        <p:nvSpPr>
          <p:cNvPr id="7194" name="AutoShape 26"/>
          <p:cNvSpPr>
            <a:spLocks noChangeArrowheads="1"/>
          </p:cNvSpPr>
          <p:nvPr/>
        </p:nvSpPr>
        <p:spPr bwMode="auto">
          <a:xfrm>
            <a:off x="228600" y="3581400"/>
            <a:ext cx="685800" cy="609600"/>
          </a:xfrm>
          <a:prstGeom prst="star5">
            <a:avLst/>
          </a:prstGeom>
          <a:gradFill rotWithShape="1">
            <a:gsLst>
              <a:gs pos="0">
                <a:srgbClr val="FFFF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endParaRPr>
          </a:p>
        </p:txBody>
      </p:sp>
      <p:sp>
        <p:nvSpPr>
          <p:cNvPr id="7195" name="AutoShape 27"/>
          <p:cNvSpPr>
            <a:spLocks noChangeArrowheads="1"/>
          </p:cNvSpPr>
          <p:nvPr/>
        </p:nvSpPr>
        <p:spPr bwMode="auto">
          <a:xfrm>
            <a:off x="8229600" y="3429000"/>
            <a:ext cx="685800" cy="609600"/>
          </a:xfrm>
          <a:prstGeom prst="star5">
            <a:avLst/>
          </a:prstGeom>
          <a:gradFill rotWithShape="1">
            <a:gsLst>
              <a:gs pos="0">
                <a:srgbClr val="FFFF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endParaRPr>
          </a:p>
        </p:txBody>
      </p:sp>
      <p:sp>
        <p:nvSpPr>
          <p:cNvPr id="7196" name="AutoShape 28"/>
          <p:cNvSpPr>
            <a:spLocks noChangeArrowheads="1"/>
          </p:cNvSpPr>
          <p:nvPr/>
        </p:nvSpPr>
        <p:spPr bwMode="auto">
          <a:xfrm>
            <a:off x="3581400" y="6248400"/>
            <a:ext cx="403225" cy="392113"/>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endParaRPr>
          </a:p>
        </p:txBody>
      </p:sp>
      <p:sp>
        <p:nvSpPr>
          <p:cNvPr id="7197" name="AutoShape 29"/>
          <p:cNvSpPr>
            <a:spLocks noChangeArrowheads="1"/>
          </p:cNvSpPr>
          <p:nvPr/>
        </p:nvSpPr>
        <p:spPr bwMode="auto">
          <a:xfrm>
            <a:off x="6553200" y="6096000"/>
            <a:ext cx="403225" cy="392113"/>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endParaRPr>
          </a:p>
        </p:txBody>
      </p:sp>
      <p:sp>
        <p:nvSpPr>
          <p:cNvPr id="7198" name="AutoShape 30"/>
          <p:cNvSpPr>
            <a:spLocks noChangeArrowheads="1"/>
          </p:cNvSpPr>
          <p:nvPr/>
        </p:nvSpPr>
        <p:spPr bwMode="auto">
          <a:xfrm>
            <a:off x="8495019" y="6283504"/>
            <a:ext cx="403225" cy="392113"/>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endParaRPr>
          </a:p>
        </p:txBody>
      </p:sp>
      <p:sp>
        <p:nvSpPr>
          <p:cNvPr id="2" name="Rectangle 1"/>
          <p:cNvSpPr/>
          <p:nvPr/>
        </p:nvSpPr>
        <p:spPr>
          <a:xfrm>
            <a:off x="26987" y="73742"/>
            <a:ext cx="9045882" cy="6762827"/>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466518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repeatCount="indefinite" fill="hold" grpId="0" nodeType="withEffect">
                                  <p:stCondLst>
                                    <p:cond delay="0"/>
                                  </p:stCondLst>
                                  <p:childTnLst>
                                    <p:set>
                                      <p:cBhvr>
                                        <p:cTn id="6" dur="1" fill="hold">
                                          <p:stCondLst>
                                            <p:cond delay="0"/>
                                          </p:stCondLst>
                                        </p:cTn>
                                        <p:tgtEl>
                                          <p:spTgt spid="7176"/>
                                        </p:tgtEl>
                                        <p:attrNameLst>
                                          <p:attrName>style.visibility</p:attrName>
                                        </p:attrNameLst>
                                      </p:cBhvr>
                                      <p:to>
                                        <p:strVal val="visible"/>
                                      </p:to>
                                    </p:set>
                                    <p:anim calcmode="lin" valueType="num">
                                      <p:cBhvr>
                                        <p:cTn id="7" dur="1000" fill="hold"/>
                                        <p:tgtEl>
                                          <p:spTgt spid="7176"/>
                                        </p:tgtEl>
                                        <p:attrNameLst>
                                          <p:attrName>ppt_w</p:attrName>
                                        </p:attrNameLst>
                                      </p:cBhvr>
                                      <p:tavLst>
                                        <p:tav tm="0">
                                          <p:val>
                                            <p:fltVal val="0"/>
                                          </p:val>
                                        </p:tav>
                                        <p:tav tm="100000">
                                          <p:val>
                                            <p:strVal val="#ppt_w"/>
                                          </p:val>
                                        </p:tav>
                                      </p:tavLst>
                                    </p:anim>
                                    <p:anim calcmode="lin" valueType="num">
                                      <p:cBhvr>
                                        <p:cTn id="8" dur="1000" fill="hold"/>
                                        <p:tgtEl>
                                          <p:spTgt spid="7176"/>
                                        </p:tgtEl>
                                        <p:attrNameLst>
                                          <p:attrName>ppt_h</p:attrName>
                                        </p:attrNameLst>
                                      </p:cBhvr>
                                      <p:tavLst>
                                        <p:tav tm="0">
                                          <p:val>
                                            <p:fltVal val="0"/>
                                          </p:val>
                                        </p:tav>
                                        <p:tav tm="100000">
                                          <p:val>
                                            <p:strVal val="#ppt_h"/>
                                          </p:val>
                                        </p:tav>
                                      </p:tavLst>
                                    </p:anim>
                                    <p:anim calcmode="lin" valueType="num">
                                      <p:cBhvr>
                                        <p:cTn id="9" dur="1000" fill="hold"/>
                                        <p:tgtEl>
                                          <p:spTgt spid="7176"/>
                                        </p:tgtEl>
                                        <p:attrNameLst>
                                          <p:attrName>ppt_x</p:attrName>
                                        </p:attrNameLst>
                                      </p:cBhvr>
                                      <p:tavLst>
                                        <p:tav tm="0">
                                          <p:val>
                                            <p:fltVal val="0.5"/>
                                          </p:val>
                                        </p:tav>
                                        <p:tav tm="100000">
                                          <p:val>
                                            <p:strVal val="#ppt_x"/>
                                          </p:val>
                                        </p:tav>
                                      </p:tavLst>
                                    </p:anim>
                                    <p:anim calcmode="lin" valueType="num">
                                      <p:cBhvr>
                                        <p:cTn id="10" dur="1000" fill="hold"/>
                                        <p:tgtEl>
                                          <p:spTgt spid="7176"/>
                                        </p:tgtEl>
                                        <p:attrNameLst>
                                          <p:attrName>ppt_y</p:attrName>
                                        </p:attrNameLst>
                                      </p:cBhvr>
                                      <p:tavLst>
                                        <p:tav tm="0">
                                          <p:val>
                                            <p:fltVal val="0.5"/>
                                          </p:val>
                                        </p:tav>
                                        <p:tav tm="100000">
                                          <p:val>
                                            <p:strVal val="#ppt_y"/>
                                          </p:val>
                                        </p:tav>
                                      </p:tavLst>
                                    </p:anim>
                                  </p:childTnLst>
                                </p:cTn>
                              </p:par>
                              <p:par>
                                <p:cTn id="11" presetID="23" presetClass="entr" presetSubtype="528" repeatCount="indefinite" fill="hold" grpId="0" nodeType="withEffect">
                                  <p:stCondLst>
                                    <p:cond delay="0"/>
                                  </p:stCondLst>
                                  <p:childTnLst>
                                    <p:set>
                                      <p:cBhvr>
                                        <p:cTn id="12" dur="1" fill="hold">
                                          <p:stCondLst>
                                            <p:cond delay="0"/>
                                          </p:stCondLst>
                                        </p:cTn>
                                        <p:tgtEl>
                                          <p:spTgt spid="7177"/>
                                        </p:tgtEl>
                                        <p:attrNameLst>
                                          <p:attrName>style.visibility</p:attrName>
                                        </p:attrNameLst>
                                      </p:cBhvr>
                                      <p:to>
                                        <p:strVal val="visible"/>
                                      </p:to>
                                    </p:set>
                                    <p:anim calcmode="lin" valueType="num">
                                      <p:cBhvr>
                                        <p:cTn id="13" dur="1000" fill="hold"/>
                                        <p:tgtEl>
                                          <p:spTgt spid="7177"/>
                                        </p:tgtEl>
                                        <p:attrNameLst>
                                          <p:attrName>ppt_w</p:attrName>
                                        </p:attrNameLst>
                                      </p:cBhvr>
                                      <p:tavLst>
                                        <p:tav tm="0">
                                          <p:val>
                                            <p:fltVal val="0"/>
                                          </p:val>
                                        </p:tav>
                                        <p:tav tm="100000">
                                          <p:val>
                                            <p:strVal val="#ppt_w"/>
                                          </p:val>
                                        </p:tav>
                                      </p:tavLst>
                                    </p:anim>
                                    <p:anim calcmode="lin" valueType="num">
                                      <p:cBhvr>
                                        <p:cTn id="14" dur="1000" fill="hold"/>
                                        <p:tgtEl>
                                          <p:spTgt spid="7177"/>
                                        </p:tgtEl>
                                        <p:attrNameLst>
                                          <p:attrName>ppt_h</p:attrName>
                                        </p:attrNameLst>
                                      </p:cBhvr>
                                      <p:tavLst>
                                        <p:tav tm="0">
                                          <p:val>
                                            <p:fltVal val="0"/>
                                          </p:val>
                                        </p:tav>
                                        <p:tav tm="100000">
                                          <p:val>
                                            <p:strVal val="#ppt_h"/>
                                          </p:val>
                                        </p:tav>
                                      </p:tavLst>
                                    </p:anim>
                                    <p:anim calcmode="lin" valueType="num">
                                      <p:cBhvr>
                                        <p:cTn id="15" dur="1000" fill="hold"/>
                                        <p:tgtEl>
                                          <p:spTgt spid="7177"/>
                                        </p:tgtEl>
                                        <p:attrNameLst>
                                          <p:attrName>ppt_x</p:attrName>
                                        </p:attrNameLst>
                                      </p:cBhvr>
                                      <p:tavLst>
                                        <p:tav tm="0">
                                          <p:val>
                                            <p:fltVal val="0.5"/>
                                          </p:val>
                                        </p:tav>
                                        <p:tav tm="100000">
                                          <p:val>
                                            <p:strVal val="#ppt_x"/>
                                          </p:val>
                                        </p:tav>
                                      </p:tavLst>
                                    </p:anim>
                                    <p:anim calcmode="lin" valueType="num">
                                      <p:cBhvr>
                                        <p:cTn id="16" dur="1000" fill="hold"/>
                                        <p:tgtEl>
                                          <p:spTgt spid="7177"/>
                                        </p:tgtEl>
                                        <p:attrNameLst>
                                          <p:attrName>ppt_y</p:attrName>
                                        </p:attrNameLst>
                                      </p:cBhvr>
                                      <p:tavLst>
                                        <p:tav tm="0">
                                          <p:val>
                                            <p:fltVal val="0.5"/>
                                          </p:val>
                                        </p:tav>
                                        <p:tav tm="100000">
                                          <p:val>
                                            <p:strVal val="#ppt_y"/>
                                          </p:val>
                                        </p:tav>
                                      </p:tavLst>
                                    </p:anim>
                                  </p:childTnLst>
                                </p:cTn>
                              </p:par>
                              <p:par>
                                <p:cTn id="17" presetID="23" presetClass="entr" presetSubtype="528" repeatCount="indefinite" fill="hold" grpId="0" nodeType="withEffect">
                                  <p:stCondLst>
                                    <p:cond delay="1500"/>
                                  </p:stCondLst>
                                  <p:childTnLst>
                                    <p:set>
                                      <p:cBhvr>
                                        <p:cTn id="18" dur="1" fill="hold">
                                          <p:stCondLst>
                                            <p:cond delay="0"/>
                                          </p:stCondLst>
                                        </p:cTn>
                                        <p:tgtEl>
                                          <p:spTgt spid="7178"/>
                                        </p:tgtEl>
                                        <p:attrNameLst>
                                          <p:attrName>style.visibility</p:attrName>
                                        </p:attrNameLst>
                                      </p:cBhvr>
                                      <p:to>
                                        <p:strVal val="visible"/>
                                      </p:to>
                                    </p:set>
                                    <p:anim calcmode="lin" valueType="num">
                                      <p:cBhvr>
                                        <p:cTn id="19" dur="1000" fill="hold"/>
                                        <p:tgtEl>
                                          <p:spTgt spid="7178"/>
                                        </p:tgtEl>
                                        <p:attrNameLst>
                                          <p:attrName>ppt_w</p:attrName>
                                        </p:attrNameLst>
                                      </p:cBhvr>
                                      <p:tavLst>
                                        <p:tav tm="0">
                                          <p:val>
                                            <p:fltVal val="0"/>
                                          </p:val>
                                        </p:tav>
                                        <p:tav tm="100000">
                                          <p:val>
                                            <p:strVal val="#ppt_w"/>
                                          </p:val>
                                        </p:tav>
                                      </p:tavLst>
                                    </p:anim>
                                    <p:anim calcmode="lin" valueType="num">
                                      <p:cBhvr>
                                        <p:cTn id="20" dur="1000" fill="hold"/>
                                        <p:tgtEl>
                                          <p:spTgt spid="7178"/>
                                        </p:tgtEl>
                                        <p:attrNameLst>
                                          <p:attrName>ppt_h</p:attrName>
                                        </p:attrNameLst>
                                      </p:cBhvr>
                                      <p:tavLst>
                                        <p:tav tm="0">
                                          <p:val>
                                            <p:fltVal val="0"/>
                                          </p:val>
                                        </p:tav>
                                        <p:tav tm="100000">
                                          <p:val>
                                            <p:strVal val="#ppt_h"/>
                                          </p:val>
                                        </p:tav>
                                      </p:tavLst>
                                    </p:anim>
                                    <p:anim calcmode="lin" valueType="num">
                                      <p:cBhvr>
                                        <p:cTn id="21" dur="1000" fill="hold"/>
                                        <p:tgtEl>
                                          <p:spTgt spid="7178"/>
                                        </p:tgtEl>
                                        <p:attrNameLst>
                                          <p:attrName>ppt_x</p:attrName>
                                        </p:attrNameLst>
                                      </p:cBhvr>
                                      <p:tavLst>
                                        <p:tav tm="0">
                                          <p:val>
                                            <p:fltVal val="0.5"/>
                                          </p:val>
                                        </p:tav>
                                        <p:tav tm="100000">
                                          <p:val>
                                            <p:strVal val="#ppt_x"/>
                                          </p:val>
                                        </p:tav>
                                      </p:tavLst>
                                    </p:anim>
                                    <p:anim calcmode="lin" valueType="num">
                                      <p:cBhvr>
                                        <p:cTn id="22" dur="1000" fill="hold"/>
                                        <p:tgtEl>
                                          <p:spTgt spid="7178"/>
                                        </p:tgtEl>
                                        <p:attrNameLst>
                                          <p:attrName>ppt_y</p:attrName>
                                        </p:attrNameLst>
                                      </p:cBhvr>
                                      <p:tavLst>
                                        <p:tav tm="0">
                                          <p:val>
                                            <p:fltVal val="0.5"/>
                                          </p:val>
                                        </p:tav>
                                        <p:tav tm="100000">
                                          <p:val>
                                            <p:strVal val="#ppt_y"/>
                                          </p:val>
                                        </p:tav>
                                      </p:tavLst>
                                    </p:anim>
                                  </p:childTnLst>
                                </p:cTn>
                              </p:par>
                              <p:par>
                                <p:cTn id="23" presetID="23" presetClass="entr" presetSubtype="528" repeatCount="indefinite" fill="hold" grpId="0" nodeType="withEffect">
                                  <p:stCondLst>
                                    <p:cond delay="1500"/>
                                  </p:stCondLst>
                                  <p:childTnLst>
                                    <p:set>
                                      <p:cBhvr>
                                        <p:cTn id="24" dur="1" fill="hold">
                                          <p:stCondLst>
                                            <p:cond delay="0"/>
                                          </p:stCondLst>
                                        </p:cTn>
                                        <p:tgtEl>
                                          <p:spTgt spid="7179"/>
                                        </p:tgtEl>
                                        <p:attrNameLst>
                                          <p:attrName>style.visibility</p:attrName>
                                        </p:attrNameLst>
                                      </p:cBhvr>
                                      <p:to>
                                        <p:strVal val="visible"/>
                                      </p:to>
                                    </p:set>
                                    <p:anim calcmode="lin" valueType="num">
                                      <p:cBhvr>
                                        <p:cTn id="25" dur="1000" fill="hold"/>
                                        <p:tgtEl>
                                          <p:spTgt spid="7179"/>
                                        </p:tgtEl>
                                        <p:attrNameLst>
                                          <p:attrName>ppt_w</p:attrName>
                                        </p:attrNameLst>
                                      </p:cBhvr>
                                      <p:tavLst>
                                        <p:tav tm="0">
                                          <p:val>
                                            <p:fltVal val="0"/>
                                          </p:val>
                                        </p:tav>
                                        <p:tav tm="100000">
                                          <p:val>
                                            <p:strVal val="#ppt_w"/>
                                          </p:val>
                                        </p:tav>
                                      </p:tavLst>
                                    </p:anim>
                                    <p:anim calcmode="lin" valueType="num">
                                      <p:cBhvr>
                                        <p:cTn id="26" dur="1000" fill="hold"/>
                                        <p:tgtEl>
                                          <p:spTgt spid="7179"/>
                                        </p:tgtEl>
                                        <p:attrNameLst>
                                          <p:attrName>ppt_h</p:attrName>
                                        </p:attrNameLst>
                                      </p:cBhvr>
                                      <p:tavLst>
                                        <p:tav tm="0">
                                          <p:val>
                                            <p:fltVal val="0"/>
                                          </p:val>
                                        </p:tav>
                                        <p:tav tm="100000">
                                          <p:val>
                                            <p:strVal val="#ppt_h"/>
                                          </p:val>
                                        </p:tav>
                                      </p:tavLst>
                                    </p:anim>
                                    <p:anim calcmode="lin" valueType="num">
                                      <p:cBhvr>
                                        <p:cTn id="27" dur="1000" fill="hold"/>
                                        <p:tgtEl>
                                          <p:spTgt spid="7179"/>
                                        </p:tgtEl>
                                        <p:attrNameLst>
                                          <p:attrName>ppt_x</p:attrName>
                                        </p:attrNameLst>
                                      </p:cBhvr>
                                      <p:tavLst>
                                        <p:tav tm="0">
                                          <p:val>
                                            <p:fltVal val="0.5"/>
                                          </p:val>
                                        </p:tav>
                                        <p:tav tm="100000">
                                          <p:val>
                                            <p:strVal val="#ppt_x"/>
                                          </p:val>
                                        </p:tav>
                                      </p:tavLst>
                                    </p:anim>
                                    <p:anim calcmode="lin" valueType="num">
                                      <p:cBhvr>
                                        <p:cTn id="28" dur="1000" fill="hold"/>
                                        <p:tgtEl>
                                          <p:spTgt spid="7179"/>
                                        </p:tgtEl>
                                        <p:attrNameLst>
                                          <p:attrName>ppt_y</p:attrName>
                                        </p:attrNameLst>
                                      </p:cBhvr>
                                      <p:tavLst>
                                        <p:tav tm="0">
                                          <p:val>
                                            <p:fltVal val="0.5"/>
                                          </p:val>
                                        </p:tav>
                                        <p:tav tm="100000">
                                          <p:val>
                                            <p:strVal val="#ppt_y"/>
                                          </p:val>
                                        </p:tav>
                                      </p:tavLst>
                                    </p:anim>
                                  </p:childTnLst>
                                </p:cTn>
                              </p:par>
                              <p:par>
                                <p:cTn id="29" presetID="23" presetClass="entr" presetSubtype="528" repeatCount="indefinite" fill="hold" grpId="0" nodeType="withEffect">
                                  <p:stCondLst>
                                    <p:cond delay="1500"/>
                                  </p:stCondLst>
                                  <p:childTnLst>
                                    <p:set>
                                      <p:cBhvr>
                                        <p:cTn id="30" dur="1" fill="hold">
                                          <p:stCondLst>
                                            <p:cond delay="0"/>
                                          </p:stCondLst>
                                        </p:cTn>
                                        <p:tgtEl>
                                          <p:spTgt spid="7180"/>
                                        </p:tgtEl>
                                        <p:attrNameLst>
                                          <p:attrName>style.visibility</p:attrName>
                                        </p:attrNameLst>
                                      </p:cBhvr>
                                      <p:to>
                                        <p:strVal val="visible"/>
                                      </p:to>
                                    </p:set>
                                    <p:anim calcmode="lin" valueType="num">
                                      <p:cBhvr>
                                        <p:cTn id="31" dur="1000" fill="hold"/>
                                        <p:tgtEl>
                                          <p:spTgt spid="7180"/>
                                        </p:tgtEl>
                                        <p:attrNameLst>
                                          <p:attrName>ppt_w</p:attrName>
                                        </p:attrNameLst>
                                      </p:cBhvr>
                                      <p:tavLst>
                                        <p:tav tm="0">
                                          <p:val>
                                            <p:fltVal val="0"/>
                                          </p:val>
                                        </p:tav>
                                        <p:tav tm="100000">
                                          <p:val>
                                            <p:strVal val="#ppt_w"/>
                                          </p:val>
                                        </p:tav>
                                      </p:tavLst>
                                    </p:anim>
                                    <p:anim calcmode="lin" valueType="num">
                                      <p:cBhvr>
                                        <p:cTn id="32" dur="1000" fill="hold"/>
                                        <p:tgtEl>
                                          <p:spTgt spid="7180"/>
                                        </p:tgtEl>
                                        <p:attrNameLst>
                                          <p:attrName>ppt_h</p:attrName>
                                        </p:attrNameLst>
                                      </p:cBhvr>
                                      <p:tavLst>
                                        <p:tav tm="0">
                                          <p:val>
                                            <p:fltVal val="0"/>
                                          </p:val>
                                        </p:tav>
                                        <p:tav tm="100000">
                                          <p:val>
                                            <p:strVal val="#ppt_h"/>
                                          </p:val>
                                        </p:tav>
                                      </p:tavLst>
                                    </p:anim>
                                    <p:anim calcmode="lin" valueType="num">
                                      <p:cBhvr>
                                        <p:cTn id="33" dur="1000" fill="hold"/>
                                        <p:tgtEl>
                                          <p:spTgt spid="7180"/>
                                        </p:tgtEl>
                                        <p:attrNameLst>
                                          <p:attrName>ppt_x</p:attrName>
                                        </p:attrNameLst>
                                      </p:cBhvr>
                                      <p:tavLst>
                                        <p:tav tm="0">
                                          <p:val>
                                            <p:fltVal val="0.5"/>
                                          </p:val>
                                        </p:tav>
                                        <p:tav tm="100000">
                                          <p:val>
                                            <p:strVal val="#ppt_x"/>
                                          </p:val>
                                        </p:tav>
                                      </p:tavLst>
                                    </p:anim>
                                    <p:anim calcmode="lin" valueType="num">
                                      <p:cBhvr>
                                        <p:cTn id="34" dur="1000" fill="hold"/>
                                        <p:tgtEl>
                                          <p:spTgt spid="7180"/>
                                        </p:tgtEl>
                                        <p:attrNameLst>
                                          <p:attrName>ppt_y</p:attrName>
                                        </p:attrNameLst>
                                      </p:cBhvr>
                                      <p:tavLst>
                                        <p:tav tm="0">
                                          <p:val>
                                            <p:fltVal val="0.5"/>
                                          </p:val>
                                        </p:tav>
                                        <p:tav tm="100000">
                                          <p:val>
                                            <p:strVal val="#ppt_y"/>
                                          </p:val>
                                        </p:tav>
                                      </p:tavLst>
                                    </p:anim>
                                  </p:childTnLst>
                                </p:cTn>
                              </p:par>
                              <p:par>
                                <p:cTn id="35" presetID="23" presetClass="entr" presetSubtype="528" repeatCount="indefinite" fill="hold" grpId="0" nodeType="withEffect">
                                  <p:stCondLst>
                                    <p:cond delay="1500"/>
                                  </p:stCondLst>
                                  <p:childTnLst>
                                    <p:set>
                                      <p:cBhvr>
                                        <p:cTn id="36" dur="1" fill="hold">
                                          <p:stCondLst>
                                            <p:cond delay="0"/>
                                          </p:stCondLst>
                                        </p:cTn>
                                        <p:tgtEl>
                                          <p:spTgt spid="7181"/>
                                        </p:tgtEl>
                                        <p:attrNameLst>
                                          <p:attrName>style.visibility</p:attrName>
                                        </p:attrNameLst>
                                      </p:cBhvr>
                                      <p:to>
                                        <p:strVal val="visible"/>
                                      </p:to>
                                    </p:set>
                                    <p:anim calcmode="lin" valueType="num">
                                      <p:cBhvr>
                                        <p:cTn id="37" dur="1000" fill="hold"/>
                                        <p:tgtEl>
                                          <p:spTgt spid="7181"/>
                                        </p:tgtEl>
                                        <p:attrNameLst>
                                          <p:attrName>ppt_w</p:attrName>
                                        </p:attrNameLst>
                                      </p:cBhvr>
                                      <p:tavLst>
                                        <p:tav tm="0">
                                          <p:val>
                                            <p:fltVal val="0"/>
                                          </p:val>
                                        </p:tav>
                                        <p:tav tm="100000">
                                          <p:val>
                                            <p:strVal val="#ppt_w"/>
                                          </p:val>
                                        </p:tav>
                                      </p:tavLst>
                                    </p:anim>
                                    <p:anim calcmode="lin" valueType="num">
                                      <p:cBhvr>
                                        <p:cTn id="38" dur="1000" fill="hold"/>
                                        <p:tgtEl>
                                          <p:spTgt spid="7181"/>
                                        </p:tgtEl>
                                        <p:attrNameLst>
                                          <p:attrName>ppt_h</p:attrName>
                                        </p:attrNameLst>
                                      </p:cBhvr>
                                      <p:tavLst>
                                        <p:tav tm="0">
                                          <p:val>
                                            <p:fltVal val="0"/>
                                          </p:val>
                                        </p:tav>
                                        <p:tav tm="100000">
                                          <p:val>
                                            <p:strVal val="#ppt_h"/>
                                          </p:val>
                                        </p:tav>
                                      </p:tavLst>
                                    </p:anim>
                                    <p:anim calcmode="lin" valueType="num">
                                      <p:cBhvr>
                                        <p:cTn id="39" dur="1000" fill="hold"/>
                                        <p:tgtEl>
                                          <p:spTgt spid="7181"/>
                                        </p:tgtEl>
                                        <p:attrNameLst>
                                          <p:attrName>ppt_x</p:attrName>
                                        </p:attrNameLst>
                                      </p:cBhvr>
                                      <p:tavLst>
                                        <p:tav tm="0">
                                          <p:val>
                                            <p:fltVal val="0.5"/>
                                          </p:val>
                                        </p:tav>
                                        <p:tav tm="100000">
                                          <p:val>
                                            <p:strVal val="#ppt_x"/>
                                          </p:val>
                                        </p:tav>
                                      </p:tavLst>
                                    </p:anim>
                                    <p:anim calcmode="lin" valueType="num">
                                      <p:cBhvr>
                                        <p:cTn id="40" dur="1000" fill="hold"/>
                                        <p:tgtEl>
                                          <p:spTgt spid="7181"/>
                                        </p:tgtEl>
                                        <p:attrNameLst>
                                          <p:attrName>ppt_y</p:attrName>
                                        </p:attrNameLst>
                                      </p:cBhvr>
                                      <p:tavLst>
                                        <p:tav tm="0">
                                          <p:val>
                                            <p:fltVal val="0.5"/>
                                          </p:val>
                                        </p:tav>
                                        <p:tav tm="100000">
                                          <p:val>
                                            <p:strVal val="#ppt_y"/>
                                          </p:val>
                                        </p:tav>
                                      </p:tavLst>
                                    </p:anim>
                                  </p:childTnLst>
                                </p:cTn>
                              </p:par>
                              <p:par>
                                <p:cTn id="41" presetID="23" presetClass="entr" presetSubtype="528" repeatCount="indefinite" fill="hold" grpId="0" nodeType="withEffect">
                                  <p:stCondLst>
                                    <p:cond delay="1500"/>
                                  </p:stCondLst>
                                  <p:childTnLst>
                                    <p:set>
                                      <p:cBhvr>
                                        <p:cTn id="42" dur="1" fill="hold">
                                          <p:stCondLst>
                                            <p:cond delay="0"/>
                                          </p:stCondLst>
                                        </p:cTn>
                                        <p:tgtEl>
                                          <p:spTgt spid="7182"/>
                                        </p:tgtEl>
                                        <p:attrNameLst>
                                          <p:attrName>style.visibility</p:attrName>
                                        </p:attrNameLst>
                                      </p:cBhvr>
                                      <p:to>
                                        <p:strVal val="visible"/>
                                      </p:to>
                                    </p:set>
                                    <p:anim calcmode="lin" valueType="num">
                                      <p:cBhvr>
                                        <p:cTn id="43" dur="1000" fill="hold"/>
                                        <p:tgtEl>
                                          <p:spTgt spid="7182"/>
                                        </p:tgtEl>
                                        <p:attrNameLst>
                                          <p:attrName>ppt_w</p:attrName>
                                        </p:attrNameLst>
                                      </p:cBhvr>
                                      <p:tavLst>
                                        <p:tav tm="0">
                                          <p:val>
                                            <p:fltVal val="0"/>
                                          </p:val>
                                        </p:tav>
                                        <p:tav tm="100000">
                                          <p:val>
                                            <p:strVal val="#ppt_w"/>
                                          </p:val>
                                        </p:tav>
                                      </p:tavLst>
                                    </p:anim>
                                    <p:anim calcmode="lin" valueType="num">
                                      <p:cBhvr>
                                        <p:cTn id="44" dur="1000" fill="hold"/>
                                        <p:tgtEl>
                                          <p:spTgt spid="7182"/>
                                        </p:tgtEl>
                                        <p:attrNameLst>
                                          <p:attrName>ppt_h</p:attrName>
                                        </p:attrNameLst>
                                      </p:cBhvr>
                                      <p:tavLst>
                                        <p:tav tm="0">
                                          <p:val>
                                            <p:fltVal val="0"/>
                                          </p:val>
                                        </p:tav>
                                        <p:tav tm="100000">
                                          <p:val>
                                            <p:strVal val="#ppt_h"/>
                                          </p:val>
                                        </p:tav>
                                      </p:tavLst>
                                    </p:anim>
                                    <p:anim calcmode="lin" valueType="num">
                                      <p:cBhvr>
                                        <p:cTn id="45" dur="1000" fill="hold"/>
                                        <p:tgtEl>
                                          <p:spTgt spid="7182"/>
                                        </p:tgtEl>
                                        <p:attrNameLst>
                                          <p:attrName>ppt_x</p:attrName>
                                        </p:attrNameLst>
                                      </p:cBhvr>
                                      <p:tavLst>
                                        <p:tav tm="0">
                                          <p:val>
                                            <p:fltVal val="0.5"/>
                                          </p:val>
                                        </p:tav>
                                        <p:tav tm="100000">
                                          <p:val>
                                            <p:strVal val="#ppt_x"/>
                                          </p:val>
                                        </p:tav>
                                      </p:tavLst>
                                    </p:anim>
                                    <p:anim calcmode="lin" valueType="num">
                                      <p:cBhvr>
                                        <p:cTn id="46" dur="1000" fill="hold"/>
                                        <p:tgtEl>
                                          <p:spTgt spid="7182"/>
                                        </p:tgtEl>
                                        <p:attrNameLst>
                                          <p:attrName>ppt_y</p:attrName>
                                        </p:attrNameLst>
                                      </p:cBhvr>
                                      <p:tavLst>
                                        <p:tav tm="0">
                                          <p:val>
                                            <p:fltVal val="0.5"/>
                                          </p:val>
                                        </p:tav>
                                        <p:tav tm="100000">
                                          <p:val>
                                            <p:strVal val="#ppt_y"/>
                                          </p:val>
                                        </p:tav>
                                      </p:tavLst>
                                    </p:anim>
                                  </p:childTnLst>
                                </p:cTn>
                              </p:par>
                              <p:par>
                                <p:cTn id="47" presetID="23" presetClass="entr" presetSubtype="528" repeatCount="indefinite" fill="hold" grpId="0" nodeType="withEffect">
                                  <p:stCondLst>
                                    <p:cond delay="1500"/>
                                  </p:stCondLst>
                                  <p:childTnLst>
                                    <p:set>
                                      <p:cBhvr>
                                        <p:cTn id="48" dur="1" fill="hold">
                                          <p:stCondLst>
                                            <p:cond delay="0"/>
                                          </p:stCondLst>
                                        </p:cTn>
                                        <p:tgtEl>
                                          <p:spTgt spid="7183"/>
                                        </p:tgtEl>
                                        <p:attrNameLst>
                                          <p:attrName>style.visibility</p:attrName>
                                        </p:attrNameLst>
                                      </p:cBhvr>
                                      <p:to>
                                        <p:strVal val="visible"/>
                                      </p:to>
                                    </p:set>
                                    <p:anim calcmode="lin" valueType="num">
                                      <p:cBhvr>
                                        <p:cTn id="49" dur="1000" fill="hold"/>
                                        <p:tgtEl>
                                          <p:spTgt spid="7183"/>
                                        </p:tgtEl>
                                        <p:attrNameLst>
                                          <p:attrName>ppt_w</p:attrName>
                                        </p:attrNameLst>
                                      </p:cBhvr>
                                      <p:tavLst>
                                        <p:tav tm="0">
                                          <p:val>
                                            <p:fltVal val="0"/>
                                          </p:val>
                                        </p:tav>
                                        <p:tav tm="100000">
                                          <p:val>
                                            <p:strVal val="#ppt_w"/>
                                          </p:val>
                                        </p:tav>
                                      </p:tavLst>
                                    </p:anim>
                                    <p:anim calcmode="lin" valueType="num">
                                      <p:cBhvr>
                                        <p:cTn id="50" dur="1000" fill="hold"/>
                                        <p:tgtEl>
                                          <p:spTgt spid="7183"/>
                                        </p:tgtEl>
                                        <p:attrNameLst>
                                          <p:attrName>ppt_h</p:attrName>
                                        </p:attrNameLst>
                                      </p:cBhvr>
                                      <p:tavLst>
                                        <p:tav tm="0">
                                          <p:val>
                                            <p:fltVal val="0"/>
                                          </p:val>
                                        </p:tav>
                                        <p:tav tm="100000">
                                          <p:val>
                                            <p:strVal val="#ppt_h"/>
                                          </p:val>
                                        </p:tav>
                                      </p:tavLst>
                                    </p:anim>
                                    <p:anim calcmode="lin" valueType="num">
                                      <p:cBhvr>
                                        <p:cTn id="51" dur="1000" fill="hold"/>
                                        <p:tgtEl>
                                          <p:spTgt spid="7183"/>
                                        </p:tgtEl>
                                        <p:attrNameLst>
                                          <p:attrName>ppt_x</p:attrName>
                                        </p:attrNameLst>
                                      </p:cBhvr>
                                      <p:tavLst>
                                        <p:tav tm="0">
                                          <p:val>
                                            <p:fltVal val="0.5"/>
                                          </p:val>
                                        </p:tav>
                                        <p:tav tm="100000">
                                          <p:val>
                                            <p:strVal val="#ppt_x"/>
                                          </p:val>
                                        </p:tav>
                                      </p:tavLst>
                                    </p:anim>
                                    <p:anim calcmode="lin" valueType="num">
                                      <p:cBhvr>
                                        <p:cTn id="52" dur="1000" fill="hold"/>
                                        <p:tgtEl>
                                          <p:spTgt spid="7183"/>
                                        </p:tgtEl>
                                        <p:attrNameLst>
                                          <p:attrName>ppt_y</p:attrName>
                                        </p:attrNameLst>
                                      </p:cBhvr>
                                      <p:tavLst>
                                        <p:tav tm="0">
                                          <p:val>
                                            <p:fltVal val="0.5"/>
                                          </p:val>
                                        </p:tav>
                                        <p:tav tm="100000">
                                          <p:val>
                                            <p:strVal val="#ppt_y"/>
                                          </p:val>
                                        </p:tav>
                                      </p:tavLst>
                                    </p:anim>
                                  </p:childTnLst>
                                </p:cTn>
                              </p:par>
                              <p:par>
                                <p:cTn id="53" presetID="23" presetClass="entr" presetSubtype="528" repeatCount="indefinite" fill="hold" grpId="0" nodeType="withEffect">
                                  <p:stCondLst>
                                    <p:cond delay="0"/>
                                  </p:stCondLst>
                                  <p:childTnLst>
                                    <p:set>
                                      <p:cBhvr>
                                        <p:cTn id="54" dur="1" fill="hold">
                                          <p:stCondLst>
                                            <p:cond delay="0"/>
                                          </p:stCondLst>
                                        </p:cTn>
                                        <p:tgtEl>
                                          <p:spTgt spid="7184"/>
                                        </p:tgtEl>
                                        <p:attrNameLst>
                                          <p:attrName>style.visibility</p:attrName>
                                        </p:attrNameLst>
                                      </p:cBhvr>
                                      <p:to>
                                        <p:strVal val="visible"/>
                                      </p:to>
                                    </p:set>
                                    <p:anim calcmode="lin" valueType="num">
                                      <p:cBhvr>
                                        <p:cTn id="55" dur="1000" fill="hold"/>
                                        <p:tgtEl>
                                          <p:spTgt spid="7184"/>
                                        </p:tgtEl>
                                        <p:attrNameLst>
                                          <p:attrName>ppt_w</p:attrName>
                                        </p:attrNameLst>
                                      </p:cBhvr>
                                      <p:tavLst>
                                        <p:tav tm="0">
                                          <p:val>
                                            <p:fltVal val="0"/>
                                          </p:val>
                                        </p:tav>
                                        <p:tav tm="100000">
                                          <p:val>
                                            <p:strVal val="#ppt_w"/>
                                          </p:val>
                                        </p:tav>
                                      </p:tavLst>
                                    </p:anim>
                                    <p:anim calcmode="lin" valueType="num">
                                      <p:cBhvr>
                                        <p:cTn id="56" dur="1000" fill="hold"/>
                                        <p:tgtEl>
                                          <p:spTgt spid="7184"/>
                                        </p:tgtEl>
                                        <p:attrNameLst>
                                          <p:attrName>ppt_h</p:attrName>
                                        </p:attrNameLst>
                                      </p:cBhvr>
                                      <p:tavLst>
                                        <p:tav tm="0">
                                          <p:val>
                                            <p:fltVal val="0"/>
                                          </p:val>
                                        </p:tav>
                                        <p:tav tm="100000">
                                          <p:val>
                                            <p:strVal val="#ppt_h"/>
                                          </p:val>
                                        </p:tav>
                                      </p:tavLst>
                                    </p:anim>
                                    <p:anim calcmode="lin" valueType="num">
                                      <p:cBhvr>
                                        <p:cTn id="57" dur="1000" fill="hold"/>
                                        <p:tgtEl>
                                          <p:spTgt spid="7184"/>
                                        </p:tgtEl>
                                        <p:attrNameLst>
                                          <p:attrName>ppt_x</p:attrName>
                                        </p:attrNameLst>
                                      </p:cBhvr>
                                      <p:tavLst>
                                        <p:tav tm="0">
                                          <p:val>
                                            <p:fltVal val="0.5"/>
                                          </p:val>
                                        </p:tav>
                                        <p:tav tm="100000">
                                          <p:val>
                                            <p:strVal val="#ppt_x"/>
                                          </p:val>
                                        </p:tav>
                                      </p:tavLst>
                                    </p:anim>
                                    <p:anim calcmode="lin" valueType="num">
                                      <p:cBhvr>
                                        <p:cTn id="58" dur="1000" fill="hold"/>
                                        <p:tgtEl>
                                          <p:spTgt spid="7184"/>
                                        </p:tgtEl>
                                        <p:attrNameLst>
                                          <p:attrName>ppt_y</p:attrName>
                                        </p:attrNameLst>
                                      </p:cBhvr>
                                      <p:tavLst>
                                        <p:tav tm="0">
                                          <p:val>
                                            <p:fltVal val="0.5"/>
                                          </p:val>
                                        </p:tav>
                                        <p:tav tm="100000">
                                          <p:val>
                                            <p:strVal val="#ppt_y"/>
                                          </p:val>
                                        </p:tav>
                                      </p:tavLst>
                                    </p:anim>
                                  </p:childTnLst>
                                </p:cTn>
                              </p:par>
                              <p:par>
                                <p:cTn id="59" presetID="23" presetClass="entr" presetSubtype="528" repeatCount="indefinite" fill="hold" grpId="0" nodeType="withEffect">
                                  <p:stCondLst>
                                    <p:cond delay="0"/>
                                  </p:stCondLst>
                                  <p:childTnLst>
                                    <p:set>
                                      <p:cBhvr>
                                        <p:cTn id="60" dur="1" fill="hold">
                                          <p:stCondLst>
                                            <p:cond delay="0"/>
                                          </p:stCondLst>
                                        </p:cTn>
                                        <p:tgtEl>
                                          <p:spTgt spid="7185"/>
                                        </p:tgtEl>
                                        <p:attrNameLst>
                                          <p:attrName>style.visibility</p:attrName>
                                        </p:attrNameLst>
                                      </p:cBhvr>
                                      <p:to>
                                        <p:strVal val="visible"/>
                                      </p:to>
                                    </p:set>
                                    <p:anim calcmode="lin" valueType="num">
                                      <p:cBhvr>
                                        <p:cTn id="61" dur="1000" fill="hold"/>
                                        <p:tgtEl>
                                          <p:spTgt spid="7185"/>
                                        </p:tgtEl>
                                        <p:attrNameLst>
                                          <p:attrName>ppt_w</p:attrName>
                                        </p:attrNameLst>
                                      </p:cBhvr>
                                      <p:tavLst>
                                        <p:tav tm="0">
                                          <p:val>
                                            <p:fltVal val="0"/>
                                          </p:val>
                                        </p:tav>
                                        <p:tav tm="100000">
                                          <p:val>
                                            <p:strVal val="#ppt_w"/>
                                          </p:val>
                                        </p:tav>
                                      </p:tavLst>
                                    </p:anim>
                                    <p:anim calcmode="lin" valueType="num">
                                      <p:cBhvr>
                                        <p:cTn id="62" dur="1000" fill="hold"/>
                                        <p:tgtEl>
                                          <p:spTgt spid="7185"/>
                                        </p:tgtEl>
                                        <p:attrNameLst>
                                          <p:attrName>ppt_h</p:attrName>
                                        </p:attrNameLst>
                                      </p:cBhvr>
                                      <p:tavLst>
                                        <p:tav tm="0">
                                          <p:val>
                                            <p:fltVal val="0"/>
                                          </p:val>
                                        </p:tav>
                                        <p:tav tm="100000">
                                          <p:val>
                                            <p:strVal val="#ppt_h"/>
                                          </p:val>
                                        </p:tav>
                                      </p:tavLst>
                                    </p:anim>
                                    <p:anim calcmode="lin" valueType="num">
                                      <p:cBhvr>
                                        <p:cTn id="63" dur="1000" fill="hold"/>
                                        <p:tgtEl>
                                          <p:spTgt spid="7185"/>
                                        </p:tgtEl>
                                        <p:attrNameLst>
                                          <p:attrName>ppt_x</p:attrName>
                                        </p:attrNameLst>
                                      </p:cBhvr>
                                      <p:tavLst>
                                        <p:tav tm="0">
                                          <p:val>
                                            <p:fltVal val="0.5"/>
                                          </p:val>
                                        </p:tav>
                                        <p:tav tm="100000">
                                          <p:val>
                                            <p:strVal val="#ppt_x"/>
                                          </p:val>
                                        </p:tav>
                                      </p:tavLst>
                                    </p:anim>
                                    <p:anim calcmode="lin" valueType="num">
                                      <p:cBhvr>
                                        <p:cTn id="64" dur="1000" fill="hold"/>
                                        <p:tgtEl>
                                          <p:spTgt spid="7185"/>
                                        </p:tgtEl>
                                        <p:attrNameLst>
                                          <p:attrName>ppt_y</p:attrName>
                                        </p:attrNameLst>
                                      </p:cBhvr>
                                      <p:tavLst>
                                        <p:tav tm="0">
                                          <p:val>
                                            <p:fltVal val="0.5"/>
                                          </p:val>
                                        </p:tav>
                                        <p:tav tm="100000">
                                          <p:val>
                                            <p:strVal val="#ppt_y"/>
                                          </p:val>
                                        </p:tav>
                                      </p:tavLst>
                                    </p:anim>
                                  </p:childTnLst>
                                </p:cTn>
                              </p:par>
                              <p:par>
                                <p:cTn id="65" presetID="23" presetClass="entr" presetSubtype="528" repeatCount="indefinite" fill="hold" grpId="0" nodeType="withEffect">
                                  <p:stCondLst>
                                    <p:cond delay="0"/>
                                  </p:stCondLst>
                                  <p:childTnLst>
                                    <p:set>
                                      <p:cBhvr>
                                        <p:cTn id="66" dur="1" fill="hold">
                                          <p:stCondLst>
                                            <p:cond delay="0"/>
                                          </p:stCondLst>
                                        </p:cTn>
                                        <p:tgtEl>
                                          <p:spTgt spid="7186"/>
                                        </p:tgtEl>
                                        <p:attrNameLst>
                                          <p:attrName>style.visibility</p:attrName>
                                        </p:attrNameLst>
                                      </p:cBhvr>
                                      <p:to>
                                        <p:strVal val="visible"/>
                                      </p:to>
                                    </p:set>
                                    <p:anim calcmode="lin" valueType="num">
                                      <p:cBhvr>
                                        <p:cTn id="67" dur="1000" fill="hold"/>
                                        <p:tgtEl>
                                          <p:spTgt spid="7186"/>
                                        </p:tgtEl>
                                        <p:attrNameLst>
                                          <p:attrName>ppt_w</p:attrName>
                                        </p:attrNameLst>
                                      </p:cBhvr>
                                      <p:tavLst>
                                        <p:tav tm="0">
                                          <p:val>
                                            <p:fltVal val="0"/>
                                          </p:val>
                                        </p:tav>
                                        <p:tav tm="100000">
                                          <p:val>
                                            <p:strVal val="#ppt_w"/>
                                          </p:val>
                                        </p:tav>
                                      </p:tavLst>
                                    </p:anim>
                                    <p:anim calcmode="lin" valueType="num">
                                      <p:cBhvr>
                                        <p:cTn id="68" dur="1000" fill="hold"/>
                                        <p:tgtEl>
                                          <p:spTgt spid="7186"/>
                                        </p:tgtEl>
                                        <p:attrNameLst>
                                          <p:attrName>ppt_h</p:attrName>
                                        </p:attrNameLst>
                                      </p:cBhvr>
                                      <p:tavLst>
                                        <p:tav tm="0">
                                          <p:val>
                                            <p:fltVal val="0"/>
                                          </p:val>
                                        </p:tav>
                                        <p:tav tm="100000">
                                          <p:val>
                                            <p:strVal val="#ppt_h"/>
                                          </p:val>
                                        </p:tav>
                                      </p:tavLst>
                                    </p:anim>
                                    <p:anim calcmode="lin" valueType="num">
                                      <p:cBhvr>
                                        <p:cTn id="69" dur="1000" fill="hold"/>
                                        <p:tgtEl>
                                          <p:spTgt spid="7186"/>
                                        </p:tgtEl>
                                        <p:attrNameLst>
                                          <p:attrName>ppt_x</p:attrName>
                                        </p:attrNameLst>
                                      </p:cBhvr>
                                      <p:tavLst>
                                        <p:tav tm="0">
                                          <p:val>
                                            <p:fltVal val="0.5"/>
                                          </p:val>
                                        </p:tav>
                                        <p:tav tm="100000">
                                          <p:val>
                                            <p:strVal val="#ppt_x"/>
                                          </p:val>
                                        </p:tav>
                                      </p:tavLst>
                                    </p:anim>
                                    <p:anim calcmode="lin" valueType="num">
                                      <p:cBhvr>
                                        <p:cTn id="70" dur="1000" fill="hold"/>
                                        <p:tgtEl>
                                          <p:spTgt spid="7186"/>
                                        </p:tgtEl>
                                        <p:attrNameLst>
                                          <p:attrName>ppt_y</p:attrName>
                                        </p:attrNameLst>
                                      </p:cBhvr>
                                      <p:tavLst>
                                        <p:tav tm="0">
                                          <p:val>
                                            <p:fltVal val="0.5"/>
                                          </p:val>
                                        </p:tav>
                                        <p:tav tm="100000">
                                          <p:val>
                                            <p:strVal val="#ppt_y"/>
                                          </p:val>
                                        </p:tav>
                                      </p:tavLst>
                                    </p:anim>
                                  </p:childTnLst>
                                </p:cTn>
                              </p:par>
                              <p:par>
                                <p:cTn id="71" presetID="23" presetClass="entr" presetSubtype="528" repeatCount="indefinite" fill="hold" grpId="0" nodeType="withEffect">
                                  <p:stCondLst>
                                    <p:cond delay="1500"/>
                                  </p:stCondLst>
                                  <p:childTnLst>
                                    <p:set>
                                      <p:cBhvr>
                                        <p:cTn id="72" dur="1" fill="hold">
                                          <p:stCondLst>
                                            <p:cond delay="0"/>
                                          </p:stCondLst>
                                        </p:cTn>
                                        <p:tgtEl>
                                          <p:spTgt spid="7189"/>
                                        </p:tgtEl>
                                        <p:attrNameLst>
                                          <p:attrName>style.visibility</p:attrName>
                                        </p:attrNameLst>
                                      </p:cBhvr>
                                      <p:to>
                                        <p:strVal val="visible"/>
                                      </p:to>
                                    </p:set>
                                    <p:anim calcmode="lin" valueType="num">
                                      <p:cBhvr>
                                        <p:cTn id="73" dur="1000" fill="hold"/>
                                        <p:tgtEl>
                                          <p:spTgt spid="7189"/>
                                        </p:tgtEl>
                                        <p:attrNameLst>
                                          <p:attrName>ppt_w</p:attrName>
                                        </p:attrNameLst>
                                      </p:cBhvr>
                                      <p:tavLst>
                                        <p:tav tm="0">
                                          <p:val>
                                            <p:fltVal val="0"/>
                                          </p:val>
                                        </p:tav>
                                        <p:tav tm="100000">
                                          <p:val>
                                            <p:strVal val="#ppt_w"/>
                                          </p:val>
                                        </p:tav>
                                      </p:tavLst>
                                    </p:anim>
                                    <p:anim calcmode="lin" valueType="num">
                                      <p:cBhvr>
                                        <p:cTn id="74" dur="1000" fill="hold"/>
                                        <p:tgtEl>
                                          <p:spTgt spid="7189"/>
                                        </p:tgtEl>
                                        <p:attrNameLst>
                                          <p:attrName>ppt_h</p:attrName>
                                        </p:attrNameLst>
                                      </p:cBhvr>
                                      <p:tavLst>
                                        <p:tav tm="0">
                                          <p:val>
                                            <p:fltVal val="0"/>
                                          </p:val>
                                        </p:tav>
                                        <p:tav tm="100000">
                                          <p:val>
                                            <p:strVal val="#ppt_h"/>
                                          </p:val>
                                        </p:tav>
                                      </p:tavLst>
                                    </p:anim>
                                    <p:anim calcmode="lin" valueType="num">
                                      <p:cBhvr>
                                        <p:cTn id="75" dur="1000" fill="hold"/>
                                        <p:tgtEl>
                                          <p:spTgt spid="7189"/>
                                        </p:tgtEl>
                                        <p:attrNameLst>
                                          <p:attrName>ppt_x</p:attrName>
                                        </p:attrNameLst>
                                      </p:cBhvr>
                                      <p:tavLst>
                                        <p:tav tm="0">
                                          <p:val>
                                            <p:fltVal val="0.5"/>
                                          </p:val>
                                        </p:tav>
                                        <p:tav tm="100000">
                                          <p:val>
                                            <p:strVal val="#ppt_x"/>
                                          </p:val>
                                        </p:tav>
                                      </p:tavLst>
                                    </p:anim>
                                    <p:anim calcmode="lin" valueType="num">
                                      <p:cBhvr>
                                        <p:cTn id="76" dur="1000" fill="hold"/>
                                        <p:tgtEl>
                                          <p:spTgt spid="7189"/>
                                        </p:tgtEl>
                                        <p:attrNameLst>
                                          <p:attrName>ppt_y</p:attrName>
                                        </p:attrNameLst>
                                      </p:cBhvr>
                                      <p:tavLst>
                                        <p:tav tm="0">
                                          <p:val>
                                            <p:fltVal val="0.5"/>
                                          </p:val>
                                        </p:tav>
                                        <p:tav tm="100000">
                                          <p:val>
                                            <p:strVal val="#ppt_y"/>
                                          </p:val>
                                        </p:tav>
                                      </p:tavLst>
                                    </p:anim>
                                  </p:childTnLst>
                                </p:cTn>
                              </p:par>
                              <p:par>
                                <p:cTn id="77" presetID="23" presetClass="entr" presetSubtype="528" repeatCount="indefinite" fill="hold" grpId="0" nodeType="withEffect">
                                  <p:stCondLst>
                                    <p:cond delay="1500"/>
                                  </p:stCondLst>
                                  <p:childTnLst>
                                    <p:set>
                                      <p:cBhvr>
                                        <p:cTn id="78" dur="1" fill="hold">
                                          <p:stCondLst>
                                            <p:cond delay="0"/>
                                          </p:stCondLst>
                                        </p:cTn>
                                        <p:tgtEl>
                                          <p:spTgt spid="7190"/>
                                        </p:tgtEl>
                                        <p:attrNameLst>
                                          <p:attrName>style.visibility</p:attrName>
                                        </p:attrNameLst>
                                      </p:cBhvr>
                                      <p:to>
                                        <p:strVal val="visible"/>
                                      </p:to>
                                    </p:set>
                                    <p:anim calcmode="lin" valueType="num">
                                      <p:cBhvr>
                                        <p:cTn id="79" dur="1000" fill="hold"/>
                                        <p:tgtEl>
                                          <p:spTgt spid="7190"/>
                                        </p:tgtEl>
                                        <p:attrNameLst>
                                          <p:attrName>ppt_w</p:attrName>
                                        </p:attrNameLst>
                                      </p:cBhvr>
                                      <p:tavLst>
                                        <p:tav tm="0">
                                          <p:val>
                                            <p:fltVal val="0"/>
                                          </p:val>
                                        </p:tav>
                                        <p:tav tm="100000">
                                          <p:val>
                                            <p:strVal val="#ppt_w"/>
                                          </p:val>
                                        </p:tav>
                                      </p:tavLst>
                                    </p:anim>
                                    <p:anim calcmode="lin" valueType="num">
                                      <p:cBhvr>
                                        <p:cTn id="80" dur="1000" fill="hold"/>
                                        <p:tgtEl>
                                          <p:spTgt spid="7190"/>
                                        </p:tgtEl>
                                        <p:attrNameLst>
                                          <p:attrName>ppt_h</p:attrName>
                                        </p:attrNameLst>
                                      </p:cBhvr>
                                      <p:tavLst>
                                        <p:tav tm="0">
                                          <p:val>
                                            <p:fltVal val="0"/>
                                          </p:val>
                                        </p:tav>
                                        <p:tav tm="100000">
                                          <p:val>
                                            <p:strVal val="#ppt_h"/>
                                          </p:val>
                                        </p:tav>
                                      </p:tavLst>
                                    </p:anim>
                                    <p:anim calcmode="lin" valueType="num">
                                      <p:cBhvr>
                                        <p:cTn id="81" dur="1000" fill="hold"/>
                                        <p:tgtEl>
                                          <p:spTgt spid="7190"/>
                                        </p:tgtEl>
                                        <p:attrNameLst>
                                          <p:attrName>ppt_x</p:attrName>
                                        </p:attrNameLst>
                                      </p:cBhvr>
                                      <p:tavLst>
                                        <p:tav tm="0">
                                          <p:val>
                                            <p:fltVal val="0.5"/>
                                          </p:val>
                                        </p:tav>
                                        <p:tav tm="100000">
                                          <p:val>
                                            <p:strVal val="#ppt_x"/>
                                          </p:val>
                                        </p:tav>
                                      </p:tavLst>
                                    </p:anim>
                                    <p:anim calcmode="lin" valueType="num">
                                      <p:cBhvr>
                                        <p:cTn id="82" dur="1000" fill="hold"/>
                                        <p:tgtEl>
                                          <p:spTgt spid="7190"/>
                                        </p:tgtEl>
                                        <p:attrNameLst>
                                          <p:attrName>ppt_y</p:attrName>
                                        </p:attrNameLst>
                                      </p:cBhvr>
                                      <p:tavLst>
                                        <p:tav tm="0">
                                          <p:val>
                                            <p:fltVal val="0.5"/>
                                          </p:val>
                                        </p:tav>
                                        <p:tav tm="100000">
                                          <p:val>
                                            <p:strVal val="#ppt_y"/>
                                          </p:val>
                                        </p:tav>
                                      </p:tavLst>
                                    </p:anim>
                                  </p:childTnLst>
                                </p:cTn>
                              </p:par>
                              <p:par>
                                <p:cTn id="83" presetID="23" presetClass="entr" presetSubtype="528" repeatCount="indefinite" fill="hold" grpId="0" nodeType="withEffect">
                                  <p:stCondLst>
                                    <p:cond delay="1500"/>
                                  </p:stCondLst>
                                  <p:childTnLst>
                                    <p:set>
                                      <p:cBhvr>
                                        <p:cTn id="84" dur="1" fill="hold">
                                          <p:stCondLst>
                                            <p:cond delay="0"/>
                                          </p:stCondLst>
                                        </p:cTn>
                                        <p:tgtEl>
                                          <p:spTgt spid="7191"/>
                                        </p:tgtEl>
                                        <p:attrNameLst>
                                          <p:attrName>style.visibility</p:attrName>
                                        </p:attrNameLst>
                                      </p:cBhvr>
                                      <p:to>
                                        <p:strVal val="visible"/>
                                      </p:to>
                                    </p:set>
                                    <p:anim calcmode="lin" valueType="num">
                                      <p:cBhvr>
                                        <p:cTn id="85" dur="1000" fill="hold"/>
                                        <p:tgtEl>
                                          <p:spTgt spid="7191"/>
                                        </p:tgtEl>
                                        <p:attrNameLst>
                                          <p:attrName>ppt_w</p:attrName>
                                        </p:attrNameLst>
                                      </p:cBhvr>
                                      <p:tavLst>
                                        <p:tav tm="0">
                                          <p:val>
                                            <p:fltVal val="0"/>
                                          </p:val>
                                        </p:tav>
                                        <p:tav tm="100000">
                                          <p:val>
                                            <p:strVal val="#ppt_w"/>
                                          </p:val>
                                        </p:tav>
                                      </p:tavLst>
                                    </p:anim>
                                    <p:anim calcmode="lin" valueType="num">
                                      <p:cBhvr>
                                        <p:cTn id="86" dur="1000" fill="hold"/>
                                        <p:tgtEl>
                                          <p:spTgt spid="7191"/>
                                        </p:tgtEl>
                                        <p:attrNameLst>
                                          <p:attrName>ppt_h</p:attrName>
                                        </p:attrNameLst>
                                      </p:cBhvr>
                                      <p:tavLst>
                                        <p:tav tm="0">
                                          <p:val>
                                            <p:fltVal val="0"/>
                                          </p:val>
                                        </p:tav>
                                        <p:tav tm="100000">
                                          <p:val>
                                            <p:strVal val="#ppt_h"/>
                                          </p:val>
                                        </p:tav>
                                      </p:tavLst>
                                    </p:anim>
                                    <p:anim calcmode="lin" valueType="num">
                                      <p:cBhvr>
                                        <p:cTn id="87" dur="1000" fill="hold"/>
                                        <p:tgtEl>
                                          <p:spTgt spid="7191"/>
                                        </p:tgtEl>
                                        <p:attrNameLst>
                                          <p:attrName>ppt_x</p:attrName>
                                        </p:attrNameLst>
                                      </p:cBhvr>
                                      <p:tavLst>
                                        <p:tav tm="0">
                                          <p:val>
                                            <p:fltVal val="0.5"/>
                                          </p:val>
                                        </p:tav>
                                        <p:tav tm="100000">
                                          <p:val>
                                            <p:strVal val="#ppt_x"/>
                                          </p:val>
                                        </p:tav>
                                      </p:tavLst>
                                    </p:anim>
                                    <p:anim calcmode="lin" valueType="num">
                                      <p:cBhvr>
                                        <p:cTn id="88" dur="1000" fill="hold"/>
                                        <p:tgtEl>
                                          <p:spTgt spid="7191"/>
                                        </p:tgtEl>
                                        <p:attrNameLst>
                                          <p:attrName>ppt_y</p:attrName>
                                        </p:attrNameLst>
                                      </p:cBhvr>
                                      <p:tavLst>
                                        <p:tav tm="0">
                                          <p:val>
                                            <p:fltVal val="0.5"/>
                                          </p:val>
                                        </p:tav>
                                        <p:tav tm="100000">
                                          <p:val>
                                            <p:strVal val="#ppt_y"/>
                                          </p:val>
                                        </p:tav>
                                      </p:tavLst>
                                    </p:anim>
                                  </p:childTnLst>
                                </p:cTn>
                              </p:par>
                              <p:par>
                                <p:cTn id="89" presetID="23" presetClass="entr" presetSubtype="528" repeatCount="indefinite" fill="hold" grpId="0" nodeType="withEffect">
                                  <p:stCondLst>
                                    <p:cond delay="0"/>
                                  </p:stCondLst>
                                  <p:childTnLst>
                                    <p:set>
                                      <p:cBhvr>
                                        <p:cTn id="90" dur="1" fill="hold">
                                          <p:stCondLst>
                                            <p:cond delay="0"/>
                                          </p:stCondLst>
                                        </p:cTn>
                                        <p:tgtEl>
                                          <p:spTgt spid="7194"/>
                                        </p:tgtEl>
                                        <p:attrNameLst>
                                          <p:attrName>style.visibility</p:attrName>
                                        </p:attrNameLst>
                                      </p:cBhvr>
                                      <p:to>
                                        <p:strVal val="visible"/>
                                      </p:to>
                                    </p:set>
                                    <p:anim calcmode="lin" valueType="num">
                                      <p:cBhvr>
                                        <p:cTn id="91" dur="1000" fill="hold"/>
                                        <p:tgtEl>
                                          <p:spTgt spid="7194"/>
                                        </p:tgtEl>
                                        <p:attrNameLst>
                                          <p:attrName>ppt_w</p:attrName>
                                        </p:attrNameLst>
                                      </p:cBhvr>
                                      <p:tavLst>
                                        <p:tav tm="0">
                                          <p:val>
                                            <p:fltVal val="0"/>
                                          </p:val>
                                        </p:tav>
                                        <p:tav tm="100000">
                                          <p:val>
                                            <p:strVal val="#ppt_w"/>
                                          </p:val>
                                        </p:tav>
                                      </p:tavLst>
                                    </p:anim>
                                    <p:anim calcmode="lin" valueType="num">
                                      <p:cBhvr>
                                        <p:cTn id="92" dur="1000" fill="hold"/>
                                        <p:tgtEl>
                                          <p:spTgt spid="7194"/>
                                        </p:tgtEl>
                                        <p:attrNameLst>
                                          <p:attrName>ppt_h</p:attrName>
                                        </p:attrNameLst>
                                      </p:cBhvr>
                                      <p:tavLst>
                                        <p:tav tm="0">
                                          <p:val>
                                            <p:fltVal val="0"/>
                                          </p:val>
                                        </p:tav>
                                        <p:tav tm="100000">
                                          <p:val>
                                            <p:strVal val="#ppt_h"/>
                                          </p:val>
                                        </p:tav>
                                      </p:tavLst>
                                    </p:anim>
                                    <p:anim calcmode="lin" valueType="num">
                                      <p:cBhvr>
                                        <p:cTn id="93" dur="1000" fill="hold"/>
                                        <p:tgtEl>
                                          <p:spTgt spid="7194"/>
                                        </p:tgtEl>
                                        <p:attrNameLst>
                                          <p:attrName>ppt_x</p:attrName>
                                        </p:attrNameLst>
                                      </p:cBhvr>
                                      <p:tavLst>
                                        <p:tav tm="0">
                                          <p:val>
                                            <p:fltVal val="0.5"/>
                                          </p:val>
                                        </p:tav>
                                        <p:tav tm="100000">
                                          <p:val>
                                            <p:strVal val="#ppt_x"/>
                                          </p:val>
                                        </p:tav>
                                      </p:tavLst>
                                    </p:anim>
                                    <p:anim calcmode="lin" valueType="num">
                                      <p:cBhvr>
                                        <p:cTn id="94" dur="1000" fill="hold"/>
                                        <p:tgtEl>
                                          <p:spTgt spid="7194"/>
                                        </p:tgtEl>
                                        <p:attrNameLst>
                                          <p:attrName>ppt_y</p:attrName>
                                        </p:attrNameLst>
                                      </p:cBhvr>
                                      <p:tavLst>
                                        <p:tav tm="0">
                                          <p:val>
                                            <p:fltVal val="0.5"/>
                                          </p:val>
                                        </p:tav>
                                        <p:tav tm="100000">
                                          <p:val>
                                            <p:strVal val="#ppt_y"/>
                                          </p:val>
                                        </p:tav>
                                      </p:tavLst>
                                    </p:anim>
                                  </p:childTnLst>
                                </p:cTn>
                              </p:par>
                              <p:par>
                                <p:cTn id="95" presetID="23" presetClass="entr" presetSubtype="528" repeatCount="indefinite" fill="hold" grpId="0" nodeType="withEffect">
                                  <p:stCondLst>
                                    <p:cond delay="0"/>
                                  </p:stCondLst>
                                  <p:childTnLst>
                                    <p:set>
                                      <p:cBhvr>
                                        <p:cTn id="96" dur="1" fill="hold">
                                          <p:stCondLst>
                                            <p:cond delay="0"/>
                                          </p:stCondLst>
                                        </p:cTn>
                                        <p:tgtEl>
                                          <p:spTgt spid="7195"/>
                                        </p:tgtEl>
                                        <p:attrNameLst>
                                          <p:attrName>style.visibility</p:attrName>
                                        </p:attrNameLst>
                                      </p:cBhvr>
                                      <p:to>
                                        <p:strVal val="visible"/>
                                      </p:to>
                                    </p:set>
                                    <p:anim calcmode="lin" valueType="num">
                                      <p:cBhvr>
                                        <p:cTn id="97" dur="1000" fill="hold"/>
                                        <p:tgtEl>
                                          <p:spTgt spid="7195"/>
                                        </p:tgtEl>
                                        <p:attrNameLst>
                                          <p:attrName>ppt_w</p:attrName>
                                        </p:attrNameLst>
                                      </p:cBhvr>
                                      <p:tavLst>
                                        <p:tav tm="0">
                                          <p:val>
                                            <p:fltVal val="0"/>
                                          </p:val>
                                        </p:tav>
                                        <p:tav tm="100000">
                                          <p:val>
                                            <p:strVal val="#ppt_w"/>
                                          </p:val>
                                        </p:tav>
                                      </p:tavLst>
                                    </p:anim>
                                    <p:anim calcmode="lin" valueType="num">
                                      <p:cBhvr>
                                        <p:cTn id="98" dur="1000" fill="hold"/>
                                        <p:tgtEl>
                                          <p:spTgt spid="7195"/>
                                        </p:tgtEl>
                                        <p:attrNameLst>
                                          <p:attrName>ppt_h</p:attrName>
                                        </p:attrNameLst>
                                      </p:cBhvr>
                                      <p:tavLst>
                                        <p:tav tm="0">
                                          <p:val>
                                            <p:fltVal val="0"/>
                                          </p:val>
                                        </p:tav>
                                        <p:tav tm="100000">
                                          <p:val>
                                            <p:strVal val="#ppt_h"/>
                                          </p:val>
                                        </p:tav>
                                      </p:tavLst>
                                    </p:anim>
                                    <p:anim calcmode="lin" valueType="num">
                                      <p:cBhvr>
                                        <p:cTn id="99" dur="1000" fill="hold"/>
                                        <p:tgtEl>
                                          <p:spTgt spid="7195"/>
                                        </p:tgtEl>
                                        <p:attrNameLst>
                                          <p:attrName>ppt_x</p:attrName>
                                        </p:attrNameLst>
                                      </p:cBhvr>
                                      <p:tavLst>
                                        <p:tav tm="0">
                                          <p:val>
                                            <p:fltVal val="0.5"/>
                                          </p:val>
                                        </p:tav>
                                        <p:tav tm="100000">
                                          <p:val>
                                            <p:strVal val="#ppt_x"/>
                                          </p:val>
                                        </p:tav>
                                      </p:tavLst>
                                    </p:anim>
                                    <p:anim calcmode="lin" valueType="num">
                                      <p:cBhvr>
                                        <p:cTn id="100" dur="1000" fill="hold"/>
                                        <p:tgtEl>
                                          <p:spTgt spid="7195"/>
                                        </p:tgtEl>
                                        <p:attrNameLst>
                                          <p:attrName>ppt_y</p:attrName>
                                        </p:attrNameLst>
                                      </p:cBhvr>
                                      <p:tavLst>
                                        <p:tav tm="0">
                                          <p:val>
                                            <p:fltVal val="0.5"/>
                                          </p:val>
                                        </p:tav>
                                        <p:tav tm="100000">
                                          <p:val>
                                            <p:strVal val="#ppt_y"/>
                                          </p:val>
                                        </p:tav>
                                      </p:tavLst>
                                    </p:anim>
                                  </p:childTnLst>
                                </p:cTn>
                              </p:par>
                              <p:par>
                                <p:cTn id="101" presetID="23" presetClass="entr" presetSubtype="528" repeatCount="indefinite" fill="hold" grpId="0" nodeType="withEffect">
                                  <p:stCondLst>
                                    <p:cond delay="1500"/>
                                  </p:stCondLst>
                                  <p:childTnLst>
                                    <p:set>
                                      <p:cBhvr>
                                        <p:cTn id="102" dur="1" fill="hold">
                                          <p:stCondLst>
                                            <p:cond delay="0"/>
                                          </p:stCondLst>
                                        </p:cTn>
                                        <p:tgtEl>
                                          <p:spTgt spid="7196"/>
                                        </p:tgtEl>
                                        <p:attrNameLst>
                                          <p:attrName>style.visibility</p:attrName>
                                        </p:attrNameLst>
                                      </p:cBhvr>
                                      <p:to>
                                        <p:strVal val="visible"/>
                                      </p:to>
                                    </p:set>
                                    <p:anim calcmode="lin" valueType="num">
                                      <p:cBhvr>
                                        <p:cTn id="103" dur="1000" fill="hold"/>
                                        <p:tgtEl>
                                          <p:spTgt spid="7196"/>
                                        </p:tgtEl>
                                        <p:attrNameLst>
                                          <p:attrName>ppt_w</p:attrName>
                                        </p:attrNameLst>
                                      </p:cBhvr>
                                      <p:tavLst>
                                        <p:tav tm="0">
                                          <p:val>
                                            <p:fltVal val="0"/>
                                          </p:val>
                                        </p:tav>
                                        <p:tav tm="100000">
                                          <p:val>
                                            <p:strVal val="#ppt_w"/>
                                          </p:val>
                                        </p:tav>
                                      </p:tavLst>
                                    </p:anim>
                                    <p:anim calcmode="lin" valueType="num">
                                      <p:cBhvr>
                                        <p:cTn id="104" dur="1000" fill="hold"/>
                                        <p:tgtEl>
                                          <p:spTgt spid="7196"/>
                                        </p:tgtEl>
                                        <p:attrNameLst>
                                          <p:attrName>ppt_h</p:attrName>
                                        </p:attrNameLst>
                                      </p:cBhvr>
                                      <p:tavLst>
                                        <p:tav tm="0">
                                          <p:val>
                                            <p:fltVal val="0"/>
                                          </p:val>
                                        </p:tav>
                                        <p:tav tm="100000">
                                          <p:val>
                                            <p:strVal val="#ppt_h"/>
                                          </p:val>
                                        </p:tav>
                                      </p:tavLst>
                                    </p:anim>
                                    <p:anim calcmode="lin" valueType="num">
                                      <p:cBhvr>
                                        <p:cTn id="105" dur="1000" fill="hold"/>
                                        <p:tgtEl>
                                          <p:spTgt spid="7196"/>
                                        </p:tgtEl>
                                        <p:attrNameLst>
                                          <p:attrName>ppt_x</p:attrName>
                                        </p:attrNameLst>
                                      </p:cBhvr>
                                      <p:tavLst>
                                        <p:tav tm="0">
                                          <p:val>
                                            <p:fltVal val="0.5"/>
                                          </p:val>
                                        </p:tav>
                                        <p:tav tm="100000">
                                          <p:val>
                                            <p:strVal val="#ppt_x"/>
                                          </p:val>
                                        </p:tav>
                                      </p:tavLst>
                                    </p:anim>
                                    <p:anim calcmode="lin" valueType="num">
                                      <p:cBhvr>
                                        <p:cTn id="106" dur="1000" fill="hold"/>
                                        <p:tgtEl>
                                          <p:spTgt spid="7196"/>
                                        </p:tgtEl>
                                        <p:attrNameLst>
                                          <p:attrName>ppt_y</p:attrName>
                                        </p:attrNameLst>
                                      </p:cBhvr>
                                      <p:tavLst>
                                        <p:tav tm="0">
                                          <p:val>
                                            <p:fltVal val="0.5"/>
                                          </p:val>
                                        </p:tav>
                                        <p:tav tm="100000">
                                          <p:val>
                                            <p:strVal val="#ppt_y"/>
                                          </p:val>
                                        </p:tav>
                                      </p:tavLst>
                                    </p:anim>
                                  </p:childTnLst>
                                </p:cTn>
                              </p:par>
                              <p:par>
                                <p:cTn id="107" presetID="23" presetClass="entr" presetSubtype="528" repeatCount="indefinite" fill="hold" grpId="0" nodeType="withEffect">
                                  <p:stCondLst>
                                    <p:cond delay="1500"/>
                                  </p:stCondLst>
                                  <p:childTnLst>
                                    <p:set>
                                      <p:cBhvr>
                                        <p:cTn id="108" dur="1" fill="hold">
                                          <p:stCondLst>
                                            <p:cond delay="0"/>
                                          </p:stCondLst>
                                        </p:cTn>
                                        <p:tgtEl>
                                          <p:spTgt spid="7197"/>
                                        </p:tgtEl>
                                        <p:attrNameLst>
                                          <p:attrName>style.visibility</p:attrName>
                                        </p:attrNameLst>
                                      </p:cBhvr>
                                      <p:to>
                                        <p:strVal val="visible"/>
                                      </p:to>
                                    </p:set>
                                    <p:anim calcmode="lin" valueType="num">
                                      <p:cBhvr>
                                        <p:cTn id="109" dur="1000" fill="hold"/>
                                        <p:tgtEl>
                                          <p:spTgt spid="7197"/>
                                        </p:tgtEl>
                                        <p:attrNameLst>
                                          <p:attrName>ppt_w</p:attrName>
                                        </p:attrNameLst>
                                      </p:cBhvr>
                                      <p:tavLst>
                                        <p:tav tm="0">
                                          <p:val>
                                            <p:fltVal val="0"/>
                                          </p:val>
                                        </p:tav>
                                        <p:tav tm="100000">
                                          <p:val>
                                            <p:strVal val="#ppt_w"/>
                                          </p:val>
                                        </p:tav>
                                      </p:tavLst>
                                    </p:anim>
                                    <p:anim calcmode="lin" valueType="num">
                                      <p:cBhvr>
                                        <p:cTn id="110" dur="1000" fill="hold"/>
                                        <p:tgtEl>
                                          <p:spTgt spid="7197"/>
                                        </p:tgtEl>
                                        <p:attrNameLst>
                                          <p:attrName>ppt_h</p:attrName>
                                        </p:attrNameLst>
                                      </p:cBhvr>
                                      <p:tavLst>
                                        <p:tav tm="0">
                                          <p:val>
                                            <p:fltVal val="0"/>
                                          </p:val>
                                        </p:tav>
                                        <p:tav tm="100000">
                                          <p:val>
                                            <p:strVal val="#ppt_h"/>
                                          </p:val>
                                        </p:tav>
                                      </p:tavLst>
                                    </p:anim>
                                    <p:anim calcmode="lin" valueType="num">
                                      <p:cBhvr>
                                        <p:cTn id="111" dur="1000" fill="hold"/>
                                        <p:tgtEl>
                                          <p:spTgt spid="7197"/>
                                        </p:tgtEl>
                                        <p:attrNameLst>
                                          <p:attrName>ppt_x</p:attrName>
                                        </p:attrNameLst>
                                      </p:cBhvr>
                                      <p:tavLst>
                                        <p:tav tm="0">
                                          <p:val>
                                            <p:fltVal val="0.5"/>
                                          </p:val>
                                        </p:tav>
                                        <p:tav tm="100000">
                                          <p:val>
                                            <p:strVal val="#ppt_x"/>
                                          </p:val>
                                        </p:tav>
                                      </p:tavLst>
                                    </p:anim>
                                    <p:anim calcmode="lin" valueType="num">
                                      <p:cBhvr>
                                        <p:cTn id="112" dur="1000" fill="hold"/>
                                        <p:tgtEl>
                                          <p:spTgt spid="7197"/>
                                        </p:tgtEl>
                                        <p:attrNameLst>
                                          <p:attrName>ppt_y</p:attrName>
                                        </p:attrNameLst>
                                      </p:cBhvr>
                                      <p:tavLst>
                                        <p:tav tm="0">
                                          <p:val>
                                            <p:fltVal val="0.5"/>
                                          </p:val>
                                        </p:tav>
                                        <p:tav tm="100000">
                                          <p:val>
                                            <p:strVal val="#ppt_y"/>
                                          </p:val>
                                        </p:tav>
                                      </p:tavLst>
                                    </p:anim>
                                  </p:childTnLst>
                                </p:cTn>
                              </p:par>
                              <p:par>
                                <p:cTn id="113" presetID="23" presetClass="entr" presetSubtype="528" repeatCount="indefinite" fill="hold" grpId="0" nodeType="withEffect">
                                  <p:stCondLst>
                                    <p:cond delay="1500"/>
                                  </p:stCondLst>
                                  <p:childTnLst>
                                    <p:set>
                                      <p:cBhvr>
                                        <p:cTn id="114" dur="1" fill="hold">
                                          <p:stCondLst>
                                            <p:cond delay="0"/>
                                          </p:stCondLst>
                                        </p:cTn>
                                        <p:tgtEl>
                                          <p:spTgt spid="7198"/>
                                        </p:tgtEl>
                                        <p:attrNameLst>
                                          <p:attrName>style.visibility</p:attrName>
                                        </p:attrNameLst>
                                      </p:cBhvr>
                                      <p:to>
                                        <p:strVal val="visible"/>
                                      </p:to>
                                    </p:set>
                                    <p:anim calcmode="lin" valueType="num">
                                      <p:cBhvr>
                                        <p:cTn id="115" dur="1000" fill="hold"/>
                                        <p:tgtEl>
                                          <p:spTgt spid="7198"/>
                                        </p:tgtEl>
                                        <p:attrNameLst>
                                          <p:attrName>ppt_w</p:attrName>
                                        </p:attrNameLst>
                                      </p:cBhvr>
                                      <p:tavLst>
                                        <p:tav tm="0">
                                          <p:val>
                                            <p:fltVal val="0"/>
                                          </p:val>
                                        </p:tav>
                                        <p:tav tm="100000">
                                          <p:val>
                                            <p:strVal val="#ppt_w"/>
                                          </p:val>
                                        </p:tav>
                                      </p:tavLst>
                                    </p:anim>
                                    <p:anim calcmode="lin" valueType="num">
                                      <p:cBhvr>
                                        <p:cTn id="116" dur="1000" fill="hold"/>
                                        <p:tgtEl>
                                          <p:spTgt spid="7198"/>
                                        </p:tgtEl>
                                        <p:attrNameLst>
                                          <p:attrName>ppt_h</p:attrName>
                                        </p:attrNameLst>
                                      </p:cBhvr>
                                      <p:tavLst>
                                        <p:tav tm="0">
                                          <p:val>
                                            <p:fltVal val="0"/>
                                          </p:val>
                                        </p:tav>
                                        <p:tav tm="100000">
                                          <p:val>
                                            <p:strVal val="#ppt_h"/>
                                          </p:val>
                                        </p:tav>
                                      </p:tavLst>
                                    </p:anim>
                                    <p:anim calcmode="lin" valueType="num">
                                      <p:cBhvr>
                                        <p:cTn id="117" dur="1000" fill="hold"/>
                                        <p:tgtEl>
                                          <p:spTgt spid="7198"/>
                                        </p:tgtEl>
                                        <p:attrNameLst>
                                          <p:attrName>ppt_x</p:attrName>
                                        </p:attrNameLst>
                                      </p:cBhvr>
                                      <p:tavLst>
                                        <p:tav tm="0">
                                          <p:val>
                                            <p:fltVal val="0.5"/>
                                          </p:val>
                                        </p:tav>
                                        <p:tav tm="100000">
                                          <p:val>
                                            <p:strVal val="#ppt_x"/>
                                          </p:val>
                                        </p:tav>
                                      </p:tavLst>
                                    </p:anim>
                                    <p:anim calcmode="lin" valueType="num">
                                      <p:cBhvr>
                                        <p:cTn id="118" dur="1000" fill="hold"/>
                                        <p:tgtEl>
                                          <p:spTgt spid="7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6" grpId="0" animBg="1"/>
      <p:bldP spid="7177" grpId="0" animBg="1"/>
      <p:bldP spid="7178" grpId="0" animBg="1"/>
      <p:bldP spid="7179" grpId="0" animBg="1"/>
      <p:bldP spid="7180" grpId="0" animBg="1"/>
      <p:bldP spid="7181" grpId="0" animBg="1"/>
      <p:bldP spid="7182" grpId="0" animBg="1"/>
      <p:bldP spid="7183" grpId="0" animBg="1"/>
      <p:bldP spid="7184" grpId="0" animBg="1"/>
      <p:bldP spid="7185" grpId="0" animBg="1"/>
      <p:bldP spid="7186" grpId="0" animBg="1"/>
      <p:bldP spid="7189" grpId="0" animBg="1"/>
      <p:bldP spid="7190" grpId="0" animBg="1"/>
      <p:bldP spid="7191" grpId="0" animBg="1"/>
      <p:bldP spid="7194" grpId="0" animBg="1"/>
      <p:bldP spid="7195" grpId="0" animBg="1"/>
      <p:bldP spid="7196" grpId="0" animBg="1"/>
      <p:bldP spid="7197" grpId="0" animBg="1"/>
      <p:bldP spid="719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4097" y="81424"/>
            <a:ext cx="6364866" cy="1290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228600" y="1600200"/>
            <a:ext cx="6226277" cy="2062103"/>
          </a:xfrm>
          <a:prstGeom prst="rect">
            <a:avLst/>
          </a:prstGeom>
          <a:noFill/>
        </p:spPr>
        <p:txBody>
          <a:bodyPr wrap="square">
            <a:spAutoFit/>
          </a:bodyPr>
          <a:lstStyle/>
          <a:p>
            <a:r>
              <a:rPr lang="en-US" sz="3200" b="1" smtClean="0">
                <a:solidFill>
                  <a:srgbClr val="FF0000"/>
                </a:solidFill>
              </a:rPr>
              <a:t>1. </a:t>
            </a:r>
            <a:r>
              <a:rPr lang="vi-VN" sz="3200" smtClean="0"/>
              <a:t>Một </a:t>
            </a:r>
            <a:r>
              <a:rPr lang="vi-VN" sz="3200"/>
              <a:t>chiếc hộp đèn có dạng hình lăng trụ đứng tam giác kích thước như hình 10. Tính diện tích xung quanh của chiếc </a:t>
            </a:r>
            <a:r>
              <a:rPr lang="vi-VN" sz="3200" smtClean="0"/>
              <a:t>hộp</a:t>
            </a:r>
            <a:endParaRPr lang="en-US" sz="3200"/>
          </a:p>
        </p:txBody>
      </p:sp>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3365" y="1600200"/>
            <a:ext cx="2271195"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3358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4097" y="81424"/>
            <a:ext cx="6364866" cy="1290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511277" y="1565476"/>
            <a:ext cx="936523" cy="523220"/>
          </a:xfrm>
          <a:prstGeom prst="rect">
            <a:avLst/>
          </a:prstGeom>
          <a:noFill/>
        </p:spPr>
        <p:txBody>
          <a:bodyPr wrap="square">
            <a:spAutoFit/>
          </a:bodyPr>
          <a:lstStyle/>
          <a:p>
            <a:r>
              <a:rPr lang="en-US" sz="2800" b="1" smtClean="0">
                <a:solidFill>
                  <a:srgbClr val="FF0000"/>
                </a:solidFill>
              </a:rPr>
              <a:t>1.</a:t>
            </a:r>
            <a:endParaRPr lang="en-US" sz="2800">
              <a:solidFill>
                <a:prstClr val="black"/>
              </a:solidFill>
            </a:endParaRPr>
          </a:p>
        </p:txBody>
      </p:sp>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2805" y="1513243"/>
            <a:ext cx="2271195"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979538" y="1567934"/>
            <a:ext cx="5961888" cy="523220"/>
          </a:xfrm>
          <a:prstGeom prst="rect">
            <a:avLst/>
          </a:prstGeom>
        </p:spPr>
        <p:txBody>
          <a:bodyPr wrap="none">
            <a:spAutoFit/>
          </a:bodyPr>
          <a:lstStyle/>
          <a:p>
            <a:r>
              <a:rPr lang="en-US" sz="2800" smtClean="0">
                <a:solidFill>
                  <a:srgbClr val="006600"/>
                </a:solidFill>
                <a:cs typeface="Times New Roman" panose="02020603050405020304" pitchFamily="18" charset="0"/>
              </a:rPr>
              <a:t>D</a:t>
            </a:r>
            <a:r>
              <a:rPr lang="vi-VN" sz="2800" smtClean="0">
                <a:solidFill>
                  <a:srgbClr val="006600"/>
                </a:solidFill>
                <a:cs typeface="Times New Roman" panose="02020603050405020304" pitchFamily="18" charset="0"/>
              </a:rPr>
              <a:t>iện </a:t>
            </a:r>
            <a:r>
              <a:rPr lang="vi-VN" sz="2800" smtClean="0">
                <a:solidFill>
                  <a:prstClr val="black"/>
                </a:solidFill>
              </a:rPr>
              <a:t>tích xung quanh của chiếc hộp</a:t>
            </a:r>
            <a:r>
              <a:rPr lang="en-US" sz="2800" smtClean="0">
                <a:solidFill>
                  <a:prstClr val="black"/>
                </a:solidFill>
              </a:rPr>
              <a:t>:</a:t>
            </a:r>
            <a:endParaRPr lang="en-US" sz="2800">
              <a:solidFill>
                <a:prstClr val="black"/>
              </a:solidFill>
            </a:endParaRPr>
          </a:p>
        </p:txBody>
      </p:sp>
      <p:sp>
        <p:nvSpPr>
          <p:cNvPr id="3" name="Rectangle 2"/>
          <p:cNvSpPr/>
          <p:nvPr/>
        </p:nvSpPr>
        <p:spPr>
          <a:xfrm>
            <a:off x="1600200" y="2580382"/>
            <a:ext cx="3565400" cy="1077218"/>
          </a:xfrm>
          <a:prstGeom prst="rect">
            <a:avLst/>
          </a:prstGeom>
        </p:spPr>
        <p:txBody>
          <a:bodyPr wrap="none">
            <a:spAutoFit/>
          </a:bodyPr>
          <a:lstStyle/>
          <a:p>
            <a:r>
              <a:rPr lang="en-US" sz="3200" dirty="0" smtClean="0">
                <a:solidFill>
                  <a:prstClr val="black"/>
                </a:solidFill>
              </a:rPr>
              <a:t>= (16 + 20 + 12 ) . 25</a:t>
            </a:r>
          </a:p>
          <a:p>
            <a:r>
              <a:rPr lang="en-US" sz="3200" dirty="0" smtClean="0">
                <a:solidFill>
                  <a:prstClr val="black"/>
                </a:solidFill>
              </a:rPr>
              <a:t>= 1200 c</a:t>
            </a:r>
            <a:r>
              <a:rPr lang="en-US" sz="3200" dirty="0" smtClean="0">
                <a:solidFill>
                  <a:prstClr val="black"/>
                </a:solidFill>
                <a:cs typeface="Times New Roman" panose="02020603050405020304" pitchFamily="18" charset="0"/>
              </a:rPr>
              <a:t>m</a:t>
            </a:r>
            <a:r>
              <a:rPr lang="en-US" sz="3200" baseline="30000" dirty="0" smtClean="0">
                <a:solidFill>
                  <a:prstClr val="black"/>
                </a:solidFill>
                <a:cs typeface="Times New Roman" panose="02020603050405020304" pitchFamily="18" charset="0"/>
              </a:rPr>
              <a:t>2</a:t>
            </a:r>
            <a:endParaRPr lang="en-US" sz="3200" dirty="0">
              <a:solidFill>
                <a:prstClr val="black"/>
              </a:solidFill>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1494439819"/>
              </p:ext>
            </p:extLst>
          </p:nvPr>
        </p:nvGraphicFramePr>
        <p:xfrm>
          <a:off x="979538" y="2088696"/>
          <a:ext cx="1070488" cy="727932"/>
        </p:xfrm>
        <a:graphic>
          <a:graphicData uri="http://schemas.openxmlformats.org/presentationml/2006/ole">
            <mc:AlternateContent xmlns:mc="http://schemas.openxmlformats.org/markup-compatibility/2006">
              <mc:Choice xmlns:v="urn:schemas-microsoft-com:vml" Requires="v">
                <p:oleObj spid="_x0000_s12308" name="Equation" r:id="rId5" imgW="355320" imgH="241200" progId="Equation.DSMT4">
                  <p:embed/>
                </p:oleObj>
              </mc:Choice>
              <mc:Fallback>
                <p:oleObj name="Equation" r:id="rId5" imgW="355320" imgH="241200" progId="Equation.DSMT4">
                  <p:embed/>
                  <p:pic>
                    <p:nvPicPr>
                      <p:cNvPr id="0" name=""/>
                      <p:cNvPicPr>
                        <a:picLocks noChangeAspect="1" noChangeArrowheads="1"/>
                      </p:cNvPicPr>
                      <p:nvPr/>
                    </p:nvPicPr>
                    <p:blipFill>
                      <a:blip r:embed="rId6"/>
                      <a:srcRect/>
                      <a:stretch>
                        <a:fillRect/>
                      </a:stretch>
                    </p:blipFill>
                    <p:spPr bwMode="auto">
                      <a:xfrm>
                        <a:off x="979538" y="2088696"/>
                        <a:ext cx="1070488" cy="727932"/>
                      </a:xfrm>
                      <a:prstGeom prst="rect">
                        <a:avLst/>
                      </a:prstGeom>
                      <a:noFill/>
                      <a:ln>
                        <a:noFill/>
                      </a:ln>
                    </p:spPr>
                  </p:pic>
                </p:oleObj>
              </mc:Fallback>
            </mc:AlternateContent>
          </a:graphicData>
        </a:graphic>
      </p:graphicFrame>
      <p:sp>
        <p:nvSpPr>
          <p:cNvPr id="10" name="Rectangle 9"/>
          <p:cNvSpPr/>
          <p:nvPr/>
        </p:nvSpPr>
        <p:spPr>
          <a:xfrm>
            <a:off x="2194902" y="2120781"/>
            <a:ext cx="3531159" cy="523220"/>
          </a:xfrm>
          <a:prstGeom prst="rect">
            <a:avLst/>
          </a:prstGeom>
        </p:spPr>
        <p:txBody>
          <a:bodyPr wrap="none">
            <a:spAutoFit/>
          </a:bodyPr>
          <a:lstStyle/>
          <a:p>
            <a:pPr algn="ctr"/>
            <a:r>
              <a:rPr lang="en-US" sz="2800" b="1" smtClean="0">
                <a:solidFill>
                  <a:srgbClr val="FF0000"/>
                </a:solidFill>
              </a:rPr>
              <a:t>Chu vi đáy . chiều cao</a:t>
            </a:r>
            <a:r>
              <a:rPr lang="vi-VN" sz="2800" smtClean="0">
                <a:solidFill>
                  <a:prstClr val="black"/>
                </a:solidFill>
              </a:rPr>
              <a:t> </a:t>
            </a:r>
            <a:endParaRPr lang="en-US" sz="2800" smtClean="0">
              <a:solidFill>
                <a:prstClr val="black"/>
              </a:solidFill>
            </a:endParaRPr>
          </a:p>
        </p:txBody>
      </p:sp>
    </p:spTree>
    <p:extLst>
      <p:ext uri="{BB962C8B-B14F-4D97-AF65-F5344CB8AC3E}">
        <p14:creationId xmlns:p14="http://schemas.microsoft.com/office/powerpoint/2010/main" val="14253048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vi-VN" sz="3200" b="1" dirty="0">
                <a:solidFill>
                  <a:srgbClr val="008000"/>
                </a:solidFill>
                <a:latin typeface="Open Sans"/>
              </a:rPr>
              <a:t>Bài </a:t>
            </a:r>
            <a:r>
              <a:rPr lang="vi-VN" sz="3200" b="1" dirty="0" smtClean="0">
                <a:solidFill>
                  <a:srgbClr val="008000"/>
                </a:solidFill>
                <a:latin typeface="Open Sans"/>
              </a:rPr>
              <a:t>4 </a:t>
            </a:r>
            <a:r>
              <a:rPr lang="vi-VN" sz="3200" b="1" dirty="0">
                <a:solidFill>
                  <a:srgbClr val="008000"/>
                </a:solidFill>
                <a:latin typeface="Open Sans"/>
              </a:rPr>
              <a:t>trang 63 Toán 7</a:t>
            </a:r>
            <a:endParaRPr lang="en-US" sz="2400" dirty="0"/>
          </a:p>
        </p:txBody>
      </p:sp>
      <p:sp>
        <p:nvSpPr>
          <p:cNvPr id="3" name="Content Placeholder 2"/>
          <p:cNvSpPr>
            <a:spLocks noGrp="1"/>
          </p:cNvSpPr>
          <p:nvPr>
            <p:ph idx="1"/>
          </p:nvPr>
        </p:nvSpPr>
        <p:spPr/>
        <p:txBody>
          <a:bodyPr/>
          <a:lstStyle/>
          <a:p>
            <a:pPr marL="0" indent="0">
              <a:buNone/>
            </a:pPr>
            <a:endParaRPr lang="vi-VN" dirty="0" smtClean="0"/>
          </a:p>
          <a:p>
            <a:pPr marL="0" indent="0">
              <a:buNone/>
            </a:pPr>
            <a:endParaRPr lang="en-US" dirty="0"/>
          </a:p>
        </p:txBody>
      </p:sp>
      <p:pic>
        <p:nvPicPr>
          <p:cNvPr id="4" name="Picture 3" descr="Bài 4 trang 63 Toán 7 Tập 1 Chân trời sáng tạo"/>
          <p:cNvPicPr/>
          <p:nvPr/>
        </p:nvPicPr>
        <p:blipFill>
          <a:blip r:embed="rId2">
            <a:extLst>
              <a:ext uri="{28A0092B-C50C-407E-A947-70E740481C1C}">
                <a14:useLocalDpi xmlns:a14="http://schemas.microsoft.com/office/drawing/2010/main" val="0"/>
              </a:ext>
            </a:extLst>
          </a:blip>
          <a:srcRect/>
          <a:stretch>
            <a:fillRect/>
          </a:stretch>
        </p:blipFill>
        <p:spPr bwMode="auto">
          <a:xfrm>
            <a:off x="3124200" y="2819400"/>
            <a:ext cx="2101850" cy="1562100"/>
          </a:xfrm>
          <a:prstGeom prst="rect">
            <a:avLst/>
          </a:prstGeom>
          <a:noFill/>
          <a:ln>
            <a:noFill/>
          </a:ln>
        </p:spPr>
      </p:pic>
      <p:sp>
        <p:nvSpPr>
          <p:cNvPr id="5" name="Rectangle 4"/>
          <p:cNvSpPr/>
          <p:nvPr/>
        </p:nvSpPr>
        <p:spPr>
          <a:xfrm>
            <a:off x="838200" y="1905000"/>
            <a:ext cx="7848600" cy="830997"/>
          </a:xfrm>
          <a:prstGeom prst="rect">
            <a:avLst/>
          </a:prstGeom>
        </p:spPr>
        <p:txBody>
          <a:bodyPr wrap="square">
            <a:spAutoFit/>
          </a:bodyPr>
          <a:lstStyle/>
          <a:p>
            <a:r>
              <a:rPr lang="en-US" sz="2400" dirty="0" err="1" smtClean="0"/>
              <a:t>Tính</a:t>
            </a:r>
            <a:r>
              <a:rPr lang="en-US" sz="2400" dirty="0" smtClean="0"/>
              <a:t> </a:t>
            </a:r>
            <a:r>
              <a:rPr lang="en-US" sz="2400" dirty="0" err="1"/>
              <a:t>thể</a:t>
            </a:r>
            <a:r>
              <a:rPr lang="en-US" sz="2400" dirty="0"/>
              <a:t> </a:t>
            </a:r>
            <a:r>
              <a:rPr lang="en-US" sz="2400" dirty="0" err="1"/>
              <a:t>tích</a:t>
            </a:r>
            <a:r>
              <a:rPr lang="en-US" sz="2400" dirty="0"/>
              <a:t> </a:t>
            </a:r>
            <a:r>
              <a:rPr lang="en-US" sz="2400" dirty="0" err="1"/>
              <a:t>hình</a:t>
            </a:r>
            <a:r>
              <a:rPr lang="en-US" sz="2400" dirty="0"/>
              <a:t> </a:t>
            </a:r>
            <a:r>
              <a:rPr lang="en-US" sz="2400" dirty="0" err="1"/>
              <a:t>lăng</a:t>
            </a:r>
            <a:r>
              <a:rPr lang="en-US" sz="2400" dirty="0"/>
              <a:t> </a:t>
            </a:r>
            <a:r>
              <a:rPr lang="en-US" sz="2400" dirty="0" err="1"/>
              <a:t>trụ</a:t>
            </a:r>
            <a:r>
              <a:rPr lang="en-US" sz="2400" dirty="0"/>
              <a:t> </a:t>
            </a:r>
            <a:r>
              <a:rPr lang="en-US" sz="2400" dirty="0" err="1"/>
              <a:t>đứng</a:t>
            </a:r>
            <a:r>
              <a:rPr lang="en-US" sz="2400" dirty="0"/>
              <a:t> </a:t>
            </a:r>
            <a:r>
              <a:rPr lang="en-US" sz="2400" dirty="0" err="1"/>
              <a:t>có</a:t>
            </a:r>
            <a:r>
              <a:rPr lang="en-US" sz="2400" dirty="0"/>
              <a:t> </a:t>
            </a:r>
            <a:r>
              <a:rPr lang="en-US" sz="2400" dirty="0" err="1"/>
              <a:t>đáy</a:t>
            </a:r>
            <a:r>
              <a:rPr lang="en-US" sz="2400" dirty="0"/>
              <a:t> </a:t>
            </a:r>
            <a:r>
              <a:rPr lang="en-US" sz="2400" dirty="0" err="1"/>
              <a:t>là</a:t>
            </a:r>
            <a:r>
              <a:rPr lang="en-US" sz="2400" dirty="0"/>
              <a:t> </a:t>
            </a:r>
            <a:r>
              <a:rPr lang="en-US" sz="2400" dirty="0" err="1"/>
              <a:t>hình</a:t>
            </a:r>
            <a:r>
              <a:rPr lang="en-US" sz="2400" dirty="0"/>
              <a:t> </a:t>
            </a:r>
            <a:r>
              <a:rPr lang="en-US" sz="2400" dirty="0" err="1"/>
              <a:t>thang</a:t>
            </a:r>
            <a:r>
              <a:rPr lang="en-US" sz="2400" dirty="0"/>
              <a:t> </a:t>
            </a:r>
            <a:r>
              <a:rPr lang="en-US" sz="2400" dirty="0" err="1"/>
              <a:t>cân</a:t>
            </a:r>
            <a:r>
              <a:rPr lang="en-US" sz="2400" dirty="0"/>
              <a:t> </a:t>
            </a:r>
            <a:r>
              <a:rPr lang="en-US" sz="2400" dirty="0" err="1"/>
              <a:t>với</a:t>
            </a:r>
            <a:r>
              <a:rPr lang="en-US" sz="2400" dirty="0"/>
              <a:t> </a:t>
            </a:r>
            <a:r>
              <a:rPr lang="en-US" sz="2400" dirty="0" err="1"/>
              <a:t>kích</a:t>
            </a:r>
            <a:r>
              <a:rPr lang="en-US" sz="2400" dirty="0"/>
              <a:t> </a:t>
            </a:r>
            <a:r>
              <a:rPr lang="en-US" sz="2400" dirty="0" err="1"/>
              <a:t>thước</a:t>
            </a:r>
            <a:r>
              <a:rPr lang="en-US" sz="2400" dirty="0"/>
              <a:t> </a:t>
            </a:r>
            <a:r>
              <a:rPr lang="en-US" sz="2400" dirty="0" err="1"/>
              <a:t>như</a:t>
            </a:r>
            <a:r>
              <a:rPr lang="en-US" sz="2400" dirty="0"/>
              <a:t> </a:t>
            </a:r>
            <a:r>
              <a:rPr lang="en-US" sz="2400" dirty="0" err="1"/>
              <a:t>Hình</a:t>
            </a:r>
            <a:r>
              <a:rPr lang="en-US" sz="2400" dirty="0"/>
              <a:t> 13.</a:t>
            </a:r>
          </a:p>
        </p:txBody>
      </p:sp>
    </p:spTree>
    <p:extLst>
      <p:ext uri="{BB962C8B-B14F-4D97-AF65-F5344CB8AC3E}">
        <p14:creationId xmlns:p14="http://schemas.microsoft.com/office/powerpoint/2010/main" val="26423926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z="3200" b="1" dirty="0">
                <a:solidFill>
                  <a:srgbClr val="008000"/>
                </a:solidFill>
                <a:latin typeface="Open Sans"/>
                <a:ea typeface="+mn-ea"/>
                <a:cs typeface="+mn-cs"/>
              </a:rPr>
              <a:t>Bài 6 trang 63 Toán 7</a:t>
            </a:r>
            <a:endParaRPr lang="en-US" dirty="0"/>
          </a:p>
        </p:txBody>
      </p:sp>
      <p:sp>
        <p:nvSpPr>
          <p:cNvPr id="3" name="Content Placeholder 2"/>
          <p:cNvSpPr>
            <a:spLocks noGrp="1"/>
          </p:cNvSpPr>
          <p:nvPr>
            <p:ph idx="1"/>
          </p:nvPr>
        </p:nvSpPr>
        <p:spPr/>
        <p:txBody>
          <a:bodyPr/>
          <a:lstStyle/>
          <a:p>
            <a:pPr algn="just"/>
            <a:r>
              <a:rPr lang="vi-VN" b="1" dirty="0">
                <a:solidFill>
                  <a:srgbClr val="008000"/>
                </a:solidFill>
                <a:latin typeface="Open Sans"/>
              </a:rPr>
              <a:t> </a:t>
            </a:r>
            <a:r>
              <a:rPr lang="vi-VN" sz="2400" dirty="0">
                <a:solidFill>
                  <a:srgbClr val="000000"/>
                </a:solidFill>
                <a:latin typeface="Open Sans"/>
              </a:rPr>
              <a:t>Một hình lăng trụ đứng tứ giác có kích thước đáy như Hình 15, biết chiều cao của lăng trụ là 7 cm. Tính thể tích của hình lăng </a:t>
            </a:r>
            <a:r>
              <a:rPr lang="vi-VN" sz="2400" dirty="0" smtClean="0">
                <a:solidFill>
                  <a:srgbClr val="000000"/>
                </a:solidFill>
                <a:latin typeface="Open Sans"/>
              </a:rPr>
              <a:t>trụ</a:t>
            </a:r>
            <a:endParaRPr lang="vi-VN" dirty="0"/>
          </a:p>
          <a:p>
            <a:pPr marL="0" indent="0">
              <a:buNone/>
            </a:pPr>
            <a:endParaRPr lang="en-US" dirty="0"/>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3276600"/>
            <a:ext cx="2060575" cy="2109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85068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z="3200" b="1" dirty="0">
                <a:solidFill>
                  <a:srgbClr val="008000"/>
                </a:solidFill>
                <a:latin typeface="Open Sans"/>
              </a:rPr>
              <a:t>Bài 6 trang 63 Toán 7</a:t>
            </a:r>
            <a:endParaRPr lang="en-US" dirty="0"/>
          </a:p>
        </p:txBody>
      </p:sp>
      <p:pic>
        <p:nvPicPr>
          <p:cNvPr id="5" name="Content Placeholder 4"/>
          <p:cNvPicPr>
            <a:picLocks noGrp="1"/>
          </p:cNvPicPr>
          <p:nvPr>
            <p:ph idx="1"/>
          </p:nvPr>
        </p:nvPicPr>
        <p:blipFill>
          <a:blip r:embed="rId2"/>
          <a:stretch>
            <a:fillRect/>
          </a:stretch>
        </p:blipFill>
        <p:spPr>
          <a:xfrm>
            <a:off x="3505200" y="1447800"/>
            <a:ext cx="2057400" cy="2110923"/>
          </a:xfrm>
          <a:prstGeom prst="rect">
            <a:avLst/>
          </a:prstGeom>
        </p:spPr>
      </p:pic>
      <p:sp>
        <p:nvSpPr>
          <p:cNvPr id="6" name="Rectangle 5"/>
          <p:cNvSpPr/>
          <p:nvPr/>
        </p:nvSpPr>
        <p:spPr>
          <a:xfrm>
            <a:off x="1676400" y="3276600"/>
            <a:ext cx="6096000" cy="2308324"/>
          </a:xfrm>
          <a:prstGeom prst="rect">
            <a:avLst/>
          </a:prstGeom>
        </p:spPr>
        <p:txBody>
          <a:bodyPr wrap="square">
            <a:spAutoFit/>
          </a:bodyPr>
          <a:lstStyle/>
          <a:p>
            <a:endParaRPr lang="vi-VN" sz="2400" dirty="0" smtClean="0">
              <a:solidFill>
                <a:srgbClr val="000000"/>
              </a:solidFill>
              <a:latin typeface="Times New Roman"/>
              <a:ea typeface="Times New Roman"/>
            </a:endParaRPr>
          </a:p>
          <a:p>
            <a:r>
              <a:rPr lang="vi-VN" sz="2400" dirty="0" smtClean="0">
                <a:solidFill>
                  <a:srgbClr val="000000"/>
                </a:solidFill>
                <a:latin typeface="Times New Roman"/>
                <a:ea typeface="Times New Roman"/>
              </a:rPr>
              <a:t>Diện </a:t>
            </a:r>
            <a:r>
              <a:rPr lang="vi-VN" sz="2400" dirty="0">
                <a:solidFill>
                  <a:srgbClr val="000000"/>
                </a:solidFill>
                <a:latin typeface="Times New Roman"/>
                <a:ea typeface="Times New Roman"/>
              </a:rPr>
              <a:t>tích đáy của hình lăng trụ đứng tứ giác là:</a:t>
            </a:r>
            <a:endParaRPr lang="en-US" sz="2400" dirty="0">
              <a:latin typeface="Times New Roman"/>
              <a:ea typeface="Times New Roman"/>
            </a:endParaRPr>
          </a:p>
          <a:p>
            <a:r>
              <a:rPr lang="vi-VN" sz="2400" dirty="0">
                <a:solidFill>
                  <a:srgbClr val="000000"/>
                </a:solidFill>
                <a:latin typeface="Times New Roman"/>
                <a:ea typeface="Times New Roman"/>
              </a:rPr>
              <a:t>(3 . 6 : 2) + (4 . 6 : 2) = 21 </a:t>
            </a:r>
            <a:r>
              <a:rPr lang="en-US" sz="2400" dirty="0">
                <a:solidFill>
                  <a:srgbClr val="000000"/>
                </a:solidFill>
                <a:latin typeface="Times New Roman"/>
                <a:ea typeface="Times New Roman"/>
              </a:rPr>
              <a:t>(</a:t>
            </a:r>
            <a:r>
              <a:rPr lang="vi-VN" sz="2400" dirty="0">
                <a:solidFill>
                  <a:srgbClr val="000000"/>
                </a:solidFill>
                <a:latin typeface="Times New Roman"/>
                <a:ea typeface="Times New Roman"/>
              </a:rPr>
              <a:t>c</a:t>
            </a:r>
            <a:r>
              <a:rPr lang="en-US" sz="2400" dirty="0">
                <a:solidFill>
                  <a:srgbClr val="000000"/>
                </a:solidFill>
                <a:latin typeface="Times New Roman"/>
                <a:ea typeface="Times New Roman"/>
              </a:rPr>
              <a:t>m</a:t>
            </a:r>
            <a:r>
              <a:rPr lang="en-US" sz="2400" baseline="30000" dirty="0">
                <a:solidFill>
                  <a:srgbClr val="000000"/>
                </a:solidFill>
                <a:latin typeface="Times New Roman"/>
                <a:ea typeface="Times New Roman"/>
              </a:rPr>
              <a:t>2</a:t>
            </a:r>
            <a:r>
              <a:rPr lang="en-US" sz="2400" dirty="0">
                <a:solidFill>
                  <a:srgbClr val="000000"/>
                </a:solidFill>
                <a:latin typeface="Times New Roman"/>
                <a:ea typeface="Times New Roman"/>
              </a:rPr>
              <a:t>)</a:t>
            </a:r>
            <a:endParaRPr lang="en-US" sz="2400" dirty="0">
              <a:latin typeface="Times New Roman"/>
              <a:ea typeface="Times New Roman"/>
            </a:endParaRPr>
          </a:p>
          <a:p>
            <a:r>
              <a:rPr lang="vi-VN" sz="2400" dirty="0">
                <a:solidFill>
                  <a:srgbClr val="000000"/>
                </a:solidFill>
                <a:latin typeface="Times New Roman"/>
                <a:ea typeface="Times New Roman"/>
              </a:rPr>
              <a:t>Thể tích của hình lăng trụ đứng là:</a:t>
            </a:r>
            <a:endParaRPr lang="en-US" sz="2400" dirty="0">
              <a:latin typeface="Times New Roman"/>
              <a:ea typeface="Times New Roman"/>
            </a:endParaRPr>
          </a:p>
          <a:p>
            <a:pPr>
              <a:tabLst>
                <a:tab pos="2015490" algn="l"/>
              </a:tabLst>
            </a:pPr>
            <a:r>
              <a:rPr lang="en-US" sz="2400" dirty="0">
                <a:solidFill>
                  <a:srgbClr val="000000"/>
                </a:solidFill>
                <a:latin typeface="Times New Roman"/>
                <a:ea typeface="Times New Roman"/>
              </a:rPr>
              <a:t>V = </a:t>
            </a:r>
            <a:r>
              <a:rPr lang="en-US" sz="2400" dirty="0" err="1">
                <a:solidFill>
                  <a:srgbClr val="000000"/>
                </a:solidFill>
                <a:latin typeface="Times New Roman"/>
                <a:ea typeface="Times New Roman"/>
              </a:rPr>
              <a:t>S</a:t>
            </a:r>
            <a:r>
              <a:rPr lang="en-US" sz="2400" baseline="-25000" dirty="0" err="1">
                <a:solidFill>
                  <a:srgbClr val="000000"/>
                </a:solidFill>
                <a:latin typeface="Times New Roman"/>
                <a:ea typeface="Times New Roman"/>
              </a:rPr>
              <a:t>đáy</a:t>
            </a:r>
            <a:r>
              <a:rPr lang="en-US" sz="2400" dirty="0">
                <a:solidFill>
                  <a:srgbClr val="000000"/>
                </a:solidFill>
                <a:latin typeface="Times New Roman"/>
                <a:ea typeface="Times New Roman"/>
              </a:rPr>
              <a:t> . h 	</a:t>
            </a:r>
            <a:endParaRPr lang="en-US" sz="2400" dirty="0">
              <a:latin typeface="Times New Roman"/>
              <a:ea typeface="Times New Roman"/>
            </a:endParaRPr>
          </a:p>
          <a:p>
            <a:r>
              <a:rPr lang="vi-VN" sz="2400" dirty="0">
                <a:solidFill>
                  <a:srgbClr val="000000"/>
                </a:solidFill>
                <a:latin typeface="Times New Roman"/>
                <a:ea typeface="Times New Roman"/>
              </a:rPr>
              <a:t>= 21 . 7 = 147 (c</a:t>
            </a:r>
            <a:r>
              <a:rPr lang="en-US" sz="2400" dirty="0">
                <a:solidFill>
                  <a:srgbClr val="000000"/>
                </a:solidFill>
                <a:latin typeface="Times New Roman"/>
                <a:ea typeface="Times New Roman"/>
              </a:rPr>
              <a:t>m</a:t>
            </a:r>
            <a:r>
              <a:rPr lang="vi-VN" sz="2400" baseline="30000" dirty="0">
                <a:solidFill>
                  <a:srgbClr val="000000"/>
                </a:solidFill>
                <a:latin typeface="Times New Roman"/>
                <a:ea typeface="Times New Roman"/>
              </a:rPr>
              <a:t>3</a:t>
            </a:r>
            <a:r>
              <a:rPr lang="en-US" sz="2400" dirty="0">
                <a:solidFill>
                  <a:srgbClr val="000000"/>
                </a:solidFill>
                <a:latin typeface="Times New Roman"/>
                <a:ea typeface="Times New Roman"/>
              </a:rPr>
              <a:t>)</a:t>
            </a:r>
            <a:endParaRPr lang="en-US" sz="2400" dirty="0"/>
          </a:p>
        </p:txBody>
      </p:sp>
    </p:spTree>
    <p:extLst>
      <p:ext uri="{BB962C8B-B14F-4D97-AF65-F5344CB8AC3E}">
        <p14:creationId xmlns:p14="http://schemas.microsoft.com/office/powerpoint/2010/main" val="33242840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125" b="99219" l="0" r="99535">
                        <a14:foregroundMark x1="57209" y1="91406" x2="57209" y2="98828"/>
                        <a14:foregroundMark x1="58605" y1="86719" x2="59767" y2="97656"/>
                        <a14:foregroundMark x1="76744" y1="75781" x2="76744" y2="99219"/>
                        <a14:foregroundMark x1="92791" y1="72266" x2="98605" y2="94531"/>
                        <a14:foregroundMark x1="85349" y1="73828" x2="97442" y2="99219"/>
                        <a14:foregroundMark x1="93953" y1="74609" x2="99767" y2="70703"/>
                        <a14:foregroundMark x1="4186" y1="85547" x2="0" y2="91016"/>
                        <a14:foregroundMark x1="87907" y1="73438" x2="86977" y2="93750"/>
                      </a14:backgroundRemoval>
                    </a14:imgEffect>
                  </a14:imgLayer>
                </a14:imgProps>
              </a:ext>
              <a:ext uri="{28A0092B-C50C-407E-A947-70E740481C1C}">
                <a14:useLocalDpi xmlns:a14="http://schemas.microsoft.com/office/drawing/2010/main" val="0"/>
              </a:ext>
            </a:extLst>
          </a:blip>
          <a:srcRect/>
          <a:stretch>
            <a:fillRect/>
          </a:stretch>
        </p:blipFill>
        <p:spPr bwMode="auto">
          <a:xfrm>
            <a:off x="258095" y="3622573"/>
            <a:ext cx="409575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7919" y="578874"/>
            <a:ext cx="4229100" cy="255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99206" l="0" r="98851">
                        <a14:foregroundMark x1="80920" y1="10714" x2="98851" y2="82143"/>
                        <a14:foregroundMark x1="81609" y1="11508" x2="77011" y2="98016"/>
                        <a14:foregroundMark x1="80920" y1="24603" x2="94483" y2="99206"/>
                        <a14:foregroundMark x1="81379" y1="30556" x2="84828" y2="90079"/>
                        <a14:foregroundMark x1="82299" y1="13492" x2="81609" y2="0"/>
                        <a14:foregroundMark x1="79540" y1="26190" x2="93793" y2="11508"/>
                        <a14:foregroundMark x1="77471" y1="32937" x2="98161" y2="26190"/>
                        <a14:foregroundMark x1="21149" y1="39683" x2="460" y2="34921"/>
                        <a14:foregroundMark x1="18391" y1="40476" x2="6667" y2="0"/>
                        <a14:foregroundMark x1="21609" y1="26190" x2="35172" y2="0"/>
                        <a14:foregroundMark x1="42069" y1="21825" x2="55402" y2="0"/>
                        <a14:foregroundMark x1="71724" y1="20238" x2="74943" y2="397"/>
                        <a14:foregroundMark x1="77011" y1="12698" x2="79540" y2="0"/>
                        <a14:foregroundMark x1="73563" y1="5952" x2="82299" y2="0"/>
                        <a14:foregroundMark x1="80690" y1="55952" x2="99540" y2="86508"/>
                        <a14:foregroundMark x1="80000" y1="22619" x2="83218" y2="99206"/>
                        <a14:foregroundMark x1="50345" y1="80159" x2="55402" y2="99206"/>
                        <a14:foregroundMark x1="43678" y1="69444" x2="25747" y2="99206"/>
                        <a14:foregroundMark x1="12184" y1="39286" x2="460" y2="70635"/>
                        <a14:foregroundMark x1="14483" y1="76587" x2="10575" y2="99206"/>
                      </a14:backgroundRemoval>
                    </a14:imgEffect>
                  </a14:imgLayer>
                </a14:imgProps>
              </a:ext>
              <a:ext uri="{28A0092B-C50C-407E-A947-70E740481C1C}">
                <a14:useLocalDpi xmlns:a14="http://schemas.microsoft.com/office/drawing/2010/main" val="0"/>
              </a:ext>
            </a:extLst>
          </a:blip>
          <a:srcRect/>
          <a:stretch>
            <a:fillRect/>
          </a:stretch>
        </p:blipFill>
        <p:spPr bwMode="auto">
          <a:xfrm>
            <a:off x="258095" y="578874"/>
            <a:ext cx="4143375"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5" name="Picture 7"/>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100000" l="0" r="100000">
                        <a14:foregroundMark x1="80087" y1="15357" x2="81385" y2="0"/>
                        <a14:foregroundMark x1="79870" y1="13571" x2="74459" y2="0"/>
                        <a14:foregroundMark x1="82468" y1="14643" x2="98485" y2="24286"/>
                        <a14:foregroundMark x1="84416" y1="13571" x2="80519" y2="96786"/>
                        <a14:foregroundMark x1="82468" y1="66786" x2="99567" y2="60714"/>
                        <a14:foregroundMark x1="84416" y1="16071" x2="98485" y2="98214"/>
                        <a14:foregroundMark x1="89827" y1="85000" x2="89177" y2="99286"/>
                        <a14:foregroundMark x1="82035" y1="13214" x2="86147" y2="0"/>
                        <a14:foregroundMark x1="79870" y1="16429" x2="76190" y2="0"/>
                        <a14:foregroundMark x1="78355" y1="12500" x2="77489" y2="0"/>
                        <a14:foregroundMark x1="82684" y1="17143" x2="86147" y2="0"/>
                        <a14:foregroundMark x1="78139" y1="12500" x2="35281" y2="0"/>
                        <a14:foregroundMark x1="47186" y1="15357" x2="19697" y2="0"/>
                        <a14:foregroundMark x1="26840" y1="16429" x2="0" y2="14643"/>
                        <a14:foregroundMark x1="11472" y1="85000" x2="8658" y2="99286"/>
                        <a14:foregroundMark x1="21212" y1="90714" x2="28139" y2="99286"/>
                        <a14:foregroundMark x1="69481" y1="74643" x2="72294" y2="98929"/>
                      </a14:backgroundRemoval>
                    </a14:imgEffect>
                  </a14:imgLayer>
                </a14:imgProps>
              </a:ext>
              <a:ext uri="{28A0092B-C50C-407E-A947-70E740481C1C}">
                <a14:useLocalDpi xmlns:a14="http://schemas.microsoft.com/office/drawing/2010/main" val="0"/>
              </a:ext>
            </a:extLst>
          </a:blip>
          <a:srcRect/>
          <a:stretch>
            <a:fillRect/>
          </a:stretch>
        </p:blipFill>
        <p:spPr bwMode="auto">
          <a:xfrm>
            <a:off x="4542194" y="3587546"/>
            <a:ext cx="440055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Isosceles Triangle 1"/>
          <p:cNvSpPr/>
          <p:nvPr/>
        </p:nvSpPr>
        <p:spPr>
          <a:xfrm>
            <a:off x="2895600" y="905884"/>
            <a:ext cx="1597570" cy="2073290"/>
          </a:xfrm>
          <a:prstGeom prst="triangle">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7400173" y="804488"/>
            <a:ext cx="1456846" cy="2174686"/>
          </a:xfrm>
          <a:prstGeom prst="triangle">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a:off x="7418548" y="3833352"/>
            <a:ext cx="1725451" cy="2421194"/>
          </a:xfrm>
          <a:prstGeom prst="triangle">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a:off x="2667000" y="3803855"/>
            <a:ext cx="1456846" cy="1949072"/>
          </a:xfrm>
          <a:prstGeom prst="triangle">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349348">
            <a:off x="-1815056" y="3804947"/>
            <a:ext cx="1597570" cy="2143237"/>
          </a:xfrm>
          <a:prstGeom prst="triangl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4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fade">
                                      <p:cBhvr>
                                        <p:cTn id="7" dur="500"/>
                                        <p:tgtEl>
                                          <p:spTgt spid="1229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292"/>
                                        </p:tgtEl>
                                        <p:attrNameLst>
                                          <p:attrName>style.visibility</p:attrName>
                                        </p:attrNameLst>
                                      </p:cBhvr>
                                      <p:to>
                                        <p:strVal val="visible"/>
                                      </p:to>
                                    </p:set>
                                    <p:animEffect transition="in" filter="fade">
                                      <p:cBhvr>
                                        <p:cTn id="12" dur="500"/>
                                        <p:tgtEl>
                                          <p:spTgt spid="1229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293"/>
                                        </p:tgtEl>
                                        <p:attrNameLst>
                                          <p:attrName>style.visibility</p:attrName>
                                        </p:attrNameLst>
                                      </p:cBhvr>
                                      <p:to>
                                        <p:strVal val="visible"/>
                                      </p:to>
                                    </p:set>
                                    <p:animEffect transition="in" filter="fade">
                                      <p:cBhvr>
                                        <p:cTn id="17" dur="500"/>
                                        <p:tgtEl>
                                          <p:spTgt spid="1229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arn(inVertic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63" presetClass="path" presetSubtype="0" repeatCount="indefinite" accel="50000" decel="50000" fill="hold" grpId="0" nodeType="clickEffect">
                                  <p:stCondLst>
                                    <p:cond delay="0"/>
                                  </p:stCondLst>
                                  <p:childTnLst>
                                    <p:animMotion origin="layout" path="M 3.88889E-6 1.48148E-6 L 0.68576 0.0162 " pathEditMode="relative" rAng="0" ptsTypes="AA">
                                      <p:cBhvr>
                                        <p:cTn id="41" dur="3000" fill="hold"/>
                                        <p:tgtEl>
                                          <p:spTgt spid="12"/>
                                        </p:tgtEl>
                                        <p:attrNameLst>
                                          <p:attrName>ppt_x</p:attrName>
                                          <p:attrName>ppt_y</p:attrName>
                                        </p:attrNameLst>
                                      </p:cBhvr>
                                      <p:rCtr x="34288" y="81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413064"/>
            <a:ext cx="7162800" cy="2308324"/>
          </a:xfrm>
          <a:prstGeom prst="rect">
            <a:avLst/>
          </a:prstGeom>
        </p:spPr>
        <p:txBody>
          <a:bodyPr wrap="square">
            <a:spAutoFit/>
          </a:bodyPr>
          <a:lstStyle/>
          <a:p>
            <a:pPr lvl="0"/>
            <a:r>
              <a:rPr lang="en-US" sz="2400" b="1" dirty="0" err="1" smtClean="0">
                <a:solidFill>
                  <a:srgbClr val="006600"/>
                </a:solidFill>
                <a:latin typeface="+mj-lt"/>
              </a:rPr>
              <a:t>Bài</a:t>
            </a:r>
            <a:r>
              <a:rPr lang="en-US" sz="2400" b="1" dirty="0" smtClean="0">
                <a:solidFill>
                  <a:srgbClr val="006600"/>
                </a:solidFill>
                <a:latin typeface="+mj-lt"/>
              </a:rPr>
              <a:t> 2 </a:t>
            </a:r>
            <a:r>
              <a:rPr lang="en-US" sz="2400" b="1" dirty="0" err="1" smtClean="0">
                <a:solidFill>
                  <a:srgbClr val="006600"/>
                </a:solidFill>
                <a:latin typeface="+mj-lt"/>
              </a:rPr>
              <a:t>sgk</a:t>
            </a:r>
            <a:r>
              <a:rPr lang="en-US" sz="2400" b="1" dirty="0" smtClean="0">
                <a:solidFill>
                  <a:srgbClr val="006600"/>
                </a:solidFill>
                <a:latin typeface="+mj-lt"/>
              </a:rPr>
              <a:t> </a:t>
            </a:r>
            <a:r>
              <a:rPr lang="en-US" sz="2400" b="1" dirty="0" err="1" smtClean="0">
                <a:solidFill>
                  <a:srgbClr val="006600"/>
                </a:solidFill>
                <a:latin typeface="+mj-lt"/>
              </a:rPr>
              <a:t>Trang</a:t>
            </a:r>
            <a:r>
              <a:rPr lang="en-US" sz="2400" b="1" dirty="0" smtClean="0">
                <a:solidFill>
                  <a:srgbClr val="006600"/>
                </a:solidFill>
                <a:latin typeface="+mj-lt"/>
              </a:rPr>
              <a:t> 62 </a:t>
            </a:r>
            <a:r>
              <a:rPr lang="en-US" sz="2400" b="1" dirty="0" err="1" smtClean="0">
                <a:solidFill>
                  <a:srgbClr val="006600"/>
                </a:solidFill>
                <a:latin typeface="+mj-lt"/>
              </a:rPr>
              <a:t>toán</a:t>
            </a:r>
            <a:r>
              <a:rPr lang="en-US" sz="2400" b="1" dirty="0" smtClean="0">
                <a:solidFill>
                  <a:srgbClr val="006600"/>
                </a:solidFill>
                <a:latin typeface="+mj-lt"/>
              </a:rPr>
              <a:t> 7</a:t>
            </a:r>
          </a:p>
          <a:p>
            <a:pPr lvl="0"/>
            <a:endParaRPr lang="en-US" sz="2400" dirty="0">
              <a:solidFill>
                <a:prstClr val="black"/>
              </a:solidFill>
              <a:latin typeface="+mj-lt"/>
            </a:endParaRPr>
          </a:p>
          <a:p>
            <a:pPr lvl="0"/>
            <a:r>
              <a:rPr lang="vi-VN" sz="2400" dirty="0" smtClean="0">
                <a:solidFill>
                  <a:prstClr val="black"/>
                </a:solidFill>
                <a:latin typeface="+mj-lt"/>
              </a:rPr>
              <a:t>Một </a:t>
            </a:r>
            <a:r>
              <a:rPr lang="vi-VN" sz="2400" dirty="0">
                <a:solidFill>
                  <a:prstClr val="black"/>
                </a:solidFill>
                <a:latin typeface="+mj-lt"/>
              </a:rPr>
              <a:t>chiếc lều trại có hình dạng và kích thước như </a:t>
            </a:r>
            <a:r>
              <a:rPr lang="en-US" sz="2400" dirty="0" err="1">
                <a:solidFill>
                  <a:prstClr val="black"/>
                </a:solidFill>
                <a:latin typeface="+mj-lt"/>
              </a:rPr>
              <a:t>hì</a:t>
            </a:r>
            <a:r>
              <a:rPr lang="vi-VN" sz="2400" dirty="0">
                <a:solidFill>
                  <a:prstClr val="black"/>
                </a:solidFill>
                <a:latin typeface="+mj-lt"/>
              </a:rPr>
              <a:t>nh 11, tính tổng diện tích tấm bạt có thể phủ kín toàn bộ lều (không tính m</a:t>
            </a:r>
            <a:r>
              <a:rPr lang="en-US" sz="2400" dirty="0" err="1">
                <a:solidFill>
                  <a:prstClr val="black"/>
                </a:solidFill>
                <a:latin typeface="+mj-lt"/>
              </a:rPr>
              <a:t>ặt</a:t>
            </a:r>
            <a:r>
              <a:rPr lang="vi-VN" sz="2400" dirty="0">
                <a:solidFill>
                  <a:prstClr val="black"/>
                </a:solidFill>
                <a:latin typeface="+mj-lt"/>
              </a:rPr>
              <a:t> tiếp giáp với đất) và thể tích của chiếc lều</a:t>
            </a:r>
            <a:r>
              <a:rPr lang="en-US" sz="2400" dirty="0">
                <a:solidFill>
                  <a:prstClr val="black"/>
                </a:solidFill>
                <a:latin typeface="+mj-lt"/>
              </a:rPr>
              <a:t>.</a:t>
            </a:r>
            <a:endParaRPr lang="vi-VN" sz="2400" dirty="0">
              <a:solidFill>
                <a:prstClr val="black"/>
              </a:solidFill>
              <a:latin typeface="+mj-lt"/>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581400"/>
            <a:ext cx="2895600" cy="250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17568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425</TotalTime>
  <Words>437</Words>
  <Application>Microsoft Office PowerPoint</Application>
  <PresentationFormat>On-screen Show (4:3)</PresentationFormat>
  <Paragraphs>65</Paragraphs>
  <Slides>18</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Office Theme</vt:lpstr>
      <vt:lpstr>Equation</vt:lpstr>
      <vt:lpstr>PowerPoint Presentation</vt:lpstr>
      <vt:lpstr> TIẾT 8 - BÀI 4  DIỆN TÍCH  XUNG QUANH VÀ THỂ TÍCH  CỦA  HÌNH LĂNG TRỤ ĐỨNG TAM GIÁC,  LĂNG TRỤ ĐỨNG TỨ GIÁC     </vt:lpstr>
      <vt:lpstr>PowerPoint Presentation</vt:lpstr>
      <vt:lpstr>PowerPoint Presentation</vt:lpstr>
      <vt:lpstr>Bài 4 trang 63 Toán 7</vt:lpstr>
      <vt:lpstr>Bài 6 trang 63 Toán 7</vt:lpstr>
      <vt:lpstr>Bài 6 trang 63 Toán 7</vt:lpstr>
      <vt:lpstr>PowerPoint Presentation</vt:lpstr>
      <vt:lpstr>PowerPoint Presentation</vt:lpstr>
      <vt:lpstr>PowerPoint Presentation</vt:lpstr>
      <vt:lpstr>Bài 3 trang 62 toán 7 tập 1</vt:lpstr>
      <vt:lpstr>Bài 3 trang 62 toán 7 tập 1</vt:lpstr>
      <vt:lpstr>PowerPoint Presentation</vt:lpstr>
      <vt:lpstr>Bài 5 sgk trang 63 toán 7</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myphung</dc:creator>
  <cp:lastModifiedBy>lethehan.qn77@hotmail.com</cp:lastModifiedBy>
  <cp:revision>58</cp:revision>
  <dcterms:created xsi:type="dcterms:W3CDTF">2022-09-28T15:05:47Z</dcterms:created>
  <dcterms:modified xsi:type="dcterms:W3CDTF">2024-09-29T07:10:29Z</dcterms:modified>
</cp:coreProperties>
</file>