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12192000" cy="6858000"/>
  <p:notesSz cx="7104063" cy="10234613"/>
  <p:embeddedFontLst>
    <p:embeddedFont>
      <p:font typeface="Arimo" charset="0"/>
      <p:regular r:id="rId47"/>
      <p:bold r:id="rId48"/>
      <p:italic r:id="rId49"/>
      <p:boldItalic r:id="rId50"/>
    </p:embeddedFont>
    <p:embeddedFont>
      <p:font typeface="Calibri" pitchFamily="34" charset="0"/>
      <p:regular r:id="rId51"/>
      <p:bold r:id="rId52"/>
      <p:italic r:id="rId53"/>
      <p:boldItalic r:id="rId54"/>
    </p:embeddedFont>
    <p:embeddedFont>
      <p:font typeface="Open Sans"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9" roundtripDataSignature="AMtx7mjzmVHVO11DBH3XtGdyJNMu6eQiR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38F5D908-F47E-43EB-A197-BC097BA25C0D}">
  <a:tblStyle styleId="{38F5D908-F47E-43EB-A197-BC097BA25C0D}"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8C5E2A3F-6238-4CEA-8865-0A873A50B9D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a:tcStyle>
        <a:tcBdr/>
      </a:tcStyle>
    </a:neCell>
    <a:nwCell>
      <a:tcTxStyle/>
      <a:tcStyle>
        <a:tcBdr/>
      </a:tcStyle>
    </a:nwCell>
  </a:tblStyle>
  <a:tblStyle styleId="{547BB47F-35A1-449B-AA68-643FD373CF39}"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878" y="-8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290" cy="513492"/>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812" y="0"/>
            <a:ext cx="3078290" cy="513492"/>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0804"/>
            <a:ext cx="3078290" cy="513491"/>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812" y="9720804"/>
            <a:ext cx="3078290" cy="513491"/>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553883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 name="Google Shape;83;p1: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2: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2: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3: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4: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4: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5: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15: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16: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7: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p17: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8: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8: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19: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0: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p20: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1: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21: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2: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1" name="Google Shape;371;p23: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4: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24: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5: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25: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26: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26: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27: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 name="Google Shape;413;p27: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8: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8: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9: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30: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30: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1: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31: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32: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32: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33: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4: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3" name="Google Shape;473;p34: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5: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1" name="Google Shape;481;p35: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36: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36: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7: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37: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38: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38: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Google Shape;519;p39: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0" name="Google Shape;520;p39: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4: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0: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0: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41: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41: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2: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2: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43: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4" name="Google Shape;564;p43: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44: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44: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2" name="Google Shape;572;p44:notes"/>
          <p:cNvSpPr txBox="1">
            <a:spLocks noGrp="1"/>
          </p:cNvSpPr>
          <p:nvPr>
            <p:ph type="sldNum" idx="12"/>
          </p:nvPr>
        </p:nvSpPr>
        <p:spPr>
          <a:xfrm>
            <a:off x="4023812" y="9720804"/>
            <a:ext cx="3078290" cy="513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6:notes"/>
          <p:cNvSpPr txBox="1">
            <a:spLocks noGrp="1"/>
          </p:cNvSpPr>
          <p:nvPr>
            <p:ph type="body" idx="1"/>
          </p:nvPr>
        </p:nvSpPr>
        <p:spPr>
          <a:xfrm>
            <a:off x="710375" y="4925254"/>
            <a:ext cx="5682996" cy="4029754"/>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a:spLocks noGrp="1" noRot="1" noChangeAspect="1"/>
          </p:cNvSpPr>
          <p:nvPr>
            <p:ph type="sldImg" idx="2"/>
          </p:nvPr>
        </p:nvSpPr>
        <p:spPr>
          <a:xfrm>
            <a:off x="481584" y="1279287"/>
            <a:ext cx="6140577" cy="3454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70" name="Google Shape;1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endParaRPr/>
          </a:p>
        </p:txBody>
      </p:sp>
      <p:sp>
        <p:nvSpPr>
          <p:cNvPr id="178" name="Google Shape;17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9:notes"/>
          <p:cNvSpPr>
            <a:spLocks noGrp="1" noRot="1" noChangeAspect="1"/>
          </p:cNvSpPr>
          <p:nvPr>
            <p:ph type="sldImg" idx="2"/>
          </p:nvPr>
        </p:nvSpPr>
        <p:spPr>
          <a:xfrm>
            <a:off x="481013"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9:notes"/>
          <p:cNvSpPr txBox="1">
            <a:spLocks noGrp="1"/>
          </p:cNvSpPr>
          <p:nvPr>
            <p:ph type="body" idx="1"/>
          </p:nvPr>
        </p:nvSpPr>
        <p:spPr>
          <a:xfrm>
            <a:off x="710375" y="4925254"/>
            <a:ext cx="5682996" cy="402975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9:notes"/>
          <p:cNvSpPr txBox="1">
            <a:spLocks noGrp="1"/>
          </p:cNvSpPr>
          <p:nvPr>
            <p:ph type="sldNum" idx="12"/>
          </p:nvPr>
        </p:nvSpPr>
        <p:spPr>
          <a:xfrm>
            <a:off x="4023812" y="9720804"/>
            <a:ext cx="3078290" cy="513491"/>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4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竖版" type="vertTitleAndTx">
  <p:cSld name="VERTICAL_TITLE_AND_VERTICAL_TEXT">
    <p:spTree>
      <p:nvGrpSpPr>
        <p:cNvPr id="1" name="Shape 70"/>
        <p:cNvGrpSpPr/>
        <p:nvPr/>
      </p:nvGrpSpPr>
      <p:grpSpPr>
        <a:xfrm>
          <a:off x="0" y="0"/>
          <a:ext cx="0" cy="0"/>
          <a:chOff x="0" y="0"/>
          <a:chExt cx="0" cy="0"/>
        </a:xfrm>
      </p:grpSpPr>
      <p:sp>
        <p:nvSpPr>
          <p:cNvPr id="71" name="Google Shape;71;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内容">
  <p:cSld name="内容">
    <p:spTree>
      <p:nvGrpSpPr>
        <p:cNvPr id="1" name="Shape 76"/>
        <p:cNvGrpSpPr/>
        <p:nvPr/>
      </p:nvGrpSpPr>
      <p:grpSpPr>
        <a:xfrm>
          <a:off x="0" y="0"/>
          <a:ext cx="0" cy="0"/>
          <a:chOff x="0" y="0"/>
          <a:chExt cx="0" cy="0"/>
        </a:xfrm>
      </p:grpSpPr>
      <p:sp>
        <p:nvSpPr>
          <p:cNvPr id="77" name="Google Shape;77;p56"/>
          <p:cNvSpPr txBox="1">
            <a:spLocks noGrp="1"/>
          </p:cNvSpPr>
          <p:nvPr>
            <p:ph type="body" idx="1"/>
          </p:nvPr>
        </p:nvSpPr>
        <p:spPr>
          <a:xfrm>
            <a:off x="838200" y="365125"/>
            <a:ext cx="10515600" cy="58118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1"/>
        <p:cNvGrpSpPr/>
        <p:nvPr/>
      </p:nvGrpSpPr>
      <p:grpSpPr>
        <a:xfrm>
          <a:off x="0" y="0"/>
          <a:ext cx="0" cy="0"/>
          <a:chOff x="0" y="0"/>
          <a:chExt cx="0" cy="0"/>
        </a:xfrm>
      </p:grpSpPr>
      <p:sp>
        <p:nvSpPr>
          <p:cNvPr id="22" name="Google Shape;22;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type="objOnly">
  <p:cSld name="OBJECT_ONLY">
    <p:spTree>
      <p:nvGrpSpPr>
        <p:cNvPr id="1" name="Shape 27"/>
        <p:cNvGrpSpPr/>
        <p:nvPr/>
      </p:nvGrpSpPr>
      <p:grpSpPr>
        <a:xfrm>
          <a:off x="0" y="0"/>
          <a:ext cx="0" cy="0"/>
          <a:chOff x="0" y="0"/>
          <a:chExt cx="0" cy="0"/>
        </a:xfrm>
      </p:grpSpPr>
      <p:sp>
        <p:nvSpPr>
          <p:cNvPr id="28" name="Google Shape;28;p48"/>
          <p:cNvSpPr txBox="1">
            <a:spLocks noGrp="1"/>
          </p:cNvSpPr>
          <p:nvPr>
            <p:ph type="body" idx="1"/>
          </p:nvPr>
        </p:nvSpPr>
        <p:spPr>
          <a:xfrm>
            <a:off x="609600" y="274649"/>
            <a:ext cx="10972800" cy="58515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chemeClr val="dk1"/>
              </a:buClr>
              <a:buSzPts val="1800"/>
              <a:buChar char="•"/>
              <a:defRPr/>
            </a:lvl1pPr>
            <a:lvl2pPr marL="914400" lvl="1" indent="-342900" algn="l">
              <a:lnSpc>
                <a:spcPct val="90000"/>
              </a:lnSpc>
              <a:spcBef>
                <a:spcPts val="360"/>
              </a:spcBef>
              <a:spcAft>
                <a:spcPts val="0"/>
              </a:spcAft>
              <a:buClr>
                <a:schemeClr val="dk1"/>
              </a:buClr>
              <a:buSzPts val="1800"/>
              <a:buChar char="–"/>
              <a:defRPr/>
            </a:lvl2pPr>
            <a:lvl3pPr marL="1371600" lvl="2" indent="-342900" algn="l">
              <a:lnSpc>
                <a:spcPct val="90000"/>
              </a:lnSpc>
              <a:spcBef>
                <a:spcPts val="360"/>
              </a:spcBef>
              <a:spcAft>
                <a:spcPts val="0"/>
              </a:spcAft>
              <a:buClr>
                <a:schemeClr val="dk1"/>
              </a:buClr>
              <a:buSzPts val="1800"/>
              <a:buChar char="•"/>
              <a:defRPr/>
            </a:lvl3pPr>
            <a:lvl4pPr marL="1828800" lvl="3" indent="-342900" algn="l">
              <a:lnSpc>
                <a:spcPct val="90000"/>
              </a:lnSpc>
              <a:spcBef>
                <a:spcPts val="360"/>
              </a:spcBef>
              <a:spcAft>
                <a:spcPts val="0"/>
              </a:spcAft>
              <a:buClr>
                <a:schemeClr val="dk1"/>
              </a:buClr>
              <a:buSzPts val="1800"/>
              <a:buChar char="–"/>
              <a:defRPr/>
            </a:lvl4pPr>
            <a:lvl5pPr marL="2286000" lvl="4" indent="-342900" algn="l">
              <a:lnSpc>
                <a:spcPct val="90000"/>
              </a:lnSpc>
              <a:spcBef>
                <a:spcPts val="360"/>
              </a:spcBef>
              <a:spcAft>
                <a:spcPts val="0"/>
              </a:spcAft>
              <a:buClr>
                <a:schemeClr val="dk1"/>
              </a:buClr>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29" name="Google Shape;29;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 name="Google Shape;31;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32"/>
        <p:cNvGrpSpPr/>
        <p:nvPr/>
      </p:nvGrpSpPr>
      <p:grpSpPr>
        <a:xfrm>
          <a:off x="0" y="0"/>
          <a:ext cx="0" cy="0"/>
          <a:chOff x="0" y="0"/>
          <a:chExt cx="0" cy="0"/>
        </a:xfrm>
      </p:grpSpPr>
      <p:sp>
        <p:nvSpPr>
          <p:cNvPr id="33" name="Google Shape;33;p4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4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5" name="Google Shape;35;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5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45"/>
        <p:cNvGrpSpPr/>
        <p:nvPr/>
      </p:nvGrpSpPr>
      <p:grpSpPr>
        <a:xfrm>
          <a:off x="0" y="0"/>
          <a:ext cx="0" cy="0"/>
          <a:chOff x="0" y="0"/>
          <a:chExt cx="0" cy="0"/>
        </a:xfrm>
      </p:grpSpPr>
      <p:sp>
        <p:nvSpPr>
          <p:cNvPr id="46" name="Google Shape;46;p5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51"/>
          <p:cNvSpPr txBox="1">
            <a:spLocks noGrp="1"/>
          </p:cNvSpPr>
          <p:nvPr>
            <p:ph type="body" idx="1"/>
          </p:nvPr>
        </p:nvSpPr>
        <p:spPr>
          <a:xfrm>
            <a:off x="1186774" y="1778438"/>
            <a:ext cx="4873574"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48" name="Google Shape;48;p51"/>
          <p:cNvSpPr txBox="1">
            <a:spLocks noGrp="1"/>
          </p:cNvSpPr>
          <p:nvPr>
            <p:ph type="body" idx="2"/>
          </p:nvPr>
        </p:nvSpPr>
        <p:spPr>
          <a:xfrm>
            <a:off x="1186774" y="2665379"/>
            <a:ext cx="4873574"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1"/>
          <p:cNvSpPr txBox="1">
            <a:spLocks noGrp="1"/>
          </p:cNvSpPr>
          <p:nvPr>
            <p:ph type="body" idx="3"/>
          </p:nvPr>
        </p:nvSpPr>
        <p:spPr>
          <a:xfrm>
            <a:off x="6256938" y="1778438"/>
            <a:ext cx="4897576" cy="823912"/>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dk1"/>
              </a:buClr>
              <a:buSzPts val="2800"/>
              <a:buNone/>
              <a:defRPr sz="2800"/>
            </a:lvl1pPr>
            <a:lvl2pPr marL="914400" lvl="1" indent="-228600" algn="l">
              <a:lnSpc>
                <a:spcPct val="90000"/>
              </a:lnSpc>
              <a:spcBef>
                <a:spcPts val="500"/>
              </a:spcBef>
              <a:spcAft>
                <a:spcPts val="0"/>
              </a:spcAft>
              <a:buClr>
                <a:schemeClr val="dk1"/>
              </a:buClr>
              <a:buSzPts val="2400"/>
              <a:buNone/>
              <a:defRPr sz="2400"/>
            </a:lvl2pPr>
            <a:lvl3pPr marL="1371600" lvl="2" indent="-228600" algn="l">
              <a:lnSpc>
                <a:spcPct val="90000"/>
              </a:lnSpc>
              <a:spcBef>
                <a:spcPts val="500"/>
              </a:spcBef>
              <a:spcAft>
                <a:spcPts val="0"/>
              </a:spcAft>
              <a:buClr>
                <a:schemeClr val="dk1"/>
              </a:buClr>
              <a:buSzPts val="2000"/>
              <a:buNone/>
              <a:defRPr sz="2000"/>
            </a:lvl3pPr>
            <a:lvl4pPr marL="1828800" lvl="3" indent="-228600" algn="l">
              <a:lnSpc>
                <a:spcPct val="90000"/>
              </a:lnSpc>
              <a:spcBef>
                <a:spcPts val="500"/>
              </a:spcBef>
              <a:spcAft>
                <a:spcPts val="0"/>
              </a:spcAft>
              <a:buClr>
                <a:schemeClr val="dk1"/>
              </a:buClr>
              <a:buSzPts val="1800"/>
              <a:buNone/>
              <a:defRPr sz="1800"/>
            </a:lvl4pPr>
            <a:lvl5pPr marL="2286000" lvl="4" indent="-228600" algn="l">
              <a:lnSpc>
                <a:spcPct val="90000"/>
              </a:lnSpc>
              <a:spcBef>
                <a:spcPts val="500"/>
              </a:spcBef>
              <a:spcAft>
                <a:spcPts val="0"/>
              </a:spcAft>
              <a:buClr>
                <a:schemeClr val="dk1"/>
              </a:buClr>
              <a:buSzPts val="1800"/>
              <a:buNone/>
              <a:defRPr sz="1800"/>
            </a:lvl5pPr>
            <a:lvl6pPr marL="2743200" lvl="5" indent="-228600" algn="l">
              <a:lnSpc>
                <a:spcPct val="90000"/>
              </a:lnSpc>
              <a:spcBef>
                <a:spcPts val="500"/>
              </a:spcBef>
              <a:spcAft>
                <a:spcPts val="0"/>
              </a:spcAft>
              <a:buClr>
                <a:schemeClr val="dk1"/>
              </a:buClr>
              <a:buSzPts val="1800"/>
              <a:buNone/>
              <a:defRPr sz="1800"/>
            </a:lvl6pPr>
            <a:lvl7pPr marL="3200400" lvl="6" indent="-228600" algn="l">
              <a:lnSpc>
                <a:spcPct val="90000"/>
              </a:lnSpc>
              <a:spcBef>
                <a:spcPts val="500"/>
              </a:spcBef>
              <a:spcAft>
                <a:spcPts val="0"/>
              </a:spcAft>
              <a:buClr>
                <a:schemeClr val="dk1"/>
              </a:buClr>
              <a:buSzPts val="1800"/>
              <a:buNone/>
              <a:defRPr sz="1800"/>
            </a:lvl7pPr>
            <a:lvl8pPr marL="3657600" lvl="7" indent="-228600" algn="l">
              <a:lnSpc>
                <a:spcPct val="90000"/>
              </a:lnSpc>
              <a:spcBef>
                <a:spcPts val="500"/>
              </a:spcBef>
              <a:spcAft>
                <a:spcPts val="0"/>
              </a:spcAft>
              <a:buClr>
                <a:schemeClr val="dk1"/>
              </a:buClr>
              <a:buSzPts val="1800"/>
              <a:buNone/>
              <a:defRPr sz="1800"/>
            </a:lvl8pPr>
            <a:lvl9pPr marL="4114800" lvl="8" indent="-228600" algn="l">
              <a:lnSpc>
                <a:spcPct val="90000"/>
              </a:lnSpc>
              <a:spcBef>
                <a:spcPts val="500"/>
              </a:spcBef>
              <a:spcAft>
                <a:spcPts val="0"/>
              </a:spcAft>
              <a:buClr>
                <a:schemeClr val="dk1"/>
              </a:buClr>
              <a:buSzPts val="1800"/>
              <a:buNone/>
              <a:defRPr sz="1800"/>
            </a:lvl9pPr>
          </a:lstStyle>
          <a:p>
            <a:endParaRPr/>
          </a:p>
        </p:txBody>
      </p:sp>
      <p:sp>
        <p:nvSpPr>
          <p:cNvPr id="50" name="Google Shape;50;p51"/>
          <p:cNvSpPr txBox="1">
            <a:spLocks noGrp="1"/>
          </p:cNvSpPr>
          <p:nvPr>
            <p:ph type="body" idx="4"/>
          </p:nvPr>
        </p:nvSpPr>
        <p:spPr>
          <a:xfrm>
            <a:off x="6256938" y="2665379"/>
            <a:ext cx="4897576" cy="352428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54"/>
        <p:cNvGrpSpPr/>
        <p:nvPr/>
      </p:nvGrpSpPr>
      <p:grpSpPr>
        <a:xfrm>
          <a:off x="0" y="0"/>
          <a:ext cx="0" cy="0"/>
          <a:chOff x="0" y="0"/>
          <a:chExt cx="0" cy="0"/>
        </a:xfrm>
      </p:grpSpPr>
      <p:sp>
        <p:nvSpPr>
          <p:cNvPr id="55" name="Google Shape;55;p5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9"/>
        <p:cNvGrpSpPr/>
        <p:nvPr/>
      </p:nvGrpSpPr>
      <p:grpSpPr>
        <a:xfrm>
          <a:off x="0" y="0"/>
          <a:ext cx="0" cy="0"/>
          <a:chOff x="0" y="0"/>
          <a:chExt cx="0" cy="0"/>
        </a:xfrm>
      </p:grpSpPr>
      <p:sp>
        <p:nvSpPr>
          <p:cNvPr id="60" name="Google Shape;60;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63"/>
        <p:cNvGrpSpPr/>
        <p:nvPr/>
      </p:nvGrpSpPr>
      <p:grpSpPr>
        <a:xfrm>
          <a:off x="0" y="0"/>
          <a:ext cx="0" cy="0"/>
          <a:chOff x="0" y="0"/>
          <a:chExt cx="0" cy="0"/>
        </a:xfrm>
      </p:grpSpPr>
      <p:sp>
        <p:nvSpPr>
          <p:cNvPr id="64" name="Google Shape;64;p54"/>
          <p:cNvSpPr txBox="1">
            <a:spLocks noGrp="1"/>
          </p:cNvSpPr>
          <p:nvPr>
            <p:ph type="title"/>
          </p:nvPr>
        </p:nvSpPr>
        <p:spPr>
          <a:xfrm>
            <a:off x="839788" y="457200"/>
            <a:ext cx="4165349"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54"/>
          <p:cNvSpPr>
            <a:spLocks noGrp="1"/>
          </p:cNvSpPr>
          <p:nvPr>
            <p:ph type="pic" idx="2"/>
          </p:nvPr>
        </p:nvSpPr>
        <p:spPr>
          <a:xfrm>
            <a:off x="5183188" y="457201"/>
            <a:ext cx="6172200" cy="5403850"/>
          </a:xfrm>
          <a:prstGeom prst="rect">
            <a:avLst/>
          </a:prstGeom>
          <a:noFill/>
          <a:ln>
            <a:noFill/>
          </a:ln>
        </p:spPr>
      </p:sp>
      <p:sp>
        <p:nvSpPr>
          <p:cNvPr id="66" name="Google Shape;66;p54"/>
          <p:cNvSpPr txBox="1">
            <a:spLocks noGrp="1"/>
          </p:cNvSpPr>
          <p:nvPr>
            <p:ph type="body" idx="1"/>
          </p:nvPr>
        </p:nvSpPr>
        <p:spPr>
          <a:xfrm>
            <a:off x="839788" y="2057400"/>
            <a:ext cx="4165349"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800"/>
              <a:buNone/>
              <a:defRPr sz="18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400"/>
              <a:buNone/>
              <a:defRPr sz="1400"/>
            </a:lvl4pPr>
            <a:lvl5pPr marL="2286000" lvl="4" indent="-228600" algn="l">
              <a:lnSpc>
                <a:spcPct val="90000"/>
              </a:lnSpc>
              <a:spcBef>
                <a:spcPts val="500"/>
              </a:spcBef>
              <a:spcAft>
                <a:spcPts val="0"/>
              </a:spcAft>
              <a:buClr>
                <a:schemeClr val="dk1"/>
              </a:buClr>
              <a:buSzPts val="1400"/>
              <a:buNone/>
              <a:defRPr sz="1400"/>
            </a:lvl5pPr>
            <a:lvl6pPr marL="2743200" lvl="5" indent="-228600" algn="l">
              <a:lnSpc>
                <a:spcPct val="90000"/>
              </a:lnSpc>
              <a:spcBef>
                <a:spcPts val="500"/>
              </a:spcBef>
              <a:spcAft>
                <a:spcPts val="0"/>
              </a:spcAft>
              <a:buClr>
                <a:schemeClr val="dk1"/>
              </a:buClr>
              <a:buSzPts val="1400"/>
              <a:buNone/>
              <a:defRPr sz="1400"/>
            </a:lvl6pPr>
            <a:lvl7pPr marL="3200400" lvl="6" indent="-228600" algn="l">
              <a:lnSpc>
                <a:spcPct val="90000"/>
              </a:lnSpc>
              <a:spcBef>
                <a:spcPts val="500"/>
              </a:spcBef>
              <a:spcAft>
                <a:spcPts val="0"/>
              </a:spcAft>
              <a:buClr>
                <a:schemeClr val="dk1"/>
              </a:buClr>
              <a:buSzPts val="1400"/>
              <a:buNone/>
              <a:defRPr sz="1400"/>
            </a:lvl7pPr>
            <a:lvl8pPr marL="3657600" lvl="7" indent="-228600" algn="l">
              <a:lnSpc>
                <a:spcPct val="90000"/>
              </a:lnSpc>
              <a:spcBef>
                <a:spcPts val="500"/>
              </a:spcBef>
              <a:spcAft>
                <a:spcPts val="0"/>
              </a:spcAft>
              <a:buClr>
                <a:schemeClr val="dk1"/>
              </a:buClr>
              <a:buSzPts val="1400"/>
              <a:buNone/>
              <a:defRPr sz="1400"/>
            </a:lvl8pPr>
            <a:lvl9pPr marL="4114800" lvl="8" indent="-228600" algn="l">
              <a:lnSpc>
                <a:spcPct val="90000"/>
              </a:lnSpc>
              <a:spcBef>
                <a:spcPts val="500"/>
              </a:spcBef>
              <a:spcAft>
                <a:spcPts val="0"/>
              </a:spcAft>
              <a:buClr>
                <a:schemeClr val="dk1"/>
              </a:buClr>
              <a:buSzPts val="1400"/>
              <a:buNone/>
              <a:defRPr sz="1400"/>
            </a:lvl9pPr>
          </a:lstStyle>
          <a:p>
            <a:endParaRPr/>
          </a:p>
        </p:txBody>
      </p:sp>
      <p:sp>
        <p:nvSpPr>
          <p:cNvPr id="67" name="Google Shape;67;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alpha val="45490"/>
          </a:srgbClr>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
          <p:cNvPicPr preferRelativeResize="0"/>
          <p:nvPr/>
        </p:nvPicPr>
        <p:blipFill rotWithShape="1">
          <a:blip r:embed="rId3">
            <a:alphaModFix/>
          </a:blip>
          <a:srcRect/>
          <a:stretch/>
        </p:blipFill>
        <p:spPr>
          <a:xfrm>
            <a:off x="2472490" y="-194511"/>
            <a:ext cx="7247021" cy="7247021"/>
          </a:xfrm>
          <a:prstGeom prst="rect">
            <a:avLst/>
          </a:prstGeom>
          <a:noFill/>
          <a:ln>
            <a:noFill/>
          </a:ln>
        </p:spPr>
      </p:pic>
      <p:pic>
        <p:nvPicPr>
          <p:cNvPr id="86" name="Google Shape;86;p1"/>
          <p:cNvPicPr preferRelativeResize="0"/>
          <p:nvPr/>
        </p:nvPicPr>
        <p:blipFill rotWithShape="1">
          <a:blip r:embed="rId4">
            <a:alphaModFix/>
          </a:blip>
          <a:srcRect/>
          <a:stretch/>
        </p:blipFill>
        <p:spPr>
          <a:xfrm>
            <a:off x="3581400" y="2298699"/>
            <a:ext cx="5575300" cy="2260600"/>
          </a:xfrm>
          <a:prstGeom prst="rect">
            <a:avLst/>
          </a:prstGeom>
          <a:noFill/>
          <a:ln>
            <a:noFill/>
          </a:ln>
        </p:spPr>
      </p:pic>
      <p:sp>
        <p:nvSpPr>
          <p:cNvPr id="4" name="!!1a">
            <a:extLst>
              <a:ext uri="{FF2B5EF4-FFF2-40B4-BE49-F238E27FC236}">
                <a16:creationId xmlns:lc="http://schemas.openxmlformats.org/drawingml/2006/lockedCanvas" xmlns="" xmlns:a16="http://schemas.microsoft.com/office/drawing/2014/main" id="{65DA152C-4C6C-4037-B246-7F8E64CF95AF}"/>
              </a:ext>
            </a:extLst>
          </p:cNvPr>
          <p:cNvSpPr txBox="1"/>
          <p:nvPr/>
        </p:nvSpPr>
        <p:spPr>
          <a:xfrm>
            <a:off x="228600" y="4559299"/>
            <a:ext cx="5723502" cy="201285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30000"/>
              </a:lnSpc>
              <a:spcBef>
                <a:spcPts val="0"/>
              </a:spcBef>
              <a:spcAft>
                <a:spcPts val="0"/>
              </a:spcAft>
              <a:buClrTx/>
              <a:buSzTx/>
              <a:buFontTx/>
              <a:buNone/>
              <a:tabLst/>
              <a:defRPr/>
            </a:pPr>
            <a:r>
              <a:rPr lang="en-US" sz="3200" b="1" noProof="0" dirty="0" err="1" smtClean="0">
                <a:solidFill>
                  <a:srgbClr val="AF00BE"/>
                </a:solidFill>
                <a:latin typeface="Arial" panose="020B0604020202020204" pitchFamily="34" charset="0"/>
                <a:ea typeface="+mn-ea"/>
                <a:cs typeface="Arial" panose="020B0604020202020204" pitchFamily="34" charset="0"/>
              </a:rPr>
              <a:t>Văn</a:t>
            </a:r>
            <a:r>
              <a:rPr kumimoji="0" lang="en-US" sz="3200" b="1" i="0" u="none" strike="noStrike" kern="1200" cap="none" spc="0" normalizeH="0" baseline="0" noProof="0" dirty="0" smtClean="0">
                <a:ln>
                  <a:noFill/>
                </a:ln>
                <a:solidFill>
                  <a:srgbClr val="AF00B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smtClean="0">
                <a:ln>
                  <a:noFill/>
                </a:ln>
                <a:solidFill>
                  <a:srgbClr val="AF00BE"/>
                </a:solidFill>
                <a:effectLst/>
                <a:uLnTx/>
                <a:uFillTx/>
                <a:latin typeface="Arial" panose="020B0604020202020204" pitchFamily="34" charset="0"/>
                <a:ea typeface="+mn-ea"/>
                <a:cs typeface="Arial" panose="020B0604020202020204" pitchFamily="34" charset="0"/>
              </a:rPr>
              <a:t>12 </a:t>
            </a:r>
            <a:endParaRPr kumimoji="0" lang="en-US" sz="3200" b="1" i="0" u="none" strike="noStrike" kern="1200" cap="none" spc="0" normalizeH="0" baseline="0" noProof="0" dirty="0">
              <a:ln>
                <a:noFill/>
              </a:ln>
              <a:solidFill>
                <a:srgbClr val="AF00B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C6E51"/>
                </a:solidFill>
                <a:effectLst/>
                <a:uLnTx/>
                <a:uFillTx/>
                <a:latin typeface="Arial" panose="020B0604020202020204" pitchFamily="34" charset="0"/>
                <a:ea typeface="+mn-ea"/>
                <a:cs typeface="Arial" panose="020B0604020202020204" pitchFamily="34" charset="0"/>
              </a:rPr>
              <a:t>GV</a:t>
            </a:r>
            <a:r>
              <a:rPr lang="en-US" sz="3200" b="1" dirty="0" smtClean="0">
                <a:solidFill>
                  <a:srgbClr val="FC6E51"/>
                </a:solidFill>
                <a:latin typeface="Arial" panose="020B0604020202020204" pitchFamily="34" charset="0"/>
                <a:cs typeface="Arial" panose="020B0604020202020204" pitchFamily="34" charset="0"/>
              </a:rPr>
              <a:t>: </a:t>
            </a:r>
            <a:r>
              <a:rPr lang="en-US" sz="3200" b="1" dirty="0" err="1" smtClean="0">
                <a:solidFill>
                  <a:srgbClr val="FC6E51"/>
                </a:solidFill>
                <a:latin typeface="Arial" panose="020B0604020202020204" pitchFamily="34" charset="0"/>
                <a:cs typeface="Arial" panose="020B0604020202020204" pitchFamily="34" charset="0"/>
              </a:rPr>
              <a:t>Ngô</a:t>
            </a:r>
            <a:r>
              <a:rPr lang="en-US" sz="3200" b="1" dirty="0" smtClean="0">
                <a:solidFill>
                  <a:srgbClr val="FC6E51"/>
                </a:solidFill>
                <a:latin typeface="Arial" panose="020B0604020202020204" pitchFamily="34" charset="0"/>
                <a:cs typeface="Arial" panose="020B0604020202020204" pitchFamily="34" charset="0"/>
              </a:rPr>
              <a:t> </a:t>
            </a:r>
            <a:r>
              <a:rPr lang="en-US" sz="3200" b="1" dirty="0" err="1" smtClean="0">
                <a:solidFill>
                  <a:srgbClr val="FC6E51"/>
                </a:solidFill>
                <a:latin typeface="Arial" panose="020B0604020202020204" pitchFamily="34" charset="0"/>
                <a:cs typeface="Arial" panose="020B0604020202020204" pitchFamily="34" charset="0"/>
              </a:rPr>
              <a:t>Thị</a:t>
            </a:r>
            <a:r>
              <a:rPr lang="en-US" sz="3200" b="1" dirty="0" smtClean="0">
                <a:solidFill>
                  <a:srgbClr val="FC6E51"/>
                </a:solidFill>
                <a:latin typeface="Arial" panose="020B0604020202020204" pitchFamily="34" charset="0"/>
                <a:cs typeface="Arial" panose="020B0604020202020204" pitchFamily="34" charset="0"/>
              </a:rPr>
              <a:t> </a:t>
            </a:r>
            <a:r>
              <a:rPr lang="en-US" sz="3200" b="1" dirty="0" err="1" smtClean="0">
                <a:solidFill>
                  <a:srgbClr val="FC6E51"/>
                </a:solidFill>
                <a:latin typeface="Arial" panose="020B0604020202020204" pitchFamily="34" charset="0"/>
                <a:cs typeface="Arial" panose="020B0604020202020204" pitchFamily="34" charset="0"/>
              </a:rPr>
              <a:t>Hồng</a:t>
            </a:r>
            <a:r>
              <a:rPr lang="en-US" sz="3200" b="1" dirty="0" smtClean="0">
                <a:solidFill>
                  <a:srgbClr val="FC6E51"/>
                </a:solidFill>
                <a:latin typeface="Arial" panose="020B0604020202020204" pitchFamily="34" charset="0"/>
                <a:cs typeface="Arial" panose="020B0604020202020204" pitchFamily="34" charset="0"/>
              </a:rPr>
              <a:t> </a:t>
            </a:r>
            <a:r>
              <a:rPr lang="en-US" sz="3200" b="1" dirty="0" err="1" smtClean="0">
                <a:solidFill>
                  <a:srgbClr val="FC6E51"/>
                </a:solidFill>
                <a:latin typeface="Arial" panose="020B0604020202020204" pitchFamily="34" charset="0"/>
                <a:cs typeface="Arial" panose="020B0604020202020204" pitchFamily="34" charset="0"/>
              </a:rPr>
              <a:t>Hậu</a:t>
            </a:r>
            <a:endParaRPr kumimoji="0" lang="en-US" sz="3200" b="1" i="0" u="none" strike="noStrike" kern="1200" cap="none" spc="0" normalizeH="0" noProof="0" dirty="0" smtClean="0">
              <a:ln>
                <a:noFill/>
              </a:ln>
              <a:solidFill>
                <a:srgbClr val="FC6E51"/>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30000"/>
              </a:lnSpc>
              <a:spcBef>
                <a:spcPts val="0"/>
              </a:spcBef>
              <a:spcAft>
                <a:spcPts val="0"/>
              </a:spcAft>
              <a:buClrTx/>
              <a:buSzTx/>
              <a:buFontTx/>
              <a:buNone/>
              <a:tabLst/>
              <a:defRPr/>
            </a:pPr>
            <a:r>
              <a:rPr lang="en-US" sz="3200" b="1" baseline="0" dirty="0" err="1" smtClean="0">
                <a:solidFill>
                  <a:srgbClr val="FC6E51"/>
                </a:solidFill>
                <a:latin typeface="Arial" panose="020B0604020202020204" pitchFamily="34" charset="0"/>
                <a:cs typeface="Arial" panose="020B0604020202020204" pitchFamily="34" charset="0"/>
              </a:rPr>
              <a:t>Lớp</a:t>
            </a:r>
            <a:r>
              <a:rPr lang="en-US" sz="3200" b="1" dirty="0" smtClean="0">
                <a:solidFill>
                  <a:srgbClr val="FC6E51"/>
                </a:solidFill>
                <a:latin typeface="Arial" panose="020B0604020202020204" pitchFamily="34" charset="0"/>
                <a:cs typeface="Arial" panose="020B0604020202020204" pitchFamily="34" charset="0"/>
              </a:rPr>
              <a:t> 12A2</a:t>
            </a:r>
            <a:endParaRPr kumimoji="0" lang="en-US" sz="2000" b="1" i="0" u="none" strike="noStrike" kern="1200" cap="none" spc="0" normalizeH="0" baseline="0" noProof="0" dirty="0">
              <a:ln>
                <a:noFill/>
              </a:ln>
              <a:solidFill>
                <a:srgbClr val="FC6E51"/>
              </a:solidFill>
              <a:effectLst/>
              <a:uLnTx/>
              <a:uFillTx/>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p:tgtEl>
                                          <p:spTgt spid="85"/>
                                        </p:tgtEl>
                                        <p:attrNameLst>
                                          <p:attrName>ppt_w</p:attrName>
                                        </p:attrNameLst>
                                      </p:cBhvr>
                                      <p:tavLst>
                                        <p:tav tm="0">
                                          <p:val>
                                            <p:strVal val="0"/>
                                          </p:val>
                                        </p:tav>
                                        <p:tav tm="100000">
                                          <p:val>
                                            <p:strVal val="#ppt_w"/>
                                          </p:val>
                                        </p:tav>
                                      </p:tavLst>
                                    </p:anim>
                                    <p:anim calcmode="lin" valueType="num">
                                      <p:cBhvr additive="base">
                                        <p:cTn id="8" dur="500"/>
                                        <p:tgtEl>
                                          <p:spTgt spid="8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p10"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201" name="Google Shape;201;p10"/>
          <p:cNvSpPr txBox="1"/>
          <p:nvPr/>
        </p:nvSpPr>
        <p:spPr>
          <a:xfrm>
            <a:off x="456446" y="723880"/>
            <a:ext cx="396188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NỘI DUNG</a:t>
            </a:r>
            <a:endParaRPr sz="5400" b="1">
              <a:solidFill>
                <a:srgbClr val="C00000"/>
              </a:solidFill>
              <a:latin typeface="Calibri"/>
              <a:ea typeface="Calibri"/>
              <a:cs typeface="Calibri"/>
              <a:sym typeface="Calibri"/>
            </a:endParaRPr>
          </a:p>
        </p:txBody>
      </p:sp>
      <p:pic>
        <p:nvPicPr>
          <p:cNvPr id="202" name="Google Shape;202;p10" descr="3"/>
          <p:cNvPicPr preferRelativeResize="0"/>
          <p:nvPr/>
        </p:nvPicPr>
        <p:blipFill rotWithShape="1">
          <a:blip r:embed="rId4">
            <a:alphaModFix/>
          </a:blip>
          <a:srcRect/>
          <a:stretch/>
        </p:blipFill>
        <p:spPr>
          <a:xfrm>
            <a:off x="9598660" y="-77470"/>
            <a:ext cx="2426335" cy="2313305"/>
          </a:xfrm>
          <a:prstGeom prst="rect">
            <a:avLst/>
          </a:prstGeom>
          <a:noFill/>
          <a:ln>
            <a:noFill/>
          </a:ln>
        </p:spPr>
      </p:pic>
      <p:sp>
        <p:nvSpPr>
          <p:cNvPr id="203" name="Google Shape;203;p10"/>
          <p:cNvSpPr txBox="1"/>
          <p:nvPr/>
        </p:nvSpPr>
        <p:spPr>
          <a:xfrm>
            <a:off x="5056072" y="1481062"/>
            <a:ext cx="4991854" cy="3895875"/>
          </a:xfrm>
          <a:prstGeom prst="rect">
            <a:avLst/>
          </a:prstGeom>
          <a:noFill/>
          <a:ln>
            <a:noFill/>
          </a:ln>
        </p:spPr>
        <p:txBody>
          <a:bodyPr spcFirstLastPara="1" wrap="square" lIns="91425" tIns="45700" rIns="91425" bIns="45700" anchor="t" anchorCtr="0">
            <a:spAutoFit/>
          </a:bodyPr>
          <a:lstStyle/>
          <a:p>
            <a:pPr marL="1028700" marR="0" lvl="0" indent="-1028700" algn="l" rtl="0">
              <a:lnSpc>
                <a:spcPct val="150000"/>
              </a:lnSpc>
              <a:spcBef>
                <a:spcPts val="0"/>
              </a:spcBef>
              <a:spcAft>
                <a:spcPts val="0"/>
              </a:spcAft>
              <a:buClr>
                <a:srgbClr val="181314"/>
              </a:buClr>
              <a:buSzPts val="2800"/>
              <a:buFont typeface="Arimo"/>
              <a:buAutoNum type="romanUcPeriod"/>
            </a:pPr>
            <a:r>
              <a:rPr lang="en-US" sz="2800" b="1">
                <a:solidFill>
                  <a:srgbClr val="181314"/>
                </a:solidFill>
                <a:latin typeface="Arimo"/>
                <a:ea typeface="Arimo"/>
                <a:cs typeface="Arimo"/>
                <a:sym typeface="Arimo"/>
              </a:rPr>
              <a:t>TÌM HIỂU CHUNG</a:t>
            </a:r>
            <a:endParaRPr/>
          </a:p>
          <a:p>
            <a:pPr marL="1028700" marR="0" lvl="0" indent="-1028700" algn="l" rtl="0">
              <a:lnSpc>
                <a:spcPct val="150000"/>
              </a:lnSpc>
              <a:spcBef>
                <a:spcPts val="0"/>
              </a:spcBef>
              <a:spcAft>
                <a:spcPts val="0"/>
              </a:spcAft>
              <a:buClr>
                <a:srgbClr val="181314"/>
              </a:buClr>
              <a:buSzPts val="2800"/>
              <a:buFont typeface="Arimo"/>
              <a:buAutoNum type="romanUcPeriod"/>
            </a:pPr>
            <a:r>
              <a:rPr lang="en-US" sz="2800" b="1">
                <a:solidFill>
                  <a:srgbClr val="181314"/>
                </a:solidFill>
                <a:latin typeface="Arimo"/>
                <a:ea typeface="Arimo"/>
                <a:cs typeface="Arimo"/>
                <a:sym typeface="Arimo"/>
              </a:rPr>
              <a:t>ĐỌC – HIỂU VĂN BẢN</a:t>
            </a:r>
            <a:endParaRPr/>
          </a:p>
          <a:p>
            <a:pPr marL="1028700" marR="0" lvl="0" indent="-1028700" algn="l" rtl="0">
              <a:lnSpc>
                <a:spcPct val="150000"/>
              </a:lnSpc>
              <a:spcBef>
                <a:spcPts val="0"/>
              </a:spcBef>
              <a:spcAft>
                <a:spcPts val="0"/>
              </a:spcAft>
              <a:buClr>
                <a:srgbClr val="181314"/>
              </a:buClr>
              <a:buSzPts val="2800"/>
              <a:buFont typeface="Arimo"/>
              <a:buAutoNum type="romanUcPeriod"/>
            </a:pPr>
            <a:r>
              <a:rPr lang="en-US" sz="2800" b="1">
                <a:solidFill>
                  <a:srgbClr val="181314"/>
                </a:solidFill>
                <a:latin typeface="Arimo"/>
                <a:ea typeface="Arimo"/>
                <a:cs typeface="Arimo"/>
                <a:sym typeface="Arimo"/>
              </a:rPr>
              <a:t>TỔNG KẾT</a:t>
            </a:r>
            <a:endParaRPr/>
          </a:p>
          <a:p>
            <a:pPr marL="1028700" marR="0" lvl="0" indent="-1028700" algn="l" rtl="0">
              <a:lnSpc>
                <a:spcPct val="150000"/>
              </a:lnSpc>
              <a:spcBef>
                <a:spcPts val="0"/>
              </a:spcBef>
              <a:spcAft>
                <a:spcPts val="0"/>
              </a:spcAft>
              <a:buClr>
                <a:srgbClr val="181314"/>
              </a:buClr>
              <a:buSzPts val="2800"/>
              <a:buFont typeface="Arimo"/>
              <a:buAutoNum type="romanUcPeriod"/>
            </a:pPr>
            <a:r>
              <a:rPr lang="en-US" sz="2800" b="1">
                <a:solidFill>
                  <a:srgbClr val="181314"/>
                </a:solidFill>
                <a:latin typeface="Arimo"/>
                <a:ea typeface="Arimo"/>
                <a:cs typeface="Arimo"/>
                <a:sym typeface="Arimo"/>
              </a:rPr>
              <a:t>LUYỆN TẬP</a:t>
            </a:r>
            <a:endParaRPr/>
          </a:p>
          <a:p>
            <a:pPr marL="1028700" marR="0" lvl="0" indent="-1028700" algn="l" rtl="0">
              <a:lnSpc>
                <a:spcPct val="150000"/>
              </a:lnSpc>
              <a:spcBef>
                <a:spcPts val="0"/>
              </a:spcBef>
              <a:spcAft>
                <a:spcPts val="0"/>
              </a:spcAft>
              <a:buClr>
                <a:srgbClr val="181314"/>
              </a:buClr>
              <a:buSzPts val="2800"/>
              <a:buFont typeface="Arimo"/>
              <a:buAutoNum type="romanUcPeriod"/>
            </a:pPr>
            <a:r>
              <a:rPr lang="en-US" sz="2800" b="1">
                <a:solidFill>
                  <a:srgbClr val="181314"/>
                </a:solidFill>
                <a:latin typeface="Arimo"/>
                <a:ea typeface="Arimo"/>
                <a:cs typeface="Arimo"/>
                <a:sym typeface="Arimo"/>
              </a:rPr>
              <a:t>VẬN DỤNG</a:t>
            </a:r>
            <a:endParaRPr/>
          </a:p>
          <a:p>
            <a:pPr marL="1028700" marR="0" lvl="0" indent="-850900" algn="l" rtl="0">
              <a:lnSpc>
                <a:spcPct val="150000"/>
              </a:lnSpc>
              <a:spcBef>
                <a:spcPts val="0"/>
              </a:spcBef>
              <a:spcAft>
                <a:spcPts val="0"/>
              </a:spcAft>
              <a:buClr>
                <a:schemeClr val="dk1"/>
              </a:buClr>
              <a:buSzPts val="2800"/>
              <a:buFont typeface="Calibri"/>
              <a:buNone/>
            </a:pPr>
            <a:endParaRPr sz="2800" b="1">
              <a:solidFill>
                <a:srgbClr val="181314"/>
              </a:solidFill>
              <a:latin typeface="Arimo"/>
              <a:ea typeface="Arimo"/>
              <a:cs typeface="Arimo"/>
              <a:sym typeface="Arimo"/>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500"/>
                                        <p:tgtEl>
                                          <p:spTgt spid="20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3"/>
                                        </p:tgtEl>
                                        <p:attrNameLst>
                                          <p:attrName>style.visibility</p:attrName>
                                        </p:attrNameLst>
                                      </p:cBhvr>
                                      <p:to>
                                        <p:strVal val="visible"/>
                                      </p:to>
                                    </p:set>
                                    <p:animEffect transition="in" filter="fade">
                                      <p:cBhvr>
                                        <p:cTn id="12" dur="5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11"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209" name="Google Shape;209;p11"/>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Calibri"/>
                <a:ea typeface="Calibri"/>
                <a:cs typeface="Calibri"/>
                <a:sym typeface="Calibri"/>
              </a:rPr>
              <a:t>I</a:t>
            </a:r>
            <a:endParaRPr sz="5400" b="1">
              <a:solidFill>
                <a:schemeClr val="lt1"/>
              </a:solidFill>
              <a:latin typeface="Calibri"/>
              <a:ea typeface="Calibri"/>
              <a:cs typeface="Calibri"/>
              <a:sym typeface="Calibri"/>
            </a:endParaRPr>
          </a:p>
        </p:txBody>
      </p:sp>
      <p:pic>
        <p:nvPicPr>
          <p:cNvPr id="210" name="Google Shape;210;p11" descr="3"/>
          <p:cNvPicPr preferRelativeResize="0"/>
          <p:nvPr/>
        </p:nvPicPr>
        <p:blipFill rotWithShape="1">
          <a:blip r:embed="rId4">
            <a:alphaModFix/>
          </a:blip>
          <a:srcRect/>
          <a:stretch/>
        </p:blipFill>
        <p:spPr>
          <a:xfrm>
            <a:off x="7170218" y="551789"/>
            <a:ext cx="1598693" cy="1524218"/>
          </a:xfrm>
          <a:prstGeom prst="rect">
            <a:avLst/>
          </a:prstGeom>
          <a:noFill/>
          <a:ln>
            <a:noFill/>
          </a:ln>
        </p:spPr>
      </p:pic>
      <p:grpSp>
        <p:nvGrpSpPr>
          <p:cNvPr id="211" name="Google Shape;211;p11"/>
          <p:cNvGrpSpPr/>
          <p:nvPr/>
        </p:nvGrpSpPr>
        <p:grpSpPr>
          <a:xfrm>
            <a:off x="8768911" y="-705101"/>
            <a:ext cx="3197225" cy="3218815"/>
            <a:chOff x="11166" y="1010"/>
            <a:chExt cx="5035" cy="5069"/>
          </a:xfrm>
        </p:grpSpPr>
        <p:pic>
          <p:nvPicPr>
            <p:cNvPr id="212" name="Google Shape;212;p11" descr="1"/>
            <p:cNvPicPr preferRelativeResize="0"/>
            <p:nvPr/>
          </p:nvPicPr>
          <p:blipFill rotWithShape="1">
            <a:blip r:embed="rId5">
              <a:alphaModFix/>
            </a:blip>
            <a:srcRect/>
            <a:stretch/>
          </p:blipFill>
          <p:spPr>
            <a:xfrm>
              <a:off x="12059" y="1010"/>
              <a:ext cx="4142" cy="5069"/>
            </a:xfrm>
            <a:prstGeom prst="rect">
              <a:avLst/>
            </a:prstGeom>
            <a:noFill/>
            <a:ln>
              <a:noFill/>
            </a:ln>
          </p:spPr>
        </p:pic>
        <p:sp>
          <p:nvSpPr>
            <p:cNvPr id="213" name="Google Shape;213;p11"/>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sp>
        <p:nvSpPr>
          <p:cNvPr id="214" name="Google Shape;214;p11"/>
          <p:cNvSpPr txBox="1"/>
          <p:nvPr/>
        </p:nvSpPr>
        <p:spPr>
          <a:xfrm>
            <a:off x="4889900" y="2663132"/>
            <a:ext cx="537631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TÌM HIỂU CHUNG</a:t>
            </a:r>
            <a:endParaRPr sz="5400" b="1">
              <a:solidFill>
                <a:srgbClr val="C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
                                        </p:tgtEl>
                                        <p:attrNameLst>
                                          <p:attrName>style.visibility</p:attrName>
                                        </p:attrNameLst>
                                      </p:cBhvr>
                                      <p:to>
                                        <p:strVal val="visible"/>
                                      </p:to>
                                    </p:set>
                                    <p:animEffect transition="in" filter="fade">
                                      <p:cBhvr>
                                        <p:cTn id="12" dur="5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2"/>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0" name="Google Shape;220;p12"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21" name="Google Shape;221;p12"/>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1. KIẾN THỨC NGỮ VĂN</a:t>
            </a:r>
            <a:endParaRPr sz="4000" b="1">
              <a:solidFill>
                <a:srgbClr val="C00000"/>
              </a:solidFill>
              <a:latin typeface="Calibri"/>
              <a:ea typeface="Calibri"/>
              <a:cs typeface="Calibri"/>
              <a:sym typeface="Calibri"/>
            </a:endParaRPr>
          </a:p>
        </p:txBody>
      </p:sp>
      <p:sp>
        <p:nvSpPr>
          <p:cNvPr id="222" name="Google Shape;222;p12"/>
          <p:cNvSpPr txBox="1"/>
          <p:nvPr/>
        </p:nvSpPr>
        <p:spPr>
          <a:xfrm>
            <a:off x="342146" y="797160"/>
            <a:ext cx="6220690"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chemeClr val="dk1"/>
                </a:solidFill>
                <a:latin typeface="Calibri"/>
                <a:ea typeface="Calibri"/>
                <a:cs typeface="Calibri"/>
                <a:sym typeface="Calibri"/>
              </a:rPr>
              <a:t>a. Truyện truyền kì</a:t>
            </a:r>
            <a:endParaRPr sz="3600">
              <a:solidFill>
                <a:schemeClr val="dk1"/>
              </a:solidFill>
              <a:latin typeface="Calibri"/>
              <a:ea typeface="Calibri"/>
              <a:cs typeface="Calibri"/>
              <a:sym typeface="Calibri"/>
            </a:endParaRPr>
          </a:p>
        </p:txBody>
      </p:sp>
      <p:sp>
        <p:nvSpPr>
          <p:cNvPr id="223" name="Google Shape;223;p12"/>
          <p:cNvSpPr/>
          <p:nvPr/>
        </p:nvSpPr>
        <p:spPr>
          <a:xfrm>
            <a:off x="813941" y="3429000"/>
            <a:ext cx="2618509" cy="1122218"/>
          </a:xfrm>
          <a:prstGeom prst="roundRect">
            <a:avLst>
              <a:gd name="adj" fmla="val 16667"/>
            </a:avLst>
          </a:prstGeom>
          <a:solidFill>
            <a:srgbClr val="7B7B7B"/>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a:solidFill>
                  <a:schemeClr val="lt1"/>
                </a:solidFill>
                <a:latin typeface="Calibri"/>
                <a:ea typeface="Calibri"/>
                <a:cs typeface="Calibri"/>
                <a:sym typeface="Calibri"/>
              </a:rPr>
              <a:t>Khái niệm</a:t>
            </a:r>
            <a:endParaRPr/>
          </a:p>
        </p:txBody>
      </p:sp>
      <p:sp>
        <p:nvSpPr>
          <p:cNvPr id="224" name="Google Shape;224;p12"/>
          <p:cNvSpPr/>
          <p:nvPr/>
        </p:nvSpPr>
        <p:spPr>
          <a:xfrm>
            <a:off x="3934691" y="2067201"/>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000">
                <a:solidFill>
                  <a:schemeClr val="dk1"/>
                </a:solidFill>
                <a:latin typeface="Calibri"/>
                <a:ea typeface="Calibri"/>
                <a:cs typeface="Calibri"/>
                <a:sym typeface="Calibri"/>
              </a:rPr>
              <a:t>là một thể loại tự sự của văn học trung đại </a:t>
            </a:r>
            <a:endParaRPr sz="3000">
              <a:solidFill>
                <a:schemeClr val="dk1"/>
              </a:solidFill>
              <a:latin typeface="Calibri"/>
              <a:ea typeface="Calibri"/>
              <a:cs typeface="Calibri"/>
              <a:sym typeface="Calibri"/>
            </a:endParaRPr>
          </a:p>
        </p:txBody>
      </p:sp>
      <p:sp>
        <p:nvSpPr>
          <p:cNvPr id="225" name="Google Shape;225;p12"/>
          <p:cNvSpPr/>
          <p:nvPr/>
        </p:nvSpPr>
        <p:spPr>
          <a:xfrm>
            <a:off x="3983154" y="3464216"/>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000">
                <a:solidFill>
                  <a:schemeClr val="dk1"/>
                </a:solidFill>
                <a:latin typeface="Calibri"/>
                <a:ea typeface="Calibri"/>
                <a:cs typeface="Calibri"/>
                <a:sym typeface="Calibri"/>
              </a:rPr>
              <a:t>tiếp thu từ văn học Trung Quốc </a:t>
            </a:r>
            <a:endParaRPr sz="3000">
              <a:solidFill>
                <a:schemeClr val="dk1"/>
              </a:solidFill>
              <a:latin typeface="Calibri"/>
              <a:ea typeface="Calibri"/>
              <a:cs typeface="Calibri"/>
              <a:sym typeface="Calibri"/>
            </a:endParaRPr>
          </a:p>
        </p:txBody>
      </p:sp>
      <p:sp>
        <p:nvSpPr>
          <p:cNvPr id="226" name="Google Shape;226;p12"/>
          <p:cNvSpPr/>
          <p:nvPr/>
        </p:nvSpPr>
        <p:spPr>
          <a:xfrm>
            <a:off x="3934691" y="4902795"/>
            <a:ext cx="7162800"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lnSpc>
                <a:spcPct val="115000"/>
              </a:lnSpc>
              <a:spcBef>
                <a:spcPts val="0"/>
              </a:spcBef>
              <a:spcAft>
                <a:spcPts val="0"/>
              </a:spcAft>
              <a:buNone/>
            </a:pPr>
            <a:r>
              <a:rPr lang="en-US" sz="3000">
                <a:solidFill>
                  <a:schemeClr val="dk1"/>
                </a:solidFill>
                <a:latin typeface="Calibri"/>
                <a:ea typeface="Calibri"/>
                <a:cs typeface="Calibri"/>
                <a:sym typeface="Calibri"/>
              </a:rPr>
              <a:t>dựa trên truyền thống tự sự dân gian</a:t>
            </a:r>
            <a:endParaRPr/>
          </a:p>
        </p:txBody>
      </p:sp>
      <p:cxnSp>
        <p:nvCxnSpPr>
          <p:cNvPr id="227" name="Google Shape;227;p12"/>
          <p:cNvCxnSpPr>
            <a:stCxn id="223" idx="3"/>
            <a:endCxn id="224" idx="1"/>
          </p:cNvCxnSpPr>
          <p:nvPr/>
        </p:nvCxnSpPr>
        <p:spPr>
          <a:xfrm rot="10800000" flipH="1">
            <a:off x="3432450" y="2628409"/>
            <a:ext cx="502200" cy="1361700"/>
          </a:xfrm>
          <a:prstGeom prst="curvedConnector3">
            <a:avLst>
              <a:gd name="adj1" fmla="val 50000"/>
            </a:avLst>
          </a:prstGeom>
          <a:noFill/>
          <a:ln w="28575" cap="flat" cmpd="sng">
            <a:solidFill>
              <a:srgbClr val="262626"/>
            </a:solidFill>
            <a:prstDash val="solid"/>
            <a:miter lim="800000"/>
            <a:headEnd type="none" w="sm" len="sm"/>
            <a:tailEnd type="triangle" w="med" len="med"/>
          </a:ln>
        </p:spPr>
      </p:cxnSp>
      <p:cxnSp>
        <p:nvCxnSpPr>
          <p:cNvPr id="228" name="Google Shape;228;p12"/>
          <p:cNvCxnSpPr>
            <a:stCxn id="223" idx="3"/>
            <a:endCxn id="225" idx="1"/>
          </p:cNvCxnSpPr>
          <p:nvPr/>
        </p:nvCxnSpPr>
        <p:spPr>
          <a:xfrm>
            <a:off x="3432450" y="3990109"/>
            <a:ext cx="550800" cy="35100"/>
          </a:xfrm>
          <a:prstGeom prst="curvedConnector3">
            <a:avLst>
              <a:gd name="adj1" fmla="val 49991"/>
            </a:avLst>
          </a:prstGeom>
          <a:noFill/>
          <a:ln w="28575" cap="flat" cmpd="sng">
            <a:solidFill>
              <a:srgbClr val="262626"/>
            </a:solidFill>
            <a:prstDash val="solid"/>
            <a:miter lim="800000"/>
            <a:headEnd type="none" w="sm" len="sm"/>
            <a:tailEnd type="triangle" w="med" len="med"/>
          </a:ln>
        </p:spPr>
      </p:cxnSp>
      <p:cxnSp>
        <p:nvCxnSpPr>
          <p:cNvPr id="229" name="Google Shape;229;p12"/>
          <p:cNvCxnSpPr>
            <a:stCxn id="223" idx="3"/>
            <a:endCxn id="226" idx="1"/>
          </p:cNvCxnSpPr>
          <p:nvPr/>
        </p:nvCxnSpPr>
        <p:spPr>
          <a:xfrm>
            <a:off x="3432450" y="3990109"/>
            <a:ext cx="502200" cy="1473900"/>
          </a:xfrm>
          <a:prstGeom prst="curvedConnector3">
            <a:avLst>
              <a:gd name="adj1" fmla="val 50004"/>
            </a:avLst>
          </a:prstGeom>
          <a:noFill/>
          <a:ln w="28575" cap="flat" cmpd="sng">
            <a:solidFill>
              <a:srgbClr val="262626"/>
            </a:solidFill>
            <a:prstDash val="solid"/>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animEffect transition="in" filter="fade">
                                      <p:cBhvr>
                                        <p:cTn id="7" dur="500"/>
                                        <p:tgtEl>
                                          <p:spTgt spid="2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2"/>
                                        </p:tgtEl>
                                        <p:attrNameLst>
                                          <p:attrName>style.visibility</p:attrName>
                                        </p:attrNameLst>
                                      </p:cBhvr>
                                      <p:to>
                                        <p:strVal val="visible"/>
                                      </p:to>
                                    </p:set>
                                    <p:animEffect transition="in" filter="fade">
                                      <p:cBhvr>
                                        <p:cTn id="12" dur="500"/>
                                        <p:tgtEl>
                                          <p:spTgt spid="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animEffect transition="in" filter="fade">
                                      <p:cBhvr>
                                        <p:cTn id="17" dur="500"/>
                                        <p:tgtEl>
                                          <p:spTgt spid="2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gtEl>
                                        <p:attrNameLst>
                                          <p:attrName>style.visibility</p:attrName>
                                        </p:attrNameLst>
                                      </p:cBhvr>
                                      <p:to>
                                        <p:strVal val="visible"/>
                                      </p:to>
                                    </p:set>
                                    <p:animEffect transition="in" filter="fade">
                                      <p:cBhvr>
                                        <p:cTn id="22" dur="500"/>
                                        <p:tgtEl>
                                          <p:spTgt spid="227"/>
                                        </p:tgtEl>
                                      </p:cBhvr>
                                    </p:animEffect>
                                  </p:childTnLst>
                                </p:cTn>
                              </p:par>
                              <p:par>
                                <p:cTn id="23" presetID="10" presetClass="entr" presetSubtype="0" fill="hold" nodeType="withEffect">
                                  <p:stCondLst>
                                    <p:cond delay="0"/>
                                  </p:stCondLst>
                                  <p:childTnLst>
                                    <p:set>
                                      <p:cBhvr>
                                        <p:cTn id="24" dur="1" fill="hold">
                                          <p:stCondLst>
                                            <p:cond delay="0"/>
                                          </p:stCondLst>
                                        </p:cTn>
                                        <p:tgtEl>
                                          <p:spTgt spid="224"/>
                                        </p:tgtEl>
                                        <p:attrNameLst>
                                          <p:attrName>style.visibility</p:attrName>
                                        </p:attrNameLst>
                                      </p:cBhvr>
                                      <p:to>
                                        <p:strVal val="visible"/>
                                      </p:to>
                                    </p:set>
                                    <p:animEffect transition="in" filter="fade">
                                      <p:cBhvr>
                                        <p:cTn id="25" dur="500"/>
                                        <p:tgtEl>
                                          <p:spTgt spid="22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28"/>
                                        </p:tgtEl>
                                        <p:attrNameLst>
                                          <p:attrName>style.visibility</p:attrName>
                                        </p:attrNameLst>
                                      </p:cBhvr>
                                      <p:to>
                                        <p:strVal val="visible"/>
                                      </p:to>
                                    </p:set>
                                    <p:animEffect transition="in" filter="fade">
                                      <p:cBhvr>
                                        <p:cTn id="30" dur="500"/>
                                        <p:tgtEl>
                                          <p:spTgt spid="228"/>
                                        </p:tgtEl>
                                      </p:cBhvr>
                                    </p:animEffect>
                                  </p:childTnLst>
                                </p:cTn>
                              </p:par>
                              <p:par>
                                <p:cTn id="31" presetID="10" presetClass="entr" presetSubtype="0" fill="hold" nodeType="withEffect">
                                  <p:stCondLst>
                                    <p:cond delay="0"/>
                                  </p:stCondLst>
                                  <p:childTnLst>
                                    <p:set>
                                      <p:cBhvr>
                                        <p:cTn id="32" dur="1" fill="hold">
                                          <p:stCondLst>
                                            <p:cond delay="0"/>
                                          </p:stCondLst>
                                        </p:cTn>
                                        <p:tgtEl>
                                          <p:spTgt spid="225"/>
                                        </p:tgtEl>
                                        <p:attrNameLst>
                                          <p:attrName>style.visibility</p:attrName>
                                        </p:attrNameLst>
                                      </p:cBhvr>
                                      <p:to>
                                        <p:strVal val="visible"/>
                                      </p:to>
                                    </p:set>
                                    <p:animEffect transition="in" filter="fade">
                                      <p:cBhvr>
                                        <p:cTn id="33" dur="500"/>
                                        <p:tgtEl>
                                          <p:spTgt spid="2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26"/>
                                        </p:tgtEl>
                                        <p:attrNameLst>
                                          <p:attrName>style.visibility</p:attrName>
                                        </p:attrNameLst>
                                      </p:cBhvr>
                                      <p:to>
                                        <p:strVal val="visible"/>
                                      </p:to>
                                    </p:set>
                                    <p:animEffect transition="in" filter="fade">
                                      <p:cBhvr>
                                        <p:cTn id="38" dur="500"/>
                                        <p:tgtEl>
                                          <p:spTgt spid="226"/>
                                        </p:tgtEl>
                                      </p:cBhvr>
                                    </p:animEffect>
                                  </p:childTnLst>
                                </p:cTn>
                              </p:par>
                              <p:par>
                                <p:cTn id="39" presetID="10" presetClass="entr" presetSubtype="0" fill="hold" nodeType="withEffect">
                                  <p:stCondLst>
                                    <p:cond delay="0"/>
                                  </p:stCondLst>
                                  <p:childTnLst>
                                    <p:set>
                                      <p:cBhvr>
                                        <p:cTn id="40" dur="1" fill="hold">
                                          <p:stCondLst>
                                            <p:cond delay="0"/>
                                          </p:stCondLst>
                                        </p:cTn>
                                        <p:tgtEl>
                                          <p:spTgt spid="229"/>
                                        </p:tgtEl>
                                        <p:attrNameLst>
                                          <p:attrName>style.visibility</p:attrName>
                                        </p:attrNameLst>
                                      </p:cBhvr>
                                      <p:to>
                                        <p:strVal val="visible"/>
                                      </p:to>
                                    </p:set>
                                    <p:animEffect transition="in" filter="fade">
                                      <p:cBhvr>
                                        <p:cTn id="41" dur="500"/>
                                        <p:tgtEl>
                                          <p:spTgt spid="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3"/>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35" name="Google Shape;235;p13"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36" name="Google Shape;236;p13"/>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1. KIẾN THỨC NGỮ VĂN</a:t>
            </a:r>
            <a:endParaRPr sz="4000" b="1">
              <a:solidFill>
                <a:srgbClr val="C00000"/>
              </a:solidFill>
              <a:latin typeface="Calibri"/>
              <a:ea typeface="Calibri"/>
              <a:cs typeface="Calibri"/>
              <a:sym typeface="Calibri"/>
            </a:endParaRPr>
          </a:p>
        </p:txBody>
      </p:sp>
      <p:sp>
        <p:nvSpPr>
          <p:cNvPr id="237" name="Google Shape;237;p13"/>
          <p:cNvSpPr txBox="1"/>
          <p:nvPr/>
        </p:nvSpPr>
        <p:spPr>
          <a:xfrm>
            <a:off x="342146" y="797160"/>
            <a:ext cx="6220690"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chemeClr val="dk1"/>
                </a:solidFill>
                <a:latin typeface="Calibri"/>
                <a:ea typeface="Calibri"/>
                <a:cs typeface="Calibri"/>
                <a:sym typeface="Calibri"/>
              </a:rPr>
              <a:t>a. Truyện truyền kì</a:t>
            </a:r>
            <a:endParaRPr sz="3600">
              <a:solidFill>
                <a:schemeClr val="dk1"/>
              </a:solidFill>
              <a:latin typeface="Calibri"/>
              <a:ea typeface="Calibri"/>
              <a:cs typeface="Calibri"/>
              <a:sym typeface="Calibri"/>
            </a:endParaRPr>
          </a:p>
        </p:txBody>
      </p:sp>
      <p:sp>
        <p:nvSpPr>
          <p:cNvPr id="238" name="Google Shape;238;p13"/>
          <p:cNvSpPr/>
          <p:nvPr/>
        </p:nvSpPr>
        <p:spPr>
          <a:xfrm>
            <a:off x="486634" y="2297197"/>
            <a:ext cx="11218732" cy="754630"/>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i="1">
                <a:solidFill>
                  <a:srgbClr val="0070C0"/>
                </a:solidFill>
                <a:latin typeface="Calibri"/>
                <a:ea typeface="Calibri"/>
                <a:cs typeface="Calibri"/>
                <a:sym typeface="Calibri"/>
              </a:rPr>
              <a:t>+ Mô típ (1): </a:t>
            </a:r>
            <a:r>
              <a:rPr lang="en-US" sz="2800">
                <a:solidFill>
                  <a:schemeClr val="dk1"/>
                </a:solidFill>
                <a:latin typeface="Calibri"/>
                <a:ea typeface="Calibri"/>
                <a:cs typeface="Calibri"/>
                <a:sym typeface="Calibri"/>
              </a:rPr>
              <a:t>người hoá thần, người chết sống lại...</a:t>
            </a:r>
            <a:endParaRPr/>
          </a:p>
        </p:txBody>
      </p:sp>
      <p:sp>
        <p:nvSpPr>
          <p:cNvPr id="239" name="Google Shape;239;p13"/>
          <p:cNvSpPr/>
          <p:nvPr/>
        </p:nvSpPr>
        <p:spPr>
          <a:xfrm>
            <a:off x="462375" y="3248214"/>
            <a:ext cx="11218732" cy="754630"/>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i="1">
                <a:solidFill>
                  <a:srgbClr val="0070C0"/>
                </a:solidFill>
                <a:latin typeface="Calibri"/>
                <a:ea typeface="Calibri"/>
                <a:cs typeface="Calibri"/>
                <a:sym typeface="Calibri"/>
              </a:rPr>
              <a:t>+ Nhân vật: </a:t>
            </a:r>
            <a:r>
              <a:rPr lang="en-US" sz="2800">
                <a:solidFill>
                  <a:schemeClr val="dk1"/>
                </a:solidFill>
                <a:latin typeface="Calibri"/>
                <a:ea typeface="Calibri"/>
                <a:cs typeface="Calibri"/>
                <a:sym typeface="Calibri"/>
              </a:rPr>
              <a:t>có sự tương giao giữa thần và người, cõi sống và cõi chết...</a:t>
            </a:r>
            <a:endParaRPr/>
          </a:p>
        </p:txBody>
      </p:sp>
      <p:sp>
        <p:nvSpPr>
          <p:cNvPr id="240" name="Google Shape;240;p13"/>
          <p:cNvSpPr/>
          <p:nvPr/>
        </p:nvSpPr>
        <p:spPr>
          <a:xfrm>
            <a:off x="462375" y="4194140"/>
            <a:ext cx="11218731"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i="1">
                <a:solidFill>
                  <a:srgbClr val="0070C0"/>
                </a:solidFill>
                <a:latin typeface="Calibri"/>
                <a:ea typeface="Calibri"/>
                <a:cs typeface="Calibri"/>
                <a:sym typeface="Calibri"/>
              </a:rPr>
              <a:t>+ Nội dung: </a:t>
            </a:r>
            <a:r>
              <a:rPr lang="en-US" sz="2800">
                <a:solidFill>
                  <a:schemeClr val="dk1"/>
                </a:solidFill>
                <a:latin typeface="Calibri"/>
                <a:ea typeface="Calibri"/>
                <a:cs typeface="Calibri"/>
                <a:sym typeface="Calibri"/>
              </a:rPr>
              <a:t>viết về những câu chuyện xảy ra trong quá khứ, thường mượn “xưa” để nói “nay”.</a:t>
            </a:r>
            <a:endParaRPr/>
          </a:p>
        </p:txBody>
      </p:sp>
      <p:sp>
        <p:nvSpPr>
          <p:cNvPr id="241" name="Google Shape;241;p13"/>
          <p:cNvSpPr txBox="1"/>
          <p:nvPr/>
        </p:nvSpPr>
        <p:spPr>
          <a:xfrm>
            <a:off x="342146" y="1489881"/>
            <a:ext cx="6220690" cy="75463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chemeClr val="dk1"/>
                </a:solidFill>
                <a:latin typeface="Calibri"/>
                <a:ea typeface="Calibri"/>
                <a:cs typeface="Calibri"/>
                <a:sym typeface="Calibri"/>
              </a:rPr>
              <a:t>- Đặc trưng:</a:t>
            </a:r>
            <a:endParaRPr/>
          </a:p>
        </p:txBody>
      </p:sp>
      <p:sp>
        <p:nvSpPr>
          <p:cNvPr id="242" name="Google Shape;242;p13"/>
          <p:cNvSpPr/>
          <p:nvPr/>
        </p:nvSpPr>
        <p:spPr>
          <a:xfrm>
            <a:off x="462374" y="5451764"/>
            <a:ext cx="11218731" cy="1122218"/>
          </a:xfrm>
          <a:prstGeom prst="roundRect">
            <a:avLst>
              <a:gd name="adj" fmla="val 16667"/>
            </a:avLst>
          </a:prstGeom>
          <a:solidFill>
            <a:schemeClr val="lt2"/>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800" b="1" i="1">
                <a:solidFill>
                  <a:srgbClr val="0070C0"/>
                </a:solidFill>
                <a:latin typeface="Calibri"/>
                <a:ea typeface="Calibri"/>
                <a:cs typeface="Calibri"/>
                <a:sym typeface="Calibri"/>
              </a:rPr>
              <a:t>+ Yếu tố kì ảo: </a:t>
            </a:r>
            <a:r>
              <a:rPr lang="en-US" sz="2800">
                <a:solidFill>
                  <a:schemeClr val="dk1"/>
                </a:solidFill>
                <a:latin typeface="Calibri"/>
                <a:ea typeface="Calibri"/>
                <a:cs typeface="Calibri"/>
                <a:sym typeface="Calibri"/>
              </a:rPr>
              <a:t>khiến cho câu chuyện thêm hấp dẫn, thú vị vừa kín đáo phản ánh hiện thực và bộc lộ thái độ của người viết.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8"/>
                                        </p:tgtEl>
                                        <p:attrNameLst>
                                          <p:attrName>style.visibility</p:attrName>
                                        </p:attrNameLst>
                                      </p:cBhvr>
                                      <p:to>
                                        <p:strVal val="visible"/>
                                      </p:to>
                                    </p:set>
                                    <p:animEffect transition="in" filter="fade">
                                      <p:cBhvr>
                                        <p:cTn id="12" dur="500"/>
                                        <p:tgtEl>
                                          <p:spTgt spid="238"/>
                                        </p:tgtEl>
                                      </p:cBhvr>
                                    </p:animEffect>
                                  </p:childTnLst>
                                </p:cTn>
                              </p:par>
                              <p:par>
                                <p:cTn id="13" presetID="10" presetClass="entr" presetSubtype="0" fill="hold" nodeType="withEffect">
                                  <p:stCondLst>
                                    <p:cond delay="0"/>
                                  </p:stCondLst>
                                  <p:childTnLst>
                                    <p:set>
                                      <p:cBhvr>
                                        <p:cTn id="14" dur="1" fill="hold">
                                          <p:stCondLst>
                                            <p:cond delay="0"/>
                                          </p:stCondLst>
                                        </p:cTn>
                                        <p:tgtEl>
                                          <p:spTgt spid="239"/>
                                        </p:tgtEl>
                                        <p:attrNameLst>
                                          <p:attrName>style.visibility</p:attrName>
                                        </p:attrNameLst>
                                      </p:cBhvr>
                                      <p:to>
                                        <p:strVal val="visible"/>
                                      </p:to>
                                    </p:set>
                                    <p:animEffect transition="in" filter="fade">
                                      <p:cBhvr>
                                        <p:cTn id="15" dur="500"/>
                                        <p:tgtEl>
                                          <p:spTgt spid="239"/>
                                        </p:tgtEl>
                                      </p:cBhvr>
                                    </p:animEffect>
                                  </p:childTnLst>
                                </p:cTn>
                              </p:par>
                              <p:par>
                                <p:cTn id="16" presetID="10" presetClass="entr" presetSubtype="0" fill="hold" nodeType="withEffect">
                                  <p:stCondLst>
                                    <p:cond delay="0"/>
                                  </p:stCondLst>
                                  <p:childTnLst>
                                    <p:set>
                                      <p:cBhvr>
                                        <p:cTn id="17" dur="1" fill="hold">
                                          <p:stCondLst>
                                            <p:cond delay="0"/>
                                          </p:stCondLst>
                                        </p:cTn>
                                        <p:tgtEl>
                                          <p:spTgt spid="240"/>
                                        </p:tgtEl>
                                        <p:attrNameLst>
                                          <p:attrName>style.visibility</p:attrName>
                                        </p:attrNameLst>
                                      </p:cBhvr>
                                      <p:to>
                                        <p:strVal val="visible"/>
                                      </p:to>
                                    </p:set>
                                    <p:animEffect transition="in" filter="fade">
                                      <p:cBhvr>
                                        <p:cTn id="18" dur="500"/>
                                        <p:tgtEl>
                                          <p:spTgt spid="240"/>
                                        </p:tgtEl>
                                      </p:cBhvr>
                                    </p:animEffect>
                                  </p:childTnLst>
                                </p:cTn>
                              </p:par>
                              <p:par>
                                <p:cTn id="19" presetID="10" presetClass="entr" presetSubtype="0" fill="hold" nodeType="withEffect">
                                  <p:stCondLst>
                                    <p:cond delay="0"/>
                                  </p:stCondLst>
                                  <p:childTnLst>
                                    <p:set>
                                      <p:cBhvr>
                                        <p:cTn id="20" dur="1" fill="hold">
                                          <p:stCondLst>
                                            <p:cond delay="0"/>
                                          </p:stCondLst>
                                        </p:cTn>
                                        <p:tgtEl>
                                          <p:spTgt spid="242"/>
                                        </p:tgtEl>
                                        <p:attrNameLst>
                                          <p:attrName>style.visibility</p:attrName>
                                        </p:attrNameLst>
                                      </p:cBhvr>
                                      <p:to>
                                        <p:strVal val="visible"/>
                                      </p:to>
                                    </p:set>
                                    <p:animEffect transition="in" filter="fade">
                                      <p:cBhvr>
                                        <p:cTn id="21"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4"/>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8" name="Google Shape;248;p14"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49" name="Google Shape;249;p14"/>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1. KIẾN THỨC NGỮ VĂN</a:t>
            </a:r>
            <a:endParaRPr sz="4000" b="1">
              <a:solidFill>
                <a:srgbClr val="C00000"/>
              </a:solidFill>
              <a:latin typeface="Calibri"/>
              <a:ea typeface="Calibri"/>
              <a:cs typeface="Calibri"/>
              <a:sym typeface="Calibri"/>
            </a:endParaRPr>
          </a:p>
        </p:txBody>
      </p:sp>
      <p:sp>
        <p:nvSpPr>
          <p:cNvPr id="250" name="Google Shape;250;p14"/>
          <p:cNvSpPr txBox="1"/>
          <p:nvPr/>
        </p:nvSpPr>
        <p:spPr>
          <a:xfrm>
            <a:off x="342145" y="797160"/>
            <a:ext cx="11141017"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chemeClr val="dk1"/>
                </a:solidFill>
                <a:latin typeface="Calibri"/>
                <a:ea typeface="Calibri"/>
                <a:cs typeface="Calibri"/>
                <a:sym typeface="Calibri"/>
              </a:rPr>
              <a:t>b. Mối quan hệ giữa truyện truyền kì và truyện dân gian</a:t>
            </a:r>
            <a:endParaRPr sz="3600">
              <a:solidFill>
                <a:schemeClr val="dk1"/>
              </a:solidFill>
              <a:latin typeface="Calibri"/>
              <a:ea typeface="Calibri"/>
              <a:cs typeface="Calibri"/>
              <a:sym typeface="Calibri"/>
            </a:endParaRPr>
          </a:p>
        </p:txBody>
      </p:sp>
      <p:graphicFrame>
        <p:nvGraphicFramePr>
          <p:cNvPr id="251" name="Google Shape;251;p14"/>
          <p:cNvGraphicFramePr/>
          <p:nvPr/>
        </p:nvGraphicFramePr>
        <p:xfrm>
          <a:off x="465559" y="1886713"/>
          <a:ext cx="3000000" cy="3000000"/>
        </p:xfrm>
        <a:graphic>
          <a:graphicData uri="http://schemas.openxmlformats.org/drawingml/2006/table">
            <a:tbl>
              <a:tblPr firstRow="1" bandRow="1">
                <a:noFill/>
                <a:tableStyleId>{38F5D908-F47E-43EB-A197-BC097BA25C0D}</a:tableStyleId>
              </a:tblPr>
              <a:tblGrid>
                <a:gridCol w="1189625"/>
                <a:gridCol w="4016425"/>
                <a:gridCol w="5934975"/>
              </a:tblGrid>
              <a:tr h="413875">
                <a:tc>
                  <a:txBody>
                    <a:bodyPr/>
                    <a:lstStyle/>
                    <a:p>
                      <a:pPr marL="0" marR="0" lvl="0" indent="0" algn="l" rtl="0">
                        <a:lnSpc>
                          <a:spcPct val="100000"/>
                        </a:lnSpc>
                        <a:spcBef>
                          <a:spcPts val="0"/>
                        </a:spcBef>
                        <a:spcAft>
                          <a:spcPts val="0"/>
                        </a:spcAft>
                        <a:buNone/>
                      </a:pPr>
                      <a:endParaRPr sz="2800" u="none" strike="noStrike" cap="none">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2800" u="none" strike="noStrike" cap="none">
                          <a:latin typeface="Calibri"/>
                          <a:ea typeface="Calibri"/>
                          <a:cs typeface="Calibri"/>
                          <a:sym typeface="Calibri"/>
                        </a:rPr>
                        <a:t>Truyện dân gian</a:t>
                      </a:r>
                      <a:endParaRPr/>
                    </a:p>
                  </a:txBody>
                  <a:tcPr marL="91450" marR="91450" marT="45725" marB="45725"/>
                </a:tc>
                <a:tc>
                  <a:txBody>
                    <a:bodyPr/>
                    <a:lstStyle/>
                    <a:p>
                      <a:pPr marL="0" marR="0" lvl="0" indent="0" algn="ctr" rtl="0">
                        <a:lnSpc>
                          <a:spcPct val="100000"/>
                        </a:lnSpc>
                        <a:spcBef>
                          <a:spcPts val="0"/>
                        </a:spcBef>
                        <a:spcAft>
                          <a:spcPts val="0"/>
                        </a:spcAft>
                        <a:buNone/>
                      </a:pPr>
                      <a:r>
                        <a:rPr lang="en-US" sz="2800" u="none" strike="noStrike" cap="none">
                          <a:latin typeface="Calibri"/>
                          <a:ea typeface="Calibri"/>
                          <a:cs typeface="Calibri"/>
                          <a:sym typeface="Calibri"/>
                        </a:rPr>
                        <a:t>Truyện truyền kì</a:t>
                      </a:r>
                      <a:endParaRPr/>
                    </a:p>
                  </a:txBody>
                  <a:tcPr marL="91450" marR="91450" marT="45725" marB="45725"/>
                </a:tc>
              </a:tr>
              <a:tr h="1326675">
                <a:tc>
                  <a:txBody>
                    <a:bodyPr/>
                    <a:lstStyle/>
                    <a:p>
                      <a:pPr marL="0" marR="0" lvl="0" indent="0" algn="ctr" rtl="0">
                        <a:lnSpc>
                          <a:spcPct val="100000"/>
                        </a:lnSpc>
                        <a:spcBef>
                          <a:spcPts val="0"/>
                        </a:spcBef>
                        <a:spcAft>
                          <a:spcPts val="0"/>
                        </a:spcAft>
                        <a:buNone/>
                      </a:pPr>
                      <a:r>
                        <a:rPr lang="en-US" sz="2800" b="1" i="1" u="none" strike="noStrike" cap="none">
                          <a:solidFill>
                            <a:srgbClr val="C00000"/>
                          </a:solidFill>
                          <a:latin typeface="Calibri"/>
                          <a:ea typeface="Calibri"/>
                          <a:cs typeface="Calibri"/>
                          <a:sym typeface="Calibri"/>
                        </a:rPr>
                        <a:t>Điểm gặp gỡ</a:t>
                      </a:r>
                      <a:endParaRPr/>
                    </a:p>
                  </a:txBody>
                  <a:tcPr marL="91450" marR="91450" marT="45725" marB="45725"/>
                </a:tc>
                <a:tc gridSpan="2">
                  <a:txBody>
                    <a:bodyPr/>
                    <a:lstStyle/>
                    <a:p>
                      <a:pPr marL="457200" marR="0" lvl="0" indent="-457200" algn="just" rtl="0">
                        <a:lnSpc>
                          <a:spcPct val="100000"/>
                        </a:lnSpc>
                        <a:spcBef>
                          <a:spcPts val="0"/>
                        </a:spcBef>
                        <a:spcAft>
                          <a:spcPts val="0"/>
                        </a:spcAft>
                        <a:buClr>
                          <a:schemeClr val="dk1"/>
                        </a:buClr>
                        <a:buSzPts val="2800"/>
                        <a:buFont typeface="Calibri"/>
                        <a:buChar char="-"/>
                      </a:pPr>
                      <a:r>
                        <a:rPr lang="en-US" sz="2800" u="none" strike="noStrike" cap="none">
                          <a:solidFill>
                            <a:schemeClr val="dk1"/>
                          </a:solidFill>
                          <a:latin typeface="Calibri"/>
                          <a:ea typeface="Calibri"/>
                          <a:cs typeface="Calibri"/>
                          <a:sym typeface="Calibri"/>
                        </a:rPr>
                        <a:t>Cùng có chung mô hình về thế giới: sự song song tồn tại có tác động qua lại của thế giới người (cõi trần) và thần tiên, ma quỷ (thiên đình, cõi âm)</a:t>
                      </a:r>
                      <a:endParaRPr/>
                    </a:p>
                  </a:txBody>
                  <a:tcPr marL="91450" marR="91450" marT="45725" marB="45725"/>
                </a:tc>
                <a:tc hMerge="1">
                  <a:txBody>
                    <a:bodyPr/>
                    <a:lstStyle/>
                    <a:p>
                      <a:endParaRPr lang="en-US"/>
                    </a:p>
                  </a:txBody>
                  <a:tcPr/>
                </a:tc>
              </a:tr>
              <a:tr h="1326675">
                <a:tc>
                  <a:txBody>
                    <a:bodyPr/>
                    <a:lstStyle/>
                    <a:p>
                      <a:pPr marL="0" marR="0" lvl="0" indent="0" algn="ctr" rtl="0">
                        <a:lnSpc>
                          <a:spcPct val="100000"/>
                        </a:lnSpc>
                        <a:spcBef>
                          <a:spcPts val="0"/>
                        </a:spcBef>
                        <a:spcAft>
                          <a:spcPts val="0"/>
                        </a:spcAft>
                        <a:buNone/>
                      </a:pPr>
                      <a:r>
                        <a:rPr lang="en-US" sz="2800" b="1" i="1" u="none" strike="noStrike" cap="none">
                          <a:solidFill>
                            <a:srgbClr val="C00000"/>
                          </a:solidFill>
                          <a:latin typeface="Calibri"/>
                          <a:ea typeface="Calibri"/>
                          <a:cs typeface="Calibri"/>
                          <a:sym typeface="Calibri"/>
                        </a:rPr>
                        <a:t>Điểm riêng biệt</a:t>
                      </a:r>
                      <a:endParaRPr/>
                    </a:p>
                  </a:txBody>
                  <a:tcPr marL="91450" marR="91450" marT="45725" marB="45725"/>
                </a:tc>
                <a:tc>
                  <a:txBody>
                    <a:bodyPr/>
                    <a:lstStyle/>
                    <a:p>
                      <a:pPr marL="457200" marR="0" lvl="0" indent="-457200" algn="just" rtl="0">
                        <a:lnSpc>
                          <a:spcPct val="100000"/>
                        </a:lnSpc>
                        <a:spcBef>
                          <a:spcPts val="0"/>
                        </a:spcBef>
                        <a:spcAft>
                          <a:spcPts val="0"/>
                        </a:spcAft>
                        <a:buClr>
                          <a:schemeClr val="dk1"/>
                        </a:buClr>
                        <a:buSzPts val="2800"/>
                        <a:buFont typeface="Calibri"/>
                        <a:buChar char="-"/>
                      </a:pPr>
                      <a:r>
                        <a:rPr lang="en-US" sz="2800" u="none" strike="noStrike" cap="none">
                          <a:solidFill>
                            <a:schemeClr val="dk1"/>
                          </a:solidFill>
                          <a:latin typeface="Calibri"/>
                          <a:ea typeface="Calibri"/>
                          <a:cs typeface="Calibri"/>
                          <a:sym typeface="Calibri"/>
                        </a:rPr>
                        <a:t>Là thể loại văn học truyền miệng, đề cao vai trò cộng đồng.</a:t>
                      </a:r>
                      <a:endParaRPr/>
                    </a:p>
                  </a:txBody>
                  <a:tcPr marL="91450" marR="91450" marT="45725" marB="45725"/>
                </a:tc>
                <a:tc>
                  <a:txBody>
                    <a:bodyPr/>
                    <a:lstStyle/>
                    <a:p>
                      <a:pPr marL="457200" marR="0" lvl="0" indent="-457200" algn="just" rtl="0">
                        <a:lnSpc>
                          <a:spcPct val="100000"/>
                        </a:lnSpc>
                        <a:spcBef>
                          <a:spcPts val="0"/>
                        </a:spcBef>
                        <a:spcAft>
                          <a:spcPts val="0"/>
                        </a:spcAft>
                        <a:buClr>
                          <a:schemeClr val="dk1"/>
                        </a:buClr>
                        <a:buSzPts val="2800"/>
                        <a:buFont typeface="Calibri"/>
                        <a:buChar char="-"/>
                      </a:pPr>
                      <a:r>
                        <a:rPr lang="en-US" sz="2800" u="none" strike="noStrike" cap="none">
                          <a:solidFill>
                            <a:schemeClr val="dk1"/>
                          </a:solidFill>
                          <a:latin typeface="Calibri"/>
                          <a:ea typeface="Calibri"/>
                          <a:cs typeface="Calibri"/>
                          <a:sym typeface="Calibri"/>
                        </a:rPr>
                        <a:t>Là thể loại văn học viết, vai trò của cá tính sáng tạo đã hiện diện.</a:t>
                      </a:r>
                      <a:r>
                        <a:rPr lang="en-US" sz="2800" u="none" strike="noStrike" cap="none">
                          <a:latin typeface="Calibri"/>
                          <a:ea typeface="Calibri"/>
                          <a:cs typeface="Calibri"/>
                          <a:sym typeface="Calibri"/>
                        </a:rPr>
                        <a:t> </a:t>
                      </a:r>
                      <a:endParaRPr/>
                    </a:p>
                    <a:p>
                      <a:pPr marL="457200" marR="0" lvl="0" indent="-457200" algn="just" rtl="0">
                        <a:lnSpc>
                          <a:spcPct val="100000"/>
                        </a:lnSpc>
                        <a:spcBef>
                          <a:spcPts val="0"/>
                        </a:spcBef>
                        <a:spcAft>
                          <a:spcPts val="0"/>
                        </a:spcAft>
                        <a:buClr>
                          <a:schemeClr val="dk1"/>
                        </a:buClr>
                        <a:buSzPts val="2800"/>
                        <a:buFont typeface="Calibri"/>
                        <a:buChar char="-"/>
                      </a:pPr>
                      <a:r>
                        <a:rPr lang="en-US" sz="2800" u="none" strike="noStrike" cap="none">
                          <a:solidFill>
                            <a:schemeClr val="dk1"/>
                          </a:solidFill>
                          <a:latin typeface="Calibri"/>
                          <a:ea typeface="Calibri"/>
                          <a:cs typeface="Calibri"/>
                          <a:sym typeface="Calibri"/>
                        </a:rPr>
                        <a:t>Tiếp thu những mô típ kì ảo của truyện cổ dân gian và cải biến sáng tạo những mô típ này để gửi gắm tâm sự, cách nhìn về đời sống.</a:t>
                      </a:r>
                      <a:endParaRPr sz="2800" u="none" strike="noStrike" cap="none">
                        <a:latin typeface="Calibri"/>
                        <a:ea typeface="Calibri"/>
                        <a:cs typeface="Calibri"/>
                        <a:sym typeface="Calibri"/>
                      </a:endParaRPr>
                    </a:p>
                  </a:txBody>
                  <a:tcPr marL="91450" marR="91450" marT="45725" marB="45725"/>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500"/>
                                        <p:tgtEl>
                                          <p:spTgt spid="2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51"/>
                                        </p:tgtEl>
                                        <p:attrNameLst>
                                          <p:attrName>style.visibility</p:attrName>
                                        </p:attrNameLst>
                                      </p:cBhvr>
                                      <p:to>
                                        <p:strVal val="visible"/>
                                      </p:to>
                                    </p:set>
                                    <p:anim calcmode="lin" valueType="num">
                                      <p:cBhvr additive="base">
                                        <p:cTn id="12" dur="500"/>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5"/>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7" name="Google Shape;257;p15"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58" name="Google Shape;258;p15"/>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1. KIẾN THỨC NGỮ VĂN</a:t>
            </a:r>
            <a:endParaRPr sz="4000" b="1">
              <a:solidFill>
                <a:srgbClr val="C00000"/>
              </a:solidFill>
              <a:latin typeface="Calibri"/>
              <a:ea typeface="Calibri"/>
              <a:cs typeface="Calibri"/>
              <a:sym typeface="Calibri"/>
            </a:endParaRPr>
          </a:p>
        </p:txBody>
      </p:sp>
      <p:sp>
        <p:nvSpPr>
          <p:cNvPr id="259" name="Google Shape;259;p15"/>
          <p:cNvSpPr txBox="1"/>
          <p:nvPr/>
        </p:nvSpPr>
        <p:spPr>
          <a:xfrm>
            <a:off x="342146" y="797160"/>
            <a:ext cx="11507708"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chemeClr val="dk1"/>
                </a:solidFill>
                <a:latin typeface="Calibri"/>
                <a:ea typeface="Calibri"/>
                <a:cs typeface="Calibri"/>
                <a:sym typeface="Calibri"/>
              </a:rPr>
              <a:t>c. Giá trị nhận thức, giáo dục, thẩm mĩ của văn học</a:t>
            </a:r>
            <a:endParaRPr sz="3600">
              <a:solidFill>
                <a:schemeClr val="dk1"/>
              </a:solidFill>
              <a:latin typeface="Calibri"/>
              <a:ea typeface="Calibri"/>
              <a:cs typeface="Calibri"/>
              <a:sym typeface="Calibri"/>
            </a:endParaRPr>
          </a:p>
        </p:txBody>
      </p:sp>
      <p:grpSp>
        <p:nvGrpSpPr>
          <p:cNvPr id="260" name="Google Shape;260;p15"/>
          <p:cNvGrpSpPr/>
          <p:nvPr/>
        </p:nvGrpSpPr>
        <p:grpSpPr>
          <a:xfrm>
            <a:off x="1016923" y="2155208"/>
            <a:ext cx="10367516" cy="3986915"/>
            <a:chOff x="455779" y="715875"/>
            <a:chExt cx="10367516" cy="3986915"/>
          </a:xfrm>
        </p:grpSpPr>
        <p:sp>
          <p:nvSpPr>
            <p:cNvPr id="261" name="Google Shape;261;p15"/>
            <p:cNvSpPr/>
            <p:nvPr/>
          </p:nvSpPr>
          <p:spPr>
            <a:xfrm>
              <a:off x="455779" y="1989660"/>
              <a:ext cx="2342162" cy="144855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5"/>
            <p:cNvSpPr txBox="1"/>
            <p:nvPr/>
          </p:nvSpPr>
          <p:spPr>
            <a:xfrm>
              <a:off x="498206" y="2032087"/>
              <a:ext cx="2257308" cy="136369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3200"/>
                <a:buFont typeface="Calibri"/>
                <a:buNone/>
              </a:pPr>
              <a:r>
                <a:rPr lang="en-US" sz="3200" b="1">
                  <a:solidFill>
                    <a:schemeClr val="lt1"/>
                  </a:solidFill>
                  <a:latin typeface="Calibri"/>
                  <a:ea typeface="Calibri"/>
                  <a:cs typeface="Calibri"/>
                  <a:sym typeface="Calibri"/>
                </a:rPr>
                <a:t>Văn học</a:t>
              </a:r>
              <a:endParaRPr sz="3200" b="1">
                <a:solidFill>
                  <a:schemeClr val="lt1"/>
                </a:solidFill>
                <a:latin typeface="Calibri"/>
                <a:ea typeface="Calibri"/>
                <a:cs typeface="Calibri"/>
                <a:sym typeface="Calibri"/>
              </a:endParaRPr>
            </a:p>
          </p:txBody>
        </p:sp>
        <p:sp>
          <p:nvSpPr>
            <p:cNvPr id="263" name="Google Shape;263;p15"/>
            <p:cNvSpPr/>
            <p:nvPr/>
          </p:nvSpPr>
          <p:spPr>
            <a:xfrm rot="-3086446">
              <a:off x="2452754" y="1964249"/>
              <a:ext cx="1832807"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5"/>
            <p:cNvSpPr txBox="1"/>
            <p:nvPr/>
          </p:nvSpPr>
          <p:spPr>
            <a:xfrm rot="-3086446">
              <a:off x="3323337" y="1951520"/>
              <a:ext cx="91640" cy="9164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p:txBody>
        </p:sp>
        <p:sp>
          <p:nvSpPr>
            <p:cNvPr id="265" name="Google Shape;265;p15"/>
            <p:cNvSpPr/>
            <p:nvPr/>
          </p:nvSpPr>
          <p:spPr>
            <a:xfrm>
              <a:off x="3940373" y="715875"/>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5"/>
            <p:cNvSpPr txBox="1"/>
            <p:nvPr/>
          </p:nvSpPr>
          <p:spPr>
            <a:xfrm>
              <a:off x="3973462" y="748964"/>
              <a:ext cx="6816744" cy="1063562"/>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Hiểu đời, hiểu mình</a:t>
              </a:r>
              <a:endParaRPr sz="3000">
                <a:solidFill>
                  <a:schemeClr val="lt1"/>
                </a:solidFill>
                <a:latin typeface="Calibri"/>
                <a:ea typeface="Calibri"/>
                <a:cs typeface="Calibri"/>
                <a:sym typeface="Calibri"/>
              </a:endParaRPr>
            </a:p>
          </p:txBody>
        </p:sp>
        <p:sp>
          <p:nvSpPr>
            <p:cNvPr id="267" name="Google Shape;267;p15"/>
            <p:cNvSpPr/>
            <p:nvPr/>
          </p:nvSpPr>
          <p:spPr>
            <a:xfrm rot="-13849">
              <a:off x="2797937" y="2678543"/>
              <a:ext cx="1142441"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5"/>
            <p:cNvSpPr txBox="1"/>
            <p:nvPr/>
          </p:nvSpPr>
          <p:spPr>
            <a:xfrm rot="-13849">
              <a:off x="3340596" y="2683073"/>
              <a:ext cx="57122" cy="57122"/>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p:txBody>
        </p:sp>
        <p:sp>
          <p:nvSpPr>
            <p:cNvPr id="269" name="Google Shape;269;p15"/>
            <p:cNvSpPr/>
            <p:nvPr/>
          </p:nvSpPr>
          <p:spPr>
            <a:xfrm>
              <a:off x="3940373" y="2144463"/>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5"/>
            <p:cNvSpPr txBox="1"/>
            <p:nvPr/>
          </p:nvSpPr>
          <p:spPr>
            <a:xfrm>
              <a:off x="3973462" y="2177552"/>
              <a:ext cx="6816744" cy="1063562"/>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hình thành hoặc biến đổi hệ giá trị, chuẩn mực đạo đức</a:t>
              </a:r>
              <a:endParaRPr sz="3000">
                <a:solidFill>
                  <a:schemeClr val="lt1"/>
                </a:solidFill>
                <a:latin typeface="Calibri"/>
                <a:ea typeface="Calibri"/>
                <a:cs typeface="Calibri"/>
                <a:sym typeface="Calibri"/>
              </a:endParaRPr>
            </a:p>
          </p:txBody>
        </p:sp>
        <p:sp>
          <p:nvSpPr>
            <p:cNvPr id="271" name="Google Shape;271;p15"/>
            <p:cNvSpPr/>
            <p:nvPr/>
          </p:nvSpPr>
          <p:spPr>
            <a:xfrm rot="3075642">
              <a:off x="2456348" y="3392837"/>
              <a:ext cx="1825619" cy="66181"/>
            </a:xfrm>
            <a:custGeom>
              <a:avLst/>
              <a:gdLst/>
              <a:ahLst/>
              <a:cxnLst/>
              <a:rect l="l" t="t" r="r" b="b"/>
              <a:pathLst>
                <a:path w="120000" h="120000" extrusionOk="0">
                  <a:moveTo>
                    <a:pt x="0" y="59999"/>
                  </a:moveTo>
                  <a:lnTo>
                    <a:pt x="120000" y="59999"/>
                  </a:lnTo>
                </a:path>
              </a:pathLst>
            </a:custGeom>
            <a:noFill/>
            <a:ln w="12700" cap="flat" cmpd="sng">
              <a:solidFill>
                <a:srgbClr val="487AA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5"/>
            <p:cNvSpPr txBox="1"/>
            <p:nvPr/>
          </p:nvSpPr>
          <p:spPr>
            <a:xfrm rot="3075642">
              <a:off x="3323517" y="3380288"/>
              <a:ext cx="91280" cy="91280"/>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3000"/>
                <a:buFont typeface="Calibri"/>
                <a:buNone/>
              </a:pPr>
              <a:endParaRPr sz="3000">
                <a:solidFill>
                  <a:schemeClr val="dk1"/>
                </a:solidFill>
                <a:latin typeface="Calibri"/>
                <a:ea typeface="Calibri"/>
                <a:cs typeface="Calibri"/>
                <a:sym typeface="Calibri"/>
              </a:endParaRPr>
            </a:p>
          </p:txBody>
        </p:sp>
        <p:sp>
          <p:nvSpPr>
            <p:cNvPr id="273" name="Google Shape;273;p15"/>
            <p:cNvSpPr/>
            <p:nvPr/>
          </p:nvSpPr>
          <p:spPr>
            <a:xfrm>
              <a:off x="3940373" y="3573050"/>
              <a:ext cx="6882922" cy="1129740"/>
            </a:xfrm>
            <a:prstGeom prst="roundRect">
              <a:avLst>
                <a:gd name="adj" fmla="val 10000"/>
              </a:avLst>
            </a:prstGeom>
            <a:solidFill>
              <a:srgbClr val="599B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5"/>
            <p:cNvSpPr txBox="1"/>
            <p:nvPr/>
          </p:nvSpPr>
          <p:spPr>
            <a:xfrm>
              <a:off x="3973462" y="3606139"/>
              <a:ext cx="6816744" cy="1063562"/>
            </a:xfrm>
            <a:prstGeom prst="rect">
              <a:avLst/>
            </a:prstGeom>
            <a:noFill/>
            <a:ln>
              <a:noFill/>
            </a:ln>
          </p:spPr>
          <p:txBody>
            <a:bodyPr spcFirstLastPara="1" wrap="square" lIns="19050" tIns="19050" rIns="19050" bIns="19050" anchor="ctr" anchorCtr="0">
              <a:noAutofit/>
            </a:bodyPr>
            <a:lstStyle/>
            <a:p>
              <a:pPr marL="0" marR="0" lvl="0" indent="0" algn="ctr" rtl="0">
                <a:lnSpc>
                  <a:spcPct val="90000"/>
                </a:lnSpc>
                <a:spcBef>
                  <a:spcPts val="0"/>
                </a:spcBef>
                <a:spcAft>
                  <a:spcPts val="0"/>
                </a:spcAft>
                <a:buClr>
                  <a:schemeClr val="lt1"/>
                </a:buClr>
                <a:buSzPts val="3000"/>
                <a:buFont typeface="Calibri"/>
                <a:buNone/>
              </a:pPr>
              <a:r>
                <a:rPr lang="en-US" sz="3000">
                  <a:solidFill>
                    <a:schemeClr val="lt1"/>
                  </a:solidFill>
                  <a:latin typeface="Calibri"/>
                  <a:ea typeface="Calibri"/>
                  <a:cs typeface="Calibri"/>
                  <a:sym typeface="Calibri"/>
                </a:rPr>
                <a:t>đem lại khoái cảm về cái đẹp</a:t>
              </a:r>
              <a:endParaRPr sz="30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500"/>
                                        <p:tgtEl>
                                          <p:spTgt spid="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0" name="Google Shape;280;p16"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81" name="Google Shape;281;p16"/>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2. TÁC GIẢ</a:t>
            </a:r>
            <a:endParaRPr sz="4000" b="1">
              <a:solidFill>
                <a:srgbClr val="C00000"/>
              </a:solidFill>
              <a:latin typeface="Calibri"/>
              <a:ea typeface="Calibri"/>
              <a:cs typeface="Calibri"/>
              <a:sym typeface="Calibri"/>
            </a:endParaRPr>
          </a:p>
        </p:txBody>
      </p:sp>
      <p:pic>
        <p:nvPicPr>
          <p:cNvPr id="282" name="Google Shape;282;p16" descr="Giới thiệu về Nguyễn Dữ và thể loại truyền kì “Truyện kì mạn lục” | Văn 10  - Tech12h"/>
          <p:cNvPicPr preferRelativeResize="0"/>
          <p:nvPr/>
        </p:nvPicPr>
        <p:blipFill rotWithShape="1">
          <a:blip r:embed="rId4">
            <a:alphaModFix/>
          </a:blip>
          <a:srcRect l="17261"/>
          <a:stretch/>
        </p:blipFill>
        <p:spPr>
          <a:xfrm>
            <a:off x="434744" y="2177246"/>
            <a:ext cx="3300607" cy="231373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283" name="Google Shape;283;p16"/>
          <p:cNvSpPr txBox="1"/>
          <p:nvPr/>
        </p:nvSpPr>
        <p:spPr>
          <a:xfrm>
            <a:off x="3906859" y="1799777"/>
            <a:ext cx="7765036" cy="3777573"/>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Nguyễn Dữ (? - ?) sống vào khoảng thế kỉ </a:t>
            </a:r>
            <a:r>
              <a:rPr lang="en-US" sz="3000" b="1">
                <a:solidFill>
                  <a:srgbClr val="0070C0"/>
                </a:solidFill>
                <a:latin typeface="Calibri"/>
                <a:ea typeface="Calibri"/>
                <a:cs typeface="Calibri"/>
                <a:sym typeface="Calibri"/>
              </a:rPr>
              <a:t>XVI</a:t>
            </a:r>
            <a:r>
              <a:rPr lang="en-US" sz="3000">
                <a:solidFill>
                  <a:srgbClr val="000000"/>
                </a:solidFill>
                <a:latin typeface="Calibri"/>
                <a:ea typeface="Calibri"/>
                <a:cs typeface="Calibri"/>
                <a:sym typeface="Calibri"/>
              </a:rPr>
              <a:t>.</a:t>
            </a:r>
            <a:endParaRPr sz="3000">
              <a:solidFill>
                <a:schemeClr val="dk1"/>
              </a:solidFill>
              <a:latin typeface="Calibri"/>
              <a:ea typeface="Calibri"/>
              <a:cs typeface="Calibri"/>
              <a:sym typeface="Calibri"/>
            </a:endParaRPr>
          </a:p>
          <a:p>
            <a:pPr marL="457200" marR="0" lvl="0" indent="-457200" algn="just" rtl="0">
              <a:lnSpc>
                <a:spcPct val="115000"/>
              </a:lnSpc>
              <a:spcBef>
                <a:spcPts val="0"/>
              </a:spcBef>
              <a:spcAft>
                <a:spcPts val="0"/>
              </a:spcAft>
              <a:buClr>
                <a:srgbClr val="0070C0"/>
              </a:buClr>
              <a:buSzPts val="3000"/>
              <a:buFont typeface="Calibri"/>
              <a:buChar char="-"/>
            </a:pPr>
            <a:r>
              <a:rPr lang="en-US" sz="3000" b="1" i="1">
                <a:solidFill>
                  <a:srgbClr val="0070C0"/>
                </a:solidFill>
                <a:latin typeface="Calibri"/>
                <a:ea typeface="Calibri"/>
                <a:cs typeface="Calibri"/>
                <a:sym typeface="Calibri"/>
              </a:rPr>
              <a:t>Quê: </a:t>
            </a:r>
            <a:r>
              <a:rPr lang="en-US" sz="3000">
                <a:solidFill>
                  <a:srgbClr val="000000"/>
                </a:solidFill>
                <a:latin typeface="Calibri"/>
                <a:ea typeface="Calibri"/>
                <a:cs typeface="Calibri"/>
                <a:sym typeface="Calibri"/>
              </a:rPr>
              <a:t>Hải Dương</a:t>
            </a:r>
            <a:endParaRPr sz="3000">
              <a:solidFill>
                <a:schemeClr val="dk1"/>
              </a:solidFill>
              <a:latin typeface="Calibri"/>
              <a:ea typeface="Calibri"/>
              <a:cs typeface="Calibri"/>
              <a:sym typeface="Calibri"/>
            </a:endParaRPr>
          </a:p>
          <a:p>
            <a:pPr marL="457200" marR="0" lvl="0" indent="-457200" algn="just" rtl="0">
              <a:lnSpc>
                <a:spcPct val="115000"/>
              </a:lnSpc>
              <a:spcBef>
                <a:spcPts val="0"/>
              </a:spcBef>
              <a:spcAft>
                <a:spcPts val="0"/>
              </a:spcAft>
              <a:buClr>
                <a:srgbClr val="0070C0"/>
              </a:buClr>
              <a:buSzPts val="3000"/>
              <a:buFont typeface="Calibri"/>
              <a:buChar char="-"/>
            </a:pPr>
            <a:r>
              <a:rPr lang="en-US" sz="3000" b="1" i="1">
                <a:solidFill>
                  <a:srgbClr val="0070C0"/>
                </a:solidFill>
                <a:latin typeface="Calibri"/>
                <a:ea typeface="Calibri"/>
                <a:cs typeface="Calibri"/>
                <a:sym typeface="Calibri"/>
              </a:rPr>
              <a:t>Xuất thân: </a:t>
            </a:r>
            <a:r>
              <a:rPr lang="en-US" sz="3000">
                <a:solidFill>
                  <a:srgbClr val="000000"/>
                </a:solidFill>
                <a:latin typeface="Calibri"/>
                <a:ea typeface="Calibri"/>
                <a:cs typeface="Calibri"/>
                <a:sym typeface="Calibri"/>
              </a:rPr>
              <a:t>gia đình khoa bảng.</a:t>
            </a:r>
            <a:endParaRPr/>
          </a:p>
          <a:p>
            <a:pPr marL="457200" marR="0" lvl="0" indent="-457200" algn="just" rtl="0">
              <a:lnSpc>
                <a:spcPct val="115000"/>
              </a:lnSpc>
              <a:spcBef>
                <a:spcPts val="0"/>
              </a:spcBef>
              <a:spcAft>
                <a:spcPts val="0"/>
              </a:spcAft>
              <a:buClr>
                <a:srgbClr val="000000"/>
              </a:buClr>
              <a:buSzPts val="3000"/>
              <a:buFont typeface="Calibri"/>
              <a:buChar char="-"/>
            </a:pPr>
            <a:r>
              <a:rPr lang="en-US" sz="3000">
                <a:solidFill>
                  <a:srgbClr val="000000"/>
                </a:solidFill>
                <a:latin typeface="Calibri"/>
                <a:ea typeface="Calibri"/>
                <a:cs typeface="Calibri"/>
                <a:sym typeface="Calibri"/>
              </a:rPr>
              <a:t>Thi đỗ cử nhân thời Lê – Mạc nhưng chưa đầy một năm ông cáo quan về quê sống ẩn dật.</a:t>
            </a:r>
            <a:endParaRPr sz="3000">
              <a:solidFill>
                <a:schemeClr val="dk1"/>
              </a:solidFill>
              <a:latin typeface="Calibri"/>
              <a:ea typeface="Calibri"/>
              <a:cs typeface="Calibri"/>
              <a:sym typeface="Calibri"/>
            </a:endParaRPr>
          </a:p>
          <a:p>
            <a:pPr marL="457200" marR="0" lvl="0" indent="-457200" algn="just" rtl="0">
              <a:lnSpc>
                <a:spcPct val="115000"/>
              </a:lnSpc>
              <a:spcBef>
                <a:spcPts val="0"/>
              </a:spcBef>
              <a:spcAft>
                <a:spcPts val="0"/>
              </a:spcAft>
              <a:buClr>
                <a:srgbClr val="0070C0"/>
              </a:buClr>
              <a:buSzPts val="3000"/>
              <a:buFont typeface="Calibri"/>
              <a:buChar char="-"/>
            </a:pPr>
            <a:r>
              <a:rPr lang="en-US" sz="3000" b="1" i="1">
                <a:solidFill>
                  <a:srgbClr val="0070C0"/>
                </a:solidFill>
                <a:latin typeface="Calibri"/>
                <a:ea typeface="Calibri"/>
                <a:cs typeface="Calibri"/>
                <a:sym typeface="Calibri"/>
              </a:rPr>
              <a:t>Sự nghiệp: </a:t>
            </a:r>
            <a:r>
              <a:rPr lang="en-US" sz="3000">
                <a:solidFill>
                  <a:schemeClr val="dk1"/>
                </a:solidFill>
                <a:latin typeface="Calibri"/>
                <a:ea typeface="Calibri"/>
                <a:cs typeface="Calibri"/>
                <a:sym typeface="Calibri"/>
              </a:rPr>
              <a:t>Sáng tác duy nhất của ông là tác phẩm </a:t>
            </a:r>
            <a:r>
              <a:rPr lang="en-US" sz="3000" i="1">
                <a:solidFill>
                  <a:schemeClr val="dk1"/>
                </a:solidFill>
                <a:latin typeface="Calibri"/>
                <a:ea typeface="Calibri"/>
                <a:cs typeface="Calibri"/>
                <a:sym typeface="Calibri"/>
              </a:rPr>
              <a:t>“Truyền kỳ mạn lục”.</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2"/>
                                        </p:tgtEl>
                                        <p:attrNameLst>
                                          <p:attrName>style.visibility</p:attrName>
                                        </p:attrNameLst>
                                      </p:cBhvr>
                                      <p:to>
                                        <p:strVal val="visible"/>
                                      </p:to>
                                    </p:set>
                                    <p:animEffect transition="in" filter="fade">
                                      <p:cBhvr>
                                        <p:cTn id="7" dur="500"/>
                                        <p:tgtEl>
                                          <p:spTgt spid="2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83">
                                            <p:txEl>
                                              <p:pRg st="0" end="0"/>
                                            </p:txEl>
                                          </p:spTgt>
                                        </p:tgtEl>
                                        <p:attrNameLst>
                                          <p:attrName>style.visibility</p:attrName>
                                        </p:attrNameLst>
                                      </p:cBhvr>
                                      <p:to>
                                        <p:strVal val="visible"/>
                                      </p:to>
                                    </p:set>
                                    <p:anim calcmode="lin" valueType="num">
                                      <p:cBhvr additive="base">
                                        <p:cTn id="12" dur="500"/>
                                        <p:tgtEl>
                                          <p:spTgt spid="28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83">
                                            <p:txEl>
                                              <p:pRg st="1" end="1"/>
                                            </p:txEl>
                                          </p:spTgt>
                                        </p:tgtEl>
                                        <p:attrNameLst>
                                          <p:attrName>style.visibility</p:attrName>
                                        </p:attrNameLst>
                                      </p:cBhvr>
                                      <p:to>
                                        <p:strVal val="visible"/>
                                      </p:to>
                                    </p:set>
                                    <p:anim calcmode="lin" valueType="num">
                                      <p:cBhvr additive="base">
                                        <p:cTn id="17" dur="500"/>
                                        <p:tgtEl>
                                          <p:spTgt spid="28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83">
                                            <p:txEl>
                                              <p:pRg st="2" end="2"/>
                                            </p:txEl>
                                          </p:spTgt>
                                        </p:tgtEl>
                                        <p:attrNameLst>
                                          <p:attrName>style.visibility</p:attrName>
                                        </p:attrNameLst>
                                      </p:cBhvr>
                                      <p:to>
                                        <p:strVal val="visible"/>
                                      </p:to>
                                    </p:set>
                                    <p:anim calcmode="lin" valueType="num">
                                      <p:cBhvr additive="base">
                                        <p:cTn id="22" dur="500"/>
                                        <p:tgtEl>
                                          <p:spTgt spid="28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83">
                                            <p:txEl>
                                              <p:pRg st="3" end="3"/>
                                            </p:txEl>
                                          </p:spTgt>
                                        </p:tgtEl>
                                        <p:attrNameLst>
                                          <p:attrName>style.visibility</p:attrName>
                                        </p:attrNameLst>
                                      </p:cBhvr>
                                      <p:to>
                                        <p:strVal val="visible"/>
                                      </p:to>
                                    </p:set>
                                    <p:anim calcmode="lin" valueType="num">
                                      <p:cBhvr additive="base">
                                        <p:cTn id="27" dur="500"/>
                                        <p:tgtEl>
                                          <p:spTgt spid="28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3">
                                            <p:txEl>
                                              <p:pRg st="4" end="4"/>
                                            </p:txEl>
                                          </p:spTgt>
                                        </p:tgtEl>
                                        <p:attrNameLst>
                                          <p:attrName>style.visibility</p:attrName>
                                        </p:attrNameLst>
                                      </p:cBhvr>
                                      <p:to>
                                        <p:strVal val="visible"/>
                                      </p:to>
                                    </p:set>
                                    <p:anim calcmode="lin" valueType="num">
                                      <p:cBhvr additive="base">
                                        <p:cTn id="32" dur="500"/>
                                        <p:tgtEl>
                                          <p:spTgt spid="28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7"/>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9" name="Google Shape;289;p17"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290" name="Google Shape;290;p17"/>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3. VĂN BẢN</a:t>
            </a:r>
            <a:endParaRPr sz="4000" b="1">
              <a:solidFill>
                <a:srgbClr val="C00000"/>
              </a:solidFill>
              <a:latin typeface="Calibri"/>
              <a:ea typeface="Calibri"/>
              <a:cs typeface="Calibri"/>
              <a:sym typeface="Calibri"/>
            </a:endParaRPr>
          </a:p>
        </p:txBody>
      </p:sp>
      <p:pic>
        <p:nvPicPr>
          <p:cNvPr id="291" name="Google Shape;291;p17" descr="水墨中国风工笔画素材226"/>
          <p:cNvPicPr preferRelativeResize="0"/>
          <p:nvPr/>
        </p:nvPicPr>
        <p:blipFill rotWithShape="1">
          <a:blip r:embed="rId4">
            <a:alphaModFix/>
          </a:blip>
          <a:srcRect/>
          <a:stretch/>
        </p:blipFill>
        <p:spPr>
          <a:xfrm>
            <a:off x="8811491" y="4102704"/>
            <a:ext cx="3532476" cy="3229387"/>
          </a:xfrm>
          <a:prstGeom prst="rect">
            <a:avLst/>
          </a:prstGeom>
          <a:noFill/>
          <a:ln>
            <a:noFill/>
          </a:ln>
        </p:spPr>
      </p:pic>
      <p:sp>
        <p:nvSpPr>
          <p:cNvPr id="292" name="Google Shape;292;p17"/>
          <p:cNvSpPr txBox="1"/>
          <p:nvPr/>
        </p:nvSpPr>
        <p:spPr>
          <a:xfrm>
            <a:off x="438760" y="880023"/>
            <a:ext cx="6220690"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a. Thể loại</a:t>
            </a:r>
            <a:endParaRPr sz="3200">
              <a:solidFill>
                <a:srgbClr val="C00000"/>
              </a:solidFill>
              <a:latin typeface="Calibri"/>
              <a:ea typeface="Calibri"/>
              <a:cs typeface="Calibri"/>
              <a:sym typeface="Calibri"/>
            </a:endParaRPr>
          </a:p>
        </p:txBody>
      </p:sp>
      <p:pic>
        <p:nvPicPr>
          <p:cNvPr id="293" name="Google Shape;293;p17" descr="Sách - Truyền Kỳ Mạn Lục | Lazada.vn"/>
          <p:cNvPicPr preferRelativeResize="0"/>
          <p:nvPr/>
        </p:nvPicPr>
        <p:blipFill rotWithShape="1">
          <a:blip r:embed="rId5">
            <a:alphaModFix/>
          </a:blip>
          <a:srcRect/>
          <a:stretch/>
        </p:blipFill>
        <p:spPr>
          <a:xfrm>
            <a:off x="688758" y="2103353"/>
            <a:ext cx="2111708" cy="3092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294" name="Google Shape;294;p17" descr="6"/>
          <p:cNvPicPr preferRelativeResize="0"/>
          <p:nvPr/>
        </p:nvPicPr>
        <p:blipFill rotWithShape="1">
          <a:blip r:embed="rId6">
            <a:alphaModFix/>
          </a:blip>
          <a:srcRect/>
          <a:stretch/>
        </p:blipFill>
        <p:spPr>
          <a:xfrm>
            <a:off x="3398876" y="1947688"/>
            <a:ext cx="1022350" cy="827405"/>
          </a:xfrm>
          <a:prstGeom prst="rect">
            <a:avLst/>
          </a:prstGeom>
          <a:noFill/>
          <a:ln>
            <a:noFill/>
          </a:ln>
        </p:spPr>
      </p:pic>
      <p:sp>
        <p:nvSpPr>
          <p:cNvPr id="295" name="Google Shape;295;p17"/>
          <p:cNvSpPr txBox="1"/>
          <p:nvPr/>
        </p:nvSpPr>
        <p:spPr>
          <a:xfrm>
            <a:off x="4077751" y="2227274"/>
            <a:ext cx="317563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chemeClr val="dk1"/>
                </a:solidFill>
                <a:latin typeface="Calibri"/>
                <a:ea typeface="Calibri"/>
                <a:cs typeface="Calibri"/>
                <a:sym typeface="Calibri"/>
              </a:rPr>
              <a:t>Truyền kì</a:t>
            </a:r>
            <a:endParaRPr sz="2800" i="1">
              <a:solidFill>
                <a:schemeClr val="dk1"/>
              </a:solidFill>
              <a:latin typeface="Calibri"/>
              <a:ea typeface="Calibri"/>
              <a:cs typeface="Calibri"/>
              <a:sym typeface="Calibri"/>
            </a:endParaRPr>
          </a:p>
        </p:txBody>
      </p:sp>
      <p:sp>
        <p:nvSpPr>
          <p:cNvPr id="296" name="Google Shape;296;p17"/>
          <p:cNvSpPr/>
          <p:nvPr/>
        </p:nvSpPr>
        <p:spPr>
          <a:xfrm>
            <a:off x="3438245" y="1858153"/>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
                                        </p:tgtEl>
                                        <p:attrNameLst>
                                          <p:attrName>style.visibility</p:attrName>
                                        </p:attrNameLst>
                                      </p:cBhvr>
                                      <p:to>
                                        <p:strVal val="visible"/>
                                      </p:to>
                                    </p:set>
                                    <p:animEffect transition="in" filter="fade">
                                      <p:cBhvr>
                                        <p:cTn id="7" dur="500"/>
                                        <p:tgtEl>
                                          <p:spTgt spid="2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3"/>
                                        </p:tgtEl>
                                        <p:attrNameLst>
                                          <p:attrName>style.visibility</p:attrName>
                                        </p:attrNameLst>
                                      </p:cBhvr>
                                      <p:to>
                                        <p:strVal val="visible"/>
                                      </p:to>
                                    </p:set>
                                    <p:anim calcmode="lin" valueType="num">
                                      <p:cBhvr additive="base">
                                        <p:cTn id="12" dur="500"/>
                                        <p:tgtEl>
                                          <p:spTgt spid="293"/>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294"/>
                                        </p:tgtEl>
                                        <p:attrNameLst>
                                          <p:attrName>style.visibility</p:attrName>
                                        </p:attrNameLst>
                                      </p:cBhvr>
                                      <p:to>
                                        <p:strVal val="visible"/>
                                      </p:to>
                                    </p:set>
                                    <p:animEffect transition="in" filter="fade">
                                      <p:cBhvr>
                                        <p:cTn id="15" dur="500"/>
                                        <p:tgtEl>
                                          <p:spTgt spid="294"/>
                                        </p:tgtEl>
                                      </p:cBhvr>
                                    </p:animEffect>
                                  </p:childTnLst>
                                </p:cTn>
                              </p:par>
                              <p:par>
                                <p:cTn id="16" presetID="10" presetClass="entr" presetSubtype="0" fill="hold" nodeType="withEffect">
                                  <p:stCondLst>
                                    <p:cond delay="0"/>
                                  </p:stCondLst>
                                  <p:childTnLst>
                                    <p:set>
                                      <p:cBhvr>
                                        <p:cTn id="17" dur="1" fill="hold">
                                          <p:stCondLst>
                                            <p:cond delay="0"/>
                                          </p:stCondLst>
                                        </p:cTn>
                                        <p:tgtEl>
                                          <p:spTgt spid="296"/>
                                        </p:tgtEl>
                                        <p:attrNameLst>
                                          <p:attrName>style.visibility</p:attrName>
                                        </p:attrNameLst>
                                      </p:cBhvr>
                                      <p:to>
                                        <p:strVal val="visible"/>
                                      </p:to>
                                    </p:set>
                                    <p:animEffect transition="in" filter="fade">
                                      <p:cBhvr>
                                        <p:cTn id="18" dur="500"/>
                                        <p:tgtEl>
                                          <p:spTgt spid="29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95"/>
                                        </p:tgtEl>
                                        <p:attrNameLst>
                                          <p:attrName>style.visibility</p:attrName>
                                        </p:attrNameLst>
                                      </p:cBhvr>
                                      <p:to>
                                        <p:strVal val="visible"/>
                                      </p:to>
                                    </p:set>
                                    <p:animEffect transition="in" filter="fade">
                                      <p:cBhvr>
                                        <p:cTn id="23" dur="500"/>
                                        <p:tgtEl>
                                          <p:spTgt spid="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8"/>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2" name="Google Shape;302;p18"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03" name="Google Shape;303;p18"/>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3. VĂN BẢN</a:t>
            </a:r>
            <a:endParaRPr sz="4000" b="1">
              <a:solidFill>
                <a:srgbClr val="C00000"/>
              </a:solidFill>
              <a:latin typeface="Calibri"/>
              <a:ea typeface="Calibri"/>
              <a:cs typeface="Calibri"/>
              <a:sym typeface="Calibri"/>
            </a:endParaRPr>
          </a:p>
        </p:txBody>
      </p:sp>
      <p:sp>
        <p:nvSpPr>
          <p:cNvPr id="304" name="Google Shape;304;p18"/>
          <p:cNvSpPr txBox="1"/>
          <p:nvPr/>
        </p:nvSpPr>
        <p:spPr>
          <a:xfrm>
            <a:off x="438760" y="880023"/>
            <a:ext cx="6220690"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b. Hoàn cảnh, xuất xứ:</a:t>
            </a:r>
            <a:endParaRPr sz="3200">
              <a:solidFill>
                <a:srgbClr val="C00000"/>
              </a:solidFill>
              <a:latin typeface="Calibri"/>
              <a:ea typeface="Calibri"/>
              <a:cs typeface="Calibri"/>
              <a:sym typeface="Calibri"/>
            </a:endParaRPr>
          </a:p>
        </p:txBody>
      </p:sp>
      <p:pic>
        <p:nvPicPr>
          <p:cNvPr id="305" name="Google Shape;305;p18" descr="Sách - Truyền Kỳ Mạn Lục | Lazada.vn"/>
          <p:cNvPicPr preferRelativeResize="0"/>
          <p:nvPr/>
        </p:nvPicPr>
        <p:blipFill rotWithShape="1">
          <a:blip r:embed="rId4">
            <a:alphaModFix/>
          </a:blip>
          <a:srcRect/>
          <a:stretch/>
        </p:blipFill>
        <p:spPr>
          <a:xfrm>
            <a:off x="688758" y="2103353"/>
            <a:ext cx="2111708" cy="3092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06" name="Google Shape;306;p18"/>
          <p:cNvSpPr txBox="1"/>
          <p:nvPr/>
        </p:nvSpPr>
        <p:spPr>
          <a:xfrm>
            <a:off x="3248264" y="1811286"/>
            <a:ext cx="8442300" cy="3992700"/>
          </a:xfrm>
          <a:prstGeom prst="rect">
            <a:avLst/>
          </a:prstGeom>
          <a:noFill/>
          <a:ln>
            <a:noFill/>
          </a:ln>
        </p:spPr>
        <p:txBody>
          <a:bodyPr spcFirstLastPara="1" wrap="square" lIns="91425" tIns="45700" rIns="91425" bIns="45700" anchor="t" anchorCtr="0">
            <a:spAutoFit/>
          </a:bodyPr>
          <a:lstStyle/>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Sáng tác vào khoảng nửa đầu thế kỉ XVI.</a:t>
            </a:r>
            <a:endParaRPr/>
          </a:p>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Tác phẩm gồm 20 truyện.</a:t>
            </a:r>
            <a:endParaRPr sz="28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Văn tự: chữ Hán</a:t>
            </a:r>
            <a:endParaRPr sz="2800">
              <a:solidFill>
                <a:srgbClr val="000000"/>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Hình thức: văn xuôi xen lẫn thơ, ca từ, biền văn, cuối mỗi </a:t>
            </a:r>
            <a:r>
              <a:rPr lang="en-US" sz="2800">
                <a:latin typeface="Calibri"/>
                <a:ea typeface="Calibri"/>
                <a:cs typeface="Calibri"/>
                <a:sym typeface="Calibri"/>
              </a:rPr>
              <a:t>tác phẩm</a:t>
            </a:r>
            <a:r>
              <a:rPr lang="en-US" sz="2800">
                <a:solidFill>
                  <a:srgbClr val="000000"/>
                </a:solidFill>
                <a:latin typeface="Calibri"/>
                <a:ea typeface="Calibri"/>
                <a:cs typeface="Calibri"/>
                <a:sym typeface="Calibri"/>
              </a:rPr>
              <a:t> đều có lời bình.</a:t>
            </a:r>
            <a:endParaRPr sz="28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Đề tài phong phú, giá trị tư tưởng, nghệ thuật đặc sắc.</a:t>
            </a:r>
            <a:endParaRPr sz="2800">
              <a:solidFill>
                <a:schemeClr val="dk1"/>
              </a:solidFill>
              <a:latin typeface="Calibri"/>
              <a:ea typeface="Calibri"/>
              <a:cs typeface="Calibri"/>
              <a:sym typeface="Calibri"/>
            </a:endParaRPr>
          </a:p>
          <a:p>
            <a:pPr marL="0" marR="0" lvl="0" indent="0" algn="just" rtl="0">
              <a:lnSpc>
                <a:spcPct val="115000"/>
              </a:lnSpc>
              <a:spcBef>
                <a:spcPts val="0"/>
              </a:spcBef>
              <a:spcAft>
                <a:spcPts val="0"/>
              </a:spcAft>
              <a:buNone/>
            </a:pPr>
            <a:r>
              <a:rPr lang="en-US" sz="2800">
                <a:solidFill>
                  <a:srgbClr val="000000"/>
                </a:solidFill>
                <a:latin typeface="Calibri"/>
                <a:ea typeface="Calibri"/>
                <a:cs typeface="Calibri"/>
                <a:sym typeface="Calibri"/>
              </a:rPr>
              <a:t>- Văn bản: “Chuyện chức phán sự đền Tản Viên” được trích từ tập “Truyền kì mạn lục”.</a:t>
            </a:r>
            <a:endParaRPr sz="28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anim calcmode="lin" valueType="num">
                                      <p:cBhvr additive="base">
                                        <p:cTn id="17" dur="500"/>
                                        <p:tgtEl>
                                          <p:spTgt spid="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2" name="Google Shape;312;p19"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13" name="Google Shape;313;p19"/>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3. VĂN BẢN</a:t>
            </a:r>
            <a:endParaRPr sz="4000" b="1">
              <a:solidFill>
                <a:srgbClr val="C00000"/>
              </a:solidFill>
              <a:latin typeface="Calibri"/>
              <a:ea typeface="Calibri"/>
              <a:cs typeface="Calibri"/>
              <a:sym typeface="Calibri"/>
            </a:endParaRPr>
          </a:p>
        </p:txBody>
      </p:sp>
      <p:sp>
        <p:nvSpPr>
          <p:cNvPr id="314" name="Google Shape;314;p19"/>
          <p:cNvSpPr txBox="1"/>
          <p:nvPr/>
        </p:nvSpPr>
        <p:spPr>
          <a:xfrm>
            <a:off x="438760" y="880023"/>
            <a:ext cx="6220690"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c. Ngôi kể:</a:t>
            </a:r>
            <a:endParaRPr sz="3200">
              <a:solidFill>
                <a:srgbClr val="C00000"/>
              </a:solidFill>
              <a:latin typeface="Calibri"/>
              <a:ea typeface="Calibri"/>
              <a:cs typeface="Calibri"/>
              <a:sym typeface="Calibri"/>
            </a:endParaRPr>
          </a:p>
        </p:txBody>
      </p:sp>
      <p:pic>
        <p:nvPicPr>
          <p:cNvPr id="315" name="Google Shape;315;p19" descr="Sách - Truyền Kỳ Mạn Lục | Lazada.vn"/>
          <p:cNvPicPr preferRelativeResize="0"/>
          <p:nvPr/>
        </p:nvPicPr>
        <p:blipFill rotWithShape="1">
          <a:blip r:embed="rId4">
            <a:alphaModFix/>
          </a:blip>
          <a:srcRect/>
          <a:stretch/>
        </p:blipFill>
        <p:spPr>
          <a:xfrm>
            <a:off x="688758" y="2103353"/>
            <a:ext cx="2111708" cy="30924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316" name="Google Shape;316;p19" descr="6"/>
          <p:cNvPicPr preferRelativeResize="0"/>
          <p:nvPr/>
        </p:nvPicPr>
        <p:blipFill rotWithShape="1">
          <a:blip r:embed="rId5">
            <a:alphaModFix/>
          </a:blip>
          <a:srcRect/>
          <a:stretch/>
        </p:blipFill>
        <p:spPr>
          <a:xfrm>
            <a:off x="3398876" y="1947688"/>
            <a:ext cx="1022350" cy="827405"/>
          </a:xfrm>
          <a:prstGeom prst="rect">
            <a:avLst/>
          </a:prstGeom>
          <a:noFill/>
          <a:ln>
            <a:noFill/>
          </a:ln>
        </p:spPr>
      </p:pic>
      <p:sp>
        <p:nvSpPr>
          <p:cNvPr id="317" name="Google Shape;317;p19"/>
          <p:cNvSpPr txBox="1"/>
          <p:nvPr/>
        </p:nvSpPr>
        <p:spPr>
          <a:xfrm>
            <a:off x="4077751" y="2227274"/>
            <a:ext cx="3175635"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chemeClr val="dk1"/>
                </a:solidFill>
                <a:latin typeface="Calibri"/>
                <a:ea typeface="Calibri"/>
                <a:cs typeface="Calibri"/>
                <a:sym typeface="Calibri"/>
              </a:rPr>
              <a:t>Ngôi kể số 3, người kể chuyện là tác giả</a:t>
            </a:r>
            <a:endParaRPr sz="2800" i="1">
              <a:solidFill>
                <a:schemeClr val="dk1"/>
              </a:solidFill>
              <a:latin typeface="Calibri"/>
              <a:ea typeface="Calibri"/>
              <a:cs typeface="Calibri"/>
              <a:sym typeface="Calibri"/>
            </a:endParaRPr>
          </a:p>
        </p:txBody>
      </p:sp>
      <p:sp>
        <p:nvSpPr>
          <p:cNvPr id="318" name="Google Shape;318;p19"/>
          <p:cNvSpPr/>
          <p:nvPr/>
        </p:nvSpPr>
        <p:spPr>
          <a:xfrm>
            <a:off x="3438245" y="1858153"/>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animEffect transition="in" filter="fade">
                                      <p:cBhvr>
                                        <p:cTn id="7" dur="500"/>
                                        <p:tgtEl>
                                          <p:spTgt spid="3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5"/>
                                        </p:tgtEl>
                                        <p:attrNameLst>
                                          <p:attrName>style.visibility</p:attrName>
                                        </p:attrNameLst>
                                      </p:cBhvr>
                                      <p:to>
                                        <p:strVal val="visible"/>
                                      </p:to>
                                    </p:set>
                                    <p:animEffect transition="in" filter="fade">
                                      <p:cBhvr>
                                        <p:cTn id="12" dur="500"/>
                                        <p:tgtEl>
                                          <p:spTgt spid="315"/>
                                        </p:tgtEl>
                                      </p:cBhvr>
                                    </p:animEffect>
                                  </p:childTnLst>
                                </p:cTn>
                              </p:par>
                              <p:par>
                                <p:cTn id="13" presetID="10" presetClass="entr" presetSubtype="0" fill="hold" nodeType="withEffect">
                                  <p:stCondLst>
                                    <p:cond delay="0"/>
                                  </p:stCondLst>
                                  <p:childTnLst>
                                    <p:set>
                                      <p:cBhvr>
                                        <p:cTn id="14" dur="1" fill="hold">
                                          <p:stCondLst>
                                            <p:cond delay="0"/>
                                          </p:stCondLst>
                                        </p:cTn>
                                        <p:tgtEl>
                                          <p:spTgt spid="316"/>
                                        </p:tgtEl>
                                        <p:attrNameLst>
                                          <p:attrName>style.visibility</p:attrName>
                                        </p:attrNameLst>
                                      </p:cBhvr>
                                      <p:to>
                                        <p:strVal val="visible"/>
                                      </p:to>
                                    </p:set>
                                    <p:animEffect transition="in" filter="fade">
                                      <p:cBhvr>
                                        <p:cTn id="15" dur="500"/>
                                        <p:tgtEl>
                                          <p:spTgt spid="316"/>
                                        </p:tgtEl>
                                      </p:cBhvr>
                                    </p:animEffect>
                                  </p:childTnLst>
                                </p:cTn>
                              </p:par>
                              <p:par>
                                <p:cTn id="16" presetID="10" presetClass="entr" presetSubtype="0" fill="hold" nodeType="withEffect">
                                  <p:stCondLst>
                                    <p:cond delay="0"/>
                                  </p:stCondLst>
                                  <p:childTnLst>
                                    <p:set>
                                      <p:cBhvr>
                                        <p:cTn id="17" dur="1" fill="hold">
                                          <p:stCondLst>
                                            <p:cond delay="0"/>
                                          </p:stCondLst>
                                        </p:cTn>
                                        <p:tgtEl>
                                          <p:spTgt spid="317"/>
                                        </p:tgtEl>
                                        <p:attrNameLst>
                                          <p:attrName>style.visibility</p:attrName>
                                        </p:attrNameLst>
                                      </p:cBhvr>
                                      <p:to>
                                        <p:strVal val="visible"/>
                                      </p:to>
                                    </p:set>
                                    <p:animEffect transition="in" filter="fade">
                                      <p:cBhvr>
                                        <p:cTn id="18" dur="500"/>
                                        <p:tgtEl>
                                          <p:spTgt spid="317"/>
                                        </p:tgtEl>
                                      </p:cBhvr>
                                    </p:animEffect>
                                  </p:childTnLst>
                                </p:cTn>
                              </p:par>
                              <p:par>
                                <p:cTn id="19" presetID="10" presetClass="entr" presetSubtype="0" fill="hold" nodeType="withEffect">
                                  <p:stCondLst>
                                    <p:cond delay="0"/>
                                  </p:stCondLst>
                                  <p:childTnLst>
                                    <p:set>
                                      <p:cBhvr>
                                        <p:cTn id="20" dur="1" fill="hold">
                                          <p:stCondLst>
                                            <p:cond delay="0"/>
                                          </p:stCondLst>
                                        </p:cTn>
                                        <p:tgtEl>
                                          <p:spTgt spid="318"/>
                                        </p:tgtEl>
                                        <p:attrNameLst>
                                          <p:attrName>style.visibility</p:attrName>
                                        </p:attrNameLst>
                                      </p:cBhvr>
                                      <p:to>
                                        <p:strVal val="visible"/>
                                      </p:to>
                                    </p:set>
                                    <p:animEffect transition="in" filter="fade">
                                      <p:cBhvr>
                                        <p:cTn id="21" dur="5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p:nvPr/>
        </p:nvSpPr>
        <p:spPr>
          <a:xfrm rot="6358724">
            <a:off x="4827271" y="-964786"/>
            <a:ext cx="4598469" cy="7971361"/>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FFF2CC"/>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92" name="Google Shape;92;p2"/>
          <p:cNvPicPr preferRelativeResize="0"/>
          <p:nvPr/>
        </p:nvPicPr>
        <p:blipFill rotWithShape="1">
          <a:blip r:embed="rId3">
            <a:alphaModFix/>
          </a:blip>
          <a:srcRect/>
          <a:stretch/>
        </p:blipFill>
        <p:spPr>
          <a:xfrm>
            <a:off x="4100945" y="2331604"/>
            <a:ext cx="6568860" cy="1495063"/>
          </a:xfrm>
          <a:prstGeom prst="rect">
            <a:avLst/>
          </a:prstGeom>
          <a:noFill/>
          <a:ln>
            <a:noFill/>
          </a:ln>
        </p:spPr>
      </p:pic>
      <p:pic>
        <p:nvPicPr>
          <p:cNvPr id="93" name="Google Shape;93;p2"/>
          <p:cNvPicPr preferRelativeResize="0"/>
          <p:nvPr/>
        </p:nvPicPr>
        <p:blipFill rotWithShape="1">
          <a:blip r:embed="rId4">
            <a:alphaModFix/>
          </a:blip>
          <a:srcRect/>
          <a:stretch/>
        </p:blipFill>
        <p:spPr>
          <a:xfrm flipH="1">
            <a:off x="0" y="2272145"/>
            <a:ext cx="4585855" cy="4585855"/>
          </a:xfrm>
          <a:prstGeom prst="rect">
            <a:avLst/>
          </a:prstGeom>
          <a:noFill/>
          <a:ln>
            <a:noFill/>
          </a:ln>
        </p:spPr>
      </p:pic>
      <p:sp>
        <p:nvSpPr>
          <p:cNvPr id="94" name="Google Shape;94;p2"/>
          <p:cNvSpPr/>
          <p:nvPr/>
        </p:nvSpPr>
        <p:spPr>
          <a:xfrm rot="6358724">
            <a:off x="4827271" y="-964786"/>
            <a:ext cx="4598469" cy="7971361"/>
          </a:xfrm>
          <a:custGeom>
            <a:avLst/>
            <a:gdLst/>
            <a:ahLst/>
            <a:cxnLst/>
            <a:rect l="l" t="t" r="r" b="b"/>
            <a:pathLst>
              <a:path w="102025" h="125212" extrusionOk="0">
                <a:moveTo>
                  <a:pt x="75406" y="0"/>
                </a:moveTo>
                <a:cubicBezTo>
                  <a:pt x="74507" y="0"/>
                  <a:pt x="73364" y="323"/>
                  <a:pt x="71914" y="1112"/>
                </a:cubicBezTo>
                <a:cubicBezTo>
                  <a:pt x="71914" y="1112"/>
                  <a:pt x="63296" y="5022"/>
                  <a:pt x="51184" y="5022"/>
                </a:cubicBezTo>
                <a:cubicBezTo>
                  <a:pt x="50233" y="5022"/>
                  <a:pt x="49260" y="4998"/>
                  <a:pt x="48268" y="4946"/>
                </a:cubicBezTo>
                <a:cubicBezTo>
                  <a:pt x="35354" y="4257"/>
                  <a:pt x="18577" y="2285"/>
                  <a:pt x="10762" y="2285"/>
                </a:cubicBezTo>
                <a:cubicBezTo>
                  <a:pt x="10334" y="2285"/>
                  <a:pt x="9933" y="2291"/>
                  <a:pt x="9561" y="2303"/>
                </a:cubicBezTo>
                <a:cubicBezTo>
                  <a:pt x="2381" y="2541"/>
                  <a:pt x="619" y="3017"/>
                  <a:pt x="0" y="4470"/>
                </a:cubicBezTo>
                <a:cubicBezTo>
                  <a:pt x="0" y="4470"/>
                  <a:pt x="125" y="4187"/>
                  <a:pt x="442" y="4187"/>
                </a:cubicBezTo>
                <a:cubicBezTo>
                  <a:pt x="1001" y="4187"/>
                  <a:pt x="2162" y="5070"/>
                  <a:pt x="4298" y="9959"/>
                </a:cubicBezTo>
                <a:cubicBezTo>
                  <a:pt x="7656" y="17602"/>
                  <a:pt x="10752" y="45320"/>
                  <a:pt x="11478" y="51999"/>
                </a:cubicBezTo>
                <a:cubicBezTo>
                  <a:pt x="12192" y="58679"/>
                  <a:pt x="12192" y="64191"/>
                  <a:pt x="13145" y="65144"/>
                </a:cubicBezTo>
                <a:cubicBezTo>
                  <a:pt x="14097" y="66096"/>
                  <a:pt x="34647" y="73026"/>
                  <a:pt x="34647" y="73026"/>
                </a:cubicBezTo>
                <a:cubicBezTo>
                  <a:pt x="34647" y="73026"/>
                  <a:pt x="14823" y="68251"/>
                  <a:pt x="13621" y="68251"/>
                </a:cubicBezTo>
                <a:cubicBezTo>
                  <a:pt x="12430" y="68251"/>
                  <a:pt x="12192" y="70406"/>
                  <a:pt x="12907" y="73026"/>
                </a:cubicBezTo>
                <a:cubicBezTo>
                  <a:pt x="13621" y="75669"/>
                  <a:pt x="15776" y="86408"/>
                  <a:pt x="15776" y="90945"/>
                </a:cubicBezTo>
                <a:cubicBezTo>
                  <a:pt x="15776" y="95493"/>
                  <a:pt x="16014" y="98124"/>
                  <a:pt x="17919" y="100505"/>
                </a:cubicBezTo>
                <a:cubicBezTo>
                  <a:pt x="19824" y="102887"/>
                  <a:pt x="35124" y="103851"/>
                  <a:pt x="35124" y="103851"/>
                </a:cubicBezTo>
                <a:lnTo>
                  <a:pt x="19824" y="104089"/>
                </a:lnTo>
                <a:cubicBezTo>
                  <a:pt x="19824" y="104089"/>
                  <a:pt x="19824" y="106244"/>
                  <a:pt x="21491" y="110292"/>
                </a:cubicBezTo>
                <a:cubicBezTo>
                  <a:pt x="23158" y="114364"/>
                  <a:pt x="28182" y="123913"/>
                  <a:pt x="32730" y="125104"/>
                </a:cubicBezTo>
                <a:cubicBezTo>
                  <a:pt x="33010" y="125177"/>
                  <a:pt x="33376" y="125211"/>
                  <a:pt x="33820" y="125211"/>
                </a:cubicBezTo>
                <a:cubicBezTo>
                  <a:pt x="40591" y="125211"/>
                  <a:pt x="65468" y="117222"/>
                  <a:pt x="76462" y="117222"/>
                </a:cubicBezTo>
                <a:cubicBezTo>
                  <a:pt x="88166" y="117222"/>
                  <a:pt x="102025" y="116984"/>
                  <a:pt x="102025" y="116984"/>
                </a:cubicBezTo>
                <a:cubicBezTo>
                  <a:pt x="102025" y="116984"/>
                  <a:pt x="98203" y="98589"/>
                  <a:pt x="91500" y="79241"/>
                </a:cubicBezTo>
                <a:cubicBezTo>
                  <a:pt x="84820" y="59893"/>
                  <a:pt x="77403" y="33128"/>
                  <a:pt x="76926" y="24770"/>
                </a:cubicBezTo>
                <a:cubicBezTo>
                  <a:pt x="76450" y="16400"/>
                  <a:pt x="76688" y="11864"/>
                  <a:pt x="76926" y="8042"/>
                </a:cubicBezTo>
                <a:lnTo>
                  <a:pt x="76926" y="8042"/>
                </a:lnTo>
                <a:cubicBezTo>
                  <a:pt x="76926" y="8042"/>
                  <a:pt x="68568" y="10197"/>
                  <a:pt x="63556" y="10673"/>
                </a:cubicBezTo>
                <a:cubicBezTo>
                  <a:pt x="58531" y="11149"/>
                  <a:pt x="54471" y="11149"/>
                  <a:pt x="54471" y="11149"/>
                </a:cubicBezTo>
                <a:cubicBezTo>
                  <a:pt x="54471" y="11149"/>
                  <a:pt x="67140" y="9244"/>
                  <a:pt x="72866" y="7792"/>
                </a:cubicBezTo>
                <a:lnTo>
                  <a:pt x="78593" y="6363"/>
                </a:lnTo>
                <a:cubicBezTo>
                  <a:pt x="78593" y="6363"/>
                  <a:pt x="79403" y="0"/>
                  <a:pt x="75406" y="0"/>
                </a:cubicBezTo>
                <a:close/>
              </a:path>
            </a:pathLst>
          </a:custGeom>
          <a:solidFill>
            <a:srgbClr val="E1EFD8"/>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95" name="Google Shape;95;p2"/>
          <p:cNvSpPr txBox="1"/>
          <p:nvPr/>
        </p:nvSpPr>
        <p:spPr>
          <a:xfrm>
            <a:off x="3868320" y="2220673"/>
            <a:ext cx="6868093"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b="1" i="1">
                <a:solidFill>
                  <a:schemeClr val="dk1"/>
                </a:solidFill>
                <a:latin typeface="Calibri"/>
                <a:ea typeface="Calibri"/>
                <a:cs typeface="Calibri"/>
                <a:sym typeface="Calibri"/>
              </a:rPr>
              <a:t>Chào mừng các em học sinh lớp! Để trở thành Trạng nguyên, các em cần trả lời chính xác các câu hỏi mà trạng nguyên nhí đưa ra. </a:t>
            </a:r>
            <a:endParaRPr/>
          </a:p>
          <a:p>
            <a:pPr marL="0" marR="0" lvl="0" indent="0" algn="just" rtl="0">
              <a:spcBef>
                <a:spcPts val="0"/>
              </a:spcBef>
              <a:spcAft>
                <a:spcPts val="0"/>
              </a:spcAft>
              <a:buNone/>
            </a:pPr>
            <a:r>
              <a:rPr lang="en-US" sz="2400" b="1" i="1">
                <a:solidFill>
                  <a:schemeClr val="dk1"/>
                </a:solidFill>
                <a:latin typeface="Calibri"/>
                <a:ea typeface="Calibri"/>
                <a:cs typeface="Calibri"/>
                <a:sym typeface="Calibri"/>
              </a:rPr>
              <a:t>Chúc các em may mắn!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additive="base">
                                        <p:cTn id="7" dur="500"/>
                                        <p:tgtEl>
                                          <p:spTgt spid="9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92"/>
                                        </p:tgtEl>
                                        <p:attrNameLst>
                                          <p:attrName>style.visibility</p:attrName>
                                        </p:attrNameLst>
                                      </p:cBhvr>
                                      <p:to>
                                        <p:strVal val="visible"/>
                                      </p:to>
                                    </p:set>
                                    <p:anim calcmode="lin" valueType="num">
                                      <p:cBhvr additive="base">
                                        <p:cTn id="10" dur="500"/>
                                        <p:tgtEl>
                                          <p:spTgt spid="92"/>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1"/>
                                        </p:tgtEl>
                                        <p:attrNameLst>
                                          <p:attrName>style.visibility</p:attrName>
                                        </p:attrNameLst>
                                      </p:cBhvr>
                                      <p:to>
                                        <p:strVal val="visible"/>
                                      </p:to>
                                    </p:set>
                                    <p:anim calcmode="lin" valueType="num">
                                      <p:cBhvr additive="base">
                                        <p:cTn id="13" dur="500"/>
                                        <p:tgtEl>
                                          <p:spTgt spid="9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2000"/>
                                        <p:tgtEl>
                                          <p:spTgt spid="91"/>
                                        </p:tgtEl>
                                      </p:cBhvr>
                                    </p:animEffect>
                                    <p:set>
                                      <p:cBhvr>
                                        <p:cTn id="18" dur="1" fill="hold">
                                          <p:stCondLst>
                                            <p:cond delay="2000"/>
                                          </p:stCondLst>
                                        </p:cTn>
                                        <p:tgtEl>
                                          <p:spTgt spid="91"/>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92"/>
                                        </p:tgtEl>
                                      </p:cBhvr>
                                    </p:animEffect>
                                    <p:set>
                                      <p:cBhvr>
                                        <p:cTn id="21" dur="1" fill="hold">
                                          <p:stCondLst>
                                            <p:cond delay="2000"/>
                                          </p:stCondLst>
                                        </p:cTn>
                                        <p:tgtEl>
                                          <p:spTgt spid="92"/>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4"/>
                                        </p:tgtEl>
                                        <p:attrNameLst>
                                          <p:attrName>style.visibility</p:attrName>
                                        </p:attrNameLst>
                                      </p:cBhvr>
                                      <p:to>
                                        <p:strVal val="visible"/>
                                      </p:to>
                                    </p:set>
                                    <p:animEffect transition="in" filter="fade">
                                      <p:cBhvr>
                                        <p:cTn id="26" dur="500"/>
                                        <p:tgtEl>
                                          <p:spTgt spid="94"/>
                                        </p:tgtEl>
                                      </p:cBhvr>
                                    </p:animEffect>
                                  </p:childTnLst>
                                </p:cTn>
                              </p:par>
                              <p:par>
                                <p:cTn id="27" presetID="10"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animEffect transition="in" filter="fade">
                                      <p:cBhvr>
                                        <p:cTn id="29"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20"/>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4" name="Google Shape;324;p20"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25" name="Google Shape;325;p20"/>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3. VĂN BẢN</a:t>
            </a:r>
            <a:endParaRPr sz="4000" b="1">
              <a:solidFill>
                <a:srgbClr val="C00000"/>
              </a:solidFill>
              <a:latin typeface="Calibri"/>
              <a:ea typeface="Calibri"/>
              <a:cs typeface="Calibri"/>
              <a:sym typeface="Calibri"/>
            </a:endParaRPr>
          </a:p>
        </p:txBody>
      </p:sp>
      <p:sp>
        <p:nvSpPr>
          <p:cNvPr id="326" name="Google Shape;326;p20"/>
          <p:cNvSpPr txBox="1"/>
          <p:nvPr/>
        </p:nvSpPr>
        <p:spPr>
          <a:xfrm>
            <a:off x="438760" y="880023"/>
            <a:ext cx="6220690"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d. Sự kiện chính:</a:t>
            </a:r>
            <a:endParaRPr sz="3200">
              <a:solidFill>
                <a:srgbClr val="C00000"/>
              </a:solidFill>
              <a:latin typeface="Calibri"/>
              <a:ea typeface="Calibri"/>
              <a:cs typeface="Calibri"/>
              <a:sym typeface="Calibri"/>
            </a:endParaRPr>
          </a:p>
        </p:txBody>
      </p:sp>
      <p:cxnSp>
        <p:nvCxnSpPr>
          <p:cNvPr id="327" name="Google Shape;327;p20"/>
          <p:cNvCxnSpPr/>
          <p:nvPr/>
        </p:nvCxnSpPr>
        <p:spPr>
          <a:xfrm>
            <a:off x="1203764" y="4322800"/>
            <a:ext cx="9927617" cy="0"/>
          </a:xfrm>
          <a:prstGeom prst="straightConnector1">
            <a:avLst/>
          </a:prstGeom>
          <a:noFill/>
          <a:ln w="9525" cap="flat" cmpd="sng">
            <a:solidFill>
              <a:srgbClr val="595959"/>
            </a:solidFill>
            <a:prstDash val="solid"/>
            <a:miter lim="800000"/>
            <a:headEnd type="none" w="sm" len="sm"/>
            <a:tailEnd type="none" w="sm" len="sm"/>
          </a:ln>
        </p:spPr>
      </p:cxnSp>
      <p:sp>
        <p:nvSpPr>
          <p:cNvPr id="328" name="Google Shape;328;p20"/>
          <p:cNvSpPr txBox="1"/>
          <p:nvPr/>
        </p:nvSpPr>
        <p:spPr>
          <a:xfrm>
            <a:off x="1203764" y="1758453"/>
            <a:ext cx="3765371" cy="2246769"/>
          </a:xfrm>
          <a:prstGeom prst="rect">
            <a:avLst/>
          </a:prstGeom>
          <a:solidFill>
            <a:schemeClr val="lt2"/>
          </a:solidFill>
          <a:ln w="9525" cap="flat" cmpd="sng">
            <a:solidFill>
              <a:srgbClr val="26262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Trong làng có ngôi đền bị hồn ma tác yêu tác quái, Tử Văn tức giận khấn trời và châm lửa đốt đền.</a:t>
            </a:r>
            <a:endParaRPr/>
          </a:p>
        </p:txBody>
      </p:sp>
      <p:sp>
        <p:nvSpPr>
          <p:cNvPr id="329" name="Google Shape;329;p20"/>
          <p:cNvSpPr txBox="1"/>
          <p:nvPr/>
        </p:nvSpPr>
        <p:spPr>
          <a:xfrm>
            <a:off x="1203764" y="4683759"/>
            <a:ext cx="3775883" cy="1815882"/>
          </a:xfrm>
          <a:prstGeom prst="rect">
            <a:avLst/>
          </a:prstGeom>
          <a:solidFill>
            <a:schemeClr val="lt2"/>
          </a:solidFill>
          <a:ln w="9525" cap="flat" cmpd="sng">
            <a:solidFill>
              <a:srgbClr val="26262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Tử Văn gặp Thổ công và được nghe kể rõ về viên tướng ở đền, bất bình muốn kiện Diêm Vương.</a:t>
            </a:r>
            <a:endParaRPr/>
          </a:p>
        </p:txBody>
      </p:sp>
      <p:sp>
        <p:nvSpPr>
          <p:cNvPr id="330" name="Google Shape;330;p20"/>
          <p:cNvSpPr txBox="1"/>
          <p:nvPr/>
        </p:nvSpPr>
        <p:spPr>
          <a:xfrm>
            <a:off x="5185950" y="1325105"/>
            <a:ext cx="3557994" cy="2677656"/>
          </a:xfrm>
          <a:prstGeom prst="rect">
            <a:avLst/>
          </a:prstGeom>
          <a:solidFill>
            <a:schemeClr val="lt2"/>
          </a:solidFill>
          <a:ln w="9525" cap="flat" cmpd="sng">
            <a:solidFill>
              <a:srgbClr val="26262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Trước Diêm Vương, Tử Văn đã tố cáo tên hung thần, bắt hắn phải chịu tội, yêu cầu xin tư giấy đến đền Tản Viên để làm chứng. </a:t>
            </a:r>
            <a:endParaRPr/>
          </a:p>
        </p:txBody>
      </p:sp>
      <p:sp>
        <p:nvSpPr>
          <p:cNvPr id="331" name="Google Shape;331;p20"/>
          <p:cNvSpPr txBox="1"/>
          <p:nvPr/>
        </p:nvSpPr>
        <p:spPr>
          <a:xfrm>
            <a:off x="5185950" y="4684119"/>
            <a:ext cx="3557994" cy="1815882"/>
          </a:xfrm>
          <a:prstGeom prst="rect">
            <a:avLst/>
          </a:prstGeom>
          <a:solidFill>
            <a:schemeClr val="lt2"/>
          </a:solidFill>
          <a:ln w="9525" cap="flat" cmpd="sng">
            <a:solidFill>
              <a:srgbClr val="26262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Tên tướng bị Diêm Vương trừng phạt, Tử Văn được thưởng và trở về trần gian.</a:t>
            </a:r>
            <a:endParaRPr/>
          </a:p>
        </p:txBody>
      </p:sp>
      <p:sp>
        <p:nvSpPr>
          <p:cNvPr id="332" name="Google Shape;332;p20"/>
          <p:cNvSpPr txBox="1"/>
          <p:nvPr/>
        </p:nvSpPr>
        <p:spPr>
          <a:xfrm>
            <a:off x="8965857" y="1771092"/>
            <a:ext cx="2004466" cy="2246769"/>
          </a:xfrm>
          <a:prstGeom prst="rect">
            <a:avLst/>
          </a:prstGeom>
          <a:solidFill>
            <a:schemeClr val="lt2"/>
          </a:solidFill>
          <a:ln w="9525" cap="flat" cmpd="sng">
            <a:solidFill>
              <a:srgbClr val="262626"/>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chemeClr val="dk1"/>
                </a:solidFill>
                <a:latin typeface="Calibri"/>
                <a:ea typeface="Calibri"/>
                <a:cs typeface="Calibri"/>
                <a:sym typeface="Calibri"/>
              </a:rPr>
              <a:t>Tử Văn mất và nhận chức Phán sự ở đền Tản Viên. </a:t>
            </a:r>
            <a:endParaRPr sz="2800">
              <a:solidFill>
                <a:schemeClr val="dk1"/>
              </a:solidFill>
              <a:latin typeface="Calibri"/>
              <a:ea typeface="Calibri"/>
              <a:cs typeface="Calibri"/>
              <a:sym typeface="Calibri"/>
            </a:endParaRPr>
          </a:p>
        </p:txBody>
      </p:sp>
      <p:pic>
        <p:nvPicPr>
          <p:cNvPr id="333" name="Google Shape;333;p20" descr="6"/>
          <p:cNvPicPr preferRelativeResize="0"/>
          <p:nvPr/>
        </p:nvPicPr>
        <p:blipFill rotWithShape="1">
          <a:blip r:embed="rId4">
            <a:alphaModFix/>
          </a:blip>
          <a:srcRect l="73521" t="55046" r="13587" b="31943"/>
          <a:stretch/>
        </p:blipFill>
        <p:spPr>
          <a:xfrm>
            <a:off x="3080245" y="4147540"/>
            <a:ext cx="542290" cy="495300"/>
          </a:xfrm>
          <a:prstGeom prst="rect">
            <a:avLst/>
          </a:prstGeom>
          <a:noFill/>
          <a:ln>
            <a:noFill/>
          </a:ln>
        </p:spPr>
      </p:pic>
      <p:pic>
        <p:nvPicPr>
          <p:cNvPr id="334" name="Google Shape;334;p20" descr="6"/>
          <p:cNvPicPr preferRelativeResize="0"/>
          <p:nvPr/>
        </p:nvPicPr>
        <p:blipFill rotWithShape="1">
          <a:blip r:embed="rId4">
            <a:alphaModFix/>
          </a:blip>
          <a:srcRect l="73521" t="55046" r="13587" b="31943"/>
          <a:stretch/>
        </p:blipFill>
        <p:spPr>
          <a:xfrm>
            <a:off x="6670708" y="4121691"/>
            <a:ext cx="542290" cy="495300"/>
          </a:xfrm>
          <a:prstGeom prst="rect">
            <a:avLst/>
          </a:prstGeom>
          <a:noFill/>
          <a:ln>
            <a:noFill/>
          </a:ln>
        </p:spPr>
      </p:pic>
      <p:pic>
        <p:nvPicPr>
          <p:cNvPr id="335" name="Google Shape;335;p20" descr="6"/>
          <p:cNvPicPr preferRelativeResize="0"/>
          <p:nvPr/>
        </p:nvPicPr>
        <p:blipFill rotWithShape="1">
          <a:blip r:embed="rId4">
            <a:alphaModFix/>
          </a:blip>
          <a:srcRect l="73521" t="55046" r="13587" b="31943"/>
          <a:stretch/>
        </p:blipFill>
        <p:spPr>
          <a:xfrm>
            <a:off x="9696945" y="4188459"/>
            <a:ext cx="542290" cy="495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500"/>
                                        <p:tgtEl>
                                          <p:spTgt spid="3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7"/>
                                        </p:tgtEl>
                                        <p:attrNameLst>
                                          <p:attrName>style.visibility</p:attrName>
                                        </p:attrNameLst>
                                      </p:cBhvr>
                                      <p:to>
                                        <p:strVal val="visible"/>
                                      </p:to>
                                    </p:set>
                                    <p:animEffect transition="in" filter="fade">
                                      <p:cBhvr>
                                        <p:cTn id="11" dur="1000"/>
                                        <p:tgtEl>
                                          <p:spTgt spid="327"/>
                                        </p:tgtEl>
                                      </p:cBhvr>
                                    </p:animEffect>
                                  </p:childTnLst>
                                </p:cTn>
                              </p:par>
                            </p:childTnLst>
                          </p:cTn>
                        </p:par>
                        <p:par>
                          <p:cTn id="12" fill="hold">
                            <p:stCondLst>
                              <p:cond delay="1500"/>
                            </p:stCondLst>
                            <p:childTnLst>
                              <p:par>
                                <p:cTn id="13" presetID="23" presetClass="entr" presetSubtype="16" fill="hold" nodeType="afterEffect">
                                  <p:stCondLst>
                                    <p:cond delay="0"/>
                                  </p:stCondLst>
                                  <p:childTnLst>
                                    <p:set>
                                      <p:cBhvr>
                                        <p:cTn id="14" dur="1" fill="hold">
                                          <p:stCondLst>
                                            <p:cond delay="0"/>
                                          </p:stCondLst>
                                        </p:cTn>
                                        <p:tgtEl>
                                          <p:spTgt spid="333"/>
                                        </p:tgtEl>
                                        <p:attrNameLst>
                                          <p:attrName>style.visibility</p:attrName>
                                        </p:attrNameLst>
                                      </p:cBhvr>
                                      <p:to>
                                        <p:strVal val="visible"/>
                                      </p:to>
                                    </p:set>
                                    <p:anim calcmode="lin" valueType="num">
                                      <p:cBhvr additive="base">
                                        <p:cTn id="15" dur="500"/>
                                        <p:tgtEl>
                                          <p:spTgt spid="333"/>
                                        </p:tgtEl>
                                        <p:attrNameLst>
                                          <p:attrName>ppt_w</p:attrName>
                                        </p:attrNameLst>
                                      </p:cBhvr>
                                      <p:tavLst>
                                        <p:tav tm="0">
                                          <p:val>
                                            <p:strVal val="0"/>
                                          </p:val>
                                        </p:tav>
                                        <p:tav tm="100000">
                                          <p:val>
                                            <p:strVal val="#ppt_w"/>
                                          </p:val>
                                        </p:tav>
                                      </p:tavLst>
                                    </p:anim>
                                    <p:anim calcmode="lin" valueType="num">
                                      <p:cBhvr additive="base">
                                        <p:cTn id="16" dur="500"/>
                                        <p:tgtEl>
                                          <p:spTgt spid="333"/>
                                        </p:tgtEl>
                                        <p:attrNameLst>
                                          <p:attrName>ppt_h</p:attrName>
                                        </p:attrNameLst>
                                      </p:cBhvr>
                                      <p:tavLst>
                                        <p:tav tm="0">
                                          <p:val>
                                            <p:strVal val="0"/>
                                          </p:val>
                                        </p:tav>
                                        <p:tav tm="100000">
                                          <p:val>
                                            <p:strVal val="#ppt_h"/>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328"/>
                                        </p:tgtEl>
                                        <p:attrNameLst>
                                          <p:attrName>style.visibility</p:attrName>
                                        </p:attrNameLst>
                                      </p:cBhvr>
                                      <p:to>
                                        <p:strVal val="visible"/>
                                      </p:to>
                                    </p:set>
                                    <p:animEffect transition="in" filter="fade">
                                      <p:cBhvr>
                                        <p:cTn id="20" dur="1000"/>
                                        <p:tgtEl>
                                          <p:spTgt spid="32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29"/>
                                        </p:tgtEl>
                                        <p:attrNameLst>
                                          <p:attrName>style.visibility</p:attrName>
                                        </p:attrNameLst>
                                      </p:cBhvr>
                                      <p:to>
                                        <p:strVal val="visible"/>
                                      </p:to>
                                    </p:set>
                                    <p:animEffect transition="in" filter="fade">
                                      <p:cBhvr>
                                        <p:cTn id="24" dur="1000"/>
                                        <p:tgtEl>
                                          <p:spTgt spid="329"/>
                                        </p:tgtEl>
                                      </p:cBhvr>
                                    </p:animEffect>
                                  </p:childTnLst>
                                </p:cTn>
                              </p:par>
                            </p:childTnLst>
                          </p:cTn>
                        </p:par>
                        <p:par>
                          <p:cTn id="25" fill="hold">
                            <p:stCondLst>
                              <p:cond delay="4000"/>
                            </p:stCondLst>
                            <p:childTnLst>
                              <p:par>
                                <p:cTn id="26" presetID="23" presetClass="entr" presetSubtype="16" fill="hold" nodeType="afterEffect">
                                  <p:stCondLst>
                                    <p:cond delay="0"/>
                                  </p:stCondLst>
                                  <p:childTnLst>
                                    <p:set>
                                      <p:cBhvr>
                                        <p:cTn id="27" dur="1" fill="hold">
                                          <p:stCondLst>
                                            <p:cond delay="0"/>
                                          </p:stCondLst>
                                        </p:cTn>
                                        <p:tgtEl>
                                          <p:spTgt spid="334"/>
                                        </p:tgtEl>
                                        <p:attrNameLst>
                                          <p:attrName>style.visibility</p:attrName>
                                        </p:attrNameLst>
                                      </p:cBhvr>
                                      <p:to>
                                        <p:strVal val="visible"/>
                                      </p:to>
                                    </p:set>
                                    <p:anim calcmode="lin" valueType="num">
                                      <p:cBhvr additive="base">
                                        <p:cTn id="28" dur="500"/>
                                        <p:tgtEl>
                                          <p:spTgt spid="334"/>
                                        </p:tgtEl>
                                        <p:attrNameLst>
                                          <p:attrName>ppt_w</p:attrName>
                                        </p:attrNameLst>
                                      </p:cBhvr>
                                      <p:tavLst>
                                        <p:tav tm="0">
                                          <p:val>
                                            <p:strVal val="0"/>
                                          </p:val>
                                        </p:tav>
                                        <p:tav tm="100000">
                                          <p:val>
                                            <p:strVal val="#ppt_w"/>
                                          </p:val>
                                        </p:tav>
                                      </p:tavLst>
                                    </p:anim>
                                    <p:anim calcmode="lin" valueType="num">
                                      <p:cBhvr additive="base">
                                        <p:cTn id="29" dur="500"/>
                                        <p:tgtEl>
                                          <p:spTgt spid="334"/>
                                        </p:tgtEl>
                                        <p:attrNameLst>
                                          <p:attrName>ppt_h</p:attrName>
                                        </p:attrNameLst>
                                      </p:cBhvr>
                                      <p:tavLst>
                                        <p:tav tm="0">
                                          <p:val>
                                            <p:strVal val="0"/>
                                          </p:val>
                                        </p:tav>
                                        <p:tav tm="100000">
                                          <p:val>
                                            <p:strVal val="#ppt_h"/>
                                          </p:val>
                                        </p:tav>
                                      </p:tavLst>
                                    </p:anim>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330"/>
                                        </p:tgtEl>
                                        <p:attrNameLst>
                                          <p:attrName>style.visibility</p:attrName>
                                        </p:attrNameLst>
                                      </p:cBhvr>
                                      <p:to>
                                        <p:strVal val="visible"/>
                                      </p:to>
                                    </p:set>
                                    <p:animEffect transition="in" filter="fade">
                                      <p:cBhvr>
                                        <p:cTn id="33" dur="1000"/>
                                        <p:tgtEl>
                                          <p:spTgt spid="330"/>
                                        </p:tgtEl>
                                      </p:cBhvr>
                                    </p:animEffect>
                                  </p:childTnLst>
                                </p:cTn>
                              </p:par>
                            </p:childTnLst>
                          </p:cTn>
                        </p:par>
                        <p:par>
                          <p:cTn id="34" fill="hold">
                            <p:stCondLst>
                              <p:cond delay="5500"/>
                            </p:stCondLst>
                            <p:childTnLst>
                              <p:par>
                                <p:cTn id="35" presetID="10" presetClass="entr" presetSubtype="0" fill="hold" nodeType="afterEffect">
                                  <p:stCondLst>
                                    <p:cond delay="0"/>
                                  </p:stCondLst>
                                  <p:childTnLst>
                                    <p:set>
                                      <p:cBhvr>
                                        <p:cTn id="36" dur="1" fill="hold">
                                          <p:stCondLst>
                                            <p:cond delay="0"/>
                                          </p:stCondLst>
                                        </p:cTn>
                                        <p:tgtEl>
                                          <p:spTgt spid="331"/>
                                        </p:tgtEl>
                                        <p:attrNameLst>
                                          <p:attrName>style.visibility</p:attrName>
                                        </p:attrNameLst>
                                      </p:cBhvr>
                                      <p:to>
                                        <p:strVal val="visible"/>
                                      </p:to>
                                    </p:set>
                                    <p:animEffect transition="in" filter="fade">
                                      <p:cBhvr>
                                        <p:cTn id="37" dur="1000"/>
                                        <p:tgtEl>
                                          <p:spTgt spid="331"/>
                                        </p:tgtEl>
                                      </p:cBhvr>
                                    </p:animEffect>
                                  </p:childTnLst>
                                </p:cTn>
                              </p:par>
                            </p:childTnLst>
                          </p:cTn>
                        </p:par>
                        <p:par>
                          <p:cTn id="38" fill="hold">
                            <p:stCondLst>
                              <p:cond delay="6500"/>
                            </p:stCondLst>
                            <p:childTnLst>
                              <p:par>
                                <p:cTn id="39" presetID="23" presetClass="entr" presetSubtype="16" fill="hold" nodeType="afterEffect">
                                  <p:stCondLst>
                                    <p:cond delay="0"/>
                                  </p:stCondLst>
                                  <p:childTnLst>
                                    <p:set>
                                      <p:cBhvr>
                                        <p:cTn id="40" dur="1" fill="hold">
                                          <p:stCondLst>
                                            <p:cond delay="0"/>
                                          </p:stCondLst>
                                        </p:cTn>
                                        <p:tgtEl>
                                          <p:spTgt spid="335"/>
                                        </p:tgtEl>
                                        <p:attrNameLst>
                                          <p:attrName>style.visibility</p:attrName>
                                        </p:attrNameLst>
                                      </p:cBhvr>
                                      <p:to>
                                        <p:strVal val="visible"/>
                                      </p:to>
                                    </p:set>
                                    <p:anim calcmode="lin" valueType="num">
                                      <p:cBhvr additive="base">
                                        <p:cTn id="41" dur="500"/>
                                        <p:tgtEl>
                                          <p:spTgt spid="335"/>
                                        </p:tgtEl>
                                        <p:attrNameLst>
                                          <p:attrName>ppt_w</p:attrName>
                                        </p:attrNameLst>
                                      </p:cBhvr>
                                      <p:tavLst>
                                        <p:tav tm="0">
                                          <p:val>
                                            <p:strVal val="0"/>
                                          </p:val>
                                        </p:tav>
                                        <p:tav tm="100000">
                                          <p:val>
                                            <p:strVal val="#ppt_w"/>
                                          </p:val>
                                        </p:tav>
                                      </p:tavLst>
                                    </p:anim>
                                    <p:anim calcmode="lin" valueType="num">
                                      <p:cBhvr additive="base">
                                        <p:cTn id="42" dur="500"/>
                                        <p:tgtEl>
                                          <p:spTgt spid="335"/>
                                        </p:tgtEl>
                                        <p:attrNameLst>
                                          <p:attrName>ppt_h</p:attrName>
                                        </p:attrNameLst>
                                      </p:cBhvr>
                                      <p:tavLst>
                                        <p:tav tm="0">
                                          <p:val>
                                            <p:strVal val="0"/>
                                          </p:val>
                                        </p:tav>
                                        <p:tav tm="100000">
                                          <p:val>
                                            <p:strVal val="#ppt_h"/>
                                          </p:val>
                                        </p:tav>
                                      </p:tavLst>
                                    </p:anim>
                                  </p:childTnLst>
                                </p:cTn>
                              </p:par>
                            </p:childTnLst>
                          </p:cTn>
                        </p:par>
                        <p:par>
                          <p:cTn id="43" fill="hold">
                            <p:stCondLst>
                              <p:cond delay="7000"/>
                            </p:stCondLst>
                            <p:childTnLst>
                              <p:par>
                                <p:cTn id="44" presetID="10" presetClass="entr" presetSubtype="0" fill="hold" nodeType="afterEffect">
                                  <p:stCondLst>
                                    <p:cond delay="0"/>
                                  </p:stCondLst>
                                  <p:childTnLst>
                                    <p:set>
                                      <p:cBhvr>
                                        <p:cTn id="45" dur="1" fill="hold">
                                          <p:stCondLst>
                                            <p:cond delay="0"/>
                                          </p:stCondLst>
                                        </p:cTn>
                                        <p:tgtEl>
                                          <p:spTgt spid="332"/>
                                        </p:tgtEl>
                                        <p:attrNameLst>
                                          <p:attrName>style.visibility</p:attrName>
                                        </p:attrNameLst>
                                      </p:cBhvr>
                                      <p:to>
                                        <p:strVal val="visible"/>
                                      </p:to>
                                    </p:set>
                                    <p:animEffect transition="in" filter="fade">
                                      <p:cBhvr>
                                        <p:cTn id="46" dur="10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1"/>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1" name="Google Shape;341;p21"/>
          <p:cNvSpPr txBox="1"/>
          <p:nvPr/>
        </p:nvSpPr>
        <p:spPr>
          <a:xfrm>
            <a:off x="2323346" y="235249"/>
            <a:ext cx="7303254"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a:solidFill>
                  <a:srgbClr val="C00000"/>
                </a:solidFill>
                <a:latin typeface="Calibri"/>
                <a:ea typeface="Calibri"/>
                <a:cs typeface="Calibri"/>
                <a:sym typeface="Calibri"/>
              </a:rPr>
              <a:t>3. VĂN BẢN</a:t>
            </a:r>
            <a:endParaRPr sz="4000" b="1">
              <a:solidFill>
                <a:srgbClr val="C00000"/>
              </a:solidFill>
              <a:latin typeface="Calibri"/>
              <a:ea typeface="Calibri"/>
              <a:cs typeface="Calibri"/>
              <a:sym typeface="Calibri"/>
            </a:endParaRPr>
          </a:p>
        </p:txBody>
      </p:sp>
      <p:sp>
        <p:nvSpPr>
          <p:cNvPr id="342" name="Google Shape;342;p21"/>
          <p:cNvSpPr txBox="1"/>
          <p:nvPr/>
        </p:nvSpPr>
        <p:spPr>
          <a:xfrm>
            <a:off x="438760" y="880023"/>
            <a:ext cx="6220690"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e. Bố cục</a:t>
            </a:r>
            <a:endParaRPr sz="3200">
              <a:solidFill>
                <a:srgbClr val="C00000"/>
              </a:solidFill>
              <a:latin typeface="Calibri"/>
              <a:ea typeface="Calibri"/>
              <a:cs typeface="Calibri"/>
              <a:sym typeface="Calibri"/>
            </a:endParaRPr>
          </a:p>
        </p:txBody>
      </p:sp>
      <p:pic>
        <p:nvPicPr>
          <p:cNvPr id="343" name="Google Shape;343;p21" descr="6"/>
          <p:cNvPicPr preferRelativeResize="0"/>
          <p:nvPr/>
        </p:nvPicPr>
        <p:blipFill rotWithShape="1">
          <a:blip r:embed="rId3">
            <a:alphaModFix/>
          </a:blip>
          <a:srcRect/>
          <a:stretch/>
        </p:blipFill>
        <p:spPr>
          <a:xfrm>
            <a:off x="263236" y="1959047"/>
            <a:ext cx="764465" cy="618694"/>
          </a:xfrm>
          <a:prstGeom prst="rect">
            <a:avLst/>
          </a:prstGeom>
          <a:noFill/>
          <a:ln>
            <a:noFill/>
          </a:ln>
        </p:spPr>
      </p:pic>
      <p:sp>
        <p:nvSpPr>
          <p:cNvPr id="344" name="Google Shape;344;p21"/>
          <p:cNvSpPr txBox="1"/>
          <p:nvPr/>
        </p:nvSpPr>
        <p:spPr>
          <a:xfrm>
            <a:off x="450335" y="2373790"/>
            <a:ext cx="4065193"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Phần 1: </a:t>
            </a:r>
            <a:r>
              <a:rPr lang="en-US" sz="2800">
                <a:solidFill>
                  <a:schemeClr val="dk1"/>
                </a:solidFill>
                <a:latin typeface="Calibri"/>
                <a:ea typeface="Calibri"/>
                <a:cs typeface="Calibri"/>
                <a:sym typeface="Calibri"/>
              </a:rPr>
              <a:t>Từ đầu đến “không cần gì cả”: Ngô Tử Văn và hành động đốt đền </a:t>
            </a:r>
            <a:endParaRPr sz="2800">
              <a:solidFill>
                <a:schemeClr val="dk1"/>
              </a:solidFill>
              <a:latin typeface="Calibri"/>
              <a:ea typeface="Calibri"/>
              <a:cs typeface="Calibri"/>
              <a:sym typeface="Calibri"/>
            </a:endParaRPr>
          </a:p>
        </p:txBody>
      </p:sp>
      <p:sp>
        <p:nvSpPr>
          <p:cNvPr id="345" name="Google Shape;345;p21"/>
          <p:cNvSpPr/>
          <p:nvPr/>
        </p:nvSpPr>
        <p:spPr>
          <a:xfrm>
            <a:off x="525854" y="2244595"/>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6" name="Google Shape;346;p21" descr="6"/>
          <p:cNvPicPr preferRelativeResize="0"/>
          <p:nvPr/>
        </p:nvPicPr>
        <p:blipFill rotWithShape="1">
          <a:blip r:embed="rId3">
            <a:alphaModFix/>
          </a:blip>
          <a:srcRect/>
          <a:stretch/>
        </p:blipFill>
        <p:spPr>
          <a:xfrm>
            <a:off x="2908642" y="4237919"/>
            <a:ext cx="669083" cy="541500"/>
          </a:xfrm>
          <a:prstGeom prst="rect">
            <a:avLst/>
          </a:prstGeom>
          <a:noFill/>
          <a:ln>
            <a:noFill/>
          </a:ln>
        </p:spPr>
      </p:pic>
      <p:sp>
        <p:nvSpPr>
          <p:cNvPr id="347" name="Google Shape;347;p21"/>
          <p:cNvSpPr txBox="1"/>
          <p:nvPr/>
        </p:nvSpPr>
        <p:spPr>
          <a:xfrm>
            <a:off x="3289757" y="4504545"/>
            <a:ext cx="3978097"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Phần 2: </a:t>
            </a:r>
            <a:r>
              <a:rPr lang="en-US" sz="2800">
                <a:solidFill>
                  <a:schemeClr val="dk1"/>
                </a:solidFill>
                <a:latin typeface="Calibri"/>
                <a:ea typeface="Calibri"/>
                <a:cs typeface="Calibri"/>
                <a:sym typeface="Calibri"/>
              </a:rPr>
              <a:t>“Đốt đền xong” đến “khó lòng thoát nạn”: Tử Văn gặp hồn ma tên Bách hộ Thôi và Thổ công. </a:t>
            </a:r>
            <a:endParaRPr sz="2800">
              <a:solidFill>
                <a:schemeClr val="dk1"/>
              </a:solidFill>
              <a:latin typeface="Calibri"/>
              <a:ea typeface="Calibri"/>
              <a:cs typeface="Calibri"/>
              <a:sym typeface="Calibri"/>
            </a:endParaRPr>
          </a:p>
        </p:txBody>
      </p:sp>
      <p:sp>
        <p:nvSpPr>
          <p:cNvPr id="348" name="Google Shape;348;p21"/>
          <p:cNvSpPr/>
          <p:nvPr/>
        </p:nvSpPr>
        <p:spPr>
          <a:xfrm>
            <a:off x="3221288" y="4542433"/>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9" name="Google Shape;349;p21" descr="6"/>
          <p:cNvPicPr preferRelativeResize="0"/>
          <p:nvPr/>
        </p:nvPicPr>
        <p:blipFill rotWithShape="1">
          <a:blip r:embed="rId3">
            <a:alphaModFix/>
          </a:blip>
          <a:srcRect/>
          <a:stretch/>
        </p:blipFill>
        <p:spPr>
          <a:xfrm>
            <a:off x="5717750" y="1805405"/>
            <a:ext cx="830147" cy="671852"/>
          </a:xfrm>
          <a:prstGeom prst="rect">
            <a:avLst/>
          </a:prstGeom>
          <a:noFill/>
          <a:ln>
            <a:noFill/>
          </a:ln>
        </p:spPr>
      </p:pic>
      <p:sp>
        <p:nvSpPr>
          <p:cNvPr id="350" name="Google Shape;350;p21"/>
          <p:cNvSpPr txBox="1"/>
          <p:nvPr/>
        </p:nvSpPr>
        <p:spPr>
          <a:xfrm>
            <a:off x="6116160" y="2218512"/>
            <a:ext cx="3994763"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 </a:t>
            </a:r>
            <a:r>
              <a:rPr lang="en-US" sz="2800" b="1">
                <a:solidFill>
                  <a:schemeClr val="dk1"/>
                </a:solidFill>
                <a:latin typeface="Calibri"/>
                <a:ea typeface="Calibri"/>
                <a:cs typeface="Calibri"/>
                <a:sym typeface="Calibri"/>
              </a:rPr>
              <a:t>Phần 3: </a:t>
            </a:r>
            <a:r>
              <a:rPr lang="en-US" sz="2800">
                <a:solidFill>
                  <a:schemeClr val="dk1"/>
                </a:solidFill>
                <a:latin typeface="Calibri"/>
                <a:ea typeface="Calibri"/>
                <a:cs typeface="Calibri"/>
                <a:sym typeface="Calibri"/>
              </a:rPr>
              <a:t>“Tử văn vâng lời” đến “không bệnh mà chết”: Tử Văn bị bắt và cuộc đối chất ở Minh ti</a:t>
            </a:r>
            <a:endParaRPr/>
          </a:p>
        </p:txBody>
      </p:sp>
      <p:sp>
        <p:nvSpPr>
          <p:cNvPr id="351" name="Google Shape;351;p21"/>
          <p:cNvSpPr/>
          <p:nvPr/>
        </p:nvSpPr>
        <p:spPr>
          <a:xfrm>
            <a:off x="6132824" y="2244595"/>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2" name="Google Shape;352;p21" descr="6"/>
          <p:cNvPicPr preferRelativeResize="0"/>
          <p:nvPr/>
        </p:nvPicPr>
        <p:blipFill rotWithShape="1">
          <a:blip r:embed="rId3">
            <a:alphaModFix/>
          </a:blip>
          <a:srcRect/>
          <a:stretch/>
        </p:blipFill>
        <p:spPr>
          <a:xfrm>
            <a:off x="7472970" y="4136158"/>
            <a:ext cx="794820" cy="643261"/>
          </a:xfrm>
          <a:prstGeom prst="rect">
            <a:avLst/>
          </a:prstGeom>
          <a:noFill/>
          <a:ln>
            <a:noFill/>
          </a:ln>
        </p:spPr>
      </p:pic>
      <p:sp>
        <p:nvSpPr>
          <p:cNvPr id="353" name="Google Shape;353;p21"/>
          <p:cNvSpPr txBox="1"/>
          <p:nvPr/>
        </p:nvSpPr>
        <p:spPr>
          <a:xfrm>
            <a:off x="7870380" y="4693013"/>
            <a:ext cx="3756891"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Phần 4: </a:t>
            </a:r>
            <a:r>
              <a:rPr lang="en-US" sz="2800">
                <a:solidFill>
                  <a:schemeClr val="dk1"/>
                </a:solidFill>
                <a:latin typeface="Calibri"/>
                <a:ea typeface="Calibri"/>
                <a:cs typeface="Calibri"/>
                <a:sym typeface="Calibri"/>
              </a:rPr>
              <a:t>Còn lại: Tử Văn thắng lợi trở về và nhận chức Tản Viên. </a:t>
            </a:r>
            <a:endParaRPr sz="2800">
              <a:solidFill>
                <a:schemeClr val="dk1"/>
              </a:solidFill>
              <a:latin typeface="Calibri"/>
              <a:ea typeface="Calibri"/>
              <a:cs typeface="Calibri"/>
              <a:sym typeface="Calibri"/>
            </a:endParaRPr>
          </a:p>
        </p:txBody>
      </p:sp>
      <p:sp>
        <p:nvSpPr>
          <p:cNvPr id="354" name="Google Shape;354;p21"/>
          <p:cNvSpPr/>
          <p:nvPr/>
        </p:nvSpPr>
        <p:spPr>
          <a:xfrm>
            <a:off x="7801912" y="4527943"/>
            <a:ext cx="3978099" cy="1715135"/>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355" name="Google Shape;355;p21"/>
          <p:cNvCxnSpPr>
            <a:stCxn id="345" idx="2"/>
            <a:endCxn id="348" idx="1"/>
          </p:cNvCxnSpPr>
          <p:nvPr/>
        </p:nvCxnSpPr>
        <p:spPr>
          <a:xfrm rot="-5400000" flipH="1">
            <a:off x="2148004" y="4326630"/>
            <a:ext cx="1440300" cy="706500"/>
          </a:xfrm>
          <a:prstGeom prst="bentConnector2">
            <a:avLst/>
          </a:prstGeom>
          <a:noFill/>
          <a:ln w="28575" cap="flat" cmpd="sng">
            <a:solidFill>
              <a:srgbClr val="645F5C"/>
            </a:solidFill>
            <a:prstDash val="dash"/>
            <a:miter lim="800000"/>
            <a:headEnd type="none" w="sm" len="sm"/>
            <a:tailEnd type="triangle" w="med" len="med"/>
          </a:ln>
        </p:spPr>
      </p:cxnSp>
      <p:cxnSp>
        <p:nvCxnSpPr>
          <p:cNvPr id="356" name="Google Shape;356;p21"/>
          <p:cNvCxnSpPr>
            <a:stCxn id="347" idx="0"/>
            <a:endCxn id="350" idx="1"/>
          </p:cNvCxnSpPr>
          <p:nvPr/>
        </p:nvCxnSpPr>
        <p:spPr>
          <a:xfrm rot="-5400000">
            <a:off x="5008356" y="3396795"/>
            <a:ext cx="1378200" cy="837300"/>
          </a:xfrm>
          <a:prstGeom prst="bentConnector2">
            <a:avLst/>
          </a:prstGeom>
          <a:noFill/>
          <a:ln w="28575" cap="flat" cmpd="sng">
            <a:solidFill>
              <a:srgbClr val="645F5C"/>
            </a:solidFill>
            <a:prstDash val="dash"/>
            <a:miter lim="800000"/>
            <a:headEnd type="none" w="sm" len="sm"/>
            <a:tailEnd type="triangle" w="med" len="med"/>
          </a:ln>
        </p:spPr>
      </p:cxnSp>
      <p:cxnSp>
        <p:nvCxnSpPr>
          <p:cNvPr id="357" name="Google Shape;357;p21"/>
          <p:cNvCxnSpPr>
            <a:stCxn id="351" idx="2"/>
            <a:endCxn id="354" idx="0"/>
          </p:cNvCxnSpPr>
          <p:nvPr/>
        </p:nvCxnSpPr>
        <p:spPr>
          <a:xfrm rot="-5400000" flipH="1">
            <a:off x="8672374" y="3409230"/>
            <a:ext cx="568200" cy="1669200"/>
          </a:xfrm>
          <a:prstGeom prst="bentConnector3">
            <a:avLst>
              <a:gd name="adj1" fmla="val 50001"/>
            </a:avLst>
          </a:prstGeom>
          <a:noFill/>
          <a:ln w="28575" cap="flat" cmpd="sng">
            <a:solidFill>
              <a:srgbClr val="645F5C"/>
            </a:solidFill>
            <a:prstDash val="dash"/>
            <a:miter lim="800000"/>
            <a:headEnd type="none" w="sm" len="sm"/>
            <a:tailEnd type="triangle" w="med" len="med"/>
          </a:ln>
        </p:spPr>
      </p:cxn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2"/>
                                        </p:tgtEl>
                                        <p:attrNameLst>
                                          <p:attrName>style.visibility</p:attrName>
                                        </p:attrNameLst>
                                      </p:cBhvr>
                                      <p:to>
                                        <p:strVal val="visible"/>
                                      </p:to>
                                    </p:set>
                                    <p:animEffect transition="in" filter="fade">
                                      <p:cBhvr>
                                        <p:cTn id="7" dur="5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animEffect transition="in" filter="fade">
                                      <p:cBhvr>
                                        <p:cTn id="12" dur="500"/>
                                        <p:tgtEl>
                                          <p:spTgt spid="344"/>
                                        </p:tgtEl>
                                      </p:cBhvr>
                                    </p:animEffect>
                                  </p:childTnLst>
                                </p:cTn>
                              </p:par>
                              <p:par>
                                <p:cTn id="13" presetID="10" presetClass="entr" presetSubtype="0" fill="hold" nodeType="withEffect">
                                  <p:stCondLst>
                                    <p:cond delay="0"/>
                                  </p:stCondLst>
                                  <p:childTnLst>
                                    <p:set>
                                      <p:cBhvr>
                                        <p:cTn id="14" dur="1" fill="hold">
                                          <p:stCondLst>
                                            <p:cond delay="0"/>
                                          </p:stCondLst>
                                        </p:cTn>
                                        <p:tgtEl>
                                          <p:spTgt spid="345"/>
                                        </p:tgtEl>
                                        <p:attrNameLst>
                                          <p:attrName>style.visibility</p:attrName>
                                        </p:attrNameLst>
                                      </p:cBhvr>
                                      <p:to>
                                        <p:strVal val="visible"/>
                                      </p:to>
                                    </p:set>
                                    <p:animEffect transition="in" filter="fade">
                                      <p:cBhvr>
                                        <p:cTn id="15" dur="500"/>
                                        <p:tgtEl>
                                          <p:spTgt spid="345"/>
                                        </p:tgtEl>
                                      </p:cBhvr>
                                    </p:animEffect>
                                  </p:childTnLst>
                                </p:cTn>
                              </p:par>
                              <p:par>
                                <p:cTn id="16" presetID="10" presetClass="entr" presetSubtype="0" fill="hold" nodeType="withEffect">
                                  <p:stCondLst>
                                    <p:cond delay="0"/>
                                  </p:stCondLst>
                                  <p:childTnLst>
                                    <p:set>
                                      <p:cBhvr>
                                        <p:cTn id="17" dur="1" fill="hold">
                                          <p:stCondLst>
                                            <p:cond delay="0"/>
                                          </p:stCondLst>
                                        </p:cTn>
                                        <p:tgtEl>
                                          <p:spTgt spid="343"/>
                                        </p:tgtEl>
                                        <p:attrNameLst>
                                          <p:attrName>style.visibility</p:attrName>
                                        </p:attrNameLst>
                                      </p:cBhvr>
                                      <p:to>
                                        <p:strVal val="visible"/>
                                      </p:to>
                                    </p:set>
                                    <p:animEffect transition="in" filter="fade">
                                      <p:cBhvr>
                                        <p:cTn id="18" dur="500"/>
                                        <p:tgtEl>
                                          <p:spTgt spid="3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5"/>
                                        </p:tgtEl>
                                        <p:attrNameLst>
                                          <p:attrName>style.visibility</p:attrName>
                                        </p:attrNameLst>
                                      </p:cBhvr>
                                      <p:to>
                                        <p:strVal val="visible"/>
                                      </p:to>
                                    </p:set>
                                    <p:animEffect transition="in" filter="fade">
                                      <p:cBhvr>
                                        <p:cTn id="23" dur="500"/>
                                        <p:tgtEl>
                                          <p:spTgt spid="35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7"/>
                                        </p:tgtEl>
                                        <p:attrNameLst>
                                          <p:attrName>style.visibility</p:attrName>
                                        </p:attrNameLst>
                                      </p:cBhvr>
                                      <p:to>
                                        <p:strVal val="visible"/>
                                      </p:to>
                                    </p:set>
                                    <p:animEffect transition="in" filter="fade">
                                      <p:cBhvr>
                                        <p:cTn id="28" dur="2000"/>
                                        <p:tgtEl>
                                          <p:spTgt spid="347"/>
                                        </p:tgtEl>
                                      </p:cBhvr>
                                    </p:animEffect>
                                  </p:childTnLst>
                                </p:cTn>
                              </p:par>
                              <p:par>
                                <p:cTn id="29" presetID="10" presetClass="entr" presetSubtype="0" fill="hold" nodeType="withEffect">
                                  <p:stCondLst>
                                    <p:cond delay="0"/>
                                  </p:stCondLst>
                                  <p:childTnLst>
                                    <p:set>
                                      <p:cBhvr>
                                        <p:cTn id="30" dur="1" fill="hold">
                                          <p:stCondLst>
                                            <p:cond delay="0"/>
                                          </p:stCondLst>
                                        </p:cTn>
                                        <p:tgtEl>
                                          <p:spTgt spid="346"/>
                                        </p:tgtEl>
                                        <p:attrNameLst>
                                          <p:attrName>style.visibility</p:attrName>
                                        </p:attrNameLst>
                                      </p:cBhvr>
                                      <p:to>
                                        <p:strVal val="visible"/>
                                      </p:to>
                                    </p:set>
                                    <p:animEffect transition="in" filter="fade">
                                      <p:cBhvr>
                                        <p:cTn id="31" dur="2000"/>
                                        <p:tgtEl>
                                          <p:spTgt spid="346"/>
                                        </p:tgtEl>
                                      </p:cBhvr>
                                    </p:animEffect>
                                  </p:childTnLst>
                                </p:cTn>
                              </p:par>
                              <p:par>
                                <p:cTn id="32" presetID="10" presetClass="entr" presetSubtype="0" fill="hold" nodeType="withEffect">
                                  <p:stCondLst>
                                    <p:cond delay="0"/>
                                  </p:stCondLst>
                                  <p:childTnLst>
                                    <p:set>
                                      <p:cBhvr>
                                        <p:cTn id="33" dur="1" fill="hold">
                                          <p:stCondLst>
                                            <p:cond delay="0"/>
                                          </p:stCondLst>
                                        </p:cTn>
                                        <p:tgtEl>
                                          <p:spTgt spid="348"/>
                                        </p:tgtEl>
                                        <p:attrNameLst>
                                          <p:attrName>style.visibility</p:attrName>
                                        </p:attrNameLst>
                                      </p:cBhvr>
                                      <p:to>
                                        <p:strVal val="visible"/>
                                      </p:to>
                                    </p:set>
                                    <p:animEffect transition="in" filter="fade">
                                      <p:cBhvr>
                                        <p:cTn id="34" dur="2000"/>
                                        <p:tgtEl>
                                          <p:spTgt spid="3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6"/>
                                        </p:tgtEl>
                                        <p:attrNameLst>
                                          <p:attrName>style.visibility</p:attrName>
                                        </p:attrNameLst>
                                      </p:cBhvr>
                                      <p:to>
                                        <p:strVal val="visible"/>
                                      </p:to>
                                    </p:set>
                                    <p:animEffect transition="in" filter="fade">
                                      <p:cBhvr>
                                        <p:cTn id="39" dur="500"/>
                                        <p:tgtEl>
                                          <p:spTgt spid="356"/>
                                        </p:tgtEl>
                                      </p:cBhvr>
                                    </p:animEffect>
                                  </p:childTnLst>
                                </p:cTn>
                              </p:par>
                              <p:par>
                                <p:cTn id="40" presetID="10" presetClass="entr" presetSubtype="0" fill="hold" nodeType="withEffect">
                                  <p:stCondLst>
                                    <p:cond delay="0"/>
                                  </p:stCondLst>
                                  <p:childTnLst>
                                    <p:set>
                                      <p:cBhvr>
                                        <p:cTn id="41" dur="1" fill="hold">
                                          <p:stCondLst>
                                            <p:cond delay="0"/>
                                          </p:stCondLst>
                                        </p:cTn>
                                        <p:tgtEl>
                                          <p:spTgt spid="349"/>
                                        </p:tgtEl>
                                        <p:attrNameLst>
                                          <p:attrName>style.visibility</p:attrName>
                                        </p:attrNameLst>
                                      </p:cBhvr>
                                      <p:to>
                                        <p:strVal val="visible"/>
                                      </p:to>
                                    </p:set>
                                    <p:animEffect transition="in" filter="fade">
                                      <p:cBhvr>
                                        <p:cTn id="42" dur="500"/>
                                        <p:tgtEl>
                                          <p:spTgt spid="349"/>
                                        </p:tgtEl>
                                      </p:cBhvr>
                                    </p:animEffect>
                                  </p:childTnLst>
                                </p:cTn>
                              </p:par>
                              <p:par>
                                <p:cTn id="43" presetID="10" presetClass="entr" presetSubtype="0" fill="hold" nodeType="withEffect">
                                  <p:stCondLst>
                                    <p:cond delay="0"/>
                                  </p:stCondLst>
                                  <p:childTnLst>
                                    <p:set>
                                      <p:cBhvr>
                                        <p:cTn id="44" dur="1" fill="hold">
                                          <p:stCondLst>
                                            <p:cond delay="0"/>
                                          </p:stCondLst>
                                        </p:cTn>
                                        <p:tgtEl>
                                          <p:spTgt spid="350"/>
                                        </p:tgtEl>
                                        <p:attrNameLst>
                                          <p:attrName>style.visibility</p:attrName>
                                        </p:attrNameLst>
                                      </p:cBhvr>
                                      <p:to>
                                        <p:strVal val="visible"/>
                                      </p:to>
                                    </p:set>
                                    <p:animEffect transition="in" filter="fade">
                                      <p:cBhvr>
                                        <p:cTn id="45" dur="500"/>
                                        <p:tgtEl>
                                          <p:spTgt spid="350"/>
                                        </p:tgtEl>
                                      </p:cBhvr>
                                    </p:animEffect>
                                  </p:childTnLst>
                                </p:cTn>
                              </p:par>
                              <p:par>
                                <p:cTn id="46" presetID="10" presetClass="entr" presetSubtype="0" fill="hold" nodeType="withEffect">
                                  <p:stCondLst>
                                    <p:cond delay="0"/>
                                  </p:stCondLst>
                                  <p:childTnLst>
                                    <p:set>
                                      <p:cBhvr>
                                        <p:cTn id="47" dur="1" fill="hold">
                                          <p:stCondLst>
                                            <p:cond delay="0"/>
                                          </p:stCondLst>
                                        </p:cTn>
                                        <p:tgtEl>
                                          <p:spTgt spid="351"/>
                                        </p:tgtEl>
                                        <p:attrNameLst>
                                          <p:attrName>style.visibility</p:attrName>
                                        </p:attrNameLst>
                                      </p:cBhvr>
                                      <p:to>
                                        <p:strVal val="visible"/>
                                      </p:to>
                                    </p:set>
                                    <p:animEffect transition="in" filter="fade">
                                      <p:cBhvr>
                                        <p:cTn id="48" dur="500"/>
                                        <p:tgtEl>
                                          <p:spTgt spid="3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7"/>
                                        </p:tgtEl>
                                        <p:attrNameLst>
                                          <p:attrName>style.visibility</p:attrName>
                                        </p:attrNameLst>
                                      </p:cBhvr>
                                      <p:to>
                                        <p:strVal val="visible"/>
                                      </p:to>
                                    </p:set>
                                    <p:animEffect transition="in" filter="fade">
                                      <p:cBhvr>
                                        <p:cTn id="53" dur="500"/>
                                        <p:tgtEl>
                                          <p:spTgt spid="357"/>
                                        </p:tgtEl>
                                      </p:cBhvr>
                                    </p:animEffect>
                                  </p:childTnLst>
                                </p:cTn>
                              </p:par>
                              <p:par>
                                <p:cTn id="54" presetID="10" presetClass="entr" presetSubtype="0" fill="hold" nodeType="withEffect">
                                  <p:stCondLst>
                                    <p:cond delay="0"/>
                                  </p:stCondLst>
                                  <p:childTnLst>
                                    <p:set>
                                      <p:cBhvr>
                                        <p:cTn id="55" dur="1" fill="hold">
                                          <p:stCondLst>
                                            <p:cond delay="0"/>
                                          </p:stCondLst>
                                        </p:cTn>
                                        <p:tgtEl>
                                          <p:spTgt spid="352"/>
                                        </p:tgtEl>
                                        <p:attrNameLst>
                                          <p:attrName>style.visibility</p:attrName>
                                        </p:attrNameLst>
                                      </p:cBhvr>
                                      <p:to>
                                        <p:strVal val="visible"/>
                                      </p:to>
                                    </p:set>
                                    <p:animEffect transition="in" filter="fade">
                                      <p:cBhvr>
                                        <p:cTn id="56" dur="500"/>
                                        <p:tgtEl>
                                          <p:spTgt spid="352"/>
                                        </p:tgtEl>
                                      </p:cBhvr>
                                    </p:animEffect>
                                  </p:childTnLst>
                                </p:cTn>
                              </p:par>
                              <p:par>
                                <p:cTn id="57" presetID="10" presetClass="entr" presetSubtype="0" fill="hold" nodeType="withEffect">
                                  <p:stCondLst>
                                    <p:cond delay="0"/>
                                  </p:stCondLst>
                                  <p:childTnLst>
                                    <p:set>
                                      <p:cBhvr>
                                        <p:cTn id="58" dur="1" fill="hold">
                                          <p:stCondLst>
                                            <p:cond delay="0"/>
                                          </p:stCondLst>
                                        </p:cTn>
                                        <p:tgtEl>
                                          <p:spTgt spid="353"/>
                                        </p:tgtEl>
                                        <p:attrNameLst>
                                          <p:attrName>style.visibility</p:attrName>
                                        </p:attrNameLst>
                                      </p:cBhvr>
                                      <p:to>
                                        <p:strVal val="visible"/>
                                      </p:to>
                                    </p:set>
                                    <p:animEffect transition="in" filter="fade">
                                      <p:cBhvr>
                                        <p:cTn id="59" dur="500"/>
                                        <p:tgtEl>
                                          <p:spTgt spid="353"/>
                                        </p:tgtEl>
                                      </p:cBhvr>
                                    </p:animEffect>
                                  </p:childTnLst>
                                </p:cTn>
                              </p:par>
                              <p:par>
                                <p:cTn id="60" presetID="10" presetClass="entr" presetSubtype="0" fill="hold" nodeType="withEffect">
                                  <p:stCondLst>
                                    <p:cond delay="0"/>
                                  </p:stCondLst>
                                  <p:childTnLst>
                                    <p:set>
                                      <p:cBhvr>
                                        <p:cTn id="61" dur="1" fill="hold">
                                          <p:stCondLst>
                                            <p:cond delay="0"/>
                                          </p:stCondLst>
                                        </p:cTn>
                                        <p:tgtEl>
                                          <p:spTgt spid="354"/>
                                        </p:tgtEl>
                                        <p:attrNameLst>
                                          <p:attrName>style.visibility</p:attrName>
                                        </p:attrNameLst>
                                      </p:cBhvr>
                                      <p:to>
                                        <p:strVal val="visible"/>
                                      </p:to>
                                    </p:set>
                                    <p:animEffect transition="in" filter="fade">
                                      <p:cBhvr>
                                        <p:cTn id="62"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pic>
        <p:nvPicPr>
          <p:cNvPr id="362" name="Google Shape;362;p22"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363" name="Google Shape;363;p22"/>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Calibri"/>
                <a:ea typeface="Calibri"/>
                <a:cs typeface="Calibri"/>
                <a:sym typeface="Calibri"/>
              </a:rPr>
              <a:t>II</a:t>
            </a:r>
            <a:endParaRPr sz="5400" b="1">
              <a:solidFill>
                <a:schemeClr val="lt1"/>
              </a:solidFill>
              <a:latin typeface="Calibri"/>
              <a:ea typeface="Calibri"/>
              <a:cs typeface="Calibri"/>
              <a:sym typeface="Calibri"/>
            </a:endParaRPr>
          </a:p>
        </p:txBody>
      </p:sp>
      <p:pic>
        <p:nvPicPr>
          <p:cNvPr id="364" name="Google Shape;364;p22" descr="3"/>
          <p:cNvPicPr preferRelativeResize="0"/>
          <p:nvPr/>
        </p:nvPicPr>
        <p:blipFill rotWithShape="1">
          <a:blip r:embed="rId4">
            <a:alphaModFix/>
          </a:blip>
          <a:srcRect/>
          <a:stretch/>
        </p:blipFill>
        <p:spPr>
          <a:xfrm>
            <a:off x="7170218" y="551789"/>
            <a:ext cx="1598693" cy="1524218"/>
          </a:xfrm>
          <a:prstGeom prst="rect">
            <a:avLst/>
          </a:prstGeom>
          <a:noFill/>
          <a:ln>
            <a:noFill/>
          </a:ln>
        </p:spPr>
      </p:pic>
      <p:grpSp>
        <p:nvGrpSpPr>
          <p:cNvPr id="365" name="Google Shape;365;p22"/>
          <p:cNvGrpSpPr/>
          <p:nvPr/>
        </p:nvGrpSpPr>
        <p:grpSpPr>
          <a:xfrm>
            <a:off x="8768911" y="-705101"/>
            <a:ext cx="3197225" cy="3218815"/>
            <a:chOff x="11166" y="1010"/>
            <a:chExt cx="5035" cy="5069"/>
          </a:xfrm>
        </p:grpSpPr>
        <p:pic>
          <p:nvPicPr>
            <p:cNvPr id="366" name="Google Shape;366;p22" descr="1"/>
            <p:cNvPicPr preferRelativeResize="0"/>
            <p:nvPr/>
          </p:nvPicPr>
          <p:blipFill rotWithShape="1">
            <a:blip r:embed="rId5">
              <a:alphaModFix/>
            </a:blip>
            <a:srcRect/>
            <a:stretch/>
          </p:blipFill>
          <p:spPr>
            <a:xfrm>
              <a:off x="12059" y="1010"/>
              <a:ext cx="4142" cy="5069"/>
            </a:xfrm>
            <a:prstGeom prst="rect">
              <a:avLst/>
            </a:prstGeom>
            <a:noFill/>
            <a:ln>
              <a:noFill/>
            </a:ln>
          </p:spPr>
        </p:pic>
        <p:sp>
          <p:nvSpPr>
            <p:cNvPr id="367" name="Google Shape;367;p22"/>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sp>
        <p:nvSpPr>
          <p:cNvPr id="368" name="Google Shape;368;p22"/>
          <p:cNvSpPr txBox="1"/>
          <p:nvPr/>
        </p:nvSpPr>
        <p:spPr>
          <a:xfrm>
            <a:off x="4743273" y="2635808"/>
            <a:ext cx="65458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ĐỌC – HIỂU VĂN BẢN</a:t>
            </a:r>
            <a:endParaRPr sz="5400" b="1">
              <a:solidFill>
                <a:srgbClr val="C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3"/>
                                        </p:tgtEl>
                                        <p:attrNameLst>
                                          <p:attrName>style.visibility</p:attrName>
                                        </p:attrNameLst>
                                      </p:cBhvr>
                                      <p:to>
                                        <p:strVal val="visible"/>
                                      </p:to>
                                    </p:set>
                                    <p:animEffect transition="in" filter="fade">
                                      <p:cBhvr>
                                        <p:cTn id="7" dur="500"/>
                                        <p:tgtEl>
                                          <p:spTgt spid="36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8"/>
                                        </p:tgtEl>
                                        <p:attrNameLst>
                                          <p:attrName>style.visibility</p:attrName>
                                        </p:attrNameLst>
                                      </p:cBhvr>
                                      <p:to>
                                        <p:strVal val="visible"/>
                                      </p:to>
                                    </p:set>
                                    <p:animEffect transition="in" filter="fade">
                                      <p:cBhvr>
                                        <p:cTn id="12" dur="500"/>
                                        <p:tgtEl>
                                          <p:spTgt spid="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74" name="Google Shape;374;p23"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75" name="Google Shape;375;p23"/>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graphicFrame>
        <p:nvGraphicFramePr>
          <p:cNvPr id="376" name="Google Shape;376;p23"/>
          <p:cNvGraphicFramePr/>
          <p:nvPr/>
        </p:nvGraphicFramePr>
        <p:xfrm>
          <a:off x="396704" y="1357766"/>
          <a:ext cx="3000000" cy="3000000"/>
        </p:xfrm>
        <a:graphic>
          <a:graphicData uri="http://schemas.openxmlformats.org/drawingml/2006/table">
            <a:tbl>
              <a:tblPr firstRow="1" firstCol="1" bandRow="1">
                <a:noFill/>
                <a:tableStyleId>{8C5E2A3F-6238-4CEA-8865-0A873A50B9D3}</a:tableStyleId>
              </a:tblPr>
              <a:tblGrid>
                <a:gridCol w="2730500"/>
                <a:gridCol w="8668100"/>
              </a:tblGrid>
              <a:tr h="115025">
                <a:tc gridSpan="2">
                  <a:txBody>
                    <a:bodyPr/>
                    <a:lstStyle/>
                    <a:p>
                      <a:pPr marL="0" marR="0" lvl="0" indent="0" algn="ctr" rtl="0">
                        <a:lnSpc>
                          <a:spcPct val="100000"/>
                        </a:lnSpc>
                        <a:spcBef>
                          <a:spcPts val="0"/>
                        </a:spcBef>
                        <a:spcAft>
                          <a:spcPts val="0"/>
                        </a:spcAft>
                        <a:buNone/>
                      </a:pPr>
                      <a:r>
                        <a:rPr lang="en-US" sz="2400" u="none" strike="noStrike" cap="none"/>
                        <a:t>THẢO LUẬN NHÓM (5P)</a:t>
                      </a:r>
                      <a:endParaRPr sz="2000" u="none" strike="noStrike" cap="none">
                        <a:latin typeface="Calibri"/>
                        <a:ea typeface="Calibri"/>
                        <a:cs typeface="Calibri"/>
                        <a:sym typeface="Calibri"/>
                      </a:endParaRPr>
                    </a:p>
                  </a:txBody>
                  <a:tcPr marL="28000" marR="28000" marT="0" marB="0"/>
                </a:tc>
                <a:tc hMerge="1">
                  <a:txBody>
                    <a:bodyPr/>
                    <a:lstStyle/>
                    <a:p>
                      <a:endParaRPr lang="en-US"/>
                    </a:p>
                  </a:txBody>
                  <a:tcPr/>
                </a:tc>
              </a:tr>
              <a:tr h="1160650">
                <a:tc>
                  <a:txBody>
                    <a:bodyPr/>
                    <a:lstStyle/>
                    <a:p>
                      <a:pPr marL="0" marR="0" lvl="0" indent="0" algn="ctr" rtl="0">
                        <a:lnSpc>
                          <a:spcPct val="100000"/>
                        </a:lnSpc>
                        <a:spcBef>
                          <a:spcPts val="0"/>
                        </a:spcBef>
                        <a:spcAft>
                          <a:spcPts val="0"/>
                        </a:spcAft>
                        <a:buNone/>
                      </a:pPr>
                      <a:r>
                        <a:rPr lang="en-US" sz="2400" u="none" strike="noStrike" cap="none"/>
                        <a:t>Nhóm 1. Giới thiệu nhân vật Ngô Tử Văn</a:t>
                      </a:r>
                      <a:endParaRPr sz="2400" u="none" strike="noStrike" cap="none">
                        <a:latin typeface="Calibri"/>
                        <a:ea typeface="Calibri"/>
                        <a:cs typeface="Calibri"/>
                        <a:sym typeface="Calibri"/>
                      </a:endParaRPr>
                    </a:p>
                  </a:txBody>
                  <a:tcPr marL="28000" marR="28000" marT="0" marB="0"/>
                </a:tc>
                <a:tc>
                  <a:txBody>
                    <a:bodyPr/>
                    <a:lstStyle/>
                    <a:p>
                      <a:pPr marL="0" marR="0" lvl="0" indent="0" algn="just" rtl="0">
                        <a:lnSpc>
                          <a:spcPct val="100000"/>
                        </a:lnSpc>
                        <a:spcBef>
                          <a:spcPts val="0"/>
                        </a:spcBef>
                        <a:spcAft>
                          <a:spcPts val="0"/>
                        </a:spcAft>
                        <a:buNone/>
                      </a:pPr>
                      <a:r>
                        <a:rPr lang="en-US" sz="2400" u="none" strike="noStrike" cap="none"/>
                        <a:t>Ngay từ đầu truyện, tác giả đã giới thiệu Ngô Tử Văn - nhân vật chính như thế nào? Em có nhận xét gì về cách giới thiệu đó của tác giả?</a:t>
                      </a:r>
                      <a:endParaRPr sz="2400" i="1" u="none" strike="noStrike" cap="none">
                        <a:latin typeface="Calibri"/>
                        <a:ea typeface="Calibri"/>
                        <a:cs typeface="Calibri"/>
                        <a:sym typeface="Calibri"/>
                      </a:endParaRPr>
                    </a:p>
                  </a:txBody>
                  <a:tcPr marL="28000" marR="28000" marT="0" marB="0"/>
                </a:tc>
              </a:tr>
              <a:tr h="1422050">
                <a:tc>
                  <a:txBody>
                    <a:bodyPr/>
                    <a:lstStyle/>
                    <a:p>
                      <a:pPr marL="0" marR="0" lvl="0" indent="0" algn="ctr" rtl="0">
                        <a:lnSpc>
                          <a:spcPct val="100000"/>
                        </a:lnSpc>
                        <a:spcBef>
                          <a:spcPts val="0"/>
                        </a:spcBef>
                        <a:spcAft>
                          <a:spcPts val="0"/>
                        </a:spcAft>
                        <a:buNone/>
                      </a:pPr>
                      <a:r>
                        <a:rPr lang="en-US" sz="2400" u="none" strike="noStrike" cap="none"/>
                        <a:t>Nhóm 2. Sự kiện đốt đền tà</a:t>
                      </a:r>
                      <a:endParaRPr sz="2400" u="none" strike="noStrike" cap="none">
                        <a:latin typeface="Calibri"/>
                        <a:ea typeface="Calibri"/>
                        <a:cs typeface="Calibri"/>
                        <a:sym typeface="Calibri"/>
                      </a:endParaRPr>
                    </a:p>
                  </a:txBody>
                  <a:tcPr marL="28000" marR="28000" marT="0" marB="0"/>
                </a:tc>
                <a:tc>
                  <a:txBody>
                    <a:bodyPr/>
                    <a:lstStyle/>
                    <a:p>
                      <a:pPr marL="0" marR="0" lvl="0" indent="0" algn="just" rtl="0">
                        <a:lnSpc>
                          <a:spcPct val="100000"/>
                        </a:lnSpc>
                        <a:spcBef>
                          <a:spcPts val="0"/>
                        </a:spcBef>
                        <a:spcAft>
                          <a:spcPts val="0"/>
                        </a:spcAft>
                        <a:buNone/>
                      </a:pPr>
                      <a:r>
                        <a:rPr lang="en-US" sz="2400" u="none" strike="noStrike" cap="none"/>
                        <a:t>Nguyên nhân Tử Văn đốt đền là gì?</a:t>
                      </a:r>
                      <a:endParaRPr sz="2400" u="none" strike="noStrike" cap="none"/>
                    </a:p>
                    <a:p>
                      <a:pPr marL="0" marR="0" lvl="0" indent="0" algn="just" rtl="0">
                        <a:lnSpc>
                          <a:spcPct val="100000"/>
                        </a:lnSpc>
                        <a:spcBef>
                          <a:spcPts val="0"/>
                        </a:spcBef>
                        <a:spcAft>
                          <a:spcPts val="0"/>
                        </a:spcAft>
                        <a:buNone/>
                      </a:pPr>
                      <a:r>
                        <a:rPr lang="en-US" sz="2400" u="none" strike="noStrike" cap="none"/>
                        <a:t>Hành động đốt đền của Tử Văn diễn ra như thế nào? Có ý thức hay vô thức? Đáng trách hay không đáng trách? Ý nghĩa?</a:t>
                      </a:r>
                      <a:endParaRPr sz="2400" i="1" u="none" strike="noStrike" cap="none">
                        <a:latin typeface="Calibri"/>
                        <a:ea typeface="Calibri"/>
                        <a:cs typeface="Calibri"/>
                        <a:sym typeface="Calibri"/>
                      </a:endParaRPr>
                    </a:p>
                  </a:txBody>
                  <a:tcPr marL="28000" marR="28000" marT="0" marB="0"/>
                </a:tc>
              </a:tr>
              <a:tr h="994850">
                <a:tc>
                  <a:txBody>
                    <a:bodyPr/>
                    <a:lstStyle/>
                    <a:p>
                      <a:pPr marL="0" marR="0" lvl="0" indent="0" algn="ctr" rtl="0">
                        <a:lnSpc>
                          <a:spcPct val="100000"/>
                        </a:lnSpc>
                        <a:spcBef>
                          <a:spcPts val="0"/>
                        </a:spcBef>
                        <a:spcAft>
                          <a:spcPts val="0"/>
                        </a:spcAft>
                        <a:buNone/>
                      </a:pPr>
                      <a:r>
                        <a:rPr lang="en-US" sz="2400" u="none" strike="noStrike" cap="none"/>
                        <a:t>Nhóm 3. Tử Văn gặp hồn ma Bách hộ họ Thôi</a:t>
                      </a:r>
                      <a:endParaRPr sz="2400" u="none" strike="noStrike" cap="none">
                        <a:latin typeface="Calibri"/>
                        <a:ea typeface="Calibri"/>
                        <a:cs typeface="Calibri"/>
                        <a:sym typeface="Calibri"/>
                      </a:endParaRPr>
                    </a:p>
                  </a:txBody>
                  <a:tcPr marL="28000" marR="28000" marT="0" marB="0"/>
                </a:tc>
                <a:tc>
                  <a:txBody>
                    <a:bodyPr/>
                    <a:lstStyle/>
                    <a:p>
                      <a:pPr marL="0" marR="0" lvl="0" indent="0" algn="just" rtl="0">
                        <a:lnSpc>
                          <a:spcPct val="100000"/>
                        </a:lnSpc>
                        <a:spcBef>
                          <a:spcPts val="0"/>
                        </a:spcBef>
                        <a:spcAft>
                          <a:spcPts val="0"/>
                        </a:spcAft>
                        <a:buNone/>
                      </a:pPr>
                      <a:r>
                        <a:rPr lang="en-US" sz="2400" u="none" strike="noStrike" cap="none"/>
                        <a:t>Cuộc đối mặt giữa Ngô Tử Văn với hồn ma tên tướng giặc (tự xưng là cư sĩ) diễn ra như thế nào? Chỉ rõ những chi tiết đó? Thái độ của Ngô Tử Văn?</a:t>
                      </a:r>
                      <a:endParaRPr sz="2400" i="1" u="none" strike="noStrike" cap="none">
                        <a:latin typeface="Calibri"/>
                        <a:ea typeface="Calibri"/>
                        <a:cs typeface="Calibri"/>
                        <a:sym typeface="Calibri"/>
                      </a:endParaRPr>
                    </a:p>
                  </a:txBody>
                  <a:tcPr marL="28000" marR="28000" marT="0" marB="0"/>
                </a:tc>
              </a:tr>
              <a:tr h="658775">
                <a:tc>
                  <a:txBody>
                    <a:bodyPr/>
                    <a:lstStyle/>
                    <a:p>
                      <a:pPr marL="0" marR="0" lvl="0" indent="0" algn="ctr" rtl="0">
                        <a:lnSpc>
                          <a:spcPct val="100000"/>
                        </a:lnSpc>
                        <a:spcBef>
                          <a:spcPts val="0"/>
                        </a:spcBef>
                        <a:spcAft>
                          <a:spcPts val="0"/>
                        </a:spcAft>
                        <a:buNone/>
                      </a:pPr>
                      <a:r>
                        <a:rPr lang="en-US" sz="2400" u="none" strike="noStrike" cap="none"/>
                        <a:t>Nhóm 4</a:t>
                      </a:r>
                      <a:endParaRPr sz="2400" u="none" strike="noStrike" cap="none"/>
                    </a:p>
                    <a:p>
                      <a:pPr marL="0" marR="0" lvl="0" indent="0" algn="ctr" rtl="0">
                        <a:lnSpc>
                          <a:spcPct val="100000"/>
                        </a:lnSpc>
                        <a:spcBef>
                          <a:spcPts val="0"/>
                        </a:spcBef>
                        <a:spcAft>
                          <a:spcPts val="0"/>
                        </a:spcAft>
                        <a:buNone/>
                      </a:pPr>
                      <a:r>
                        <a:rPr lang="en-US" sz="2400" u="none" strike="noStrike" cap="none"/>
                        <a:t>Tử Văn gặp Thổ Công</a:t>
                      </a:r>
                      <a:endParaRPr sz="2400" u="none" strike="noStrike" cap="none">
                        <a:latin typeface="Calibri"/>
                        <a:ea typeface="Calibri"/>
                        <a:cs typeface="Calibri"/>
                        <a:sym typeface="Calibri"/>
                      </a:endParaRPr>
                    </a:p>
                  </a:txBody>
                  <a:tcPr marL="28000" marR="28000" marT="0" marB="0"/>
                </a:tc>
                <a:tc>
                  <a:txBody>
                    <a:bodyPr/>
                    <a:lstStyle/>
                    <a:p>
                      <a:pPr marL="0" marR="0" lvl="0" indent="0" algn="just" rtl="0">
                        <a:lnSpc>
                          <a:spcPct val="100000"/>
                        </a:lnSpc>
                        <a:spcBef>
                          <a:spcPts val="0"/>
                        </a:spcBef>
                        <a:spcAft>
                          <a:spcPts val="0"/>
                        </a:spcAft>
                        <a:buNone/>
                      </a:pPr>
                      <a:r>
                        <a:rPr lang="en-US" sz="2400" u="none" strike="noStrike" cap="none"/>
                        <a:t>Cuộc gặp gỡ tiếp sau đó với ông già Thổ công được Thái độ của Tử Văn? Ý nghĩa của cuộc gặp gỡ đó?</a:t>
                      </a:r>
                      <a:endParaRPr sz="2400" i="1" u="none" strike="noStrike" cap="none">
                        <a:latin typeface="Calibri"/>
                        <a:ea typeface="Calibri"/>
                        <a:cs typeface="Calibri"/>
                        <a:sym typeface="Calibri"/>
                      </a:endParaRPr>
                    </a:p>
                  </a:txBody>
                  <a:tcPr marL="28000" marR="28000" marT="0" marB="0"/>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6"/>
                                        </p:tgtEl>
                                        <p:attrNameLst>
                                          <p:attrName>style.visibility</p:attrName>
                                        </p:attrNameLst>
                                      </p:cBhvr>
                                      <p:to>
                                        <p:strVal val="visible"/>
                                      </p:to>
                                    </p:set>
                                    <p:animEffect transition="in" filter="fade">
                                      <p:cBhvr>
                                        <p:cTn id="12" dur="500"/>
                                        <p:tgtEl>
                                          <p:spTgt spid="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4"/>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82" name="Google Shape;382;p24"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83" name="Google Shape;383;p24"/>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pic>
        <p:nvPicPr>
          <p:cNvPr id="384" name="Google Shape;384;p24"/>
          <p:cNvPicPr preferRelativeResize="0"/>
          <p:nvPr/>
        </p:nvPicPr>
        <p:blipFill rotWithShape="1">
          <a:blip r:embed="rId4">
            <a:alphaModFix/>
          </a:blip>
          <a:srcRect/>
          <a:stretch/>
        </p:blipFill>
        <p:spPr>
          <a:xfrm flipH="1">
            <a:off x="-325815" y="2119862"/>
            <a:ext cx="3726000" cy="3726000"/>
          </a:xfrm>
          <a:prstGeom prst="rect">
            <a:avLst/>
          </a:prstGeom>
          <a:noFill/>
          <a:ln>
            <a:noFill/>
          </a:ln>
        </p:spPr>
      </p:pic>
      <p:sp>
        <p:nvSpPr>
          <p:cNvPr id="385" name="Google Shape;385;p24"/>
          <p:cNvSpPr txBox="1"/>
          <p:nvPr/>
        </p:nvSpPr>
        <p:spPr>
          <a:xfrm>
            <a:off x="482602" y="1032835"/>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002060"/>
                </a:solidFill>
                <a:latin typeface="Calibri"/>
                <a:ea typeface="Calibri"/>
                <a:cs typeface="Calibri"/>
                <a:sym typeface="Calibri"/>
              </a:rPr>
              <a:t>a. Giới thiệu về nhân vật Ngô Tử Văn</a:t>
            </a:r>
            <a:endParaRPr/>
          </a:p>
        </p:txBody>
      </p:sp>
      <p:sp>
        <p:nvSpPr>
          <p:cNvPr id="386" name="Google Shape;386;p24"/>
          <p:cNvSpPr txBox="1"/>
          <p:nvPr/>
        </p:nvSpPr>
        <p:spPr>
          <a:xfrm>
            <a:off x="3125724" y="4738590"/>
            <a:ext cx="8300026" cy="132343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endParaRPr sz="2400" b="1" i="1">
              <a:solidFill>
                <a:srgbClr val="0070C0"/>
              </a:solidFill>
              <a:latin typeface="Calibri"/>
              <a:ea typeface="Calibri"/>
              <a:cs typeface="Calibri"/>
              <a:sym typeface="Calibri"/>
            </a:endParaRPr>
          </a:p>
          <a:p>
            <a:pPr marL="0" marR="0" lvl="0" indent="0" algn="just" rtl="0">
              <a:spcBef>
                <a:spcPts val="0"/>
              </a:spcBef>
              <a:spcAft>
                <a:spcPts val="0"/>
              </a:spcAft>
              <a:buNone/>
            </a:pPr>
            <a:r>
              <a:rPr lang="en-US" sz="2800" b="1" i="1">
                <a:solidFill>
                  <a:srgbClr val="0070C0"/>
                </a:solidFill>
                <a:latin typeface="Calibri"/>
                <a:ea typeface="Calibri"/>
                <a:cs typeface="Calibri"/>
                <a:sym typeface="Calibri"/>
              </a:rPr>
              <a:t>→ Cách giới thiệu trực tiếp, ngắn gọn.</a:t>
            </a:r>
            <a:endParaRPr/>
          </a:p>
          <a:p>
            <a:pPr marL="0" marR="0" lvl="0" indent="0" algn="just" rtl="0">
              <a:spcBef>
                <a:spcPts val="0"/>
              </a:spcBef>
              <a:spcAft>
                <a:spcPts val="0"/>
              </a:spcAft>
              <a:buNone/>
            </a:pPr>
            <a:r>
              <a:rPr lang="en-US" sz="2800" b="1" i="1">
                <a:solidFill>
                  <a:srgbClr val="0070C0"/>
                </a:solidFill>
                <a:latin typeface="Calibri"/>
                <a:ea typeface="Calibri"/>
                <a:cs typeface="Calibri"/>
                <a:sym typeface="Calibri"/>
              </a:rPr>
              <a:t>→ Gây sự chú ý của ngưới đọc.</a:t>
            </a:r>
            <a:endParaRPr sz="2800" b="1" i="1">
              <a:solidFill>
                <a:srgbClr val="0070C0"/>
              </a:solidFill>
              <a:latin typeface="Calibri"/>
              <a:ea typeface="Calibri"/>
              <a:cs typeface="Calibri"/>
              <a:sym typeface="Calibri"/>
            </a:endParaRPr>
          </a:p>
        </p:txBody>
      </p:sp>
      <p:sp>
        <p:nvSpPr>
          <p:cNvPr id="387" name="Google Shape;387;p24"/>
          <p:cNvSpPr/>
          <p:nvPr/>
        </p:nvSpPr>
        <p:spPr>
          <a:xfrm>
            <a:off x="3048731" y="2008712"/>
            <a:ext cx="8238601" cy="1132150"/>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i="1">
                <a:solidFill>
                  <a:schemeClr val="dk1"/>
                </a:solidFill>
                <a:latin typeface="Calibri"/>
                <a:ea typeface="Calibri"/>
                <a:cs typeface="Calibri"/>
                <a:sym typeface="Calibri"/>
              </a:rPr>
              <a:t>- Lai lịch: </a:t>
            </a:r>
            <a:r>
              <a:rPr lang="en-US" sz="2800">
                <a:solidFill>
                  <a:schemeClr val="dk1"/>
                </a:solidFill>
                <a:latin typeface="Calibri"/>
                <a:ea typeface="Calibri"/>
                <a:cs typeface="Calibri"/>
                <a:sym typeface="Calibri"/>
              </a:rPr>
              <a:t>Tên là Soạn, người huyện Yên Dũng, đất Lạng Giang, là một trí thức nước Việt.</a:t>
            </a:r>
            <a:endParaRPr sz="2400">
              <a:solidFill>
                <a:schemeClr val="dk1"/>
              </a:solidFill>
              <a:latin typeface="Calibri"/>
              <a:ea typeface="Calibri"/>
              <a:cs typeface="Calibri"/>
              <a:sym typeface="Calibri"/>
            </a:endParaRPr>
          </a:p>
        </p:txBody>
      </p:sp>
      <p:sp>
        <p:nvSpPr>
          <p:cNvPr id="388" name="Google Shape;388;p24"/>
          <p:cNvSpPr/>
          <p:nvPr/>
        </p:nvSpPr>
        <p:spPr>
          <a:xfrm>
            <a:off x="3110156" y="3331782"/>
            <a:ext cx="8238601" cy="1475834"/>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800" b="1" i="1">
                <a:solidFill>
                  <a:schemeClr val="dk1"/>
                </a:solidFill>
                <a:latin typeface="Calibri"/>
                <a:ea typeface="Calibri"/>
                <a:cs typeface="Calibri"/>
                <a:sym typeface="Calibri"/>
              </a:rPr>
              <a:t>- Tính cách: </a:t>
            </a:r>
            <a:r>
              <a:rPr lang="en-US" sz="2800">
                <a:solidFill>
                  <a:schemeClr val="dk1"/>
                </a:solidFill>
                <a:latin typeface="Calibri"/>
                <a:ea typeface="Calibri"/>
                <a:cs typeface="Calibri"/>
                <a:sym typeface="Calibri"/>
              </a:rPr>
              <a:t>Khảng khái, nóng nảy, thấy gian tà là không chịu được, vùng Bắc người ta vẫn khen là một người cương trực.</a:t>
            </a: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500"/>
                                        <p:tgtEl>
                                          <p:spTgt spid="3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gtEl>
                                        <p:attrNameLst>
                                          <p:attrName>style.visibility</p:attrName>
                                        </p:attrNameLst>
                                      </p:cBhvr>
                                      <p:to>
                                        <p:strVal val="visible"/>
                                      </p:to>
                                    </p:set>
                                    <p:animEffect transition="in" filter="fade">
                                      <p:cBhvr>
                                        <p:cTn id="12" dur="500"/>
                                        <p:tgtEl>
                                          <p:spTgt spid="38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4"/>
                                        </p:tgtEl>
                                        <p:attrNameLst>
                                          <p:attrName>style.visibility</p:attrName>
                                        </p:attrNameLst>
                                      </p:cBhvr>
                                      <p:to>
                                        <p:strVal val="visible"/>
                                      </p:to>
                                    </p:set>
                                    <p:animEffect transition="in" filter="fade">
                                      <p:cBhvr>
                                        <p:cTn id="17" dur="500"/>
                                        <p:tgtEl>
                                          <p:spTgt spid="3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7"/>
                                        </p:tgtEl>
                                        <p:attrNameLst>
                                          <p:attrName>style.visibility</p:attrName>
                                        </p:attrNameLst>
                                      </p:cBhvr>
                                      <p:to>
                                        <p:strVal val="visible"/>
                                      </p:to>
                                    </p:set>
                                    <p:animEffect transition="in" filter="fade">
                                      <p:cBhvr>
                                        <p:cTn id="22" dur="500"/>
                                        <p:tgtEl>
                                          <p:spTgt spid="3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8"/>
                                        </p:tgtEl>
                                        <p:attrNameLst>
                                          <p:attrName>style.visibility</p:attrName>
                                        </p:attrNameLst>
                                      </p:cBhvr>
                                      <p:to>
                                        <p:strVal val="visible"/>
                                      </p:to>
                                    </p:set>
                                    <p:animEffect transition="in" filter="fade">
                                      <p:cBhvr>
                                        <p:cTn id="27" dur="500"/>
                                        <p:tgtEl>
                                          <p:spTgt spid="38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6"/>
                                        </p:tgtEl>
                                        <p:attrNameLst>
                                          <p:attrName>style.visibility</p:attrName>
                                        </p:attrNameLst>
                                      </p:cBhvr>
                                      <p:to>
                                        <p:strVal val="visible"/>
                                      </p:to>
                                    </p:set>
                                    <p:animEffect transition="in" filter="fade">
                                      <p:cBhvr>
                                        <p:cTn id="32" dur="500"/>
                                        <p:tgtEl>
                                          <p:spTgt spid="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5"/>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4" name="Google Shape;394;p25"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395" name="Google Shape;395;p25"/>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396" name="Google Shape;396;p25"/>
          <p:cNvSpPr txBox="1"/>
          <p:nvPr/>
        </p:nvSpPr>
        <p:spPr>
          <a:xfrm>
            <a:off x="403631" y="1137005"/>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002060"/>
                </a:solidFill>
                <a:latin typeface="Calibri"/>
                <a:ea typeface="Calibri"/>
                <a:cs typeface="Calibri"/>
                <a:sym typeface="Calibri"/>
              </a:rPr>
              <a:t>b. Sự kiện đốt đền tà</a:t>
            </a:r>
            <a:endParaRPr sz="3200" b="1">
              <a:solidFill>
                <a:srgbClr val="002060"/>
              </a:solidFill>
              <a:latin typeface="Calibri"/>
              <a:ea typeface="Calibri"/>
              <a:cs typeface="Calibri"/>
              <a:sym typeface="Calibri"/>
            </a:endParaRPr>
          </a:p>
        </p:txBody>
      </p:sp>
      <p:pic>
        <p:nvPicPr>
          <p:cNvPr id="397" name="Google Shape;397;p25" descr="Ý nghĩa việc đốt đền của Ngô Tử Văn hay nhất - Văn 10"/>
          <p:cNvPicPr preferRelativeResize="0"/>
          <p:nvPr/>
        </p:nvPicPr>
        <p:blipFill rotWithShape="1">
          <a:blip r:embed="rId4">
            <a:alphaModFix/>
          </a:blip>
          <a:srcRect l="11065" r="13194"/>
          <a:stretch/>
        </p:blipFill>
        <p:spPr>
          <a:xfrm>
            <a:off x="8458202" y="2320967"/>
            <a:ext cx="3543062" cy="23304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98" name="Google Shape;398;p25"/>
          <p:cNvSpPr/>
          <p:nvPr/>
        </p:nvSpPr>
        <p:spPr>
          <a:xfrm>
            <a:off x="557646" y="4384591"/>
            <a:ext cx="7606145" cy="190913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1" i="1">
                <a:solidFill>
                  <a:schemeClr val="dk1"/>
                </a:solidFill>
                <a:latin typeface="Calibri"/>
                <a:ea typeface="Calibri"/>
                <a:cs typeface="Calibri"/>
                <a:sym typeface="Calibri"/>
              </a:rPr>
              <a:t>- Hành động:</a:t>
            </a:r>
            <a:r>
              <a:rPr lang="en-US" sz="3200">
                <a:solidFill>
                  <a:schemeClr val="dk1"/>
                </a:solidFill>
                <a:latin typeface="Calibri"/>
                <a:ea typeface="Calibri"/>
                <a:cs typeface="Calibri"/>
                <a:sym typeface="Calibri"/>
              </a:rPr>
              <a:t> cẩn trọng, công khai, quyết liệt: </a:t>
            </a:r>
            <a:r>
              <a:rPr lang="en-US" sz="3200" i="1">
                <a:solidFill>
                  <a:schemeClr val="dk1"/>
                </a:solidFill>
                <a:latin typeface="Calibri"/>
                <a:ea typeface="Calibri"/>
                <a:cs typeface="Calibri"/>
                <a:sym typeface="Calibri"/>
              </a:rPr>
              <a:t>“tắm gội sạch sẽ, khấn trời rồi châm lửa đốt đền”.</a:t>
            </a:r>
            <a:endParaRPr/>
          </a:p>
        </p:txBody>
      </p:sp>
      <p:sp>
        <p:nvSpPr>
          <p:cNvPr id="399" name="Google Shape;399;p25"/>
          <p:cNvSpPr/>
          <p:nvPr/>
        </p:nvSpPr>
        <p:spPr>
          <a:xfrm>
            <a:off x="557647" y="2183577"/>
            <a:ext cx="7606144" cy="190913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1" i="1">
                <a:solidFill>
                  <a:schemeClr val="dk1"/>
                </a:solidFill>
                <a:latin typeface="Calibri"/>
                <a:ea typeface="Calibri"/>
                <a:cs typeface="Calibri"/>
                <a:sym typeface="Calibri"/>
              </a:rPr>
              <a:t>- Nguyên nhân: </a:t>
            </a:r>
            <a:r>
              <a:rPr lang="en-US" sz="3200">
                <a:solidFill>
                  <a:schemeClr val="dk1"/>
                </a:solidFill>
                <a:latin typeface="Calibri"/>
                <a:ea typeface="Calibri"/>
                <a:cs typeface="Calibri"/>
                <a:sym typeface="Calibri"/>
              </a:rPr>
              <a:t>Tử Văn đốt đền vì ngôi đền ấy bị hồn ma tên tướng bại trận của Bắc triều chiếm giữ và tác quái.</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5"/>
                                        </p:tgtEl>
                                        <p:attrNameLst>
                                          <p:attrName>style.visibility</p:attrName>
                                        </p:attrNameLst>
                                      </p:cBhvr>
                                      <p:to>
                                        <p:strVal val="visible"/>
                                      </p:to>
                                    </p:set>
                                    <p:animEffect transition="in" filter="fade">
                                      <p:cBhvr>
                                        <p:cTn id="7" dur="500"/>
                                        <p:tgtEl>
                                          <p:spTgt spid="39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6"/>
                                        </p:tgtEl>
                                        <p:attrNameLst>
                                          <p:attrName>style.visibility</p:attrName>
                                        </p:attrNameLst>
                                      </p:cBhvr>
                                      <p:to>
                                        <p:strVal val="visible"/>
                                      </p:to>
                                    </p:set>
                                    <p:anim calcmode="lin" valueType="num">
                                      <p:cBhvr additive="base">
                                        <p:cTn id="12" dur="500"/>
                                        <p:tgtEl>
                                          <p:spTgt spid="39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7"/>
                                        </p:tgtEl>
                                        <p:attrNameLst>
                                          <p:attrName>style.visibility</p:attrName>
                                        </p:attrNameLst>
                                      </p:cBhvr>
                                      <p:to>
                                        <p:strVal val="visible"/>
                                      </p:to>
                                    </p:set>
                                    <p:animEffect transition="in" filter="fade">
                                      <p:cBhvr>
                                        <p:cTn id="17" dur="500"/>
                                        <p:tgtEl>
                                          <p:spTgt spid="3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
                                        </p:tgtEl>
                                        <p:attrNameLst>
                                          <p:attrName>style.visibility</p:attrName>
                                        </p:attrNameLst>
                                      </p:cBhvr>
                                      <p:to>
                                        <p:strVal val="visible"/>
                                      </p:to>
                                    </p:set>
                                    <p:animEffect transition="in" filter="fade">
                                      <p:cBhvr>
                                        <p:cTn id="22" dur="500"/>
                                        <p:tgtEl>
                                          <p:spTgt spid="39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8"/>
                                        </p:tgtEl>
                                        <p:attrNameLst>
                                          <p:attrName>style.visibility</p:attrName>
                                        </p:attrNameLst>
                                      </p:cBhvr>
                                      <p:to>
                                        <p:strVal val="visible"/>
                                      </p:to>
                                    </p:set>
                                    <p:animEffect transition="in" filter="fade">
                                      <p:cBhvr>
                                        <p:cTn id="27"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26"/>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05" name="Google Shape;405;p26"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406" name="Google Shape;406;p26"/>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07" name="Google Shape;407;p26"/>
          <p:cNvSpPr txBox="1"/>
          <p:nvPr/>
        </p:nvSpPr>
        <p:spPr>
          <a:xfrm>
            <a:off x="403631" y="1137005"/>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002060"/>
                </a:solidFill>
                <a:latin typeface="Calibri"/>
                <a:ea typeface="Calibri"/>
                <a:cs typeface="Calibri"/>
                <a:sym typeface="Calibri"/>
              </a:rPr>
              <a:t>b. Sự kiện đốt đền tà</a:t>
            </a:r>
            <a:endParaRPr sz="3200" b="1">
              <a:solidFill>
                <a:srgbClr val="002060"/>
              </a:solidFill>
              <a:latin typeface="Calibri"/>
              <a:ea typeface="Calibri"/>
              <a:cs typeface="Calibri"/>
              <a:sym typeface="Calibri"/>
            </a:endParaRPr>
          </a:p>
        </p:txBody>
      </p:sp>
      <p:pic>
        <p:nvPicPr>
          <p:cNvPr id="408" name="Google Shape;408;p26" descr="Ý nghĩa việc đốt đền của Ngô Tử Văn hay nhất - Văn 10"/>
          <p:cNvPicPr preferRelativeResize="0"/>
          <p:nvPr/>
        </p:nvPicPr>
        <p:blipFill rotWithShape="1">
          <a:blip r:embed="rId4">
            <a:alphaModFix/>
          </a:blip>
          <a:srcRect l="11065" r="13194"/>
          <a:stretch/>
        </p:blipFill>
        <p:spPr>
          <a:xfrm>
            <a:off x="8458202" y="2320967"/>
            <a:ext cx="3543062" cy="233045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09" name="Google Shape;409;p26"/>
          <p:cNvSpPr/>
          <p:nvPr/>
        </p:nvSpPr>
        <p:spPr>
          <a:xfrm>
            <a:off x="568037" y="2389909"/>
            <a:ext cx="7606144" cy="1441862"/>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000">
                <a:solidFill>
                  <a:schemeClr val="dk1"/>
                </a:solidFill>
                <a:latin typeface="Calibri"/>
                <a:ea typeface="Calibri"/>
                <a:cs typeface="Calibri"/>
                <a:sym typeface="Calibri"/>
              </a:rPr>
              <a:t>- Thái độ của mọi người đối với hành động đốt đền của Tử Văn: </a:t>
            </a:r>
            <a:r>
              <a:rPr lang="en-US" sz="3000" i="1">
                <a:solidFill>
                  <a:schemeClr val="dk1"/>
                </a:solidFill>
                <a:latin typeface="Calibri"/>
                <a:ea typeface="Calibri"/>
                <a:cs typeface="Calibri"/>
                <a:sym typeface="Calibri"/>
              </a:rPr>
              <a:t>“đều lắc đầu lè lưỡi, lo sợ thay cho Tử Văn”.</a:t>
            </a:r>
            <a:endParaRPr sz="3000">
              <a:solidFill>
                <a:schemeClr val="dk1"/>
              </a:solidFill>
              <a:latin typeface="Calibri"/>
              <a:ea typeface="Calibri"/>
              <a:cs typeface="Calibri"/>
              <a:sym typeface="Calibri"/>
            </a:endParaRPr>
          </a:p>
        </p:txBody>
      </p:sp>
      <p:sp>
        <p:nvSpPr>
          <p:cNvPr id="410" name="Google Shape;410;p26"/>
          <p:cNvSpPr/>
          <p:nvPr/>
        </p:nvSpPr>
        <p:spPr>
          <a:xfrm>
            <a:off x="568037" y="4766427"/>
            <a:ext cx="11433228" cy="190913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just" rtl="0">
              <a:spcBef>
                <a:spcPts val="0"/>
              </a:spcBef>
              <a:spcAft>
                <a:spcPts val="0"/>
              </a:spcAft>
              <a:buClr>
                <a:schemeClr val="dk1"/>
              </a:buClr>
              <a:buSzPts val="3200"/>
              <a:buFont typeface="Calibri"/>
              <a:buChar char="-"/>
            </a:pPr>
            <a:r>
              <a:rPr lang="en-US" sz="3200" b="1" i="1">
                <a:solidFill>
                  <a:schemeClr val="dk1"/>
                </a:solidFill>
                <a:latin typeface="Calibri"/>
                <a:ea typeface="Calibri"/>
                <a:cs typeface="Calibri"/>
                <a:sym typeface="Calibri"/>
              </a:rPr>
              <a:t>Ý nghĩa của hành động Tử Văn đốt đền:</a:t>
            </a:r>
            <a:endParaRPr/>
          </a:p>
          <a:p>
            <a:pPr marL="342900" marR="0" lvl="0" indent="-342900" algn="just" rtl="0">
              <a:spcBef>
                <a:spcPts val="0"/>
              </a:spcBef>
              <a:spcAft>
                <a:spcPts val="0"/>
              </a:spcAft>
              <a:buClr>
                <a:schemeClr val="dk1"/>
              </a:buClr>
              <a:buSzPts val="3200"/>
              <a:buFont typeface="Courier New"/>
              <a:buChar char="o"/>
            </a:pPr>
            <a:r>
              <a:rPr lang="en-US" sz="3200">
                <a:solidFill>
                  <a:schemeClr val="dk1"/>
                </a:solidFill>
                <a:latin typeface="Calibri"/>
                <a:ea typeface="Calibri"/>
                <a:cs typeface="Calibri"/>
                <a:sym typeface="Calibri"/>
              </a:rPr>
              <a:t>Thể hiện tinh thần khẳng khái, cương trực, quyết vì dân trừ hại.</a:t>
            </a:r>
            <a:endParaRPr/>
          </a:p>
          <a:p>
            <a:pPr marL="342900" marR="0" lvl="0" indent="-342900" algn="just" rtl="0">
              <a:spcBef>
                <a:spcPts val="0"/>
              </a:spcBef>
              <a:spcAft>
                <a:spcPts val="0"/>
              </a:spcAft>
              <a:buClr>
                <a:schemeClr val="dk1"/>
              </a:buClr>
              <a:buSzPts val="3200"/>
              <a:buFont typeface="Courier New"/>
              <a:buChar char="o"/>
            </a:pPr>
            <a:r>
              <a:rPr lang="en-US" sz="3200">
                <a:solidFill>
                  <a:schemeClr val="dk1"/>
                </a:solidFill>
                <a:latin typeface="Calibri"/>
                <a:ea typeface="Calibri"/>
                <a:cs typeface="Calibri"/>
                <a:sym typeface="Calibri"/>
              </a:rPr>
              <a:t>Thể hiện tinh thần dân tộc mạnh mẽ.</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
                                        </p:tgtEl>
                                        <p:attrNameLst>
                                          <p:attrName>style.visibility</p:attrName>
                                        </p:attrNameLst>
                                      </p:cBhvr>
                                      <p:to>
                                        <p:strVal val="visible"/>
                                      </p:to>
                                    </p:set>
                                    <p:anim calcmode="lin" valueType="num">
                                      <p:cBhvr additive="base">
                                        <p:cTn id="7" dur="500"/>
                                        <p:tgtEl>
                                          <p:spTgt spid="40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0"/>
                                        </p:tgtEl>
                                        <p:attrNameLst>
                                          <p:attrName>style.visibility</p:attrName>
                                        </p:attrNameLst>
                                      </p:cBhvr>
                                      <p:to>
                                        <p:strVal val="visible"/>
                                      </p:to>
                                    </p:set>
                                    <p:anim calcmode="lin" valueType="num">
                                      <p:cBhvr additive="base">
                                        <p:cTn id="12" dur="500"/>
                                        <p:tgtEl>
                                          <p:spTgt spid="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27"/>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6" name="Google Shape;416;p27"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417" name="Google Shape;417;p27"/>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18" name="Google Shape;418;p27"/>
          <p:cNvSpPr txBox="1"/>
          <p:nvPr/>
        </p:nvSpPr>
        <p:spPr>
          <a:xfrm>
            <a:off x="530173" y="1285956"/>
            <a:ext cx="113985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2060"/>
                </a:solidFill>
                <a:latin typeface="Calibri"/>
                <a:ea typeface="Calibri"/>
                <a:cs typeface="Calibri"/>
                <a:sym typeface="Calibri"/>
              </a:rPr>
              <a:t>c. Tử Văn gặp hồn ma Bách hộ họ Thôi</a:t>
            </a:r>
            <a:endParaRPr sz="3200">
              <a:solidFill>
                <a:srgbClr val="002060"/>
              </a:solidFill>
              <a:latin typeface="Calibri"/>
              <a:ea typeface="Calibri"/>
              <a:cs typeface="Calibri"/>
              <a:sym typeface="Calibri"/>
            </a:endParaRPr>
          </a:p>
        </p:txBody>
      </p:sp>
      <p:graphicFrame>
        <p:nvGraphicFramePr>
          <p:cNvPr id="419" name="Google Shape;419;p27"/>
          <p:cNvGraphicFramePr/>
          <p:nvPr/>
        </p:nvGraphicFramePr>
        <p:xfrm>
          <a:off x="536832" y="2066313"/>
          <a:ext cx="3000000" cy="3000000"/>
        </p:xfrm>
        <a:graphic>
          <a:graphicData uri="http://schemas.openxmlformats.org/drawingml/2006/table">
            <a:tbl>
              <a:tblPr firstRow="1" firstCol="1" bandRow="1">
                <a:noFill/>
                <a:tableStyleId>{38F5D908-F47E-43EB-A197-BC097BA25C0D}</a:tableStyleId>
              </a:tblPr>
              <a:tblGrid>
                <a:gridCol w="5610400"/>
                <a:gridCol w="5610400"/>
              </a:tblGrid>
              <a:tr h="355600">
                <a:tc>
                  <a:txBody>
                    <a:bodyPr/>
                    <a:lstStyle/>
                    <a:p>
                      <a:pPr marL="0" marR="0" lvl="0" indent="0" algn="ctr" rtl="0">
                        <a:lnSpc>
                          <a:spcPct val="150000"/>
                        </a:lnSpc>
                        <a:spcBef>
                          <a:spcPts val="0"/>
                        </a:spcBef>
                        <a:spcAft>
                          <a:spcPts val="0"/>
                        </a:spcAft>
                        <a:buNone/>
                      </a:pPr>
                      <a:r>
                        <a:rPr lang="en-US" sz="2800" u="none" strike="noStrike" cap="none">
                          <a:solidFill>
                            <a:schemeClr val="dk1"/>
                          </a:solidFill>
                          <a:latin typeface="Calibri"/>
                          <a:ea typeface="Calibri"/>
                          <a:cs typeface="Calibri"/>
                          <a:sym typeface="Calibri"/>
                        </a:rPr>
                        <a:t>Bách hộ họ Thôi</a:t>
                      </a:r>
                      <a:endParaRPr sz="2400" u="none" strike="noStrike" cap="none">
                        <a:solidFill>
                          <a:schemeClr val="dk1"/>
                        </a:solidFill>
                        <a:latin typeface="Calibri"/>
                        <a:ea typeface="Calibri"/>
                        <a:cs typeface="Calibri"/>
                        <a:sym typeface="Calibri"/>
                      </a:endParaRPr>
                    </a:p>
                  </a:txBody>
                  <a:tcPr marL="68575" marR="68575" marT="0" marB="0">
                    <a:solidFill>
                      <a:srgbClr val="DDEAF6"/>
                    </a:solidFill>
                  </a:tcPr>
                </a:tc>
                <a:tc>
                  <a:txBody>
                    <a:bodyPr/>
                    <a:lstStyle/>
                    <a:p>
                      <a:pPr marL="0" marR="0" lvl="0" indent="0" algn="ctr" rtl="0">
                        <a:lnSpc>
                          <a:spcPct val="150000"/>
                        </a:lnSpc>
                        <a:spcBef>
                          <a:spcPts val="0"/>
                        </a:spcBef>
                        <a:spcAft>
                          <a:spcPts val="0"/>
                        </a:spcAft>
                        <a:buNone/>
                      </a:pPr>
                      <a:r>
                        <a:rPr lang="en-US" sz="2800" u="none" strike="noStrike" cap="none">
                          <a:solidFill>
                            <a:schemeClr val="dk1"/>
                          </a:solidFill>
                          <a:latin typeface="Calibri"/>
                          <a:ea typeface="Calibri"/>
                          <a:cs typeface="Calibri"/>
                          <a:sym typeface="Calibri"/>
                        </a:rPr>
                        <a:t>Tử Văn</a:t>
                      </a:r>
                      <a:endParaRPr sz="2400" u="none" strike="noStrike" cap="none">
                        <a:solidFill>
                          <a:schemeClr val="dk1"/>
                        </a:solidFill>
                        <a:latin typeface="Calibri"/>
                        <a:ea typeface="Calibri"/>
                        <a:cs typeface="Calibri"/>
                        <a:sym typeface="Calibri"/>
                      </a:endParaRPr>
                    </a:p>
                  </a:txBody>
                  <a:tcPr marL="68575" marR="68575" marT="0" marB="0">
                    <a:solidFill>
                      <a:srgbClr val="FFF2CC"/>
                    </a:solidFill>
                  </a:tcPr>
                </a:tc>
              </a:tr>
              <a:tr h="304800">
                <a:tc>
                  <a:txBody>
                    <a:bodyPr/>
                    <a:lstStyle/>
                    <a:p>
                      <a:pPr marL="0" marR="0" lvl="0" indent="0" algn="just" rtl="0">
                        <a:lnSpc>
                          <a:spcPct val="150000"/>
                        </a:lnSpc>
                        <a:spcBef>
                          <a:spcPts val="0"/>
                        </a:spcBef>
                        <a:spcAft>
                          <a:spcPts val="0"/>
                        </a:spcAft>
                        <a:buNone/>
                      </a:pPr>
                      <a:r>
                        <a:rPr lang="en-US" sz="2400" u="none" strike="noStrike" cap="none">
                          <a:solidFill>
                            <a:schemeClr val="dk1"/>
                          </a:solidFill>
                          <a:latin typeface="Calibri"/>
                          <a:ea typeface="Calibri"/>
                          <a:cs typeface="Calibri"/>
                          <a:sym typeface="Calibri"/>
                        </a:rPr>
                        <a:t> </a:t>
                      </a:r>
                      <a:endParaRPr sz="2000" u="none" strike="noStrike" cap="none">
                        <a:solidFill>
                          <a:schemeClr val="dk1"/>
                        </a:solidFill>
                        <a:latin typeface="Calibri"/>
                        <a:ea typeface="Calibri"/>
                        <a:cs typeface="Calibri"/>
                        <a:sym typeface="Calibri"/>
                      </a:endParaRPr>
                    </a:p>
                  </a:txBody>
                  <a:tcPr marL="68575" marR="68575" marT="0" marB="0">
                    <a:solidFill>
                      <a:srgbClr val="DDEAF6"/>
                    </a:solidFill>
                  </a:tcPr>
                </a:tc>
                <a:tc>
                  <a:txBody>
                    <a:bodyPr/>
                    <a:lstStyle/>
                    <a:p>
                      <a:pPr marL="0" marR="0" lvl="0" indent="0" algn="just" rtl="0">
                        <a:lnSpc>
                          <a:spcPct val="150000"/>
                        </a:lnSpc>
                        <a:spcBef>
                          <a:spcPts val="0"/>
                        </a:spcBef>
                        <a:spcAft>
                          <a:spcPts val="0"/>
                        </a:spcAft>
                        <a:buNone/>
                      </a:pPr>
                      <a:endParaRPr sz="240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240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240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240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endParaRPr sz="2400" u="none" strike="noStrike" cap="none">
                        <a:solidFill>
                          <a:schemeClr val="dk1"/>
                        </a:solidFill>
                        <a:latin typeface="Calibri"/>
                        <a:ea typeface="Calibri"/>
                        <a:cs typeface="Calibri"/>
                        <a:sym typeface="Calibri"/>
                      </a:endParaRPr>
                    </a:p>
                    <a:p>
                      <a:pPr marL="0" marR="0" lvl="0" indent="0" algn="just" rtl="0">
                        <a:lnSpc>
                          <a:spcPct val="150000"/>
                        </a:lnSpc>
                        <a:spcBef>
                          <a:spcPts val="0"/>
                        </a:spcBef>
                        <a:spcAft>
                          <a:spcPts val="0"/>
                        </a:spcAft>
                        <a:buNone/>
                      </a:pPr>
                      <a:r>
                        <a:rPr lang="en-US" sz="2400" u="none" strike="noStrike" cap="none">
                          <a:solidFill>
                            <a:schemeClr val="dk1"/>
                          </a:solidFill>
                          <a:latin typeface="Calibri"/>
                          <a:ea typeface="Calibri"/>
                          <a:cs typeface="Calibri"/>
                          <a:sym typeface="Calibri"/>
                        </a:rPr>
                        <a:t> </a:t>
                      </a:r>
                      <a:endParaRPr sz="2000" u="none" strike="noStrike" cap="none">
                        <a:solidFill>
                          <a:schemeClr val="dk1"/>
                        </a:solidFill>
                        <a:latin typeface="Calibri"/>
                        <a:ea typeface="Calibri"/>
                        <a:cs typeface="Calibri"/>
                        <a:sym typeface="Calibri"/>
                      </a:endParaRPr>
                    </a:p>
                  </a:txBody>
                  <a:tcPr marL="68575" marR="68575" marT="0" marB="0">
                    <a:solidFill>
                      <a:srgbClr val="FFF2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8"/>
                                        </p:tgtEl>
                                        <p:attrNameLst>
                                          <p:attrName>style.visibility</p:attrName>
                                        </p:attrNameLst>
                                      </p:cBhvr>
                                      <p:to>
                                        <p:strVal val="visible"/>
                                      </p:to>
                                    </p:set>
                                    <p:animEffect transition="in" filter="fade">
                                      <p:cBhvr>
                                        <p:cTn id="7" dur="500"/>
                                        <p:tgtEl>
                                          <p:spTgt spid="4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9"/>
                                        </p:tgtEl>
                                        <p:attrNameLst>
                                          <p:attrName>style.visibility</p:attrName>
                                        </p:attrNameLst>
                                      </p:cBhvr>
                                      <p:to>
                                        <p:strVal val="visible"/>
                                      </p:to>
                                    </p:set>
                                    <p:animEffect transition="in" filter="fade">
                                      <p:cBhvr>
                                        <p:cTn id="12"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8"/>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5" name="Google Shape;425;p28"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426" name="Google Shape;426;p28"/>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27" name="Google Shape;427;p28"/>
          <p:cNvSpPr txBox="1"/>
          <p:nvPr/>
        </p:nvSpPr>
        <p:spPr>
          <a:xfrm>
            <a:off x="530173" y="1285956"/>
            <a:ext cx="113985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2060"/>
                </a:solidFill>
                <a:latin typeface="Calibri"/>
                <a:ea typeface="Calibri"/>
                <a:cs typeface="Calibri"/>
                <a:sym typeface="Calibri"/>
              </a:rPr>
              <a:t>c. Tử Văn gặp hồn ma Bách hộ họ Thôi</a:t>
            </a:r>
            <a:endParaRPr sz="3200">
              <a:solidFill>
                <a:srgbClr val="002060"/>
              </a:solidFill>
              <a:latin typeface="Calibri"/>
              <a:ea typeface="Calibri"/>
              <a:cs typeface="Calibri"/>
              <a:sym typeface="Calibri"/>
            </a:endParaRPr>
          </a:p>
        </p:txBody>
      </p:sp>
      <p:graphicFrame>
        <p:nvGraphicFramePr>
          <p:cNvPr id="428" name="Google Shape;428;p28"/>
          <p:cNvGraphicFramePr/>
          <p:nvPr/>
        </p:nvGraphicFramePr>
        <p:xfrm>
          <a:off x="536832" y="2329965"/>
          <a:ext cx="3000000" cy="3000000"/>
        </p:xfrm>
        <a:graphic>
          <a:graphicData uri="http://schemas.openxmlformats.org/drawingml/2006/table">
            <a:tbl>
              <a:tblPr firstRow="1" firstCol="1" bandRow="1">
                <a:noFill/>
                <a:tableStyleId>{38F5D908-F47E-43EB-A197-BC097BA25C0D}</a:tableStyleId>
              </a:tblPr>
              <a:tblGrid>
                <a:gridCol w="5610400"/>
                <a:gridCol w="5610400"/>
              </a:tblGrid>
              <a:tr h="457200">
                <a:tc>
                  <a:txBody>
                    <a:bodyPr/>
                    <a:lstStyle/>
                    <a:p>
                      <a:pPr marL="0" marR="0" lvl="0" indent="0" algn="ctr" rtl="0">
                        <a:lnSpc>
                          <a:spcPct val="100000"/>
                        </a:lnSpc>
                        <a:spcBef>
                          <a:spcPts val="0"/>
                        </a:spcBef>
                        <a:spcAft>
                          <a:spcPts val="0"/>
                        </a:spcAft>
                        <a:buNone/>
                      </a:pPr>
                      <a:r>
                        <a:rPr lang="en-US" sz="3600" u="none" strike="noStrike" cap="none">
                          <a:solidFill>
                            <a:srgbClr val="C00000"/>
                          </a:solidFill>
                          <a:latin typeface="Calibri"/>
                          <a:ea typeface="Calibri"/>
                          <a:cs typeface="Calibri"/>
                          <a:sym typeface="Calibri"/>
                        </a:rPr>
                        <a:t>Bách hộ họ Thôi</a:t>
                      </a:r>
                      <a:endParaRPr sz="3200" u="none" strike="noStrike" cap="none">
                        <a:solidFill>
                          <a:srgbClr val="C00000"/>
                        </a:solidFill>
                        <a:latin typeface="Calibri"/>
                        <a:ea typeface="Calibri"/>
                        <a:cs typeface="Calibri"/>
                        <a:sym typeface="Calibri"/>
                      </a:endParaRPr>
                    </a:p>
                  </a:txBody>
                  <a:tcPr marL="68575" marR="68575" marT="0" marB="0">
                    <a:solidFill>
                      <a:srgbClr val="DDEAF6"/>
                    </a:solidFill>
                  </a:tcPr>
                </a:tc>
                <a:tc>
                  <a:txBody>
                    <a:bodyPr/>
                    <a:lstStyle/>
                    <a:p>
                      <a:pPr marL="0" marR="0" lvl="0" indent="0" algn="ctr" rtl="0">
                        <a:lnSpc>
                          <a:spcPct val="100000"/>
                        </a:lnSpc>
                        <a:spcBef>
                          <a:spcPts val="0"/>
                        </a:spcBef>
                        <a:spcAft>
                          <a:spcPts val="0"/>
                        </a:spcAft>
                        <a:buNone/>
                      </a:pPr>
                      <a:r>
                        <a:rPr lang="en-US" sz="3600" u="none" strike="noStrike" cap="none">
                          <a:solidFill>
                            <a:srgbClr val="C00000"/>
                          </a:solidFill>
                          <a:latin typeface="Calibri"/>
                          <a:ea typeface="Calibri"/>
                          <a:cs typeface="Calibri"/>
                          <a:sym typeface="Calibri"/>
                        </a:rPr>
                        <a:t>Tử Văn</a:t>
                      </a:r>
                      <a:endParaRPr sz="3200" u="none" strike="noStrike" cap="none">
                        <a:solidFill>
                          <a:srgbClr val="C00000"/>
                        </a:solidFill>
                        <a:latin typeface="Calibri"/>
                        <a:ea typeface="Calibri"/>
                        <a:cs typeface="Calibri"/>
                        <a:sym typeface="Calibri"/>
                      </a:endParaRPr>
                    </a:p>
                  </a:txBody>
                  <a:tcPr marL="68575" marR="68575" marT="0" marB="0">
                    <a:solidFill>
                      <a:srgbClr val="FFF2CC"/>
                    </a:solidFill>
                  </a:tcPr>
                </a:tc>
              </a:tr>
              <a:tr h="406400">
                <a:tc>
                  <a:txBody>
                    <a:bodyPr/>
                    <a:lstStyle/>
                    <a:p>
                      <a:pPr marL="0" marR="0" lvl="0" indent="0" algn="just" rtl="0">
                        <a:lnSpc>
                          <a:spcPct val="100000"/>
                        </a:lnSpc>
                        <a:spcBef>
                          <a:spcPts val="0"/>
                        </a:spcBef>
                        <a:spcAft>
                          <a:spcPts val="0"/>
                        </a:spcAft>
                        <a:buNone/>
                      </a:pPr>
                      <a:r>
                        <a:rPr lang="en-US" sz="3200" b="0" u="none" strike="noStrike" cap="none">
                          <a:solidFill>
                            <a:schemeClr val="dk1"/>
                          </a:solidFill>
                          <a:latin typeface="Calibri"/>
                          <a:ea typeface="Calibri"/>
                          <a:cs typeface="Calibri"/>
                          <a:sym typeface="Calibri"/>
                        </a:rPr>
                        <a:t>- Khôi ngô, cao lớn đầu đội mũ trụ tự xưng là cư sĩ đòi dựng trả ngôi đền.</a:t>
                      </a:r>
                      <a:endParaRPr sz="2800" b="0"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3200" b="0" u="none" strike="noStrike" cap="none">
                          <a:solidFill>
                            <a:schemeClr val="dk1"/>
                          </a:solidFill>
                          <a:latin typeface="Calibri"/>
                          <a:ea typeface="Calibri"/>
                          <a:cs typeface="Calibri"/>
                          <a:sym typeface="Calibri"/>
                        </a:rPr>
                        <a:t>- Dùng nguyên lí đạo Nho để buộc tội, lấy oai linh quỷ thần để hăm doạ.</a:t>
                      </a:r>
                      <a:endParaRPr sz="2800" b="0" u="none" strike="noStrike" cap="none">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3200"/>
                        <a:buFont typeface="Noto Sans Symbols"/>
                        <a:buChar char="⇒"/>
                      </a:pPr>
                      <a:r>
                        <a:rPr lang="en-US" sz="3200" b="1" i="1" u="none" strike="noStrike" cap="none">
                          <a:solidFill>
                            <a:schemeClr val="dk1"/>
                          </a:solidFill>
                          <a:latin typeface="Calibri"/>
                          <a:ea typeface="Calibri"/>
                          <a:cs typeface="Calibri"/>
                          <a:sym typeface="Calibri"/>
                        </a:rPr>
                        <a:t>Bản chất xảo quyệt.</a:t>
                      </a:r>
                      <a:endParaRPr sz="2800" b="1" i="1" u="none" strike="noStrike" cap="none">
                        <a:solidFill>
                          <a:schemeClr val="dk1"/>
                        </a:solidFill>
                        <a:latin typeface="Calibri"/>
                        <a:ea typeface="Calibri"/>
                        <a:cs typeface="Calibri"/>
                        <a:sym typeface="Calibri"/>
                      </a:endParaRPr>
                    </a:p>
                  </a:txBody>
                  <a:tcPr marL="68575" marR="68575" marT="0" marB="0">
                    <a:solidFill>
                      <a:srgbClr val="DDEAF6"/>
                    </a:solidFill>
                  </a:tcPr>
                </a:tc>
                <a:tc>
                  <a:txBody>
                    <a:bodyPr/>
                    <a:lstStyle/>
                    <a:p>
                      <a:pPr marL="0" marR="0" lvl="0" indent="0" algn="just" rtl="0">
                        <a:lnSpc>
                          <a:spcPct val="100000"/>
                        </a:lnSpc>
                        <a:spcBef>
                          <a:spcPts val="0"/>
                        </a:spcBef>
                        <a:spcAft>
                          <a:spcPts val="0"/>
                        </a:spcAft>
                        <a:buNone/>
                      </a:pPr>
                      <a:r>
                        <a:rPr lang="en-US" sz="3200" u="none" strike="noStrike" cap="none">
                          <a:solidFill>
                            <a:schemeClr val="dk1"/>
                          </a:solidFill>
                          <a:latin typeface="Calibri"/>
                          <a:ea typeface="Calibri"/>
                          <a:cs typeface="Calibri"/>
                          <a:sym typeface="Calibri"/>
                        </a:rPr>
                        <a:t>- “Tử Văn mặc kệ vẫn cứ ngồi ngất ngưởng tự nhiên”.</a:t>
                      </a:r>
                      <a:endParaRPr sz="2800" u="none" strike="noStrike" cap="none">
                        <a:solidFill>
                          <a:schemeClr val="dk1"/>
                        </a:solidFill>
                        <a:latin typeface="Calibri"/>
                        <a:ea typeface="Calibri"/>
                        <a:cs typeface="Calibri"/>
                        <a:sym typeface="Calibri"/>
                      </a:endParaRPr>
                    </a:p>
                    <a:p>
                      <a:pPr marL="342900" marR="0" lvl="0" indent="-342900" algn="just" rtl="0">
                        <a:lnSpc>
                          <a:spcPct val="100000"/>
                        </a:lnSpc>
                        <a:spcBef>
                          <a:spcPts val="0"/>
                        </a:spcBef>
                        <a:spcAft>
                          <a:spcPts val="0"/>
                        </a:spcAft>
                        <a:buClr>
                          <a:schemeClr val="dk1"/>
                        </a:buClr>
                        <a:buSzPts val="3200"/>
                        <a:buFont typeface="Noto Sans Symbols"/>
                        <a:buChar char="⇒"/>
                      </a:pPr>
                      <a:r>
                        <a:rPr lang="en-US" sz="3200" b="1" i="1" u="none" strike="noStrike" cap="none">
                          <a:solidFill>
                            <a:schemeClr val="dk1"/>
                          </a:solidFill>
                          <a:latin typeface="Calibri"/>
                          <a:ea typeface="Calibri"/>
                          <a:cs typeface="Calibri"/>
                          <a:sym typeface="Calibri"/>
                        </a:rPr>
                        <a:t>Đây không phải là hành động bất cần của kẻ liều lĩnh mà là hành động tự tin của người nắm được chính nghĩa.</a:t>
                      </a:r>
                      <a:endParaRPr sz="2800" b="1" i="1" u="none" strike="noStrike" cap="none">
                        <a:solidFill>
                          <a:schemeClr val="dk1"/>
                        </a:solidFill>
                        <a:latin typeface="Calibri"/>
                        <a:ea typeface="Calibri"/>
                        <a:cs typeface="Calibri"/>
                        <a:sym typeface="Calibri"/>
                      </a:endParaRPr>
                    </a:p>
                    <a:p>
                      <a:pPr marL="0" marR="0" lvl="0" indent="0" algn="just" rtl="0">
                        <a:lnSpc>
                          <a:spcPct val="100000"/>
                        </a:lnSpc>
                        <a:spcBef>
                          <a:spcPts val="0"/>
                        </a:spcBef>
                        <a:spcAft>
                          <a:spcPts val="0"/>
                        </a:spcAft>
                        <a:buNone/>
                      </a:pPr>
                      <a:r>
                        <a:rPr lang="en-US" sz="3200" u="none" strike="noStrike" cap="none">
                          <a:solidFill>
                            <a:schemeClr val="dk1"/>
                          </a:solidFill>
                          <a:latin typeface="Calibri"/>
                          <a:ea typeface="Calibri"/>
                          <a:cs typeface="Calibri"/>
                          <a:sym typeface="Calibri"/>
                        </a:rPr>
                        <a:t> </a:t>
                      </a:r>
                      <a:endParaRPr sz="2800" u="none" strike="noStrike" cap="none">
                        <a:solidFill>
                          <a:schemeClr val="dk1"/>
                        </a:solidFill>
                        <a:latin typeface="Calibri"/>
                        <a:ea typeface="Calibri"/>
                        <a:cs typeface="Calibri"/>
                        <a:sym typeface="Calibri"/>
                      </a:endParaRPr>
                    </a:p>
                  </a:txBody>
                  <a:tcPr marL="68575" marR="68575" marT="0" marB="0">
                    <a:solidFill>
                      <a:srgbClr val="FFF2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500"/>
                                        <p:tgtEl>
                                          <p:spTgt spid="4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8"/>
                                        </p:tgtEl>
                                        <p:attrNameLst>
                                          <p:attrName>style.visibility</p:attrName>
                                        </p:attrNameLst>
                                      </p:cBhvr>
                                      <p:to>
                                        <p:strVal val="visible"/>
                                      </p:to>
                                    </p:set>
                                    <p:animEffect transition="in" filter="fade">
                                      <p:cBhvr>
                                        <p:cTn id="12"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9"/>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4" name="Google Shape;434;p29"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435" name="Google Shape;435;p29"/>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36" name="Google Shape;436;p29"/>
          <p:cNvSpPr txBox="1"/>
          <p:nvPr/>
        </p:nvSpPr>
        <p:spPr>
          <a:xfrm>
            <a:off x="530173" y="1360850"/>
            <a:ext cx="113985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2060"/>
                </a:solidFill>
                <a:latin typeface="Calibri"/>
                <a:ea typeface="Calibri"/>
                <a:cs typeface="Calibri"/>
                <a:sym typeface="Calibri"/>
              </a:rPr>
              <a:t>d. Tử Văn gặp Thổ công</a:t>
            </a:r>
            <a:endParaRPr sz="3200">
              <a:solidFill>
                <a:srgbClr val="002060"/>
              </a:solidFill>
              <a:latin typeface="Calibri"/>
              <a:ea typeface="Calibri"/>
              <a:cs typeface="Calibri"/>
              <a:sym typeface="Calibri"/>
            </a:endParaRPr>
          </a:p>
        </p:txBody>
      </p:sp>
      <p:graphicFrame>
        <p:nvGraphicFramePr>
          <p:cNvPr id="437" name="Google Shape;437;p29"/>
          <p:cNvGraphicFramePr/>
          <p:nvPr/>
        </p:nvGraphicFramePr>
        <p:xfrm>
          <a:off x="540327" y="2544048"/>
          <a:ext cx="3000000" cy="3000000"/>
        </p:xfrm>
        <a:graphic>
          <a:graphicData uri="http://schemas.openxmlformats.org/drawingml/2006/table">
            <a:tbl>
              <a:tblPr firstRow="1" firstCol="1" bandRow="1">
                <a:noFill/>
                <a:tableStyleId>{38F5D908-F47E-43EB-A197-BC097BA25C0D}</a:tableStyleId>
              </a:tblPr>
              <a:tblGrid>
                <a:gridCol w="5534900"/>
                <a:gridCol w="5534900"/>
              </a:tblGrid>
              <a:tr h="406400">
                <a:tc>
                  <a:txBody>
                    <a:bodyPr/>
                    <a:lstStyle/>
                    <a:p>
                      <a:pPr marL="0" marR="0" lvl="0" indent="0" algn="ctr" rtl="0">
                        <a:lnSpc>
                          <a:spcPct val="150000"/>
                        </a:lnSpc>
                        <a:spcBef>
                          <a:spcPts val="0"/>
                        </a:spcBef>
                        <a:spcAft>
                          <a:spcPts val="0"/>
                        </a:spcAft>
                        <a:buNone/>
                      </a:pPr>
                      <a:r>
                        <a:rPr lang="en-US" sz="3200" u="none" strike="noStrike" cap="none">
                          <a:solidFill>
                            <a:srgbClr val="C00000"/>
                          </a:solidFill>
                        </a:rPr>
                        <a:t>Thổ công</a:t>
                      </a:r>
                      <a:endParaRPr sz="2800" u="none" strike="noStrike" cap="none">
                        <a:solidFill>
                          <a:srgbClr val="C00000"/>
                        </a:solidFill>
                        <a:latin typeface="Times New Roman"/>
                        <a:ea typeface="Times New Roman"/>
                        <a:cs typeface="Times New Roman"/>
                        <a:sym typeface="Times New Roman"/>
                      </a:endParaRPr>
                    </a:p>
                  </a:txBody>
                  <a:tcPr marL="68575" marR="68575" marT="0" marB="0">
                    <a:solidFill>
                      <a:srgbClr val="E1EFD8"/>
                    </a:solidFill>
                  </a:tcPr>
                </a:tc>
                <a:tc>
                  <a:txBody>
                    <a:bodyPr/>
                    <a:lstStyle/>
                    <a:p>
                      <a:pPr marL="0" marR="0" lvl="0" indent="0" algn="ctr" rtl="0">
                        <a:lnSpc>
                          <a:spcPct val="150000"/>
                        </a:lnSpc>
                        <a:spcBef>
                          <a:spcPts val="0"/>
                        </a:spcBef>
                        <a:spcAft>
                          <a:spcPts val="0"/>
                        </a:spcAft>
                        <a:buNone/>
                      </a:pPr>
                      <a:r>
                        <a:rPr lang="en-US" sz="3200" u="none" strike="noStrike" cap="none">
                          <a:solidFill>
                            <a:srgbClr val="C00000"/>
                          </a:solidFill>
                        </a:rPr>
                        <a:t>Tử Văn</a:t>
                      </a:r>
                      <a:endParaRPr sz="2800" u="none" strike="noStrike" cap="none">
                        <a:solidFill>
                          <a:srgbClr val="C00000"/>
                        </a:solidFill>
                        <a:latin typeface="Times New Roman"/>
                        <a:ea typeface="Times New Roman"/>
                        <a:cs typeface="Times New Roman"/>
                        <a:sym typeface="Times New Roman"/>
                      </a:endParaRPr>
                    </a:p>
                  </a:txBody>
                  <a:tcPr marL="68575" marR="68575" marT="0" marB="0">
                    <a:solidFill>
                      <a:srgbClr val="FFF2CC"/>
                    </a:solidFill>
                  </a:tcPr>
                </a:tc>
              </a:tr>
              <a:tr h="304800">
                <a:tc>
                  <a:txBody>
                    <a:bodyPr/>
                    <a:lstStyle/>
                    <a:p>
                      <a:pPr marL="0" marR="0" lvl="0" indent="0" algn="just" rtl="0">
                        <a:lnSpc>
                          <a:spcPct val="150000"/>
                        </a:lnSpc>
                        <a:spcBef>
                          <a:spcPts val="0"/>
                        </a:spcBef>
                        <a:spcAft>
                          <a:spcPts val="0"/>
                        </a:spcAft>
                        <a:buNone/>
                      </a:pPr>
                      <a:r>
                        <a:rPr lang="en-US" sz="2400" u="none" strike="noStrike" cap="none">
                          <a:solidFill>
                            <a:schemeClr val="dk1"/>
                          </a:solidFill>
                        </a:rPr>
                        <a:t> </a:t>
                      </a:r>
                      <a:endParaRPr sz="2000" u="none" strike="noStrike" cap="none">
                        <a:solidFill>
                          <a:schemeClr val="dk1"/>
                        </a:solidFill>
                        <a:latin typeface="Times New Roman"/>
                        <a:ea typeface="Times New Roman"/>
                        <a:cs typeface="Times New Roman"/>
                        <a:sym typeface="Times New Roman"/>
                      </a:endParaRPr>
                    </a:p>
                  </a:txBody>
                  <a:tcPr marL="68575" marR="68575" marT="0" marB="0">
                    <a:solidFill>
                      <a:srgbClr val="E1EFD8"/>
                    </a:solidFill>
                  </a:tcPr>
                </a:tc>
                <a:tc>
                  <a:txBody>
                    <a:bodyPr/>
                    <a:lstStyle/>
                    <a:p>
                      <a:pPr marL="0" marR="0" lvl="0" indent="0" algn="just" rtl="0">
                        <a:lnSpc>
                          <a:spcPct val="150000"/>
                        </a:lnSpc>
                        <a:spcBef>
                          <a:spcPts val="0"/>
                        </a:spcBef>
                        <a:spcAft>
                          <a:spcPts val="0"/>
                        </a:spcAft>
                        <a:buNone/>
                      </a:pPr>
                      <a:endParaRPr sz="2400" u="none" strike="noStrike" cap="none">
                        <a:solidFill>
                          <a:schemeClr val="dk1"/>
                        </a:solidFill>
                      </a:endParaRPr>
                    </a:p>
                    <a:p>
                      <a:pPr marL="0" marR="0" lvl="0" indent="0" algn="just" rtl="0">
                        <a:lnSpc>
                          <a:spcPct val="150000"/>
                        </a:lnSpc>
                        <a:spcBef>
                          <a:spcPts val="0"/>
                        </a:spcBef>
                        <a:spcAft>
                          <a:spcPts val="0"/>
                        </a:spcAft>
                        <a:buNone/>
                      </a:pPr>
                      <a:endParaRPr sz="2400" u="none" strike="noStrike" cap="none">
                        <a:solidFill>
                          <a:schemeClr val="dk1"/>
                        </a:solidFill>
                      </a:endParaRPr>
                    </a:p>
                    <a:p>
                      <a:pPr marL="0" marR="0" lvl="0" indent="0" algn="just" rtl="0">
                        <a:lnSpc>
                          <a:spcPct val="150000"/>
                        </a:lnSpc>
                        <a:spcBef>
                          <a:spcPts val="0"/>
                        </a:spcBef>
                        <a:spcAft>
                          <a:spcPts val="0"/>
                        </a:spcAft>
                        <a:buNone/>
                      </a:pPr>
                      <a:endParaRPr sz="2400" u="none" strike="noStrike" cap="none">
                        <a:solidFill>
                          <a:schemeClr val="dk1"/>
                        </a:solidFill>
                      </a:endParaRPr>
                    </a:p>
                    <a:p>
                      <a:pPr marL="0" marR="0" lvl="0" indent="0" algn="just" rtl="0">
                        <a:lnSpc>
                          <a:spcPct val="150000"/>
                        </a:lnSpc>
                        <a:spcBef>
                          <a:spcPts val="0"/>
                        </a:spcBef>
                        <a:spcAft>
                          <a:spcPts val="0"/>
                        </a:spcAft>
                        <a:buNone/>
                      </a:pPr>
                      <a:endParaRPr sz="2400" u="none" strike="noStrike" cap="none">
                        <a:solidFill>
                          <a:schemeClr val="dk1"/>
                        </a:solidFill>
                      </a:endParaRPr>
                    </a:p>
                    <a:p>
                      <a:pPr marL="0" marR="0" lvl="0" indent="0" algn="just" rtl="0">
                        <a:lnSpc>
                          <a:spcPct val="150000"/>
                        </a:lnSpc>
                        <a:spcBef>
                          <a:spcPts val="0"/>
                        </a:spcBef>
                        <a:spcAft>
                          <a:spcPts val="0"/>
                        </a:spcAft>
                        <a:buNone/>
                      </a:pPr>
                      <a:endParaRPr sz="2400" u="none" strike="noStrike" cap="none">
                        <a:solidFill>
                          <a:schemeClr val="dk1"/>
                        </a:solidFill>
                      </a:endParaRPr>
                    </a:p>
                  </a:txBody>
                  <a:tcPr marL="68575" marR="68575" marT="0" marB="0">
                    <a:solidFill>
                      <a:srgbClr val="FFF2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7"/>
                                        </p:tgtEl>
                                        <p:attrNameLst>
                                          <p:attrName>style.visibility</p:attrName>
                                        </p:attrNameLst>
                                      </p:cBhvr>
                                      <p:to>
                                        <p:strVal val="visible"/>
                                      </p:to>
                                    </p:set>
                                    <p:animEffect transition="in" filter="fade">
                                      <p:cBhvr>
                                        <p:cTn id="7" dur="500"/>
                                        <p:tgtEl>
                                          <p:spTgt spid="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cxnSp>
        <p:nvCxnSpPr>
          <p:cNvPr id="100" name="Google Shape;100;p3"/>
          <p:cNvCxnSpPr/>
          <p:nvPr/>
        </p:nvCxnSpPr>
        <p:spPr>
          <a:xfrm>
            <a:off x="0" y="4194709"/>
            <a:ext cx="12192000" cy="0"/>
          </a:xfrm>
          <a:prstGeom prst="straightConnector1">
            <a:avLst/>
          </a:prstGeom>
          <a:noFill/>
          <a:ln w="76200" cap="flat" cmpd="sng">
            <a:solidFill>
              <a:schemeClr val="lt1"/>
            </a:solidFill>
            <a:prstDash val="solid"/>
            <a:miter lim="800000"/>
            <a:headEnd type="none" w="sm" len="sm"/>
            <a:tailEnd type="none" w="sm" len="sm"/>
          </a:ln>
        </p:spPr>
      </p:cxnSp>
      <p:sp>
        <p:nvSpPr>
          <p:cNvPr id="101" name="Google Shape;101;p3"/>
          <p:cNvSpPr/>
          <p:nvPr/>
        </p:nvSpPr>
        <p:spPr>
          <a:xfrm flipH="1">
            <a:off x="806332" y="3607936"/>
            <a:ext cx="10872191" cy="1251935"/>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323F4F"/>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02" name="Google Shape;102;p3"/>
          <p:cNvSpPr txBox="1"/>
          <p:nvPr/>
        </p:nvSpPr>
        <p:spPr>
          <a:xfrm>
            <a:off x="1106009" y="3750261"/>
            <a:ext cx="10404033" cy="13388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500" b="1">
                <a:solidFill>
                  <a:srgbClr val="FFFFFF"/>
                </a:solidFill>
                <a:latin typeface="Times New Roman"/>
                <a:ea typeface="Times New Roman"/>
                <a:cs typeface="Times New Roman"/>
                <a:sym typeface="Times New Roman"/>
              </a:rPr>
              <a:t>Câu hỏi 1: </a:t>
            </a:r>
            <a:r>
              <a:rPr lang="en-US" sz="2800" b="1" i="1">
                <a:solidFill>
                  <a:schemeClr val="lt1"/>
                </a:solidFill>
                <a:latin typeface="Calibri"/>
                <a:ea typeface="Calibri"/>
                <a:cs typeface="Calibri"/>
                <a:sym typeface="Calibri"/>
              </a:rPr>
              <a:t>Hãy kể tên một văn bản mà em biết có </a:t>
            </a:r>
            <a:r>
              <a:rPr lang="en-US" sz="2800" b="1" i="1">
                <a:solidFill>
                  <a:schemeClr val="lt1"/>
                </a:solidFill>
                <a:latin typeface="Times New Roman"/>
                <a:ea typeface="Times New Roman"/>
                <a:cs typeface="Times New Roman"/>
                <a:sym typeface="Times New Roman"/>
              </a:rPr>
              <a:t>trong tập “Truyền kì mạn lục” của Nguyễn Dữ?</a:t>
            </a:r>
            <a:endParaRPr sz="2800" b="1" i="1">
              <a:solidFill>
                <a:schemeClr val="lt1"/>
              </a:solidFill>
              <a:latin typeface="Times New Roman"/>
              <a:ea typeface="Times New Roman"/>
              <a:cs typeface="Times New Roman"/>
              <a:sym typeface="Times New Roman"/>
            </a:endParaRPr>
          </a:p>
          <a:p>
            <a:pPr marL="0" marR="0" lvl="0" indent="0" algn="l" rtl="0">
              <a:spcBef>
                <a:spcPts val="0"/>
              </a:spcBef>
              <a:spcAft>
                <a:spcPts val="0"/>
              </a:spcAft>
              <a:buNone/>
            </a:pPr>
            <a:endParaRPr sz="2500" b="1" i="1">
              <a:solidFill>
                <a:schemeClr val="lt1"/>
              </a:solidFill>
              <a:latin typeface="Times New Roman"/>
              <a:ea typeface="Times New Roman"/>
              <a:cs typeface="Times New Roman"/>
              <a:sym typeface="Times New Roman"/>
            </a:endParaRPr>
          </a:p>
        </p:txBody>
      </p:sp>
      <p:sp>
        <p:nvSpPr>
          <p:cNvPr id="103" name="Google Shape;103;p3"/>
          <p:cNvSpPr/>
          <p:nvPr/>
        </p:nvSpPr>
        <p:spPr>
          <a:xfrm flipH="1">
            <a:off x="2184635" y="5512698"/>
            <a:ext cx="7822729"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04" name="Google Shape;104;p3"/>
          <p:cNvSpPr txBox="1"/>
          <p:nvPr/>
        </p:nvSpPr>
        <p:spPr>
          <a:xfrm>
            <a:off x="2484313" y="5587189"/>
            <a:ext cx="6929627" cy="50276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667" b="1">
                <a:solidFill>
                  <a:schemeClr val="dk1"/>
                </a:solidFill>
                <a:latin typeface="Times New Roman"/>
                <a:ea typeface="Times New Roman"/>
                <a:cs typeface="Times New Roman"/>
                <a:sym typeface="Times New Roman"/>
              </a:rPr>
              <a:t>Chuyện người con gái Nam Xương</a:t>
            </a:r>
            <a:endParaRPr sz="2667" b="1">
              <a:solidFill>
                <a:schemeClr val="dk1"/>
              </a:solidFill>
              <a:latin typeface="Times New Roman"/>
              <a:ea typeface="Times New Roman"/>
              <a:cs typeface="Times New Roman"/>
              <a:sym typeface="Times New Roman"/>
            </a:endParaRPr>
          </a:p>
        </p:txBody>
      </p:sp>
      <p:pic>
        <p:nvPicPr>
          <p:cNvPr id="105" name="Google Shape;105;p3"/>
          <p:cNvPicPr preferRelativeResize="0"/>
          <p:nvPr/>
        </p:nvPicPr>
        <p:blipFill rotWithShape="1">
          <a:blip r:embed="rId3">
            <a:alphaModFix/>
          </a:blip>
          <a:srcRect/>
          <a:stretch/>
        </p:blipFill>
        <p:spPr>
          <a:xfrm>
            <a:off x="12192001" y="863860"/>
            <a:ext cx="487363" cy="487363"/>
          </a:xfrm>
          <a:prstGeom prst="rect">
            <a:avLst/>
          </a:prstGeom>
          <a:noFill/>
          <a:ln>
            <a:noFill/>
          </a:ln>
        </p:spPr>
      </p:pic>
      <p:pic>
        <p:nvPicPr>
          <p:cNvPr id="106" name="Google Shape;106;p3"/>
          <p:cNvPicPr preferRelativeResize="0"/>
          <p:nvPr/>
        </p:nvPicPr>
        <p:blipFill rotWithShape="1">
          <a:blip r:embed="rId3">
            <a:alphaModFix/>
          </a:blip>
          <a:srcRect/>
          <a:stretch/>
        </p:blipFill>
        <p:spPr>
          <a:xfrm>
            <a:off x="12192001" y="1478693"/>
            <a:ext cx="487363" cy="487363"/>
          </a:xfrm>
          <a:prstGeom prst="rect">
            <a:avLst/>
          </a:prstGeom>
          <a:noFill/>
          <a:ln>
            <a:noFill/>
          </a:ln>
        </p:spPr>
      </p:pic>
      <p:pic>
        <p:nvPicPr>
          <p:cNvPr id="107" name="Google Shape;107;p3"/>
          <p:cNvPicPr preferRelativeResize="0"/>
          <p:nvPr/>
        </p:nvPicPr>
        <p:blipFill rotWithShape="1">
          <a:blip r:embed="rId3">
            <a:alphaModFix/>
          </a:blip>
          <a:srcRect/>
          <a:stretch/>
        </p:blipFill>
        <p:spPr>
          <a:xfrm>
            <a:off x="12202905" y="2074156"/>
            <a:ext cx="487363" cy="487363"/>
          </a:xfrm>
          <a:prstGeom prst="rect">
            <a:avLst/>
          </a:prstGeom>
          <a:noFill/>
          <a:ln>
            <a:noFill/>
          </a:ln>
        </p:spPr>
      </p:pic>
      <p:pic>
        <p:nvPicPr>
          <p:cNvPr id="108" name="Google Shape;108;p3"/>
          <p:cNvPicPr preferRelativeResize="0"/>
          <p:nvPr/>
        </p:nvPicPr>
        <p:blipFill rotWithShape="1">
          <a:blip r:embed="rId3">
            <a:alphaModFix/>
          </a:blip>
          <a:srcRect/>
          <a:stretch/>
        </p:blipFill>
        <p:spPr>
          <a:xfrm>
            <a:off x="12202905" y="2630412"/>
            <a:ext cx="487363" cy="487363"/>
          </a:xfrm>
          <a:prstGeom prst="rect">
            <a:avLst/>
          </a:prstGeom>
          <a:noFill/>
          <a:ln>
            <a:noFill/>
          </a:ln>
        </p:spPr>
      </p:pic>
      <p:pic>
        <p:nvPicPr>
          <p:cNvPr id="109" name="Google Shape;109;p3"/>
          <p:cNvPicPr preferRelativeResize="0"/>
          <p:nvPr/>
        </p:nvPicPr>
        <p:blipFill rotWithShape="1">
          <a:blip r:embed="rId4">
            <a:alphaModFix/>
          </a:blip>
          <a:srcRect/>
          <a:stretch/>
        </p:blipFill>
        <p:spPr>
          <a:xfrm>
            <a:off x="4745721" y="493373"/>
            <a:ext cx="2780351" cy="27803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102"/>
                                        </p:tgtEl>
                                        <p:attrNameLst>
                                          <p:attrName>style.visibility</p:attrName>
                                        </p:attrNameLst>
                                      </p:cBhvr>
                                      <p:to>
                                        <p:strVal val="visible"/>
                                      </p:to>
                                    </p:set>
                                    <p:animEffect transition="in" filter="fade">
                                      <p:cBhvr>
                                        <p:cTn id="10" dur="500"/>
                                        <p:tgtEl>
                                          <p:spTgt spid="10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500"/>
                                        <p:tgtEl>
                                          <p:spTgt spid="104"/>
                                        </p:tgtEl>
                                      </p:cBhvr>
                                    </p:animEffect>
                                  </p:childTnLst>
                                </p:cTn>
                              </p:par>
                              <p:par>
                                <p:cTn id="16" presetID="10" presetClass="entr" presetSubtype="0" fill="hold"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fade">
                                      <p:cBhvr>
                                        <p:cTn id="18" dur="5000"/>
                                        <p:tgtEl>
                                          <p:spTgt spid="106"/>
                                        </p:tgtEl>
                                      </p:cBhvr>
                                    </p:animEffect>
                                  </p:childTnLst>
                                </p:cTn>
                              </p:par>
                              <p:par>
                                <p:cTn id="19" presetID="10" presetClass="entr" presetSubtype="0" fill="hold" nodeType="withEffect">
                                  <p:stCondLst>
                                    <p:cond delay="300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0"/>
                                        <p:tgtEl>
                                          <p:spTgt spid="108"/>
                                        </p:tgtEl>
                                      </p:cBhvr>
                                    </p:animEffect>
                                  </p:childTnLst>
                                </p:cTn>
                              </p:par>
                              <p:par>
                                <p:cTn id="22" presetID="10" presetClass="entr" presetSubtype="0" fill="hold" nodeType="withEffect">
                                  <p:stCondLst>
                                    <p:cond delay="0"/>
                                  </p:stCondLst>
                                  <p:childTnLst>
                                    <p:set>
                                      <p:cBhvr>
                                        <p:cTn id="23" dur="1" fill="hold">
                                          <p:stCondLst>
                                            <p:cond delay="0"/>
                                          </p:stCondLst>
                                        </p:cTn>
                                        <p:tgtEl>
                                          <p:spTgt spid="106"/>
                                        </p:tgtEl>
                                        <p:attrNameLst>
                                          <p:attrName>style.visibility</p:attrName>
                                        </p:attrNameLst>
                                      </p:cBhvr>
                                      <p:to>
                                        <p:strVal val="visible"/>
                                      </p:to>
                                    </p:set>
                                    <p:animEffect transition="in" filter="fade">
                                      <p:cBhvr>
                                        <p:cTn id="24" dur="5000"/>
                                        <p:tgtEl>
                                          <p:spTgt spid="106"/>
                                        </p:tgtEl>
                                      </p:cBhvr>
                                    </p:animEffect>
                                  </p:childTnLst>
                                </p:cTn>
                              </p:par>
                              <p:par>
                                <p:cTn id="25" presetID="10" presetClass="entr" presetSubtype="0" fill="hold" nodeType="withEffect">
                                  <p:stCondLst>
                                    <p:cond delay="3000"/>
                                  </p:stCondLst>
                                  <p:childTnLst>
                                    <p:set>
                                      <p:cBhvr>
                                        <p:cTn id="26" dur="1" fill="hold">
                                          <p:stCondLst>
                                            <p:cond delay="0"/>
                                          </p:stCondLst>
                                        </p:cTn>
                                        <p:tgtEl>
                                          <p:spTgt spid="108"/>
                                        </p:tgtEl>
                                        <p:attrNameLst>
                                          <p:attrName>style.visibility</p:attrName>
                                        </p:attrNameLst>
                                      </p:cBhvr>
                                      <p:to>
                                        <p:strVal val="visible"/>
                                      </p:to>
                                    </p:set>
                                    <p:animEffect transition="in" filter="fade">
                                      <p:cBhvr>
                                        <p:cTn id="27" dur="5000"/>
                                        <p:tgtEl>
                                          <p:spTgt spid="108"/>
                                        </p:tgtEl>
                                      </p:cBhvr>
                                    </p:animEffect>
                                  </p:childTnLst>
                                </p:cTn>
                              </p:par>
                              <p:par>
                                <p:cTn id="28" presetID="10" presetClass="entr" presetSubtype="0" fill="hold" nodeType="withEffect">
                                  <p:stCondLst>
                                    <p:cond delay="0"/>
                                  </p:stCondLst>
                                  <p:childTnLst>
                                    <p:set>
                                      <p:cBhvr>
                                        <p:cTn id="29" dur="1" fill="hold">
                                          <p:stCondLst>
                                            <p:cond delay="0"/>
                                          </p:stCondLst>
                                        </p:cTn>
                                        <p:tgtEl>
                                          <p:spTgt spid="106"/>
                                        </p:tgtEl>
                                        <p:attrNameLst>
                                          <p:attrName>style.visibility</p:attrName>
                                        </p:attrNameLst>
                                      </p:cBhvr>
                                      <p:to>
                                        <p:strVal val="visible"/>
                                      </p:to>
                                    </p:set>
                                    <p:animEffect transition="in" filter="fade">
                                      <p:cBhvr>
                                        <p:cTn id="30" dur="5000"/>
                                        <p:tgtEl>
                                          <p:spTgt spid="106"/>
                                        </p:tgtEl>
                                      </p:cBhvr>
                                    </p:animEffect>
                                  </p:childTnLst>
                                </p:cTn>
                              </p:par>
                              <p:par>
                                <p:cTn id="31" presetID="10" presetClass="entr" presetSubtype="0" fill="hold" nodeType="withEffect">
                                  <p:stCondLst>
                                    <p:cond delay="3500"/>
                                  </p:stCondLst>
                                  <p:childTnLst>
                                    <p:set>
                                      <p:cBhvr>
                                        <p:cTn id="32" dur="1" fill="hold">
                                          <p:stCondLst>
                                            <p:cond delay="0"/>
                                          </p:stCondLst>
                                        </p:cTn>
                                        <p:tgtEl>
                                          <p:spTgt spid="108"/>
                                        </p:tgtEl>
                                        <p:attrNameLst>
                                          <p:attrName>style.visibility</p:attrName>
                                        </p:attrNameLst>
                                      </p:cBhvr>
                                      <p:to>
                                        <p:strVal val="visible"/>
                                      </p:to>
                                    </p:set>
                                    <p:animEffect transition="in" filter="fade">
                                      <p:cBhvr>
                                        <p:cTn id="33" dur="5000"/>
                                        <p:tgtEl>
                                          <p:spTgt spid="10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5000"/>
                                        <p:tgtEl>
                                          <p:spTgt spid="106"/>
                                        </p:tgtEl>
                                      </p:cBhvr>
                                    </p:animEffect>
                                  </p:childTnLst>
                                </p:cTn>
                              </p:par>
                              <p:par>
                                <p:cTn id="39" presetID="10" presetClass="entr" presetSubtype="0" fill="hold" nodeType="withEffect">
                                  <p:stCondLst>
                                    <p:cond delay="3000"/>
                                  </p:stCondLst>
                                  <p:childTnLst>
                                    <p:set>
                                      <p:cBhvr>
                                        <p:cTn id="40" dur="1" fill="hold">
                                          <p:stCondLst>
                                            <p:cond delay="0"/>
                                          </p:stCondLst>
                                        </p:cTn>
                                        <p:tgtEl>
                                          <p:spTgt spid="107"/>
                                        </p:tgtEl>
                                        <p:attrNameLst>
                                          <p:attrName>style.visibility</p:attrName>
                                        </p:attrNameLst>
                                      </p:cBhvr>
                                      <p:to>
                                        <p:strVal val="visible"/>
                                      </p:to>
                                    </p:set>
                                    <p:animEffect transition="in" filter="fade">
                                      <p:cBhvr>
                                        <p:cTn id="41" dur="5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0"/>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3" name="Google Shape;443;p30" descr="7"/>
          <p:cNvPicPr preferRelativeResize="0"/>
          <p:nvPr/>
        </p:nvPicPr>
        <p:blipFill rotWithShape="1">
          <a:blip r:embed="rId3">
            <a:alphaModFix/>
          </a:blip>
          <a:srcRect/>
          <a:stretch/>
        </p:blipFill>
        <p:spPr>
          <a:xfrm>
            <a:off x="9981682" y="-425290"/>
            <a:ext cx="2328545" cy="2736850"/>
          </a:xfrm>
          <a:prstGeom prst="rect">
            <a:avLst/>
          </a:prstGeom>
          <a:noFill/>
          <a:ln>
            <a:noFill/>
          </a:ln>
        </p:spPr>
      </p:pic>
      <p:sp>
        <p:nvSpPr>
          <p:cNvPr id="444" name="Google Shape;444;p30"/>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45" name="Google Shape;445;p30"/>
          <p:cNvSpPr txBox="1"/>
          <p:nvPr/>
        </p:nvSpPr>
        <p:spPr>
          <a:xfrm>
            <a:off x="530173" y="1360850"/>
            <a:ext cx="1139859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1">
                <a:solidFill>
                  <a:srgbClr val="002060"/>
                </a:solidFill>
                <a:latin typeface="Calibri"/>
                <a:ea typeface="Calibri"/>
                <a:cs typeface="Calibri"/>
                <a:sym typeface="Calibri"/>
              </a:rPr>
              <a:t>d. Tử Văn gặp Thổ công</a:t>
            </a:r>
            <a:endParaRPr sz="3200">
              <a:solidFill>
                <a:srgbClr val="002060"/>
              </a:solidFill>
              <a:latin typeface="Calibri"/>
              <a:ea typeface="Calibri"/>
              <a:cs typeface="Calibri"/>
              <a:sym typeface="Calibri"/>
            </a:endParaRPr>
          </a:p>
        </p:txBody>
      </p:sp>
      <p:graphicFrame>
        <p:nvGraphicFramePr>
          <p:cNvPr id="446" name="Google Shape;446;p30"/>
          <p:cNvGraphicFramePr/>
          <p:nvPr/>
        </p:nvGraphicFramePr>
        <p:xfrm>
          <a:off x="568036" y="2311560"/>
          <a:ext cx="3000000" cy="3000000"/>
        </p:xfrm>
        <a:graphic>
          <a:graphicData uri="http://schemas.openxmlformats.org/drawingml/2006/table">
            <a:tbl>
              <a:tblPr firstRow="1" firstCol="1" bandRow="1">
                <a:noFill/>
                <a:tableStyleId>{38F5D908-F47E-43EB-A197-BC097BA25C0D}</a:tableStyleId>
              </a:tblPr>
              <a:tblGrid>
                <a:gridCol w="5534900"/>
                <a:gridCol w="5534900"/>
              </a:tblGrid>
              <a:tr h="457200">
                <a:tc>
                  <a:txBody>
                    <a:bodyPr/>
                    <a:lstStyle/>
                    <a:p>
                      <a:pPr marL="0" marR="0" lvl="0" indent="0" algn="ctr" rtl="0">
                        <a:lnSpc>
                          <a:spcPct val="100000"/>
                        </a:lnSpc>
                        <a:spcBef>
                          <a:spcPts val="0"/>
                        </a:spcBef>
                        <a:spcAft>
                          <a:spcPts val="0"/>
                        </a:spcAft>
                        <a:buNone/>
                      </a:pPr>
                      <a:r>
                        <a:rPr lang="en-US" sz="3600" u="none" strike="noStrike" cap="none">
                          <a:solidFill>
                            <a:srgbClr val="C00000"/>
                          </a:solidFill>
                        </a:rPr>
                        <a:t>Thổ công</a:t>
                      </a:r>
                      <a:endParaRPr sz="3200" u="none" strike="noStrike" cap="none">
                        <a:solidFill>
                          <a:srgbClr val="C00000"/>
                        </a:solidFill>
                        <a:latin typeface="Times New Roman"/>
                        <a:ea typeface="Times New Roman"/>
                        <a:cs typeface="Times New Roman"/>
                        <a:sym typeface="Times New Roman"/>
                      </a:endParaRPr>
                    </a:p>
                  </a:txBody>
                  <a:tcPr marL="68575" marR="68575" marT="0" marB="0">
                    <a:solidFill>
                      <a:srgbClr val="E1EFD8"/>
                    </a:solidFill>
                  </a:tcPr>
                </a:tc>
                <a:tc>
                  <a:txBody>
                    <a:bodyPr/>
                    <a:lstStyle/>
                    <a:p>
                      <a:pPr marL="0" marR="0" lvl="0" indent="0" algn="ctr" rtl="0">
                        <a:lnSpc>
                          <a:spcPct val="100000"/>
                        </a:lnSpc>
                        <a:spcBef>
                          <a:spcPts val="0"/>
                        </a:spcBef>
                        <a:spcAft>
                          <a:spcPts val="0"/>
                        </a:spcAft>
                        <a:buNone/>
                      </a:pPr>
                      <a:r>
                        <a:rPr lang="en-US" sz="3600" u="none" strike="noStrike" cap="none">
                          <a:solidFill>
                            <a:srgbClr val="C00000"/>
                          </a:solidFill>
                        </a:rPr>
                        <a:t>Tử Văn</a:t>
                      </a:r>
                      <a:endParaRPr sz="3200" u="none" strike="noStrike" cap="none">
                        <a:solidFill>
                          <a:srgbClr val="C00000"/>
                        </a:solidFill>
                        <a:latin typeface="Times New Roman"/>
                        <a:ea typeface="Times New Roman"/>
                        <a:cs typeface="Times New Roman"/>
                        <a:sym typeface="Times New Roman"/>
                      </a:endParaRPr>
                    </a:p>
                  </a:txBody>
                  <a:tcPr marL="68575" marR="68575" marT="0" marB="0">
                    <a:solidFill>
                      <a:srgbClr val="FFF2CC"/>
                    </a:solidFill>
                  </a:tcPr>
                </a:tc>
              </a:tr>
              <a:tr h="406400">
                <a:tc>
                  <a:txBody>
                    <a:bodyPr/>
                    <a:lstStyle/>
                    <a:p>
                      <a:pPr marL="0" marR="0" lvl="0" indent="0" algn="just" rtl="0">
                        <a:lnSpc>
                          <a:spcPct val="100000"/>
                        </a:lnSpc>
                        <a:spcBef>
                          <a:spcPts val="0"/>
                        </a:spcBef>
                        <a:spcAft>
                          <a:spcPts val="0"/>
                        </a:spcAft>
                        <a:buNone/>
                      </a:pPr>
                      <a:r>
                        <a:rPr lang="en-US" sz="3200" b="0" u="none" strike="noStrike" cap="none">
                          <a:solidFill>
                            <a:schemeClr val="dk1"/>
                          </a:solidFill>
                        </a:rPr>
                        <a:t>- “Một ông già áo vải mũ đen, phong độ nhàn nhã tính tình khiêm tốn đến tỏ lời mừng”.  </a:t>
                      </a:r>
                      <a:endParaRPr sz="2800" b="0" u="none" strike="noStrike" cap="none">
                        <a:solidFill>
                          <a:schemeClr val="dk1"/>
                        </a:solidFill>
                      </a:endParaRPr>
                    </a:p>
                    <a:p>
                      <a:pPr marL="0" marR="0" lvl="0" indent="0" algn="just" rtl="0">
                        <a:lnSpc>
                          <a:spcPct val="100000"/>
                        </a:lnSpc>
                        <a:spcBef>
                          <a:spcPts val="0"/>
                        </a:spcBef>
                        <a:spcAft>
                          <a:spcPts val="0"/>
                        </a:spcAft>
                        <a:buNone/>
                      </a:pPr>
                      <a:r>
                        <a:rPr lang="en-US" sz="3200" b="0" u="none" strike="noStrike" cap="none">
                          <a:solidFill>
                            <a:schemeClr val="dk1"/>
                          </a:solidFill>
                        </a:rPr>
                        <a:t>-  Kể lại sự tình.</a:t>
                      </a:r>
                      <a:endParaRPr sz="2800" b="0" u="none" strike="noStrike" cap="none">
                        <a:solidFill>
                          <a:schemeClr val="dk1"/>
                        </a:solidFill>
                      </a:endParaRPr>
                    </a:p>
                    <a:p>
                      <a:pPr marL="0" marR="0" lvl="0" indent="0" algn="just" rtl="0">
                        <a:lnSpc>
                          <a:spcPct val="100000"/>
                        </a:lnSpc>
                        <a:spcBef>
                          <a:spcPts val="0"/>
                        </a:spcBef>
                        <a:spcAft>
                          <a:spcPts val="0"/>
                        </a:spcAft>
                        <a:buNone/>
                      </a:pPr>
                      <a:r>
                        <a:rPr lang="en-US" sz="3200" u="none" strike="noStrike" cap="none">
                          <a:solidFill>
                            <a:schemeClr val="dk1"/>
                          </a:solidFill>
                        </a:rPr>
                        <a:t> </a:t>
                      </a:r>
                      <a:endParaRPr sz="2800" u="none" strike="noStrike" cap="none">
                        <a:solidFill>
                          <a:schemeClr val="dk1"/>
                        </a:solidFill>
                        <a:latin typeface="Times New Roman"/>
                        <a:ea typeface="Times New Roman"/>
                        <a:cs typeface="Times New Roman"/>
                        <a:sym typeface="Times New Roman"/>
                      </a:endParaRPr>
                    </a:p>
                  </a:txBody>
                  <a:tcPr marL="68575" marR="68575" marT="0" marB="0">
                    <a:solidFill>
                      <a:srgbClr val="E1EFD8"/>
                    </a:solidFill>
                  </a:tcPr>
                </a:tc>
                <a:tc>
                  <a:txBody>
                    <a:bodyPr/>
                    <a:lstStyle/>
                    <a:p>
                      <a:pPr marL="0" marR="0" lvl="0" indent="0" algn="just" rtl="0">
                        <a:lnSpc>
                          <a:spcPct val="100000"/>
                        </a:lnSpc>
                        <a:spcBef>
                          <a:spcPts val="0"/>
                        </a:spcBef>
                        <a:spcAft>
                          <a:spcPts val="0"/>
                        </a:spcAft>
                        <a:buNone/>
                      </a:pPr>
                      <a:r>
                        <a:rPr lang="en-US" sz="3200" u="none" strike="noStrike" cap="none">
                          <a:solidFill>
                            <a:schemeClr val="dk1"/>
                          </a:solidFill>
                        </a:rPr>
                        <a:t>- “Sao mà nhiều thần quá vậy?”</a:t>
                      </a:r>
                      <a:endParaRPr sz="2800" u="none" strike="noStrike" cap="none">
                        <a:solidFill>
                          <a:schemeClr val="dk1"/>
                        </a:solidFill>
                      </a:endParaRPr>
                    </a:p>
                    <a:p>
                      <a:pPr marL="0" marR="0" lvl="0" indent="0" algn="just" rtl="0">
                        <a:lnSpc>
                          <a:spcPct val="100000"/>
                        </a:lnSpc>
                        <a:spcBef>
                          <a:spcPts val="0"/>
                        </a:spcBef>
                        <a:spcAft>
                          <a:spcPts val="0"/>
                        </a:spcAft>
                        <a:buNone/>
                      </a:pPr>
                      <a:r>
                        <a:rPr lang="en-US" sz="3200" u="none" strike="noStrike" cap="none">
                          <a:solidFill>
                            <a:schemeClr val="dk1"/>
                          </a:solidFill>
                        </a:rPr>
                        <a:t>- Tử Văn cặn kẽ hỏi: “Hắn có thực là tay hung hãn, có thể gieo vạ cho tôi không?”</a:t>
                      </a:r>
                      <a:endParaRPr sz="2800" u="none" strike="noStrike" cap="none">
                        <a:solidFill>
                          <a:schemeClr val="dk1"/>
                        </a:solidFill>
                      </a:endParaRPr>
                    </a:p>
                    <a:p>
                      <a:pPr marL="342900" marR="0" lvl="0" indent="-342900" algn="just" rtl="0">
                        <a:lnSpc>
                          <a:spcPct val="100000"/>
                        </a:lnSpc>
                        <a:spcBef>
                          <a:spcPts val="0"/>
                        </a:spcBef>
                        <a:spcAft>
                          <a:spcPts val="0"/>
                        </a:spcAft>
                        <a:buClr>
                          <a:schemeClr val="dk1"/>
                        </a:buClr>
                        <a:buSzPts val="3200"/>
                        <a:buFont typeface="Noto Sans Symbols"/>
                        <a:buChar char="⇒"/>
                      </a:pPr>
                      <a:r>
                        <a:rPr lang="en-US" sz="3200" b="1" i="1" u="none" strike="noStrike" cap="none">
                          <a:solidFill>
                            <a:schemeClr val="dk1"/>
                          </a:solidFill>
                        </a:rPr>
                        <a:t>Tin tưởng vào công lý, chính nghĩa.</a:t>
                      </a:r>
                      <a:endParaRPr/>
                    </a:p>
                  </a:txBody>
                  <a:tcPr marL="68575" marR="68575" marT="0" marB="0">
                    <a:solidFill>
                      <a:srgbClr val="FFF2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500"/>
                                        <p:tgtEl>
                                          <p:spTgt spid="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31"/>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31"/>
          <p:cNvSpPr txBox="1"/>
          <p:nvPr/>
        </p:nvSpPr>
        <p:spPr>
          <a:xfrm>
            <a:off x="1724878" y="90433"/>
            <a:ext cx="11398591" cy="75469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200" b="1">
                <a:solidFill>
                  <a:srgbClr val="C00000"/>
                </a:solidFill>
                <a:latin typeface="Calibri"/>
                <a:ea typeface="Calibri"/>
                <a:cs typeface="Calibri"/>
                <a:sym typeface="Calibri"/>
              </a:rPr>
              <a:t>1. Cuộc đấu tranh trên trần gian của Ngô Tử Văn</a:t>
            </a:r>
            <a:endParaRPr sz="3200" i="1">
              <a:solidFill>
                <a:srgbClr val="C00000"/>
              </a:solidFill>
              <a:latin typeface="Calibri"/>
              <a:ea typeface="Calibri"/>
              <a:cs typeface="Calibri"/>
              <a:sym typeface="Calibri"/>
            </a:endParaRPr>
          </a:p>
        </p:txBody>
      </p:sp>
      <p:sp>
        <p:nvSpPr>
          <p:cNvPr id="453" name="Google Shape;453;p31"/>
          <p:cNvSpPr txBox="1"/>
          <p:nvPr/>
        </p:nvSpPr>
        <p:spPr>
          <a:xfrm>
            <a:off x="403631" y="2005221"/>
            <a:ext cx="11398591" cy="646331"/>
          </a:xfrm>
          <a:prstGeom prst="rect">
            <a:avLst/>
          </a:prstGeom>
          <a:noFill/>
          <a:ln>
            <a:noFill/>
          </a:ln>
        </p:spPr>
        <p:txBody>
          <a:bodyPr spcFirstLastPara="1" wrap="square" lIns="91425" tIns="45700" rIns="91425" bIns="45700" anchor="t" anchorCtr="0">
            <a:spAutoFit/>
          </a:bodyPr>
          <a:lstStyle/>
          <a:p>
            <a:pPr marL="457200" marR="0" lvl="0" indent="-457200" algn="l" rtl="0">
              <a:spcBef>
                <a:spcPts val="0"/>
              </a:spcBef>
              <a:spcAft>
                <a:spcPts val="0"/>
              </a:spcAft>
              <a:buClr>
                <a:srgbClr val="002060"/>
              </a:buClr>
              <a:buSzPts val="3600"/>
              <a:buFont typeface="Noto Sans Symbols"/>
              <a:buChar char="⇒"/>
            </a:pPr>
            <a:r>
              <a:rPr lang="en-US" sz="3600" b="1" i="1">
                <a:solidFill>
                  <a:srgbClr val="002060"/>
                </a:solidFill>
                <a:latin typeface="Calibri"/>
                <a:ea typeface="Calibri"/>
                <a:cs typeface="Calibri"/>
                <a:sym typeface="Calibri"/>
              </a:rPr>
              <a:t>Ý nghĩa:</a:t>
            </a:r>
            <a:endParaRPr/>
          </a:p>
        </p:txBody>
      </p:sp>
      <p:sp>
        <p:nvSpPr>
          <p:cNvPr id="454" name="Google Shape;454;p31"/>
          <p:cNvSpPr txBox="1"/>
          <p:nvPr/>
        </p:nvSpPr>
        <p:spPr>
          <a:xfrm>
            <a:off x="396704" y="2705733"/>
            <a:ext cx="7711872" cy="1754326"/>
          </a:xfrm>
          <a:prstGeom prst="rect">
            <a:avLst/>
          </a:prstGeom>
          <a:no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just"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Thể hiện tinh thần dân tộc mạnh mẽ.</a:t>
            </a:r>
            <a:endParaRPr sz="3200">
              <a:solidFill>
                <a:schemeClr val="dk1"/>
              </a:solidFill>
              <a:latin typeface="Calibri"/>
              <a:ea typeface="Calibri"/>
              <a:cs typeface="Calibri"/>
              <a:sym typeface="Calibri"/>
            </a:endParaRPr>
          </a:p>
          <a:p>
            <a:pPr marL="457200" marR="0" lvl="0" indent="-457200" algn="just" rtl="0">
              <a:spcBef>
                <a:spcPts val="0"/>
              </a:spcBef>
              <a:spcAft>
                <a:spcPts val="0"/>
              </a:spcAft>
              <a:buClr>
                <a:schemeClr val="dk1"/>
              </a:buClr>
              <a:buSzPts val="3600"/>
              <a:buFont typeface="Calibri"/>
              <a:buChar char="-"/>
            </a:pPr>
            <a:r>
              <a:rPr lang="en-US" sz="3600">
                <a:solidFill>
                  <a:schemeClr val="dk1"/>
                </a:solidFill>
                <a:latin typeface="Calibri"/>
                <a:ea typeface="Calibri"/>
                <a:cs typeface="Calibri"/>
                <a:sym typeface="Calibri"/>
              </a:rPr>
              <a:t>Sự xuất hiện của Thổ công đã khiến Tử Văn không còn chiến đấu đơn độc.</a:t>
            </a:r>
            <a:endParaRPr/>
          </a:p>
        </p:txBody>
      </p:sp>
      <p:pic>
        <p:nvPicPr>
          <p:cNvPr id="455" name="Google Shape;455;p31" descr="2"/>
          <p:cNvPicPr preferRelativeResize="0"/>
          <p:nvPr/>
        </p:nvPicPr>
        <p:blipFill rotWithShape="1">
          <a:blip r:embed="rId3">
            <a:alphaModFix/>
          </a:blip>
          <a:srcRect/>
          <a:stretch/>
        </p:blipFill>
        <p:spPr>
          <a:xfrm flipH="1">
            <a:off x="7218045" y="-424497"/>
            <a:ext cx="4973955" cy="36290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500"/>
                                        <p:tgtEl>
                                          <p:spTgt spid="4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gtEl>
                                        <p:attrNameLst>
                                          <p:attrName>style.visibility</p:attrName>
                                        </p:attrNameLst>
                                      </p:cBhvr>
                                      <p:to>
                                        <p:strVal val="visible"/>
                                      </p:to>
                                    </p:set>
                                    <p:animEffect transition="in" filter="fade">
                                      <p:cBhvr>
                                        <p:cTn id="12" dur="5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32"/>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32"/>
          <p:cNvSpPr txBox="1"/>
          <p:nvPr/>
        </p:nvSpPr>
        <p:spPr>
          <a:xfrm>
            <a:off x="1986159" y="-46211"/>
            <a:ext cx="11398591"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rgbClr val="C00000"/>
                </a:solidFill>
                <a:latin typeface="Calibri"/>
                <a:ea typeface="Calibri"/>
                <a:cs typeface="Calibri"/>
                <a:sym typeface="Calibri"/>
              </a:rPr>
              <a:t>2. Cuộc đấu tranh giành lại công lí ở Minh ti</a:t>
            </a:r>
            <a:endParaRPr sz="3600" i="1">
              <a:solidFill>
                <a:srgbClr val="C00000"/>
              </a:solidFill>
              <a:latin typeface="Calibri"/>
              <a:ea typeface="Calibri"/>
              <a:cs typeface="Calibri"/>
              <a:sym typeface="Calibri"/>
            </a:endParaRPr>
          </a:p>
        </p:txBody>
      </p:sp>
      <p:graphicFrame>
        <p:nvGraphicFramePr>
          <p:cNvPr id="462" name="Google Shape;462;p32"/>
          <p:cNvGraphicFramePr/>
          <p:nvPr/>
        </p:nvGraphicFramePr>
        <p:xfrm>
          <a:off x="771779" y="2794657"/>
          <a:ext cx="3000000" cy="3000000"/>
        </p:xfrm>
        <a:graphic>
          <a:graphicData uri="http://schemas.openxmlformats.org/drawingml/2006/table">
            <a:tbl>
              <a:tblPr>
                <a:noFill/>
                <a:tableStyleId>{547BB47F-35A1-449B-AA68-643FD373CF39}</a:tableStyleId>
              </a:tblPr>
              <a:tblGrid>
                <a:gridCol w="3623725"/>
                <a:gridCol w="3623725"/>
                <a:gridCol w="3623725"/>
              </a:tblGrid>
              <a:tr h="607250">
                <a:tc>
                  <a:txBody>
                    <a:bodyPr/>
                    <a:lstStyle/>
                    <a:p>
                      <a:pPr marL="0" marR="0" lvl="0" indent="0" algn="ctr" rtl="0">
                        <a:lnSpc>
                          <a:spcPct val="100000"/>
                        </a:lnSpc>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Bách hộ họ Thôi</a:t>
                      </a:r>
                      <a:endParaRPr sz="2600" b="1" i="0" u="none" strike="noStrike" cap="none">
                        <a:solidFill>
                          <a:schemeClr val="dk1"/>
                        </a:solidFill>
                        <a:latin typeface="Calibri"/>
                        <a:ea typeface="Calibri"/>
                        <a:cs typeface="Calibri"/>
                        <a:sym typeface="Calibri"/>
                      </a:endParaRPr>
                    </a:p>
                  </a:txBody>
                  <a:tcPr marL="121925" marR="1219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lnSpc>
                          <a:spcPct val="100000"/>
                        </a:lnSpc>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Diêm Vương</a:t>
                      </a:r>
                      <a:endParaRPr sz="2600" b="1" i="0" u="none" strike="noStrike" cap="none">
                        <a:solidFill>
                          <a:schemeClr val="dk1"/>
                        </a:solidFill>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lnSpc>
                          <a:spcPct val="100000"/>
                        </a:lnSpc>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Tử Văn</a:t>
                      </a:r>
                      <a:endParaRPr sz="2600" b="1" i="0" u="none" strike="noStrike" cap="none">
                        <a:solidFill>
                          <a:schemeClr val="dk1"/>
                        </a:solidFill>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r>
              <a:tr h="3084950">
                <a:tc>
                  <a:txBody>
                    <a:bodyPr/>
                    <a:lstStyle/>
                    <a:p>
                      <a:pPr marL="342900" marR="0" lvl="0" indent="-220980" algn="just" rtl="0">
                        <a:lnSpc>
                          <a:spcPct val="90000"/>
                        </a:lnSpc>
                        <a:spcBef>
                          <a:spcPts val="0"/>
                        </a:spcBef>
                        <a:spcAft>
                          <a:spcPts val="0"/>
                        </a:spcAft>
                        <a:buClr>
                          <a:schemeClr val="dk1"/>
                        </a:buClr>
                        <a:buSzPts val="1920"/>
                        <a:buFont typeface="NTR"/>
                        <a:buNone/>
                      </a:pPr>
                      <a:endParaRPr sz="2400" u="none" strike="noStrike" cap="none">
                        <a:latin typeface="Calibri"/>
                        <a:ea typeface="Calibri"/>
                        <a:cs typeface="Calibri"/>
                        <a:sym typeface="Calibri"/>
                      </a:endParaRPr>
                    </a:p>
                  </a:txBody>
                  <a:tcPr marL="121925" marR="1219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DDEAF6"/>
                    </a:solidFill>
                  </a:tcPr>
                </a:tc>
                <a:tc>
                  <a:txBody>
                    <a:bodyPr/>
                    <a:lstStyle/>
                    <a:p>
                      <a:pPr marL="342900" marR="0" lvl="0" indent="-220980" algn="just" rtl="0">
                        <a:lnSpc>
                          <a:spcPct val="90000"/>
                        </a:lnSpc>
                        <a:spcBef>
                          <a:spcPts val="0"/>
                        </a:spcBef>
                        <a:spcAft>
                          <a:spcPts val="0"/>
                        </a:spcAft>
                        <a:buClr>
                          <a:schemeClr val="dk1"/>
                        </a:buClr>
                        <a:buSzPts val="1920"/>
                        <a:buFont typeface="NTR"/>
                        <a:buNone/>
                      </a:pPr>
                      <a:endParaRPr sz="2400" u="none" strike="noStrike" cap="none">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BE4D4"/>
                    </a:solidFill>
                  </a:tcPr>
                </a:tc>
                <a:tc>
                  <a:txBody>
                    <a:bodyPr/>
                    <a:lstStyle/>
                    <a:p>
                      <a:pPr marL="342900" marR="0" lvl="0" indent="-220980" algn="just" rtl="0">
                        <a:lnSpc>
                          <a:spcPct val="100000"/>
                        </a:lnSpc>
                        <a:spcBef>
                          <a:spcPts val="0"/>
                        </a:spcBef>
                        <a:spcAft>
                          <a:spcPts val="0"/>
                        </a:spcAft>
                        <a:buClr>
                          <a:schemeClr val="dk1"/>
                        </a:buClr>
                        <a:buSzPts val="1920"/>
                        <a:buFont typeface="NTR"/>
                        <a:buNone/>
                      </a:pPr>
                      <a:endParaRPr sz="2400" u="none" strike="noStrike" cap="none">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2CC"/>
                    </a:solidFill>
                  </a:tcPr>
                </a:tc>
              </a:tr>
            </a:tbl>
          </a:graphicData>
        </a:graphic>
      </p:graphicFrame>
      <p:pic>
        <p:nvPicPr>
          <p:cNvPr id="463" name="Google Shape;463;p32" descr="Phân tích nhân vật Ngô Tử Văn hay nhất (17 mẫu) - Văn 10"/>
          <p:cNvPicPr preferRelativeResize="0"/>
          <p:nvPr/>
        </p:nvPicPr>
        <p:blipFill rotWithShape="1">
          <a:blip r:embed="rId3">
            <a:alphaModFix/>
          </a:blip>
          <a:srcRect/>
          <a:stretch/>
        </p:blipFill>
        <p:spPr>
          <a:xfrm>
            <a:off x="8525979" y="658725"/>
            <a:ext cx="3416639" cy="2157268"/>
          </a:xfrm>
          <a:prstGeom prst="ellipse">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3"/>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33"/>
          <p:cNvSpPr txBox="1"/>
          <p:nvPr/>
        </p:nvSpPr>
        <p:spPr>
          <a:xfrm>
            <a:off x="1986159" y="-46211"/>
            <a:ext cx="11398591"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rgbClr val="C00000"/>
                </a:solidFill>
                <a:latin typeface="Calibri"/>
                <a:ea typeface="Calibri"/>
                <a:cs typeface="Calibri"/>
                <a:sym typeface="Calibri"/>
              </a:rPr>
              <a:t>2. Cuộc đấu tranh giành lại công lí ở Minh ti</a:t>
            </a:r>
            <a:endParaRPr sz="3600" i="1">
              <a:solidFill>
                <a:srgbClr val="C00000"/>
              </a:solidFill>
              <a:latin typeface="Calibri"/>
              <a:ea typeface="Calibri"/>
              <a:cs typeface="Calibri"/>
              <a:sym typeface="Calibri"/>
            </a:endParaRPr>
          </a:p>
        </p:txBody>
      </p:sp>
      <p:graphicFrame>
        <p:nvGraphicFramePr>
          <p:cNvPr id="470" name="Google Shape;470;p33"/>
          <p:cNvGraphicFramePr/>
          <p:nvPr/>
        </p:nvGraphicFramePr>
        <p:xfrm>
          <a:off x="660400" y="1368606"/>
          <a:ext cx="3000000" cy="3000000"/>
        </p:xfrm>
        <a:graphic>
          <a:graphicData uri="http://schemas.openxmlformats.org/drawingml/2006/table">
            <a:tbl>
              <a:tblPr>
                <a:noFill/>
                <a:tableStyleId>{547BB47F-35A1-449B-AA68-643FD373CF39}</a:tableStyleId>
              </a:tblPr>
              <a:tblGrid>
                <a:gridCol w="3623725"/>
                <a:gridCol w="3623725"/>
                <a:gridCol w="3623725"/>
              </a:tblGrid>
              <a:tr h="607250">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Bách hộ họ Thôi</a:t>
                      </a:r>
                      <a:endParaRPr sz="2800" b="1" i="0" u="none" strike="noStrike" cap="none">
                        <a:solidFill>
                          <a:schemeClr val="dk1"/>
                        </a:solidFill>
                        <a:latin typeface="Calibri"/>
                        <a:ea typeface="Calibri"/>
                        <a:cs typeface="Calibri"/>
                        <a:sym typeface="Calibri"/>
                      </a:endParaRPr>
                    </a:p>
                  </a:txBody>
                  <a:tcPr marL="121925" marR="1219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DEAF6"/>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Diêm Vương</a:t>
                      </a:r>
                      <a:endParaRPr sz="2800" b="1" i="0" u="none" strike="noStrike" cap="none">
                        <a:solidFill>
                          <a:schemeClr val="dk1"/>
                        </a:solidFill>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BE4D4"/>
                    </a:solidFill>
                  </a:tcPr>
                </a:tc>
                <a:tc>
                  <a:txBody>
                    <a:bodyPr/>
                    <a:lstStyle/>
                    <a:p>
                      <a:pPr marL="0" marR="0" lvl="0" indent="0" algn="ctr" rtl="0">
                        <a:lnSpc>
                          <a:spcPct val="100000"/>
                        </a:lnSpc>
                        <a:spcBef>
                          <a:spcPts val="0"/>
                        </a:spcBef>
                        <a:spcAft>
                          <a:spcPts val="0"/>
                        </a:spcAft>
                        <a:buClr>
                          <a:schemeClr val="dk1"/>
                        </a:buClr>
                        <a:buSzPts val="2800"/>
                        <a:buFont typeface="Calibri"/>
                        <a:buNone/>
                      </a:pPr>
                      <a:r>
                        <a:rPr lang="en-US" sz="2800" b="1" i="0" u="none" strike="noStrike" cap="none">
                          <a:solidFill>
                            <a:schemeClr val="dk1"/>
                          </a:solidFill>
                          <a:latin typeface="Calibri"/>
                          <a:ea typeface="Calibri"/>
                          <a:cs typeface="Calibri"/>
                          <a:sym typeface="Calibri"/>
                        </a:rPr>
                        <a:t>Tử Văn</a:t>
                      </a:r>
                      <a:endParaRPr sz="2800" b="1" i="0" u="none" strike="noStrike" cap="none">
                        <a:solidFill>
                          <a:schemeClr val="dk1"/>
                        </a:solidFill>
                        <a:latin typeface="Calibri"/>
                        <a:ea typeface="Calibri"/>
                        <a:cs typeface="Calibri"/>
                        <a:sym typeface="Calibri"/>
                      </a:endParaRPr>
                    </a:p>
                  </a:txBody>
                  <a:tcPr marL="121925" marR="1219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FFF2CC"/>
                    </a:solidFill>
                  </a:tcPr>
                </a:tc>
              </a:tr>
              <a:tr h="3084950">
                <a:tc>
                  <a:txBody>
                    <a:bodyPr/>
                    <a:lstStyle/>
                    <a:p>
                      <a:pPr marL="342900" marR="0" lvl="0" indent="-342900" algn="just" rtl="0">
                        <a:lnSpc>
                          <a:spcPct val="100000"/>
                        </a:lnSpc>
                        <a:spcBef>
                          <a:spcPts val="0"/>
                        </a:spcBef>
                        <a:spcAft>
                          <a:spcPts val="0"/>
                        </a:spcAft>
                        <a:buClr>
                          <a:schemeClr val="dk1"/>
                        </a:buClr>
                        <a:buSzPts val="2240"/>
                        <a:buFont typeface="NTR"/>
                        <a:buChar char="-"/>
                      </a:pPr>
                      <a:r>
                        <a:rPr lang="en-US" sz="2800" u="none" strike="noStrike" cap="none">
                          <a:latin typeface="Calibri"/>
                          <a:ea typeface="Calibri"/>
                          <a:cs typeface="Calibri"/>
                          <a:sym typeface="Calibri"/>
                        </a:rPr>
                        <a:t>Kiện Tử văn ở Minh ti</a:t>
                      </a:r>
                      <a:endParaRPr sz="2800" u="none" strike="noStrike" cap="none">
                        <a:latin typeface="Calibri"/>
                        <a:ea typeface="Calibri"/>
                        <a:cs typeface="Calibri"/>
                        <a:sym typeface="Calibri"/>
                      </a:endParaRPr>
                    </a:p>
                    <a:p>
                      <a:pPr marL="342900" marR="0" lvl="0" indent="-200660" algn="just" rtl="0">
                        <a:lnSpc>
                          <a:spcPct val="100000"/>
                        </a:lnSpc>
                        <a:spcBef>
                          <a:spcPts val="560"/>
                        </a:spcBef>
                        <a:spcAft>
                          <a:spcPts val="0"/>
                        </a:spcAft>
                        <a:buClr>
                          <a:schemeClr val="dk1"/>
                        </a:buClr>
                        <a:buSzPts val="2240"/>
                        <a:buFont typeface="NTR"/>
                        <a:buNone/>
                      </a:pPr>
                      <a:endParaRPr sz="2800" u="none" strike="noStrike" cap="none">
                        <a:latin typeface="Calibri"/>
                        <a:ea typeface="Calibri"/>
                        <a:cs typeface="Calibri"/>
                        <a:sym typeface="Calibri"/>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 Đổi giọng nhân nghĩa</a:t>
                      </a:r>
                      <a:endParaRPr sz="2800" u="none" strike="noStrike" cap="none">
                        <a:latin typeface="Calibri"/>
                        <a:ea typeface="Calibri"/>
                        <a:cs typeface="Calibri"/>
                        <a:sym typeface="Calibri"/>
                      </a:endParaRPr>
                    </a:p>
                    <a:p>
                      <a:pPr marL="342900" marR="0" lvl="0" indent="-200660" algn="just" rtl="0">
                        <a:lnSpc>
                          <a:spcPct val="100000"/>
                        </a:lnSpc>
                        <a:spcBef>
                          <a:spcPts val="560"/>
                        </a:spcBef>
                        <a:spcAft>
                          <a:spcPts val="0"/>
                        </a:spcAft>
                        <a:buClr>
                          <a:schemeClr val="dk1"/>
                        </a:buClr>
                        <a:buSzPts val="2240"/>
                        <a:buFont typeface="NTR"/>
                        <a:buNone/>
                      </a:pPr>
                      <a:endParaRPr sz="2800" u="none" strike="noStrike" cap="none">
                        <a:latin typeface="Calibri"/>
                        <a:ea typeface="Calibri"/>
                        <a:cs typeface="Calibri"/>
                        <a:sym typeface="Calibri"/>
                      </a:endParaRPr>
                    </a:p>
                    <a:p>
                      <a:pPr marL="342900" marR="0" lvl="0" indent="-200660" algn="just" rtl="0">
                        <a:lnSpc>
                          <a:spcPct val="100000"/>
                        </a:lnSpc>
                        <a:spcBef>
                          <a:spcPts val="560"/>
                        </a:spcBef>
                        <a:spcAft>
                          <a:spcPts val="0"/>
                        </a:spcAft>
                        <a:buClr>
                          <a:schemeClr val="dk1"/>
                        </a:buClr>
                        <a:buSzPts val="2240"/>
                        <a:buFont typeface="NTR"/>
                        <a:buNone/>
                      </a:pPr>
                      <a:endParaRPr sz="2800" u="none" strike="noStrike" cap="none">
                        <a:latin typeface="Calibri"/>
                        <a:ea typeface="Calibri"/>
                        <a:cs typeface="Calibri"/>
                        <a:sym typeface="Calibri"/>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Bị nhốt vào ngục Cửu U.</a:t>
                      </a:r>
                      <a:endParaRPr/>
                    </a:p>
                  </a:txBody>
                  <a:tcPr marL="121925" marR="121925"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DDEAF6"/>
                    </a:solidFill>
                  </a:tcPr>
                </a:tc>
                <a:tc>
                  <a:txBody>
                    <a:bodyPr/>
                    <a:lstStyle/>
                    <a:p>
                      <a:pPr marL="342900" marR="0" lvl="0" indent="-342900" algn="just" rtl="0">
                        <a:lnSpc>
                          <a:spcPct val="100000"/>
                        </a:lnSpc>
                        <a:spcBef>
                          <a:spcPts val="0"/>
                        </a:spcBef>
                        <a:spcAft>
                          <a:spcPts val="0"/>
                        </a:spcAft>
                        <a:buClr>
                          <a:schemeClr val="dk1"/>
                        </a:buClr>
                        <a:buSzPts val="2240"/>
                        <a:buFont typeface="NTR"/>
                        <a:buChar char="-"/>
                      </a:pPr>
                      <a:r>
                        <a:rPr lang="en-US" sz="2800" u="none" strike="noStrike" cap="none">
                          <a:latin typeface="Calibri"/>
                          <a:ea typeface="Calibri"/>
                          <a:cs typeface="Calibri"/>
                          <a:sym typeface="Calibri"/>
                        </a:rPr>
                        <a:t>Quát mắng Tử Văn, bênh vực hồn ma.</a:t>
                      </a:r>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 Cử người đến đền Tản viên lấy chứng thực.</a:t>
                      </a:r>
                      <a:endParaRPr/>
                    </a:p>
                    <a:p>
                      <a:pPr marL="342900" marR="0" lvl="0" indent="-200660" algn="just" rtl="0">
                        <a:lnSpc>
                          <a:spcPct val="100000"/>
                        </a:lnSpc>
                        <a:spcBef>
                          <a:spcPts val="560"/>
                        </a:spcBef>
                        <a:spcAft>
                          <a:spcPts val="0"/>
                        </a:spcAft>
                        <a:buClr>
                          <a:schemeClr val="dk1"/>
                        </a:buClr>
                        <a:buSzPts val="2240"/>
                        <a:buFont typeface="NTR"/>
                        <a:buNone/>
                      </a:pPr>
                      <a:endParaRPr sz="2800" u="none" strike="noStrike" cap="none">
                        <a:latin typeface="Calibri"/>
                        <a:ea typeface="Calibri"/>
                        <a:cs typeface="Calibri"/>
                        <a:sym typeface="Calibri"/>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 Mắng, trừng phạt hồn ma và ban thưởng cho Tử Văn.</a:t>
                      </a:r>
                      <a:endParaRPr/>
                    </a:p>
                  </a:txBody>
                  <a:tcPr marL="121925" marR="121925"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BE4D4"/>
                    </a:solidFill>
                  </a:tcPr>
                </a:tc>
                <a:tc>
                  <a:txBody>
                    <a:bodyPr/>
                    <a:lstStyle/>
                    <a:p>
                      <a:pPr marL="342900" marR="0" lvl="0" indent="-342900" algn="just" rtl="0">
                        <a:lnSpc>
                          <a:spcPct val="100000"/>
                        </a:lnSpc>
                        <a:spcBef>
                          <a:spcPts val="0"/>
                        </a:spcBef>
                        <a:spcAft>
                          <a:spcPts val="0"/>
                        </a:spcAft>
                        <a:buClr>
                          <a:schemeClr val="dk1"/>
                        </a:buClr>
                        <a:buSzPts val="2240"/>
                        <a:buFont typeface="NTR"/>
                        <a:buChar char="-"/>
                      </a:pPr>
                      <a:r>
                        <a:rPr lang="en-US" sz="2800" u="none" strike="noStrike" cap="none">
                          <a:latin typeface="Calibri"/>
                          <a:ea typeface="Calibri"/>
                          <a:cs typeface="Calibri"/>
                          <a:sym typeface="Calibri"/>
                        </a:rPr>
                        <a:t> Không run sợ, cứng cỏi minh oan.</a:t>
                      </a:r>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 Đề nghị Diêm Vương đến đền Tản Viên xác minh.</a:t>
                      </a:r>
                      <a:endParaRPr/>
                    </a:p>
                    <a:p>
                      <a:pPr marL="342900" marR="0" lvl="0" indent="-342900" algn="just" rtl="0">
                        <a:lnSpc>
                          <a:spcPct val="100000"/>
                        </a:lnSpc>
                        <a:spcBef>
                          <a:spcPts val="560"/>
                        </a:spcBef>
                        <a:spcAft>
                          <a:spcPts val="0"/>
                        </a:spcAft>
                        <a:buClr>
                          <a:schemeClr val="dk1"/>
                        </a:buClr>
                        <a:buSzPts val="2240"/>
                        <a:buFont typeface="NTR"/>
                        <a:buChar char="-"/>
                      </a:pPr>
                      <a:r>
                        <a:rPr lang="en-US" sz="2800" u="none" strike="noStrike" cap="none">
                          <a:latin typeface="Calibri"/>
                          <a:ea typeface="Calibri"/>
                          <a:cs typeface="Calibri"/>
                          <a:sym typeface="Calibri"/>
                        </a:rPr>
                        <a:t>Được ban thưởng giữ chức Phán Sự Tản Viên.</a:t>
                      </a:r>
                      <a:endParaRPr/>
                    </a:p>
                  </a:txBody>
                  <a:tcPr marL="121925" marR="121925"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solidFill>
                      <a:srgbClr val="FFF2CC"/>
                    </a:solid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0"/>
                                        </p:tgtEl>
                                        <p:attrNameLst>
                                          <p:attrName>style.visibility</p:attrName>
                                        </p:attrNameLst>
                                      </p:cBhvr>
                                      <p:to>
                                        <p:strVal val="visible"/>
                                      </p:to>
                                    </p:set>
                                    <p:animEffect transition="in" filter="fade">
                                      <p:cBhvr>
                                        <p:cTn id="7" dur="50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4"/>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6" name="Google Shape;476;p34"/>
          <p:cNvSpPr txBox="1"/>
          <p:nvPr/>
        </p:nvSpPr>
        <p:spPr>
          <a:xfrm>
            <a:off x="1986159" y="-46211"/>
            <a:ext cx="11398591"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rgbClr val="C00000"/>
                </a:solidFill>
                <a:latin typeface="Calibri"/>
                <a:ea typeface="Calibri"/>
                <a:cs typeface="Calibri"/>
                <a:sym typeface="Calibri"/>
              </a:rPr>
              <a:t>2. Cuộc đấu tranh giành lại công lí ở Minh ti</a:t>
            </a:r>
            <a:endParaRPr sz="3600" i="1">
              <a:solidFill>
                <a:srgbClr val="C00000"/>
              </a:solidFill>
              <a:latin typeface="Calibri"/>
              <a:ea typeface="Calibri"/>
              <a:cs typeface="Calibri"/>
              <a:sym typeface="Calibri"/>
            </a:endParaRPr>
          </a:p>
        </p:txBody>
      </p:sp>
      <p:pic>
        <p:nvPicPr>
          <p:cNvPr id="477" name="Google Shape;477;p34" descr="Chi tiết Diêm Vương xử kiện là chi tiết giàu ý nghĩa. Hãy phân tích - Tân  Bách Khoa"/>
          <p:cNvPicPr preferRelativeResize="0"/>
          <p:nvPr/>
        </p:nvPicPr>
        <p:blipFill rotWithShape="1">
          <a:blip r:embed="rId3">
            <a:alphaModFix/>
          </a:blip>
          <a:srcRect/>
          <a:stretch/>
        </p:blipFill>
        <p:spPr>
          <a:xfrm>
            <a:off x="7195350" y="2368343"/>
            <a:ext cx="4654503" cy="233886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478" name="Google Shape;478;p34"/>
          <p:cNvSpPr txBox="1"/>
          <p:nvPr/>
        </p:nvSpPr>
        <p:spPr>
          <a:xfrm>
            <a:off x="342147" y="1627624"/>
            <a:ext cx="6609982" cy="403187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i="1">
                <a:solidFill>
                  <a:srgbClr val="0070C0"/>
                </a:solidFill>
                <a:latin typeface="Calibri"/>
                <a:ea typeface="Calibri"/>
                <a:cs typeface="Calibri"/>
                <a:sym typeface="Calibri"/>
              </a:rPr>
              <a:t>* Ý nghĩa:</a:t>
            </a:r>
            <a:endParaRPr/>
          </a:p>
          <a:p>
            <a:pPr marL="285750" marR="0" lvl="0" indent="-285750" algn="just"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Chính nghĩa đã thắng gian tà. </a:t>
            </a:r>
            <a:endParaRPr/>
          </a:p>
          <a:p>
            <a:pPr marL="285750" marR="0" lvl="0" indent="-285750" algn="just"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Khẳng định nhân cách cứng cỏi của kẻ sĩ đương thời, luôn đấu tranh cho chính nghĩa.</a:t>
            </a:r>
            <a:endParaRPr/>
          </a:p>
          <a:p>
            <a:pPr marL="285750" marR="0" lvl="0" indent="-285750" algn="just"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Phản ánh thế lực cường quyền, phong kiến bè phái đương thời sách nhiễu, hà hiếp nhân dân.</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Effect transition="in" filter="fade">
                                      <p:cBhvr>
                                        <p:cTn id="7" dur="500"/>
                                        <p:tgtEl>
                                          <p:spTgt spid="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5"/>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4" name="Google Shape;484;p35"/>
          <p:cNvSpPr txBox="1"/>
          <p:nvPr/>
        </p:nvSpPr>
        <p:spPr>
          <a:xfrm>
            <a:off x="544027" y="-112348"/>
            <a:ext cx="11398591"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rgbClr val="C00000"/>
                </a:solidFill>
                <a:latin typeface="Calibri"/>
                <a:ea typeface="Calibri"/>
                <a:cs typeface="Calibri"/>
                <a:sym typeface="Calibri"/>
              </a:rPr>
              <a:t>3. Nhân vật Tử Văn nhận chức Phán sự đền Tản Viên</a:t>
            </a:r>
            <a:endParaRPr sz="3600" i="1">
              <a:solidFill>
                <a:srgbClr val="C00000"/>
              </a:solidFill>
              <a:latin typeface="Calibri"/>
              <a:ea typeface="Calibri"/>
              <a:cs typeface="Calibri"/>
              <a:sym typeface="Calibri"/>
            </a:endParaRPr>
          </a:p>
        </p:txBody>
      </p:sp>
      <p:pic>
        <p:nvPicPr>
          <p:cNvPr id="485" name="Google Shape;485;p35" descr="6"/>
          <p:cNvPicPr preferRelativeResize="0"/>
          <p:nvPr/>
        </p:nvPicPr>
        <p:blipFill rotWithShape="1">
          <a:blip r:embed="rId3">
            <a:alphaModFix/>
          </a:blip>
          <a:srcRect/>
          <a:stretch/>
        </p:blipFill>
        <p:spPr>
          <a:xfrm>
            <a:off x="9087949" y="-232351"/>
            <a:ext cx="3104051" cy="2809297"/>
          </a:xfrm>
          <a:prstGeom prst="rect">
            <a:avLst/>
          </a:prstGeom>
          <a:noFill/>
          <a:ln>
            <a:noFill/>
          </a:ln>
        </p:spPr>
      </p:pic>
      <p:sp>
        <p:nvSpPr>
          <p:cNvPr id="486" name="Google Shape;486;p35"/>
          <p:cNvSpPr/>
          <p:nvPr/>
        </p:nvSpPr>
        <p:spPr>
          <a:xfrm>
            <a:off x="2789814" y="1481593"/>
            <a:ext cx="8788103" cy="190913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just" rtl="0">
              <a:spcBef>
                <a:spcPts val="0"/>
              </a:spcBef>
              <a:spcAft>
                <a:spcPts val="0"/>
              </a:spcAft>
              <a:buClr>
                <a:schemeClr val="dk1"/>
              </a:buClr>
              <a:buSzPts val="3200"/>
              <a:buFont typeface="Calibri"/>
              <a:buChar char="-"/>
            </a:pPr>
            <a:r>
              <a:rPr lang="en-US" sz="3200" b="1" i="1">
                <a:solidFill>
                  <a:schemeClr val="dk1"/>
                </a:solidFill>
                <a:latin typeface="Calibri"/>
                <a:ea typeface="Calibri"/>
                <a:cs typeface="Calibri"/>
                <a:sym typeface="Calibri"/>
              </a:rPr>
              <a:t>Phán sự </a:t>
            </a:r>
            <a:r>
              <a:rPr lang="en-US" sz="3200">
                <a:solidFill>
                  <a:schemeClr val="dk1"/>
                </a:solidFill>
                <a:latin typeface="Calibri"/>
                <a:ea typeface="Calibri"/>
                <a:cs typeface="Calibri"/>
                <a:sym typeface="Calibri"/>
              </a:rPr>
              <a:t>là chức quan xem xét về các vụ kiện tụng, giúp việc cho người xử án – chức quan thực hiện công lí. </a:t>
            </a:r>
            <a:endParaRPr sz="2800">
              <a:solidFill>
                <a:schemeClr val="dk1"/>
              </a:solidFill>
              <a:latin typeface="Calibri"/>
              <a:ea typeface="Calibri"/>
              <a:cs typeface="Calibri"/>
              <a:sym typeface="Calibri"/>
            </a:endParaRPr>
          </a:p>
        </p:txBody>
      </p:sp>
      <p:pic>
        <p:nvPicPr>
          <p:cNvPr id="487" name="Google Shape;487;p35"/>
          <p:cNvPicPr preferRelativeResize="0"/>
          <p:nvPr/>
        </p:nvPicPr>
        <p:blipFill rotWithShape="1">
          <a:blip r:embed="rId4">
            <a:alphaModFix/>
          </a:blip>
          <a:srcRect/>
          <a:stretch/>
        </p:blipFill>
        <p:spPr>
          <a:xfrm flipH="1">
            <a:off x="-387928" y="2556163"/>
            <a:ext cx="3726000" cy="3726000"/>
          </a:xfrm>
          <a:prstGeom prst="rect">
            <a:avLst/>
          </a:prstGeom>
          <a:noFill/>
          <a:ln>
            <a:noFill/>
          </a:ln>
        </p:spPr>
      </p:pic>
      <p:sp>
        <p:nvSpPr>
          <p:cNvPr id="488" name="Google Shape;488;p35"/>
          <p:cNvSpPr/>
          <p:nvPr/>
        </p:nvSpPr>
        <p:spPr>
          <a:xfrm>
            <a:off x="2789814" y="3512228"/>
            <a:ext cx="8788103" cy="323819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342900" marR="0" lvl="0" indent="-342900" algn="just" rtl="0">
              <a:spcBef>
                <a:spcPts val="0"/>
              </a:spcBef>
              <a:spcAft>
                <a:spcPts val="0"/>
              </a:spcAft>
              <a:buClr>
                <a:srgbClr val="0C0C0C"/>
              </a:buClr>
              <a:buSzPts val="3200"/>
              <a:buFont typeface="Calibri"/>
              <a:buChar char="-"/>
            </a:pPr>
            <a:r>
              <a:rPr lang="en-US" sz="3200" b="1" i="1">
                <a:solidFill>
                  <a:srgbClr val="0C0C0C"/>
                </a:solidFill>
                <a:latin typeface="Calibri"/>
                <a:ea typeface="Calibri"/>
                <a:cs typeface="Calibri"/>
                <a:sym typeface="Calibri"/>
              </a:rPr>
              <a:t>Bằng chính nghĩa và sự dũng cảm đấu tranh cho chính nghĩa, Ngô Tử Văn đã:</a:t>
            </a:r>
            <a:endParaRPr/>
          </a:p>
          <a:p>
            <a:pPr marL="342900" marR="0" lvl="0" indent="-342900" algn="just" rtl="0">
              <a:spcBef>
                <a:spcPts val="0"/>
              </a:spcBef>
              <a:spcAft>
                <a:spcPts val="0"/>
              </a:spcAft>
              <a:buClr>
                <a:srgbClr val="0C0C0C"/>
              </a:buClr>
              <a:buSzPts val="3200"/>
              <a:buFont typeface="Courier New"/>
              <a:buChar char="o"/>
            </a:pPr>
            <a:r>
              <a:rPr lang="en-US" sz="3200">
                <a:solidFill>
                  <a:srgbClr val="0C0C0C"/>
                </a:solidFill>
                <a:latin typeface="Calibri"/>
                <a:ea typeface="Calibri"/>
                <a:cs typeface="Calibri"/>
                <a:sym typeface="Calibri"/>
              </a:rPr>
              <a:t>Diệt trừ tai họa đem lại an lành cho nhân dân. </a:t>
            </a:r>
            <a:endParaRPr/>
          </a:p>
          <a:p>
            <a:pPr marL="342900" marR="0" lvl="0" indent="-342900" algn="just" rtl="0">
              <a:spcBef>
                <a:spcPts val="0"/>
              </a:spcBef>
              <a:spcAft>
                <a:spcPts val="0"/>
              </a:spcAft>
              <a:buClr>
                <a:srgbClr val="0C0C0C"/>
              </a:buClr>
              <a:buSzPts val="3200"/>
              <a:buFont typeface="Courier New"/>
              <a:buChar char="o"/>
            </a:pPr>
            <a:r>
              <a:rPr lang="en-US" sz="3200">
                <a:solidFill>
                  <a:srgbClr val="0C0C0C"/>
                </a:solidFill>
                <a:latin typeface="Calibri"/>
                <a:ea typeface="Calibri"/>
                <a:cs typeface="Calibri"/>
                <a:sym typeface="Calibri"/>
              </a:rPr>
              <a:t>Làm sáng tỏ nỗi oan ức, phục hồi danh vị cho Thổ Công nước Việt.</a:t>
            </a:r>
            <a:endParaRPr/>
          </a:p>
          <a:p>
            <a:pPr marL="342900" marR="0" lvl="0" indent="-342900" algn="just" rtl="0">
              <a:spcBef>
                <a:spcPts val="0"/>
              </a:spcBef>
              <a:spcAft>
                <a:spcPts val="0"/>
              </a:spcAft>
              <a:buClr>
                <a:srgbClr val="0C0C0C"/>
              </a:buClr>
              <a:buSzPts val="3200"/>
              <a:buFont typeface="Courier New"/>
              <a:buChar char="o"/>
            </a:pPr>
            <a:r>
              <a:rPr lang="en-US" sz="3200">
                <a:solidFill>
                  <a:srgbClr val="0C0C0C"/>
                </a:solidFill>
                <a:latin typeface="Calibri"/>
                <a:ea typeface="Calibri"/>
                <a:cs typeface="Calibri"/>
                <a:sym typeface="Calibri"/>
              </a:rPr>
              <a:t>Chính nghĩa được bất tử hoá…</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animEffect transition="in" filter="fade">
                                      <p:cBhvr>
                                        <p:cTn id="7" dur="500"/>
                                        <p:tgtEl>
                                          <p:spTgt spid="487"/>
                                        </p:tgtEl>
                                      </p:cBhvr>
                                    </p:animEffect>
                                  </p:childTnLst>
                                </p:cTn>
                              </p:par>
                              <p:par>
                                <p:cTn id="8" presetID="10" presetClass="entr" presetSubtype="0" fill="hold" nodeType="withEffect">
                                  <p:stCondLst>
                                    <p:cond delay="0"/>
                                  </p:stCondLst>
                                  <p:childTnLst>
                                    <p:set>
                                      <p:cBhvr>
                                        <p:cTn id="9" dur="1" fill="hold">
                                          <p:stCondLst>
                                            <p:cond delay="0"/>
                                          </p:stCondLst>
                                        </p:cTn>
                                        <p:tgtEl>
                                          <p:spTgt spid="486"/>
                                        </p:tgtEl>
                                        <p:attrNameLst>
                                          <p:attrName>style.visibility</p:attrName>
                                        </p:attrNameLst>
                                      </p:cBhvr>
                                      <p:to>
                                        <p:strVal val="visible"/>
                                      </p:to>
                                    </p:set>
                                    <p:animEffect transition="in" filter="fade">
                                      <p:cBhvr>
                                        <p:cTn id="10" dur="500"/>
                                        <p:tgtEl>
                                          <p:spTgt spid="486"/>
                                        </p:tgtEl>
                                      </p:cBhvr>
                                    </p:animEffect>
                                  </p:childTnLst>
                                </p:cTn>
                              </p:par>
                              <p:par>
                                <p:cTn id="11" presetID="10" presetClass="entr" presetSubtype="0" fill="hold" nodeType="withEffect">
                                  <p:stCondLst>
                                    <p:cond delay="0"/>
                                  </p:stCondLst>
                                  <p:childTnLst>
                                    <p:set>
                                      <p:cBhvr>
                                        <p:cTn id="12" dur="1" fill="hold">
                                          <p:stCondLst>
                                            <p:cond delay="0"/>
                                          </p:stCondLst>
                                        </p:cTn>
                                        <p:tgtEl>
                                          <p:spTgt spid="488"/>
                                        </p:tgtEl>
                                        <p:attrNameLst>
                                          <p:attrName>style.visibility</p:attrName>
                                        </p:attrNameLst>
                                      </p:cBhvr>
                                      <p:to>
                                        <p:strVal val="visible"/>
                                      </p:to>
                                    </p:set>
                                    <p:animEffect transition="in" filter="fade">
                                      <p:cBhvr>
                                        <p:cTn id="13"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6"/>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36"/>
          <p:cNvSpPr txBox="1"/>
          <p:nvPr/>
        </p:nvSpPr>
        <p:spPr>
          <a:xfrm>
            <a:off x="544027" y="-112348"/>
            <a:ext cx="11398591"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b="1">
                <a:solidFill>
                  <a:srgbClr val="C00000"/>
                </a:solidFill>
                <a:latin typeface="Calibri"/>
                <a:ea typeface="Calibri"/>
                <a:cs typeface="Calibri"/>
                <a:sym typeface="Calibri"/>
              </a:rPr>
              <a:t>3. Nhân vật Tử Văn nhận chức Phán sự đền Tản Viên</a:t>
            </a:r>
            <a:endParaRPr sz="3600" i="1">
              <a:solidFill>
                <a:srgbClr val="C00000"/>
              </a:solidFill>
              <a:latin typeface="Calibri"/>
              <a:ea typeface="Calibri"/>
              <a:cs typeface="Calibri"/>
              <a:sym typeface="Calibri"/>
            </a:endParaRPr>
          </a:p>
        </p:txBody>
      </p:sp>
      <p:pic>
        <p:nvPicPr>
          <p:cNvPr id="495" name="Google Shape;495;p36" descr="6"/>
          <p:cNvPicPr preferRelativeResize="0"/>
          <p:nvPr/>
        </p:nvPicPr>
        <p:blipFill rotWithShape="1">
          <a:blip r:embed="rId3">
            <a:alphaModFix/>
          </a:blip>
          <a:srcRect/>
          <a:stretch/>
        </p:blipFill>
        <p:spPr>
          <a:xfrm>
            <a:off x="9087949" y="-232351"/>
            <a:ext cx="3104051" cy="2809297"/>
          </a:xfrm>
          <a:prstGeom prst="rect">
            <a:avLst/>
          </a:prstGeom>
          <a:noFill/>
          <a:ln>
            <a:noFill/>
          </a:ln>
        </p:spPr>
      </p:pic>
      <p:pic>
        <p:nvPicPr>
          <p:cNvPr id="496" name="Google Shape;496;p36"/>
          <p:cNvPicPr preferRelativeResize="0"/>
          <p:nvPr/>
        </p:nvPicPr>
        <p:blipFill rotWithShape="1">
          <a:blip r:embed="rId4">
            <a:alphaModFix/>
          </a:blip>
          <a:srcRect/>
          <a:stretch/>
        </p:blipFill>
        <p:spPr>
          <a:xfrm flipH="1">
            <a:off x="-387928" y="2556163"/>
            <a:ext cx="3726000" cy="3726000"/>
          </a:xfrm>
          <a:prstGeom prst="rect">
            <a:avLst/>
          </a:prstGeom>
          <a:noFill/>
          <a:ln>
            <a:noFill/>
          </a:ln>
        </p:spPr>
      </p:pic>
      <p:sp>
        <p:nvSpPr>
          <p:cNvPr id="497" name="Google Shape;497;p36"/>
          <p:cNvSpPr/>
          <p:nvPr/>
        </p:nvSpPr>
        <p:spPr>
          <a:xfrm>
            <a:off x="2789814" y="2232465"/>
            <a:ext cx="8788103" cy="3238196"/>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b="1" i="1">
                <a:solidFill>
                  <a:srgbClr val="0C0C0C"/>
                </a:solidFill>
                <a:latin typeface="Calibri"/>
                <a:ea typeface="Calibri"/>
                <a:cs typeface="Calibri"/>
                <a:sym typeface="Calibri"/>
              </a:rPr>
              <a:t>* Ý nghĩa:</a:t>
            </a:r>
            <a:endParaRPr sz="3200">
              <a:solidFill>
                <a:srgbClr val="0C0C0C"/>
              </a:solidFill>
              <a:latin typeface="Calibri"/>
              <a:ea typeface="Calibri"/>
              <a:cs typeface="Calibri"/>
              <a:sym typeface="Calibri"/>
            </a:endParaRPr>
          </a:p>
          <a:p>
            <a:pPr marL="457200" marR="0" lvl="0" indent="-457200" algn="just" rtl="0">
              <a:spcBef>
                <a:spcPts val="0"/>
              </a:spcBef>
              <a:spcAft>
                <a:spcPts val="0"/>
              </a:spcAft>
              <a:buClr>
                <a:srgbClr val="0C0C0C"/>
              </a:buClr>
              <a:buSzPts val="3200"/>
              <a:buFont typeface="Courier New"/>
              <a:buChar char="o"/>
            </a:pPr>
            <a:r>
              <a:rPr lang="en-US" sz="3200">
                <a:solidFill>
                  <a:srgbClr val="0C0C0C"/>
                </a:solidFill>
                <a:latin typeface="Calibri"/>
                <a:ea typeface="Calibri"/>
                <a:cs typeface="Calibri"/>
                <a:sym typeface="Calibri"/>
              </a:rPr>
              <a:t>Minh chứng cho quy luật tất yếu cái Thiện sẽ thắng cái ác, chính nghĩa sẽ thắng gian tà…</a:t>
            </a:r>
            <a:endParaRPr/>
          </a:p>
          <a:p>
            <a:pPr marL="457200" marR="0" lvl="0" indent="-457200" algn="just" rtl="0">
              <a:spcBef>
                <a:spcPts val="0"/>
              </a:spcBef>
              <a:spcAft>
                <a:spcPts val="0"/>
              </a:spcAft>
              <a:buClr>
                <a:srgbClr val="0C0C0C"/>
              </a:buClr>
              <a:buSzPts val="3200"/>
              <a:buFont typeface="Courier New"/>
              <a:buChar char="o"/>
            </a:pPr>
            <a:r>
              <a:rPr lang="en-US" sz="3200">
                <a:solidFill>
                  <a:srgbClr val="0C0C0C"/>
                </a:solidFill>
                <a:latin typeface="Calibri"/>
                <a:ea typeface="Calibri"/>
                <a:cs typeface="Calibri"/>
                <a:sym typeface="Calibri"/>
              </a:rPr>
              <a:t>Tạo niềm tin cho con người, đề cao khát vọng trừ ác, trừ tà… </a:t>
            </a: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6"/>
                                        </p:tgtEl>
                                        <p:attrNameLst>
                                          <p:attrName>style.visibility</p:attrName>
                                        </p:attrNameLst>
                                      </p:cBhvr>
                                      <p:to>
                                        <p:strVal val="visible"/>
                                      </p:to>
                                    </p:set>
                                    <p:animEffect transition="in" filter="fade">
                                      <p:cBhvr>
                                        <p:cTn id="7" dur="500"/>
                                        <p:tgtEl>
                                          <p:spTgt spid="496"/>
                                        </p:tgtEl>
                                      </p:cBhvr>
                                    </p:animEffect>
                                  </p:childTnLst>
                                </p:cTn>
                              </p:par>
                              <p:par>
                                <p:cTn id="8" presetID="10" presetClass="entr" presetSubtype="0" fill="hold" nodeType="withEffect">
                                  <p:stCondLst>
                                    <p:cond delay="0"/>
                                  </p:stCondLst>
                                  <p:childTnLst>
                                    <p:set>
                                      <p:cBhvr>
                                        <p:cTn id="9" dur="1" fill="hold">
                                          <p:stCondLst>
                                            <p:cond delay="0"/>
                                          </p:stCondLst>
                                        </p:cTn>
                                        <p:tgtEl>
                                          <p:spTgt spid="497"/>
                                        </p:tgtEl>
                                        <p:attrNameLst>
                                          <p:attrName>style.visibility</p:attrName>
                                        </p:attrNameLst>
                                      </p:cBhvr>
                                      <p:to>
                                        <p:strVal val="visible"/>
                                      </p:to>
                                    </p:set>
                                    <p:animEffect transition="in" filter="fade">
                                      <p:cBhvr>
                                        <p:cTn id="10" dur="500"/>
                                        <p:tgtEl>
                                          <p:spTgt spid="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37"/>
          <p:cNvSpPr/>
          <p:nvPr/>
        </p:nvSpPr>
        <p:spPr>
          <a:xfrm>
            <a:off x="263236" y="845127"/>
            <a:ext cx="11679382" cy="6012873"/>
          </a:xfrm>
          <a:prstGeom prst="rect">
            <a:avLst/>
          </a:prstGeom>
          <a:solidFill>
            <a:schemeClr val="lt1"/>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03" name="Google Shape;503;p37" descr="6"/>
          <p:cNvPicPr preferRelativeResize="0"/>
          <p:nvPr/>
        </p:nvPicPr>
        <p:blipFill rotWithShape="1">
          <a:blip r:embed="rId3">
            <a:alphaModFix/>
          </a:blip>
          <a:srcRect/>
          <a:stretch/>
        </p:blipFill>
        <p:spPr>
          <a:xfrm>
            <a:off x="9087949" y="-232351"/>
            <a:ext cx="3104051" cy="2809297"/>
          </a:xfrm>
          <a:prstGeom prst="rect">
            <a:avLst/>
          </a:prstGeom>
          <a:noFill/>
          <a:ln>
            <a:noFill/>
          </a:ln>
        </p:spPr>
      </p:pic>
      <p:sp>
        <p:nvSpPr>
          <p:cNvPr id="504" name="Google Shape;504;p37"/>
          <p:cNvSpPr txBox="1"/>
          <p:nvPr/>
        </p:nvSpPr>
        <p:spPr>
          <a:xfrm>
            <a:off x="0" y="-107945"/>
            <a:ext cx="11398591" cy="83747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600" b="1" i="1">
                <a:solidFill>
                  <a:srgbClr val="C00000"/>
                </a:solidFill>
                <a:latin typeface="Calibri"/>
                <a:ea typeface="Calibri"/>
                <a:cs typeface="Calibri"/>
                <a:sym typeface="Calibri"/>
              </a:rPr>
              <a:t>4. Lời bình cuối truyện</a:t>
            </a:r>
            <a:endParaRPr sz="3600" i="1">
              <a:solidFill>
                <a:srgbClr val="C00000"/>
              </a:solidFill>
              <a:latin typeface="Calibri"/>
              <a:ea typeface="Calibri"/>
              <a:cs typeface="Calibri"/>
              <a:sym typeface="Calibri"/>
            </a:endParaRPr>
          </a:p>
        </p:txBody>
      </p:sp>
      <p:sp>
        <p:nvSpPr>
          <p:cNvPr id="505" name="Google Shape;505;p37"/>
          <p:cNvSpPr/>
          <p:nvPr/>
        </p:nvSpPr>
        <p:spPr>
          <a:xfrm>
            <a:off x="720749" y="1172297"/>
            <a:ext cx="10764355" cy="3108543"/>
          </a:xfrm>
          <a:prstGeom prst="rect">
            <a:avLst/>
          </a:prstGeom>
          <a:solidFill>
            <a:srgbClr val="DDEAF6"/>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i="1">
                <a:solidFill>
                  <a:srgbClr val="212529"/>
                </a:solidFill>
                <a:latin typeface="times new roman"/>
                <a:ea typeface="times new roman"/>
                <a:cs typeface="times new roman"/>
                <a:sym typeface="times new roman"/>
              </a:rPr>
              <a:t>	“Than ôi! Người ta thường nói:“Cứng quá thì gãy”. Kẻ sĩ chỉ lo không cứng cỏi được, còn gãy hay không là việc của trời. Sao lại đoán trước là sẽ gãy mà chịu đổi cứng ra mềm?</a:t>
            </a:r>
            <a:endParaRPr sz="2800" i="1">
              <a:solidFill>
                <a:srgbClr val="212529"/>
              </a:solidFill>
              <a:latin typeface="Open Sans"/>
              <a:ea typeface="Open Sans"/>
              <a:cs typeface="Open Sans"/>
              <a:sym typeface="Open Sans"/>
            </a:endParaRPr>
          </a:p>
          <a:p>
            <a:pPr marL="0" marR="0" lvl="0" indent="0" algn="just" rtl="0">
              <a:spcBef>
                <a:spcPts val="0"/>
              </a:spcBef>
              <a:spcAft>
                <a:spcPts val="0"/>
              </a:spcAft>
              <a:buNone/>
            </a:pPr>
            <a:r>
              <a:rPr lang="en-US" sz="2800" i="1">
                <a:solidFill>
                  <a:srgbClr val="212529"/>
                </a:solidFill>
                <a:latin typeface="times new roman"/>
                <a:ea typeface="times new roman"/>
                <a:cs typeface="times new roman"/>
                <a:sym typeface="times new roman"/>
              </a:rPr>
              <a:t>	Ngô Tử Văn là một chàng áo vải. Vì cứng cỏi cho nên dám đốt cháy đền tà, chống lại yêu ma, làm một việc hơn cả thần và người. Bởi thế được nổi tiếng và được giữ chức vị ở Minh ti, thật là xứng đáng. Vậy kẻ sĩ, không nên kiêng sợ sự cứng cỏi.”</a:t>
            </a:r>
            <a:endParaRPr sz="2800" b="0" i="1">
              <a:solidFill>
                <a:srgbClr val="212529"/>
              </a:solidFill>
              <a:latin typeface="Open Sans"/>
              <a:ea typeface="Open Sans"/>
              <a:cs typeface="Open Sans"/>
              <a:sym typeface="Open Sans"/>
            </a:endParaRPr>
          </a:p>
        </p:txBody>
      </p:sp>
      <p:sp>
        <p:nvSpPr>
          <p:cNvPr id="506" name="Google Shape;506;p37"/>
          <p:cNvSpPr/>
          <p:nvPr/>
        </p:nvSpPr>
        <p:spPr>
          <a:xfrm>
            <a:off x="680407" y="4608011"/>
            <a:ext cx="10991639" cy="1819684"/>
          </a:xfrm>
          <a:prstGeom prst="roundRect">
            <a:avLst>
              <a:gd name="adj" fmla="val 16667"/>
            </a:avLst>
          </a:prstGeom>
          <a:solidFill>
            <a:srgbClr val="F2F2F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285750" marR="0" lvl="0" indent="-285750" algn="just"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Thể hiện một cách sâu sắc triết lí dân gian ở hiền gặp lành, ở ác gặp ác.</a:t>
            </a:r>
            <a:endParaRPr/>
          </a:p>
          <a:p>
            <a:pPr marL="285750" marR="0" lvl="0" indent="-285750" algn="just" rtl="0">
              <a:spcBef>
                <a:spcPts val="0"/>
              </a:spcBef>
              <a:spcAft>
                <a:spcPts val="0"/>
              </a:spcAft>
              <a:buClr>
                <a:schemeClr val="dk1"/>
              </a:buClr>
              <a:buSzPts val="3200"/>
              <a:buFont typeface="Calibri"/>
              <a:buChar char="-"/>
            </a:pPr>
            <a:r>
              <a:rPr lang="en-US" sz="3200">
                <a:solidFill>
                  <a:schemeClr val="dk1"/>
                </a:solidFill>
                <a:latin typeface="Calibri"/>
                <a:ea typeface="Calibri"/>
                <a:cs typeface="Calibri"/>
                <a:sym typeface="Calibri"/>
              </a:rPr>
              <a:t>Lòng cảm phục và thái độ ngợi ca của Nguyễn Dữ.</a:t>
            </a:r>
            <a:endParaRPr sz="32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
                                        </p:tgtEl>
                                        <p:attrNameLst>
                                          <p:attrName>style.visibility</p:attrName>
                                        </p:attrNameLst>
                                      </p:cBhvr>
                                      <p:to>
                                        <p:strVal val="visible"/>
                                      </p:to>
                                    </p:set>
                                    <p:animEffect transition="in" filter="fade">
                                      <p:cBhvr>
                                        <p:cTn id="7" dur="500"/>
                                        <p:tgtEl>
                                          <p:spTgt spid="5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 calcmode="lin" valueType="num">
                                      <p:cBhvr additive="base">
                                        <p:cTn id="12" dur="500"/>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p38"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512" name="Google Shape;512;p38"/>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Calibri"/>
                <a:ea typeface="Calibri"/>
                <a:cs typeface="Calibri"/>
                <a:sym typeface="Calibri"/>
              </a:rPr>
              <a:t>III</a:t>
            </a:r>
            <a:endParaRPr sz="5400" b="1">
              <a:solidFill>
                <a:schemeClr val="lt1"/>
              </a:solidFill>
              <a:latin typeface="Calibri"/>
              <a:ea typeface="Calibri"/>
              <a:cs typeface="Calibri"/>
              <a:sym typeface="Calibri"/>
            </a:endParaRPr>
          </a:p>
        </p:txBody>
      </p:sp>
      <p:pic>
        <p:nvPicPr>
          <p:cNvPr id="513" name="Google Shape;513;p38" descr="3"/>
          <p:cNvPicPr preferRelativeResize="0"/>
          <p:nvPr/>
        </p:nvPicPr>
        <p:blipFill rotWithShape="1">
          <a:blip r:embed="rId4">
            <a:alphaModFix/>
          </a:blip>
          <a:srcRect/>
          <a:stretch/>
        </p:blipFill>
        <p:spPr>
          <a:xfrm>
            <a:off x="7170218" y="551789"/>
            <a:ext cx="1598693" cy="1524218"/>
          </a:xfrm>
          <a:prstGeom prst="rect">
            <a:avLst/>
          </a:prstGeom>
          <a:noFill/>
          <a:ln>
            <a:noFill/>
          </a:ln>
        </p:spPr>
      </p:pic>
      <p:grpSp>
        <p:nvGrpSpPr>
          <p:cNvPr id="514" name="Google Shape;514;p38"/>
          <p:cNvGrpSpPr/>
          <p:nvPr/>
        </p:nvGrpSpPr>
        <p:grpSpPr>
          <a:xfrm>
            <a:off x="8768911" y="-705101"/>
            <a:ext cx="3197225" cy="3218815"/>
            <a:chOff x="11166" y="1010"/>
            <a:chExt cx="5035" cy="5069"/>
          </a:xfrm>
        </p:grpSpPr>
        <p:pic>
          <p:nvPicPr>
            <p:cNvPr id="515" name="Google Shape;515;p38" descr="1"/>
            <p:cNvPicPr preferRelativeResize="0"/>
            <p:nvPr/>
          </p:nvPicPr>
          <p:blipFill rotWithShape="1">
            <a:blip r:embed="rId5">
              <a:alphaModFix/>
            </a:blip>
            <a:srcRect/>
            <a:stretch/>
          </p:blipFill>
          <p:spPr>
            <a:xfrm>
              <a:off x="12059" y="1010"/>
              <a:ext cx="4142" cy="5069"/>
            </a:xfrm>
            <a:prstGeom prst="rect">
              <a:avLst/>
            </a:prstGeom>
            <a:noFill/>
            <a:ln>
              <a:noFill/>
            </a:ln>
          </p:spPr>
        </p:pic>
        <p:sp>
          <p:nvSpPr>
            <p:cNvPr id="516" name="Google Shape;516;p38"/>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sp>
        <p:nvSpPr>
          <p:cNvPr id="517" name="Google Shape;517;p38"/>
          <p:cNvSpPr txBox="1"/>
          <p:nvPr/>
        </p:nvSpPr>
        <p:spPr>
          <a:xfrm>
            <a:off x="4743273" y="2635808"/>
            <a:ext cx="65458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TỔNG KẾT</a:t>
            </a:r>
            <a:endParaRPr sz="5400" b="1">
              <a:solidFill>
                <a:srgbClr val="C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fade">
                                      <p:cBhvr>
                                        <p:cTn id="7" dur="500"/>
                                        <p:tgtEl>
                                          <p:spTgt spid="5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7"/>
                                        </p:tgtEl>
                                        <p:attrNameLst>
                                          <p:attrName>style.visibility</p:attrName>
                                        </p:attrNameLst>
                                      </p:cBhvr>
                                      <p:to>
                                        <p:strVal val="visible"/>
                                      </p:to>
                                    </p:set>
                                    <p:animEffect transition="in" filter="fade">
                                      <p:cBhvr>
                                        <p:cTn id="12" dur="500"/>
                                        <p:tgtEl>
                                          <p:spTgt spid="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pic>
        <p:nvPicPr>
          <p:cNvPr id="522" name="Google Shape;522;p39" descr="2"/>
          <p:cNvPicPr preferRelativeResize="0"/>
          <p:nvPr/>
        </p:nvPicPr>
        <p:blipFill rotWithShape="1">
          <a:blip r:embed="rId3">
            <a:alphaModFix/>
          </a:blip>
          <a:srcRect/>
          <a:stretch/>
        </p:blipFill>
        <p:spPr>
          <a:xfrm flipH="1">
            <a:off x="9518073" y="-58512"/>
            <a:ext cx="2673927" cy="1950912"/>
          </a:xfrm>
          <a:prstGeom prst="rect">
            <a:avLst/>
          </a:prstGeom>
          <a:noFill/>
          <a:ln>
            <a:noFill/>
          </a:ln>
        </p:spPr>
      </p:pic>
      <p:pic>
        <p:nvPicPr>
          <p:cNvPr id="523" name="Google Shape;523;p39" descr="6"/>
          <p:cNvPicPr preferRelativeResize="0"/>
          <p:nvPr/>
        </p:nvPicPr>
        <p:blipFill rotWithShape="1">
          <a:blip r:embed="rId4">
            <a:alphaModFix/>
          </a:blip>
          <a:srcRect/>
          <a:stretch/>
        </p:blipFill>
        <p:spPr>
          <a:xfrm>
            <a:off x="0" y="0"/>
            <a:ext cx="1243543" cy="827405"/>
          </a:xfrm>
          <a:prstGeom prst="rect">
            <a:avLst/>
          </a:prstGeom>
          <a:noFill/>
          <a:ln>
            <a:noFill/>
          </a:ln>
        </p:spPr>
      </p:pic>
      <p:sp>
        <p:nvSpPr>
          <p:cNvPr id="524" name="Google Shape;524;p39"/>
          <p:cNvSpPr txBox="1"/>
          <p:nvPr/>
        </p:nvSpPr>
        <p:spPr>
          <a:xfrm>
            <a:off x="473762" y="574570"/>
            <a:ext cx="9612987" cy="310854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1">
                <a:solidFill>
                  <a:srgbClr val="C00000"/>
                </a:solidFill>
                <a:latin typeface="Calibri"/>
                <a:ea typeface="Calibri"/>
                <a:cs typeface="Calibri"/>
                <a:sym typeface="Calibri"/>
              </a:rPr>
              <a:t>1. Nghệ thuật</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Xây dựng cốt truyện giàu kịch tính, kết cấu chặt chẽ.</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Dẫn dắt khéo léo, nhiều chi tiết gây sự chú ý, hấp dẫn.</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Cách kể chuyện và miêu tả sinh động, hấp dẫn.</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Sử dụng nhiều yếu tố kì ảo, nhưng vẫn mang nét hiện thực.</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Sử dụng kiểu kết thúc có hậu, ở hiền gặp lành, ác giả ác báo của văn học dân gian.</a:t>
            </a:r>
            <a:endParaRPr/>
          </a:p>
        </p:txBody>
      </p:sp>
      <p:sp>
        <p:nvSpPr>
          <p:cNvPr id="525" name="Google Shape;525;p39"/>
          <p:cNvSpPr/>
          <p:nvPr/>
        </p:nvSpPr>
        <p:spPr>
          <a:xfrm>
            <a:off x="400124" y="523315"/>
            <a:ext cx="9686626" cy="3270257"/>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26" name="Google Shape;526;p39"/>
          <p:cNvGrpSpPr/>
          <p:nvPr/>
        </p:nvGrpSpPr>
        <p:grpSpPr>
          <a:xfrm>
            <a:off x="1156139" y="3815162"/>
            <a:ext cx="1022758" cy="1196702"/>
            <a:chOff x="3622" y="3803"/>
            <a:chExt cx="2507" cy="2507"/>
          </a:xfrm>
        </p:grpSpPr>
        <p:cxnSp>
          <p:nvCxnSpPr>
            <p:cNvPr id="527" name="Google Shape;527;p39"/>
            <p:cNvCxnSpPr/>
            <p:nvPr/>
          </p:nvCxnSpPr>
          <p:spPr>
            <a:xfrm>
              <a:off x="3623" y="3803"/>
              <a:ext cx="0" cy="2507"/>
            </a:xfrm>
            <a:prstGeom prst="straightConnector1">
              <a:avLst/>
            </a:prstGeom>
            <a:noFill/>
            <a:ln w="19050" cap="flat" cmpd="sng">
              <a:solidFill>
                <a:srgbClr val="7F7F7F"/>
              </a:solidFill>
              <a:prstDash val="solid"/>
              <a:miter lim="800000"/>
              <a:headEnd type="none" w="sm" len="sm"/>
              <a:tailEnd type="none" w="sm" len="sm"/>
            </a:ln>
          </p:spPr>
        </p:cxnSp>
        <p:cxnSp>
          <p:nvCxnSpPr>
            <p:cNvPr id="528" name="Google Shape;528;p39"/>
            <p:cNvCxnSpPr/>
            <p:nvPr/>
          </p:nvCxnSpPr>
          <p:spPr>
            <a:xfrm rot="10800000">
              <a:off x="4876" y="5056"/>
              <a:ext cx="0" cy="2507"/>
            </a:xfrm>
            <a:prstGeom prst="straightConnector1">
              <a:avLst/>
            </a:prstGeom>
            <a:noFill/>
            <a:ln w="19050" cap="flat" cmpd="sng">
              <a:solidFill>
                <a:srgbClr val="7F7F7F"/>
              </a:solidFill>
              <a:prstDash val="solid"/>
              <a:miter lim="800000"/>
              <a:headEnd type="none" w="sm" len="sm"/>
              <a:tailEnd type="none" w="sm" len="sm"/>
            </a:ln>
          </p:spPr>
        </p:cxnSp>
      </p:grpSp>
      <p:pic>
        <p:nvPicPr>
          <p:cNvPr id="529" name="Google Shape;529;p39" descr="6"/>
          <p:cNvPicPr preferRelativeResize="0"/>
          <p:nvPr/>
        </p:nvPicPr>
        <p:blipFill rotWithShape="1">
          <a:blip r:embed="rId4">
            <a:alphaModFix/>
          </a:blip>
          <a:srcRect/>
          <a:stretch/>
        </p:blipFill>
        <p:spPr>
          <a:xfrm>
            <a:off x="11207061" y="2835291"/>
            <a:ext cx="1022350" cy="827405"/>
          </a:xfrm>
          <a:prstGeom prst="rect">
            <a:avLst/>
          </a:prstGeom>
          <a:noFill/>
          <a:ln>
            <a:noFill/>
          </a:ln>
        </p:spPr>
      </p:pic>
      <p:sp>
        <p:nvSpPr>
          <p:cNvPr id="530" name="Google Shape;530;p39"/>
          <p:cNvSpPr txBox="1"/>
          <p:nvPr/>
        </p:nvSpPr>
        <p:spPr>
          <a:xfrm>
            <a:off x="2302716" y="4162774"/>
            <a:ext cx="9438987" cy="224676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1">
                <a:solidFill>
                  <a:srgbClr val="C00000"/>
                </a:solidFill>
                <a:latin typeface="Calibri"/>
                <a:ea typeface="Calibri"/>
                <a:cs typeface="Calibri"/>
                <a:sym typeface="Calibri"/>
              </a:rPr>
              <a:t>2. Nội dung</a:t>
            </a:r>
            <a:endParaRPr sz="2800">
              <a:solidFill>
                <a:srgbClr val="C00000"/>
              </a:solidFill>
              <a:latin typeface="Calibri"/>
              <a:ea typeface="Calibri"/>
              <a:cs typeface="Calibri"/>
              <a:sym typeface="Calibri"/>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Ca ngợi tinh thần khảng khái, cương trực, dám đấu tranh chống lại cái ác trừ hại cho dân của Ngô Tử Văn, một người trí thức nước Việt.</a:t>
            </a:r>
            <a:endParaRPr/>
          </a:p>
          <a:p>
            <a:pPr marL="0" marR="0" lvl="0" indent="0" algn="just" rtl="0">
              <a:spcBef>
                <a:spcPts val="0"/>
              </a:spcBef>
              <a:spcAft>
                <a:spcPts val="0"/>
              </a:spcAft>
              <a:buNone/>
            </a:pPr>
            <a:r>
              <a:rPr lang="en-US" sz="2800">
                <a:solidFill>
                  <a:schemeClr val="dk1"/>
                </a:solidFill>
                <a:latin typeface="Calibri"/>
                <a:ea typeface="Calibri"/>
                <a:cs typeface="Calibri"/>
                <a:sym typeface="Calibri"/>
              </a:rPr>
              <a:t>- Bài học nhân sinh về chính – tà, thiện – ác.</a:t>
            </a:r>
            <a:endParaRPr sz="2800">
              <a:solidFill>
                <a:schemeClr val="dk1"/>
              </a:solidFill>
              <a:latin typeface="Calibri"/>
              <a:ea typeface="Calibri"/>
              <a:cs typeface="Calibri"/>
              <a:sym typeface="Calibri"/>
            </a:endParaRPr>
          </a:p>
        </p:txBody>
      </p:sp>
      <p:sp>
        <p:nvSpPr>
          <p:cNvPr id="531" name="Google Shape;531;p39"/>
          <p:cNvSpPr/>
          <p:nvPr/>
        </p:nvSpPr>
        <p:spPr>
          <a:xfrm>
            <a:off x="2178897" y="4052304"/>
            <a:ext cx="9686626" cy="2341606"/>
          </a:xfrm>
          <a:prstGeom prst="rect">
            <a:avLst/>
          </a:prstGeom>
          <a:noFill/>
          <a:ln w="12700" cap="flat" cmpd="sng">
            <a:solidFill>
              <a:srgbClr val="7F7F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4"/>
                                        </p:tgtEl>
                                        <p:attrNameLst>
                                          <p:attrName>style.visibility</p:attrName>
                                        </p:attrNameLst>
                                      </p:cBhvr>
                                      <p:to>
                                        <p:strVal val="visible"/>
                                      </p:to>
                                    </p:set>
                                    <p:animEffect transition="in" filter="fade">
                                      <p:cBhvr>
                                        <p:cTn id="7" dur="500"/>
                                        <p:tgtEl>
                                          <p:spTgt spid="524"/>
                                        </p:tgtEl>
                                      </p:cBhvr>
                                    </p:animEffect>
                                  </p:childTnLst>
                                </p:cTn>
                              </p:par>
                              <p:par>
                                <p:cTn id="8" presetID="10" presetClass="entr" presetSubtype="0" fill="hold" nodeType="withEffect">
                                  <p:stCondLst>
                                    <p:cond delay="0"/>
                                  </p:stCondLst>
                                  <p:childTnLst>
                                    <p:set>
                                      <p:cBhvr>
                                        <p:cTn id="9" dur="1" fill="hold">
                                          <p:stCondLst>
                                            <p:cond delay="0"/>
                                          </p:stCondLst>
                                        </p:cTn>
                                        <p:tgtEl>
                                          <p:spTgt spid="525"/>
                                        </p:tgtEl>
                                        <p:attrNameLst>
                                          <p:attrName>style.visibility</p:attrName>
                                        </p:attrNameLst>
                                      </p:cBhvr>
                                      <p:to>
                                        <p:strVal val="visible"/>
                                      </p:to>
                                    </p:set>
                                    <p:animEffect transition="in" filter="fade">
                                      <p:cBhvr>
                                        <p:cTn id="10" dur="500"/>
                                        <p:tgtEl>
                                          <p:spTgt spid="525"/>
                                        </p:tgtEl>
                                      </p:cBhvr>
                                    </p:animEffect>
                                  </p:childTnLst>
                                </p:cTn>
                              </p:par>
                              <p:par>
                                <p:cTn id="11" presetID="10" presetClass="entr" presetSubtype="0" fill="hold" nodeType="withEffect">
                                  <p:stCondLst>
                                    <p:cond delay="0"/>
                                  </p:stCondLst>
                                  <p:childTnLst>
                                    <p:set>
                                      <p:cBhvr>
                                        <p:cTn id="12" dur="1" fill="hold">
                                          <p:stCondLst>
                                            <p:cond delay="0"/>
                                          </p:stCondLst>
                                        </p:cTn>
                                        <p:tgtEl>
                                          <p:spTgt spid="526"/>
                                        </p:tgtEl>
                                        <p:attrNameLst>
                                          <p:attrName>style.visibility</p:attrName>
                                        </p:attrNameLst>
                                      </p:cBhvr>
                                      <p:to>
                                        <p:strVal val="visible"/>
                                      </p:to>
                                    </p:set>
                                    <p:animEffect transition="in" filter="fade">
                                      <p:cBhvr>
                                        <p:cTn id="13" dur="500"/>
                                        <p:tgtEl>
                                          <p:spTgt spid="526"/>
                                        </p:tgtEl>
                                      </p:cBhvr>
                                    </p:animEffect>
                                  </p:childTnLst>
                                </p:cTn>
                              </p:par>
                              <p:par>
                                <p:cTn id="14" presetID="10" presetClass="entr" presetSubtype="0" fill="hold" nodeType="withEffect">
                                  <p:stCondLst>
                                    <p:cond delay="0"/>
                                  </p:stCondLst>
                                  <p:childTnLst>
                                    <p:set>
                                      <p:cBhvr>
                                        <p:cTn id="15" dur="1" fill="hold">
                                          <p:stCondLst>
                                            <p:cond delay="0"/>
                                          </p:stCondLst>
                                        </p:cTn>
                                        <p:tgtEl>
                                          <p:spTgt spid="530"/>
                                        </p:tgtEl>
                                        <p:attrNameLst>
                                          <p:attrName>style.visibility</p:attrName>
                                        </p:attrNameLst>
                                      </p:cBhvr>
                                      <p:to>
                                        <p:strVal val="visible"/>
                                      </p:to>
                                    </p:set>
                                    <p:animEffect transition="in" filter="fade">
                                      <p:cBhvr>
                                        <p:cTn id="16" dur="500"/>
                                        <p:tgtEl>
                                          <p:spTgt spid="530"/>
                                        </p:tgtEl>
                                      </p:cBhvr>
                                    </p:animEffect>
                                  </p:childTnLst>
                                </p:cTn>
                              </p:par>
                              <p:par>
                                <p:cTn id="17" presetID="10" presetClass="entr" presetSubtype="0" fill="hold" nodeType="withEffect">
                                  <p:stCondLst>
                                    <p:cond delay="0"/>
                                  </p:stCondLst>
                                  <p:childTnLst>
                                    <p:set>
                                      <p:cBhvr>
                                        <p:cTn id="18" dur="1" fill="hold">
                                          <p:stCondLst>
                                            <p:cond delay="0"/>
                                          </p:stCondLst>
                                        </p:cTn>
                                        <p:tgtEl>
                                          <p:spTgt spid="531"/>
                                        </p:tgtEl>
                                        <p:attrNameLst>
                                          <p:attrName>style.visibility</p:attrName>
                                        </p:attrNameLst>
                                      </p:cBhvr>
                                      <p:to>
                                        <p:strVal val="visible"/>
                                      </p:to>
                                    </p:set>
                                    <p:animEffect transition="in" filter="fade">
                                      <p:cBhvr>
                                        <p:cTn id="19" dur="500"/>
                                        <p:tgtEl>
                                          <p:spTgt spid="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cxnSp>
        <p:nvCxnSpPr>
          <p:cNvPr id="114" name="Google Shape;114;p4"/>
          <p:cNvCxnSpPr/>
          <p:nvPr/>
        </p:nvCxnSpPr>
        <p:spPr>
          <a:xfrm>
            <a:off x="0" y="3668231"/>
            <a:ext cx="12192000" cy="0"/>
          </a:xfrm>
          <a:prstGeom prst="straightConnector1">
            <a:avLst/>
          </a:prstGeom>
          <a:noFill/>
          <a:ln w="76200" cap="flat" cmpd="sng">
            <a:solidFill>
              <a:schemeClr val="lt1"/>
            </a:solidFill>
            <a:prstDash val="solid"/>
            <a:miter lim="800000"/>
            <a:headEnd type="none" w="sm" len="sm"/>
            <a:tailEnd type="none" w="sm" len="sm"/>
          </a:ln>
        </p:spPr>
      </p:cxnSp>
      <p:sp>
        <p:nvSpPr>
          <p:cNvPr id="115" name="Google Shape;115;p4"/>
          <p:cNvSpPr/>
          <p:nvPr/>
        </p:nvSpPr>
        <p:spPr>
          <a:xfrm flipH="1">
            <a:off x="806332" y="3081458"/>
            <a:ext cx="10872191" cy="1251935"/>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323F4F"/>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16" name="Google Shape;116;p4"/>
          <p:cNvSpPr txBox="1"/>
          <p:nvPr/>
        </p:nvSpPr>
        <p:spPr>
          <a:xfrm>
            <a:off x="1040410" y="3400073"/>
            <a:ext cx="1040403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i="1">
                <a:solidFill>
                  <a:schemeClr val="lt1"/>
                </a:solidFill>
                <a:latin typeface="Times New Roman"/>
                <a:ea typeface="Times New Roman"/>
                <a:cs typeface="Times New Roman"/>
                <a:sym typeface="Times New Roman"/>
              </a:rPr>
              <a:t>Câu hỏi 2: Nêu những hiểu biết của em về thể loại truyện truyền kì? </a:t>
            </a:r>
            <a:endParaRPr sz="2400">
              <a:solidFill>
                <a:schemeClr val="lt1"/>
              </a:solidFill>
              <a:latin typeface="Times New Roman"/>
              <a:ea typeface="Times New Roman"/>
              <a:cs typeface="Times New Roman"/>
              <a:sym typeface="Times New Roman"/>
            </a:endParaRPr>
          </a:p>
        </p:txBody>
      </p:sp>
      <p:sp>
        <p:nvSpPr>
          <p:cNvPr id="117" name="Google Shape;117;p4"/>
          <p:cNvSpPr/>
          <p:nvPr/>
        </p:nvSpPr>
        <p:spPr>
          <a:xfrm flipH="1">
            <a:off x="2184633" y="4601551"/>
            <a:ext cx="7822729" cy="2028819"/>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18" name="Google Shape;118;p4"/>
          <p:cNvSpPr txBox="1"/>
          <p:nvPr/>
        </p:nvSpPr>
        <p:spPr>
          <a:xfrm>
            <a:off x="2506003" y="4708019"/>
            <a:ext cx="7259782" cy="181588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a:solidFill>
                  <a:srgbClr val="0C0C0C"/>
                </a:solidFill>
                <a:latin typeface="Times New Roman"/>
                <a:ea typeface="Times New Roman"/>
                <a:cs typeface="Times New Roman"/>
                <a:sym typeface="Times New Roman"/>
              </a:rPr>
              <a:t>- Thể văn xuôi tự sự Trung Đại, chịu ảnh hưởng của truyện truyền kì Trung Quốc, thời Đường.</a:t>
            </a:r>
            <a:endParaRPr sz="2800">
              <a:solidFill>
                <a:srgbClr val="0C0C0C"/>
              </a:solidFill>
              <a:latin typeface="Times New Roman"/>
              <a:ea typeface="Times New Roman"/>
              <a:cs typeface="Times New Roman"/>
              <a:sym typeface="Times New Roman"/>
            </a:endParaRPr>
          </a:p>
          <a:p>
            <a:pPr marL="0" marR="0" lvl="0" indent="0" algn="l" rtl="0">
              <a:spcBef>
                <a:spcPts val="0"/>
              </a:spcBef>
              <a:spcAft>
                <a:spcPts val="0"/>
              </a:spcAft>
              <a:buNone/>
            </a:pPr>
            <a:r>
              <a:rPr lang="en-US" sz="2800">
                <a:solidFill>
                  <a:srgbClr val="0C0C0C"/>
                </a:solidFill>
                <a:latin typeface="Times New Roman"/>
                <a:ea typeface="Times New Roman"/>
                <a:cs typeface="Times New Roman"/>
                <a:sym typeface="Times New Roman"/>
              </a:rPr>
              <a:t>- Viết bằng văn xuôi chữ Hán, có lời bình. </a:t>
            </a:r>
            <a:endParaRPr/>
          </a:p>
          <a:p>
            <a:pPr marL="0" marR="0" lvl="0" indent="0" algn="l" rtl="0">
              <a:spcBef>
                <a:spcPts val="0"/>
              </a:spcBef>
              <a:spcAft>
                <a:spcPts val="0"/>
              </a:spcAft>
              <a:buNone/>
            </a:pPr>
            <a:r>
              <a:rPr lang="en-US" sz="2800">
                <a:solidFill>
                  <a:srgbClr val="0C0C0C"/>
                </a:solidFill>
                <a:latin typeface="Times New Roman"/>
                <a:ea typeface="Times New Roman"/>
                <a:cs typeface="Times New Roman"/>
                <a:sym typeface="Times New Roman"/>
              </a:rPr>
              <a:t>- Yếu tố hoang đường Cốt lõi hiện thực. </a:t>
            </a:r>
            <a:endParaRPr sz="2800">
              <a:solidFill>
                <a:srgbClr val="0C0C0C"/>
              </a:solidFill>
              <a:latin typeface="Times New Roman"/>
              <a:ea typeface="Times New Roman"/>
              <a:cs typeface="Times New Roman"/>
              <a:sym typeface="Times New Roman"/>
            </a:endParaRPr>
          </a:p>
        </p:txBody>
      </p:sp>
      <p:pic>
        <p:nvPicPr>
          <p:cNvPr id="119" name="Google Shape;119;p4"/>
          <p:cNvPicPr preferRelativeResize="0"/>
          <p:nvPr/>
        </p:nvPicPr>
        <p:blipFill rotWithShape="1">
          <a:blip r:embed="rId3">
            <a:alphaModFix/>
          </a:blip>
          <a:srcRect/>
          <a:stretch/>
        </p:blipFill>
        <p:spPr>
          <a:xfrm>
            <a:off x="12192001" y="863860"/>
            <a:ext cx="487363" cy="487363"/>
          </a:xfrm>
          <a:prstGeom prst="rect">
            <a:avLst/>
          </a:prstGeom>
          <a:noFill/>
          <a:ln>
            <a:noFill/>
          </a:ln>
        </p:spPr>
      </p:pic>
      <p:pic>
        <p:nvPicPr>
          <p:cNvPr id="120" name="Google Shape;120;p4"/>
          <p:cNvPicPr preferRelativeResize="0"/>
          <p:nvPr/>
        </p:nvPicPr>
        <p:blipFill rotWithShape="1">
          <a:blip r:embed="rId3">
            <a:alphaModFix/>
          </a:blip>
          <a:srcRect/>
          <a:stretch/>
        </p:blipFill>
        <p:spPr>
          <a:xfrm>
            <a:off x="12192001" y="1478693"/>
            <a:ext cx="487363" cy="487363"/>
          </a:xfrm>
          <a:prstGeom prst="rect">
            <a:avLst/>
          </a:prstGeom>
          <a:noFill/>
          <a:ln>
            <a:noFill/>
          </a:ln>
        </p:spPr>
      </p:pic>
      <p:pic>
        <p:nvPicPr>
          <p:cNvPr id="121" name="Google Shape;121;p4"/>
          <p:cNvPicPr preferRelativeResize="0"/>
          <p:nvPr/>
        </p:nvPicPr>
        <p:blipFill rotWithShape="1">
          <a:blip r:embed="rId3">
            <a:alphaModFix/>
          </a:blip>
          <a:srcRect/>
          <a:stretch/>
        </p:blipFill>
        <p:spPr>
          <a:xfrm>
            <a:off x="12202905" y="2074156"/>
            <a:ext cx="487363" cy="487363"/>
          </a:xfrm>
          <a:prstGeom prst="rect">
            <a:avLst/>
          </a:prstGeom>
          <a:noFill/>
          <a:ln>
            <a:noFill/>
          </a:ln>
        </p:spPr>
      </p:pic>
      <p:pic>
        <p:nvPicPr>
          <p:cNvPr id="122" name="Google Shape;122;p4"/>
          <p:cNvPicPr preferRelativeResize="0"/>
          <p:nvPr/>
        </p:nvPicPr>
        <p:blipFill rotWithShape="1">
          <a:blip r:embed="rId3">
            <a:alphaModFix/>
          </a:blip>
          <a:srcRect/>
          <a:stretch/>
        </p:blipFill>
        <p:spPr>
          <a:xfrm>
            <a:off x="12202905" y="2630412"/>
            <a:ext cx="487363" cy="487363"/>
          </a:xfrm>
          <a:prstGeom prst="rect">
            <a:avLst/>
          </a:prstGeom>
          <a:noFill/>
          <a:ln>
            <a:noFill/>
          </a:ln>
        </p:spPr>
      </p:pic>
      <p:pic>
        <p:nvPicPr>
          <p:cNvPr id="123" name="Google Shape;123;p4"/>
          <p:cNvPicPr preferRelativeResize="0"/>
          <p:nvPr/>
        </p:nvPicPr>
        <p:blipFill rotWithShape="1">
          <a:blip r:embed="rId4">
            <a:alphaModFix/>
          </a:blip>
          <a:srcRect/>
          <a:stretch/>
        </p:blipFill>
        <p:spPr>
          <a:xfrm>
            <a:off x="4745719" y="221430"/>
            <a:ext cx="2780351" cy="27803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fade">
                                      <p:cBhvr>
                                        <p:cTn id="7" dur="5000"/>
                                        <p:tgtEl>
                                          <p:spTgt spid="119"/>
                                        </p:tgtEl>
                                      </p:cBhvr>
                                    </p:animEffect>
                                  </p:childTnLst>
                                </p:cTn>
                              </p:par>
                              <p:par>
                                <p:cTn id="8" presetID="10" presetClass="entr" presetSubtype="0"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500"/>
                                        <p:tgtEl>
                                          <p:spTgt spid="1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fade">
                                      <p:cBhvr>
                                        <p:cTn id="15" dur="500"/>
                                        <p:tgtEl>
                                          <p:spTgt spid="118"/>
                                        </p:tgtEl>
                                      </p:cBhvr>
                                    </p:animEffect>
                                  </p:childTnLst>
                                </p:cTn>
                              </p:par>
                              <p:par>
                                <p:cTn id="16" presetID="10" presetClass="entr" presetSubtype="0" fill="hold" nodeType="withEffect">
                                  <p:stCondLst>
                                    <p:cond delay="0"/>
                                  </p:stCondLst>
                                  <p:childTnLst>
                                    <p:set>
                                      <p:cBhvr>
                                        <p:cTn id="17" dur="1" fill="hold">
                                          <p:stCondLst>
                                            <p:cond delay="0"/>
                                          </p:stCondLst>
                                        </p:cTn>
                                        <p:tgtEl>
                                          <p:spTgt spid="120"/>
                                        </p:tgtEl>
                                        <p:attrNameLst>
                                          <p:attrName>style.visibility</p:attrName>
                                        </p:attrNameLst>
                                      </p:cBhvr>
                                      <p:to>
                                        <p:strVal val="visible"/>
                                      </p:to>
                                    </p:set>
                                    <p:animEffect transition="in" filter="fade">
                                      <p:cBhvr>
                                        <p:cTn id="18" dur="5000"/>
                                        <p:tgtEl>
                                          <p:spTgt spid="120"/>
                                        </p:tgtEl>
                                      </p:cBhvr>
                                    </p:animEffect>
                                  </p:childTnLst>
                                </p:cTn>
                              </p:par>
                              <p:par>
                                <p:cTn id="19" presetID="10" presetClass="entr" presetSubtype="0" fill="hold" nodeType="withEffect">
                                  <p:stCondLst>
                                    <p:cond delay="3000"/>
                                  </p:stCondLst>
                                  <p:childTnLst>
                                    <p:set>
                                      <p:cBhvr>
                                        <p:cTn id="20" dur="1" fill="hold">
                                          <p:stCondLst>
                                            <p:cond delay="0"/>
                                          </p:stCondLst>
                                        </p:cTn>
                                        <p:tgtEl>
                                          <p:spTgt spid="122"/>
                                        </p:tgtEl>
                                        <p:attrNameLst>
                                          <p:attrName>style.visibility</p:attrName>
                                        </p:attrNameLst>
                                      </p:cBhvr>
                                      <p:to>
                                        <p:strVal val="visible"/>
                                      </p:to>
                                    </p:set>
                                    <p:animEffect transition="in" filter="fade">
                                      <p:cBhvr>
                                        <p:cTn id="21" dur="5000"/>
                                        <p:tgtEl>
                                          <p:spTgt spid="122"/>
                                        </p:tgtEl>
                                      </p:cBhvr>
                                    </p:animEffect>
                                  </p:childTnLst>
                                </p:cTn>
                              </p:par>
                              <p:par>
                                <p:cTn id="22" presetID="10" presetClass="entr" presetSubtype="0" fill="hold" nodeType="withEffect">
                                  <p:stCondLst>
                                    <p:cond delay="0"/>
                                  </p:stCondLst>
                                  <p:childTnLst>
                                    <p:set>
                                      <p:cBhvr>
                                        <p:cTn id="23" dur="1" fill="hold">
                                          <p:stCondLst>
                                            <p:cond delay="0"/>
                                          </p:stCondLst>
                                        </p:cTn>
                                        <p:tgtEl>
                                          <p:spTgt spid="120"/>
                                        </p:tgtEl>
                                        <p:attrNameLst>
                                          <p:attrName>style.visibility</p:attrName>
                                        </p:attrNameLst>
                                      </p:cBhvr>
                                      <p:to>
                                        <p:strVal val="visible"/>
                                      </p:to>
                                    </p:set>
                                    <p:animEffect transition="in" filter="fade">
                                      <p:cBhvr>
                                        <p:cTn id="24" dur="5000"/>
                                        <p:tgtEl>
                                          <p:spTgt spid="120"/>
                                        </p:tgtEl>
                                      </p:cBhvr>
                                    </p:animEffect>
                                  </p:childTnLst>
                                </p:cTn>
                              </p:par>
                              <p:par>
                                <p:cTn id="25" presetID="10" presetClass="entr" presetSubtype="0" fill="hold" nodeType="withEffect">
                                  <p:stCondLst>
                                    <p:cond delay="3000"/>
                                  </p:stCondLst>
                                  <p:childTnLst>
                                    <p:set>
                                      <p:cBhvr>
                                        <p:cTn id="26" dur="1" fill="hold">
                                          <p:stCondLst>
                                            <p:cond delay="0"/>
                                          </p:stCondLst>
                                        </p:cTn>
                                        <p:tgtEl>
                                          <p:spTgt spid="122"/>
                                        </p:tgtEl>
                                        <p:attrNameLst>
                                          <p:attrName>style.visibility</p:attrName>
                                        </p:attrNameLst>
                                      </p:cBhvr>
                                      <p:to>
                                        <p:strVal val="visible"/>
                                      </p:to>
                                    </p:set>
                                    <p:animEffect transition="in" filter="fade">
                                      <p:cBhvr>
                                        <p:cTn id="27" dur="5000"/>
                                        <p:tgtEl>
                                          <p:spTgt spid="122"/>
                                        </p:tgtEl>
                                      </p:cBhvr>
                                    </p:animEffect>
                                  </p:childTnLst>
                                </p:cTn>
                              </p:par>
                              <p:par>
                                <p:cTn id="28" presetID="10" presetClass="entr" presetSubtype="0" fill="hold" nodeType="withEffect">
                                  <p:stCondLst>
                                    <p:cond delay="0"/>
                                  </p:stCondLst>
                                  <p:childTnLst>
                                    <p:set>
                                      <p:cBhvr>
                                        <p:cTn id="29" dur="1" fill="hold">
                                          <p:stCondLst>
                                            <p:cond delay="0"/>
                                          </p:stCondLst>
                                        </p:cTn>
                                        <p:tgtEl>
                                          <p:spTgt spid="120"/>
                                        </p:tgtEl>
                                        <p:attrNameLst>
                                          <p:attrName>style.visibility</p:attrName>
                                        </p:attrNameLst>
                                      </p:cBhvr>
                                      <p:to>
                                        <p:strVal val="visible"/>
                                      </p:to>
                                    </p:set>
                                    <p:animEffect transition="in" filter="fade">
                                      <p:cBhvr>
                                        <p:cTn id="30" dur="5000"/>
                                        <p:tgtEl>
                                          <p:spTgt spid="120"/>
                                        </p:tgtEl>
                                      </p:cBhvr>
                                    </p:animEffect>
                                  </p:childTnLst>
                                </p:cTn>
                              </p:par>
                              <p:par>
                                <p:cTn id="31" presetID="10" presetClass="entr" presetSubtype="0" fill="hold" nodeType="withEffect">
                                  <p:stCondLst>
                                    <p:cond delay="3500"/>
                                  </p:stCondLst>
                                  <p:childTnLst>
                                    <p:set>
                                      <p:cBhvr>
                                        <p:cTn id="32" dur="1" fill="hold">
                                          <p:stCondLst>
                                            <p:cond delay="0"/>
                                          </p:stCondLst>
                                        </p:cTn>
                                        <p:tgtEl>
                                          <p:spTgt spid="122"/>
                                        </p:tgtEl>
                                        <p:attrNameLst>
                                          <p:attrName>style.visibility</p:attrName>
                                        </p:attrNameLst>
                                      </p:cBhvr>
                                      <p:to>
                                        <p:strVal val="visible"/>
                                      </p:to>
                                    </p:set>
                                    <p:animEffect transition="in" filter="fade">
                                      <p:cBhvr>
                                        <p:cTn id="33" dur="5000"/>
                                        <p:tgtEl>
                                          <p:spTgt spid="12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fade">
                                      <p:cBhvr>
                                        <p:cTn id="38" dur="5000"/>
                                        <p:tgtEl>
                                          <p:spTgt spid="120"/>
                                        </p:tgtEl>
                                      </p:cBhvr>
                                    </p:animEffect>
                                  </p:childTnLst>
                                </p:cTn>
                              </p:par>
                              <p:par>
                                <p:cTn id="39" presetID="10" presetClass="entr" presetSubtype="0" fill="hold" nodeType="withEffect">
                                  <p:stCondLst>
                                    <p:cond delay="300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40"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537" name="Google Shape;537;p40"/>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Calibri"/>
                <a:ea typeface="Calibri"/>
                <a:cs typeface="Calibri"/>
                <a:sym typeface="Calibri"/>
              </a:rPr>
              <a:t>IV</a:t>
            </a:r>
            <a:endParaRPr sz="5400" b="1">
              <a:solidFill>
                <a:schemeClr val="lt1"/>
              </a:solidFill>
              <a:latin typeface="Calibri"/>
              <a:ea typeface="Calibri"/>
              <a:cs typeface="Calibri"/>
              <a:sym typeface="Calibri"/>
            </a:endParaRPr>
          </a:p>
        </p:txBody>
      </p:sp>
      <p:pic>
        <p:nvPicPr>
          <p:cNvPr id="538" name="Google Shape;538;p40" descr="3"/>
          <p:cNvPicPr preferRelativeResize="0"/>
          <p:nvPr/>
        </p:nvPicPr>
        <p:blipFill rotWithShape="1">
          <a:blip r:embed="rId4">
            <a:alphaModFix/>
          </a:blip>
          <a:srcRect/>
          <a:stretch/>
        </p:blipFill>
        <p:spPr>
          <a:xfrm>
            <a:off x="7170218" y="551789"/>
            <a:ext cx="1598693" cy="1524218"/>
          </a:xfrm>
          <a:prstGeom prst="rect">
            <a:avLst/>
          </a:prstGeom>
          <a:noFill/>
          <a:ln>
            <a:noFill/>
          </a:ln>
        </p:spPr>
      </p:pic>
      <p:grpSp>
        <p:nvGrpSpPr>
          <p:cNvPr id="539" name="Google Shape;539;p40"/>
          <p:cNvGrpSpPr/>
          <p:nvPr/>
        </p:nvGrpSpPr>
        <p:grpSpPr>
          <a:xfrm>
            <a:off x="8768911" y="-705101"/>
            <a:ext cx="3197225" cy="3218815"/>
            <a:chOff x="11166" y="1010"/>
            <a:chExt cx="5035" cy="5069"/>
          </a:xfrm>
        </p:grpSpPr>
        <p:pic>
          <p:nvPicPr>
            <p:cNvPr id="540" name="Google Shape;540;p40" descr="1"/>
            <p:cNvPicPr preferRelativeResize="0"/>
            <p:nvPr/>
          </p:nvPicPr>
          <p:blipFill rotWithShape="1">
            <a:blip r:embed="rId5">
              <a:alphaModFix/>
            </a:blip>
            <a:srcRect/>
            <a:stretch/>
          </p:blipFill>
          <p:spPr>
            <a:xfrm>
              <a:off x="12059" y="1010"/>
              <a:ext cx="4142" cy="5069"/>
            </a:xfrm>
            <a:prstGeom prst="rect">
              <a:avLst/>
            </a:prstGeom>
            <a:noFill/>
            <a:ln>
              <a:noFill/>
            </a:ln>
          </p:spPr>
        </p:pic>
        <p:sp>
          <p:nvSpPr>
            <p:cNvPr id="541" name="Google Shape;541;p40"/>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sp>
        <p:nvSpPr>
          <p:cNvPr id="542" name="Google Shape;542;p40"/>
          <p:cNvSpPr txBox="1"/>
          <p:nvPr/>
        </p:nvSpPr>
        <p:spPr>
          <a:xfrm>
            <a:off x="4070923" y="2635808"/>
            <a:ext cx="65458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LUYỆN TẬP</a:t>
            </a:r>
            <a:endParaRPr sz="5400" b="1">
              <a:solidFill>
                <a:srgbClr val="C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fade">
                                      <p:cBhvr>
                                        <p:cTn id="7" dur="5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2"/>
                                        </p:tgtEl>
                                        <p:attrNameLst>
                                          <p:attrName>style.visibility</p:attrName>
                                        </p:attrNameLst>
                                      </p:cBhvr>
                                      <p:to>
                                        <p:strVal val="visible"/>
                                      </p:to>
                                    </p:set>
                                    <p:animEffect transition="in" filter="fade">
                                      <p:cBhvr>
                                        <p:cTn id="12" dur="500"/>
                                        <p:tgtEl>
                                          <p:spTgt spid="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547" name="Google Shape;547;p41" descr="2"/>
          <p:cNvPicPr preferRelativeResize="0"/>
          <p:nvPr/>
        </p:nvPicPr>
        <p:blipFill rotWithShape="1">
          <a:blip r:embed="rId3">
            <a:alphaModFix/>
          </a:blip>
          <a:srcRect/>
          <a:stretch/>
        </p:blipFill>
        <p:spPr>
          <a:xfrm flipH="1">
            <a:off x="9518072" y="-303811"/>
            <a:ext cx="2673927" cy="1950912"/>
          </a:xfrm>
          <a:prstGeom prst="rect">
            <a:avLst/>
          </a:prstGeom>
          <a:noFill/>
          <a:ln>
            <a:noFill/>
          </a:ln>
        </p:spPr>
      </p:pic>
      <p:sp>
        <p:nvSpPr>
          <p:cNvPr id="548" name="Google Shape;548;p41"/>
          <p:cNvSpPr/>
          <p:nvPr/>
        </p:nvSpPr>
        <p:spPr>
          <a:xfrm>
            <a:off x="2569989" y="1001276"/>
            <a:ext cx="8686800" cy="2286000"/>
          </a:xfrm>
          <a:prstGeom prst="flowChartTerminator">
            <a:avLst/>
          </a:prstGeom>
          <a:solidFill>
            <a:srgbClr val="323F4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3200">
                <a:solidFill>
                  <a:schemeClr val="lt1"/>
                </a:solidFill>
                <a:latin typeface="Calibri"/>
                <a:ea typeface="Calibri"/>
                <a:cs typeface="Calibri"/>
                <a:sym typeface="Calibri"/>
              </a:rPr>
              <a:t>Hãy nêu suy nghĩ của em về lời bình ở cuối truyện: </a:t>
            </a:r>
            <a:r>
              <a:rPr lang="en-US" sz="3200" i="1">
                <a:solidFill>
                  <a:schemeClr val="lt1"/>
                </a:solidFill>
                <a:latin typeface="Calibri"/>
                <a:ea typeface="Calibri"/>
                <a:cs typeface="Calibri"/>
                <a:sym typeface="Calibri"/>
              </a:rPr>
              <a:t>“Kẻ sĩ chỉ lo không cứng cỏi được, còn gãy hay không là việc của trời.” </a:t>
            </a:r>
            <a:endParaRPr/>
          </a:p>
        </p:txBody>
      </p:sp>
      <p:pic>
        <p:nvPicPr>
          <p:cNvPr id="549" name="Google Shape;549;p41"/>
          <p:cNvPicPr preferRelativeResize="0"/>
          <p:nvPr/>
        </p:nvPicPr>
        <p:blipFill rotWithShape="1">
          <a:blip r:embed="rId4">
            <a:alphaModFix/>
          </a:blip>
          <a:srcRect/>
          <a:stretch/>
        </p:blipFill>
        <p:spPr>
          <a:xfrm flipH="1">
            <a:off x="-387928" y="2556163"/>
            <a:ext cx="3726000" cy="3726000"/>
          </a:xfrm>
          <a:prstGeom prst="rect">
            <a:avLst/>
          </a:prstGeom>
          <a:noFill/>
          <a:ln>
            <a:noFill/>
          </a:ln>
        </p:spPr>
      </p:pic>
      <p:sp>
        <p:nvSpPr>
          <p:cNvPr id="550" name="Google Shape;550;p41"/>
          <p:cNvSpPr txBox="1"/>
          <p:nvPr/>
        </p:nvSpPr>
        <p:spPr>
          <a:xfrm>
            <a:off x="2847415" y="3570725"/>
            <a:ext cx="8409374" cy="2615781"/>
          </a:xfrm>
          <a:prstGeom prst="rect">
            <a:avLst/>
          </a:prstGeom>
          <a:solidFill>
            <a:schemeClr val="lt1"/>
          </a:solidFill>
          <a:ln w="28575" cap="flat" cmpd="sng">
            <a:solidFill>
              <a:srgbClr val="1E4E79"/>
            </a:solidFill>
            <a:prstDash val="solid"/>
            <a:round/>
            <a:headEnd type="none" w="sm" len="sm"/>
            <a:tailEnd type="none" w="sm" len="sm"/>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chemeClr val="dk1"/>
              </a:buClr>
              <a:buSzPts val="2400"/>
              <a:buFont typeface="Noto Sans Symbols"/>
              <a:buChar char="❖"/>
            </a:pPr>
            <a:r>
              <a:rPr lang="en-US" sz="2400" b="1">
                <a:solidFill>
                  <a:schemeClr val="dk1"/>
                </a:solidFill>
                <a:latin typeface="Calibri"/>
                <a:ea typeface="Calibri"/>
                <a:cs typeface="Calibri"/>
                <a:sym typeface="Calibri"/>
              </a:rPr>
              <a:t>Gợi ý:</a:t>
            </a:r>
            <a:endParaRPr/>
          </a:p>
          <a:p>
            <a:pPr marL="342900" marR="0" lvl="0" indent="-342900" algn="just" rtl="0">
              <a:lnSpc>
                <a:spcPct val="115000"/>
              </a:lnSpc>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Dẫn dắt + trích dẫn ý kiến: </a:t>
            </a:r>
            <a:r>
              <a:rPr lang="en-US" sz="2400" i="1">
                <a:solidFill>
                  <a:schemeClr val="dk1"/>
                </a:solidFill>
                <a:latin typeface="Calibri"/>
                <a:ea typeface="Calibri"/>
                <a:cs typeface="Calibri"/>
                <a:sym typeface="Calibri"/>
              </a:rPr>
              <a:t>“Kẻ sĩ chỉ lo không cứng cỏi được, còn gãy hay không là việc của trời.”</a:t>
            </a:r>
            <a:endParaRPr sz="2000">
              <a:solidFill>
                <a:schemeClr val="dk1"/>
              </a:solidFill>
              <a:latin typeface="Calibri"/>
              <a:ea typeface="Calibri"/>
              <a:cs typeface="Calibri"/>
              <a:sym typeface="Calibri"/>
            </a:endParaRPr>
          </a:p>
          <a:p>
            <a:pPr marL="342900" marR="0" lvl="0" indent="-342900" algn="just" rtl="0">
              <a:lnSpc>
                <a:spcPct val="115000"/>
              </a:lnSpc>
              <a:spcBef>
                <a:spcPts val="0"/>
              </a:spcBef>
              <a:spcAft>
                <a:spcPts val="0"/>
              </a:spcAft>
              <a:buClr>
                <a:schemeClr val="dk1"/>
              </a:buClr>
              <a:buSzPts val="2400"/>
              <a:buFont typeface="Calibri"/>
              <a:buChar char="-"/>
            </a:pPr>
            <a:r>
              <a:rPr lang="en-US" sz="2400" i="1">
                <a:solidFill>
                  <a:schemeClr val="dk1"/>
                </a:solidFill>
                <a:latin typeface="Calibri"/>
                <a:ea typeface="Calibri"/>
                <a:cs typeface="Calibri"/>
                <a:sym typeface="Calibri"/>
              </a:rPr>
              <a:t>Lời bình trên là một lời động viên, khích lệ con người.</a:t>
            </a:r>
            <a:endParaRPr/>
          </a:p>
          <a:p>
            <a:pPr marL="342900" marR="0" lvl="0" indent="-342900" algn="just" rtl="0">
              <a:lnSpc>
                <a:spcPct val="115000"/>
              </a:lnSpc>
              <a:spcBef>
                <a:spcPts val="0"/>
              </a:spcBef>
              <a:spcAft>
                <a:spcPts val="0"/>
              </a:spcAft>
              <a:buClr>
                <a:schemeClr val="dk1"/>
              </a:buClr>
              <a:buSzPts val="2400"/>
              <a:buFont typeface="Calibri"/>
              <a:buChar char="-"/>
            </a:pPr>
            <a:r>
              <a:rPr lang="en-US" sz="2400" i="1">
                <a:solidFill>
                  <a:schemeClr val="dk1"/>
                </a:solidFill>
                <a:latin typeface="Calibri"/>
                <a:ea typeface="Calibri"/>
                <a:cs typeface="Calibri"/>
                <a:sym typeface="Calibri"/>
              </a:rPr>
              <a:t>Nhân vật Ngô Tử Văn trong câu chuyện là một minh chứng cho câu nói trên - con người khẳng khái, cương trực, dũng cảm…</a:t>
            </a:r>
            <a:endParaRPr sz="240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9"/>
                                        </p:tgtEl>
                                        <p:attrNameLst>
                                          <p:attrName>style.visibility</p:attrName>
                                        </p:attrNameLst>
                                      </p:cBhvr>
                                      <p:to>
                                        <p:strVal val="visible"/>
                                      </p:to>
                                    </p:set>
                                    <p:animEffect transition="in" filter="fade">
                                      <p:cBhvr>
                                        <p:cTn id="7" dur="500"/>
                                        <p:tgtEl>
                                          <p:spTgt spid="549"/>
                                        </p:tgtEl>
                                      </p:cBhvr>
                                    </p:animEffect>
                                  </p:childTnLst>
                                </p:cTn>
                              </p:par>
                              <p:par>
                                <p:cTn id="8" presetID="10" presetClass="entr" presetSubtype="0" fill="hold" nodeType="withEffect">
                                  <p:stCondLst>
                                    <p:cond delay="0"/>
                                  </p:stCondLst>
                                  <p:childTnLst>
                                    <p:set>
                                      <p:cBhvr>
                                        <p:cTn id="9" dur="1" fill="hold">
                                          <p:stCondLst>
                                            <p:cond delay="0"/>
                                          </p:stCondLst>
                                        </p:cTn>
                                        <p:tgtEl>
                                          <p:spTgt spid="548"/>
                                        </p:tgtEl>
                                        <p:attrNameLst>
                                          <p:attrName>style.visibility</p:attrName>
                                        </p:attrNameLst>
                                      </p:cBhvr>
                                      <p:to>
                                        <p:strVal val="visible"/>
                                      </p:to>
                                    </p:set>
                                    <p:animEffect transition="in" filter="fade">
                                      <p:cBhvr>
                                        <p:cTn id="10" dur="500"/>
                                        <p:tgtEl>
                                          <p:spTgt spid="5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0"/>
                                        </p:tgtEl>
                                        <p:attrNameLst>
                                          <p:attrName>style.visibility</p:attrName>
                                        </p:attrNameLst>
                                      </p:cBhvr>
                                      <p:to>
                                        <p:strVal val="visible"/>
                                      </p:to>
                                    </p:set>
                                    <p:animEffect transition="in" filter="fade">
                                      <p:cBhvr>
                                        <p:cTn id="15" dur="500"/>
                                        <p:tgtEl>
                                          <p:spTgt spid="5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pic>
        <p:nvPicPr>
          <p:cNvPr id="555" name="Google Shape;555;p42" descr="7"/>
          <p:cNvPicPr preferRelativeResize="0"/>
          <p:nvPr/>
        </p:nvPicPr>
        <p:blipFill rotWithShape="1">
          <a:blip r:embed="rId3">
            <a:alphaModFix/>
          </a:blip>
          <a:srcRect/>
          <a:stretch/>
        </p:blipFill>
        <p:spPr>
          <a:xfrm>
            <a:off x="-674061" y="2235835"/>
            <a:ext cx="9442972" cy="4312747"/>
          </a:xfrm>
          <a:prstGeom prst="rect">
            <a:avLst/>
          </a:prstGeom>
          <a:noFill/>
          <a:ln>
            <a:noFill/>
          </a:ln>
        </p:spPr>
      </p:pic>
      <p:sp>
        <p:nvSpPr>
          <p:cNvPr id="556" name="Google Shape;556;p42"/>
          <p:cNvSpPr txBox="1"/>
          <p:nvPr/>
        </p:nvSpPr>
        <p:spPr>
          <a:xfrm>
            <a:off x="2964119" y="2635808"/>
            <a:ext cx="1413918" cy="923330"/>
          </a:xfrm>
          <a:prstGeom prst="rect">
            <a:avLst/>
          </a:prstGeom>
          <a:solidFill>
            <a:srgbClr val="3F3F3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chemeClr val="lt1"/>
                </a:solidFill>
                <a:latin typeface="Calibri"/>
                <a:ea typeface="Calibri"/>
                <a:cs typeface="Calibri"/>
                <a:sym typeface="Calibri"/>
              </a:rPr>
              <a:t>V</a:t>
            </a:r>
            <a:endParaRPr sz="5400" b="1">
              <a:solidFill>
                <a:schemeClr val="lt1"/>
              </a:solidFill>
              <a:latin typeface="Calibri"/>
              <a:ea typeface="Calibri"/>
              <a:cs typeface="Calibri"/>
              <a:sym typeface="Calibri"/>
            </a:endParaRPr>
          </a:p>
        </p:txBody>
      </p:sp>
      <p:pic>
        <p:nvPicPr>
          <p:cNvPr id="557" name="Google Shape;557;p42" descr="3"/>
          <p:cNvPicPr preferRelativeResize="0"/>
          <p:nvPr/>
        </p:nvPicPr>
        <p:blipFill rotWithShape="1">
          <a:blip r:embed="rId4">
            <a:alphaModFix/>
          </a:blip>
          <a:srcRect/>
          <a:stretch/>
        </p:blipFill>
        <p:spPr>
          <a:xfrm>
            <a:off x="7170218" y="551789"/>
            <a:ext cx="1598693" cy="1524218"/>
          </a:xfrm>
          <a:prstGeom prst="rect">
            <a:avLst/>
          </a:prstGeom>
          <a:noFill/>
          <a:ln>
            <a:noFill/>
          </a:ln>
        </p:spPr>
      </p:pic>
      <p:grpSp>
        <p:nvGrpSpPr>
          <p:cNvPr id="558" name="Google Shape;558;p42"/>
          <p:cNvGrpSpPr/>
          <p:nvPr/>
        </p:nvGrpSpPr>
        <p:grpSpPr>
          <a:xfrm>
            <a:off x="8768911" y="-705101"/>
            <a:ext cx="3197225" cy="3218815"/>
            <a:chOff x="11166" y="1010"/>
            <a:chExt cx="5035" cy="5069"/>
          </a:xfrm>
        </p:grpSpPr>
        <p:pic>
          <p:nvPicPr>
            <p:cNvPr id="559" name="Google Shape;559;p42" descr="1"/>
            <p:cNvPicPr preferRelativeResize="0"/>
            <p:nvPr/>
          </p:nvPicPr>
          <p:blipFill rotWithShape="1">
            <a:blip r:embed="rId5">
              <a:alphaModFix/>
            </a:blip>
            <a:srcRect/>
            <a:stretch/>
          </p:blipFill>
          <p:spPr>
            <a:xfrm>
              <a:off x="12059" y="1010"/>
              <a:ext cx="4142" cy="5069"/>
            </a:xfrm>
            <a:prstGeom prst="rect">
              <a:avLst/>
            </a:prstGeom>
            <a:noFill/>
            <a:ln>
              <a:noFill/>
            </a:ln>
          </p:spPr>
        </p:pic>
        <p:sp>
          <p:nvSpPr>
            <p:cNvPr id="560" name="Google Shape;560;p42"/>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sp>
        <p:nvSpPr>
          <p:cNvPr id="561" name="Google Shape;561;p42"/>
          <p:cNvSpPr txBox="1"/>
          <p:nvPr/>
        </p:nvSpPr>
        <p:spPr>
          <a:xfrm>
            <a:off x="4070923" y="2635808"/>
            <a:ext cx="6545887"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C00000"/>
                </a:solidFill>
                <a:latin typeface="Calibri"/>
                <a:ea typeface="Calibri"/>
                <a:cs typeface="Calibri"/>
                <a:sym typeface="Calibri"/>
              </a:rPr>
              <a:t>VẬN DỤNG</a:t>
            </a:r>
            <a:endParaRPr sz="5400" b="1">
              <a:solidFill>
                <a:srgbClr val="C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fade">
                                      <p:cBhvr>
                                        <p:cTn id="7" dur="500"/>
                                        <p:tgtEl>
                                          <p:spTgt spid="5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1"/>
                                        </p:tgtEl>
                                        <p:attrNameLst>
                                          <p:attrName>style.visibility</p:attrName>
                                        </p:attrNameLst>
                                      </p:cBhvr>
                                      <p:to>
                                        <p:strVal val="visible"/>
                                      </p:to>
                                    </p:set>
                                    <p:animEffect transition="in" filter="fade">
                                      <p:cBhvr>
                                        <p:cTn id="12" dur="5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43" descr="2"/>
          <p:cNvPicPr preferRelativeResize="0"/>
          <p:nvPr/>
        </p:nvPicPr>
        <p:blipFill rotWithShape="1">
          <a:blip r:embed="rId3">
            <a:alphaModFix/>
          </a:blip>
          <a:srcRect/>
          <a:stretch/>
        </p:blipFill>
        <p:spPr>
          <a:xfrm flipH="1">
            <a:off x="9518072" y="-303811"/>
            <a:ext cx="2673927" cy="1950912"/>
          </a:xfrm>
          <a:prstGeom prst="rect">
            <a:avLst/>
          </a:prstGeom>
          <a:noFill/>
          <a:ln>
            <a:noFill/>
          </a:ln>
        </p:spPr>
      </p:pic>
      <p:sp>
        <p:nvSpPr>
          <p:cNvPr id="567" name="Google Shape;567;p43"/>
          <p:cNvSpPr/>
          <p:nvPr/>
        </p:nvSpPr>
        <p:spPr>
          <a:xfrm>
            <a:off x="2306781" y="2176030"/>
            <a:ext cx="9244243" cy="3162451"/>
          </a:xfrm>
          <a:prstGeom prst="flowChartTerminator">
            <a:avLst/>
          </a:prstGeom>
          <a:solidFill>
            <a:srgbClr val="323F4F"/>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chemeClr val="lt1"/>
                </a:solidFill>
                <a:latin typeface="Calibri"/>
                <a:ea typeface="Calibri"/>
                <a:cs typeface="Calibri"/>
                <a:sym typeface="Calibri"/>
              </a:rPr>
              <a:t>- Sân khấu hóa tác phẩm:</a:t>
            </a:r>
            <a:endParaRPr sz="3200" b="1">
              <a:solidFill>
                <a:schemeClr val="lt1"/>
              </a:solidFill>
              <a:latin typeface="Calibri"/>
              <a:ea typeface="Calibri"/>
              <a:cs typeface="Calibri"/>
              <a:sym typeface="Calibri"/>
            </a:endParaRPr>
          </a:p>
          <a:p>
            <a:pPr marL="0" marR="0" lvl="0" indent="0" algn="l" rtl="0">
              <a:spcBef>
                <a:spcPts val="0"/>
              </a:spcBef>
              <a:spcAft>
                <a:spcPts val="0"/>
              </a:spcAft>
              <a:buNone/>
            </a:pPr>
            <a:r>
              <a:rPr lang="en-US" sz="3200">
                <a:solidFill>
                  <a:schemeClr val="lt1"/>
                </a:solidFill>
                <a:latin typeface="Calibri"/>
                <a:ea typeface="Calibri"/>
                <a:cs typeface="Calibri"/>
                <a:sym typeface="Calibri"/>
              </a:rPr>
              <a:t>+ HS viết kịch bản</a:t>
            </a:r>
            <a:endParaRPr sz="320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a:solidFill>
                  <a:schemeClr val="lt1"/>
                </a:solidFill>
                <a:latin typeface="Calibri"/>
                <a:ea typeface="Calibri"/>
                <a:cs typeface="Calibri"/>
                <a:sym typeface="Calibri"/>
              </a:rPr>
              <a:t>+ Quay video dài khoảng 5p.</a:t>
            </a:r>
            <a:endParaRPr sz="3200">
              <a:solidFill>
                <a:schemeClr val="lt1"/>
              </a:solidFill>
              <a:latin typeface="Calibri"/>
              <a:ea typeface="Calibri"/>
              <a:cs typeface="Calibri"/>
              <a:sym typeface="Calibri"/>
            </a:endParaRPr>
          </a:p>
          <a:p>
            <a:pPr marL="0" marR="0" lvl="0" indent="0" algn="l" rtl="0">
              <a:spcBef>
                <a:spcPts val="0"/>
              </a:spcBef>
              <a:spcAft>
                <a:spcPts val="0"/>
              </a:spcAft>
              <a:buNone/>
            </a:pPr>
            <a:r>
              <a:rPr lang="en-US" sz="3200" b="1">
                <a:solidFill>
                  <a:schemeClr val="lt1"/>
                </a:solidFill>
                <a:latin typeface="Calibri"/>
                <a:ea typeface="Calibri"/>
                <a:cs typeface="Calibri"/>
                <a:sym typeface="Calibri"/>
              </a:rPr>
              <a:t>- Tìm đọc </a:t>
            </a:r>
            <a:r>
              <a:rPr lang="en-US" sz="3200" b="1" i="1">
                <a:solidFill>
                  <a:schemeClr val="lt1"/>
                </a:solidFill>
                <a:latin typeface="Calibri"/>
                <a:ea typeface="Calibri"/>
                <a:cs typeface="Calibri"/>
                <a:sym typeface="Calibri"/>
              </a:rPr>
              <a:t>“Truyền kì mạn lục”</a:t>
            </a:r>
            <a:r>
              <a:rPr lang="en-US" sz="3200" b="1">
                <a:solidFill>
                  <a:schemeClr val="lt1"/>
                </a:solidFill>
                <a:latin typeface="Calibri"/>
                <a:ea typeface="Calibri"/>
                <a:cs typeface="Calibri"/>
                <a:sym typeface="Calibri"/>
              </a:rPr>
              <a:t> của Nguyễn Dữ.</a:t>
            </a:r>
            <a:endParaRPr sz="3200" b="1">
              <a:solidFill>
                <a:schemeClr val="lt1"/>
              </a:solidFill>
              <a:latin typeface="Calibri"/>
              <a:ea typeface="Calibri"/>
              <a:cs typeface="Calibri"/>
              <a:sym typeface="Calibri"/>
            </a:endParaRPr>
          </a:p>
        </p:txBody>
      </p:sp>
      <p:pic>
        <p:nvPicPr>
          <p:cNvPr id="568" name="Google Shape;568;p43"/>
          <p:cNvPicPr preferRelativeResize="0"/>
          <p:nvPr/>
        </p:nvPicPr>
        <p:blipFill rotWithShape="1">
          <a:blip r:embed="rId4">
            <a:alphaModFix/>
          </a:blip>
          <a:srcRect/>
          <a:stretch/>
        </p:blipFill>
        <p:spPr>
          <a:xfrm flipH="1">
            <a:off x="-387928" y="2556163"/>
            <a:ext cx="3726000" cy="3726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8"/>
                                        </p:tgtEl>
                                        <p:attrNameLst>
                                          <p:attrName>style.visibility</p:attrName>
                                        </p:attrNameLst>
                                      </p:cBhvr>
                                      <p:to>
                                        <p:strVal val="visible"/>
                                      </p:to>
                                    </p:set>
                                    <p:animEffect transition="in" filter="fade">
                                      <p:cBhvr>
                                        <p:cTn id="7" dur="500"/>
                                        <p:tgtEl>
                                          <p:spTgt spid="568"/>
                                        </p:tgtEl>
                                      </p:cBhvr>
                                    </p:animEffect>
                                  </p:childTnLst>
                                </p:cTn>
                              </p:par>
                              <p:par>
                                <p:cTn id="8" presetID="10" presetClass="entr" presetSubtype="0" fill="hold" nodeType="withEffect">
                                  <p:stCondLst>
                                    <p:cond delay="0"/>
                                  </p:stCondLst>
                                  <p:childTnLst>
                                    <p:set>
                                      <p:cBhvr>
                                        <p:cTn id="9" dur="1" fill="hold">
                                          <p:stCondLst>
                                            <p:cond delay="0"/>
                                          </p:stCondLst>
                                        </p:cTn>
                                        <p:tgtEl>
                                          <p:spTgt spid="567"/>
                                        </p:tgtEl>
                                        <p:attrNameLst>
                                          <p:attrName>style.visibility</p:attrName>
                                        </p:attrNameLst>
                                      </p:cBhvr>
                                      <p:to>
                                        <p:strVal val="visible"/>
                                      </p:to>
                                    </p:set>
                                    <p:animEffect transition="in" filter="fade">
                                      <p:cBhvr>
                                        <p:cTn id="10" dur="5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574" name="Google Shape;574;p44" descr="4"/>
          <p:cNvPicPr preferRelativeResize="0"/>
          <p:nvPr/>
        </p:nvPicPr>
        <p:blipFill rotWithShape="1">
          <a:blip r:embed="rId3">
            <a:alphaModFix/>
          </a:blip>
          <a:srcRect/>
          <a:stretch/>
        </p:blipFill>
        <p:spPr>
          <a:xfrm>
            <a:off x="2919730" y="2017395"/>
            <a:ext cx="9312910" cy="4819650"/>
          </a:xfrm>
          <a:prstGeom prst="rect">
            <a:avLst/>
          </a:prstGeom>
          <a:noFill/>
          <a:ln>
            <a:noFill/>
          </a:ln>
        </p:spPr>
      </p:pic>
      <p:pic>
        <p:nvPicPr>
          <p:cNvPr id="575" name="Google Shape;575;p44" descr="2"/>
          <p:cNvPicPr preferRelativeResize="0"/>
          <p:nvPr/>
        </p:nvPicPr>
        <p:blipFill rotWithShape="1">
          <a:blip r:embed="rId4">
            <a:alphaModFix/>
          </a:blip>
          <a:srcRect/>
          <a:stretch/>
        </p:blipFill>
        <p:spPr>
          <a:xfrm>
            <a:off x="-8890" y="93345"/>
            <a:ext cx="4973955" cy="3629025"/>
          </a:xfrm>
          <a:prstGeom prst="rect">
            <a:avLst/>
          </a:prstGeom>
          <a:noFill/>
          <a:ln>
            <a:noFill/>
          </a:ln>
        </p:spPr>
      </p:pic>
      <p:pic>
        <p:nvPicPr>
          <p:cNvPr id="576" name="Google Shape;576;p44" descr="3"/>
          <p:cNvPicPr preferRelativeResize="0"/>
          <p:nvPr/>
        </p:nvPicPr>
        <p:blipFill rotWithShape="1">
          <a:blip r:embed="rId5">
            <a:alphaModFix/>
          </a:blip>
          <a:srcRect/>
          <a:stretch/>
        </p:blipFill>
        <p:spPr>
          <a:xfrm>
            <a:off x="8369935" y="543560"/>
            <a:ext cx="2426335" cy="2313305"/>
          </a:xfrm>
          <a:prstGeom prst="rect">
            <a:avLst/>
          </a:prstGeom>
          <a:noFill/>
          <a:ln>
            <a:noFill/>
          </a:ln>
        </p:spPr>
      </p:pic>
      <p:sp>
        <p:nvSpPr>
          <p:cNvPr id="577" name="Google Shape;577;p44"/>
          <p:cNvSpPr txBox="1"/>
          <p:nvPr/>
        </p:nvSpPr>
        <p:spPr>
          <a:xfrm>
            <a:off x="3062490" y="3594735"/>
            <a:ext cx="5407256" cy="212365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lt1"/>
                </a:solidFill>
                <a:latin typeface="Calibri"/>
                <a:ea typeface="Calibri"/>
                <a:cs typeface="Calibri"/>
                <a:sym typeface="Calibri"/>
              </a:rPr>
              <a:t>Thank</a:t>
            </a:r>
            <a:endParaRPr/>
          </a:p>
          <a:p>
            <a:pPr marL="0" marR="0" lvl="0" indent="0" algn="ctr" rtl="0">
              <a:spcBef>
                <a:spcPts val="0"/>
              </a:spcBef>
              <a:spcAft>
                <a:spcPts val="0"/>
              </a:spcAft>
              <a:buNone/>
            </a:pPr>
            <a:r>
              <a:rPr lang="en-US" sz="6600" b="1">
                <a:solidFill>
                  <a:schemeClr val="lt1"/>
                </a:solidFill>
                <a:latin typeface="Calibri"/>
                <a:ea typeface="Calibri"/>
                <a:cs typeface="Calibri"/>
                <a:sym typeface="Calibri"/>
              </a:rPr>
              <a:t>You!</a:t>
            </a:r>
            <a:endParaRPr sz="6600" b="1">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2000"/>
                                        <p:tgtEl>
                                          <p:spTgt spid="575"/>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74"/>
                                        </p:tgtEl>
                                        <p:attrNameLst>
                                          <p:attrName>style.visibility</p:attrName>
                                        </p:attrNameLst>
                                      </p:cBhvr>
                                      <p:to>
                                        <p:strVal val="visible"/>
                                      </p:to>
                                    </p:set>
                                    <p:animEffect transition="in" filter="fade">
                                      <p:cBhvr>
                                        <p:cTn id="11" dur="3000"/>
                                        <p:tgtEl>
                                          <p:spTgt spid="574"/>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577"/>
                                        </p:tgtEl>
                                        <p:attrNameLst>
                                          <p:attrName>style.visibility</p:attrName>
                                        </p:attrNameLst>
                                      </p:cBhvr>
                                      <p:to>
                                        <p:strVal val="visible"/>
                                      </p:to>
                                    </p:set>
                                    <p:animEffect transition="in" filter="fade">
                                      <p:cBhvr>
                                        <p:cTn id="15" dur="1000"/>
                                        <p:tgtEl>
                                          <p:spTgt spid="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cxnSp>
        <p:nvCxnSpPr>
          <p:cNvPr id="128" name="Google Shape;128;p5"/>
          <p:cNvCxnSpPr/>
          <p:nvPr/>
        </p:nvCxnSpPr>
        <p:spPr>
          <a:xfrm>
            <a:off x="0" y="6260480"/>
            <a:ext cx="12192000" cy="0"/>
          </a:xfrm>
          <a:prstGeom prst="straightConnector1">
            <a:avLst/>
          </a:prstGeom>
          <a:noFill/>
          <a:ln w="38100" cap="flat" cmpd="sng">
            <a:solidFill>
              <a:schemeClr val="lt1"/>
            </a:solidFill>
            <a:prstDash val="solid"/>
            <a:miter lim="800000"/>
            <a:headEnd type="none" w="sm" len="sm"/>
            <a:tailEnd type="none" w="sm" len="sm"/>
          </a:ln>
        </p:spPr>
      </p:cxnSp>
      <p:cxnSp>
        <p:nvCxnSpPr>
          <p:cNvPr id="129" name="Google Shape;129;p5"/>
          <p:cNvCxnSpPr/>
          <p:nvPr/>
        </p:nvCxnSpPr>
        <p:spPr>
          <a:xfrm>
            <a:off x="0" y="5397219"/>
            <a:ext cx="12192000" cy="0"/>
          </a:xfrm>
          <a:prstGeom prst="straightConnector1">
            <a:avLst/>
          </a:prstGeom>
          <a:noFill/>
          <a:ln w="38100" cap="flat" cmpd="sng">
            <a:solidFill>
              <a:schemeClr val="lt1"/>
            </a:solidFill>
            <a:prstDash val="solid"/>
            <a:miter lim="800000"/>
            <a:headEnd type="none" w="sm" len="sm"/>
            <a:tailEnd type="none" w="sm" len="sm"/>
          </a:ln>
        </p:spPr>
      </p:cxnSp>
      <p:cxnSp>
        <p:nvCxnSpPr>
          <p:cNvPr id="130" name="Google Shape;130;p5"/>
          <p:cNvCxnSpPr/>
          <p:nvPr/>
        </p:nvCxnSpPr>
        <p:spPr>
          <a:xfrm>
            <a:off x="0" y="4194709"/>
            <a:ext cx="12192000" cy="0"/>
          </a:xfrm>
          <a:prstGeom prst="straightConnector1">
            <a:avLst/>
          </a:prstGeom>
          <a:noFill/>
          <a:ln w="76200" cap="flat" cmpd="sng">
            <a:solidFill>
              <a:schemeClr val="lt1"/>
            </a:solidFill>
            <a:prstDash val="solid"/>
            <a:miter lim="800000"/>
            <a:headEnd type="none" w="sm" len="sm"/>
            <a:tailEnd type="none" w="sm" len="sm"/>
          </a:ln>
        </p:spPr>
      </p:cxnSp>
      <p:sp>
        <p:nvSpPr>
          <p:cNvPr id="131" name="Google Shape;131;p5"/>
          <p:cNvSpPr/>
          <p:nvPr/>
        </p:nvSpPr>
        <p:spPr>
          <a:xfrm flipH="1">
            <a:off x="749739" y="3584278"/>
            <a:ext cx="10872191" cy="1251935"/>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323F4F"/>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32" name="Google Shape;132;p5"/>
          <p:cNvSpPr txBox="1"/>
          <p:nvPr/>
        </p:nvSpPr>
        <p:spPr>
          <a:xfrm>
            <a:off x="1217896" y="3870243"/>
            <a:ext cx="1040403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FFFFFF"/>
                </a:solidFill>
                <a:latin typeface="Times New Roman"/>
                <a:ea typeface="Times New Roman"/>
                <a:cs typeface="Times New Roman"/>
                <a:sym typeface="Times New Roman"/>
              </a:rPr>
              <a:t>Câu hỏi 3: </a:t>
            </a:r>
            <a:r>
              <a:rPr lang="en-US" sz="3200" b="1" i="1">
                <a:solidFill>
                  <a:srgbClr val="FFFFFF"/>
                </a:solidFill>
                <a:latin typeface="Times New Roman"/>
                <a:ea typeface="Times New Roman"/>
                <a:cs typeface="Times New Roman"/>
                <a:sym typeface="Times New Roman"/>
              </a:rPr>
              <a:t>Tản Viên Sơn Thánh </a:t>
            </a:r>
            <a:r>
              <a:rPr lang="en-US" sz="3200" b="1">
                <a:solidFill>
                  <a:srgbClr val="FFFFFF"/>
                </a:solidFill>
                <a:latin typeface="Times New Roman"/>
                <a:ea typeface="Times New Roman"/>
                <a:cs typeface="Times New Roman"/>
                <a:sym typeface="Times New Roman"/>
              </a:rPr>
              <a:t>là ai?</a:t>
            </a:r>
            <a:endParaRPr sz="3200" b="1" i="1">
              <a:solidFill>
                <a:srgbClr val="FFFFFF"/>
              </a:solidFill>
              <a:latin typeface="Times New Roman"/>
              <a:ea typeface="Times New Roman"/>
              <a:cs typeface="Times New Roman"/>
              <a:sym typeface="Times New Roman"/>
            </a:endParaRPr>
          </a:p>
        </p:txBody>
      </p:sp>
      <p:sp>
        <p:nvSpPr>
          <p:cNvPr id="133" name="Google Shape;133;p5"/>
          <p:cNvSpPr/>
          <p:nvPr/>
        </p:nvSpPr>
        <p:spPr>
          <a:xfrm flipH="1">
            <a:off x="806332" y="5094963"/>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34" name="Google Shape;134;p5"/>
          <p:cNvSpPr/>
          <p:nvPr/>
        </p:nvSpPr>
        <p:spPr>
          <a:xfrm flipH="1">
            <a:off x="806332" y="5958224"/>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35" name="Google Shape;135;p5"/>
          <p:cNvSpPr txBox="1"/>
          <p:nvPr/>
        </p:nvSpPr>
        <p:spPr>
          <a:xfrm>
            <a:off x="1106009" y="5169454"/>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chemeClr val="dk1"/>
                </a:solidFill>
                <a:latin typeface="Times New Roman"/>
                <a:ea typeface="Times New Roman"/>
                <a:cs typeface="Times New Roman"/>
                <a:sym typeface="Times New Roman"/>
              </a:rPr>
              <a:t>A. Thánh Sơn Tinh</a:t>
            </a:r>
            <a:endParaRPr sz="2667" b="1">
              <a:solidFill>
                <a:schemeClr val="dk1"/>
              </a:solidFill>
              <a:latin typeface="Times New Roman"/>
              <a:ea typeface="Times New Roman"/>
              <a:cs typeface="Times New Roman"/>
              <a:sym typeface="Times New Roman"/>
            </a:endParaRPr>
          </a:p>
        </p:txBody>
      </p:sp>
      <p:sp>
        <p:nvSpPr>
          <p:cNvPr id="136" name="Google Shape;136;p5"/>
          <p:cNvSpPr txBox="1"/>
          <p:nvPr/>
        </p:nvSpPr>
        <p:spPr>
          <a:xfrm>
            <a:off x="1106009" y="6032715"/>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chemeClr val="dk1"/>
                </a:solidFill>
                <a:latin typeface="Times New Roman"/>
                <a:ea typeface="Times New Roman"/>
                <a:cs typeface="Times New Roman"/>
                <a:sym typeface="Times New Roman"/>
              </a:rPr>
              <a:t>C. Thánh Gióng</a:t>
            </a:r>
            <a:endParaRPr sz="2667" b="1">
              <a:solidFill>
                <a:schemeClr val="dk1"/>
              </a:solidFill>
              <a:latin typeface="Times New Roman"/>
              <a:ea typeface="Times New Roman"/>
              <a:cs typeface="Times New Roman"/>
              <a:sym typeface="Times New Roman"/>
            </a:endParaRPr>
          </a:p>
        </p:txBody>
      </p:sp>
      <p:sp>
        <p:nvSpPr>
          <p:cNvPr id="137" name="Google Shape;137;p5"/>
          <p:cNvSpPr/>
          <p:nvPr/>
        </p:nvSpPr>
        <p:spPr>
          <a:xfrm flipH="1">
            <a:off x="6135896" y="5094963"/>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38" name="Google Shape;138;p5"/>
          <p:cNvSpPr/>
          <p:nvPr/>
        </p:nvSpPr>
        <p:spPr>
          <a:xfrm flipH="1">
            <a:off x="6135896" y="5958224"/>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chemeClr val="lt1"/>
              </a:solidFill>
              <a:latin typeface="Times New Roman"/>
              <a:ea typeface="Times New Roman"/>
              <a:cs typeface="Times New Roman"/>
              <a:sym typeface="Times New Roman"/>
            </a:endParaRPr>
          </a:p>
        </p:txBody>
      </p:sp>
      <p:sp>
        <p:nvSpPr>
          <p:cNvPr id="139" name="Google Shape;139;p5"/>
          <p:cNvSpPr txBox="1"/>
          <p:nvPr/>
        </p:nvSpPr>
        <p:spPr>
          <a:xfrm>
            <a:off x="6435572" y="5169454"/>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chemeClr val="dk1"/>
                </a:solidFill>
                <a:latin typeface="Times New Roman"/>
                <a:ea typeface="Times New Roman"/>
                <a:cs typeface="Times New Roman"/>
                <a:sym typeface="Times New Roman"/>
              </a:rPr>
              <a:t>B. Thánh Thuỷ Tinh</a:t>
            </a:r>
            <a:endParaRPr sz="2667" b="1">
              <a:solidFill>
                <a:schemeClr val="dk1"/>
              </a:solidFill>
              <a:latin typeface="Times New Roman"/>
              <a:ea typeface="Times New Roman"/>
              <a:cs typeface="Times New Roman"/>
              <a:sym typeface="Times New Roman"/>
            </a:endParaRPr>
          </a:p>
        </p:txBody>
      </p:sp>
      <p:sp>
        <p:nvSpPr>
          <p:cNvPr id="140" name="Google Shape;140;p5"/>
          <p:cNvSpPr txBox="1"/>
          <p:nvPr/>
        </p:nvSpPr>
        <p:spPr>
          <a:xfrm>
            <a:off x="6435572" y="6032715"/>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chemeClr val="dk1"/>
                </a:solidFill>
                <a:latin typeface="Times New Roman"/>
                <a:ea typeface="Times New Roman"/>
                <a:cs typeface="Times New Roman"/>
                <a:sym typeface="Times New Roman"/>
              </a:rPr>
              <a:t>D. Thánh Chử Đồng Tử</a:t>
            </a:r>
            <a:endParaRPr sz="2667" b="1">
              <a:solidFill>
                <a:schemeClr val="dk1"/>
              </a:solidFill>
              <a:latin typeface="Times New Roman"/>
              <a:ea typeface="Times New Roman"/>
              <a:cs typeface="Times New Roman"/>
              <a:sym typeface="Times New Roman"/>
            </a:endParaRPr>
          </a:p>
        </p:txBody>
      </p:sp>
      <p:pic>
        <p:nvPicPr>
          <p:cNvPr id="141" name="Google Shape;141;p5"/>
          <p:cNvPicPr preferRelativeResize="0"/>
          <p:nvPr/>
        </p:nvPicPr>
        <p:blipFill rotWithShape="1">
          <a:blip r:embed="rId3">
            <a:alphaModFix/>
          </a:blip>
          <a:srcRect/>
          <a:stretch/>
        </p:blipFill>
        <p:spPr>
          <a:xfrm>
            <a:off x="12192001" y="863860"/>
            <a:ext cx="487363" cy="487363"/>
          </a:xfrm>
          <a:prstGeom prst="rect">
            <a:avLst/>
          </a:prstGeom>
          <a:noFill/>
          <a:ln>
            <a:noFill/>
          </a:ln>
        </p:spPr>
      </p:pic>
      <p:pic>
        <p:nvPicPr>
          <p:cNvPr id="142" name="Google Shape;142;p5"/>
          <p:cNvPicPr preferRelativeResize="0"/>
          <p:nvPr/>
        </p:nvPicPr>
        <p:blipFill rotWithShape="1">
          <a:blip r:embed="rId3">
            <a:alphaModFix/>
          </a:blip>
          <a:srcRect/>
          <a:stretch/>
        </p:blipFill>
        <p:spPr>
          <a:xfrm>
            <a:off x="12192001" y="1478693"/>
            <a:ext cx="487363" cy="487363"/>
          </a:xfrm>
          <a:prstGeom prst="rect">
            <a:avLst/>
          </a:prstGeom>
          <a:noFill/>
          <a:ln>
            <a:noFill/>
          </a:ln>
        </p:spPr>
      </p:pic>
      <p:pic>
        <p:nvPicPr>
          <p:cNvPr id="143" name="Google Shape;143;p5"/>
          <p:cNvPicPr preferRelativeResize="0"/>
          <p:nvPr/>
        </p:nvPicPr>
        <p:blipFill rotWithShape="1">
          <a:blip r:embed="rId3">
            <a:alphaModFix/>
          </a:blip>
          <a:srcRect/>
          <a:stretch/>
        </p:blipFill>
        <p:spPr>
          <a:xfrm>
            <a:off x="12202905" y="2074156"/>
            <a:ext cx="487363" cy="487363"/>
          </a:xfrm>
          <a:prstGeom prst="rect">
            <a:avLst/>
          </a:prstGeom>
          <a:noFill/>
          <a:ln>
            <a:noFill/>
          </a:ln>
        </p:spPr>
      </p:pic>
      <p:pic>
        <p:nvPicPr>
          <p:cNvPr id="144" name="Google Shape;144;p5"/>
          <p:cNvPicPr preferRelativeResize="0"/>
          <p:nvPr/>
        </p:nvPicPr>
        <p:blipFill rotWithShape="1">
          <a:blip r:embed="rId3">
            <a:alphaModFix/>
          </a:blip>
          <a:srcRect/>
          <a:stretch/>
        </p:blipFill>
        <p:spPr>
          <a:xfrm>
            <a:off x="12202905" y="2630412"/>
            <a:ext cx="487363" cy="487363"/>
          </a:xfrm>
          <a:prstGeom prst="rect">
            <a:avLst/>
          </a:prstGeom>
          <a:noFill/>
          <a:ln>
            <a:noFill/>
          </a:ln>
        </p:spPr>
      </p:pic>
      <p:pic>
        <p:nvPicPr>
          <p:cNvPr id="145" name="Google Shape;145;p5"/>
          <p:cNvPicPr preferRelativeResize="0"/>
          <p:nvPr/>
        </p:nvPicPr>
        <p:blipFill rotWithShape="1">
          <a:blip r:embed="rId4">
            <a:alphaModFix/>
          </a:blip>
          <a:srcRect/>
          <a:stretch/>
        </p:blipFill>
        <p:spPr>
          <a:xfrm>
            <a:off x="4745721" y="493373"/>
            <a:ext cx="2780351" cy="27803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32"/>
                                        </p:tgtEl>
                                        <p:attrNameLst>
                                          <p:attrName>style.visibility</p:attrName>
                                        </p:attrNameLst>
                                      </p:cBhvr>
                                      <p:to>
                                        <p:strVal val="visible"/>
                                      </p:to>
                                    </p:set>
                                    <p:animEffect transition="in" filter="fade">
                                      <p:cBhvr>
                                        <p:cTn id="10" dur="500"/>
                                        <p:tgtEl>
                                          <p:spTgt spid="1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5"/>
                                        </p:tgtEl>
                                        <p:attrNameLst>
                                          <p:attrName>style.visibility</p:attrName>
                                        </p:attrNameLst>
                                      </p:cBhvr>
                                      <p:to>
                                        <p:strVal val="visible"/>
                                      </p:to>
                                    </p:set>
                                    <p:animEffect transition="in" filter="fade">
                                      <p:cBhvr>
                                        <p:cTn id="15" dur="500"/>
                                        <p:tgtEl>
                                          <p:spTgt spid="13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9"/>
                                        </p:tgtEl>
                                        <p:attrNameLst>
                                          <p:attrName>style.visibility</p:attrName>
                                        </p:attrNameLst>
                                      </p:cBhvr>
                                      <p:to>
                                        <p:strVal val="visible"/>
                                      </p:to>
                                    </p:set>
                                    <p:animEffect transition="in" filter="fade">
                                      <p:cBhvr>
                                        <p:cTn id="20" dur="500"/>
                                        <p:tgtEl>
                                          <p:spTgt spid="13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6"/>
                                        </p:tgtEl>
                                        <p:attrNameLst>
                                          <p:attrName>style.visibility</p:attrName>
                                        </p:attrNameLst>
                                      </p:cBhvr>
                                      <p:to>
                                        <p:strVal val="visible"/>
                                      </p:to>
                                    </p:set>
                                    <p:animEffect transition="in" filter="fade">
                                      <p:cBhvr>
                                        <p:cTn id="25" dur="500"/>
                                        <p:tgtEl>
                                          <p:spTgt spid="13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fade">
                                      <p:cBhvr>
                                        <p:cTn id="30" dur="500"/>
                                        <p:tgtEl>
                                          <p:spTgt spid="14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2"/>
                                        </p:tgtEl>
                                        <p:attrNameLst>
                                          <p:attrName>style.visibility</p:attrName>
                                        </p:attrNameLst>
                                      </p:cBhvr>
                                      <p:to>
                                        <p:strVal val="visible"/>
                                      </p:to>
                                    </p:set>
                                    <p:animEffect transition="in" filter="fade">
                                      <p:cBhvr>
                                        <p:cTn id="35" dur="5000"/>
                                        <p:tgtEl>
                                          <p:spTgt spid="142"/>
                                        </p:tgtEl>
                                      </p:cBhvr>
                                    </p:animEffect>
                                  </p:childTnLst>
                                </p:cTn>
                              </p:par>
                              <p:par>
                                <p:cTn id="36" presetID="10" presetClass="entr" presetSubtype="0" fill="hold" nodeType="withEffect">
                                  <p:stCondLst>
                                    <p:cond delay="3000"/>
                                  </p:stCondLst>
                                  <p:childTnLst>
                                    <p:set>
                                      <p:cBhvr>
                                        <p:cTn id="37" dur="1" fill="hold">
                                          <p:stCondLst>
                                            <p:cond delay="0"/>
                                          </p:stCondLst>
                                        </p:cTn>
                                        <p:tgtEl>
                                          <p:spTgt spid="143"/>
                                        </p:tgtEl>
                                        <p:attrNameLst>
                                          <p:attrName>style.visibility</p:attrName>
                                        </p:attrNameLst>
                                      </p:cBhvr>
                                      <p:to>
                                        <p:strVal val="visible"/>
                                      </p:to>
                                    </p:set>
                                    <p:animEffect transition="in" filter="fade">
                                      <p:cBhvr>
                                        <p:cTn id="38" dur="5000"/>
                                        <p:tgtEl>
                                          <p:spTgt spid="14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2"/>
                                        </p:tgtEl>
                                        <p:attrNameLst>
                                          <p:attrName>style.visibility</p:attrName>
                                        </p:attrNameLst>
                                      </p:cBhvr>
                                      <p:to>
                                        <p:strVal val="visible"/>
                                      </p:to>
                                    </p:set>
                                    <p:animEffect transition="in" filter="fade">
                                      <p:cBhvr>
                                        <p:cTn id="43" dur="5000"/>
                                        <p:tgtEl>
                                          <p:spTgt spid="142"/>
                                        </p:tgtEl>
                                      </p:cBhvr>
                                    </p:animEffect>
                                  </p:childTnLst>
                                </p:cTn>
                              </p:par>
                              <p:par>
                                <p:cTn id="44" presetID="10" presetClass="entr" presetSubtype="0" fill="hold" nodeType="withEffect">
                                  <p:stCondLst>
                                    <p:cond delay="3000"/>
                                  </p:stCondLst>
                                  <p:childTnLst>
                                    <p:set>
                                      <p:cBhvr>
                                        <p:cTn id="45" dur="1" fill="hold">
                                          <p:stCondLst>
                                            <p:cond delay="0"/>
                                          </p:stCondLst>
                                        </p:cTn>
                                        <p:tgtEl>
                                          <p:spTgt spid="144"/>
                                        </p:tgtEl>
                                        <p:attrNameLst>
                                          <p:attrName>style.visibility</p:attrName>
                                        </p:attrNameLst>
                                      </p:cBhvr>
                                      <p:to>
                                        <p:strVal val="visible"/>
                                      </p:to>
                                    </p:set>
                                    <p:animEffect transition="in" filter="fade">
                                      <p:cBhvr>
                                        <p:cTn id="46" dur="5000"/>
                                        <p:tgtEl>
                                          <p:spTgt spid="14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2"/>
                                        </p:tgtEl>
                                        <p:attrNameLst>
                                          <p:attrName>style.visibility</p:attrName>
                                        </p:attrNameLst>
                                      </p:cBhvr>
                                      <p:to>
                                        <p:strVal val="visible"/>
                                      </p:to>
                                    </p:set>
                                    <p:animEffect transition="in" filter="fade">
                                      <p:cBhvr>
                                        <p:cTn id="51" dur="5000"/>
                                        <p:tgtEl>
                                          <p:spTgt spid="142"/>
                                        </p:tgtEl>
                                      </p:cBhvr>
                                    </p:animEffect>
                                  </p:childTnLst>
                                </p:cTn>
                              </p:par>
                              <p:par>
                                <p:cTn id="52" presetID="10" presetClass="entr" presetSubtype="0" fill="hold" nodeType="withEffect">
                                  <p:stCondLst>
                                    <p:cond delay="3500"/>
                                  </p:stCondLst>
                                  <p:childTnLst>
                                    <p:set>
                                      <p:cBhvr>
                                        <p:cTn id="53" dur="1" fill="hold">
                                          <p:stCondLst>
                                            <p:cond delay="0"/>
                                          </p:stCondLst>
                                        </p:cTn>
                                        <p:tgtEl>
                                          <p:spTgt spid="144"/>
                                        </p:tgtEl>
                                        <p:attrNameLst>
                                          <p:attrName>style.visibility</p:attrName>
                                        </p:attrNameLst>
                                      </p:cBhvr>
                                      <p:to>
                                        <p:strVal val="visible"/>
                                      </p:to>
                                    </p:set>
                                    <p:animEffect transition="in" filter="fade">
                                      <p:cBhvr>
                                        <p:cTn id="54" dur="5000"/>
                                        <p:tgtEl>
                                          <p:spTgt spid="14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0"/>
                                        <p:tgtEl>
                                          <p:spTgt spid="142"/>
                                        </p:tgtEl>
                                      </p:cBhvr>
                                    </p:animEffect>
                                  </p:childTnLst>
                                </p:cTn>
                              </p:par>
                              <p:par>
                                <p:cTn id="60" presetID="10" presetClass="entr" presetSubtype="0" fill="hold" nodeType="withEffect">
                                  <p:stCondLst>
                                    <p:cond delay="3000"/>
                                  </p:stCondLst>
                                  <p:childTnLst>
                                    <p:set>
                                      <p:cBhvr>
                                        <p:cTn id="61" dur="1" fill="hold">
                                          <p:stCondLst>
                                            <p:cond delay="0"/>
                                          </p:stCondLst>
                                        </p:cTn>
                                        <p:tgtEl>
                                          <p:spTgt spid="144"/>
                                        </p:tgtEl>
                                        <p:attrNameLst>
                                          <p:attrName>style.visibility</p:attrName>
                                        </p:attrNameLst>
                                      </p:cBhvr>
                                      <p:to>
                                        <p:strVal val="visible"/>
                                      </p:to>
                                    </p:set>
                                    <p:animEffect transition="in" filter="fade">
                                      <p:cBhvr>
                                        <p:cTn id="62" dur="50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6"/>
          <p:cNvCxnSpPr/>
          <p:nvPr/>
        </p:nvCxnSpPr>
        <p:spPr>
          <a:xfrm>
            <a:off x="0" y="6260480"/>
            <a:ext cx="12192000" cy="0"/>
          </a:xfrm>
          <a:prstGeom prst="straightConnector1">
            <a:avLst/>
          </a:prstGeom>
          <a:noFill/>
          <a:ln w="38100" cap="flat" cmpd="sng">
            <a:solidFill>
              <a:schemeClr val="lt1"/>
            </a:solidFill>
            <a:prstDash val="solid"/>
            <a:miter lim="800000"/>
            <a:headEnd type="none" w="sm" len="sm"/>
            <a:tailEnd type="none" w="sm" len="sm"/>
          </a:ln>
        </p:spPr>
      </p:cxnSp>
      <p:cxnSp>
        <p:nvCxnSpPr>
          <p:cNvPr id="151" name="Google Shape;151;p6"/>
          <p:cNvCxnSpPr/>
          <p:nvPr/>
        </p:nvCxnSpPr>
        <p:spPr>
          <a:xfrm>
            <a:off x="0" y="5397219"/>
            <a:ext cx="12192000" cy="0"/>
          </a:xfrm>
          <a:prstGeom prst="straightConnector1">
            <a:avLst/>
          </a:prstGeom>
          <a:noFill/>
          <a:ln w="38100" cap="flat" cmpd="sng">
            <a:solidFill>
              <a:schemeClr val="lt1"/>
            </a:solidFill>
            <a:prstDash val="solid"/>
            <a:miter lim="800000"/>
            <a:headEnd type="none" w="sm" len="sm"/>
            <a:tailEnd type="none" w="sm" len="sm"/>
          </a:ln>
        </p:spPr>
      </p:cxnSp>
      <p:cxnSp>
        <p:nvCxnSpPr>
          <p:cNvPr id="152" name="Google Shape;152;p6"/>
          <p:cNvCxnSpPr/>
          <p:nvPr/>
        </p:nvCxnSpPr>
        <p:spPr>
          <a:xfrm>
            <a:off x="0" y="4194709"/>
            <a:ext cx="12192000" cy="0"/>
          </a:xfrm>
          <a:prstGeom prst="straightConnector1">
            <a:avLst/>
          </a:prstGeom>
          <a:noFill/>
          <a:ln w="76200" cap="flat" cmpd="sng">
            <a:solidFill>
              <a:schemeClr val="lt1"/>
            </a:solidFill>
            <a:prstDash val="solid"/>
            <a:miter lim="800000"/>
            <a:headEnd type="none" w="sm" len="sm"/>
            <a:tailEnd type="none" w="sm" len="sm"/>
          </a:ln>
        </p:spPr>
      </p:cxnSp>
      <p:sp>
        <p:nvSpPr>
          <p:cNvPr id="153" name="Google Shape;153;p6"/>
          <p:cNvSpPr/>
          <p:nvPr/>
        </p:nvSpPr>
        <p:spPr>
          <a:xfrm flipH="1">
            <a:off x="659906" y="3584278"/>
            <a:ext cx="10872191" cy="1251935"/>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323F4F"/>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rgbClr val="FFFFFF"/>
              </a:solidFill>
              <a:latin typeface="Times New Roman"/>
              <a:ea typeface="Times New Roman"/>
              <a:cs typeface="Times New Roman"/>
              <a:sym typeface="Times New Roman"/>
            </a:endParaRPr>
          </a:p>
        </p:txBody>
      </p:sp>
      <p:sp>
        <p:nvSpPr>
          <p:cNvPr id="154" name="Google Shape;154;p6"/>
          <p:cNvSpPr txBox="1"/>
          <p:nvPr/>
        </p:nvSpPr>
        <p:spPr>
          <a:xfrm>
            <a:off x="1065822" y="3904532"/>
            <a:ext cx="10035409"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FFFFFF"/>
                </a:solidFill>
                <a:latin typeface="Times New Roman"/>
                <a:ea typeface="Times New Roman"/>
                <a:cs typeface="Times New Roman"/>
                <a:sym typeface="Times New Roman"/>
              </a:rPr>
              <a:t>Câu hỏi 4: Đền Tản Viên được xây dựng ở đâu?</a:t>
            </a:r>
            <a:endParaRPr/>
          </a:p>
          <a:p>
            <a:pPr marL="0" marR="0" lvl="0" indent="0" algn="ctr" rtl="0">
              <a:spcBef>
                <a:spcPts val="0"/>
              </a:spcBef>
              <a:spcAft>
                <a:spcPts val="0"/>
              </a:spcAft>
              <a:buNone/>
            </a:pPr>
            <a:endParaRPr sz="3200" b="1">
              <a:solidFill>
                <a:srgbClr val="FFFFFF"/>
              </a:solidFill>
              <a:latin typeface="Times New Roman"/>
              <a:ea typeface="Times New Roman"/>
              <a:cs typeface="Times New Roman"/>
              <a:sym typeface="Times New Roman"/>
            </a:endParaRPr>
          </a:p>
        </p:txBody>
      </p:sp>
      <p:sp>
        <p:nvSpPr>
          <p:cNvPr id="155" name="Google Shape;155;p6"/>
          <p:cNvSpPr/>
          <p:nvPr/>
        </p:nvSpPr>
        <p:spPr>
          <a:xfrm flipH="1">
            <a:off x="6135896" y="5958223"/>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285744" marR="0" lvl="0" indent="-116389" algn="ctr" rtl="0">
              <a:spcBef>
                <a:spcPts val="0"/>
              </a:spcBef>
              <a:spcAft>
                <a:spcPts val="0"/>
              </a:spcAft>
              <a:buClr>
                <a:schemeClr val="lt1"/>
              </a:buClr>
              <a:buSzPts val="2667"/>
              <a:buFont typeface="Noto Sans Symbols"/>
              <a:buNone/>
            </a:pPr>
            <a:endParaRPr sz="2667">
              <a:solidFill>
                <a:srgbClr val="FFFFFF"/>
              </a:solidFill>
              <a:latin typeface="Times New Roman"/>
              <a:ea typeface="Times New Roman"/>
              <a:cs typeface="Times New Roman"/>
              <a:sym typeface="Times New Roman"/>
            </a:endParaRPr>
          </a:p>
        </p:txBody>
      </p:sp>
      <p:sp>
        <p:nvSpPr>
          <p:cNvPr id="156" name="Google Shape;156;p6"/>
          <p:cNvSpPr/>
          <p:nvPr/>
        </p:nvSpPr>
        <p:spPr>
          <a:xfrm flipH="1">
            <a:off x="6135896" y="5094960"/>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285744" marR="0" lvl="0" indent="-116389" algn="ctr" rtl="0">
              <a:spcBef>
                <a:spcPts val="0"/>
              </a:spcBef>
              <a:spcAft>
                <a:spcPts val="0"/>
              </a:spcAft>
              <a:buClr>
                <a:schemeClr val="lt1"/>
              </a:buClr>
              <a:buSzPts val="2667"/>
              <a:buFont typeface="Noto Sans Symbols"/>
              <a:buNone/>
            </a:pPr>
            <a:endParaRPr sz="2667">
              <a:solidFill>
                <a:srgbClr val="FFFFFF"/>
              </a:solidFill>
              <a:latin typeface="Times New Roman"/>
              <a:ea typeface="Times New Roman"/>
              <a:cs typeface="Times New Roman"/>
              <a:sym typeface="Times New Roman"/>
            </a:endParaRPr>
          </a:p>
        </p:txBody>
      </p:sp>
      <p:sp>
        <p:nvSpPr>
          <p:cNvPr id="157" name="Google Shape;157;p6"/>
          <p:cNvSpPr txBox="1"/>
          <p:nvPr/>
        </p:nvSpPr>
        <p:spPr>
          <a:xfrm>
            <a:off x="6450812" y="6014704"/>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rgbClr val="0C0C0C"/>
                </a:solidFill>
                <a:latin typeface="Times New Roman"/>
                <a:ea typeface="Times New Roman"/>
                <a:cs typeface="Times New Roman"/>
                <a:sym typeface="Times New Roman"/>
              </a:rPr>
              <a:t>D. Ba Vì</a:t>
            </a:r>
            <a:endParaRPr sz="2667" b="1">
              <a:solidFill>
                <a:srgbClr val="0C0C0C"/>
              </a:solidFill>
              <a:latin typeface="Times New Roman"/>
              <a:ea typeface="Times New Roman"/>
              <a:cs typeface="Times New Roman"/>
              <a:sym typeface="Times New Roman"/>
            </a:endParaRPr>
          </a:p>
        </p:txBody>
      </p:sp>
      <p:sp>
        <p:nvSpPr>
          <p:cNvPr id="158" name="Google Shape;158;p6"/>
          <p:cNvSpPr txBox="1"/>
          <p:nvPr/>
        </p:nvSpPr>
        <p:spPr>
          <a:xfrm>
            <a:off x="6450812" y="5151441"/>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rgbClr val="0C0C0C"/>
                </a:solidFill>
                <a:latin typeface="Times New Roman"/>
                <a:ea typeface="Times New Roman"/>
                <a:cs typeface="Times New Roman"/>
                <a:sym typeface="Times New Roman"/>
              </a:rPr>
              <a:t>B. Hoài Đức</a:t>
            </a:r>
            <a:endParaRPr sz="2667" b="1">
              <a:solidFill>
                <a:srgbClr val="0C0C0C"/>
              </a:solidFill>
              <a:latin typeface="Times New Roman"/>
              <a:ea typeface="Times New Roman"/>
              <a:cs typeface="Times New Roman"/>
              <a:sym typeface="Times New Roman"/>
            </a:endParaRPr>
          </a:p>
        </p:txBody>
      </p:sp>
      <p:sp>
        <p:nvSpPr>
          <p:cNvPr id="159" name="Google Shape;159;p6"/>
          <p:cNvSpPr/>
          <p:nvPr/>
        </p:nvSpPr>
        <p:spPr>
          <a:xfrm flipH="1">
            <a:off x="806332" y="5094961"/>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rgbClr val="FFFFFF"/>
              </a:solidFill>
              <a:latin typeface="Times New Roman"/>
              <a:ea typeface="Times New Roman"/>
              <a:cs typeface="Times New Roman"/>
              <a:sym typeface="Times New Roman"/>
            </a:endParaRPr>
          </a:p>
        </p:txBody>
      </p:sp>
      <p:sp>
        <p:nvSpPr>
          <p:cNvPr id="160" name="Google Shape;160;p6"/>
          <p:cNvSpPr/>
          <p:nvPr/>
        </p:nvSpPr>
        <p:spPr>
          <a:xfrm flipH="1">
            <a:off x="806332" y="5958223"/>
            <a:ext cx="5249773" cy="604512"/>
          </a:xfrm>
          <a:custGeom>
            <a:avLst/>
            <a:gdLst/>
            <a:ahLst/>
            <a:cxnLst/>
            <a:rect l="l" t="t" r="r" b="b"/>
            <a:pathLst>
              <a:path w="10872190" h="1251934" extrusionOk="0">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D5DBE5"/>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667">
              <a:solidFill>
                <a:srgbClr val="FFFFFF"/>
              </a:solidFill>
              <a:latin typeface="Times New Roman"/>
              <a:ea typeface="Times New Roman"/>
              <a:cs typeface="Times New Roman"/>
              <a:sym typeface="Times New Roman"/>
            </a:endParaRPr>
          </a:p>
        </p:txBody>
      </p:sp>
      <p:sp>
        <p:nvSpPr>
          <p:cNvPr id="161" name="Google Shape;161;p6"/>
          <p:cNvSpPr txBox="1"/>
          <p:nvPr/>
        </p:nvSpPr>
        <p:spPr>
          <a:xfrm>
            <a:off x="1121249" y="5151443"/>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rgbClr val="0C0C0C"/>
                </a:solidFill>
                <a:latin typeface="Times New Roman"/>
                <a:ea typeface="Times New Roman"/>
                <a:cs typeface="Times New Roman"/>
                <a:sym typeface="Times New Roman"/>
              </a:rPr>
              <a:t>A. Sóc Sơn</a:t>
            </a:r>
            <a:endParaRPr sz="2667" b="1">
              <a:solidFill>
                <a:srgbClr val="0C0C0C"/>
              </a:solidFill>
              <a:latin typeface="Times New Roman"/>
              <a:ea typeface="Times New Roman"/>
              <a:cs typeface="Times New Roman"/>
              <a:sym typeface="Times New Roman"/>
            </a:endParaRPr>
          </a:p>
        </p:txBody>
      </p:sp>
      <p:sp>
        <p:nvSpPr>
          <p:cNvPr id="162" name="Google Shape;162;p6"/>
          <p:cNvSpPr txBox="1"/>
          <p:nvPr/>
        </p:nvSpPr>
        <p:spPr>
          <a:xfrm>
            <a:off x="1132589" y="6026223"/>
            <a:ext cx="4650419" cy="502766"/>
          </a:xfrm>
          <a:prstGeom prst="rect">
            <a:avLst/>
          </a:prstGeom>
          <a:noFill/>
          <a:ln>
            <a:noFill/>
          </a:ln>
        </p:spPr>
        <p:txBody>
          <a:bodyPr spcFirstLastPara="1" wrap="square" lIns="91425" tIns="45700" rIns="91425" bIns="45700" anchor="t" anchorCtr="0">
            <a:spAutoFit/>
          </a:bodyPr>
          <a:lstStyle/>
          <a:p>
            <a:pPr marL="342891" marR="0" lvl="0" indent="-342891" algn="l" rtl="0">
              <a:spcBef>
                <a:spcPts val="0"/>
              </a:spcBef>
              <a:spcAft>
                <a:spcPts val="0"/>
              </a:spcAft>
              <a:buClr>
                <a:schemeClr val="lt1"/>
              </a:buClr>
              <a:buSzPts val="2667"/>
              <a:buFont typeface="Noto Sans Symbols"/>
              <a:buChar char="⬥"/>
            </a:pPr>
            <a:r>
              <a:rPr lang="en-US" sz="2667" b="1">
                <a:solidFill>
                  <a:srgbClr val="0C0C0C"/>
                </a:solidFill>
                <a:latin typeface="Times New Roman"/>
                <a:ea typeface="Times New Roman"/>
                <a:cs typeface="Times New Roman"/>
                <a:sym typeface="Times New Roman"/>
              </a:rPr>
              <a:t>C. Thường Tín</a:t>
            </a:r>
            <a:endParaRPr sz="2667" b="1">
              <a:solidFill>
                <a:srgbClr val="0C0C0C"/>
              </a:solidFill>
              <a:latin typeface="Times New Roman"/>
              <a:ea typeface="Times New Roman"/>
              <a:cs typeface="Times New Roman"/>
              <a:sym typeface="Times New Roman"/>
            </a:endParaRPr>
          </a:p>
        </p:txBody>
      </p:sp>
      <p:pic>
        <p:nvPicPr>
          <p:cNvPr id="163" name="Google Shape;163;p6"/>
          <p:cNvPicPr preferRelativeResize="0"/>
          <p:nvPr/>
        </p:nvPicPr>
        <p:blipFill rotWithShape="1">
          <a:blip r:embed="rId3">
            <a:alphaModFix/>
          </a:blip>
          <a:srcRect/>
          <a:stretch/>
        </p:blipFill>
        <p:spPr>
          <a:xfrm>
            <a:off x="12192001" y="863860"/>
            <a:ext cx="487363" cy="487363"/>
          </a:xfrm>
          <a:prstGeom prst="rect">
            <a:avLst/>
          </a:prstGeom>
          <a:noFill/>
          <a:ln>
            <a:noFill/>
          </a:ln>
        </p:spPr>
      </p:pic>
      <p:pic>
        <p:nvPicPr>
          <p:cNvPr id="164" name="Google Shape;164;p6"/>
          <p:cNvPicPr preferRelativeResize="0"/>
          <p:nvPr/>
        </p:nvPicPr>
        <p:blipFill rotWithShape="1">
          <a:blip r:embed="rId3">
            <a:alphaModFix/>
          </a:blip>
          <a:srcRect/>
          <a:stretch/>
        </p:blipFill>
        <p:spPr>
          <a:xfrm>
            <a:off x="12192001" y="1478693"/>
            <a:ext cx="487363" cy="487363"/>
          </a:xfrm>
          <a:prstGeom prst="rect">
            <a:avLst/>
          </a:prstGeom>
          <a:noFill/>
          <a:ln>
            <a:noFill/>
          </a:ln>
        </p:spPr>
      </p:pic>
      <p:pic>
        <p:nvPicPr>
          <p:cNvPr id="165" name="Google Shape;165;p6"/>
          <p:cNvPicPr preferRelativeResize="0"/>
          <p:nvPr/>
        </p:nvPicPr>
        <p:blipFill rotWithShape="1">
          <a:blip r:embed="rId3">
            <a:alphaModFix/>
          </a:blip>
          <a:srcRect/>
          <a:stretch/>
        </p:blipFill>
        <p:spPr>
          <a:xfrm>
            <a:off x="12202905" y="2074156"/>
            <a:ext cx="487363" cy="487363"/>
          </a:xfrm>
          <a:prstGeom prst="rect">
            <a:avLst/>
          </a:prstGeom>
          <a:noFill/>
          <a:ln>
            <a:noFill/>
          </a:ln>
        </p:spPr>
      </p:pic>
      <p:pic>
        <p:nvPicPr>
          <p:cNvPr id="166" name="Google Shape;166;p6"/>
          <p:cNvPicPr preferRelativeResize="0"/>
          <p:nvPr/>
        </p:nvPicPr>
        <p:blipFill rotWithShape="1">
          <a:blip r:embed="rId3">
            <a:alphaModFix/>
          </a:blip>
          <a:srcRect/>
          <a:stretch/>
        </p:blipFill>
        <p:spPr>
          <a:xfrm>
            <a:off x="12202905" y="2630412"/>
            <a:ext cx="487363" cy="487363"/>
          </a:xfrm>
          <a:prstGeom prst="rect">
            <a:avLst/>
          </a:prstGeom>
          <a:noFill/>
          <a:ln>
            <a:noFill/>
          </a:ln>
        </p:spPr>
      </p:pic>
      <p:pic>
        <p:nvPicPr>
          <p:cNvPr id="167" name="Google Shape;167;p6"/>
          <p:cNvPicPr preferRelativeResize="0"/>
          <p:nvPr/>
        </p:nvPicPr>
        <p:blipFill rotWithShape="1">
          <a:blip r:embed="rId4">
            <a:alphaModFix/>
          </a:blip>
          <a:srcRect/>
          <a:stretch/>
        </p:blipFill>
        <p:spPr>
          <a:xfrm>
            <a:off x="4745721" y="493373"/>
            <a:ext cx="2780351" cy="27803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3"/>
                                        </p:tgtEl>
                                        <p:attrNameLst>
                                          <p:attrName>style.visibility</p:attrName>
                                        </p:attrNameLst>
                                      </p:cBhvr>
                                      <p:to>
                                        <p:strVal val="visible"/>
                                      </p:to>
                                    </p:set>
                                    <p:animEffect transition="in" filter="fade">
                                      <p:cBhvr>
                                        <p:cTn id="7" dur="5000"/>
                                        <p:tgtEl>
                                          <p:spTgt spid="163"/>
                                        </p:tgtEl>
                                      </p:cBhvr>
                                    </p:animEffect>
                                  </p:childTnLst>
                                </p:cTn>
                              </p:par>
                              <p:par>
                                <p:cTn id="8" presetID="10" presetClass="entr" presetSubtype="0"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Effect transition="in" filter="fade">
                                      <p:cBhvr>
                                        <p:cTn id="10" dur="500"/>
                                        <p:tgtEl>
                                          <p:spTgt spid="1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1"/>
                                        </p:tgtEl>
                                        <p:attrNameLst>
                                          <p:attrName>style.visibility</p:attrName>
                                        </p:attrNameLst>
                                      </p:cBhvr>
                                      <p:to>
                                        <p:strVal val="visible"/>
                                      </p:to>
                                    </p:set>
                                    <p:animEffect transition="in" filter="fade">
                                      <p:cBhvr>
                                        <p:cTn id="15" dur="500"/>
                                        <p:tgtEl>
                                          <p:spTgt spid="16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8"/>
                                        </p:tgtEl>
                                        <p:attrNameLst>
                                          <p:attrName>style.visibility</p:attrName>
                                        </p:attrNameLst>
                                      </p:cBhvr>
                                      <p:to>
                                        <p:strVal val="visible"/>
                                      </p:to>
                                    </p:set>
                                    <p:animEffect transition="in" filter="fade">
                                      <p:cBhvr>
                                        <p:cTn id="20" dur="500"/>
                                        <p:tgtEl>
                                          <p:spTgt spid="15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2"/>
                                        </p:tgtEl>
                                        <p:attrNameLst>
                                          <p:attrName>style.visibility</p:attrName>
                                        </p:attrNameLst>
                                      </p:cBhvr>
                                      <p:to>
                                        <p:strVal val="visible"/>
                                      </p:to>
                                    </p:set>
                                    <p:animEffect transition="in" filter="fade">
                                      <p:cBhvr>
                                        <p:cTn id="25" dur="500"/>
                                        <p:tgtEl>
                                          <p:spTgt spid="16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7"/>
                                        </p:tgtEl>
                                        <p:attrNameLst>
                                          <p:attrName>style.visibility</p:attrName>
                                        </p:attrNameLst>
                                      </p:cBhvr>
                                      <p:to>
                                        <p:strVal val="visible"/>
                                      </p:to>
                                    </p:set>
                                    <p:animEffect transition="in" filter="fade">
                                      <p:cBhvr>
                                        <p:cTn id="30" dur="500"/>
                                        <p:tgtEl>
                                          <p:spTgt spid="15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4"/>
                                        </p:tgtEl>
                                        <p:attrNameLst>
                                          <p:attrName>style.visibility</p:attrName>
                                        </p:attrNameLst>
                                      </p:cBhvr>
                                      <p:to>
                                        <p:strVal val="visible"/>
                                      </p:to>
                                    </p:set>
                                    <p:animEffect transition="in" filter="fade">
                                      <p:cBhvr>
                                        <p:cTn id="35" dur="5000"/>
                                        <p:tgtEl>
                                          <p:spTgt spid="164"/>
                                        </p:tgtEl>
                                      </p:cBhvr>
                                    </p:animEffect>
                                  </p:childTnLst>
                                </p:cTn>
                              </p:par>
                              <p:par>
                                <p:cTn id="36" presetID="10" presetClass="entr" presetSubtype="0" fill="hold" nodeType="withEffect">
                                  <p:stCondLst>
                                    <p:cond delay="3000"/>
                                  </p:stCondLst>
                                  <p:childTnLst>
                                    <p:set>
                                      <p:cBhvr>
                                        <p:cTn id="37" dur="1" fill="hold">
                                          <p:stCondLst>
                                            <p:cond delay="0"/>
                                          </p:stCondLst>
                                        </p:cTn>
                                        <p:tgtEl>
                                          <p:spTgt spid="165"/>
                                        </p:tgtEl>
                                        <p:attrNameLst>
                                          <p:attrName>style.visibility</p:attrName>
                                        </p:attrNameLst>
                                      </p:cBhvr>
                                      <p:to>
                                        <p:strVal val="visible"/>
                                      </p:to>
                                    </p:set>
                                    <p:animEffect transition="in" filter="fade">
                                      <p:cBhvr>
                                        <p:cTn id="38" dur="5000"/>
                                        <p:tgtEl>
                                          <p:spTgt spid="16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64"/>
                                        </p:tgtEl>
                                        <p:attrNameLst>
                                          <p:attrName>style.visibility</p:attrName>
                                        </p:attrNameLst>
                                      </p:cBhvr>
                                      <p:to>
                                        <p:strVal val="visible"/>
                                      </p:to>
                                    </p:set>
                                    <p:animEffect transition="in" filter="fade">
                                      <p:cBhvr>
                                        <p:cTn id="43" dur="5000"/>
                                        <p:tgtEl>
                                          <p:spTgt spid="164"/>
                                        </p:tgtEl>
                                      </p:cBhvr>
                                    </p:animEffect>
                                  </p:childTnLst>
                                </p:cTn>
                              </p:par>
                              <p:par>
                                <p:cTn id="44" presetID="10" presetClass="entr" presetSubtype="0" fill="hold" nodeType="withEffect">
                                  <p:stCondLst>
                                    <p:cond delay="3000"/>
                                  </p:stCondLst>
                                  <p:childTnLst>
                                    <p:set>
                                      <p:cBhvr>
                                        <p:cTn id="45" dur="1" fill="hold">
                                          <p:stCondLst>
                                            <p:cond delay="0"/>
                                          </p:stCondLst>
                                        </p:cTn>
                                        <p:tgtEl>
                                          <p:spTgt spid="166"/>
                                        </p:tgtEl>
                                        <p:attrNameLst>
                                          <p:attrName>style.visibility</p:attrName>
                                        </p:attrNameLst>
                                      </p:cBhvr>
                                      <p:to>
                                        <p:strVal val="visible"/>
                                      </p:to>
                                    </p:set>
                                    <p:animEffect transition="in" filter="fade">
                                      <p:cBhvr>
                                        <p:cTn id="46" dur="5000"/>
                                        <p:tgtEl>
                                          <p:spTgt spid="16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4"/>
                                        </p:tgtEl>
                                        <p:attrNameLst>
                                          <p:attrName>style.visibility</p:attrName>
                                        </p:attrNameLst>
                                      </p:cBhvr>
                                      <p:to>
                                        <p:strVal val="visible"/>
                                      </p:to>
                                    </p:set>
                                    <p:animEffect transition="in" filter="fade">
                                      <p:cBhvr>
                                        <p:cTn id="51" dur="5000"/>
                                        <p:tgtEl>
                                          <p:spTgt spid="164"/>
                                        </p:tgtEl>
                                      </p:cBhvr>
                                    </p:animEffect>
                                  </p:childTnLst>
                                </p:cTn>
                              </p:par>
                              <p:par>
                                <p:cTn id="52" presetID="10" presetClass="entr" presetSubtype="0" fill="hold" nodeType="withEffect">
                                  <p:stCondLst>
                                    <p:cond delay="3500"/>
                                  </p:stCondLst>
                                  <p:childTnLst>
                                    <p:set>
                                      <p:cBhvr>
                                        <p:cTn id="53" dur="1" fill="hold">
                                          <p:stCondLst>
                                            <p:cond delay="0"/>
                                          </p:stCondLst>
                                        </p:cTn>
                                        <p:tgtEl>
                                          <p:spTgt spid="166"/>
                                        </p:tgtEl>
                                        <p:attrNameLst>
                                          <p:attrName>style.visibility</p:attrName>
                                        </p:attrNameLst>
                                      </p:cBhvr>
                                      <p:to>
                                        <p:strVal val="visible"/>
                                      </p:to>
                                    </p:set>
                                    <p:animEffect transition="in" filter="fade">
                                      <p:cBhvr>
                                        <p:cTn id="54" dur="5000"/>
                                        <p:tgtEl>
                                          <p:spTgt spid="16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64"/>
                                        </p:tgtEl>
                                        <p:attrNameLst>
                                          <p:attrName>style.visibility</p:attrName>
                                        </p:attrNameLst>
                                      </p:cBhvr>
                                      <p:to>
                                        <p:strVal val="visible"/>
                                      </p:to>
                                    </p:set>
                                    <p:animEffect transition="in" filter="fade">
                                      <p:cBhvr>
                                        <p:cTn id="59" dur="5000"/>
                                        <p:tgtEl>
                                          <p:spTgt spid="164"/>
                                        </p:tgtEl>
                                      </p:cBhvr>
                                    </p:animEffect>
                                  </p:childTnLst>
                                </p:cTn>
                              </p:par>
                              <p:par>
                                <p:cTn id="60" presetID="10" presetClass="entr" presetSubtype="0" fill="hold" nodeType="withEffect">
                                  <p:stCondLst>
                                    <p:cond delay="3000"/>
                                  </p:stCondLst>
                                  <p:childTnLst>
                                    <p:set>
                                      <p:cBhvr>
                                        <p:cTn id="61" dur="1" fill="hold">
                                          <p:stCondLst>
                                            <p:cond delay="0"/>
                                          </p:stCondLst>
                                        </p:cTn>
                                        <p:tgtEl>
                                          <p:spTgt spid="166"/>
                                        </p:tgtEl>
                                        <p:attrNameLst>
                                          <p:attrName>style.visibility</p:attrName>
                                        </p:attrNameLst>
                                      </p:cBhvr>
                                      <p:to>
                                        <p:strVal val="visible"/>
                                      </p:to>
                                    </p:set>
                                    <p:animEffect transition="in" filter="fade">
                                      <p:cBhvr>
                                        <p:cTn id="62" dur="50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7"/>
          <p:cNvSpPr txBox="1">
            <a:spLocks noGrp="1"/>
          </p:cNvSpPr>
          <p:nvPr>
            <p:ph type="title"/>
          </p:nvPr>
        </p:nvSpPr>
        <p:spPr>
          <a:xfrm>
            <a:off x="16052800" y="198438"/>
            <a:ext cx="8331200" cy="563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Arial"/>
              <a:buNone/>
            </a:pPr>
            <a:endParaRPr/>
          </a:p>
        </p:txBody>
      </p:sp>
      <p:pic>
        <p:nvPicPr>
          <p:cNvPr id="173" name="Google Shape;173;p7" descr="Tục thờ Tản Viên Sơn Thánh - di sản văn hóa phi vật thể quốc gia"/>
          <p:cNvPicPr preferRelativeResize="0"/>
          <p:nvPr/>
        </p:nvPicPr>
        <p:blipFill rotWithShape="1">
          <a:blip r:embed="rId3">
            <a:alphaModFix/>
          </a:blip>
          <a:srcRect/>
          <a:stretch/>
        </p:blipFill>
        <p:spPr>
          <a:xfrm>
            <a:off x="5716185" y="2176530"/>
            <a:ext cx="5894231" cy="35223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74" name="Google Shape;174;p7"/>
          <p:cNvSpPr txBox="1"/>
          <p:nvPr/>
        </p:nvSpPr>
        <p:spPr>
          <a:xfrm>
            <a:off x="637616" y="609600"/>
            <a:ext cx="109728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81314"/>
              </a:buClr>
              <a:buSzPts val="3200"/>
              <a:buFont typeface="Calibri"/>
              <a:buNone/>
            </a:pPr>
            <a:r>
              <a:rPr lang="en-US" sz="3200" i="1" u="none" strike="noStrike" cap="none">
                <a:solidFill>
                  <a:srgbClr val="181314"/>
                </a:solidFill>
                <a:latin typeface="Calibri"/>
                <a:ea typeface="Calibri"/>
                <a:cs typeface="Calibri"/>
                <a:sym typeface="Calibri"/>
              </a:rPr>
              <a:t>Tìm hiểu về di tích </a:t>
            </a:r>
            <a:r>
              <a:rPr lang="en-US" sz="3200" i="1">
                <a:solidFill>
                  <a:srgbClr val="181314"/>
                </a:solidFill>
                <a:latin typeface="Calibri"/>
                <a:ea typeface="Calibri"/>
                <a:cs typeface="Calibri"/>
                <a:sym typeface="Calibri"/>
              </a:rPr>
              <a:t>đ</a:t>
            </a:r>
            <a:r>
              <a:rPr lang="en-US" sz="3200" i="1" u="none" strike="noStrike" cap="none">
                <a:solidFill>
                  <a:srgbClr val="181314"/>
                </a:solidFill>
                <a:latin typeface="Calibri"/>
                <a:ea typeface="Calibri"/>
                <a:cs typeface="Calibri"/>
                <a:sym typeface="Calibri"/>
              </a:rPr>
              <a:t>ền thờ Tản Viên Sơn Thánh</a:t>
            </a:r>
            <a:endParaRPr sz="3200" i="1" u="none" strike="noStrike" cap="none">
              <a:solidFill>
                <a:srgbClr val="181314"/>
              </a:solidFill>
              <a:latin typeface="Calibri"/>
              <a:ea typeface="Calibri"/>
              <a:cs typeface="Calibri"/>
              <a:sym typeface="Calibri"/>
            </a:endParaRPr>
          </a:p>
        </p:txBody>
      </p:sp>
      <p:pic>
        <p:nvPicPr>
          <p:cNvPr id="175" name="Google Shape;175;p7" descr="Sơn Tinh tên là gì, đánh bại Thủy Tinh ở núi nào? – Khoa Học &amp; Xã Hội"/>
          <p:cNvPicPr preferRelativeResize="0"/>
          <p:nvPr/>
        </p:nvPicPr>
        <p:blipFill rotWithShape="1">
          <a:blip r:embed="rId4">
            <a:alphaModFix/>
          </a:blip>
          <a:srcRect/>
          <a:stretch/>
        </p:blipFill>
        <p:spPr>
          <a:xfrm>
            <a:off x="435073" y="2176530"/>
            <a:ext cx="5281112" cy="35223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5000"/>
                                        <p:tgtEl>
                                          <p:spTgt spid="1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
                                        </p:tgtEl>
                                        <p:attrNameLst>
                                          <p:attrName>style.visibility</p:attrName>
                                        </p:attrNameLst>
                                      </p:cBhvr>
                                      <p:to>
                                        <p:strVal val="visible"/>
                                      </p:to>
                                    </p:set>
                                    <p:animEffect transition="in" filter="fade">
                                      <p:cBhvr>
                                        <p:cTn id="12" dur="2000"/>
                                        <p:tgtEl>
                                          <p:spTgt spid="17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500"/>
                                        <p:tgtEl>
                                          <p:spTgt spid="175"/>
                                        </p:tgtEl>
                                      </p:cBhvr>
                                    </p:animEffect>
                                  </p:childTnLst>
                                </p:cTn>
                              </p:par>
                              <p:par>
                                <p:cTn id="18" presetID="10" presetClass="entr" presetSubtype="0" fill="hold" nodeType="withEffect">
                                  <p:stCondLst>
                                    <p:cond delay="0"/>
                                  </p:stCondLst>
                                  <p:childTnLst>
                                    <p:set>
                                      <p:cBhvr>
                                        <p:cTn id="19" dur="1" fill="hold">
                                          <p:stCondLst>
                                            <p:cond delay="0"/>
                                          </p:stCondLst>
                                        </p:cTn>
                                        <p:tgtEl>
                                          <p:spTgt spid="173"/>
                                        </p:tgtEl>
                                        <p:attrNameLst>
                                          <p:attrName>style.visibility</p:attrName>
                                        </p:attrNameLst>
                                      </p:cBhvr>
                                      <p:to>
                                        <p:strVal val="visible"/>
                                      </p:to>
                                    </p:set>
                                    <p:animEffect transition="in" filter="fade">
                                      <p:cBhvr>
                                        <p:cTn id="20"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8" descr="Đa dạng các hoạt động tại Lễ hội Hoa Lư 2019"/>
          <p:cNvPicPr preferRelativeResize="0"/>
          <p:nvPr/>
        </p:nvPicPr>
        <p:blipFill rotWithShape="1">
          <a:blip r:embed="rId3">
            <a:alphaModFix/>
          </a:blip>
          <a:srcRect/>
          <a:stretch/>
        </p:blipFill>
        <p:spPr>
          <a:xfrm>
            <a:off x="1219200" y="4114800"/>
            <a:ext cx="4772338" cy="262123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1" name="Google Shape;181;p8" descr="Lễ hội Hoa Lư Hội tụ những giá trị lịch sử văn hóa vùng đất Cố đô |  baoninhbinh.org.vn"/>
          <p:cNvPicPr preferRelativeResize="0"/>
          <p:nvPr/>
        </p:nvPicPr>
        <p:blipFill rotWithShape="1">
          <a:blip r:embed="rId4">
            <a:alphaModFix/>
          </a:blip>
          <a:srcRect/>
          <a:stretch/>
        </p:blipFill>
        <p:spPr>
          <a:xfrm>
            <a:off x="5991539" y="1387366"/>
            <a:ext cx="4929746" cy="272743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82" name="Google Shape;182;p8" descr="Tín ngưỡng thờ Tản Viên Sơn Thánh: Sức sống lâu bền - Nhịp sống Hà Nội"/>
          <p:cNvPicPr preferRelativeResize="0"/>
          <p:nvPr/>
        </p:nvPicPr>
        <p:blipFill rotWithShape="1">
          <a:blip r:embed="rId5">
            <a:alphaModFix/>
          </a:blip>
          <a:srcRect/>
          <a:stretch/>
        </p:blipFill>
        <p:spPr>
          <a:xfrm>
            <a:off x="1219200" y="1387366"/>
            <a:ext cx="4772338" cy="2727434"/>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83" name="Google Shape;183;p8"/>
          <p:cNvSpPr txBox="1"/>
          <p:nvPr/>
        </p:nvSpPr>
        <p:spPr>
          <a:xfrm>
            <a:off x="609600" y="364902"/>
            <a:ext cx="10972800" cy="58473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181314"/>
              </a:buClr>
              <a:buSzPts val="3200"/>
              <a:buFont typeface="Calibri"/>
              <a:buNone/>
            </a:pPr>
            <a:r>
              <a:rPr lang="en-US" sz="3200" i="1" u="none" strike="noStrike" cap="none">
                <a:solidFill>
                  <a:srgbClr val="181314"/>
                </a:solidFill>
                <a:latin typeface="Calibri"/>
                <a:ea typeface="Calibri"/>
                <a:cs typeface="Calibri"/>
                <a:sym typeface="Calibri"/>
              </a:rPr>
              <a:t>Lễ hội tại đền thơ Tản Viên Sơn Thánh</a:t>
            </a:r>
            <a:endParaRPr sz="3200" i="1" u="none" strike="noStrike" cap="none">
              <a:solidFill>
                <a:srgbClr val="181314"/>
              </a:solidFill>
              <a:latin typeface="Calibri"/>
              <a:ea typeface="Calibri"/>
              <a:cs typeface="Calibri"/>
              <a:sym typeface="Calibri"/>
            </a:endParaRPr>
          </a:p>
        </p:txBody>
      </p:sp>
      <p:pic>
        <p:nvPicPr>
          <p:cNvPr id="184" name="Google Shape;184;p8" descr="Lễ hội Tản Viên Sơn Thánh: Phục dựng nghi thức rước kiệu truyền thống -  Nhịp sống Hà Nội"/>
          <p:cNvPicPr preferRelativeResize="0"/>
          <p:nvPr/>
        </p:nvPicPr>
        <p:blipFill rotWithShape="1">
          <a:blip r:embed="rId6">
            <a:alphaModFix/>
          </a:blip>
          <a:srcRect/>
          <a:stretch/>
        </p:blipFill>
        <p:spPr>
          <a:xfrm>
            <a:off x="5991539" y="4109045"/>
            <a:ext cx="4929746" cy="263274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500"/>
                                        <p:tgtEl>
                                          <p:spTgt spid="182"/>
                                        </p:tgtEl>
                                      </p:cBhvr>
                                    </p:animEffect>
                                  </p:childTnLst>
                                </p:cTn>
                              </p:par>
                              <p:par>
                                <p:cTn id="13" presetID="10" presetClass="entr" presetSubtype="0" fill="hold" nodeType="withEffect">
                                  <p:stCondLst>
                                    <p:cond delay="0"/>
                                  </p:stCondLst>
                                  <p:childTnLst>
                                    <p:set>
                                      <p:cBhvr>
                                        <p:cTn id="14" dur="1" fill="hold">
                                          <p:stCondLst>
                                            <p:cond delay="0"/>
                                          </p:stCondLst>
                                        </p:cTn>
                                        <p:tgtEl>
                                          <p:spTgt spid="181"/>
                                        </p:tgtEl>
                                        <p:attrNameLst>
                                          <p:attrName>style.visibility</p:attrName>
                                        </p:attrNameLst>
                                      </p:cBhvr>
                                      <p:to>
                                        <p:strVal val="visible"/>
                                      </p:to>
                                    </p:set>
                                    <p:animEffect transition="in" filter="fade">
                                      <p:cBhvr>
                                        <p:cTn id="15" dur="500"/>
                                        <p:tgtEl>
                                          <p:spTgt spid="181"/>
                                        </p:tgtEl>
                                      </p:cBhvr>
                                    </p:animEffect>
                                  </p:childTnLst>
                                </p:cTn>
                              </p:par>
                              <p:par>
                                <p:cTn id="16" presetID="10" presetClass="entr" presetSubtype="0" fill="hold" nodeType="withEffect">
                                  <p:stCondLst>
                                    <p:cond delay="0"/>
                                  </p:stCondLst>
                                  <p:childTnLst>
                                    <p:set>
                                      <p:cBhvr>
                                        <p:cTn id="17" dur="1" fill="hold">
                                          <p:stCondLst>
                                            <p:cond delay="0"/>
                                          </p:stCondLst>
                                        </p:cTn>
                                        <p:tgtEl>
                                          <p:spTgt spid="184"/>
                                        </p:tgtEl>
                                        <p:attrNameLst>
                                          <p:attrName>style.visibility</p:attrName>
                                        </p:attrNameLst>
                                      </p:cBhvr>
                                      <p:to>
                                        <p:strVal val="visible"/>
                                      </p:to>
                                    </p:set>
                                    <p:animEffect transition="in" filter="fade">
                                      <p:cBhvr>
                                        <p:cTn id="18" dur="500"/>
                                        <p:tgtEl>
                                          <p:spTgt spid="184"/>
                                        </p:tgtEl>
                                      </p:cBhvr>
                                    </p:animEffect>
                                  </p:childTnLst>
                                </p:cTn>
                              </p:par>
                              <p:par>
                                <p:cTn id="19" presetID="10" presetClass="entr" presetSubtype="0" fill="hold" nodeType="withEffect">
                                  <p:stCondLst>
                                    <p:cond delay="0"/>
                                  </p:stCondLst>
                                  <p:childTnLst>
                                    <p:set>
                                      <p:cBhvr>
                                        <p:cTn id="20" dur="1" fill="hold">
                                          <p:stCondLst>
                                            <p:cond delay="0"/>
                                          </p:stCondLst>
                                        </p:cTn>
                                        <p:tgtEl>
                                          <p:spTgt spid="180"/>
                                        </p:tgtEl>
                                        <p:attrNameLst>
                                          <p:attrName>style.visibility</p:attrName>
                                        </p:attrNameLst>
                                      </p:cBhvr>
                                      <p:to>
                                        <p:strVal val="visible"/>
                                      </p:to>
                                    </p:set>
                                    <p:animEffect transition="in" filter="fade">
                                      <p:cBhvr>
                                        <p:cTn id="21" dur="500"/>
                                        <p:tgtEl>
                                          <p:spTgt spid="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grpSp>
        <p:nvGrpSpPr>
          <p:cNvPr id="190" name="Google Shape;190;p9"/>
          <p:cNvGrpSpPr/>
          <p:nvPr/>
        </p:nvGrpSpPr>
        <p:grpSpPr>
          <a:xfrm>
            <a:off x="7646106" y="-759389"/>
            <a:ext cx="3197225" cy="3218815"/>
            <a:chOff x="11166" y="1010"/>
            <a:chExt cx="5035" cy="5069"/>
          </a:xfrm>
        </p:grpSpPr>
        <p:pic>
          <p:nvPicPr>
            <p:cNvPr id="191" name="Google Shape;191;p9" descr="1"/>
            <p:cNvPicPr preferRelativeResize="0"/>
            <p:nvPr/>
          </p:nvPicPr>
          <p:blipFill rotWithShape="1">
            <a:blip r:embed="rId3">
              <a:alphaModFix/>
            </a:blip>
            <a:srcRect/>
            <a:stretch/>
          </p:blipFill>
          <p:spPr>
            <a:xfrm>
              <a:off x="12059" y="1010"/>
              <a:ext cx="4142" cy="5069"/>
            </a:xfrm>
            <a:prstGeom prst="rect">
              <a:avLst/>
            </a:prstGeom>
            <a:noFill/>
            <a:ln>
              <a:noFill/>
            </a:ln>
          </p:spPr>
        </p:pic>
        <p:sp>
          <p:nvSpPr>
            <p:cNvPr id="192" name="Google Shape;192;p9"/>
            <p:cNvSpPr txBox="1"/>
            <p:nvPr/>
          </p:nvSpPr>
          <p:spPr>
            <a:xfrm>
              <a:off x="11166" y="1010"/>
              <a:ext cx="824" cy="41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6600">
                <a:solidFill>
                  <a:schemeClr val="dk1"/>
                </a:solidFill>
                <a:latin typeface="Arial"/>
                <a:ea typeface="Arial"/>
                <a:cs typeface="Arial"/>
                <a:sym typeface="Arial"/>
              </a:endParaRPr>
            </a:p>
          </p:txBody>
        </p:sp>
      </p:grpSp>
      <p:pic>
        <p:nvPicPr>
          <p:cNvPr id="193" name="Google Shape;193;p9" descr="C:\Users\Administrator\Desktop\新建文件夹\水墨中国风工笔画素材11\水墨中国风工笔画素材11.png水墨中国风工笔画素材11"/>
          <p:cNvPicPr preferRelativeResize="0"/>
          <p:nvPr/>
        </p:nvPicPr>
        <p:blipFill rotWithShape="1">
          <a:blip r:embed="rId4">
            <a:alphaModFix/>
          </a:blip>
          <a:srcRect/>
          <a:stretch/>
        </p:blipFill>
        <p:spPr>
          <a:xfrm>
            <a:off x="-151139" y="895603"/>
            <a:ext cx="6801321" cy="4013894"/>
          </a:xfrm>
          <a:prstGeom prst="rect">
            <a:avLst/>
          </a:prstGeom>
          <a:noFill/>
          <a:ln>
            <a:noFill/>
          </a:ln>
        </p:spPr>
      </p:pic>
      <p:pic>
        <p:nvPicPr>
          <p:cNvPr id="194" name="Google Shape;194;p9" descr="9"/>
          <p:cNvPicPr preferRelativeResize="0"/>
          <p:nvPr/>
        </p:nvPicPr>
        <p:blipFill rotWithShape="1">
          <a:blip r:embed="rId5">
            <a:alphaModFix/>
          </a:blip>
          <a:srcRect/>
          <a:stretch/>
        </p:blipFill>
        <p:spPr>
          <a:xfrm>
            <a:off x="11200579" y="5403195"/>
            <a:ext cx="758825" cy="902335"/>
          </a:xfrm>
          <a:prstGeom prst="rect">
            <a:avLst/>
          </a:prstGeom>
          <a:noFill/>
          <a:ln>
            <a:noFill/>
          </a:ln>
        </p:spPr>
      </p:pic>
      <p:pic>
        <p:nvPicPr>
          <p:cNvPr id="195" name="Google Shape;195;p9"/>
          <p:cNvPicPr preferRelativeResize="0"/>
          <p:nvPr/>
        </p:nvPicPr>
        <p:blipFill rotWithShape="1">
          <a:blip r:embed="rId6">
            <a:alphaModFix/>
          </a:blip>
          <a:srcRect/>
          <a:stretch/>
        </p:blipFill>
        <p:spPr>
          <a:xfrm>
            <a:off x="3502891" y="2690425"/>
            <a:ext cx="9093200" cy="34163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5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2376</Words>
  <Application>Microsoft Office PowerPoint</Application>
  <PresentationFormat>Custom</PresentationFormat>
  <Paragraphs>236</Paragraphs>
  <Slides>44</Slides>
  <Notes>44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Arial</vt:lpstr>
      <vt:lpstr>Times New Roman</vt:lpstr>
      <vt:lpstr>Arimo</vt:lpstr>
      <vt:lpstr>Noto Sans Symbols</vt:lpstr>
      <vt:lpstr>Calibri</vt:lpstr>
      <vt:lpstr>Open Sans</vt:lpstr>
      <vt:lpstr>NTR</vt:lpstr>
      <vt:lpstr>Courier New</vt:lpstr>
      <vt:lpstr>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pc</cp:lastModifiedBy>
  <cp:revision>3</cp:revision>
  <dcterms:created xsi:type="dcterms:W3CDTF">2018-05-03T06:25:00Z</dcterms:created>
  <dcterms:modified xsi:type="dcterms:W3CDTF">2024-11-26T00:52:51Z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2052-10.1.0.7669</vt:lpwstr>
  </property>
</Properties>
</file>