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1.wav" ContentType="audio/x-wav"/>
  <Override PartName="/ppt/media/audio2.wav" ContentType="audio/x-wav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2"/>
  </p:notesMasterIdLst>
  <p:sldIdLst>
    <p:sldId id="257" r:id="rId3"/>
    <p:sldId id="266" r:id="rId4"/>
    <p:sldId id="268" r:id="rId5"/>
    <p:sldId id="276" r:id="rId6"/>
    <p:sldId id="270" r:id="rId7"/>
    <p:sldId id="271" r:id="rId8"/>
    <p:sldId id="273" r:id="rId9"/>
    <p:sldId id="275" r:id="rId10"/>
    <p:sldId id="493" r:id="rId11"/>
    <p:sldId id="334" r:id="rId12"/>
    <p:sldId id="287" r:id="rId13"/>
    <p:sldId id="335" r:id="rId14"/>
    <p:sldId id="494" r:id="rId15"/>
    <p:sldId id="258" r:id="rId16"/>
    <p:sldId id="337" r:id="rId17"/>
    <p:sldId id="282" r:id="rId18"/>
    <p:sldId id="410" r:id="rId19"/>
    <p:sldId id="411" r:id="rId20"/>
    <p:sldId id="412" r:id="rId21"/>
    <p:sldId id="413" r:id="rId22"/>
    <p:sldId id="414" r:id="rId23"/>
    <p:sldId id="472" r:id="rId24"/>
    <p:sldId id="430" r:id="rId25"/>
    <p:sldId id="321" r:id="rId26"/>
    <p:sldId id="459" r:id="rId27"/>
    <p:sldId id="473" r:id="rId28"/>
    <p:sldId id="431" r:id="rId29"/>
    <p:sldId id="265" r:id="rId30"/>
    <p:sldId id="279" r:id="rId31"/>
    <p:sldId id="416" r:id="rId32"/>
    <p:sldId id="491" r:id="rId33"/>
    <p:sldId id="474" r:id="rId34"/>
    <p:sldId id="298" r:id="rId35"/>
    <p:sldId id="492" r:id="rId36"/>
    <p:sldId id="463" r:id="rId37"/>
    <p:sldId id="336" r:id="rId38"/>
    <p:sldId id="476" r:id="rId39"/>
    <p:sldId id="363" r:id="rId40"/>
    <p:sldId id="40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UAN DUONG" initials="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37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image" Target="../media/image137.wmf"/><Relationship Id="rId7" Type="http://schemas.openxmlformats.org/officeDocument/2006/relationships/image" Target="../media/image141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6" Type="http://schemas.openxmlformats.org/officeDocument/2006/relationships/image" Target="../media/image140.wmf"/><Relationship Id="rId5" Type="http://schemas.openxmlformats.org/officeDocument/2006/relationships/image" Target="../media/image139.wmf"/><Relationship Id="rId10" Type="http://schemas.openxmlformats.org/officeDocument/2006/relationships/image" Target="../media/image131.wmf"/><Relationship Id="rId4" Type="http://schemas.openxmlformats.org/officeDocument/2006/relationships/image" Target="../media/image138.wmf"/><Relationship Id="rId9" Type="http://schemas.openxmlformats.org/officeDocument/2006/relationships/image" Target="../media/image13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image" Target="../media/image147.wmf"/><Relationship Id="rId7" Type="http://schemas.openxmlformats.org/officeDocument/2006/relationships/image" Target="../media/image135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6" Type="http://schemas.openxmlformats.org/officeDocument/2006/relationships/image" Target="../media/image150.wmf"/><Relationship Id="rId5" Type="http://schemas.openxmlformats.org/officeDocument/2006/relationships/image" Target="../media/image149.wmf"/><Relationship Id="rId10" Type="http://schemas.openxmlformats.org/officeDocument/2006/relationships/image" Target="../media/image152.wmf"/><Relationship Id="rId4" Type="http://schemas.openxmlformats.org/officeDocument/2006/relationships/image" Target="../media/image148.wmf"/><Relationship Id="rId9" Type="http://schemas.openxmlformats.org/officeDocument/2006/relationships/image" Target="../media/image15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6" Type="http://schemas.openxmlformats.org/officeDocument/2006/relationships/image" Target="../media/image157.wmf"/><Relationship Id="rId5" Type="http://schemas.openxmlformats.org/officeDocument/2006/relationships/image" Target="../media/image124.wmf"/><Relationship Id="rId4" Type="http://schemas.openxmlformats.org/officeDocument/2006/relationships/image" Target="../media/image156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3" Type="http://schemas.openxmlformats.org/officeDocument/2006/relationships/image" Target="../media/image161.wmf"/><Relationship Id="rId7" Type="http://schemas.openxmlformats.org/officeDocument/2006/relationships/image" Target="../media/image163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6" Type="http://schemas.openxmlformats.org/officeDocument/2006/relationships/image" Target="../media/image136.wmf"/><Relationship Id="rId5" Type="http://schemas.openxmlformats.org/officeDocument/2006/relationships/image" Target="../media/image135.wmf"/><Relationship Id="rId4" Type="http://schemas.openxmlformats.org/officeDocument/2006/relationships/image" Target="../media/image162.wmf"/><Relationship Id="rId9" Type="http://schemas.openxmlformats.org/officeDocument/2006/relationships/image" Target="../media/image165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13" Type="http://schemas.openxmlformats.org/officeDocument/2006/relationships/image" Target="../media/image179.wmf"/><Relationship Id="rId3" Type="http://schemas.openxmlformats.org/officeDocument/2006/relationships/image" Target="../media/image169.wmf"/><Relationship Id="rId7" Type="http://schemas.openxmlformats.org/officeDocument/2006/relationships/image" Target="../media/image173.wmf"/><Relationship Id="rId12" Type="http://schemas.openxmlformats.org/officeDocument/2006/relationships/image" Target="../media/image178.wmf"/><Relationship Id="rId2" Type="http://schemas.openxmlformats.org/officeDocument/2006/relationships/image" Target="../media/image168.wmf"/><Relationship Id="rId1" Type="http://schemas.openxmlformats.org/officeDocument/2006/relationships/image" Target="../media/image167.wmf"/><Relationship Id="rId6" Type="http://schemas.openxmlformats.org/officeDocument/2006/relationships/image" Target="../media/image172.wmf"/><Relationship Id="rId11" Type="http://schemas.openxmlformats.org/officeDocument/2006/relationships/image" Target="../media/image177.wmf"/><Relationship Id="rId5" Type="http://schemas.openxmlformats.org/officeDocument/2006/relationships/image" Target="../media/image171.wmf"/><Relationship Id="rId10" Type="http://schemas.openxmlformats.org/officeDocument/2006/relationships/image" Target="../media/image176.wmf"/><Relationship Id="rId4" Type="http://schemas.openxmlformats.org/officeDocument/2006/relationships/image" Target="../media/image170.wmf"/><Relationship Id="rId9" Type="http://schemas.openxmlformats.org/officeDocument/2006/relationships/image" Target="../media/image17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wmf"/><Relationship Id="rId1" Type="http://schemas.openxmlformats.org/officeDocument/2006/relationships/image" Target="../media/image18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wmf"/><Relationship Id="rId2" Type="http://schemas.openxmlformats.org/officeDocument/2006/relationships/image" Target="../media/image182.wmf"/><Relationship Id="rId1" Type="http://schemas.openxmlformats.org/officeDocument/2006/relationships/image" Target="../media/image181.wmf"/><Relationship Id="rId5" Type="http://schemas.openxmlformats.org/officeDocument/2006/relationships/image" Target="../media/image185.wmf"/><Relationship Id="rId4" Type="http://schemas.openxmlformats.org/officeDocument/2006/relationships/image" Target="../media/image18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wmf"/><Relationship Id="rId2" Type="http://schemas.openxmlformats.org/officeDocument/2006/relationships/image" Target="../media/image187.wmf"/><Relationship Id="rId1" Type="http://schemas.openxmlformats.org/officeDocument/2006/relationships/image" Target="../media/image186.wmf"/><Relationship Id="rId4" Type="http://schemas.openxmlformats.org/officeDocument/2006/relationships/image" Target="../media/image18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97.wmf"/><Relationship Id="rId7" Type="http://schemas.openxmlformats.org/officeDocument/2006/relationships/image" Target="../media/image103.wmf"/><Relationship Id="rId12" Type="http://schemas.openxmlformats.org/officeDocument/2006/relationships/image" Target="../media/image108.wmf"/><Relationship Id="rId2" Type="http://schemas.openxmlformats.org/officeDocument/2006/relationships/image" Target="../media/image100.wmf"/><Relationship Id="rId1" Type="http://schemas.openxmlformats.org/officeDocument/2006/relationships/image" Target="../media/image95.wmf"/><Relationship Id="rId6" Type="http://schemas.openxmlformats.org/officeDocument/2006/relationships/image" Target="../media/image102.wmf"/><Relationship Id="rId11" Type="http://schemas.openxmlformats.org/officeDocument/2006/relationships/image" Target="../media/image107.wmf"/><Relationship Id="rId5" Type="http://schemas.openxmlformats.org/officeDocument/2006/relationships/image" Target="../media/image101.wmf"/><Relationship Id="rId10" Type="http://schemas.openxmlformats.org/officeDocument/2006/relationships/image" Target="../media/image106.wmf"/><Relationship Id="rId4" Type="http://schemas.openxmlformats.org/officeDocument/2006/relationships/image" Target="../media/image98.wmf"/><Relationship Id="rId9" Type="http://schemas.openxmlformats.org/officeDocument/2006/relationships/image" Target="../media/image10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image" Target="../media/image118.wmf"/><Relationship Id="rId3" Type="http://schemas.openxmlformats.org/officeDocument/2006/relationships/image" Target="../media/image97.wmf"/><Relationship Id="rId7" Type="http://schemas.openxmlformats.org/officeDocument/2006/relationships/image" Target="../media/image112.wmf"/><Relationship Id="rId12" Type="http://schemas.openxmlformats.org/officeDocument/2006/relationships/image" Target="../media/image117.wmf"/><Relationship Id="rId2" Type="http://schemas.openxmlformats.org/officeDocument/2006/relationships/image" Target="../media/image109.wmf"/><Relationship Id="rId1" Type="http://schemas.openxmlformats.org/officeDocument/2006/relationships/image" Target="../media/image95.wmf"/><Relationship Id="rId6" Type="http://schemas.openxmlformats.org/officeDocument/2006/relationships/image" Target="../media/image111.wmf"/><Relationship Id="rId11" Type="http://schemas.openxmlformats.org/officeDocument/2006/relationships/image" Target="../media/image116.wmf"/><Relationship Id="rId5" Type="http://schemas.openxmlformats.org/officeDocument/2006/relationships/image" Target="../media/image110.wmf"/><Relationship Id="rId10" Type="http://schemas.openxmlformats.org/officeDocument/2006/relationships/image" Target="../media/image115.wmf"/><Relationship Id="rId4" Type="http://schemas.openxmlformats.org/officeDocument/2006/relationships/image" Target="../media/image98.wmf"/><Relationship Id="rId9" Type="http://schemas.openxmlformats.org/officeDocument/2006/relationships/image" Target="../media/image114.wmf"/><Relationship Id="rId14" Type="http://schemas.openxmlformats.org/officeDocument/2006/relationships/image" Target="../media/image1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4" Type="http://schemas.openxmlformats.org/officeDocument/2006/relationships/image" Target="../media/image1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7" Type="http://schemas.openxmlformats.org/officeDocument/2006/relationships/image" Target="../media/image129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128.wmf"/><Relationship Id="rId5" Type="http://schemas.openxmlformats.org/officeDocument/2006/relationships/image" Target="../media/image127.wmf"/><Relationship Id="rId4" Type="http://schemas.openxmlformats.org/officeDocument/2006/relationships/image" Target="../media/image1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5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A7BF0-4107-4B69-98EE-22D0AEC2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546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A7BF0-4107-4B69-98EE-22D0AEC2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27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A7BF0-4107-4B69-98EE-22D0AEC2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89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A7BF0-4107-4B69-98EE-22D0AEC2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738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A7BF0-4107-4B69-98EE-22D0AEC2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78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A7BF0-4107-4B69-98EE-22D0AEC2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765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A7BF0-4107-4B69-98EE-22D0AEC25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319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98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68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17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10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58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67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5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29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43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8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17" Type="http://schemas.openxmlformats.org/officeDocument/2006/relationships/image" Target="../media/image8.jpeg"/><Relationship Id="rId2" Type="http://schemas.openxmlformats.org/officeDocument/2006/relationships/audio" Target="../media/media1.wav"/><Relationship Id="rId16" Type="http://schemas.openxmlformats.org/officeDocument/2006/relationships/image" Target="../media/image7.png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11" Type="http://schemas.openxmlformats.org/officeDocument/2006/relationships/image" Target="../media/image8.svg"/><Relationship Id="rId5" Type="http://schemas.openxmlformats.org/officeDocument/2006/relationships/image" Target="../media/image2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0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11" Type="http://schemas.openxmlformats.org/officeDocument/2006/relationships/image" Target="../media/image30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microsoft.com/office/2007/relationships/hdphoto" Target="../media/hdphoto3.wdp"/><Relationship Id="rId9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7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6.png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4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39.png"/><Relationship Id="rId4" Type="http://schemas.openxmlformats.org/officeDocument/2006/relationships/image" Target="../media/image41.sv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40.png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75.png"/><Relationship Id="rId4" Type="http://schemas.openxmlformats.org/officeDocument/2006/relationships/image" Target="../media/image41.png"/><Relationship Id="rId9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0.png"/><Relationship Id="rId5" Type="http://schemas.openxmlformats.org/officeDocument/2006/relationships/image" Target="../media/image79.sv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82.png"/><Relationship Id="rId4" Type="http://schemas.openxmlformats.org/officeDocument/2006/relationships/image" Target="../media/image4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71.png"/><Relationship Id="rId18" Type="http://schemas.openxmlformats.org/officeDocument/2006/relationships/slide" Target="slide20.xml"/><Relationship Id="rId3" Type="http://schemas.openxmlformats.org/officeDocument/2006/relationships/audio" Target="../media/audio2.wav"/><Relationship Id="rId7" Type="http://schemas.openxmlformats.org/officeDocument/2006/relationships/image" Target="../media/image55.png"/><Relationship Id="rId12" Type="http://schemas.openxmlformats.org/officeDocument/2006/relationships/image" Target="../media/image66.GIF"/><Relationship Id="rId17" Type="http://schemas.openxmlformats.org/officeDocument/2006/relationships/slide" Target="slide19.xml"/><Relationship Id="rId2" Type="http://schemas.openxmlformats.org/officeDocument/2006/relationships/audio" Target="../media/audio1.wav"/><Relationship Id="rId16" Type="http://schemas.openxmlformats.org/officeDocument/2006/relationships/image" Target="../media/image74.png"/><Relationship Id="rId20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GIF"/><Relationship Id="rId11" Type="http://schemas.openxmlformats.org/officeDocument/2006/relationships/image" Target="../media/image65.png"/><Relationship Id="rId5" Type="http://schemas.openxmlformats.org/officeDocument/2006/relationships/image" Target="../media/image50.jpeg"/><Relationship Id="rId15" Type="http://schemas.openxmlformats.org/officeDocument/2006/relationships/image" Target="../media/image73.png"/><Relationship Id="rId10" Type="http://schemas.openxmlformats.org/officeDocument/2006/relationships/image" Target="../media/image64.png"/><Relationship Id="rId19" Type="http://schemas.openxmlformats.org/officeDocument/2006/relationships/slide" Target="slide21.xml"/><Relationship Id="rId4" Type="http://schemas.openxmlformats.org/officeDocument/2006/relationships/slide" Target="slide18.xml"/><Relationship Id="rId9" Type="http://schemas.openxmlformats.org/officeDocument/2006/relationships/image" Target="../media/image63.GIF"/><Relationship Id="rId1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79.wmf"/><Relationship Id="rId3" Type="http://schemas.openxmlformats.org/officeDocument/2006/relationships/video" Target="file:///C:\Users\XUAN%20DUONG\Downloads\30%20seconds%20countdown%20(&#272;&#7891;ng%20h&#7891;%20&#273;&#7871;m%20ng&#432;&#7907;c%2030%20gi&#226;y).mp4" TargetMode="External"/><Relationship Id="rId21" Type="http://schemas.openxmlformats.org/officeDocument/2006/relationships/slide" Target="slide17.xml"/><Relationship Id="rId7" Type="http://schemas.openxmlformats.org/officeDocument/2006/relationships/image" Target="../media/image81.png"/><Relationship Id="rId12" Type="http://schemas.openxmlformats.org/officeDocument/2006/relationships/image" Target="../media/image76.wmf"/><Relationship Id="rId17" Type="http://schemas.openxmlformats.org/officeDocument/2006/relationships/oleObject" Target="../embeddings/oleObject5.bin"/><Relationship Id="rId2" Type="http://schemas.microsoft.com/office/2007/relationships/media" Target="file:///C:\Users\XUAN%20DUONG\Downloads\30%20seconds%20countdown%20(&#272;&#7891;ng%20h&#7891;%20&#273;&#7871;m%20ng&#432;&#7907;c%2030%20gi&#226;y).mp4" TargetMode="External"/><Relationship Id="rId16" Type="http://schemas.openxmlformats.org/officeDocument/2006/relationships/image" Target="../media/image78.wmf"/><Relationship Id="rId20" Type="http://schemas.openxmlformats.org/officeDocument/2006/relationships/image" Target="../media/image80.wmf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11" Type="http://schemas.openxmlformats.org/officeDocument/2006/relationships/oleObject" Target="../embeddings/oleObject2.bin"/><Relationship Id="rId5" Type="http://schemas.openxmlformats.org/officeDocument/2006/relationships/video" Target="file:///C:\Users\XUAN%20DUONG\Downloads\10%20seconds%20countdown%20(&#272;&#7891;ng%20h&#7891;%20&#273;&#7871;m%20ng&#432;&#7907;c%2010%20gi&#226;y).mp4" TargetMode="External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75.wmf"/><Relationship Id="rId19" Type="http://schemas.openxmlformats.org/officeDocument/2006/relationships/oleObject" Target="../embeddings/oleObject6.bin"/><Relationship Id="rId4" Type="http://schemas.microsoft.com/office/2007/relationships/media" Target="file:///C:\Users\XUAN%20DUONG\Downloads\10%20seconds%20countdown%20(&#272;&#7891;ng%20h&#7891;%20&#273;&#7871;m%20ng&#432;&#7907;c%2010%20gi&#226;y).mp4" TargetMode="Externa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7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89.wmf"/><Relationship Id="rId3" Type="http://schemas.openxmlformats.org/officeDocument/2006/relationships/video" Target="file:///C:\Users\XUAN%20DUONG\Downloads\30%20seconds%20countdown%20(&#272;&#7891;ng%20h&#7891;%20&#273;&#7871;m%20ng&#432;&#7907;c%2030%20gi&#226;y).mp4" TargetMode="External"/><Relationship Id="rId7" Type="http://schemas.openxmlformats.org/officeDocument/2006/relationships/image" Target="../media/image81.png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11.bin"/><Relationship Id="rId2" Type="http://schemas.microsoft.com/office/2007/relationships/media" Target="file:///C:\Users\XUAN%20DUONG\Downloads\30%20seconds%20countdown%20(&#272;&#7891;ng%20h&#7891;%20&#273;&#7871;m%20ng&#432;&#7907;c%2030%20gi&#226;y).mp4" TargetMode="External"/><Relationship Id="rId16" Type="http://schemas.openxmlformats.org/officeDocument/2006/relationships/image" Target="../media/image88.wmf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11" Type="http://schemas.openxmlformats.org/officeDocument/2006/relationships/oleObject" Target="../embeddings/oleObject8.bin"/><Relationship Id="rId5" Type="http://schemas.openxmlformats.org/officeDocument/2006/relationships/video" Target="file:///C:\Users\XUAN%20DUONG\Downloads\10%20seconds%20countdown%20(&#272;&#7891;ng%20h&#7891;%20&#273;&#7871;m%20ng&#432;&#7907;c%2010%20gi&#226;y).mp4" TargetMode="External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85.wmf"/><Relationship Id="rId19" Type="http://schemas.openxmlformats.org/officeDocument/2006/relationships/slide" Target="slide17.xml"/><Relationship Id="rId4" Type="http://schemas.microsoft.com/office/2007/relationships/media" Target="file:///C:\Users\XUAN%20DUONG\Downloads\10%20seconds%20countdown%20(&#272;&#7891;ng%20h&#7891;%20&#273;&#7871;m%20ng&#432;&#7907;c%2010%20gi&#226;y).mp4" TargetMode="External"/><Relationship Id="rId9" Type="http://schemas.openxmlformats.org/officeDocument/2006/relationships/oleObject" Target="../embeddings/oleObject7.bin"/><Relationship Id="rId14" Type="http://schemas.openxmlformats.org/officeDocument/2006/relationships/image" Target="../media/image87.w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91.wmf"/><Relationship Id="rId18" Type="http://schemas.openxmlformats.org/officeDocument/2006/relationships/oleObject" Target="../embeddings/oleObject16.bin"/><Relationship Id="rId3" Type="http://schemas.openxmlformats.org/officeDocument/2006/relationships/video" Target="file:///C:\Users\XUAN%20DUONG\Downloads\30%20seconds%20countdown%20(&#272;&#7891;ng%20h&#7891;%20&#273;&#7871;m%20ng&#432;&#7907;c%2030%20gi&#226;y).mp4" TargetMode="External"/><Relationship Id="rId7" Type="http://schemas.openxmlformats.org/officeDocument/2006/relationships/image" Target="../media/image81.png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93.wmf"/><Relationship Id="rId2" Type="http://schemas.microsoft.com/office/2007/relationships/media" Target="file:///C:\Users\XUAN%20DUONG\Downloads\30%20seconds%20countdown%20(&#272;&#7891;ng%20h&#7891;%20&#273;&#7871;m%20ng&#432;&#7907;c%2030%20gi&#226;y).mp4" TargetMode="External"/><Relationship Id="rId16" Type="http://schemas.openxmlformats.org/officeDocument/2006/relationships/oleObject" Target="../embeddings/oleObject15.bin"/><Relationship Id="rId20" Type="http://schemas.openxmlformats.org/officeDocument/2006/relationships/slide" Target="slide17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0.wmf"/><Relationship Id="rId5" Type="http://schemas.openxmlformats.org/officeDocument/2006/relationships/video" Target="file:///C:\Users\XUAN%20DUONG\Downloads\10%20seconds%20countdown%20(&#272;&#7891;ng%20h&#7891;%20&#273;&#7871;m%20ng&#432;&#7907;c%2010%20gi&#226;y).mp4" TargetMode="External"/><Relationship Id="rId15" Type="http://schemas.openxmlformats.org/officeDocument/2006/relationships/image" Target="../media/image92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94.wmf"/><Relationship Id="rId4" Type="http://schemas.microsoft.com/office/2007/relationships/media" Target="file:///C:\Users\XUAN%20DUONG\Downloads\10%20seconds%20countdown%20(&#272;&#7891;ng%20h&#7891;%20&#273;&#7871;m%20ng&#432;&#7907;c%2010%20gi&#226;y).mp4" TargetMode="External"/><Relationship Id="rId9" Type="http://schemas.openxmlformats.org/officeDocument/2006/relationships/image" Target="../media/image400.png"/><Relationship Id="rId14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image" Target="../media/image97.wmf"/><Relationship Id="rId18" Type="http://schemas.openxmlformats.org/officeDocument/2006/relationships/slide" Target="slide22.xml"/><Relationship Id="rId3" Type="http://schemas.openxmlformats.org/officeDocument/2006/relationships/video" Target="file:///C:\Users\XUAN%20DUONG\Downloads\30%20seconds%20countdown%20(&#272;&#7891;ng%20h&#7891;%20&#273;&#7871;m%20ng&#432;&#7907;c%2030%20gi&#226;y).mp4" TargetMode="External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99.wmf"/><Relationship Id="rId2" Type="http://schemas.microsoft.com/office/2007/relationships/media" Target="file:///C:\Users\XUAN%20DUONG\Downloads\30%20seconds%20countdown%20(&#272;&#7891;ng%20h&#7891;%20&#273;&#7871;m%20ng&#432;&#7907;c%2030%20gi&#226;y).mp4" TargetMode="Externa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81.png"/><Relationship Id="rId11" Type="http://schemas.openxmlformats.org/officeDocument/2006/relationships/image" Target="../media/image96.wmf"/><Relationship Id="rId5" Type="http://schemas.openxmlformats.org/officeDocument/2006/relationships/notesSlide" Target="../notesSlides/notesSlide8.xml"/><Relationship Id="rId15" Type="http://schemas.openxmlformats.org/officeDocument/2006/relationships/image" Target="../media/image98.wmf"/><Relationship Id="rId10" Type="http://schemas.openxmlformats.org/officeDocument/2006/relationships/oleObject" Target="../embeddings/oleObject18.bin"/><Relationship Id="rId4" Type="http://schemas.openxmlformats.org/officeDocument/2006/relationships/slideLayout" Target="../slideLayouts/slideLayout2.xml"/><Relationship Id="rId9" Type="http://schemas.openxmlformats.org/officeDocument/2006/relationships/slide" Target="slide17.xml"/><Relationship Id="rId14" Type="http://schemas.openxmlformats.org/officeDocument/2006/relationships/oleObject" Target="../embeddings/oleObject2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image" Target="../media/image97.wmf"/><Relationship Id="rId18" Type="http://schemas.openxmlformats.org/officeDocument/2006/relationships/oleObject" Target="../embeddings/oleObject27.bin"/><Relationship Id="rId26" Type="http://schemas.openxmlformats.org/officeDocument/2006/relationships/oleObject" Target="../embeddings/oleObject31.bin"/><Relationship Id="rId3" Type="http://schemas.openxmlformats.org/officeDocument/2006/relationships/video" Target="file:///C:\Users\XUAN%20DUONG\Downloads\30%20seconds%20countdown%20(&#272;&#7891;ng%20h&#7891;%20&#273;&#7871;m%20ng&#432;&#7907;c%2030%20gi&#226;y).mp4" TargetMode="External"/><Relationship Id="rId21" Type="http://schemas.openxmlformats.org/officeDocument/2006/relationships/image" Target="../media/image103.wmf"/><Relationship Id="rId7" Type="http://schemas.openxmlformats.org/officeDocument/2006/relationships/oleObject" Target="../embeddings/oleObject22.bin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101.wmf"/><Relationship Id="rId25" Type="http://schemas.openxmlformats.org/officeDocument/2006/relationships/image" Target="../media/image105.wmf"/><Relationship Id="rId2" Type="http://schemas.microsoft.com/office/2007/relationships/media" Target="file:///C:\Users\XUAN%20DUONG\Downloads\30%20seconds%20countdown%20(&#272;&#7891;ng%20h&#7891;%20&#273;&#7871;m%20ng&#432;&#7907;c%2030%20gi&#226;y).mp4" TargetMode="External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8.bin"/><Relationship Id="rId29" Type="http://schemas.openxmlformats.org/officeDocument/2006/relationships/image" Target="../media/image10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81.png"/><Relationship Id="rId11" Type="http://schemas.openxmlformats.org/officeDocument/2006/relationships/image" Target="../media/image100.wmf"/><Relationship Id="rId24" Type="http://schemas.openxmlformats.org/officeDocument/2006/relationships/oleObject" Target="../embeddings/oleObject30.bin"/><Relationship Id="rId5" Type="http://schemas.openxmlformats.org/officeDocument/2006/relationships/notesSlide" Target="../notesSlides/notesSlide9.xml"/><Relationship Id="rId15" Type="http://schemas.openxmlformats.org/officeDocument/2006/relationships/image" Target="../media/image98.wmf"/><Relationship Id="rId23" Type="http://schemas.openxmlformats.org/officeDocument/2006/relationships/image" Target="../media/image104.wmf"/><Relationship Id="rId28" Type="http://schemas.openxmlformats.org/officeDocument/2006/relationships/oleObject" Target="../embeddings/oleObject32.bin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102.wmf"/><Relationship Id="rId31" Type="http://schemas.openxmlformats.org/officeDocument/2006/relationships/image" Target="../media/image108.wmf"/><Relationship Id="rId4" Type="http://schemas.openxmlformats.org/officeDocument/2006/relationships/slideLayout" Target="../slideLayouts/slideLayout2.xml"/><Relationship Id="rId9" Type="http://schemas.openxmlformats.org/officeDocument/2006/relationships/slide" Target="slide17.xml"/><Relationship Id="rId14" Type="http://schemas.openxmlformats.org/officeDocument/2006/relationships/oleObject" Target="../embeddings/oleObject25.bin"/><Relationship Id="rId22" Type="http://schemas.openxmlformats.org/officeDocument/2006/relationships/oleObject" Target="../embeddings/oleObject29.bin"/><Relationship Id="rId27" Type="http://schemas.openxmlformats.org/officeDocument/2006/relationships/image" Target="../media/image106.wmf"/><Relationship Id="rId30" Type="http://schemas.openxmlformats.org/officeDocument/2006/relationships/oleObject" Target="../embeddings/oleObject3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110.wmf"/><Relationship Id="rId26" Type="http://schemas.openxmlformats.org/officeDocument/2006/relationships/image" Target="../media/image114.wmf"/><Relationship Id="rId3" Type="http://schemas.openxmlformats.org/officeDocument/2006/relationships/video" Target="file:///C:\Users\XUAN%20DUONG\Downloads\30%20seconds%20countdown%20(&#272;&#7891;ng%20h&#7891;%20&#273;&#7871;m%20ng&#432;&#7907;c%2030%20gi&#226;y).mp4" TargetMode="External"/><Relationship Id="rId21" Type="http://schemas.openxmlformats.org/officeDocument/2006/relationships/oleObject" Target="../embeddings/oleObject40.bin"/><Relationship Id="rId34" Type="http://schemas.openxmlformats.org/officeDocument/2006/relationships/oleObject" Target="../embeddings/oleObject47.bin"/><Relationship Id="rId7" Type="http://schemas.openxmlformats.org/officeDocument/2006/relationships/image" Target="../media/image81.png"/><Relationship Id="rId12" Type="http://schemas.openxmlformats.org/officeDocument/2006/relationships/image" Target="../media/image109.wmf"/><Relationship Id="rId17" Type="http://schemas.openxmlformats.org/officeDocument/2006/relationships/oleObject" Target="../embeddings/oleObject38.bin"/><Relationship Id="rId25" Type="http://schemas.openxmlformats.org/officeDocument/2006/relationships/oleObject" Target="../embeddings/oleObject42.bin"/><Relationship Id="rId33" Type="http://schemas.openxmlformats.org/officeDocument/2006/relationships/image" Target="../media/image117.wmf"/><Relationship Id="rId2" Type="http://schemas.microsoft.com/office/2007/relationships/media" Target="file:///C:\Users\XUAN%20DUONG\Downloads\30%20seconds%20countdown%20(&#272;&#7891;ng%20h&#7891;%20&#273;&#7871;m%20ng&#432;&#7907;c%2030%20gi&#226;y).mp4" TargetMode="External"/><Relationship Id="rId16" Type="http://schemas.openxmlformats.org/officeDocument/2006/relationships/image" Target="../media/image98.wmf"/><Relationship Id="rId20" Type="http://schemas.openxmlformats.org/officeDocument/2006/relationships/image" Target="../media/image111.wmf"/><Relationship Id="rId29" Type="http://schemas.openxmlformats.org/officeDocument/2006/relationships/oleObject" Target="../embeddings/oleObject44.bin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2.xml"/><Relationship Id="rId11" Type="http://schemas.openxmlformats.org/officeDocument/2006/relationships/oleObject" Target="../embeddings/oleObject35.bin"/><Relationship Id="rId24" Type="http://schemas.openxmlformats.org/officeDocument/2006/relationships/image" Target="../media/image113.wmf"/><Relationship Id="rId32" Type="http://schemas.openxmlformats.org/officeDocument/2006/relationships/oleObject" Target="../embeddings/oleObject46.bin"/><Relationship Id="rId37" Type="http://schemas.openxmlformats.org/officeDocument/2006/relationships/image" Target="../media/image119.wmf"/><Relationship Id="rId5" Type="http://schemas.openxmlformats.org/officeDocument/2006/relationships/video" Target="file:///C:\Users\XUAN%20DUONG\Downloads\10%20seconds%20countdown%20(&#272;&#7891;ng%20h&#7891;%20&#273;&#7871;m%20ng&#432;&#7907;c%2010%20gi&#226;y).mp4" TargetMode="External"/><Relationship Id="rId15" Type="http://schemas.openxmlformats.org/officeDocument/2006/relationships/oleObject" Target="../embeddings/oleObject37.bin"/><Relationship Id="rId23" Type="http://schemas.openxmlformats.org/officeDocument/2006/relationships/oleObject" Target="../embeddings/oleObject41.bin"/><Relationship Id="rId28" Type="http://schemas.openxmlformats.org/officeDocument/2006/relationships/image" Target="../media/image115.wmf"/><Relationship Id="rId36" Type="http://schemas.openxmlformats.org/officeDocument/2006/relationships/oleObject" Target="../embeddings/oleObject48.bin"/><Relationship Id="rId10" Type="http://schemas.openxmlformats.org/officeDocument/2006/relationships/image" Target="../media/image95.wmf"/><Relationship Id="rId19" Type="http://schemas.openxmlformats.org/officeDocument/2006/relationships/oleObject" Target="../embeddings/oleObject39.bin"/><Relationship Id="rId31" Type="http://schemas.openxmlformats.org/officeDocument/2006/relationships/image" Target="../media/image116.wmf"/><Relationship Id="rId4" Type="http://schemas.microsoft.com/office/2007/relationships/media" Target="file:///C:\Users\XUAN%20DUONG\Downloads\10%20seconds%20countdown%20(&#272;&#7891;ng%20h&#7891;%20&#273;&#7871;m%20ng&#432;&#7907;c%2010%20gi&#226;y).mp4" TargetMode="External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97.wmf"/><Relationship Id="rId22" Type="http://schemas.openxmlformats.org/officeDocument/2006/relationships/image" Target="../media/image112.wmf"/><Relationship Id="rId27" Type="http://schemas.openxmlformats.org/officeDocument/2006/relationships/oleObject" Target="../embeddings/oleObject43.bin"/><Relationship Id="rId30" Type="http://schemas.openxmlformats.org/officeDocument/2006/relationships/oleObject" Target="../embeddings/oleObject45.bin"/><Relationship Id="rId35" Type="http://schemas.openxmlformats.org/officeDocument/2006/relationships/image" Target="../media/image118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123.wmf"/><Relationship Id="rId3" Type="http://schemas.openxmlformats.org/officeDocument/2006/relationships/video" Target="file:///C:\Users\XUAN%20DUONG\Downloads\&#272;&#7891;ng%20h&#7891;%20&#273;&#7871;m%20ng&#432;&#7907;c%203%20ph&#250;t%20g&#226;y%20s&#7889;c%20%203%20Minutes.mp4" TargetMode="External"/><Relationship Id="rId7" Type="http://schemas.openxmlformats.org/officeDocument/2006/relationships/image" Target="../media/image120.wmf"/><Relationship Id="rId12" Type="http://schemas.openxmlformats.org/officeDocument/2006/relationships/oleObject" Target="../embeddings/oleObject52.bin"/><Relationship Id="rId2" Type="http://schemas.microsoft.com/office/2007/relationships/media" Target="file:///C:\Users\XUAN%20DUONG\Downloads\&#272;&#7891;ng%20h&#7891;%20&#273;&#7871;m%20ng&#432;&#7907;c%203%20ph&#250;t%20g&#226;y%20s&#7889;c%20%203%20Minutes.mp4" TargetMode="External"/><Relationship Id="rId16" Type="http://schemas.openxmlformats.org/officeDocument/2006/relationships/image" Target="../media/image124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122.wmf"/><Relationship Id="rId5" Type="http://schemas.openxmlformats.org/officeDocument/2006/relationships/image" Target="../media/image125.png"/><Relationship Id="rId15" Type="http://schemas.openxmlformats.org/officeDocument/2006/relationships/oleObject" Target="../embeddings/oleObject53.bin"/><Relationship Id="rId10" Type="http://schemas.openxmlformats.org/officeDocument/2006/relationships/oleObject" Target="../embeddings/oleObject51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1.wmf"/><Relationship Id="rId14" Type="http://schemas.openxmlformats.org/officeDocument/2006/relationships/image" Target="../media/image126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123.wmf"/><Relationship Id="rId3" Type="http://schemas.openxmlformats.org/officeDocument/2006/relationships/video" Target="file:///C:\Users\XUAN%20DUONG\Downloads\&#272;&#7891;ng%20h&#7891;%20&#273;&#7871;m%20ng&#432;&#7907;c%203%20ph&#250;t%20g&#226;y%20s&#7889;c%20%203%20Minutes.mp4" TargetMode="External"/><Relationship Id="rId7" Type="http://schemas.openxmlformats.org/officeDocument/2006/relationships/image" Target="../media/image120.wmf"/><Relationship Id="rId12" Type="http://schemas.openxmlformats.org/officeDocument/2006/relationships/oleObject" Target="../embeddings/oleObject57.bin"/><Relationship Id="rId2" Type="http://schemas.microsoft.com/office/2007/relationships/media" Target="file:///C:\Users\XUAN%20DUONG\Downloads\&#272;&#7891;ng%20h&#7891;%20&#273;&#7871;m%20ng&#432;&#7907;c%203%20ph&#250;t%20g&#226;y%20s&#7889;c%20%203%20Minutes.mp4" TargetMode="Externa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122.wmf"/><Relationship Id="rId5" Type="http://schemas.openxmlformats.org/officeDocument/2006/relationships/image" Target="../media/image125.png"/><Relationship Id="rId10" Type="http://schemas.openxmlformats.org/officeDocument/2006/relationships/oleObject" Target="../embeddings/oleObject56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1.wmf"/><Relationship Id="rId1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123.wmf"/><Relationship Id="rId18" Type="http://schemas.openxmlformats.org/officeDocument/2006/relationships/oleObject" Target="../embeddings/oleObject64.bin"/><Relationship Id="rId3" Type="http://schemas.openxmlformats.org/officeDocument/2006/relationships/video" Target="file:///C:\Users\XUAN%20DUONG\Downloads\&#272;&#7891;ng%20h&#7891;%20&#273;&#7871;m%20ng&#432;&#7907;c%203%20ph&#250;t%20g&#226;y%20s&#7889;c%20%203%20Minutes.mp4" TargetMode="External"/><Relationship Id="rId7" Type="http://schemas.openxmlformats.org/officeDocument/2006/relationships/image" Target="../media/image120.w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128.wmf"/><Relationship Id="rId2" Type="http://schemas.microsoft.com/office/2007/relationships/media" Target="file:///C:\Users\XUAN%20DUONG\Downloads\&#272;&#7891;ng%20h&#7891;%20&#273;&#7871;m%20ng&#432;&#7907;c%203%20ph&#250;t%20g&#226;y%20s&#7889;c%20%203%20Minutes.mp4" TargetMode="External"/><Relationship Id="rId16" Type="http://schemas.openxmlformats.org/officeDocument/2006/relationships/oleObject" Target="../embeddings/oleObject63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122.wmf"/><Relationship Id="rId5" Type="http://schemas.openxmlformats.org/officeDocument/2006/relationships/image" Target="../media/image125.png"/><Relationship Id="rId15" Type="http://schemas.openxmlformats.org/officeDocument/2006/relationships/image" Target="../media/image127.wmf"/><Relationship Id="rId10" Type="http://schemas.openxmlformats.org/officeDocument/2006/relationships/oleObject" Target="../embeddings/oleObject60.bin"/><Relationship Id="rId19" Type="http://schemas.openxmlformats.org/officeDocument/2006/relationships/image" Target="../media/image129.w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1.wmf"/><Relationship Id="rId14" Type="http://schemas.openxmlformats.org/officeDocument/2006/relationships/oleObject" Target="../embeddings/oleObject62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image" Target="../media/image133.png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0.wmf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132.wmf"/><Relationship Id="rId4" Type="http://schemas.openxmlformats.org/officeDocument/2006/relationships/image" Target="../media/image134.png"/><Relationship Id="rId9" Type="http://schemas.openxmlformats.org/officeDocument/2006/relationships/oleObject" Target="../embeddings/oleObject67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image" Target="../media/image143.png"/><Relationship Id="rId18" Type="http://schemas.openxmlformats.org/officeDocument/2006/relationships/image" Target="../media/image141.wmf"/><Relationship Id="rId3" Type="http://schemas.openxmlformats.org/officeDocument/2006/relationships/oleObject" Target="../embeddings/oleObject68.bin"/><Relationship Id="rId21" Type="http://schemas.openxmlformats.org/officeDocument/2006/relationships/oleObject" Target="../embeddings/oleObject76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139.wmf"/><Relationship Id="rId17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0.wmf"/><Relationship Id="rId20" Type="http://schemas.openxmlformats.org/officeDocument/2006/relationships/image" Target="../media/image142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72.bin"/><Relationship Id="rId24" Type="http://schemas.openxmlformats.org/officeDocument/2006/relationships/image" Target="../media/image131.wmf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3.bin"/><Relationship Id="rId23" Type="http://schemas.openxmlformats.org/officeDocument/2006/relationships/oleObject" Target="../embeddings/oleObject77.bin"/><Relationship Id="rId10" Type="http://schemas.openxmlformats.org/officeDocument/2006/relationships/image" Target="../media/image138.wmf"/><Relationship Id="rId19" Type="http://schemas.openxmlformats.org/officeDocument/2006/relationships/oleObject" Target="../embeddings/oleObject75.bin"/><Relationship Id="rId4" Type="http://schemas.openxmlformats.org/officeDocument/2006/relationships/image" Target="../media/image135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144.png"/><Relationship Id="rId22" Type="http://schemas.openxmlformats.org/officeDocument/2006/relationships/image" Target="../media/image13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sv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13" Type="http://schemas.openxmlformats.org/officeDocument/2006/relationships/oleObject" Target="../embeddings/oleObject82.bin"/><Relationship Id="rId18" Type="http://schemas.openxmlformats.org/officeDocument/2006/relationships/oleObject" Target="../embeddings/oleObject84.bin"/><Relationship Id="rId3" Type="http://schemas.openxmlformats.org/officeDocument/2006/relationships/image" Target="../media/image143.png"/><Relationship Id="rId21" Type="http://schemas.openxmlformats.org/officeDocument/2006/relationships/image" Target="../media/image136.wmf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148.wmf"/><Relationship Id="rId17" Type="http://schemas.openxmlformats.org/officeDocument/2006/relationships/image" Target="../media/image150.wmf"/><Relationship Id="rId25" Type="http://schemas.openxmlformats.org/officeDocument/2006/relationships/image" Target="../media/image15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3.bin"/><Relationship Id="rId20" Type="http://schemas.openxmlformats.org/officeDocument/2006/relationships/oleObject" Target="../embeddings/oleObject85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5.wmf"/><Relationship Id="rId11" Type="http://schemas.openxmlformats.org/officeDocument/2006/relationships/oleObject" Target="../embeddings/oleObject81.bin"/><Relationship Id="rId24" Type="http://schemas.openxmlformats.org/officeDocument/2006/relationships/oleObject" Target="../embeddings/oleObject87.bin"/><Relationship Id="rId5" Type="http://schemas.openxmlformats.org/officeDocument/2006/relationships/oleObject" Target="../embeddings/oleObject78.bin"/><Relationship Id="rId15" Type="http://schemas.openxmlformats.org/officeDocument/2006/relationships/image" Target="../media/image126.GIF"/><Relationship Id="rId23" Type="http://schemas.openxmlformats.org/officeDocument/2006/relationships/image" Target="../media/image151.wmf"/><Relationship Id="rId10" Type="http://schemas.openxmlformats.org/officeDocument/2006/relationships/image" Target="../media/image147.wmf"/><Relationship Id="rId19" Type="http://schemas.openxmlformats.org/officeDocument/2006/relationships/image" Target="../media/image135.wmf"/><Relationship Id="rId4" Type="http://schemas.openxmlformats.org/officeDocument/2006/relationships/image" Target="../media/image144.png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149.wmf"/><Relationship Id="rId22" Type="http://schemas.openxmlformats.org/officeDocument/2006/relationships/oleObject" Target="../embeddings/oleObject86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13" Type="http://schemas.openxmlformats.org/officeDocument/2006/relationships/image" Target="../media/image124.w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12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54.wmf"/><Relationship Id="rId11" Type="http://schemas.openxmlformats.org/officeDocument/2006/relationships/image" Target="../media/image158.png"/><Relationship Id="rId5" Type="http://schemas.openxmlformats.org/officeDocument/2006/relationships/oleObject" Target="../embeddings/oleObject89.bin"/><Relationship Id="rId15" Type="http://schemas.openxmlformats.org/officeDocument/2006/relationships/image" Target="../media/image157.wmf"/><Relationship Id="rId10" Type="http://schemas.openxmlformats.org/officeDocument/2006/relationships/image" Target="../media/image156.wmf"/><Relationship Id="rId4" Type="http://schemas.openxmlformats.org/officeDocument/2006/relationships/image" Target="../media/image153.wmf"/><Relationship Id="rId9" Type="http://schemas.openxmlformats.org/officeDocument/2006/relationships/oleObject" Target="../embeddings/oleObject91.bin"/><Relationship Id="rId14" Type="http://schemas.openxmlformats.org/officeDocument/2006/relationships/oleObject" Target="../embeddings/oleObject93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13" Type="http://schemas.openxmlformats.org/officeDocument/2006/relationships/oleObject" Target="../embeddings/oleObject99.bin"/><Relationship Id="rId18" Type="http://schemas.openxmlformats.org/officeDocument/2006/relationships/oleObject" Target="../embeddings/oleObject101.bin"/><Relationship Id="rId3" Type="http://schemas.openxmlformats.org/officeDocument/2006/relationships/oleObject" Target="../embeddings/oleObject94.bin"/><Relationship Id="rId21" Type="http://schemas.openxmlformats.org/officeDocument/2006/relationships/image" Target="../media/image165.wmf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135.wmf"/><Relationship Id="rId17" Type="http://schemas.openxmlformats.org/officeDocument/2006/relationships/image" Target="../media/image16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3.wmf"/><Relationship Id="rId20" Type="http://schemas.openxmlformats.org/officeDocument/2006/relationships/oleObject" Target="../embeddings/oleObject102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60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5.bin"/><Relationship Id="rId15" Type="http://schemas.openxmlformats.org/officeDocument/2006/relationships/oleObject" Target="../embeddings/oleObject100.bin"/><Relationship Id="rId10" Type="http://schemas.openxmlformats.org/officeDocument/2006/relationships/image" Target="../media/image162.wmf"/><Relationship Id="rId19" Type="http://schemas.openxmlformats.org/officeDocument/2006/relationships/image" Target="../media/image164.wmf"/><Relationship Id="rId4" Type="http://schemas.openxmlformats.org/officeDocument/2006/relationships/image" Target="../media/image159.wmf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13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13" Type="http://schemas.openxmlformats.org/officeDocument/2006/relationships/oleObject" Target="../embeddings/oleObject108.bin"/><Relationship Id="rId18" Type="http://schemas.openxmlformats.org/officeDocument/2006/relationships/image" Target="../media/image174.wmf"/><Relationship Id="rId26" Type="http://schemas.openxmlformats.org/officeDocument/2006/relationships/oleObject" Target="../embeddings/oleObject115.bin"/><Relationship Id="rId3" Type="http://schemas.openxmlformats.org/officeDocument/2006/relationships/oleObject" Target="../embeddings/oleObject103.bin"/><Relationship Id="rId21" Type="http://schemas.openxmlformats.org/officeDocument/2006/relationships/oleObject" Target="../embeddings/oleObject112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171.wmf"/><Relationship Id="rId17" Type="http://schemas.openxmlformats.org/officeDocument/2006/relationships/oleObject" Target="../embeddings/oleObject110.bin"/><Relationship Id="rId25" Type="http://schemas.openxmlformats.org/officeDocument/2006/relationships/oleObject" Target="../embeddings/oleObject1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3.wmf"/><Relationship Id="rId20" Type="http://schemas.openxmlformats.org/officeDocument/2006/relationships/image" Target="../media/image175.wmf"/><Relationship Id="rId29" Type="http://schemas.openxmlformats.org/officeDocument/2006/relationships/oleObject" Target="../embeddings/oleObject116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68.wmf"/><Relationship Id="rId11" Type="http://schemas.openxmlformats.org/officeDocument/2006/relationships/oleObject" Target="../embeddings/oleObject107.bin"/><Relationship Id="rId24" Type="http://schemas.openxmlformats.org/officeDocument/2006/relationships/image" Target="../media/image177.wmf"/><Relationship Id="rId5" Type="http://schemas.openxmlformats.org/officeDocument/2006/relationships/oleObject" Target="../embeddings/oleObject104.bin"/><Relationship Id="rId15" Type="http://schemas.openxmlformats.org/officeDocument/2006/relationships/oleObject" Target="../embeddings/oleObject109.bin"/><Relationship Id="rId23" Type="http://schemas.openxmlformats.org/officeDocument/2006/relationships/oleObject" Target="../embeddings/oleObject113.bin"/><Relationship Id="rId28" Type="http://schemas.openxmlformats.org/officeDocument/2006/relationships/image" Target="../media/image166.png"/><Relationship Id="rId10" Type="http://schemas.openxmlformats.org/officeDocument/2006/relationships/image" Target="../media/image170.wmf"/><Relationship Id="rId19" Type="http://schemas.openxmlformats.org/officeDocument/2006/relationships/oleObject" Target="../embeddings/oleObject111.bin"/><Relationship Id="rId4" Type="http://schemas.openxmlformats.org/officeDocument/2006/relationships/image" Target="../media/image167.wmf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172.wmf"/><Relationship Id="rId22" Type="http://schemas.openxmlformats.org/officeDocument/2006/relationships/image" Target="../media/image176.wmf"/><Relationship Id="rId27" Type="http://schemas.openxmlformats.org/officeDocument/2006/relationships/image" Target="../media/image178.wmf"/><Relationship Id="rId30" Type="http://schemas.openxmlformats.org/officeDocument/2006/relationships/image" Target="../media/image17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7" Type="http://schemas.openxmlformats.org/officeDocument/2006/relationships/image" Target="../media/image16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78.wmf"/><Relationship Id="rId5" Type="http://schemas.openxmlformats.org/officeDocument/2006/relationships/oleObject" Target="../embeddings/oleObject118.bin"/><Relationship Id="rId4" Type="http://schemas.openxmlformats.org/officeDocument/2006/relationships/image" Target="../media/image180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wmf"/><Relationship Id="rId13" Type="http://schemas.openxmlformats.org/officeDocument/2006/relationships/slide" Target="slide38.xml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1.bin"/><Relationship Id="rId12" Type="http://schemas.openxmlformats.org/officeDocument/2006/relationships/image" Target="../media/image18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82.wmf"/><Relationship Id="rId11" Type="http://schemas.openxmlformats.org/officeDocument/2006/relationships/oleObject" Target="../embeddings/oleObject123.bin"/><Relationship Id="rId5" Type="http://schemas.openxmlformats.org/officeDocument/2006/relationships/oleObject" Target="../embeddings/oleObject120.bin"/><Relationship Id="rId10" Type="http://schemas.openxmlformats.org/officeDocument/2006/relationships/image" Target="../media/image184.wmf"/><Relationship Id="rId4" Type="http://schemas.openxmlformats.org/officeDocument/2006/relationships/image" Target="../media/image181.wmf"/><Relationship Id="rId9" Type="http://schemas.openxmlformats.org/officeDocument/2006/relationships/oleObject" Target="../embeddings/oleObject122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wmf"/><Relationship Id="rId3" Type="http://schemas.openxmlformats.org/officeDocument/2006/relationships/oleObject" Target="../embeddings/oleObject124.bin"/><Relationship Id="rId7" Type="http://schemas.openxmlformats.org/officeDocument/2006/relationships/oleObject" Target="../embeddings/oleObject1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87.wmf"/><Relationship Id="rId11" Type="http://schemas.openxmlformats.org/officeDocument/2006/relationships/image" Target="../media/image189.wmf"/><Relationship Id="rId5" Type="http://schemas.openxmlformats.org/officeDocument/2006/relationships/oleObject" Target="../embeddings/oleObject125.bin"/><Relationship Id="rId10" Type="http://schemas.openxmlformats.org/officeDocument/2006/relationships/oleObject" Target="../embeddings/oleObject127.bin"/><Relationship Id="rId4" Type="http://schemas.openxmlformats.org/officeDocument/2006/relationships/image" Target="../media/image186.wmf"/><Relationship Id="rId9" Type="http://schemas.openxmlformats.org/officeDocument/2006/relationships/image" Target="../media/image126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11" Type="http://schemas.openxmlformats.org/officeDocument/2006/relationships/image" Target="../media/image193.jpeg"/><Relationship Id="rId5" Type="http://schemas.openxmlformats.org/officeDocument/2006/relationships/image" Target="../media/image191.png"/><Relationship Id="rId10" Type="http://schemas.openxmlformats.org/officeDocument/2006/relationships/image" Target="../media/image7.png"/><Relationship Id="rId4" Type="http://schemas.openxmlformats.org/officeDocument/2006/relationships/image" Target="../media/image190.png"/><Relationship Id="rId9" Type="http://schemas.openxmlformats.org/officeDocument/2006/relationships/image" Target="../media/image19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3.wdp"/><Relationship Id="rId7" Type="http://schemas.openxmlformats.org/officeDocument/2006/relationships/image" Target="../media/image3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4.png"/><Relationship Id="rId7" Type="http://schemas.openxmlformats.org/officeDocument/2006/relationships/image" Target="../media/image4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42.png"/><Relationship Id="rId10" Type="http://schemas.openxmlformats.org/officeDocument/2006/relationships/image" Target="../media/image26.png"/><Relationship Id="rId4" Type="http://schemas.openxmlformats.org/officeDocument/2006/relationships/image" Target="../media/image41.sv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7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svg"/><Relationship Id="rId5" Type="http://schemas.openxmlformats.org/officeDocument/2006/relationships/image" Target="../media/image28.png"/><Relationship Id="rId10" Type="http://schemas.openxmlformats.org/officeDocument/2006/relationships/image" Target="../media/image29.png"/><Relationship Id="rId4" Type="http://schemas.openxmlformats.org/officeDocument/2006/relationships/image" Target="../media/image49.sv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noFill/>
        </p:spPr>
      </p:sp>
      <p:sp>
        <p:nvSpPr>
          <p:cNvPr id="3" name="Freeform 3"/>
          <p:cNvSpPr/>
          <p:nvPr/>
        </p:nvSpPr>
        <p:spPr>
          <a:xfrm rot="-2104014">
            <a:off x="-181337" y="10986"/>
            <a:ext cx="3241428" cy="2864244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53221" y="177800"/>
            <a:ext cx="11639445" cy="6251815"/>
            <a:chOff x="0" y="0"/>
            <a:chExt cx="18054002" cy="10307532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6" tIns="33866" rIns="33866" bIns="33866" rtlCol="0" anchor="ctr"/>
              <a:lstStyle/>
              <a:p>
                <a:pPr algn="ctr">
                  <a:lnSpc>
                    <a:spcPts val="2660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6" tIns="33866" rIns="33866" bIns="33866" rtlCol="0" anchor="ctr"/>
              <a:lstStyle/>
              <a:p>
                <a:pPr algn="ctr">
                  <a:lnSpc>
                    <a:spcPts val="2660"/>
                  </a:lnSpc>
                </a:pPr>
                <a:endParaRPr sz="120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6" tIns="33866" rIns="33866" bIns="33866" rtlCol="0" anchor="ctr"/>
              <a:lstStyle/>
              <a:p>
                <a:pPr algn="ctr">
                  <a:lnSpc>
                    <a:spcPts val="2660"/>
                  </a:lnSpc>
                </a:pPr>
                <a:endParaRPr sz="1200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6" tIns="33866" rIns="33866" bIns="33866" rtlCol="0" anchor="ctr"/>
              <a:lstStyle/>
              <a:p>
                <a:pPr algn="ctr">
                  <a:lnSpc>
                    <a:spcPts val="2660"/>
                  </a:lnSpc>
                </a:pPr>
                <a:endParaRPr sz="1200"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8444248" flipH="1">
            <a:off x="9348852" y="4456939"/>
            <a:ext cx="2318106" cy="3057454"/>
          </a:xfrm>
          <a:custGeom>
            <a:avLst/>
            <a:gdLst/>
            <a:ahLst/>
            <a:cxnLst/>
            <a:rect l="l" t="t" r="r" b="b"/>
            <a:pathLst>
              <a:path w="3477159" h="4586181">
                <a:moveTo>
                  <a:pt x="3477159" y="0"/>
                </a:moveTo>
                <a:lnTo>
                  <a:pt x="0" y="0"/>
                </a:lnTo>
                <a:lnTo>
                  <a:pt x="0" y="4586181"/>
                </a:lnTo>
                <a:lnTo>
                  <a:pt x="3477159" y="4586181"/>
                </a:lnTo>
                <a:lnTo>
                  <a:pt x="347715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0112819" y="-201155"/>
            <a:ext cx="2355908" cy="2254296"/>
            <a:chOff x="0" y="0"/>
            <a:chExt cx="4711816" cy="4508593"/>
          </a:xfrm>
        </p:grpSpPr>
        <p:sp>
          <p:nvSpPr>
            <p:cNvPr id="19" name="Freeform 19"/>
            <p:cNvSpPr/>
            <p:nvPr/>
          </p:nvSpPr>
          <p:spPr>
            <a:xfrm rot="5002884">
              <a:off x="148194" y="62100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10739848">
              <a:off x="2803959" y="1115372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2"/>
                  </a:lnTo>
                  <a:lnTo>
                    <a:pt x="0" y="198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377244">
              <a:off x="1241718" y="2236061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59" y="0"/>
                  </a:lnTo>
                  <a:lnTo>
                    <a:pt x="1890659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 rot="-5130068">
            <a:off x="-1014987" y="4598981"/>
            <a:ext cx="3002941" cy="3056428"/>
          </a:xfrm>
          <a:custGeom>
            <a:avLst/>
            <a:gdLst/>
            <a:ahLst/>
            <a:cxnLst/>
            <a:rect l="l" t="t" r="r" b="b"/>
            <a:pathLst>
              <a:path w="4504411" h="4584642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815056" y="699807"/>
            <a:ext cx="11376944" cy="2315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335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CHÀO</a:t>
            </a:r>
            <a:r>
              <a:rPr lang="en-US" altLang="vi-VN" sz="5335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MỪNG </a:t>
            </a:r>
            <a:r>
              <a:rPr lang="vi-VN" sz="5335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LỚP </a:t>
            </a:r>
            <a:r>
              <a:rPr lang="en-US" altLang="vi-VN" sz="5335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11A2 </a:t>
            </a:r>
            <a:r>
              <a:rPr lang="vi-VN" sz="5335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ĐẾN VỚI TIẾT HỌC HÔM NAY!</a:t>
            </a:r>
          </a:p>
        </p:txBody>
      </p:sp>
      <p:pic>
        <p:nvPicPr>
          <p:cNvPr id="24" name="nhac nen vui nhon2 00_00_00-00_00_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631967" y="1284009"/>
            <a:ext cx="406400" cy="406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0" y="22436"/>
            <a:ext cx="1133033" cy="1133033"/>
          </a:xfrm>
          <a:prstGeom prst="rect">
            <a:avLst/>
          </a:prstGeom>
        </p:spPr>
      </p:pic>
      <p:sp>
        <p:nvSpPr>
          <p:cNvPr id="26" name="!!1a">
            <a:extLst>
              <a:ext uri="{FF2B5EF4-FFF2-40B4-BE49-F238E27FC236}">
                <a16:creationId xmlns:a16="http://schemas.microsoft.com/office/drawing/2014/main" xmlns="" xmlns:lc="http://schemas.openxmlformats.org/drawingml/2006/lockedCanvas" id="{65DA152C-4C6C-4037-B246-7F8E64CF95AF}"/>
              </a:ext>
            </a:extLst>
          </p:cNvPr>
          <p:cNvSpPr txBox="1"/>
          <p:nvPr/>
        </p:nvSpPr>
        <p:spPr>
          <a:xfrm>
            <a:off x="3111665" y="3972807"/>
            <a:ext cx="5723502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AF00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F0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F00B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AF00B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C6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GV</a:t>
            </a:r>
            <a:r>
              <a:rPr lang="en-US" sz="3200" b="1" dirty="0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3200" b="1" dirty="0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3200" b="1" dirty="0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C6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FC6E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14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2119" y="1595332"/>
            <a:ext cx="6460179" cy="610729"/>
            <a:chOff x="1489780" y="1644966"/>
            <a:chExt cx="9690269" cy="91609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9780" y="1644966"/>
              <a:ext cx="979790" cy="9144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606136" y="1745357"/>
              <a:ext cx="3581400" cy="815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30"/>
              <a:r>
                <a:rPr lang="nl-NL" sz="2933" b="1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 2:</a:t>
              </a:r>
              <a:endParaRPr lang="en-US" sz="2933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271211" y="1806910"/>
                  <a:ext cx="6908838" cy="754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defTabSz="609630"/>
                  <a:r>
                    <a:rPr lang="en-US" sz="2667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Cho </a:t>
                  </a:r>
                  <a14:m>
                    <m:oMath xmlns:m="http://schemas.openxmlformats.org/officeDocument/2006/math"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&gt; 0, </m:t>
                      </m:r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≠ 1</m:t>
                      </m:r>
                    </m:oMath>
                  </a14:m>
                  <a:r>
                    <a:rPr lang="en-US" sz="2667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 Tính:</a:t>
                  </a: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1211" y="1806910"/>
                  <a:ext cx="6908838" cy="754149"/>
                </a:xfrm>
                <a:prstGeom prst="rect">
                  <a:avLst/>
                </a:prstGeom>
                <a:blipFill>
                  <a:blip r:embed="rId5"/>
                  <a:stretch>
                    <a:fillRect l="-2513" t="-10843" b="-313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4470401" y="331576"/>
            <a:ext cx="2912507" cy="790866"/>
            <a:chOff x="566552" y="485102"/>
            <a:chExt cx="4985982" cy="611475"/>
          </a:xfrm>
          <a:solidFill>
            <a:schemeClr val="accent5">
              <a:lumMod val="50000"/>
            </a:schemeClr>
          </a:solidFill>
        </p:grpSpPr>
        <p:sp>
          <p:nvSpPr>
            <p:cNvPr id="16" name="Round Single Corner Rectangle 15"/>
            <p:cNvSpPr/>
            <p:nvPr/>
          </p:nvSpPr>
          <p:spPr>
            <a:xfrm flipV="1">
              <a:off x="566552" y="485102"/>
              <a:ext cx="4985982" cy="611475"/>
            </a:xfrm>
            <a:prstGeom prst="round1Rect">
              <a:avLst>
                <a:gd name="adj" fmla="val 29216"/>
              </a:avLst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97533" y="599924"/>
              <a:ext cx="4091228" cy="428335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defTabSz="609630"/>
              <a:r>
                <a:rPr lang="en-US" sz="3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Tính chất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57465" y="2340126"/>
                <a:ext cx="3403600" cy="4031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250000"/>
                  </a:lnSpc>
                </a:pPr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𝑙𝑜𝑔</m:t>
                    </m:r>
                    <m:r>
                      <a:rPr lang="en-US" sz="2667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               </a:t>
                </a:r>
              </a:p>
              <a:p>
                <a:pPr algn="just" defTabSz="609630">
                  <a:lnSpc>
                    <a:spcPct val="250000"/>
                  </a:lnSpc>
                </a:pPr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𝑙𝑜𝑔</m:t>
                    </m:r>
                    <m:r>
                      <a:rPr lang="en-US" sz="2667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             </a:t>
                </a:r>
              </a:p>
              <a:p>
                <a:pPr algn="just" defTabSz="609630">
                  <a:lnSpc>
                    <a:spcPct val="250000"/>
                  </a:lnSpc>
                </a:pPr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𝑙𝑜𝑔</m:t>
                    </m:r>
                    <m:r>
                      <a:rPr lang="en-US" sz="2667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667" i="1" baseline="-2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667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             </a:t>
                </a:r>
              </a:p>
              <a:p>
                <a:pPr algn="just" defTabSz="609630">
                  <a:lnSpc>
                    <a:spcPct val="250000"/>
                  </a:lnSpc>
                </a:pPr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d)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solidFill>
                              <a:srgbClr val="0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𝑙𝑜𝑔</m:t>
                        </m:r>
                        <m:r>
                          <a:rPr lang="en-US" sz="2667" i="1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với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667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&gt; </m:t>
                    </m:r>
                  </m:oMath>
                </a14:m>
                <a:r>
                  <a:rPr lang="en-US" sz="2667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65" y="2340126"/>
                <a:ext cx="3403600" cy="4031040"/>
              </a:xfrm>
              <a:prstGeom prst="rect">
                <a:avLst/>
              </a:prstGeom>
              <a:blipFill>
                <a:blip r:embed="rId6"/>
                <a:stretch>
                  <a:fillRect l="-3405" b="-3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003665" y="2666295"/>
                <a:ext cx="6096000" cy="7593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srgbClr val="C00000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a-DK" sz="26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da-DK" sz="26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𝑐</m:t>
                          </m:r>
                        </m:sup>
                      </m:sSup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=1⟺</m:t>
                      </m:r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=0</m:t>
                      </m:r>
                      <m:r>
                        <a:rPr lang="en-US" sz="2667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2667" i="1">
                              <a:solidFill>
                                <a:srgbClr val="C00000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667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sz="2667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a-DK" sz="26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da-DK" sz="26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func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667">
                  <a:solidFill>
                    <a:srgbClr val="C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665" y="2666295"/>
                <a:ext cx="6096000" cy="7593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03665" y="3720869"/>
                <a:ext cx="6096000" cy="7593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srgbClr val="C00000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a-DK" sz="26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da-DK" sz="26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𝑐</m:t>
                          </m:r>
                        </m:sup>
                      </m:sSup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lang="en-US" sz="2667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2667" i="1">
                              <a:solidFill>
                                <a:srgbClr val="C00000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667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sz="2667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a-DK" sz="26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da-DK" sz="26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func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2667">
                  <a:solidFill>
                    <a:srgbClr val="C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665" y="3720869"/>
                <a:ext cx="6096000" cy="7593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56065" y="4734051"/>
                <a:ext cx="6096000" cy="7699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srgbClr val="C00000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a-DK" sz="26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da-DK" sz="26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</m:sSup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srgbClr val="C00000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a-DK" sz="26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da-DK" sz="26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𝑐</m:t>
                          </m:r>
                        </m:sup>
                      </m:sSup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2667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n-US" sz="2667" i="1">
                              <a:solidFill>
                                <a:srgbClr val="C00000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667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sz="2667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a-DK" sz="26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667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sz="26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a-DK" sz="26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func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endParaRPr lang="en-US" sz="2667">
                  <a:solidFill>
                    <a:srgbClr val="C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065" y="4734051"/>
                <a:ext cx="6096000" cy="7699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556000" y="5690040"/>
                <a:ext cx="8483600" cy="7864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67" i="1">
                              <a:solidFill>
                                <a:srgbClr val="C00000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a-DK" sz="26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sz="2667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667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a-DK" sz="2667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da-DK" sz="2667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da-DK" sz="26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func>
                        </m:sup>
                      </m:sSup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⟺</m:t>
                      </m:r>
                      <m:func>
                        <m:funcPr>
                          <m:ctrlPr>
                            <a:rPr lang="en-US" sz="2667" i="1">
                              <a:solidFill>
                                <a:srgbClr val="C00000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667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sz="2667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a-DK" sz="26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da-DK" sz="26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func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667" i="1">
                              <a:solidFill>
                                <a:srgbClr val="C00000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667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sz="2667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a-DK" sz="26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da-DK" sz="26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func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srgbClr val="C00000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a-DK" sz="26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sz="2667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667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a-DK" sz="2667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da-DK" sz="2667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da-DK" sz="26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func>
                        </m:sup>
                      </m:sSup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US" sz="2667">
                  <a:solidFill>
                    <a:srgbClr val="C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0" y="5690040"/>
                <a:ext cx="8483600" cy="7864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64800" y="1003304"/>
            <a:ext cx="1020817" cy="102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9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4909192">
            <a:off x="-105219" y="-339526"/>
            <a:ext cx="1034807" cy="17887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625600" y="1752600"/>
            <a:ext cx="8780103" cy="3556000"/>
            <a:chOff x="2266025" y="2535387"/>
            <a:chExt cx="13170154" cy="5334000"/>
          </a:xfrm>
        </p:grpSpPr>
        <p:sp>
          <p:nvSpPr>
            <p:cNvPr id="26" name="Rounded Rectangle 25"/>
            <p:cNvSpPr/>
            <p:nvPr/>
          </p:nvSpPr>
          <p:spPr>
            <a:xfrm>
              <a:off x="2710779" y="2535387"/>
              <a:ext cx="12725400" cy="5334000"/>
            </a:xfrm>
            <a:prstGeom prst="roundRect">
              <a:avLst/>
            </a:prstGeom>
            <a:solidFill>
              <a:schemeClr val="bg1"/>
            </a:solidFill>
            <a:ln w="63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7" name="Picture 2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266025" y="3144987"/>
              <a:ext cx="889505" cy="77042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482318" y="2922404"/>
                  <a:ext cx="11182321" cy="442034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 defTabSz="609630">
                    <a:lnSpc>
                      <a:spcPct val="165000"/>
                    </a:lnSpc>
                    <a:spcBef>
                      <a:spcPts val="400"/>
                    </a:spcBef>
                    <a:spcAft>
                      <a:spcPts val="400"/>
                    </a:spcAft>
                  </a:pPr>
                  <a:r>
                    <a:rPr lang="da-DK" sz="2667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Với số thực dương </a:t>
                  </a:r>
                  <a14:m>
                    <m:oMath xmlns:m="http://schemas.openxmlformats.org/officeDocument/2006/math">
                      <m:r>
                        <a:rPr lang="da-DK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da-DK" sz="2667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khác 1, số thực dương </a:t>
                  </a:r>
                  <a14:m>
                    <m:oMath xmlns:m="http://schemas.openxmlformats.org/officeDocument/2006/math">
                      <m:r>
                        <a:rPr lang="da-DK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da-DK" sz="2667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và số thực </a:t>
                  </a:r>
                  <a14:m>
                    <m:oMath xmlns:m="http://schemas.openxmlformats.org/officeDocument/2006/math">
                      <m:r>
                        <a:rPr lang="da-DK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𝑐</m:t>
                      </m:r>
                    </m:oMath>
                  </a14:m>
                  <a:r>
                    <a:rPr lang="da-DK" sz="2667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ta có:</a:t>
                  </a:r>
                  <a:endPara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 defTabSz="609630">
                    <a:lnSpc>
                      <a:spcPct val="165000"/>
                    </a:lnSpc>
                    <a:spcBef>
                      <a:spcPts val="400"/>
                    </a:spcBef>
                    <a:spcAft>
                      <a:spcPts val="400"/>
                    </a:spcAft>
                  </a:pPr>
                  <a:r>
                    <a:rPr lang="en-US" sz="2667">
                      <a:solidFill>
                        <a:prstClr val="black"/>
                      </a:solidFill>
                      <a:latin typeface="Calibri"/>
                      <a:ea typeface="Dotum" panose="020B0600000101010101" pitchFamily="34" charset="-127"/>
                      <a:cs typeface="Times New Roman" panose="02020603050405020304" pitchFamily="18" charset="0"/>
                    </a:rPr>
                    <a:t>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sz="2667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a-DK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da-DK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1=0</m:t>
                          </m:r>
                        </m:e>
                      </m:func>
                    </m:oMath>
                  </a14:m>
                  <a:r>
                    <a:rPr lang="da-DK" sz="2667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;                      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sz="2667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a-DK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da-DK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da-DK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func>
                      <m:r>
                        <a:rPr lang="da-DK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=1</m:t>
                      </m:r>
                    </m:oMath>
                  </a14:m>
                  <a:r>
                    <a:rPr lang="da-DK" sz="2667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; </a:t>
                  </a:r>
                  <a:endPara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 defTabSz="609630">
                    <a:lnSpc>
                      <a:spcPct val="165000"/>
                    </a:lnSpc>
                    <a:spcBef>
                      <a:spcPts val="400"/>
                    </a:spcBef>
                    <a:spcAft>
                      <a:spcPts val="400"/>
                    </a:spcAft>
                  </a:pPr>
                  <a:r>
                    <a:rPr lang="en-US" sz="2667">
                      <a:solidFill>
                        <a:prstClr val="black"/>
                      </a:solidFill>
                      <a:latin typeface="Calibri"/>
                      <a:ea typeface="Dotum" panose="020B0600000101010101" pitchFamily="34" charset="-127"/>
                      <a:cs typeface="Times New Roman" panose="02020603050405020304" pitchFamily="18" charset="0"/>
                    </a:rPr>
                    <a:t>	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sz="2667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a-DK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da-DK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p>
                          </m:sSup>
                          <m:r>
                            <a:rPr lang="da-DK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da-DK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func>
                    </m:oMath>
                  </a14:m>
                  <a:r>
                    <a:rPr lang="da-DK" sz="2667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;             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a-DK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func>
                            <m:func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667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a-DK" sz="2667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da-DK" sz="26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da-DK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func>
                        </m:sup>
                      </m:sSup>
                      <m:r>
                        <a:rPr lang="da-DK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endPara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2318" y="2922404"/>
                  <a:ext cx="11182321" cy="4420346"/>
                </a:xfrm>
                <a:prstGeom prst="rect">
                  <a:avLst/>
                </a:prstGeom>
                <a:blipFill>
                  <a:blip r:embed="rId6"/>
                  <a:stretch>
                    <a:fillRect l="-1554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Rectangle 16"/>
          <p:cNvSpPr/>
          <p:nvPr/>
        </p:nvSpPr>
        <p:spPr>
          <a:xfrm>
            <a:off x="4622800" y="607932"/>
            <a:ext cx="29466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>
              <a:defRPr/>
            </a:pPr>
            <a:r>
              <a:rPr lang="en-US" sz="40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</a:t>
            </a:r>
            <a:endParaRPr lang="en-US" sz="40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8400" y="5016410"/>
            <a:ext cx="1782101" cy="184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2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772695" y="616284"/>
            <a:ext cx="10668000" cy="5638801"/>
          </a:xfrm>
          <a:prstGeom prst="roundRect">
            <a:avLst/>
          </a:prstGeom>
          <a:solidFill>
            <a:schemeClr val="bg1"/>
          </a:solidFill>
          <a:ln w="63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09600" y="798191"/>
            <a:ext cx="2574085" cy="852809"/>
            <a:chOff x="482272" y="679784"/>
            <a:chExt cx="3861128" cy="1279214"/>
          </a:xfrm>
        </p:grpSpPr>
        <p:pic>
          <p:nvPicPr>
            <p:cNvPr id="35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82272" y="679784"/>
              <a:ext cx="3861128" cy="1279214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1871436" y="756616"/>
              <a:ext cx="2364108" cy="10488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30">
                <a:lnSpc>
                  <a:spcPct val="150000"/>
                </a:lnSpc>
                <a:defRPr/>
              </a:pPr>
              <a:r>
                <a:rPr lang="nl-NL" sz="30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dụ 2:</a:t>
              </a:r>
              <a:endParaRPr lang="en-US" sz="3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Oval Callout 49"/>
          <p:cNvSpPr/>
          <p:nvPr/>
        </p:nvSpPr>
        <p:spPr>
          <a:xfrm>
            <a:off x="2291899" y="2311400"/>
            <a:ext cx="1603647" cy="672897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67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67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56001" y="846245"/>
            <a:ext cx="5708759" cy="679818"/>
            <a:chOff x="4962780" y="1017524"/>
            <a:chExt cx="8563139" cy="1019727"/>
          </a:xfrm>
        </p:grpSpPr>
        <p:sp>
          <p:nvSpPr>
            <p:cNvPr id="47" name="Rectangle 46"/>
            <p:cNvSpPr/>
            <p:nvPr/>
          </p:nvSpPr>
          <p:spPr>
            <a:xfrm>
              <a:off x="4962780" y="1017524"/>
              <a:ext cx="8563139" cy="950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lang="en-US" sz="2667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Tính:</a:t>
              </a:r>
              <a:endParaRPr lang="en-US" sz="2667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6553200" y="1137502"/>
                  <a:ext cx="2548103" cy="8388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09630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  <m:r>
                          <a:rPr lang="en-US" sz="2667" i="1" baseline="-2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  <m:rad>
                          <m:radPr>
                            <m:ctrlP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e>
                        </m:rad>
                      </m:oMath>
                    </m:oMathPara>
                  </a14:m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1137502"/>
                  <a:ext cx="2548103" cy="83888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10050036" y="1255979"/>
                  <a:ext cx="2223494" cy="7812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0963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 </m:t>
                        </m:r>
                        <m:sSup>
                          <m:sSupPr>
                            <m:ctrlP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log</m:t>
                            </m:r>
                            <m:r>
                              <a:rPr lang="en-US" sz="2667" i="1" baseline="-250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2667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sup>
                        </m:sSup>
                      </m:oMath>
                    </m:oMathPara>
                  </a14:m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0036" y="1255979"/>
                  <a:ext cx="2223494" cy="78127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564021" y="3161658"/>
                <a:ext cx="3802901" cy="862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log</m:t>
                      </m:r>
                      <m:r>
                        <a:rPr lang="en-US" sz="2667" i="1" baseline="-250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  <m:rad>
                        <m:rad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g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</m:rad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  <m:r>
                            <m:rPr>
                              <m:nor/>
                            </m:rPr>
                            <a:rPr lang="en-US" sz="2667">
                              <a:solidFill>
                                <a:prstClr val="black"/>
                              </a:solidFill>
                              <a:latin typeface="Calibri"/>
                            </a:rPr>
                            <m:t> 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e>
                        <m:sup>
                          <m:f>
                            <m:fPr>
                              <m:ctrlP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021" y="3161658"/>
                <a:ext cx="3802901" cy="8629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574716" y="4633551"/>
                <a:ext cx="6517233" cy="636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  <m:r>
                            <a:rPr lang="en-US" sz="2667" i="1" baseline="-2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sup>
                      </m:sSup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667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67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667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log</m:t>
                          </m:r>
                          <m:r>
                            <a:rPr lang="en-US" sz="2667" i="1" baseline="-25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sup>
                      </m:sSup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67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667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67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667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log</m:t>
                                  </m:r>
                                  <m:r>
                                    <a:rPr lang="en-US" sz="2667" i="1" baseline="-25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  <m:r>
                                    <a:rPr lang="en-US" sz="2667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7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srgbClr val="0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e>
                        <m:sup>
                          <m:r>
                            <a:rPr lang="en-US" sz="2667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=49</m:t>
                      </m:r>
                    </m:oMath>
                  </m:oMathPara>
                </a14:m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716" y="4633551"/>
                <a:ext cx="6517233" cy="6367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4819" y="5562600"/>
            <a:ext cx="1603647" cy="692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>
            <a:off x="10718800" y="568730"/>
            <a:ext cx="1046518" cy="8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5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62000" y="584200"/>
            <a:ext cx="10801800" cy="5689601"/>
          </a:xfrm>
          <a:prstGeom prst="roundRect">
            <a:avLst/>
          </a:prstGeom>
          <a:solidFill>
            <a:schemeClr val="bg1"/>
          </a:solidFill>
          <a:ln w="63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89" y="3428999"/>
            <a:ext cx="1413064" cy="1413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4566" y="533400"/>
            <a:ext cx="1459103" cy="136155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626822" y="2666824"/>
            <a:ext cx="925253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defRPr/>
            </a:pPr>
            <a:r>
              <a:rPr lang="vi-VN" sz="2667" b="1" i="1" u="sng">
                <a:solidFill>
                  <a:srgbClr val="1F497D"/>
                </a:solidFill>
                <a:latin typeface="Arial" panose="020B0604020202020204" pitchFamily="34" charset="0"/>
              </a:rPr>
              <a:t>Giải</a:t>
            </a:r>
            <a:r>
              <a:rPr lang="en-US" sz="2667" b="1" i="1" u="sng">
                <a:solidFill>
                  <a:srgbClr val="1F497D"/>
                </a:solidFill>
                <a:latin typeface="Calibri"/>
              </a:rPr>
              <a:t>:</a:t>
            </a:r>
            <a:endParaRPr lang="en-US" sz="2667" b="1" i="1" u="sng" dirty="0">
              <a:solidFill>
                <a:srgbClr val="1F497D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641600" y="3174389"/>
                <a:ext cx="7227710" cy="2825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20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 </m:t>
                      </m:r>
                      <m:func>
                        <m:func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sz="2667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a-DK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ad>
                            <m:rad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>
                              <m:r>
                                <a:rPr lang="da-DK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g>
                            <m:e>
                              <m:r>
                                <a:rPr lang="da-DK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16</m:t>
                              </m:r>
                            </m:e>
                          </m:rad>
                        </m:e>
                      </m:func>
                      <m:r>
                        <a:rPr lang="da-DK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sz="2667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a-DK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667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667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Dotum" panose="020B0600000101010101" pitchFamily="34" charset="-127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a-DK" sz="2667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da-DK" sz="2667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2667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a-DK" sz="26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a-DK" sz="26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  <m:r>
                        <a:rPr lang="da-DK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sz="2667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a-DK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667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a-DK" sz="26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da-DK" sz="26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  <m:r>
                        <a:rPr lang="da-DK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a-DK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da-DK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667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 defTabSz="609630">
                  <a:lnSpc>
                    <a:spcPct val="20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a-DK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36</m:t>
                          </m:r>
                        </m:e>
                        <m:sup>
                          <m:func>
                            <m:func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667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a-DK" sz="2667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da-DK" sz="26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da-DK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</m:func>
                        </m:sup>
                      </m:sSup>
                      <m:r>
                        <a:rPr lang="da-DK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667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a-DK" sz="26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lang="da-DK" sz="26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667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a-DK" sz="2667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da-DK" sz="26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da-DK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e>
                          </m:func>
                        </m:sup>
                      </m:sSup>
                      <m:r>
                        <a:rPr lang="da-DK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667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a-DK" sz="26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2667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Dotum" panose="020B0600000101010101" pitchFamily="34" charset="-127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2667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Dotum" panose="020B0600000101010101" pitchFamily="34" charset="-127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da-DK" sz="2667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  <a:cs typeface="Times New Roman" panose="020206030504050203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da-DK" sz="2667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Dotum" panose="020B0600000101010101" pitchFamily="34" charset="-127"/>
                                              <a:cs typeface="Times New Roman" panose="02020603050405020304" pitchFamily="18" charset="0"/>
                                            </a:rPr>
                                            <m:t>6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da-DK" sz="2667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Dotum" panose="020B0600000101010101" pitchFamily="34" charset="-127"/>
                                          <a:cs typeface="Times New Roman" panose="02020603050405020304" pitchFamily="18" charset="0"/>
                                        </a:rPr>
                                        <m:t>8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da-DK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a-DK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da-DK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da-DK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=64</m:t>
                      </m:r>
                    </m:oMath>
                  </m:oMathPara>
                </a14:m>
                <a:endParaRPr lang="en-US" sz="2667">
                  <a:solidFill>
                    <a:prstClr val="black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600" y="3174389"/>
                <a:ext cx="7227710" cy="28250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710753" y="543980"/>
            <a:ext cx="3702141" cy="802220"/>
            <a:chOff x="3663045" y="869613"/>
            <a:chExt cx="5553212" cy="1203330"/>
          </a:xfrm>
        </p:grpSpPr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663045" y="869613"/>
              <a:ext cx="5553212" cy="120333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4958445" y="869613"/>
              <a:ext cx="4257812" cy="1048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tabLst>
                  <a:tab pos="240042" algn="l"/>
                  <a:tab pos="480084" algn="l"/>
                </a:tabLst>
                <a:defRPr/>
              </a:pPr>
              <a:r>
                <a:rPr lang="nl-NL" sz="3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 </a:t>
              </a:r>
              <a:r>
                <a:rPr lang="nl-NL" sz="3000" b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 2</a:t>
              </a:r>
              <a:endParaRPr lang="en-US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764100" y="1509810"/>
            <a:ext cx="5708759" cy="679818"/>
            <a:chOff x="4962780" y="1017524"/>
            <a:chExt cx="8563139" cy="1019727"/>
          </a:xfrm>
        </p:grpSpPr>
        <p:sp>
          <p:nvSpPr>
            <p:cNvPr id="24" name="Rectangle 23"/>
            <p:cNvSpPr/>
            <p:nvPr/>
          </p:nvSpPr>
          <p:spPr>
            <a:xfrm>
              <a:off x="4962780" y="1017524"/>
              <a:ext cx="8563139" cy="9508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lang="en-US" sz="2667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  <a:t>Tính:</a:t>
              </a:r>
              <a:endParaRPr lang="en-US" sz="2667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6553200" y="1137502"/>
                  <a:ext cx="2957348" cy="82638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0963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  <m:func>
                          <m:func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6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a-DK" sz="2667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da-DK" sz="26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fName>
                          <m:e>
                            <m:rad>
                              <m:radPr>
                                <m:ctrlPr>
                                  <a:rPr lang="en-US" sz="26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da-DK" sz="26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g>
                              <m:e>
                                <m:r>
                                  <a:rPr lang="da-DK" sz="26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16</m:t>
                                </m:r>
                              </m:e>
                            </m:rad>
                          </m:e>
                        </m:func>
                      </m:oMath>
                    </m:oMathPara>
                  </a14:m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1137502"/>
                  <a:ext cx="2957348" cy="82638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10050036" y="1255979"/>
                  <a:ext cx="2533578" cy="7812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0963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667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a-DK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36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6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667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da-DK" sz="2667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da-DK" sz="2667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da-DK" sz="26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0036" y="1255979"/>
                  <a:ext cx="2533578" cy="78127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9770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830248">
            <a:off x="-104472" y="5871289"/>
            <a:ext cx="767423" cy="1284024"/>
          </a:xfrm>
          <a:prstGeom prst="rect">
            <a:avLst/>
          </a:prstGeom>
        </p:spPr>
      </p:pic>
      <p:pic>
        <p:nvPicPr>
          <p:cNvPr id="29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595833">
            <a:off x="-351129" y="-232819"/>
            <a:ext cx="1081661" cy="107677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071545" y="279400"/>
            <a:ext cx="8544327" cy="8342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609630">
              <a:lnSpc>
                <a:spcPct val="150000"/>
              </a:lnSpc>
              <a:spcAft>
                <a:spcPts val="533"/>
              </a:spcAft>
            </a:pPr>
            <a:r>
              <a:rPr lang="nl-NL" sz="3667" b="1" i="1" kern="100">
                <a:solidFill>
                  <a:srgbClr val="C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3. Lôgarit thập phân. Lôgarit tự nhiên</a:t>
            </a:r>
            <a:endParaRPr lang="en-US" sz="3667" kern="10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49727" y="1549401"/>
            <a:ext cx="8803023" cy="4848527"/>
            <a:chOff x="1029732" y="3291111"/>
            <a:chExt cx="16383000" cy="7294573"/>
          </a:xfrm>
        </p:grpSpPr>
        <p:grpSp>
          <p:nvGrpSpPr>
            <p:cNvPr id="31" name="Group 30"/>
            <p:cNvGrpSpPr/>
            <p:nvPr/>
          </p:nvGrpSpPr>
          <p:grpSpPr>
            <a:xfrm>
              <a:off x="1029732" y="3291111"/>
              <a:ext cx="16383000" cy="7294573"/>
              <a:chOff x="953531" y="2160141"/>
              <a:chExt cx="16383000" cy="7294573"/>
            </a:xfrm>
          </p:grpSpPr>
          <p:sp>
            <p:nvSpPr>
              <p:cNvPr id="42" name="Freeform 6"/>
              <p:cNvSpPr/>
              <p:nvPr/>
            </p:nvSpPr>
            <p:spPr>
              <a:xfrm>
                <a:off x="953531" y="2160141"/>
                <a:ext cx="16383000" cy="7294573"/>
              </a:xfrm>
              <a:custGeom>
                <a:avLst/>
                <a:gdLst/>
                <a:ahLst/>
                <a:cxnLst/>
                <a:rect l="l" t="t" r="r" b="b"/>
                <a:pathLst>
                  <a:path w="1590848" h="862965">
                    <a:moveTo>
                      <a:pt x="128172" y="0"/>
                    </a:moveTo>
                    <a:lnTo>
                      <a:pt x="1462675" y="0"/>
                    </a:lnTo>
                    <a:cubicBezTo>
                      <a:pt x="1533463" y="0"/>
                      <a:pt x="1590848" y="57385"/>
                      <a:pt x="1590848" y="128172"/>
                    </a:cubicBezTo>
                    <a:lnTo>
                      <a:pt x="1590848" y="734793"/>
                    </a:lnTo>
                    <a:cubicBezTo>
                      <a:pt x="1590848" y="768786"/>
                      <a:pt x="1577344" y="801387"/>
                      <a:pt x="1553307" y="825424"/>
                    </a:cubicBezTo>
                    <a:cubicBezTo>
                      <a:pt x="1529270" y="849461"/>
                      <a:pt x="1496669" y="862965"/>
                      <a:pt x="1462675" y="862965"/>
                    </a:cubicBezTo>
                    <a:lnTo>
                      <a:pt x="128172" y="862965"/>
                    </a:lnTo>
                    <a:cubicBezTo>
                      <a:pt x="57385" y="862965"/>
                      <a:pt x="0" y="805580"/>
                      <a:pt x="0" y="734793"/>
                    </a:cubicBezTo>
                    <a:lnTo>
                      <a:pt x="0" y="128172"/>
                    </a:lnTo>
                    <a:cubicBezTo>
                      <a:pt x="0" y="57385"/>
                      <a:pt x="57385" y="0"/>
                      <a:pt x="128172" y="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2"/>
                </a:solidFill>
                <a:prstDash val="sysDash"/>
              </a:ln>
            </p:spPr>
          </p:sp>
          <p:sp>
            <p:nvSpPr>
              <p:cNvPr id="43" name="Freeform 6"/>
              <p:cNvSpPr/>
              <p:nvPr/>
            </p:nvSpPr>
            <p:spPr>
              <a:xfrm>
                <a:off x="1295398" y="2396290"/>
                <a:ext cx="15773401" cy="6752711"/>
              </a:xfrm>
              <a:custGeom>
                <a:avLst/>
                <a:gdLst/>
                <a:ahLst/>
                <a:cxnLst/>
                <a:rect l="l" t="t" r="r" b="b"/>
                <a:pathLst>
                  <a:path w="1590848" h="862965">
                    <a:moveTo>
                      <a:pt x="128172" y="0"/>
                    </a:moveTo>
                    <a:lnTo>
                      <a:pt x="1462675" y="0"/>
                    </a:lnTo>
                    <a:cubicBezTo>
                      <a:pt x="1533463" y="0"/>
                      <a:pt x="1590848" y="57385"/>
                      <a:pt x="1590848" y="128172"/>
                    </a:cubicBezTo>
                    <a:lnTo>
                      <a:pt x="1590848" y="734793"/>
                    </a:lnTo>
                    <a:cubicBezTo>
                      <a:pt x="1590848" y="768786"/>
                      <a:pt x="1577344" y="801387"/>
                      <a:pt x="1553307" y="825424"/>
                    </a:cubicBezTo>
                    <a:cubicBezTo>
                      <a:pt x="1529270" y="849461"/>
                      <a:pt x="1496669" y="862965"/>
                      <a:pt x="1462675" y="862965"/>
                    </a:cubicBezTo>
                    <a:lnTo>
                      <a:pt x="128172" y="862965"/>
                    </a:lnTo>
                    <a:cubicBezTo>
                      <a:pt x="57385" y="862965"/>
                      <a:pt x="0" y="805580"/>
                      <a:pt x="0" y="734793"/>
                    </a:cubicBezTo>
                    <a:lnTo>
                      <a:pt x="0" y="128172"/>
                    </a:lnTo>
                    <a:cubicBezTo>
                      <a:pt x="0" y="57385"/>
                      <a:pt x="57385" y="0"/>
                      <a:pt x="12817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1888230" y="3757765"/>
                  <a:ext cx="14749845" cy="64156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457223" indent="-457223" algn="just" defTabSz="609630">
                    <a:lnSpc>
                      <a:spcPct val="150000"/>
                    </a:lnSpc>
                    <a:spcBef>
                      <a:spcPts val="400"/>
                    </a:spcBef>
                    <a:spcAft>
                      <a:spcPts val="400"/>
                    </a:spcAft>
                    <a:buFont typeface="Arial" panose="020B0604020202020204" pitchFamily="34" charset="0"/>
                    <a:buChar char="•"/>
                  </a:pPr>
                  <a:r>
                    <a:rPr lang="vi-VN" sz="30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Lôgarit cơ số </a:t>
                  </a:r>
                  <a14:m>
                    <m:oMath xmlns:m="http://schemas.openxmlformats.org/officeDocument/2006/math">
                      <m:r>
                        <a:rPr lang="da-DK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10</m:t>
                      </m:r>
                    </m:oMath>
                  </a14:m>
                  <a:r>
                    <a:rPr lang="vi-VN" sz="30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của số thực dương </a:t>
                  </a:r>
                  <a14:m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vi-VN" sz="30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được gọi là </a:t>
                  </a:r>
                  <a:r>
                    <a:rPr lang="vi-VN" sz="3000" i="1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lôgarit thập phân </a:t>
                  </a:r>
                  <a:r>
                    <a:rPr lang="vi-VN" sz="30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của </a:t>
                  </a:r>
                  <a14:m>
                    <m:oMath xmlns:m="http://schemas.openxmlformats.org/officeDocument/2006/math">
                      <m:r>
                        <a:rPr lang="en-US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vi-VN" sz="30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và kí hiệu là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a-DK" sz="3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log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da-DK" sz="3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</m:func>
                    </m:oMath>
                  </a14:m>
                  <a:r>
                    <a:rPr lang="vi-VN" sz="30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hay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a-DK" sz="3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lg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da-DK" sz="3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</m:func>
                    </m:oMath>
                  </a14:m>
                  <a:r>
                    <a:rPr lang="vi-VN" sz="30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</a:t>
                  </a:r>
                  <a:endParaRPr lang="en-US" sz="3000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endParaRPr>
                </a:p>
                <a:p>
                  <a:pPr marL="457223" indent="-457223" algn="just" defTabSz="609630">
                    <a:lnSpc>
                      <a:spcPct val="150000"/>
                    </a:lnSpc>
                    <a:spcBef>
                      <a:spcPts val="400"/>
                    </a:spcBef>
                    <a:spcAft>
                      <a:spcPts val="400"/>
                    </a:spcAft>
                    <a:buFont typeface="Arial" panose="020B0604020202020204" pitchFamily="34" charset="0"/>
                    <a:buChar char="•"/>
                  </a:pPr>
                  <a:r>
                    <a:rPr lang="vi-VN" sz="30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Lôgarit cơ số </a:t>
                  </a:r>
                  <a14:m>
                    <m:oMath xmlns:m="http://schemas.openxmlformats.org/officeDocument/2006/math">
                      <m:r>
                        <a:rPr lang="vi-VN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𝑒</m:t>
                      </m:r>
                    </m:oMath>
                  </a14:m>
                  <a:r>
                    <a:rPr lang="vi-VN" sz="30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của số thực dương </a:t>
                  </a:r>
                  <a14:m>
                    <m:oMath xmlns:m="http://schemas.openxmlformats.org/officeDocument/2006/math">
                      <m:r>
                        <a:rPr lang="vi-VN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vi-VN" sz="30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được gọi là </a:t>
                  </a:r>
                  <a:r>
                    <a:rPr lang="vi-VN" sz="3000" i="1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lôgarit tự nhiên</a:t>
                  </a:r>
                  <a:r>
                    <a:rPr lang="vi-VN" sz="30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của </a:t>
                  </a:r>
                  <a14:m>
                    <m:oMath xmlns:m="http://schemas.openxmlformats.org/officeDocument/2006/math">
                      <m:r>
                        <a:rPr lang="vi-VN" sz="3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vi-VN" sz="30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và kí hiệu là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3000" i="1">
                              <a:solidFill>
                                <a:prstClr val="black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3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vi-VN" sz="3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</m:func>
                    </m:oMath>
                  </a14:m>
                  <a:r>
                    <a:rPr lang="vi-VN" sz="3000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</a:t>
                  </a:r>
                  <a:endParaRPr lang="en-US" sz="3000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8230" y="3757765"/>
                  <a:ext cx="14749845" cy="6415621"/>
                </a:xfrm>
                <a:prstGeom prst="rect">
                  <a:avLst/>
                </a:prstGeom>
                <a:blipFill>
                  <a:blip r:embed="rId6"/>
                  <a:stretch>
                    <a:fillRect l="-1537" r="-1768" b="-3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3600" y="2880895"/>
            <a:ext cx="3962400" cy="396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62000" y="784165"/>
            <a:ext cx="10801800" cy="5286435"/>
          </a:xfrm>
          <a:prstGeom prst="roundRect">
            <a:avLst/>
          </a:prstGeom>
          <a:solidFill>
            <a:schemeClr val="bg1"/>
          </a:solidFill>
          <a:ln w="63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91000" y="736600"/>
            <a:ext cx="2574085" cy="852809"/>
            <a:chOff x="482272" y="679784"/>
            <a:chExt cx="3861128" cy="127921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82272" y="679784"/>
              <a:ext cx="3861128" cy="127921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871436" y="703738"/>
              <a:ext cx="2364108" cy="10488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30">
                <a:lnSpc>
                  <a:spcPct val="150000"/>
                </a:lnSpc>
                <a:defRPr/>
              </a:pPr>
              <a:r>
                <a:rPr lang="nl-NL" sz="30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</a:t>
              </a:r>
              <a:r>
                <a:rPr lang="nl-NL" sz="3000" b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dụ 3:</a:t>
              </a:r>
              <a:endParaRPr lang="en-US" sz="3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Oval Callout 24"/>
          <p:cNvSpPr/>
          <p:nvPr/>
        </p:nvSpPr>
        <p:spPr>
          <a:xfrm>
            <a:off x="5732594" y="2778698"/>
            <a:ext cx="1511486" cy="648685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263566" y="1716450"/>
                <a:ext cx="7516565" cy="668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50000"/>
                  </a:lnSpc>
                  <a:spcAft>
                    <a:spcPts val="800"/>
                  </a:spcAft>
                  <a:defRPr/>
                </a:pPr>
                <a:r>
                  <a:rPr lang="en-US" sz="28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Tính:     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0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(0,0001)</m:t>
                        </m:r>
                      </m:e>
                    </m:func>
                    <m:r>
                      <a:rPr lang="en-US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                       b)</a:t>
                </a:r>
                <a:r>
                  <a:rPr lang="en-US" sz="2800" kern="100">
                    <a:solidFill>
                      <a:prstClr val="black"/>
                    </a:solidFill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US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 kern="10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 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566" y="1716450"/>
                <a:ext cx="7516565" cy="668901"/>
              </a:xfrm>
              <a:prstGeom prst="rect">
                <a:avLst/>
              </a:prstGeom>
              <a:blipFill>
                <a:blip r:embed="rId5"/>
                <a:stretch>
                  <a:fillRect l="-1622" b="-23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20" y="4749800"/>
            <a:ext cx="1767993" cy="176799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263565" y="3500745"/>
            <a:ext cx="1349328" cy="66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 có: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88830" y="4130746"/>
                <a:ext cx="5392631" cy="1530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lnSpc>
                    <a:spcPct val="165000"/>
                  </a:lnSpc>
                  <a:spcBef>
                    <a:spcPts val="400"/>
                  </a:spcBef>
                  <a:spcAft>
                    <a:spcPts val="400"/>
                  </a:spcAft>
                  <a:defRPr/>
                </a:pPr>
                <a:r>
                  <a:rPr lang="en-US" sz="28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kern="10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(0,0001)</m:t>
                        </m:r>
                      </m:e>
                    </m:func>
                    <m:r>
                      <a:rPr lang="en-US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 kern="10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sSup>
                          <m:sSupPr>
                            <m:ctrlPr>
                              <a:rPr lang="en-US" sz="2800" i="1" kern="100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800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</m:sup>
                        </m:sSup>
                        <m:r>
                          <a:rPr lang="en-US" sz="2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=−4</m:t>
                        </m:r>
                      </m:e>
                    </m:func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                       </a:t>
                </a:r>
              </a:p>
              <a:p>
                <a:pPr defTabSz="609630">
                  <a:lnSpc>
                    <a:spcPct val="165000"/>
                  </a:lnSpc>
                  <a:spcBef>
                    <a:spcPts val="400"/>
                  </a:spcBef>
                  <a:spcAft>
                    <a:spcPts val="400"/>
                  </a:spcAft>
                  <a:defRPr/>
                </a:pPr>
                <a:r>
                  <a:rPr lang="en-US" sz="28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b)</a:t>
                </a:r>
                <a:r>
                  <a:rPr lang="en-US" sz="2800" kern="100">
                    <a:solidFill>
                      <a:prstClr val="black"/>
                    </a:solidFill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ln</m:t>
                    </m:r>
                    <m:r>
                      <a:rPr lang="en-US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i="1" kern="100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830" y="4130746"/>
                <a:ext cx="5392631" cy="1530932"/>
              </a:xfrm>
              <a:prstGeom prst="rect">
                <a:avLst/>
              </a:prstGeom>
              <a:blipFill>
                <a:blip r:embed="rId7"/>
                <a:stretch>
                  <a:fillRect l="-2376" b="-9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7399" y="4864288"/>
            <a:ext cx="1539017" cy="153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95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-304800" y="377949"/>
            <a:ext cx="7232929" cy="802220"/>
            <a:chOff x="3663045" y="869613"/>
            <a:chExt cx="10849394" cy="1203330"/>
          </a:xfrm>
        </p:grpSpPr>
        <p:pic>
          <p:nvPicPr>
            <p:cNvPr id="35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663045" y="869613"/>
              <a:ext cx="5553212" cy="1203330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4958445" y="869613"/>
              <a:ext cx="9553994" cy="1048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tabLst>
                  <a:tab pos="240042" algn="l"/>
                  <a:tab pos="480084" algn="l"/>
                </a:tabLst>
                <a:defRPr/>
              </a:pPr>
              <a:r>
                <a:rPr lang="nl-NL" sz="3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 </a:t>
              </a:r>
              <a:r>
                <a:rPr lang="nl-NL" sz="3000" b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TẬP 3</a:t>
              </a:r>
              <a:endParaRPr lang="en-US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705902" y="440505"/>
            <a:ext cx="6604000" cy="633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09630">
              <a:lnSpc>
                <a:spcPct val="150000"/>
              </a:lnSpc>
              <a:spcAft>
                <a:spcPts val="800"/>
              </a:spcAft>
              <a:defRPr/>
            </a:pPr>
            <a:r>
              <a:rPr lang="en-US" sz="2667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Giải bài toán được nêu ở phần mở đầu.</a:t>
            </a:r>
            <a:endParaRPr lang="en-US" sz="2667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636487" y="1616498"/>
            <a:ext cx="1217107" cy="645298"/>
            <a:chOff x="1219200" y="4746458"/>
            <a:chExt cx="1825661" cy="967947"/>
          </a:xfrm>
        </p:grpSpPr>
        <p:sp>
          <p:nvSpPr>
            <p:cNvPr id="30" name="Oval Callout 29"/>
            <p:cNvSpPr/>
            <p:nvPr/>
          </p:nvSpPr>
          <p:spPr>
            <a:xfrm>
              <a:off x="1219200" y="4746458"/>
              <a:ext cx="1825661" cy="967947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86072" y="4836835"/>
              <a:ext cx="1524000" cy="754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630"/>
              <a:r>
                <a:rPr lang="en-US" sz="2667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667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8464" y="-149930"/>
            <a:ext cx="1975275" cy="20890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54600"/>
            <a:ext cx="2091057" cy="1617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77840" y="2592776"/>
                <a:ext cx="8534400" cy="3589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20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da-DK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Độ </m:t>
                      </m:r>
                      <m:r>
                        <m:rPr>
                          <m:nor/>
                        </m:rPr>
                        <a:rPr lang="da-DK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da-DK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da-DK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da-DK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da-DK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da-DK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da-DK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da-DK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da-DK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cam</m:t>
                      </m:r>
                    </m:oMath>
                  </m:oMathPara>
                </a14:m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20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𝑝𝐻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𝑙𝑜𝑔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667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sz="26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𝑙𝑜𝑔</m:t>
                          </m:r>
                        </m:fName>
                        <m:e>
                          <m:sSup>
                            <m:sSup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sup>
                          </m:sSup>
                        </m:e>
                      </m:func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=4</m:t>
                      </m:r>
                    </m:oMath>
                  </m:oMathPara>
                </a14:m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20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Độ 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ừ</m:t>
                      </m:r>
                      <m:r>
                        <m:rPr>
                          <m:nor/>
                        </m:rPr>
                        <a:rPr lang="en-US" sz="2667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a</m:t>
                      </m:r>
                    </m:oMath>
                  </m:oMathPara>
                </a14:m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20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𝑝𝐻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𝑙𝑜𝑔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667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sz="26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Dotum" panose="020B0600000101010101" pitchFamily="34" charset="-127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𝑙𝑜𝑔</m:t>
                          </m:r>
                        </m:fName>
                        <m:e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−5</m:t>
                              </m:r>
                            </m:sup>
                          </m:sSup>
                        </m:e>
                      </m:func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=5</m:t>
                      </m:r>
                    </m:oMath>
                  </m:oMathPara>
                </a14:m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840" y="2592776"/>
                <a:ext cx="8534400" cy="35899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94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hlinkClick r:id="rId4" action="ppaction://hlinksldjump"/>
          </p:cNvPr>
          <p:cNvSpPr/>
          <p:nvPr/>
        </p:nvSpPr>
        <p:spPr>
          <a:xfrm>
            <a:off x="1524000" y="5175250"/>
            <a:ext cx="9144000" cy="1141413"/>
          </a:xfrm>
          <a:prstGeom prst="rect">
            <a:avLst/>
          </a:prstGeom>
          <a:blipFill>
            <a:blip r:embed="rId5"/>
            <a:tile tx="-12700" ty="-1270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rIns="9143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9099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6308725"/>
            <a:ext cx="4572000" cy="334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9100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6308725"/>
            <a:ext cx="4572000" cy="334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956514" y="162650"/>
            <a:ext cx="6763307" cy="1753235"/>
          </a:xfrm>
          <a:prstGeom prst="rect">
            <a:avLst/>
          </a:prstGeom>
          <a:noFill/>
        </p:spPr>
        <p:txBody>
          <a:bodyPr lIns="91430" rIns="9143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5400" b="1" i="0" u="none" strike="noStrike" kern="1200" cap="none" spc="0" normalizeH="0" baseline="0" noProof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n-ea"/>
                <a:cs typeface="+mn-cs"/>
              </a:rPr>
              <a:t>TRÒ CHƠI</a:t>
            </a:r>
            <a:r>
              <a:rPr kumimoji="0" lang="vi-VN" sz="5400" b="1" i="0" u="none" strike="noStrike" kern="1200" cap="none" spc="0" normalizeH="0" baseline="0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en-US" sz="5400" b="1" i="0" u="none" strike="noStrike" kern="1200" cap="none" spc="0" normalizeH="0" baseline="0" noProof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5400" b="1" i="0" u="none" strike="noStrike" kern="1200" cap="none" spc="0" normalizeH="0" baseline="0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n-ea"/>
                <a:cs typeface="+mn-cs"/>
              </a:rPr>
              <a:t>HỘP QUÀ BÍ MẬT</a:t>
            </a:r>
          </a:p>
        </p:txBody>
      </p:sp>
      <p:pic>
        <p:nvPicPr>
          <p:cNvPr id="9011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6118" y="3874135"/>
            <a:ext cx="1476375" cy="174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1193" y="3361373"/>
            <a:ext cx="1546225" cy="138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: Folded Corner 8"/>
          <p:cNvSpPr/>
          <p:nvPr/>
        </p:nvSpPr>
        <p:spPr>
          <a:xfrm>
            <a:off x="2072005" y="2932748"/>
            <a:ext cx="1103313" cy="1328738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rIns="9143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Lì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xì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trao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tay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tặng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ngay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may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mắn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4968" y="2835910"/>
            <a:ext cx="534987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39138" y="3874135"/>
            <a:ext cx="1476375" cy="174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9455" y="3361690"/>
            <a:ext cx="1484630" cy="13296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Rectangle: Folded Corner 8"/>
          <p:cNvSpPr/>
          <p:nvPr/>
        </p:nvSpPr>
        <p:spPr>
          <a:xfrm>
            <a:off x="8328025" y="2805748"/>
            <a:ext cx="1103313" cy="1328738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rIns="9143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1 tràng pháo tay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6033" y="2805748"/>
            <a:ext cx="371475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2273" y="2835910"/>
            <a:ext cx="534987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139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78263" y="3874135"/>
            <a:ext cx="1476375" cy="174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43338" y="3361373"/>
            <a:ext cx="1546225" cy="138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Rectangle: Folded Corner 8"/>
          <p:cNvSpPr/>
          <p:nvPr/>
        </p:nvSpPr>
        <p:spPr>
          <a:xfrm>
            <a:off x="3994150" y="2932748"/>
            <a:ext cx="1103313" cy="1328738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rIns="9143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1 phần quà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60813" y="2932748"/>
            <a:ext cx="371475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7113" y="2835910"/>
            <a:ext cx="534987" cy="1190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63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20448" y="3893185"/>
            <a:ext cx="1476375" cy="174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85523" y="3380423"/>
            <a:ext cx="1546225" cy="1384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" name="Rectangle: Folded Corner 8"/>
          <p:cNvSpPr/>
          <p:nvPr/>
        </p:nvSpPr>
        <p:spPr>
          <a:xfrm>
            <a:off x="6236335" y="2951798"/>
            <a:ext cx="1103313" cy="1328738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rIns="9143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="1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  <a:sym typeface="+mn-ea"/>
              </a:rPr>
              <a:t>Lì xì trao tay tặng ngay may mắn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02998" y="2951798"/>
            <a:ext cx="371475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9298" y="2854960"/>
            <a:ext cx="534987" cy="1190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Rounded Rectangle 42"/>
          <p:cNvSpPr/>
          <p:nvPr/>
        </p:nvSpPr>
        <p:spPr>
          <a:xfrm>
            <a:off x="1955800" y="5670550"/>
            <a:ext cx="1213485" cy="631825"/>
          </a:xfrm>
          <a:prstGeom prst="round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hlinkClick r:id="rId17" action="ppaction://hlinksldjump"/>
          </p:cNvPr>
          <p:cNvSpPr/>
          <p:nvPr/>
        </p:nvSpPr>
        <p:spPr>
          <a:xfrm>
            <a:off x="3904615" y="5760720"/>
            <a:ext cx="1260475" cy="516255"/>
          </a:xfrm>
          <a:prstGeom prst="round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hlinkClick r:id="rId18" action="ppaction://hlinksldjump"/>
          </p:cNvPr>
          <p:cNvSpPr/>
          <p:nvPr/>
        </p:nvSpPr>
        <p:spPr>
          <a:xfrm>
            <a:off x="6226175" y="5800725"/>
            <a:ext cx="1372870" cy="516255"/>
          </a:xfrm>
          <a:prstGeom prst="round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>
            <a:hlinkClick r:id="rId19" action="ppaction://hlinksldjump"/>
          </p:cNvPr>
          <p:cNvSpPr/>
          <p:nvPr/>
        </p:nvSpPr>
        <p:spPr>
          <a:xfrm>
            <a:off x="8616950" y="5760720"/>
            <a:ext cx="1188085" cy="516255"/>
          </a:xfrm>
          <a:prstGeom prst="round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0072370" y="5965825"/>
            <a:ext cx="595630" cy="891540"/>
            <a:chOff x="15862" y="9395"/>
            <a:chExt cx="938" cy="1404"/>
          </a:xfrm>
        </p:grpSpPr>
        <p:sp>
          <p:nvSpPr>
            <p:cNvPr id="42" name="Flowchart: Summing Junction 41">
              <a:hlinkClick r:id="rId20" action="ppaction://hlinksldjump"/>
            </p:cNvPr>
            <p:cNvSpPr/>
            <p:nvPr/>
          </p:nvSpPr>
          <p:spPr>
            <a:xfrm>
              <a:off x="15863" y="9630"/>
              <a:ext cx="768" cy="1023"/>
            </a:xfrm>
            <a:prstGeom prst="flowChartSummingJunction">
              <a:avLst/>
            </a:prstGeom>
            <a:solidFill>
              <a:srgbClr val="FF0000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rIns="9143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15862" y="9395"/>
              <a:ext cx="939" cy="140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28" grpId="0" bldLvl="0" animBg="1"/>
      <p:bldP spid="28" grpId="1" bldLvl="0" animBg="1"/>
      <p:bldP spid="34" grpId="0" bldLvl="0" animBg="1"/>
      <p:bldP spid="34" grpId="1" bldLvl="0" animBg="1"/>
      <p:bldP spid="38" grpId="0" bldLvl="0" animBg="1"/>
      <p:bldP spid="38" grpId="1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324100" y="0"/>
            <a:ext cx="7363460" cy="6654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6" name="30 seconds countdown (Đồng hồ đếm ngược 30 giây)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06500" y="8255"/>
            <a:ext cx="857250" cy="540385"/>
          </a:xfrm>
          <a:prstGeom prst="rect">
            <a:avLst/>
          </a:prstGeom>
        </p:spPr>
      </p:pic>
      <p:pic>
        <p:nvPicPr>
          <p:cNvPr id="27" name="10 seconds countdown (Đồng hồ đếm ngược 10 giây)">
            <a:hlinkClick r:id="" action="ppaction://media"/>
          </p:cNvPr>
          <p:cNvPicPr/>
          <p:nvPr>
            <a:vide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45065" y="0"/>
            <a:ext cx="968375" cy="5397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52095" y="1136015"/>
            <a:ext cx="11939270" cy="1197610"/>
            <a:chOff x="397" y="1789"/>
            <a:chExt cx="18802" cy="1886"/>
          </a:xfrm>
        </p:grpSpPr>
        <p:sp>
          <p:nvSpPr>
            <p:cNvPr id="6" name="Text Box 5"/>
            <p:cNvSpPr txBox="1"/>
            <p:nvPr/>
          </p:nvSpPr>
          <p:spPr>
            <a:xfrm>
              <a:off x="397" y="1789"/>
              <a:ext cx="18802" cy="10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3200" b="1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Câu hỏi.</a:t>
              </a:r>
              <a:r>
                <a:rPr lang="en-US" sz="3200" b="1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200">
                  <a:latin typeface="Times New Roman" panose="02020603050405020304" charset="0"/>
                  <a:cs typeface="Times New Roman" panose="02020603050405020304" charset="0"/>
                </a:rPr>
                <a:t>Cho hai số thực dương </a:t>
              </a:r>
              <a:r>
                <a:rPr lang="en-US" sz="3200" i="1">
                  <a:latin typeface="Times New Roman" panose="02020603050405020304" charset="0"/>
                  <a:cs typeface="Times New Roman" panose="02020603050405020304" charset="0"/>
                </a:rPr>
                <a:t>a,b </a:t>
              </a:r>
              <a:r>
                <a:rPr lang="en-US" sz="3200">
                  <a:latin typeface="Times New Roman" panose="02020603050405020304" charset="0"/>
                  <a:cs typeface="Times New Roman" panose="02020603050405020304" charset="0"/>
                </a:rPr>
                <a:t>với</a:t>
              </a:r>
              <a:r>
                <a:rPr lang="en-US" sz="3200" i="1">
                  <a:latin typeface="Times New Roman" panose="02020603050405020304" charset="0"/>
                  <a:cs typeface="Times New Roman" panose="02020603050405020304" charset="0"/>
                </a:rPr>
                <a:t> a </a:t>
              </a:r>
              <a:r>
                <a:rPr lang="en-US" sz="3200">
                  <a:latin typeface="Times New Roman" panose="02020603050405020304" charset="0"/>
                  <a:cs typeface="Times New Roman" panose="02020603050405020304" charset="0"/>
                </a:rPr>
                <a:t>khác </a:t>
              </a:r>
              <a:r>
                <a:rPr lang="en-US" sz="3200" i="1">
                  <a:latin typeface="Times New Roman" panose="02020603050405020304" charset="0"/>
                  <a:cs typeface="Times New Roman" panose="02020603050405020304" charset="0"/>
                </a:rPr>
                <a:t>1 </a:t>
              </a:r>
              <a:r>
                <a:rPr lang="en-US" sz="3200">
                  <a:latin typeface="Times New Roman" panose="02020603050405020304" charset="0"/>
                  <a:cs typeface="Times New Roman" panose="02020603050405020304" charset="0"/>
                </a:rPr>
                <a:t>và số thực</a:t>
              </a:r>
              <a:r>
                <a:rPr lang="en-US" sz="3200" i="1">
                  <a:latin typeface="Times New Roman" panose="02020603050405020304" charset="0"/>
                  <a:cs typeface="Times New Roman" panose="02020603050405020304" charset="0"/>
                </a:rPr>
                <a:t>                  .</a:t>
              </a:r>
            </a:p>
          </p:txBody>
        </p:sp>
        <p:graphicFrame>
          <p:nvGraphicFramePr>
            <p:cNvPr id="7" name="Object 6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5955" y="1813"/>
            <a:ext cx="2815" cy="9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r:id="rId9" imgW="673100" imgH="228600" progId="Equation.DSMT4">
                    <p:embed/>
                  </p:oleObj>
                </mc:Choice>
                <mc:Fallback>
                  <p:oleObj r:id="rId9" imgW="673100" imgH="228600" progId="Equation.DSMT4">
                    <p:embed/>
                    <p:pic>
                      <p:nvPicPr>
                        <p:cNvPr id="7" name="Object 6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5955" y="1813"/>
                          <a:ext cx="2815" cy="9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8"/>
            <p:cNvSpPr txBox="1"/>
            <p:nvPr/>
          </p:nvSpPr>
          <p:spPr>
            <a:xfrm>
              <a:off x="506" y="2804"/>
              <a:ext cx="10079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>
                  <a:latin typeface="Times New Roman" panose="02020603050405020304" charset="0"/>
                  <a:cs typeface="Times New Roman" panose="02020603050405020304" charset="0"/>
                </a:rPr>
                <a:t>Khẳng định nào sau đây là </a:t>
              </a:r>
              <a:r>
                <a:rPr lang="en-US" sz="3000" b="1" i="1">
                  <a:latin typeface="Times New Roman" panose="02020603050405020304" charset="0"/>
                  <a:cs typeface="Times New Roman" panose="02020603050405020304" charset="0"/>
                </a:rPr>
                <a:t>đúng</a:t>
              </a:r>
              <a:r>
                <a:rPr lang="en-US" sz="3000">
                  <a:latin typeface="Times New Roman" panose="02020603050405020304" charset="0"/>
                  <a:cs typeface="Times New Roman" panose="02020603050405020304" charset="0"/>
                </a:rPr>
                <a:t>?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41705" y="2615565"/>
            <a:ext cx="10624820" cy="717550"/>
            <a:chOff x="1483" y="4119"/>
            <a:chExt cx="16732" cy="1130"/>
          </a:xfrm>
        </p:grpSpPr>
        <p:sp>
          <p:nvSpPr>
            <p:cNvPr id="10" name="Text Box 9"/>
            <p:cNvSpPr txBox="1"/>
            <p:nvPr/>
          </p:nvSpPr>
          <p:spPr>
            <a:xfrm>
              <a:off x="1483" y="4331"/>
              <a:ext cx="1673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charset="0"/>
                  <a:cs typeface="Times New Roman" panose="02020603050405020304" charset="0"/>
                </a:rPr>
                <a:t>A.            </a:t>
              </a:r>
              <a:r>
                <a:rPr lang="en-US" sz="3200">
                  <a:latin typeface="Times New Roman" panose="02020603050405020304" charset="0"/>
                  <a:cs typeface="Times New Roman" panose="02020603050405020304" charset="0"/>
                </a:rPr>
                <a:t>. </a:t>
              </a:r>
              <a:r>
                <a:rPr lang="en-US" sz="3200" b="1">
                  <a:latin typeface="Times New Roman" panose="02020603050405020304" charset="0"/>
                  <a:cs typeface="Times New Roman" panose="02020603050405020304" charset="0"/>
                </a:rPr>
                <a:t>          B.            </a:t>
              </a:r>
              <a:r>
                <a:rPr lang="en-US" sz="3200">
                  <a:latin typeface="Times New Roman" panose="02020603050405020304" charset="0"/>
                  <a:cs typeface="Times New Roman" panose="02020603050405020304" charset="0"/>
                </a:rPr>
                <a:t>.</a:t>
              </a:r>
              <a:r>
                <a:rPr lang="en-US" sz="3200" b="1">
                  <a:latin typeface="Times New Roman" panose="02020603050405020304" charset="0"/>
                  <a:cs typeface="Times New Roman" panose="02020603050405020304" charset="0"/>
                </a:rPr>
                <a:t>           C</a:t>
              </a:r>
              <a:r>
                <a:rPr lang="en-US" sz="3200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             </a:t>
              </a:r>
              <a:r>
                <a:rPr lang="en-US" sz="32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  </a:t>
              </a:r>
              <a:r>
                <a:rPr lang="en-US" sz="3200" b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        D.             </a:t>
              </a:r>
              <a:r>
                <a:rPr lang="en-US" sz="32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</a:t>
              </a:r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aphicFrame>
          <p:nvGraphicFramePr>
            <p:cNvPr id="11" name="Object 10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2340" y="4145"/>
            <a:ext cx="1945" cy="10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r:id="rId11" imgW="444500" imgH="215900" progId="Equation.DSMT4">
                    <p:embed/>
                  </p:oleObj>
                </mc:Choice>
                <mc:Fallback>
                  <p:oleObj r:id="rId11" imgW="444500" imgH="215900" progId="Equation.DSMT4">
                    <p:embed/>
                    <p:pic>
                      <p:nvPicPr>
                        <p:cNvPr id="11" name="Object 10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340" y="4145"/>
                          <a:ext cx="1945" cy="10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6822" y="4146"/>
            <a:ext cx="1944" cy="1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r:id="rId13" imgW="444500" imgH="215900" progId="Equation.DSMT4">
                    <p:embed/>
                  </p:oleObj>
                </mc:Choice>
                <mc:Fallback>
                  <p:oleObj r:id="rId13" imgW="444500" imgH="215900" progId="Equation.DSMT4">
                    <p:embed/>
                    <p:pic>
                      <p:nvPicPr>
                        <p:cNvPr id="14" name="Object 13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822" y="4146"/>
                          <a:ext cx="1944" cy="10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1263" y="4119"/>
            <a:ext cx="1943" cy="1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r:id="rId15" imgW="444500" imgH="215900" progId="Equation.DSMT4">
                    <p:embed/>
                  </p:oleObj>
                </mc:Choice>
                <mc:Fallback>
                  <p:oleObj r:id="rId15" imgW="444500" imgH="215900" progId="Equation.DSMT4">
                    <p:embed/>
                    <p:pic>
                      <p:nvPicPr>
                        <p:cNvPr id="17" name="Object 16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1263" y="4119"/>
                          <a:ext cx="1943" cy="10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5819" y="4145"/>
            <a:ext cx="1994" cy="10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r:id="rId17" imgW="444500" imgH="215900" progId="Equation.DSMT4">
                    <p:embed/>
                  </p:oleObj>
                </mc:Choice>
                <mc:Fallback>
                  <p:oleObj r:id="rId17" imgW="444500" imgH="215900" progId="Equation.DSMT4">
                    <p:embed/>
                    <p:pic>
                      <p:nvPicPr>
                        <p:cNvPr id="23" name="Object 22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5819" y="4145"/>
                          <a:ext cx="1994" cy="10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Group 27"/>
          <p:cNvGrpSpPr/>
          <p:nvPr/>
        </p:nvGrpSpPr>
        <p:grpSpPr>
          <a:xfrm>
            <a:off x="3804285" y="2652395"/>
            <a:ext cx="1898650" cy="746760"/>
            <a:chOff x="5991" y="4177"/>
            <a:chExt cx="2990" cy="1176"/>
          </a:xfrm>
        </p:grpSpPr>
        <p:sp>
          <p:nvSpPr>
            <p:cNvPr id="124" name="Rectangles 123"/>
            <p:cNvSpPr/>
            <p:nvPr/>
          </p:nvSpPr>
          <p:spPr>
            <a:xfrm>
              <a:off x="5991" y="4235"/>
              <a:ext cx="2991" cy="111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3000" b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B.</a:t>
              </a:r>
            </a:p>
          </p:txBody>
        </p:sp>
        <p:graphicFrame>
          <p:nvGraphicFramePr>
            <p:cNvPr id="125" name="Object -2147482621"/>
            <p:cNvGraphicFramePr>
              <a:graphicFrameLocks noChangeAspect="1"/>
            </p:cNvGraphicFramePr>
            <p:nvPr/>
          </p:nvGraphicFramePr>
          <p:xfrm>
            <a:off x="6720" y="4177"/>
            <a:ext cx="2160" cy="9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" r:id="rId19" imgW="469900" imgH="215900" progId="Equation.DSMT4">
                    <p:embed/>
                  </p:oleObj>
                </mc:Choice>
                <mc:Fallback>
                  <p:oleObj r:id="rId19" imgW="469900" imgH="215900" progId="Equation.DSMT4">
                    <p:embed/>
                    <p:pic>
                      <p:nvPicPr>
                        <p:cNvPr id="125" name="Object -2147482621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6720" y="4177"/>
                          <a:ext cx="2160" cy="9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Action Button: Home 30">
            <a:hlinkClick r:id="rId21" action="ppaction://hlinksldjump"/>
          </p:cNvPr>
          <p:cNvSpPr/>
          <p:nvPr/>
        </p:nvSpPr>
        <p:spPr>
          <a:xfrm>
            <a:off x="11566525" y="6373495"/>
            <a:ext cx="486410" cy="410845"/>
          </a:xfrm>
          <a:prstGeom prst="actionButtonHom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8000">
                <p:cTn id="8" fill="hold" display="1">
                  <p:stCondLst>
                    <p:cond delay="indefinite"/>
                  </p:stCondLst>
                </p:cTn>
                <p:tgtEl>
                  <p:spTgt spid="96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3" dur="1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video>
              <p:cMediaNode vol="96000">
                <p:cTn id="14" fill="hold" display="1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324100" y="0"/>
            <a:ext cx="7363460" cy="6654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6" name="30 seconds countdown (Đồng hồ đếm ngược 30 giây)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06500" y="8255"/>
            <a:ext cx="857250" cy="540385"/>
          </a:xfrm>
          <a:prstGeom prst="rect">
            <a:avLst/>
          </a:prstGeom>
        </p:spPr>
      </p:pic>
      <p:pic>
        <p:nvPicPr>
          <p:cNvPr id="27" name="10 seconds countdown (Đồng hồ đếm ngược 10 giây)">
            <a:hlinkClick r:id="" action="ppaction://media"/>
          </p:cNvPr>
          <p:cNvPicPr/>
          <p:nvPr>
            <a:vide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45065" y="0"/>
            <a:ext cx="968375" cy="5397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18627" y="1125220"/>
            <a:ext cx="12110108" cy="1269365"/>
            <a:chOff x="1107" y="1772"/>
            <a:chExt cx="18407" cy="1999"/>
          </a:xfrm>
        </p:grpSpPr>
        <p:sp>
          <p:nvSpPr>
            <p:cNvPr id="6" name="Text Box 5"/>
            <p:cNvSpPr txBox="1"/>
            <p:nvPr/>
          </p:nvSpPr>
          <p:spPr>
            <a:xfrm>
              <a:off x="1108" y="1772"/>
              <a:ext cx="18406" cy="10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3400" b="1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Câu hỏi.</a:t>
              </a:r>
              <a:r>
                <a:rPr lang="en-US" sz="3400" b="1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400">
                  <a:latin typeface="Times New Roman" panose="02020603050405020304" charset="0"/>
                  <a:cs typeface="Times New Roman" panose="02020603050405020304" charset="0"/>
                </a:rPr>
                <a:t>Cho hai số thực dương </a:t>
              </a:r>
              <a:r>
                <a:rPr lang="en-US" sz="3400" i="1">
                  <a:latin typeface="Times New Roman" panose="02020603050405020304" charset="0"/>
                  <a:cs typeface="Times New Roman" panose="02020603050405020304" charset="0"/>
                </a:rPr>
                <a:t>a,b </a:t>
              </a:r>
              <a:r>
                <a:rPr lang="en-US" sz="3400">
                  <a:latin typeface="Times New Roman" panose="02020603050405020304" charset="0"/>
                  <a:cs typeface="Times New Roman" panose="02020603050405020304" charset="0"/>
                </a:rPr>
                <a:t>với</a:t>
              </a:r>
              <a:r>
                <a:rPr lang="en-US" sz="3400" i="1">
                  <a:latin typeface="Times New Roman" panose="02020603050405020304" charset="0"/>
                  <a:cs typeface="Times New Roman" panose="02020603050405020304" charset="0"/>
                </a:rPr>
                <a:t> a </a:t>
              </a:r>
              <a:r>
                <a:rPr lang="en-US" sz="3400">
                  <a:latin typeface="Times New Roman" panose="02020603050405020304" charset="0"/>
                  <a:cs typeface="Times New Roman" panose="02020603050405020304" charset="0"/>
                </a:rPr>
                <a:t>khác </a:t>
              </a:r>
              <a:r>
                <a:rPr lang="en-US" sz="3400" i="1">
                  <a:latin typeface="Times New Roman" panose="02020603050405020304" charset="0"/>
                  <a:cs typeface="Times New Roman" panose="02020603050405020304" charset="0"/>
                </a:rPr>
                <a:t>1 </a:t>
              </a:r>
              <a:r>
                <a:rPr lang="en-US" sz="3400">
                  <a:latin typeface="Times New Roman" panose="02020603050405020304" charset="0"/>
                  <a:cs typeface="Times New Roman" panose="02020603050405020304" charset="0"/>
                </a:rPr>
                <a:t>và số thực</a:t>
              </a:r>
              <a:r>
                <a:rPr lang="en-US" sz="3400" i="1">
                  <a:latin typeface="Times New Roman" panose="02020603050405020304" charset="0"/>
                  <a:cs typeface="Times New Roman" panose="02020603050405020304" charset="0"/>
                </a:rPr>
                <a:t> c .</a:t>
              </a:r>
            </a:p>
          </p:txBody>
        </p:sp>
        <p:sp>
          <p:nvSpPr>
            <p:cNvPr id="9" name="Text Box 8"/>
            <p:cNvSpPr txBox="1"/>
            <p:nvPr/>
          </p:nvSpPr>
          <p:spPr>
            <a:xfrm>
              <a:off x="1107" y="2804"/>
              <a:ext cx="10079" cy="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>
                  <a:latin typeface="Times New Roman" panose="02020603050405020304" charset="0"/>
                  <a:cs typeface="Times New Roman" panose="02020603050405020304" charset="0"/>
                </a:rPr>
                <a:t>Khẳng định nào sau đây là </a:t>
              </a:r>
              <a:r>
                <a:rPr lang="en-US" sz="3400" b="1" i="1">
                  <a:latin typeface="Times New Roman" panose="02020603050405020304" charset="0"/>
                  <a:cs typeface="Times New Roman" panose="02020603050405020304" charset="0"/>
                </a:rPr>
                <a:t>sai</a:t>
              </a:r>
              <a:r>
                <a:rPr lang="en-US" sz="3400">
                  <a:latin typeface="Times New Roman" panose="02020603050405020304" charset="0"/>
                  <a:cs typeface="Times New Roman" panose="02020603050405020304" charset="0"/>
                </a:rPr>
                <a:t>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98295" y="2705100"/>
            <a:ext cx="11082020" cy="778510"/>
            <a:chOff x="763" y="4146"/>
            <a:chExt cx="17452" cy="1226"/>
          </a:xfrm>
        </p:grpSpPr>
        <p:grpSp>
          <p:nvGrpSpPr>
            <p:cNvPr id="25" name="Group 24"/>
            <p:cNvGrpSpPr/>
            <p:nvPr/>
          </p:nvGrpSpPr>
          <p:grpSpPr>
            <a:xfrm>
              <a:off x="763" y="4146"/>
              <a:ext cx="17452" cy="1226"/>
              <a:chOff x="1483" y="4146"/>
              <a:chExt cx="16732" cy="1226"/>
            </a:xfrm>
          </p:grpSpPr>
          <p:sp>
            <p:nvSpPr>
              <p:cNvPr id="10" name="Text Box 9"/>
              <p:cNvSpPr txBox="1"/>
              <p:nvPr/>
            </p:nvSpPr>
            <p:spPr>
              <a:xfrm>
                <a:off x="1483" y="4331"/>
                <a:ext cx="16732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latin typeface="Times New Roman" panose="02020603050405020304" charset="0"/>
                    <a:cs typeface="Times New Roman" panose="02020603050405020304" charset="0"/>
                  </a:rPr>
                  <a:t>A.                     </a:t>
                </a:r>
                <a:r>
                  <a:rPr lang="en-US" sz="3200">
                    <a:latin typeface="Times New Roman" panose="02020603050405020304" charset="0"/>
                    <a:cs typeface="Times New Roman" panose="02020603050405020304" charset="0"/>
                  </a:rPr>
                  <a:t>. </a:t>
                </a:r>
                <a:r>
                  <a:rPr lang="en-US" sz="3200" b="1">
                    <a:latin typeface="Times New Roman" panose="02020603050405020304" charset="0"/>
                    <a:cs typeface="Times New Roman" panose="02020603050405020304" charset="0"/>
                  </a:rPr>
                  <a:t>                     B.                   </a:t>
                </a:r>
                <a:r>
                  <a:rPr lang="en-US" sz="3200">
                    <a:latin typeface="Times New Roman" panose="02020603050405020304" charset="0"/>
                    <a:cs typeface="Times New Roman" panose="02020603050405020304" charset="0"/>
                  </a:rPr>
                  <a:t>.</a:t>
                </a:r>
                <a:r>
                  <a:rPr lang="en-US" sz="3200" b="1">
                    <a:latin typeface="Times New Roman" panose="02020603050405020304" charset="0"/>
                    <a:cs typeface="Times New Roman" panose="02020603050405020304" charset="0"/>
                  </a:rPr>
                  <a:t>        </a:t>
                </a:r>
                <a:endParaRPr lang="en-US" sz="32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graphicFrame>
            <p:nvGraphicFramePr>
              <p:cNvPr id="11" name="Object 10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2321" y="4146"/>
              <a:ext cx="3223" cy="122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5" r:id="rId9" imgW="736600" imgH="254000" progId="Equation.DSMT4">
                      <p:embed/>
                    </p:oleObj>
                  </mc:Choice>
                  <mc:Fallback>
                    <p:oleObj r:id="rId9" imgW="736600" imgH="254000" progId="Equation.DSMT4">
                      <p:embed/>
                      <p:pic>
                        <p:nvPicPr>
                          <p:cNvPr id="11" name="Object 10">
                            <a:hlinkClick r:id="" action="ppaction://ole?verb=0"/>
                          </p:cNvPr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2321" y="4146"/>
                            <a:ext cx="3223" cy="122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" name="Object 3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9213" y="4268"/>
            <a:ext cx="2957" cy="1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r:id="rId11" imgW="647700" imgH="228600" progId="Equation.DSMT4">
                    <p:embed/>
                  </p:oleObj>
                </mc:Choice>
                <mc:Fallback>
                  <p:oleObj r:id="rId11" imgW="647700" imgH="228600" progId="Equation.DSMT4">
                    <p:embed/>
                    <p:pic>
                      <p:nvPicPr>
                        <p:cNvPr id="4" name="Object 3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213" y="4268"/>
                          <a:ext cx="2957" cy="11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1577340" y="4171950"/>
            <a:ext cx="11082020" cy="760095"/>
            <a:chOff x="763" y="4175"/>
            <a:chExt cx="17452" cy="1197"/>
          </a:xfrm>
        </p:grpSpPr>
        <p:grpSp>
          <p:nvGrpSpPr>
            <p:cNvPr id="19" name="Group 18"/>
            <p:cNvGrpSpPr/>
            <p:nvPr/>
          </p:nvGrpSpPr>
          <p:grpSpPr>
            <a:xfrm>
              <a:off x="763" y="4175"/>
              <a:ext cx="17452" cy="1075"/>
              <a:chOff x="1483" y="4175"/>
              <a:chExt cx="16732" cy="1075"/>
            </a:xfrm>
          </p:grpSpPr>
          <p:sp>
            <p:nvSpPr>
              <p:cNvPr id="20" name="Text Box 19"/>
              <p:cNvSpPr txBox="1"/>
              <p:nvPr/>
            </p:nvSpPr>
            <p:spPr>
              <a:xfrm>
                <a:off x="1483" y="4331"/>
                <a:ext cx="16732" cy="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>
                    <a:latin typeface="Times New Roman" panose="02020603050405020304" charset="0"/>
                    <a:cs typeface="Times New Roman" panose="02020603050405020304" charset="0"/>
                  </a:rPr>
                  <a:t>C.                  </a:t>
                </a:r>
                <a:r>
                  <a:rPr lang="en-US" sz="3200">
                    <a:latin typeface="Times New Roman" panose="02020603050405020304" charset="0"/>
                    <a:cs typeface="Times New Roman" panose="02020603050405020304" charset="0"/>
                  </a:rPr>
                  <a:t>. </a:t>
                </a:r>
                <a:r>
                  <a:rPr lang="en-US" sz="3200" b="1">
                    <a:latin typeface="Times New Roman" panose="02020603050405020304" charset="0"/>
                    <a:cs typeface="Times New Roman" panose="02020603050405020304" charset="0"/>
                  </a:rPr>
                  <a:t>                        D.                   </a:t>
                </a:r>
                <a:r>
                  <a:rPr lang="en-US" sz="3200">
                    <a:latin typeface="Times New Roman" panose="02020603050405020304" charset="0"/>
                    <a:cs typeface="Times New Roman" panose="02020603050405020304" charset="0"/>
                  </a:rPr>
                  <a:t>.</a:t>
                </a:r>
                <a:r>
                  <a:rPr lang="en-US" sz="3200" b="1">
                    <a:latin typeface="Times New Roman" panose="02020603050405020304" charset="0"/>
                    <a:cs typeface="Times New Roman" panose="02020603050405020304" charset="0"/>
                  </a:rPr>
                  <a:t>        </a:t>
                </a:r>
                <a:endParaRPr lang="en-US" sz="3200">
                  <a:latin typeface="Times New Roman" panose="02020603050405020304" charset="0"/>
                  <a:cs typeface="Times New Roman" panose="02020603050405020304" charset="0"/>
                </a:endParaRPr>
              </a:p>
            </p:txBody>
          </p:sp>
          <p:graphicFrame>
            <p:nvGraphicFramePr>
              <p:cNvPr id="21" name="Object 20">
                <a:hlinkClick r:id="" action="ppaction://ole?verb=0"/>
              </p:cNvPr>
              <p:cNvGraphicFramePr>
                <a:graphicFrameLocks noChangeAspect="1"/>
              </p:cNvGraphicFramePr>
              <p:nvPr/>
            </p:nvGraphicFramePr>
            <p:xfrm>
              <a:off x="2301" y="4175"/>
              <a:ext cx="2748" cy="10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7" r:id="rId13" imgW="609600" imgH="215900" progId="Equation.DSMT4">
                      <p:embed/>
                    </p:oleObj>
                  </mc:Choice>
                  <mc:Fallback>
                    <p:oleObj r:id="rId13" imgW="609600" imgH="215900" progId="Equation.DSMT4">
                      <p:embed/>
                      <p:pic>
                        <p:nvPicPr>
                          <p:cNvPr id="21" name="Object 20">
                            <a:hlinkClick r:id="" action="ppaction://ole?verb=0"/>
                          </p:cNvPr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2301" y="4175"/>
                            <a:ext cx="2748" cy="10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6" name="Object 25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9154" y="4268"/>
            <a:ext cx="3316" cy="1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r:id="rId15" imgW="685800" imgH="228600" progId="Equation.DSMT4">
                    <p:embed/>
                  </p:oleObj>
                </mc:Choice>
                <mc:Fallback>
                  <p:oleObj r:id="rId15" imgW="685800" imgH="228600" progId="Equation.DSMT4">
                    <p:embed/>
                    <p:pic>
                      <p:nvPicPr>
                        <p:cNvPr id="26" name="Object 25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9154" y="4268"/>
                          <a:ext cx="3316" cy="11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8" name="Rectangles 147"/>
          <p:cNvSpPr/>
          <p:nvPr/>
        </p:nvSpPr>
        <p:spPr>
          <a:xfrm>
            <a:off x="6435090" y="4271010"/>
            <a:ext cx="528955" cy="6489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D.</a:t>
            </a:r>
          </a:p>
        </p:txBody>
      </p:sp>
      <p:grpSp>
        <p:nvGrpSpPr>
          <p:cNvPr id="167" name="Group 166"/>
          <p:cNvGrpSpPr/>
          <p:nvPr/>
        </p:nvGrpSpPr>
        <p:grpSpPr>
          <a:xfrm>
            <a:off x="6964045" y="4271010"/>
            <a:ext cx="1988233" cy="682284"/>
            <a:chOff x="15819" y="4763"/>
            <a:chExt cx="2909" cy="924"/>
          </a:xfrm>
        </p:grpSpPr>
        <p:sp>
          <p:nvSpPr>
            <p:cNvPr id="149" name="Rectangles 148"/>
            <p:cNvSpPr/>
            <p:nvPr/>
          </p:nvSpPr>
          <p:spPr>
            <a:xfrm>
              <a:off x="15819" y="4763"/>
              <a:ext cx="2907" cy="87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aphicFrame>
          <p:nvGraphicFramePr>
            <p:cNvPr id="150" name="Object 149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5820" y="4795"/>
            <a:ext cx="2908" cy="8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9" r:id="rId17" imgW="698500" imgH="228600" progId="Equation.DSMT4">
                    <p:embed/>
                  </p:oleObj>
                </mc:Choice>
                <mc:Fallback>
                  <p:oleObj r:id="rId17" imgW="698500" imgH="228600" progId="Equation.DSMT4">
                    <p:embed/>
                    <p:pic>
                      <p:nvPicPr>
                        <p:cNvPr id="150" name="Object 149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5820" y="4795"/>
                          <a:ext cx="2908" cy="89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Action Button: Home 30">
            <a:hlinkClick r:id="rId19" action="ppaction://hlinksldjump"/>
          </p:cNvPr>
          <p:cNvSpPr/>
          <p:nvPr/>
        </p:nvSpPr>
        <p:spPr>
          <a:xfrm>
            <a:off x="11566525" y="6373495"/>
            <a:ext cx="486410" cy="410845"/>
          </a:xfrm>
          <a:prstGeom prst="actionButtonHom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8000">
                <p:cTn id="12" fill="hold" display="1">
                  <p:stCondLst>
                    <p:cond delay="indefinite"/>
                  </p:stCondLst>
                </p:cTn>
                <p:tgtEl>
                  <p:spTgt spid="9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7" dur="1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video>
              <p:cMediaNode vol="96000">
                <p:cTn id="18" fill="hold" display="1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148" grpId="0" bldLvl="0" animBg="1"/>
      <p:bldP spid="14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692400" y="144909"/>
            <a:ext cx="6848000" cy="2582659"/>
            <a:chOff x="4129800" y="287531"/>
            <a:chExt cx="10272000" cy="3873989"/>
          </a:xfrm>
        </p:grpSpPr>
        <p:grpSp>
          <p:nvGrpSpPr>
            <p:cNvPr id="13" name="Group 2"/>
            <p:cNvGrpSpPr/>
            <p:nvPr/>
          </p:nvGrpSpPr>
          <p:grpSpPr>
            <a:xfrm>
              <a:off x="5715000" y="287531"/>
              <a:ext cx="6373912" cy="3873989"/>
              <a:chOff x="0" y="-28575"/>
              <a:chExt cx="2404882" cy="841375"/>
            </a:xfrm>
          </p:grpSpPr>
          <p:sp>
            <p:nvSpPr>
              <p:cNvPr id="14" name="Freeform 3"/>
              <p:cNvSpPr/>
              <p:nvPr/>
            </p:nvSpPr>
            <p:spPr>
              <a:xfrm>
                <a:off x="248608" y="29859"/>
                <a:ext cx="2156274" cy="272376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rgbClr val="24536B"/>
              </a:solidFill>
            </p:spPr>
          </p:sp>
          <p:sp>
            <p:nvSpPr>
              <p:cNvPr id="15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494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6" name="Google Shape;7771;p33"/>
            <p:cNvSpPr txBox="1">
              <a:spLocks/>
            </p:cNvSpPr>
            <p:nvPr/>
          </p:nvSpPr>
          <p:spPr>
            <a:xfrm>
              <a:off x="4129800" y="800100"/>
              <a:ext cx="10272000" cy="7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267" tIns="81267" rIns="81267" bIns="81267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Kavoon"/>
                <a:buNone/>
                <a:defRPr sz="3500" b="0" i="0" u="none" strike="noStrike" cap="none">
                  <a:solidFill>
                    <a:schemeClr val="dk1"/>
                  </a:solidFill>
                  <a:latin typeface="Kavoon"/>
                  <a:ea typeface="Kavoon"/>
                  <a:cs typeface="Kavoon"/>
                  <a:sym typeface="Kavoo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 defTabSz="609630">
                <a:buClr>
                  <a:srgbClr val="04596F"/>
                </a:buClr>
              </a:pPr>
              <a:r>
                <a:rPr lang="vi-VN" sz="3867" b="1" kern="0" dirty="0">
                  <a:solidFill>
                    <a:srgbClr val="FFFF00"/>
                  </a:solidFill>
                  <a:latin typeface="Arial" panose="020B0604020202020204" pitchFamily="34" charset="0"/>
                </a:rPr>
                <a:t>KHỞI ĐỘNG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06401" y="1451069"/>
                <a:ext cx="7440763" cy="3109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Bef>
                    <a:spcPts val="400"/>
                  </a:spcBef>
                  <a:spcAft>
                    <a:spcPts val="533"/>
                  </a:spcAft>
                </a:pPr>
                <a:r>
                  <a:rPr lang="vi-VN" sz="2667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Chỉ số hay độ </a:t>
                </a:r>
                <a14:m>
                  <m:oMath xmlns:m="http://schemas.openxmlformats.org/officeDocument/2006/math">
                    <m:r>
                      <a:rPr lang="vi-VN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𝑝𝐻</m:t>
                    </m:r>
                  </m:oMath>
                </a14:m>
                <a:r>
                  <a:rPr lang="vi-VN" sz="2667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của một dung dịch được tính theo công thức: </a:t>
                </a:r>
                <a14:m>
                  <m:oMath xmlns:m="http://schemas.openxmlformats.org/officeDocument/2006/math">
                    <m:r>
                      <a:rPr lang="vi-VN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𝑝𝐻</m:t>
                    </m:r>
                    <m:r>
                      <a:rPr lang="vi-VN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2667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6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vi-VN" sz="26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vi-VN" sz="2667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với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vi-VN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2667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là nồng độ ion hydrogen. Người ta đo được nồng độ ion hydrogen của một cốc nước cam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vi-VN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vi-VN" sz="2667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, ước dừa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vi-VN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vi-VN" sz="2667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 (nồng độ tính bằng mol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p>
                        <m:r>
                          <a:rPr lang="vi-VN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vi-VN" sz="2667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).</a:t>
                </a:r>
                <a:endParaRPr lang="en-US" sz="2467" kern="100">
                  <a:solidFill>
                    <a:prstClr val="black"/>
                  </a:solidFill>
                  <a:latin typeface="Calibri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1" y="1451069"/>
                <a:ext cx="7440763" cy="3109184"/>
              </a:xfrm>
              <a:prstGeom prst="rect">
                <a:avLst/>
              </a:prstGeom>
              <a:blipFill>
                <a:blip r:embed="rId2"/>
                <a:stretch>
                  <a:fillRect l="-1557" r="-1557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6733154">
            <a:off x="91467" y="-228815"/>
            <a:ext cx="948643" cy="166050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396396" y="4971150"/>
            <a:ext cx="9394157" cy="1866798"/>
            <a:chOff x="1586277" y="1982133"/>
            <a:chExt cx="14091235" cy="280019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6277" y="2113671"/>
              <a:ext cx="2434131" cy="2668659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5238112" y="1982133"/>
              <a:ext cx="10439400" cy="2438400"/>
              <a:chOff x="10131559" y="6759015"/>
              <a:chExt cx="12803506" cy="2438400"/>
            </a:xfrm>
          </p:grpSpPr>
          <p:sp>
            <p:nvSpPr>
              <p:cNvPr id="25" name="Cloud Callout 24"/>
              <p:cNvSpPr/>
              <p:nvPr/>
            </p:nvSpPr>
            <p:spPr>
              <a:xfrm>
                <a:off x="10131559" y="6759015"/>
                <a:ext cx="12803506" cy="2438400"/>
              </a:xfrm>
              <a:prstGeom prst="cloudCallout">
                <a:avLst>
                  <a:gd name="adj1" fmla="val -61493"/>
                  <a:gd name="adj2" fmla="val 15803"/>
                </a:avLst>
              </a:prstGeom>
              <a:solidFill>
                <a:schemeClr val="bg1"/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1625025" y="7140015"/>
                <a:ext cx="9816574" cy="1654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609630">
                  <a:lnSpc>
                    <a:spcPct val="150000"/>
                  </a:lnSpc>
                </a:pPr>
                <a:r>
                  <a:rPr lang="vi-VN" sz="2333" i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Làm thế nào để tính được độ pH của cốc nước cam, nước dừa đó?</a:t>
                </a:r>
                <a:endParaRPr lang="en-US" sz="2333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2427830"/>
            <a:ext cx="4109758" cy="216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6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324100" y="0"/>
            <a:ext cx="7363460" cy="6654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6" name="30 seconds countdown (Đồng hồ đếm ngược 30 giây)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06500" y="8255"/>
            <a:ext cx="857250" cy="540385"/>
          </a:xfrm>
          <a:prstGeom prst="rect">
            <a:avLst/>
          </a:prstGeom>
        </p:spPr>
      </p:pic>
      <p:pic>
        <p:nvPicPr>
          <p:cNvPr id="27" name="10 seconds countdown (Đồng hồ đếm ngược 10 giây)">
            <a:hlinkClick r:id="" action="ppaction://media"/>
          </p:cNvPr>
          <p:cNvPicPr/>
          <p:nvPr>
            <a:vide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45065" y="0"/>
            <a:ext cx="968375" cy="5397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18627" y="1125220"/>
            <a:ext cx="12110108" cy="1269365"/>
            <a:chOff x="1107" y="1772"/>
            <a:chExt cx="18407" cy="19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5"/>
                <p:cNvSpPr txBox="1"/>
                <p:nvPr/>
              </p:nvSpPr>
              <p:spPr>
                <a:xfrm>
                  <a:off x="1108" y="1772"/>
                  <a:ext cx="18406" cy="10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sz="3400" b="1">
                      <a:solidFill>
                        <a:srgbClr val="C00000"/>
                      </a:solidFill>
                      <a:latin typeface="Times New Roman" panose="02020603050405020304" charset="0"/>
                      <a:cs typeface="Times New Roman" panose="02020603050405020304" charset="0"/>
                    </a:rPr>
                    <a:t>Câu hỏi.</a:t>
                  </a:r>
                  <a:r>
                    <a:rPr lang="en-US" sz="3400" b="1">
                      <a:latin typeface="Times New Roman" panose="02020603050405020304" charset="0"/>
                      <a:cs typeface="Times New Roman" panose="02020603050405020304" charset="0"/>
                    </a:rPr>
                    <a:t> </a:t>
                  </a:r>
                  <a:r>
                    <a:rPr lang="en-US" sz="3400">
                      <a:latin typeface="Times New Roman" panose="02020603050405020304" charset="0"/>
                      <a:cs typeface="Times New Roman" panose="02020603050405020304" charset="0"/>
                    </a:rPr>
                    <a:t>Cho hai số thực dương </a:t>
                  </a:r>
                  <a:r>
                    <a:rPr lang="en-US" sz="3400" i="1">
                      <a:latin typeface="Times New Roman" panose="02020603050405020304" charset="0"/>
                      <a:cs typeface="Times New Roman" panose="02020603050405020304" charset="0"/>
                    </a:rPr>
                    <a:t>a,b và </a:t>
                  </a:r>
                  <a14:m>
                    <m:oMath xmlns:m="http://schemas.openxmlformats.org/officeDocument/2006/math">
                      <m:r>
                        <a:rPr lang="en-US" sz="3400" i="1">
                          <a:latin typeface="Cambria Math" panose="02040503050406030204" charset="0"/>
                          <a:cs typeface="Cambria Math" panose="02040503050406030204" charset="0"/>
                        </a:rPr>
                        <m:t>𝛼</m:t>
                      </m:r>
                      <m:r>
                        <a:rPr lang="en-US" sz="3400" i="1">
                          <a:latin typeface="Cambria Math" panose="02040503050406030204" charset="0"/>
                          <a:cs typeface="Cambria Math" panose="02040503050406030204" charset="0"/>
                        </a:rPr>
                        <m:t>, </m:t>
                      </m:r>
                      <m:r>
                        <a:rPr lang="en-US" sz="3400" i="1">
                          <a:latin typeface="Cambria Math" panose="02040503050406030204" charset="0"/>
                          <a:cs typeface="Cambria Math" panose="02040503050406030204" charset="0"/>
                        </a:rPr>
                        <m:t>𝛽</m:t>
                      </m:r>
                    </m:oMath>
                  </a14:m>
                  <a:r>
                    <a:rPr lang="en-US" sz="3400">
                      <a:latin typeface="Times New Roman" panose="02020603050405020304" charset="0"/>
                      <a:cs typeface="Times New Roman" panose="02020603050405020304" charset="0"/>
                    </a:rPr>
                    <a:t> là những số thực</a:t>
                  </a:r>
                  <a:r>
                    <a:rPr lang="en-US" sz="3400" i="1">
                      <a:latin typeface="Times New Roman" panose="02020603050405020304" charset="0"/>
                      <a:cs typeface="Times New Roman" panose="02020603050405020304" charset="0"/>
                    </a:rPr>
                    <a:t> </a:t>
                  </a:r>
                  <a:r>
                    <a:rPr lang="en-US" sz="3400">
                      <a:latin typeface="Times New Roman" panose="02020603050405020304" charset="0"/>
                      <a:cs typeface="Times New Roman" panose="02020603050405020304" charset="0"/>
                    </a:rPr>
                    <a:t>tùy ý</a:t>
                  </a:r>
                  <a:r>
                    <a:rPr lang="en-US" sz="3400" i="1">
                      <a:latin typeface="Times New Roman" panose="02020603050405020304" charset="0"/>
                      <a:cs typeface="Times New Roman" panose="02020603050405020304" charset="0"/>
                    </a:rPr>
                    <a:t> .</a:t>
                  </a:r>
                </a:p>
              </p:txBody>
            </p:sp>
          </mc:Choice>
          <mc:Fallback xmlns="">
            <p:sp>
              <p:nvSpPr>
                <p:cNvPr id="6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" y="1772"/>
                  <a:ext cx="18406" cy="1032"/>
                </a:xfrm>
                <a:prstGeom prst="rect">
                  <a:avLst/>
                </a:prstGeom>
                <a:blipFill rotWithShape="1">
                  <a:blip r:embed="rId9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 Box 8"/>
            <p:cNvSpPr txBox="1"/>
            <p:nvPr/>
          </p:nvSpPr>
          <p:spPr>
            <a:xfrm>
              <a:off x="1107" y="2804"/>
              <a:ext cx="10079" cy="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>
                  <a:latin typeface="Times New Roman" panose="02020603050405020304" charset="0"/>
                  <a:cs typeface="Times New Roman" panose="02020603050405020304" charset="0"/>
                </a:rPr>
                <a:t>Khẳng định nào sau đây là </a:t>
              </a:r>
              <a:r>
                <a:rPr lang="en-US" sz="3400" b="1" i="1">
                  <a:latin typeface="Times New Roman" panose="02020603050405020304" charset="0"/>
                  <a:cs typeface="Times New Roman" panose="02020603050405020304" charset="0"/>
                </a:rPr>
                <a:t>sai</a:t>
              </a:r>
              <a:r>
                <a:rPr lang="en-US" sz="3400">
                  <a:latin typeface="Times New Roman" panose="02020603050405020304" charset="0"/>
                  <a:cs typeface="Times New Roman" panose="02020603050405020304" charset="0"/>
                </a:rPr>
                <a:t>?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98295" y="2694305"/>
            <a:ext cx="11082020" cy="711835"/>
            <a:chOff x="1483" y="4129"/>
            <a:chExt cx="16732" cy="1121"/>
          </a:xfrm>
        </p:grpSpPr>
        <p:sp>
          <p:nvSpPr>
            <p:cNvPr id="10" name="Text Box 9"/>
            <p:cNvSpPr txBox="1"/>
            <p:nvPr/>
          </p:nvSpPr>
          <p:spPr>
            <a:xfrm>
              <a:off x="1483" y="4331"/>
              <a:ext cx="1673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charset="0"/>
                  <a:cs typeface="Times New Roman" panose="02020603050405020304" charset="0"/>
                </a:rPr>
                <a:t>A.                        </a:t>
              </a:r>
              <a:r>
                <a:rPr lang="en-US" sz="3200">
                  <a:latin typeface="Times New Roman" panose="02020603050405020304" charset="0"/>
                  <a:cs typeface="Times New Roman" panose="02020603050405020304" charset="0"/>
                </a:rPr>
                <a:t>. </a:t>
              </a:r>
              <a:r>
                <a:rPr lang="en-US" sz="3200" b="1">
                  <a:latin typeface="Times New Roman" panose="02020603050405020304" charset="0"/>
                  <a:cs typeface="Times New Roman" panose="02020603050405020304" charset="0"/>
                </a:rPr>
                <a:t>                     B.                    </a:t>
              </a:r>
              <a:r>
                <a:rPr lang="en-US" sz="3200">
                  <a:latin typeface="Times New Roman" panose="02020603050405020304" charset="0"/>
                  <a:cs typeface="Times New Roman" panose="02020603050405020304" charset="0"/>
                </a:rPr>
                <a:t>.</a:t>
              </a:r>
              <a:r>
                <a:rPr lang="en-US" sz="3200" b="1">
                  <a:latin typeface="Times New Roman" panose="02020603050405020304" charset="0"/>
                  <a:cs typeface="Times New Roman" panose="02020603050405020304" charset="0"/>
                </a:rPr>
                <a:t>        </a:t>
              </a:r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aphicFrame>
          <p:nvGraphicFramePr>
            <p:cNvPr id="11" name="Object 10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2268" y="4129"/>
            <a:ext cx="3778" cy="10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r:id="rId10" imgW="862965" imgH="215900" progId="Equation.DSMT4">
                    <p:embed/>
                  </p:oleObj>
                </mc:Choice>
                <mc:Fallback>
                  <p:oleObj r:id="rId10" imgW="862965" imgH="215900" progId="Equation.DSMT4">
                    <p:embed/>
                    <p:pic>
                      <p:nvPicPr>
                        <p:cNvPr id="11" name="Object 10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268" y="4129"/>
                          <a:ext cx="3778" cy="10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ext Box 19"/>
          <p:cNvSpPr txBox="1"/>
          <p:nvPr/>
        </p:nvSpPr>
        <p:spPr>
          <a:xfrm>
            <a:off x="1577340" y="4271010"/>
            <a:ext cx="11082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C.                          </a:t>
            </a:r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                   D.                         </a:t>
            </a:r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sz="3200" b="1"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306351" y="2351405"/>
          <a:ext cx="198882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12" imgW="685800" imgH="444500" progId="Equation.DSMT4">
                  <p:embed/>
                </p:oleObj>
              </mc:Choice>
              <mc:Fallback>
                <p:oleObj r:id="rId12" imgW="685800" imgH="444500" progId="Equation.DSMT4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306351" y="2351405"/>
                        <a:ext cx="1988820" cy="136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118360" y="4020820"/>
          <a:ext cx="2738755" cy="909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14" imgW="2501900" imgH="662940" progId="Equation.DSMT4">
                  <p:embed/>
                </p:oleObj>
              </mc:Choice>
              <mc:Fallback>
                <p:oleObj r:id="rId14" imgW="2501900" imgH="662940" progId="Equation.DSMT4">
                  <p:embed/>
                  <p:pic>
                    <p:nvPicPr>
                      <p:cNvPr id="14" name="Object 1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18360" y="4020820"/>
                        <a:ext cx="2738755" cy="909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306310" y="4020820"/>
          <a:ext cx="2564765" cy="887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16" imgW="952500" imgH="316865" progId="Equation.DSMT4">
                  <p:embed/>
                </p:oleObj>
              </mc:Choice>
              <mc:Fallback>
                <p:oleObj r:id="rId16" imgW="952500" imgH="316865" progId="Equation.DSMT4">
                  <p:embed/>
                  <p:pic>
                    <p:nvPicPr>
                      <p:cNvPr id="17" name="Object 1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306310" y="4020820"/>
                        <a:ext cx="2564765" cy="887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" name="Rectangles 162"/>
          <p:cNvSpPr/>
          <p:nvPr/>
        </p:nvSpPr>
        <p:spPr>
          <a:xfrm>
            <a:off x="1370965" y="4120515"/>
            <a:ext cx="747395" cy="8102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118360" y="4119880"/>
            <a:ext cx="2738755" cy="810895"/>
            <a:chOff x="3336" y="6488"/>
            <a:chExt cx="4313" cy="1277"/>
          </a:xfrm>
        </p:grpSpPr>
        <p:sp>
          <p:nvSpPr>
            <p:cNvPr id="164" name="Rectangles 163"/>
            <p:cNvSpPr/>
            <p:nvPr/>
          </p:nvSpPr>
          <p:spPr>
            <a:xfrm>
              <a:off x="3336" y="6489"/>
              <a:ext cx="4313" cy="127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aphicFrame>
          <p:nvGraphicFramePr>
            <p:cNvPr id="165" name="Object -2147482606"/>
            <p:cNvGraphicFramePr/>
            <p:nvPr/>
          </p:nvGraphicFramePr>
          <p:xfrm>
            <a:off x="3660" y="6488"/>
            <a:ext cx="3480" cy="11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r:id="rId18" imgW="838200" imgH="316865" progId="Equation.DSMT4">
                    <p:embed/>
                  </p:oleObj>
                </mc:Choice>
                <mc:Fallback>
                  <p:oleObj r:id="rId18" imgW="838200" imgH="316865" progId="Equation.DSMT4">
                    <p:embed/>
                    <p:pic>
                      <p:nvPicPr>
                        <p:cNvPr id="165" name="Object -2147482606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3660" y="6488"/>
                          <a:ext cx="3480" cy="115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Action Button: Home 30">
            <a:hlinkClick r:id="rId20" action="ppaction://hlinksldjump"/>
          </p:cNvPr>
          <p:cNvSpPr/>
          <p:nvPr/>
        </p:nvSpPr>
        <p:spPr>
          <a:xfrm>
            <a:off x="11566525" y="6373495"/>
            <a:ext cx="486410" cy="410845"/>
          </a:xfrm>
          <a:prstGeom prst="actionButtonHom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8000">
                <p:cTn id="12" fill="hold" display="1">
                  <p:stCondLst>
                    <p:cond delay="indefinite"/>
                  </p:stCondLst>
                </p:cTn>
                <p:tgtEl>
                  <p:spTgt spid="9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7" dur="1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video>
              <p:cMediaNode vol="96000">
                <p:cTn id="18" fill="hold" display="1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163" grpId="0" bldLvl="0" animBg="1"/>
      <p:bldP spid="16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324100" y="0"/>
            <a:ext cx="7363460" cy="6654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6" name="30 seconds countdown (Đồng hồ đếm ngược 30 giây)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06500" y="8255"/>
            <a:ext cx="857250" cy="54038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419100" y="752475"/>
            <a:ext cx="12109450" cy="655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4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Câu hỏi. </a:t>
            </a:r>
            <a:r>
              <a:rPr lang="en-US" sz="3400">
                <a:latin typeface="Times New Roman" panose="02020603050405020304" charset="0"/>
                <a:cs typeface="Times New Roman" panose="02020603050405020304" charset="0"/>
              </a:rPr>
              <a:t>Cho                        . Tính và điền kết quả vào dấu ...? </a:t>
            </a:r>
            <a:endParaRPr lang="en-US" sz="3400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06183" y="3263265"/>
          <a:ext cx="3387725" cy="780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7" imgW="1168400" imgH="254000" progId="Equation.DSMT4">
                  <p:embed/>
                </p:oleObj>
              </mc:Choice>
              <mc:Fallback>
                <p:oleObj r:id="rId7" imgW="1168400" imgH="254000" progId="Equation.DSMT4">
                  <p:embed/>
                  <p:pic>
                    <p:nvPicPr>
                      <p:cNvPr id="11" name="Object 10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06183" y="3263265"/>
                        <a:ext cx="3387725" cy="780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Action Button: Home 30">
            <a:hlinkClick r:id="rId9" action="ppaction://hlinksldjump"/>
          </p:cNvPr>
          <p:cNvSpPr/>
          <p:nvPr/>
        </p:nvSpPr>
        <p:spPr>
          <a:xfrm>
            <a:off x="11705590" y="6447155"/>
            <a:ext cx="486410" cy="410845"/>
          </a:xfrm>
          <a:prstGeom prst="actionButtonHom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031490" y="752475"/>
          <a:ext cx="2482850" cy="6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10" imgW="914400" imgH="241300" progId="Equation.DSMT4">
                  <p:embed/>
                </p:oleObj>
              </mc:Choice>
              <mc:Fallback>
                <p:oleObj r:id="rId10" imgW="914400" imgH="241300" progId="Equation.DSMT4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31490" y="752475"/>
                        <a:ext cx="2482850" cy="655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60780" y="1718945"/>
          <a:ext cx="4232910" cy="702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r:id="rId12" imgW="1459865" imgH="228600" progId="Equation.DSMT4">
                  <p:embed/>
                </p:oleObj>
              </mc:Choice>
              <mc:Fallback>
                <p:oleObj r:id="rId12" imgW="1459865" imgH="228600" progId="Equation.DSMT4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60780" y="1718945"/>
                        <a:ext cx="4232910" cy="702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920548" y="1718945"/>
          <a:ext cx="4271645" cy="702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r:id="rId14" imgW="1473200" imgH="228600" progId="Equation.DSMT4">
                  <p:embed/>
                </p:oleObj>
              </mc:Choice>
              <mc:Fallback>
                <p:oleObj r:id="rId14" imgW="1473200" imgH="228600" progId="Equation.DSMT4">
                  <p:embed/>
                  <p:pic>
                    <p:nvPicPr>
                      <p:cNvPr id="16" name="Object 1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920548" y="1718945"/>
                        <a:ext cx="4271645" cy="702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929438" y="2884805"/>
          <a:ext cx="3277235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r:id="rId16" imgW="1130300" imgH="469900" progId="Equation.DSMT4">
                  <p:embed/>
                </p:oleObj>
              </mc:Choice>
              <mc:Fallback>
                <p:oleObj r:id="rId16" imgW="1130300" imgH="469900" progId="Equation.DSMT4">
                  <p:embed/>
                  <p:pic>
                    <p:nvPicPr>
                      <p:cNvPr id="21" name="Object 20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929438" y="2884805"/>
                        <a:ext cx="3277235" cy="144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ext Box 91"/>
          <p:cNvSpPr txBox="1"/>
          <p:nvPr/>
        </p:nvSpPr>
        <p:spPr>
          <a:xfrm>
            <a:off x="4814570" y="1718945"/>
            <a:ext cx="716915" cy="586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12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4042410" y="3284220"/>
            <a:ext cx="759460" cy="586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12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0751185" y="1718945"/>
            <a:ext cx="548640" cy="586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9856470" y="3293110"/>
            <a:ext cx="598170" cy="586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27" name="Right Arrow 26">
            <a:hlinkClick r:id="rId18" action="ppaction://hlinksldjump"/>
          </p:cNvPr>
          <p:cNvSpPr/>
          <p:nvPr/>
        </p:nvSpPr>
        <p:spPr>
          <a:xfrm>
            <a:off x="11694160" y="112395"/>
            <a:ext cx="464820" cy="49784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8000">
                <p:cTn id="16" fill="hold" display="1">
                  <p:stCondLst>
                    <p:cond delay="indefinite"/>
                  </p:stCondLst>
                </p:cTn>
                <p:tgtEl>
                  <p:spTgt spid="9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1" dur="1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92" grpId="0"/>
      <p:bldP spid="92" grpId="1"/>
      <p:bldP spid="24" grpId="0"/>
      <p:bldP spid="24" grpId="1"/>
      <p:bldP spid="26" grpId="0"/>
      <p:bldP spid="26" grpId="1"/>
      <p:bldP spid="28" grpId="0"/>
      <p:bldP spid="2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324100" y="0"/>
            <a:ext cx="7363460" cy="6654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6" name="30 seconds countdown (Đồng hồ đếm ngược 30 giây)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06500" y="8255"/>
            <a:ext cx="857250" cy="54038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419100" y="752475"/>
            <a:ext cx="12109450" cy="655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4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Câu hỏi. </a:t>
            </a:r>
            <a:r>
              <a:rPr lang="en-US" sz="3400">
                <a:latin typeface="Times New Roman" panose="02020603050405020304" charset="0"/>
                <a:cs typeface="Times New Roman" panose="02020603050405020304" charset="0"/>
              </a:rPr>
              <a:t>Cho                        . Tính và điền kết quả vào dấu ...? </a:t>
            </a:r>
            <a:endParaRPr lang="en-US" sz="3400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06183" y="3263265"/>
          <a:ext cx="3387725" cy="780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r:id="rId7" imgW="1168400" imgH="254000" progId="Equation.DSMT4">
                  <p:embed/>
                </p:oleObj>
              </mc:Choice>
              <mc:Fallback>
                <p:oleObj r:id="rId7" imgW="1168400" imgH="254000" progId="Equation.DSMT4">
                  <p:embed/>
                  <p:pic>
                    <p:nvPicPr>
                      <p:cNvPr id="11" name="Object 10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06183" y="3263265"/>
                        <a:ext cx="3387725" cy="780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Action Button: Home 30">
            <a:hlinkClick r:id="rId9" action="ppaction://hlinksldjump"/>
          </p:cNvPr>
          <p:cNvSpPr/>
          <p:nvPr/>
        </p:nvSpPr>
        <p:spPr>
          <a:xfrm>
            <a:off x="11566525" y="6373495"/>
            <a:ext cx="486410" cy="410845"/>
          </a:xfrm>
          <a:prstGeom prst="actionButtonHome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031490" y="752475"/>
          <a:ext cx="2482850" cy="6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r:id="rId10" imgW="914400" imgH="241300" progId="Equation.DSMT4">
                  <p:embed/>
                </p:oleObj>
              </mc:Choice>
              <mc:Fallback>
                <p:oleObj r:id="rId10" imgW="914400" imgH="241300" progId="Equation.DSMT4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31490" y="752475"/>
                        <a:ext cx="2482850" cy="655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60780" y="1718945"/>
          <a:ext cx="4232910" cy="702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r:id="rId12" imgW="1459865" imgH="228600" progId="Equation.DSMT4">
                  <p:embed/>
                </p:oleObj>
              </mc:Choice>
              <mc:Fallback>
                <p:oleObj r:id="rId12" imgW="1459865" imgH="228600" progId="Equation.DSMT4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60780" y="1718945"/>
                        <a:ext cx="4232910" cy="702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920548" y="1718945"/>
          <a:ext cx="4271645" cy="702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r:id="rId14" imgW="1473200" imgH="228600" progId="Equation.DSMT4">
                  <p:embed/>
                </p:oleObj>
              </mc:Choice>
              <mc:Fallback>
                <p:oleObj r:id="rId14" imgW="1473200" imgH="228600" progId="Equation.DSMT4">
                  <p:embed/>
                  <p:pic>
                    <p:nvPicPr>
                      <p:cNvPr id="16" name="Object 1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920548" y="1718945"/>
                        <a:ext cx="4271645" cy="702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929438" y="2884805"/>
          <a:ext cx="3277235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r:id="rId16" imgW="1130300" imgH="469900" progId="Equation.DSMT4">
                  <p:embed/>
                </p:oleObj>
              </mc:Choice>
              <mc:Fallback>
                <p:oleObj r:id="rId16" imgW="1130300" imgH="469900" progId="Equation.DSMT4">
                  <p:embed/>
                  <p:pic>
                    <p:nvPicPr>
                      <p:cNvPr id="21" name="Object 20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929438" y="2884805"/>
                        <a:ext cx="3277235" cy="144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ext Box 91"/>
          <p:cNvSpPr txBox="1"/>
          <p:nvPr/>
        </p:nvSpPr>
        <p:spPr>
          <a:xfrm>
            <a:off x="4814570" y="1718945"/>
            <a:ext cx="716915" cy="586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12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4042410" y="3284220"/>
            <a:ext cx="759460" cy="586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12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0751185" y="1718945"/>
            <a:ext cx="548640" cy="586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9856470" y="3293110"/>
            <a:ext cx="598170" cy="586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87793" y="4435475"/>
          <a:ext cx="419354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r:id="rId18" imgW="1739900" imgH="292100" progId="Equation.DSMT4">
                  <p:embed/>
                </p:oleObj>
              </mc:Choice>
              <mc:Fallback>
                <p:oleObj r:id="rId18" imgW="1739900" imgH="292100" progId="Equation.DSMT4">
                  <p:embed/>
                  <p:pic>
                    <p:nvPicPr>
                      <p:cNvPr id="7" name="Object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387793" y="4435475"/>
                        <a:ext cx="4193540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346951" y="4174490"/>
          <a:ext cx="395351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r:id="rId20" imgW="1638300" imgH="495300" progId="Equation.DSMT4">
                  <p:embed/>
                </p:oleObj>
              </mc:Choice>
              <mc:Fallback>
                <p:oleObj r:id="rId20" imgW="1638300" imgH="495300" progId="Equation.DSMT4">
                  <p:embed/>
                  <p:pic>
                    <p:nvPicPr>
                      <p:cNvPr id="10" name="Object 9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346951" y="4174490"/>
                        <a:ext cx="3953510" cy="126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464945" y="2414270"/>
          <a:ext cx="3042285" cy="686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r:id="rId22" imgW="1193800" imgH="254000" progId="Equation.DSMT4">
                  <p:embed/>
                </p:oleObj>
              </mc:Choice>
              <mc:Fallback>
                <p:oleObj r:id="rId22" imgW="1193800" imgH="254000" progId="Equation.DSMT4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464945" y="2414270"/>
                        <a:ext cx="3042285" cy="686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282815" y="2319020"/>
          <a:ext cx="3007360" cy="678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r:id="rId24" imgW="1193800" imgH="254000" progId="Equation.DSMT4">
                  <p:embed/>
                </p:oleObj>
              </mc:Choice>
              <mc:Fallback>
                <p:oleObj r:id="rId24" imgW="1193800" imgH="254000" progId="Equation.DSMT4">
                  <p:embed/>
                  <p:pic>
                    <p:nvPicPr>
                      <p:cNvPr id="15" name="Object 1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282815" y="2319020"/>
                        <a:ext cx="3007360" cy="678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464945" y="5704840"/>
          <a:ext cx="194183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r:id="rId26" imgW="736600" imgH="254000" progId="Equation.DSMT4">
                  <p:embed/>
                </p:oleObj>
              </mc:Choice>
              <mc:Fallback>
                <p:oleObj r:id="rId26" imgW="736600" imgH="254000" progId="Equation.DSMT4">
                  <p:embed/>
                  <p:pic>
                    <p:nvPicPr>
                      <p:cNvPr id="20" name="Object 19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464945" y="5704840"/>
                        <a:ext cx="1941830" cy="66992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 w="12700" cmpd="sng">
                        <a:solidFill>
                          <a:schemeClr val="accent1">
                            <a:shade val="50000"/>
                          </a:schemeClr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728210" y="5746750"/>
          <a:ext cx="2040255" cy="613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r:id="rId28" imgW="862965" imgH="215900" progId="Equation.DSMT4">
                  <p:embed/>
                </p:oleObj>
              </mc:Choice>
              <mc:Fallback>
                <p:oleObj r:id="rId28" imgW="862965" imgH="215900" progId="Equation.DSMT4">
                  <p:embed/>
                  <p:pic>
                    <p:nvPicPr>
                      <p:cNvPr id="34" name="Object 3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728210" y="5746750"/>
                        <a:ext cx="2040255" cy="61341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 w="12700" cmpd="sng">
                        <a:solidFill>
                          <a:schemeClr val="accent1">
                            <a:shade val="50000"/>
                          </a:schemeClr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270875" y="5441315"/>
          <a:ext cx="158559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r:id="rId30" imgW="685800" imgH="444500" progId="Equation.DSMT4">
                  <p:embed/>
                </p:oleObj>
              </mc:Choice>
              <mc:Fallback>
                <p:oleObj r:id="rId30" imgW="685800" imgH="444500" progId="Equation.DSMT4">
                  <p:embed/>
                  <p:pic>
                    <p:nvPicPr>
                      <p:cNvPr id="18" name="Object 17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270875" y="5441315"/>
                        <a:ext cx="1585595" cy="108902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 w="12700" cmpd="sng">
                        <a:solidFill>
                          <a:schemeClr val="accent1">
                            <a:shade val="50000"/>
                          </a:schemeClr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8000">
                <p:cTn id="19" fill="hold" display="1">
                  <p:stCondLst>
                    <p:cond delay="indefinite"/>
                  </p:stCondLst>
                </p:cTn>
                <p:tgtEl>
                  <p:spTgt spid="96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4" dur="1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92" grpId="0"/>
      <p:bldP spid="24" grpId="0"/>
      <p:bldP spid="26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324100" y="0"/>
            <a:ext cx="7363460" cy="6654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6" name="30 seconds countdown (Đồng hồ đếm ngược 30 giây)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06500" y="8255"/>
            <a:ext cx="857250" cy="540385"/>
          </a:xfrm>
          <a:prstGeom prst="rect">
            <a:avLst/>
          </a:prstGeom>
        </p:spPr>
      </p:pic>
      <p:pic>
        <p:nvPicPr>
          <p:cNvPr id="27" name="10 seconds countdown (Đồng hồ đếm ngược 10 giây)">
            <a:hlinkClick r:id="" action="ppaction://media"/>
          </p:cNvPr>
          <p:cNvPicPr/>
          <p:nvPr>
            <a:vide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45065" y="0"/>
            <a:ext cx="968375" cy="53975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419100" y="692150"/>
            <a:ext cx="12109450" cy="6553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4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Câu hỏi. </a:t>
            </a:r>
            <a:r>
              <a:rPr lang="en-US" sz="3400">
                <a:latin typeface="Times New Roman" panose="02020603050405020304" charset="0"/>
                <a:cs typeface="Times New Roman" panose="02020603050405020304" charset="0"/>
              </a:rPr>
              <a:t>Cho                        . Tính và điền kết quả vào dấu ...? </a:t>
            </a:r>
            <a:endParaRPr lang="en-US" sz="3400" i="1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41730" y="2279650"/>
          <a:ext cx="3130550" cy="721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r:id="rId9" imgW="1168400" imgH="254000" progId="Equation.DSMT4">
                  <p:embed/>
                </p:oleObj>
              </mc:Choice>
              <mc:Fallback>
                <p:oleObj r:id="rId9" imgW="1168400" imgH="254000" progId="Equation.DSMT4">
                  <p:embed/>
                  <p:pic>
                    <p:nvPicPr>
                      <p:cNvPr id="11" name="Object 10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41730" y="2279650"/>
                        <a:ext cx="3130550" cy="721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031490" y="692150"/>
          <a:ext cx="2482850" cy="655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r:id="rId11" imgW="914400" imgH="241300" progId="Equation.DSMT4">
                  <p:embed/>
                </p:oleObj>
              </mc:Choice>
              <mc:Fallback>
                <p:oleObj r:id="rId11" imgW="914400" imgH="241300" progId="Equation.DSMT4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31490" y="692150"/>
                        <a:ext cx="2482850" cy="655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60780" y="1499870"/>
          <a:ext cx="3653790" cy="60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r:id="rId13" imgW="1459865" imgH="228600" progId="Equation.DSMT4">
                  <p:embed/>
                </p:oleObj>
              </mc:Choice>
              <mc:Fallback>
                <p:oleObj r:id="rId13" imgW="1459865" imgH="228600" progId="Equation.DSMT4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60780" y="1499870"/>
                        <a:ext cx="3653790" cy="607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902450" y="1353820"/>
          <a:ext cx="4023995" cy="66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r:id="rId15" imgW="1473200" imgH="228600" progId="Equation.DSMT4">
                  <p:embed/>
                </p:oleObj>
              </mc:Choice>
              <mc:Fallback>
                <p:oleObj r:id="rId15" imgW="1473200" imgH="228600" progId="Equation.DSMT4">
                  <p:embed/>
                  <p:pic>
                    <p:nvPicPr>
                      <p:cNvPr id="16" name="Object 1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902450" y="1353820"/>
                        <a:ext cx="4023995" cy="662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902450" y="1971675"/>
          <a:ext cx="3141980" cy="1384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r:id="rId17" imgW="1130300" imgH="469900" progId="Equation.DSMT4">
                  <p:embed/>
                </p:oleObj>
              </mc:Choice>
              <mc:Fallback>
                <p:oleObj r:id="rId17" imgW="1130300" imgH="469900" progId="Equation.DSMT4">
                  <p:embed/>
                  <p:pic>
                    <p:nvPicPr>
                      <p:cNvPr id="21" name="Object 20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902450" y="1971675"/>
                        <a:ext cx="3141980" cy="1384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Text Box 91"/>
          <p:cNvSpPr txBox="1"/>
          <p:nvPr/>
        </p:nvSpPr>
        <p:spPr>
          <a:xfrm>
            <a:off x="4403090" y="1438275"/>
            <a:ext cx="706120" cy="5746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12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3893185" y="2289810"/>
            <a:ext cx="759460" cy="586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12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10464800" y="1374140"/>
            <a:ext cx="548640" cy="586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28" name="Text Box 27"/>
          <p:cNvSpPr txBox="1"/>
          <p:nvPr/>
        </p:nvSpPr>
        <p:spPr>
          <a:xfrm>
            <a:off x="9687560" y="2336165"/>
            <a:ext cx="598170" cy="586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64820" y="3736340"/>
          <a:ext cx="1877695" cy="72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r:id="rId19" imgW="698500" imgH="254000" progId="Equation.DSMT4">
                  <p:embed/>
                </p:oleObj>
              </mc:Choice>
              <mc:Fallback>
                <p:oleObj r:id="rId19" imgW="698500" imgH="254000" progId="Equation.DSMT4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64820" y="3736340"/>
                        <a:ext cx="1877695" cy="723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014345" y="3769360"/>
          <a:ext cx="2709545" cy="662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r:id="rId21" imgW="990600" imgH="228600" progId="Equation.DSMT4">
                  <p:embed/>
                </p:oleObj>
              </mc:Choice>
              <mc:Fallback>
                <p:oleObj r:id="rId21" imgW="990600" imgH="228600" progId="Equation.DSMT4">
                  <p:embed/>
                  <p:pic>
                    <p:nvPicPr>
                      <p:cNvPr id="9" name="Object 8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014345" y="3769360"/>
                        <a:ext cx="2709545" cy="662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46655" y="3933190"/>
          <a:ext cx="463550" cy="379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r:id="rId23" imgW="139700" imgH="114300" progId="Equation.DSMT4">
                  <p:embed/>
                </p:oleObj>
              </mc:Choice>
              <mc:Fallback>
                <p:oleObj r:id="rId23" imgW="139700" imgH="114300" progId="Equation.DSMT4">
                  <p:embed/>
                  <p:pic>
                    <p:nvPicPr>
                      <p:cNvPr id="20" name="Object 19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446655" y="3933190"/>
                        <a:ext cx="463550" cy="379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772275" y="3433445"/>
          <a:ext cx="1661795" cy="1278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r:id="rId25" imgW="647700" imgH="469900" progId="Equation.DSMT4">
                  <p:embed/>
                </p:oleObj>
              </mc:Choice>
              <mc:Fallback>
                <p:oleObj r:id="rId25" imgW="647700" imgH="469900" progId="Equation.DSMT4">
                  <p:embed/>
                  <p:pic>
                    <p:nvPicPr>
                      <p:cNvPr id="25" name="Object 2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772275" y="3433445"/>
                        <a:ext cx="1661795" cy="1278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005570" y="3834765"/>
          <a:ext cx="2441575" cy="597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r:id="rId27" imgW="990600" imgH="228600" progId="Equation.DSMT4">
                  <p:embed/>
                </p:oleObj>
              </mc:Choice>
              <mc:Fallback>
                <p:oleObj r:id="rId27" imgW="990600" imgH="228600" progId="Equation.DSMT4">
                  <p:embed/>
                  <p:pic>
                    <p:nvPicPr>
                      <p:cNvPr id="30" name="Object 29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9005570" y="3834765"/>
                        <a:ext cx="2441575" cy="597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488045" y="3949065"/>
          <a:ext cx="463550" cy="379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r:id="rId29" imgW="139700" imgH="114300" progId="Equation.DSMT4">
                  <p:embed/>
                </p:oleObj>
              </mc:Choice>
              <mc:Fallback>
                <p:oleObj r:id="rId29" imgW="139700" imgH="114300" progId="Equation.DSMT4">
                  <p:embed/>
                  <p:pic>
                    <p:nvPicPr>
                      <p:cNvPr id="35" name="Object 3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8488045" y="3949065"/>
                        <a:ext cx="463550" cy="379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11455" y="5116830"/>
          <a:ext cx="2253615" cy="72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r:id="rId30" imgW="838200" imgH="254000" progId="Equation.DSMT4">
                  <p:embed/>
                </p:oleObj>
              </mc:Choice>
              <mc:Fallback>
                <p:oleObj r:id="rId30" imgW="838200" imgH="254000" progId="Equation.DSMT4">
                  <p:embed/>
                  <p:pic>
                    <p:nvPicPr>
                      <p:cNvPr id="39" name="Object 38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211455" y="5116830"/>
                        <a:ext cx="2253615" cy="723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48560" y="5143500"/>
          <a:ext cx="2742565" cy="662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r:id="rId32" imgW="1002665" imgH="228600" progId="Equation.DSMT4">
                  <p:embed/>
                </p:oleObj>
              </mc:Choice>
              <mc:Fallback>
                <p:oleObj r:id="rId32" imgW="1002665" imgH="228600" progId="Equation.DSMT4">
                  <p:embed/>
                  <p:pic>
                    <p:nvPicPr>
                      <p:cNvPr id="41" name="Object 40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448560" y="5143500"/>
                        <a:ext cx="2742565" cy="662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562090" y="4994910"/>
          <a:ext cx="2021205" cy="1278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r:id="rId34" imgW="787400" imgH="469900" progId="Equation.DSMT4">
                  <p:embed/>
                </p:oleObj>
              </mc:Choice>
              <mc:Fallback>
                <p:oleObj r:id="rId34" imgW="787400" imgH="469900" progId="Equation.DSMT4">
                  <p:embed/>
                  <p:pic>
                    <p:nvPicPr>
                      <p:cNvPr id="43" name="Object 4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562090" y="4994910"/>
                        <a:ext cx="2021205" cy="1278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807133" y="5344795"/>
          <a:ext cx="2471420" cy="597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r:id="rId36" imgW="1002665" imgH="228600" progId="Equation.DSMT4">
                  <p:embed/>
                </p:oleObj>
              </mc:Choice>
              <mc:Fallback>
                <p:oleObj r:id="rId36" imgW="1002665" imgH="228600" progId="Equation.DSMT4">
                  <p:embed/>
                  <p:pic>
                    <p:nvPicPr>
                      <p:cNvPr id="45" name="Object 4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8807133" y="5344795"/>
                        <a:ext cx="2471420" cy="597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797560" y="1485900"/>
            <a:ext cx="4733925" cy="157416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772275" y="1374140"/>
            <a:ext cx="4524375" cy="198501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080125" y="3656330"/>
            <a:ext cx="0" cy="27679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>
          <a:xfrm>
            <a:off x="2323465" y="4479290"/>
            <a:ext cx="586105" cy="38100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8583295" y="4606290"/>
            <a:ext cx="586105" cy="38100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2428240" y="3102610"/>
            <a:ext cx="586105" cy="38100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8434070" y="3385820"/>
            <a:ext cx="586105" cy="381000"/>
          </a:xfrm>
          <a:prstGeom prst="down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8000">
                <p:cTn id="51" fill="hold" display="1">
                  <p:stCondLst>
                    <p:cond delay="indefinite"/>
                  </p:stCondLst>
                </p:cTn>
                <p:tgtEl>
                  <p:spTgt spid="96"/>
                </p:tgtEl>
              </p:cMediaNode>
            </p:video>
            <p:video>
              <p:cMediaNode vol="96000">
                <p:cTn id="52" fill="hold" display="1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92" grpId="0"/>
      <p:bldP spid="24" grpId="0"/>
      <p:bldP spid="26" grpId="0"/>
      <p:bldP spid="28" grpId="0"/>
      <p:bldP spid="12" grpId="0" animBg="1"/>
      <p:bldP spid="12" grpId="1" animBg="1"/>
      <p:bldP spid="14" grpId="0" animBg="1"/>
      <p:bldP spid="14" grpId="1" animBg="1"/>
      <p:bldP spid="17" grpId="0" animBg="1"/>
      <p:bldP spid="17" grpId="1" animBg="1"/>
      <p:bldP spid="48" grpId="0" animBg="1"/>
      <p:bldP spid="48" grpId="1" animBg="1"/>
      <p:bldP spid="18" grpId="0" bldLvl="0" animBg="1"/>
      <p:bldP spid="18" grpId="1" animBg="1"/>
      <p:bldP spid="33" grpId="0" bldLvl="0" animBg="1"/>
      <p:bldP spid="3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2"/>
          <p:cNvSpPr/>
          <p:nvPr/>
        </p:nvSpPr>
        <p:spPr>
          <a:xfrm>
            <a:off x="122555" y="1000760"/>
            <a:ext cx="5911215" cy="5207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1. Lôgarit của một tích, một thương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0" y="485140"/>
            <a:ext cx="8281035" cy="57658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II. MỘT SỐ TÍNH CHẤT CỦA PHÉP TÍNH LÔGARIT</a:t>
            </a:r>
          </a:p>
        </p:txBody>
      </p:sp>
      <p:pic>
        <p:nvPicPr>
          <p:cNvPr id="3" name="Đồng hồ đếm ngược 3 phút gây sốc  3 Minutes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02315" y="457200"/>
            <a:ext cx="1103630" cy="879475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592455" y="2280920"/>
            <a:ext cx="10731500" cy="1200785"/>
          </a:xfrm>
          <a:prstGeom prst="roundRect">
            <a:avLst/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839470" y="2241550"/>
            <a:ext cx="10338435" cy="1325245"/>
            <a:chOff x="1411" y="2290"/>
            <a:chExt cx="16281" cy="2087"/>
          </a:xfrm>
        </p:grpSpPr>
        <p:sp>
          <p:nvSpPr>
            <p:cNvPr id="82" name="Text Box 81"/>
            <p:cNvSpPr txBox="1"/>
            <p:nvPr/>
          </p:nvSpPr>
          <p:spPr>
            <a:xfrm>
              <a:off x="1550" y="2290"/>
              <a:ext cx="1118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latin typeface="Times New Roman" panose="02020603050405020304" charset="0"/>
                  <a:cs typeface="Times New Roman" panose="02020603050405020304" charset="0"/>
                </a:rPr>
                <a:t>Với ba số thực dương a,m,n và a khác 1, ta có</a:t>
              </a:r>
              <a:r>
                <a:rPr lang="en-US" sz="2800" i="1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</a:p>
          </p:txBody>
        </p:sp>
        <p:graphicFrame>
          <p:nvGraphicFramePr>
            <p:cNvPr id="83" name="Object 82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411" y="3087"/>
            <a:ext cx="4017" cy="9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" r:id="rId6" imgW="1079500" imgH="254000" progId="Equation.DSMT4">
                    <p:embed/>
                  </p:oleObj>
                </mc:Choice>
                <mc:Fallback>
                  <p:oleObj r:id="rId6" imgW="1079500" imgH="254000" progId="Equation.DSMT4">
                    <p:embed/>
                    <p:pic>
                      <p:nvPicPr>
                        <p:cNvPr id="83" name="Object 82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411" y="3087"/>
                          <a:ext cx="4017" cy="9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84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5428" y="3146"/>
            <a:ext cx="3614" cy="7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6" r:id="rId8" imgW="1028700" imgH="228600" progId="Equation.DSMT4">
                    <p:embed/>
                  </p:oleObj>
                </mc:Choice>
                <mc:Fallback>
                  <p:oleObj r:id="rId8" imgW="1028700" imgH="228600" progId="Equation.DSMT4">
                    <p:embed/>
                    <p:pic>
                      <p:nvPicPr>
                        <p:cNvPr id="85" name="Object 84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428" y="3146"/>
                          <a:ext cx="3614" cy="7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86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0726" y="2565"/>
            <a:ext cx="3790" cy="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" r:id="rId10" imgW="1054100" imgH="469900" progId="Equation.DSMT4">
                    <p:embed/>
                  </p:oleObj>
                </mc:Choice>
                <mc:Fallback>
                  <p:oleObj r:id="rId10" imgW="1054100" imgH="469900" progId="Equation.DSMT4">
                    <p:embed/>
                    <p:pic>
                      <p:nvPicPr>
                        <p:cNvPr id="87" name="Object 86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0726" y="2565"/>
                          <a:ext cx="3790" cy="18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88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4515" y="3077"/>
            <a:ext cx="3177" cy="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8" r:id="rId12" imgW="2130425" imgH="520700" progId="Equation.DSMT4">
                    <p:embed/>
                  </p:oleObj>
                </mc:Choice>
                <mc:Fallback>
                  <p:oleObj r:id="rId12" imgW="2130425" imgH="520700" progId="Equation.DSMT4">
                    <p:embed/>
                    <p:pic>
                      <p:nvPicPr>
                        <p:cNvPr id="89" name="Object 88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4515" y="3077"/>
                          <a:ext cx="3177" cy="7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217" name="Picture 15" descr="ho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92520" y="3623945"/>
            <a:ext cx="76581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1"/>
          <p:cNvSpPr txBox="1"/>
          <p:nvPr/>
        </p:nvSpPr>
        <p:spPr>
          <a:xfrm>
            <a:off x="3594100" y="3654425"/>
            <a:ext cx="281876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Chứng minh</a:t>
            </a: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51555" y="5032375"/>
          <a:ext cx="3308985" cy="865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r:id="rId15" imgW="774065" imgH="241300" progId="Equation.DSMT4">
                  <p:embed/>
                </p:oleObj>
              </mc:Choice>
              <mc:Fallback>
                <p:oleObj r:id="rId15" imgW="774065" imgH="241300" progId="Equation.DSMT4">
                  <p:embed/>
                  <p:pic>
                    <p:nvPicPr>
                      <p:cNvPr id="6" name="Object 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551555" y="5032375"/>
                        <a:ext cx="3308985" cy="865505"/>
                      </a:xfrm>
                      <a:prstGeom prst="rect">
                        <a:avLst/>
                      </a:prstGeom>
                      <a:ln w="12700" cmpd="sng">
                        <a:solidFill>
                          <a:schemeClr val="accent1">
                            <a:shade val="50000"/>
                          </a:schemeClr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/>
          <p:cNvSpPr txBox="1"/>
          <p:nvPr/>
        </p:nvSpPr>
        <p:spPr>
          <a:xfrm>
            <a:off x="4175760" y="1468120"/>
            <a:ext cx="2178685" cy="55626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Dự đoán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21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animBg="1"/>
      <p:bldP spid="2" grpId="0"/>
      <p:bldP spid="2" grpId="1"/>
      <p:bldP spid="4" grpId="0"/>
      <p:bldP spid="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8"/>
          <p:cNvGrpSpPr/>
          <p:nvPr/>
        </p:nvGrpSpPr>
        <p:grpSpPr>
          <a:xfrm>
            <a:off x="-635" y="-140103"/>
            <a:ext cx="12192635" cy="620163"/>
            <a:chOff x="88893" y="-38100"/>
            <a:chExt cx="4179914" cy="604600"/>
          </a:xfrm>
        </p:grpSpPr>
        <p:sp>
          <p:nvSpPr>
            <p:cNvPr id="8" name="Freeform 9"/>
            <p:cNvSpPr/>
            <p:nvPr/>
          </p:nvSpPr>
          <p:spPr>
            <a:xfrm>
              <a:off x="88893" y="131460"/>
              <a:ext cx="4179914" cy="435040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</p:sp>
        <p:sp>
          <p:nvSpPr>
            <p:cNvPr id="21" name="TextBox 10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>
                <a:lnSpc>
                  <a:spcPts val="2750"/>
                </a:lnSpc>
              </a:pPr>
              <a:endParaRPr sz="1200"/>
            </a:p>
          </p:txBody>
        </p:sp>
      </p:grpSp>
      <p:sp>
        <p:nvSpPr>
          <p:cNvPr id="12" name="Rounded Rectangle 32"/>
          <p:cNvSpPr/>
          <p:nvPr/>
        </p:nvSpPr>
        <p:spPr>
          <a:xfrm>
            <a:off x="122555" y="1000760"/>
            <a:ext cx="5911215" cy="5207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1. Lôgarit của một tích, một thương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0" y="485140"/>
            <a:ext cx="8281035" cy="57658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II. MỘT SỐ TÍNH CHẤT CỦA PHÉP TÍNH LÔGARIT</a:t>
            </a:r>
          </a:p>
        </p:txBody>
      </p:sp>
      <p:pic>
        <p:nvPicPr>
          <p:cNvPr id="3" name="Đồng hồ đếm ngược 3 phút gây sốc  3 Minutes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02315" y="457200"/>
            <a:ext cx="1103630" cy="879475"/>
          </a:xfrm>
          <a:prstGeom prst="rect">
            <a:avLst/>
          </a:prstGeom>
        </p:spPr>
      </p:pic>
      <p:sp>
        <p:nvSpPr>
          <p:cNvPr id="55" name="Google Shape;304;p14"/>
          <p:cNvSpPr/>
          <p:nvPr/>
        </p:nvSpPr>
        <p:spPr>
          <a:xfrm>
            <a:off x="215900" y="2850515"/>
            <a:ext cx="2923540" cy="469265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Hoạt động nhóm</a:t>
            </a:r>
          </a:p>
        </p:txBody>
      </p:sp>
      <p:sp>
        <p:nvSpPr>
          <p:cNvPr id="64" name="Text Box 63"/>
          <p:cNvSpPr txBox="1"/>
          <p:nvPr/>
        </p:nvSpPr>
        <p:spPr>
          <a:xfrm>
            <a:off x="2560955" y="3505835"/>
            <a:ext cx="9417050" cy="9664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Nhóm 1;2: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Hoàn thành chứng minh tính chất (1)?</a:t>
            </a:r>
          </a:p>
          <a:p>
            <a:pPr algn="ctr"/>
            <a:r>
              <a:rPr 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Nhóm 3;4: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Hoàn thành chứng minh tính chất (2)?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17195" y="3640455"/>
            <a:ext cx="1903095" cy="60579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Nhiệm vụ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52425" y="4679315"/>
            <a:ext cx="1968500" cy="60579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Cách thức </a:t>
            </a:r>
          </a:p>
        </p:txBody>
      </p:sp>
      <p:sp>
        <p:nvSpPr>
          <p:cNvPr id="71" name="Text Box 70"/>
          <p:cNvSpPr txBox="1"/>
          <p:nvPr/>
        </p:nvSpPr>
        <p:spPr>
          <a:xfrm>
            <a:off x="2560955" y="4548505"/>
            <a:ext cx="9406255" cy="12915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600">
                <a:latin typeface="Times New Roman" panose="02020603050405020304" charset="0"/>
                <a:cs typeface="Times New Roman" panose="02020603050405020304" charset="0"/>
              </a:rPr>
              <a:t>- Thảo luận nhóm và ghi kết quả vào bảng phụ trong thời gian 3 phút. - Khi hết giờ, cả 4 nhóm cùng treo bảng phụ lên vị trí của nhóm.</a:t>
            </a:r>
          </a:p>
          <a:p>
            <a:pPr algn="just"/>
            <a:r>
              <a:rPr lang="en-US" sz="2600">
                <a:latin typeface="Times New Roman" panose="02020603050405020304" charset="0"/>
                <a:cs typeface="Times New Roman" panose="02020603050405020304" charset="0"/>
              </a:rPr>
              <a:t>- Hai nhóm nhanh nhất sẽ lên báo cáo.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352425" y="5979795"/>
            <a:ext cx="1968500" cy="60579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Đánh giá </a:t>
            </a:r>
          </a:p>
        </p:txBody>
      </p:sp>
      <p:sp>
        <p:nvSpPr>
          <p:cNvPr id="74" name="Text Box 73"/>
          <p:cNvSpPr txBox="1"/>
          <p:nvPr/>
        </p:nvSpPr>
        <p:spPr>
          <a:xfrm>
            <a:off x="2560955" y="6064885"/>
            <a:ext cx="9396095" cy="4914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>
                <a:latin typeface="Times New Roman" panose="02020603050405020304" charset="0"/>
                <a:cs typeface="Times New Roman" panose="02020603050405020304" charset="0"/>
              </a:rPr>
              <a:t>Dựa vào bảng kiểm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592455" y="1447165"/>
            <a:ext cx="10731500" cy="1200785"/>
          </a:xfrm>
          <a:prstGeom prst="roundRect">
            <a:avLst/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839470" y="1393190"/>
            <a:ext cx="10338435" cy="1325245"/>
            <a:chOff x="1411" y="2290"/>
            <a:chExt cx="16281" cy="2087"/>
          </a:xfrm>
        </p:grpSpPr>
        <p:sp>
          <p:nvSpPr>
            <p:cNvPr id="82" name="Text Box 81"/>
            <p:cNvSpPr txBox="1"/>
            <p:nvPr/>
          </p:nvSpPr>
          <p:spPr>
            <a:xfrm>
              <a:off x="1550" y="2290"/>
              <a:ext cx="1118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latin typeface="Times New Roman" panose="02020603050405020304" charset="0"/>
                  <a:cs typeface="Times New Roman" panose="02020603050405020304" charset="0"/>
                </a:rPr>
                <a:t>Với ba số thực dương a,m,n và a khác 1, ta có</a:t>
              </a:r>
              <a:r>
                <a:rPr lang="en-US" sz="2800" i="1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</a:p>
          </p:txBody>
        </p:sp>
        <p:graphicFrame>
          <p:nvGraphicFramePr>
            <p:cNvPr id="83" name="Object 82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411" y="3087"/>
            <a:ext cx="4017" cy="9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r:id="rId6" imgW="1079500" imgH="254000" progId="Equation.DSMT4">
                    <p:embed/>
                  </p:oleObj>
                </mc:Choice>
                <mc:Fallback>
                  <p:oleObj r:id="rId6" imgW="1079500" imgH="254000" progId="Equation.DSMT4">
                    <p:embed/>
                    <p:pic>
                      <p:nvPicPr>
                        <p:cNvPr id="83" name="Object 82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411" y="3087"/>
                          <a:ext cx="4017" cy="9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84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5428" y="3146"/>
            <a:ext cx="3614" cy="7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9" r:id="rId8" imgW="1028700" imgH="228600" progId="Equation.DSMT4">
                    <p:embed/>
                  </p:oleObj>
                </mc:Choice>
                <mc:Fallback>
                  <p:oleObj r:id="rId8" imgW="1028700" imgH="228600" progId="Equation.DSMT4">
                    <p:embed/>
                    <p:pic>
                      <p:nvPicPr>
                        <p:cNvPr id="85" name="Object 84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428" y="3146"/>
                          <a:ext cx="3614" cy="7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86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0726" y="2565"/>
            <a:ext cx="3790" cy="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" r:id="rId10" imgW="1054100" imgH="469900" progId="Equation.DSMT4">
                    <p:embed/>
                  </p:oleObj>
                </mc:Choice>
                <mc:Fallback>
                  <p:oleObj r:id="rId10" imgW="1054100" imgH="469900" progId="Equation.DSMT4">
                    <p:embed/>
                    <p:pic>
                      <p:nvPicPr>
                        <p:cNvPr id="87" name="Object 86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0726" y="2565"/>
                          <a:ext cx="3790" cy="18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88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4515" y="3077"/>
            <a:ext cx="3177" cy="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1" r:id="rId12" imgW="2130425" imgH="520700" progId="Equation.DSMT4">
                    <p:embed/>
                  </p:oleObj>
                </mc:Choice>
                <mc:Fallback>
                  <p:oleObj r:id="rId12" imgW="2130425" imgH="520700" progId="Equation.DSMT4">
                    <p:embed/>
                    <p:pic>
                      <p:nvPicPr>
                        <p:cNvPr id="89" name="Object 88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4515" y="3077"/>
                          <a:ext cx="3177" cy="7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Right Arrow 3"/>
          <p:cNvSpPr/>
          <p:nvPr/>
        </p:nvSpPr>
        <p:spPr>
          <a:xfrm>
            <a:off x="2310765" y="3862070"/>
            <a:ext cx="250190" cy="1701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320925" y="4929505"/>
            <a:ext cx="240030" cy="1644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320925" y="6228715"/>
            <a:ext cx="240030" cy="1644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>
            <a:hlinkClick r:id="rId14" action="ppaction://hlinksldjump"/>
          </p:cNvPr>
          <p:cNvSpPr/>
          <p:nvPr/>
        </p:nvSpPr>
        <p:spPr>
          <a:xfrm>
            <a:off x="11578590" y="6228715"/>
            <a:ext cx="378460" cy="29210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52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5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64" grpId="0" bldLvl="0" animBg="1"/>
      <p:bldP spid="64" grpId="1" animBg="1"/>
      <p:bldP spid="66" grpId="0" animBg="1"/>
      <p:bldP spid="66" grpId="1" animBg="1"/>
      <p:bldP spid="69" grpId="0" animBg="1"/>
      <p:bldP spid="69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7" grpId="0" bldLvl="0" animBg="1"/>
      <p:bldP spid="77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2"/>
          <p:cNvSpPr/>
          <p:nvPr/>
        </p:nvSpPr>
        <p:spPr>
          <a:xfrm>
            <a:off x="122555" y="1000760"/>
            <a:ext cx="5911215" cy="5207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1. Lôgarit của một tích, một thương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0" y="485140"/>
            <a:ext cx="8281035" cy="57658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II. MỘT SỐ TÍNH CHẤT CỦA PHÉP TÍNH LÔGARIT</a:t>
            </a:r>
          </a:p>
        </p:txBody>
      </p:sp>
      <p:pic>
        <p:nvPicPr>
          <p:cNvPr id="3" name="Đồng hồ đếm ngược 3 phút gây sốc  3 Minutes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02315" y="457200"/>
            <a:ext cx="1103630" cy="879475"/>
          </a:xfrm>
          <a:prstGeom prst="rect">
            <a:avLst/>
          </a:prstGeom>
        </p:spPr>
      </p:pic>
      <p:sp>
        <p:nvSpPr>
          <p:cNvPr id="55" name="Google Shape;304;p14"/>
          <p:cNvSpPr/>
          <p:nvPr/>
        </p:nvSpPr>
        <p:spPr>
          <a:xfrm>
            <a:off x="215900" y="2850515"/>
            <a:ext cx="2923540" cy="469265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Hoạt động nhóm</a:t>
            </a:r>
          </a:p>
        </p:txBody>
      </p:sp>
      <p:sp>
        <p:nvSpPr>
          <p:cNvPr id="64" name="Text Box 63"/>
          <p:cNvSpPr txBox="1"/>
          <p:nvPr/>
        </p:nvSpPr>
        <p:spPr>
          <a:xfrm>
            <a:off x="2560955" y="3505835"/>
            <a:ext cx="9417050" cy="9664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Nhóm 1;2: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Hoàn thành chứng minh tính chất (1)?</a:t>
            </a:r>
          </a:p>
          <a:p>
            <a:pPr algn="ctr"/>
            <a:r>
              <a:rPr lang="en-US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Nhóm 3;4: 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Hoàn thành chứng minh tính chất (2)?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17195" y="3640455"/>
            <a:ext cx="1903095" cy="60579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Nhiệm vụ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592455" y="1447165"/>
            <a:ext cx="10731500" cy="1200785"/>
          </a:xfrm>
          <a:prstGeom prst="roundRect">
            <a:avLst/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839470" y="1393190"/>
            <a:ext cx="10338435" cy="1325245"/>
            <a:chOff x="1411" y="2290"/>
            <a:chExt cx="16281" cy="2087"/>
          </a:xfrm>
        </p:grpSpPr>
        <p:sp>
          <p:nvSpPr>
            <p:cNvPr id="82" name="Text Box 81"/>
            <p:cNvSpPr txBox="1"/>
            <p:nvPr/>
          </p:nvSpPr>
          <p:spPr>
            <a:xfrm>
              <a:off x="1550" y="2290"/>
              <a:ext cx="1118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>
                  <a:gradFill>
                    <a:gsLst>
                      <a:gs pos="0">
                        <a:srgbClr val="012D86"/>
                      </a:gs>
                      <a:gs pos="100000">
                        <a:srgbClr val="0E2557"/>
                      </a:gs>
                    </a:gsLst>
                    <a:lin scaled="0"/>
                  </a:gradFill>
                  <a:latin typeface="Times New Roman" panose="02020603050405020304" charset="0"/>
                  <a:cs typeface="Times New Roman" panose="02020603050405020304" charset="0"/>
                </a:rPr>
                <a:t>Với ba số thực dương a,m,n và a khác 1, ta có</a:t>
              </a:r>
              <a:r>
                <a:rPr lang="en-US" sz="2800" i="1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</a:p>
          </p:txBody>
        </p:sp>
        <p:graphicFrame>
          <p:nvGraphicFramePr>
            <p:cNvPr id="83" name="Object 82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411" y="3087"/>
            <a:ext cx="4017" cy="9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5" r:id="rId6" imgW="1079500" imgH="254000" progId="Equation.DSMT4">
                    <p:embed/>
                  </p:oleObj>
                </mc:Choice>
                <mc:Fallback>
                  <p:oleObj r:id="rId6" imgW="1079500" imgH="254000" progId="Equation.DSMT4">
                    <p:embed/>
                    <p:pic>
                      <p:nvPicPr>
                        <p:cNvPr id="83" name="Object 82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411" y="3087"/>
                          <a:ext cx="4017" cy="9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84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5428" y="3146"/>
            <a:ext cx="3614" cy="7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6" r:id="rId8" imgW="1028700" imgH="228600" progId="Equation.DSMT4">
                    <p:embed/>
                  </p:oleObj>
                </mc:Choice>
                <mc:Fallback>
                  <p:oleObj r:id="rId8" imgW="1028700" imgH="228600" progId="Equation.DSMT4">
                    <p:embed/>
                    <p:pic>
                      <p:nvPicPr>
                        <p:cNvPr id="85" name="Object 84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428" y="3146"/>
                          <a:ext cx="3614" cy="7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86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0726" y="2565"/>
            <a:ext cx="3790" cy="1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7" r:id="rId10" imgW="1054100" imgH="469900" progId="Equation.DSMT4">
                    <p:embed/>
                  </p:oleObj>
                </mc:Choice>
                <mc:Fallback>
                  <p:oleObj r:id="rId10" imgW="1054100" imgH="469900" progId="Equation.DSMT4">
                    <p:embed/>
                    <p:pic>
                      <p:nvPicPr>
                        <p:cNvPr id="87" name="Object 86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0726" y="2565"/>
                          <a:ext cx="3790" cy="18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88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4515" y="3077"/>
            <a:ext cx="3177" cy="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8" r:id="rId12" imgW="2130425" imgH="520700" progId="Equation.DSMT4">
                    <p:embed/>
                  </p:oleObj>
                </mc:Choice>
                <mc:Fallback>
                  <p:oleObj r:id="rId12" imgW="2130425" imgH="520700" progId="Equation.DSMT4">
                    <p:embed/>
                    <p:pic>
                      <p:nvPicPr>
                        <p:cNvPr id="89" name="Object 88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4515" y="3077"/>
                          <a:ext cx="3177" cy="7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Right Arrow 3"/>
          <p:cNvSpPr/>
          <p:nvPr/>
        </p:nvSpPr>
        <p:spPr>
          <a:xfrm>
            <a:off x="2310765" y="3862070"/>
            <a:ext cx="250190" cy="17018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Object 3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162175" y="4658360"/>
          <a:ext cx="2734945" cy="688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r:id="rId14" imgW="1041400" imgH="241300" progId="Equation.DSMT4">
                  <p:embed/>
                </p:oleObj>
              </mc:Choice>
              <mc:Fallback>
                <p:oleObj r:id="rId14" imgW="1041400" imgH="241300" progId="Equation.DSMT4">
                  <p:embed/>
                  <p:pic>
                    <p:nvPicPr>
                      <p:cNvPr id="34" name="Object 3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62175" y="4658360"/>
                        <a:ext cx="2734945" cy="688340"/>
                      </a:xfrm>
                      <a:prstGeom prst="rect">
                        <a:avLst/>
                      </a:prstGeom>
                      <a:noFill/>
                      <a:ln w="12700" cmpd="sng">
                        <a:solidFill>
                          <a:schemeClr val="accent1">
                            <a:shade val="50000"/>
                          </a:schemeClr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302058" y="5154930"/>
          <a:ext cx="3457575" cy="835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r:id="rId16" imgW="952500" imgH="254000" progId="Equation.DSMT4">
                  <p:embed/>
                </p:oleObj>
              </mc:Choice>
              <mc:Fallback>
                <p:oleObj r:id="rId16" imgW="952500" imgH="254000" progId="Equation.DSMT4">
                  <p:embed/>
                  <p:pic>
                    <p:nvPicPr>
                      <p:cNvPr id="20" name="Object 19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302058" y="5154930"/>
                        <a:ext cx="3457575" cy="835660"/>
                      </a:xfrm>
                      <a:prstGeom prst="rect">
                        <a:avLst/>
                      </a:prstGeom>
                      <a:noFill/>
                      <a:ln w="12700" cmpd="sng">
                        <a:solidFill>
                          <a:schemeClr val="accent1">
                            <a:shade val="50000"/>
                          </a:schemeClr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162810" y="5597525"/>
          <a:ext cx="2734310" cy="128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r:id="rId18" imgW="889000" imgH="444500" progId="Equation.DSMT4">
                  <p:embed/>
                </p:oleObj>
              </mc:Choice>
              <mc:Fallback>
                <p:oleObj r:id="rId18" imgW="889000" imgH="444500" progId="Equation.DSMT4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62810" y="5597525"/>
                        <a:ext cx="2734310" cy="1287780"/>
                      </a:xfrm>
                      <a:prstGeom prst="rect">
                        <a:avLst/>
                      </a:prstGeom>
                      <a:noFill/>
                      <a:ln w="12700" cmpd="sng">
                        <a:solidFill>
                          <a:schemeClr val="accent1">
                            <a:shade val="50000"/>
                          </a:schemeClr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5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5" grpId="0" animBg="1"/>
      <p:bldP spid="64" grpId="0" animBg="1"/>
      <p:bldP spid="66" grpId="0" animBg="1"/>
      <p:bldP spid="77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8"/>
          <p:cNvGrpSpPr/>
          <p:nvPr/>
        </p:nvGrpSpPr>
        <p:grpSpPr>
          <a:xfrm>
            <a:off x="-635" y="-140103"/>
            <a:ext cx="12192635" cy="620163"/>
            <a:chOff x="88893" y="-38100"/>
            <a:chExt cx="4179914" cy="604600"/>
          </a:xfrm>
        </p:grpSpPr>
        <p:sp>
          <p:nvSpPr>
            <p:cNvPr id="8" name="Freeform 9"/>
            <p:cNvSpPr/>
            <p:nvPr/>
          </p:nvSpPr>
          <p:spPr>
            <a:xfrm>
              <a:off x="88893" y="131460"/>
              <a:ext cx="4179914" cy="435040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</p:sp>
        <p:sp>
          <p:nvSpPr>
            <p:cNvPr id="21" name="TextBox 10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>
                <a:lnSpc>
                  <a:spcPts val="2750"/>
                </a:lnSpc>
              </a:pPr>
              <a:endParaRPr sz="1200"/>
            </a:p>
          </p:txBody>
        </p:sp>
      </p:grpSp>
      <p:sp>
        <p:nvSpPr>
          <p:cNvPr id="74" name="Text Box 73"/>
          <p:cNvSpPr txBox="1"/>
          <p:nvPr/>
        </p:nvSpPr>
        <p:spPr>
          <a:xfrm>
            <a:off x="4588510" y="585470"/>
            <a:ext cx="2420620" cy="5899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BẢNG KIỂM</a:t>
            </a:r>
          </a:p>
        </p:txBody>
      </p:sp>
      <p:graphicFrame>
        <p:nvGraphicFramePr>
          <p:cNvPr id="4" name="Table 3"/>
          <p:cNvGraphicFramePr/>
          <p:nvPr/>
        </p:nvGraphicFramePr>
        <p:xfrm>
          <a:off x="1252220" y="1369695"/>
          <a:ext cx="9525000" cy="4459605"/>
        </p:xfrm>
        <a:graphic>
          <a:graphicData uri="http://schemas.openxmlformats.org/drawingml/2006/table">
            <a:tbl>
              <a:tblPr/>
              <a:tblGrid>
                <a:gridCol w="17265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74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10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43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856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878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Tiêu chí đánh giá</a:t>
                      </a:r>
                      <a:endParaRPr lang="en-US" sz="2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Mức đánh giá</a:t>
                      </a:r>
                      <a:endParaRPr lang="en-US" sz="2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02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Mức 1:Chưa đạt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(0 - 4,5điểm)</a:t>
                      </a:r>
                      <a:endParaRPr lang="en-US" sz="2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Mức 2: Đạt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(5- 6)điểm</a:t>
                      </a:r>
                      <a:endParaRPr lang="en-US" sz="2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Mức 3:Khá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(6,5- 8) điểm</a:t>
                      </a:r>
                      <a:endParaRPr lang="en-US" sz="2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latin typeface="Times New Roman" panose="02020603050405020304" charset="0"/>
                          <a:cs typeface="Times New Roman" panose="02020603050405020304" charset="0"/>
                        </a:rPr>
                        <a:t>Mức 4: Tốt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(8,5-10) điểm</a:t>
                      </a:r>
                      <a:endParaRPr lang="en-US" sz="2000" b="1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37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1. Nội dung sản phẩm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(7,0 điểm)</a:t>
                      </a:r>
                      <a:endParaRPr 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Chưa chứng minh hoặc có chứng minh nhưng chưa chính xác.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(0-2,0 điểm)</a:t>
                      </a:r>
                      <a:endParaRPr 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Có chứng minh nhưng chưa đầy đủ hoặc chưa chính xác.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(2,5-3,5 điểm)</a:t>
                      </a:r>
                      <a:endParaRPr 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Có chứng minh nhưng chưa đầy đủ.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(4,0-5,5 điểm)</a:t>
                      </a:r>
                      <a:endParaRPr 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Chứng minh đầy đủ và chính xác.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(5,5-7,0 điểm)</a:t>
                      </a:r>
                      <a:endParaRPr 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37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2. Quá trình làm việc nhóm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(3,0 điểm)</a:t>
                      </a:r>
                      <a:endParaRPr 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Có nhiều nhất 4/10 học sinh tham gia hoạt động.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(0-0,5 điểm)</a:t>
                      </a:r>
                      <a:endParaRPr 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Có nhiều nhất 6/10 học sinh tham gia hoạt động.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(1,0-1,5 điểm)</a:t>
                      </a:r>
                      <a:endParaRPr 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Có nhiều nhất 8/10 học sinh tham gia hoạt động.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(2,0-2,5 điểm)</a:t>
                      </a:r>
                      <a:endParaRPr 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Có 10/10 học sinh tham gia hoạt động. 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2000" b="0">
                          <a:latin typeface="Times New Roman" panose="02020603050405020304" charset="0"/>
                          <a:cs typeface="Times New Roman" panose="02020603050405020304" charset="0"/>
                        </a:rPr>
                        <a:t>(3,0 điểm)</a:t>
                      </a:r>
                      <a:endParaRPr 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250"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2000" b="0"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Action Button: Back or Previous 4">
            <a:hlinkClick r:id="" action="ppaction://hlinkshowjump?jump=previousslide"/>
          </p:cNvPr>
          <p:cNvSpPr/>
          <p:nvPr/>
        </p:nvSpPr>
        <p:spPr>
          <a:xfrm>
            <a:off x="11379835" y="6351905"/>
            <a:ext cx="464820" cy="346075"/>
          </a:xfrm>
          <a:prstGeom prst="actionButtonBackPreviou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8"/>
          <p:cNvGrpSpPr/>
          <p:nvPr/>
        </p:nvGrpSpPr>
        <p:grpSpPr>
          <a:xfrm>
            <a:off x="-635" y="-140103"/>
            <a:ext cx="12192635" cy="620163"/>
            <a:chOff x="88893" y="-38100"/>
            <a:chExt cx="4179914" cy="604600"/>
          </a:xfrm>
        </p:grpSpPr>
        <p:sp>
          <p:nvSpPr>
            <p:cNvPr id="8" name="Freeform 9"/>
            <p:cNvSpPr/>
            <p:nvPr/>
          </p:nvSpPr>
          <p:spPr>
            <a:xfrm>
              <a:off x="88893" y="131460"/>
              <a:ext cx="4179914" cy="435040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</p:sp>
        <p:sp>
          <p:nvSpPr>
            <p:cNvPr id="21" name="TextBox 10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>
                <a:lnSpc>
                  <a:spcPts val="2750"/>
                </a:lnSpc>
              </a:pPr>
              <a:endParaRPr sz="1200"/>
            </a:p>
          </p:txBody>
        </p:sp>
      </p:grpSp>
      <p:sp>
        <p:nvSpPr>
          <p:cNvPr id="12" name="Rounded Rectangle 32"/>
          <p:cNvSpPr/>
          <p:nvPr/>
        </p:nvSpPr>
        <p:spPr>
          <a:xfrm>
            <a:off x="122555" y="1231900"/>
            <a:ext cx="5911215" cy="5207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1. Lôgarit của một tích, một thương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0" y="646430"/>
            <a:ext cx="8281035" cy="57658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II. MỘT SỐ TÍNH CHẤT CỦA PHÉP TÍNH LÔGARIT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120265" y="2075815"/>
            <a:ext cx="7839075" cy="24295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765" y="2286000"/>
            <a:ext cx="7237095" cy="481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1760" y="2905760"/>
            <a:ext cx="4172585" cy="148780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02590" y="1761490"/>
            <a:ext cx="158432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200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Ghi nhớ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02590" y="4505325"/>
            <a:ext cx="686054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200" i="1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Nhận xét:</a:t>
            </a:r>
            <a:r>
              <a:rPr lang="en-US" sz="3200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200" i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Với                          , ta có:</a:t>
            </a: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70200" y="4573905"/>
          <a:ext cx="2573020" cy="491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r:id="rId5" imgW="1130300" imgH="215900" progId="Equation.DSMT4">
                  <p:embed/>
                </p:oleObj>
              </mc:Choice>
              <mc:Fallback>
                <p:oleObj r:id="rId5" imgW="1130300" imgH="215900" progId="Equation.DSMT4">
                  <p:embed/>
                  <p:pic>
                    <p:nvPicPr>
                      <p:cNvPr id="7" name="Object 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70200" y="4573905"/>
                        <a:ext cx="2573020" cy="491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60165" y="5245100"/>
          <a:ext cx="2822575" cy="1105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r:id="rId7" imgW="1104900" imgH="431800" progId="Equation.DSMT4">
                  <p:embed/>
                </p:oleObj>
              </mc:Choice>
              <mc:Fallback>
                <p:oleObj r:id="rId7" imgW="1104900" imgH="431800" progId="Equation.DSMT4">
                  <p:embed/>
                  <p:pic>
                    <p:nvPicPr>
                      <p:cNvPr id="10" name="Object 9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60165" y="5245100"/>
                        <a:ext cx="2822575" cy="1105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686358" y="5262880"/>
          <a:ext cx="3964940" cy="1120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r:id="rId9" imgW="1663700" imgH="469900" progId="Equation.DSMT4">
                  <p:embed/>
                </p:oleObj>
              </mc:Choice>
              <mc:Fallback>
                <p:oleObj r:id="rId9" imgW="1663700" imgH="469900" progId="Equation.DSMT4">
                  <p:embed/>
                  <p:pic>
                    <p:nvPicPr>
                      <p:cNvPr id="11" name="Object 10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86358" y="5262880"/>
                        <a:ext cx="3964940" cy="1120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0"/>
          <p:cNvSpPr txBox="1"/>
          <p:nvPr/>
        </p:nvSpPr>
        <p:spPr>
          <a:xfrm>
            <a:off x="256156" y="-23908"/>
            <a:ext cx="1831441" cy="698913"/>
          </a:xfrm>
          <a:prstGeom prst="rect">
            <a:avLst/>
          </a:prstGeom>
        </p:spPr>
        <p:txBody>
          <a:bodyPr lIns="33866" tIns="33866" rIns="33866" bIns="33866" rtlCol="0" anchor="ctr"/>
          <a:lstStyle/>
          <a:p>
            <a:pPr algn="ctr">
              <a:lnSpc>
                <a:spcPts val="2750"/>
              </a:lnSpc>
            </a:pPr>
            <a:endParaRPr sz="1200"/>
          </a:p>
        </p:txBody>
      </p:sp>
      <p:sp>
        <p:nvSpPr>
          <p:cNvPr id="12" name="Rounded Rectangle 32"/>
          <p:cNvSpPr/>
          <p:nvPr/>
        </p:nvSpPr>
        <p:spPr>
          <a:xfrm>
            <a:off x="-92710" y="2138045"/>
            <a:ext cx="3534410" cy="3797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1. Logarit của một tích, một thương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92710" y="575310"/>
            <a:ext cx="6096000" cy="6285230"/>
            <a:chOff x="-146" y="906"/>
            <a:chExt cx="9600" cy="9898"/>
          </a:xfrm>
        </p:grpSpPr>
        <p:sp>
          <p:nvSpPr>
            <p:cNvPr id="39" name="Rectangles 38"/>
            <p:cNvSpPr/>
            <p:nvPr/>
          </p:nvSpPr>
          <p:spPr>
            <a:xfrm>
              <a:off x="-1" y="906"/>
              <a:ext cx="7923" cy="989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 Box 45"/>
            <p:cNvSpPr txBox="1"/>
            <p:nvPr/>
          </p:nvSpPr>
          <p:spPr>
            <a:xfrm>
              <a:off x="-146" y="906"/>
              <a:ext cx="8354" cy="1049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r>
                <a:rPr lang="en-US" sz="20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II. MỘT SỐ TÍNH CHẤT CỦA PHÉP TÍNH LÔGARIT</a:t>
              </a:r>
            </a:p>
          </p:txBody>
        </p:sp>
        <p:sp>
          <p:nvSpPr>
            <p:cNvPr id="47" name="Text Box 46"/>
            <p:cNvSpPr txBox="1"/>
            <p:nvPr/>
          </p:nvSpPr>
          <p:spPr>
            <a:xfrm>
              <a:off x="-146" y="1775"/>
              <a:ext cx="9600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1. Lôgarit của một tích, một thương</a:t>
              </a:r>
            </a:p>
          </p:txBody>
        </p:sp>
        <p:sp>
          <p:nvSpPr>
            <p:cNvPr id="48" name="Text Box 47"/>
            <p:cNvSpPr txBox="1"/>
            <p:nvPr/>
          </p:nvSpPr>
          <p:spPr>
            <a:xfrm>
              <a:off x="0" y="2505"/>
              <a:ext cx="7922" cy="1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Với ba số thực dương</a:t>
              </a:r>
              <a:r>
                <a:rPr sz="2400" i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en-US" sz="2400" i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a, m, n</a:t>
              </a:r>
              <a:r>
                <a:rPr sz="2400" i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và</a:t>
              </a:r>
              <a:r>
                <a:rPr lang="en-US"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en-US" sz="2400" i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a </a:t>
              </a:r>
              <a:r>
                <a:rPr lang="en-US"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khác 1</a:t>
              </a:r>
              <a:r>
                <a:rPr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, ta có:</a:t>
              </a:r>
              <a:endParaRPr lang="en-US" sz="2400"/>
            </a:p>
          </p:txBody>
        </p:sp>
        <p:graphicFrame>
          <p:nvGraphicFramePr>
            <p:cNvPr id="51" name="Object -2147482603"/>
            <p:cNvGraphicFramePr>
              <a:graphicFrameLocks noChangeAspect="1"/>
            </p:cNvGraphicFramePr>
            <p:nvPr/>
          </p:nvGraphicFramePr>
          <p:xfrm>
            <a:off x="260" y="3728"/>
            <a:ext cx="7283" cy="8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6" r:id="rId3" imgW="1955800" imgH="228600" progId="Equation.DSMT4">
                    <p:embed/>
                  </p:oleObj>
                </mc:Choice>
                <mc:Fallback>
                  <p:oleObj r:id="rId3" imgW="1955800" imgH="228600" progId="Equation.DSMT4">
                    <p:embed/>
                    <p:pic>
                      <p:nvPicPr>
                        <p:cNvPr id="51" name="Object -214748260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60" y="3728"/>
                          <a:ext cx="7283" cy="82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-2147482603"/>
            <p:cNvGraphicFramePr>
              <a:graphicFrameLocks noChangeAspect="1"/>
            </p:cNvGraphicFramePr>
            <p:nvPr/>
          </p:nvGraphicFramePr>
          <p:xfrm>
            <a:off x="260" y="4448"/>
            <a:ext cx="6298" cy="1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7" r:id="rId5" imgW="1955800" imgH="469900" progId="Equation.DSMT4">
                    <p:embed/>
                  </p:oleObj>
                </mc:Choice>
                <mc:Fallback>
                  <p:oleObj r:id="rId5" imgW="1955800" imgH="469900" progId="Equation.DSMT4">
                    <p:embed/>
                    <p:pic>
                      <p:nvPicPr>
                        <p:cNvPr id="53" name="Object -2147482603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0" y="4448"/>
                          <a:ext cx="6298" cy="166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5" name="Google Shape;304;p14"/>
          <p:cNvSpPr/>
          <p:nvPr/>
        </p:nvSpPr>
        <p:spPr>
          <a:xfrm>
            <a:off x="5123180" y="653415"/>
            <a:ext cx="5897245" cy="52705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Ví dụ 1. Tính giá trị của biểu thức:</a:t>
            </a:r>
          </a:p>
        </p:txBody>
      </p:sp>
      <p:graphicFrame>
        <p:nvGraphicFramePr>
          <p:cNvPr id="2" name="Object -2147482589"/>
          <p:cNvGraphicFramePr>
            <a:graphicFrameLocks noChangeAspect="1"/>
          </p:cNvGraphicFramePr>
          <p:nvPr/>
        </p:nvGraphicFramePr>
        <p:xfrm>
          <a:off x="5212080" y="1299210"/>
          <a:ext cx="2674620" cy="570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r:id="rId7" imgW="1193800" imgH="228600" progId="Equation.DSMT4">
                  <p:embed/>
                </p:oleObj>
              </mc:Choice>
              <mc:Fallback>
                <p:oleObj r:id="rId7" imgW="1193800" imgH="228600" progId="Equation.DSMT4">
                  <p:embed/>
                  <p:pic>
                    <p:nvPicPr>
                      <p:cNvPr id="2" name="Object -214748258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12080" y="1299210"/>
                        <a:ext cx="2674620" cy="5702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-2147482588"/>
          <p:cNvGraphicFramePr>
            <a:graphicFrameLocks noChangeAspect="1"/>
          </p:cNvGraphicFramePr>
          <p:nvPr/>
        </p:nvGraphicFramePr>
        <p:xfrm>
          <a:off x="5212080" y="2103755"/>
          <a:ext cx="291528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r:id="rId9" imgW="1206500" imgH="228600" progId="Equation.DSMT4">
                  <p:embed/>
                </p:oleObj>
              </mc:Choice>
              <mc:Fallback>
                <p:oleObj r:id="rId9" imgW="1206500" imgH="228600" progId="Equation.DSMT4">
                  <p:embed/>
                  <p:pic>
                    <p:nvPicPr>
                      <p:cNvPr id="4" name="Object -214748258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12080" y="2103755"/>
                        <a:ext cx="2915285" cy="552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-2147482532"/>
          <p:cNvGraphicFramePr>
            <a:graphicFrameLocks noChangeAspect="1"/>
          </p:cNvGraphicFramePr>
          <p:nvPr/>
        </p:nvGraphicFramePr>
        <p:xfrm>
          <a:off x="5211764" y="2890520"/>
          <a:ext cx="469963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r:id="rId11" imgW="1777365" imgH="228600" progId="Equation.DSMT4">
                  <p:embed/>
                </p:oleObj>
              </mc:Choice>
              <mc:Fallback>
                <p:oleObj r:id="rId11" imgW="1777365" imgH="228600" progId="Equation.DSMT4">
                  <p:embed/>
                  <p:pic>
                    <p:nvPicPr>
                      <p:cNvPr id="6" name="Object -214748253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11764" y="2890520"/>
                        <a:ext cx="4699635" cy="577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ounded Rectangle 21"/>
          <p:cNvSpPr/>
          <p:nvPr/>
        </p:nvSpPr>
        <p:spPr>
          <a:xfrm>
            <a:off x="5102860" y="4717415"/>
            <a:ext cx="7003415" cy="15417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768865" y="4159885"/>
            <a:ext cx="7321983" cy="1570990"/>
            <a:chOff x="7599" y="828"/>
            <a:chExt cx="11600" cy="2474"/>
          </a:xfrm>
        </p:grpSpPr>
        <p:sp>
          <p:nvSpPr>
            <p:cNvPr id="24" name="Text Box 23"/>
            <p:cNvSpPr txBox="1"/>
            <p:nvPr/>
          </p:nvSpPr>
          <p:spPr>
            <a:xfrm>
              <a:off x="7599" y="828"/>
              <a:ext cx="255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Chú ý:</a:t>
              </a:r>
              <a:r>
                <a:rPr lang="en-US" sz="2800"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</a:p>
          </p:txBody>
        </p:sp>
        <p:sp>
          <p:nvSpPr>
            <p:cNvPr id="25" name="Text Box 24"/>
            <p:cNvSpPr txBox="1"/>
            <p:nvPr/>
          </p:nvSpPr>
          <p:spPr>
            <a:xfrm>
              <a:off x="7713" y="1494"/>
              <a:ext cx="11486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en-US" sz="2600" b="0">
                  <a:latin typeface="Times New Roman" panose="02020603050405020304" charset="0"/>
                  <a:cs typeface="Calibri" panose="020F0502020204030204" charset="0"/>
                </a:rPr>
                <a:t>Với                 và</a:t>
              </a:r>
              <a:r>
                <a:rPr lang="en-US" sz="2600" b="0" i="1">
                  <a:latin typeface="Times New Roman" panose="02020603050405020304" charset="0"/>
                  <a:cs typeface="Calibri" panose="020F0502020204030204" charset="0"/>
                </a:rPr>
                <a:t> n </a:t>
              </a:r>
              <a:r>
                <a:rPr lang="en-US" sz="2600" b="0">
                  <a:latin typeface="Times New Roman" panose="02020603050405020304" charset="0"/>
                  <a:cs typeface="Calibri" panose="020F0502020204030204" charset="0"/>
                </a:rPr>
                <a:t>số thực dương                 , ta có:</a:t>
              </a:r>
              <a:r>
                <a:rPr lang="en-US" sz="2800" b="0">
                  <a:latin typeface="Times New Roman" panose="02020603050405020304" charset="0"/>
                  <a:cs typeface="Calibri" panose="020F0502020204030204" charset="0"/>
                </a:rPr>
                <a:t>       </a:t>
              </a:r>
            </a:p>
          </p:txBody>
        </p:sp>
        <p:pic>
          <p:nvPicPr>
            <p:cNvPr id="26" name="Picture 25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8848" y="1650"/>
              <a:ext cx="2030" cy="60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7" name="Picture 26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14950" y="1528"/>
              <a:ext cx="2137" cy="788"/>
            </a:xfrm>
            <a:prstGeom prst="rect">
              <a:avLst/>
            </a:prstGeom>
            <a:noFill/>
            <a:ln w="9525">
              <a:noFill/>
            </a:ln>
          </p:spPr>
        </p:pic>
        <p:graphicFrame>
          <p:nvGraphicFramePr>
            <p:cNvPr id="28" name="Object -2147482572"/>
            <p:cNvGraphicFramePr>
              <a:graphicFrameLocks noChangeAspect="1"/>
            </p:cNvGraphicFramePr>
            <p:nvPr/>
          </p:nvGraphicFramePr>
          <p:xfrm>
            <a:off x="8245" y="2436"/>
            <a:ext cx="3680" cy="8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1" r:id="rId15" imgW="1079500" imgH="254000" progId="Equation.DSMT4">
                    <p:embed/>
                  </p:oleObj>
                </mc:Choice>
                <mc:Fallback>
                  <p:oleObj r:id="rId15" imgW="1079500" imgH="254000" progId="Equation.DSMT4">
                    <p:embed/>
                    <p:pic>
                      <p:nvPicPr>
                        <p:cNvPr id="28" name="Object -2147482572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8245" y="2436"/>
                          <a:ext cx="3680" cy="86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8" name="Object -2147482532"/>
          <p:cNvGraphicFramePr>
            <a:graphicFrameLocks noChangeAspect="1"/>
          </p:cNvGraphicFramePr>
          <p:nvPr/>
        </p:nvGraphicFramePr>
        <p:xfrm>
          <a:off x="5445760" y="3655695"/>
          <a:ext cx="244094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r:id="rId17" imgW="965200" imgH="228600" progId="Equation.DSMT4">
                  <p:embed/>
                </p:oleObj>
              </mc:Choice>
              <mc:Fallback>
                <p:oleObj r:id="rId17" imgW="965200" imgH="228600" progId="Equation.DSMT4">
                  <p:embed/>
                  <p:pic>
                    <p:nvPicPr>
                      <p:cNvPr id="38" name="Object -214748253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45760" y="3655695"/>
                        <a:ext cx="2440940" cy="552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-2147482572"/>
          <p:cNvGraphicFramePr>
            <a:graphicFrameLocks noChangeAspect="1"/>
          </p:cNvGraphicFramePr>
          <p:nvPr/>
        </p:nvGraphicFramePr>
        <p:xfrm>
          <a:off x="7834713" y="5706110"/>
          <a:ext cx="401701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r:id="rId19" imgW="1866900" imgH="228600" progId="Equation.DSMT4">
                  <p:embed/>
                </p:oleObj>
              </mc:Choice>
              <mc:Fallback>
                <p:oleObj r:id="rId19" imgW="1866900" imgH="228600" progId="Equation.DSMT4">
                  <p:embed/>
                  <p:pic>
                    <p:nvPicPr>
                      <p:cNvPr id="43" name="Object -214748257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834713" y="5706110"/>
                        <a:ext cx="4017010" cy="495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0"/>
          <p:cNvSpPr txBox="1"/>
          <p:nvPr/>
        </p:nvSpPr>
        <p:spPr>
          <a:xfrm>
            <a:off x="-92710" y="3889375"/>
            <a:ext cx="6860540" cy="491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600" i="1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Nhận xét:</a:t>
            </a:r>
            <a:r>
              <a:rPr lang="en-US" sz="2600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Với                          , ta có:</a:t>
            </a:r>
          </a:p>
        </p:txBody>
      </p:sp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931670" y="3980815"/>
          <a:ext cx="2047240" cy="391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r:id="rId21" imgW="1130300" imgH="215900" progId="Equation.DSMT4">
                  <p:embed/>
                </p:oleObj>
              </mc:Choice>
              <mc:Fallback>
                <p:oleObj r:id="rId21" imgW="1130300" imgH="215900" progId="Equation.DSMT4">
                  <p:embed/>
                  <p:pic>
                    <p:nvPicPr>
                      <p:cNvPr id="13" name="Object 1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931670" y="3980815"/>
                        <a:ext cx="2047240" cy="391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14730" y="4387850"/>
          <a:ext cx="2493645" cy="976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r:id="rId23" imgW="1104900" imgH="431800" progId="Equation.DSMT4">
                  <p:embed/>
                </p:oleObj>
              </mc:Choice>
              <mc:Fallback>
                <p:oleObj r:id="rId23" imgW="1104900" imgH="431800" progId="Equation.DSMT4">
                  <p:embed/>
                  <p:pic>
                    <p:nvPicPr>
                      <p:cNvPr id="14" name="Object 1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14730" y="4387850"/>
                        <a:ext cx="2493645" cy="976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22" grpId="0" bldLvl="0" animBg="1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22790" y="467859"/>
            <a:ext cx="10656855" cy="5774077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>
            <a:off x="-92499" y="6502709"/>
            <a:ext cx="12487434" cy="671967"/>
            <a:chOff x="0" y="0"/>
            <a:chExt cx="4933307" cy="26546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933307" cy="265469"/>
            </a:xfrm>
            <a:custGeom>
              <a:avLst/>
              <a:gdLst/>
              <a:ahLst/>
              <a:cxnLst/>
              <a:rect l="l" t="t" r="r" b="b"/>
              <a:pathLst>
                <a:path w="4933307" h="265469">
                  <a:moveTo>
                    <a:pt x="0" y="0"/>
                  </a:moveTo>
                  <a:lnTo>
                    <a:pt x="4933307" y="0"/>
                  </a:lnTo>
                  <a:lnTo>
                    <a:pt x="4933307" y="265469"/>
                  </a:lnTo>
                  <a:lnTo>
                    <a:pt x="0" y="265469"/>
                  </a:lnTo>
                  <a:close/>
                </a:path>
              </a:pathLst>
            </a:custGeom>
            <a:solidFill>
              <a:srgbClr val="E49B8E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94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36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733154">
            <a:off x="223440" y="-344211"/>
            <a:ext cx="1476840" cy="2421719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758028" y="846907"/>
            <a:ext cx="8786380" cy="24029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defRPr/>
            </a:pPr>
            <a:r>
              <a:rPr lang="vi-VN" sz="5334" b="1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VI: HÀM SỐ MŨ </a:t>
            </a:r>
            <a:endParaRPr lang="en-US" sz="5334" b="1" kern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ctr" defTabSz="609630">
              <a:lnSpc>
                <a:spcPct val="150000"/>
              </a:lnSpc>
              <a:defRPr/>
            </a:pPr>
            <a:r>
              <a:rPr lang="vi-VN" sz="5334" b="1" ker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HÀM SỐ LÔGARIT</a:t>
            </a:r>
            <a:endParaRPr lang="en-US" sz="5334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55417" y="3354898"/>
            <a:ext cx="8991600" cy="2402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630">
              <a:lnSpc>
                <a:spcPct val="150000"/>
              </a:lnSpc>
              <a:defRPr/>
            </a:pPr>
            <a:r>
              <a:rPr lang="vi-VN" sz="5334" b="1" ker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2. PHÉP TÍNH LÔGARIT</a:t>
            </a:r>
            <a:endParaRPr lang="en-US" sz="5334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3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4979035" y="503555"/>
            <a:ext cx="7140575" cy="19196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4984115" y="559435"/>
            <a:ext cx="16152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Chú ý:</a:t>
            </a: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5128030" y="1140460"/>
            <a:ext cx="72500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600" b="0">
                <a:latin typeface="Times New Roman" panose="02020603050405020304" charset="0"/>
                <a:cs typeface="Calibri" panose="020F0502020204030204" charset="0"/>
              </a:rPr>
              <a:t>Với                 và</a:t>
            </a:r>
            <a:r>
              <a:rPr lang="en-US" sz="2600" b="0" i="1">
                <a:latin typeface="Times New Roman" panose="02020603050405020304" charset="0"/>
                <a:cs typeface="Calibri" panose="020F0502020204030204" charset="0"/>
              </a:rPr>
              <a:t> n </a:t>
            </a:r>
            <a:r>
              <a:rPr lang="en-US" sz="2600" b="0">
                <a:latin typeface="Times New Roman" panose="02020603050405020304" charset="0"/>
                <a:cs typeface="Calibri" panose="020F0502020204030204" charset="0"/>
              </a:rPr>
              <a:t>số thực dương                 , ta có:</a:t>
            </a:r>
            <a:r>
              <a:rPr lang="en-US" sz="2800" b="0">
                <a:latin typeface="Times New Roman" panose="02020603050405020304" charset="0"/>
                <a:cs typeface="Calibri" panose="020F0502020204030204" charset="0"/>
              </a:rPr>
              <a:t>       </a:t>
            </a:r>
          </a:p>
        </p:txBody>
      </p:sp>
      <p:pic>
        <p:nvPicPr>
          <p:cNvPr id="26" name="Picture 25"/>
          <p:cNvPicPr/>
          <p:nvPr/>
        </p:nvPicPr>
        <p:blipFill>
          <a:blip r:embed="rId3"/>
          <a:stretch>
            <a:fillRect/>
          </a:stretch>
        </p:blipFill>
        <p:spPr>
          <a:xfrm>
            <a:off x="5844448" y="1239520"/>
            <a:ext cx="1281347" cy="3848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Picture 26"/>
          <p:cNvPicPr/>
          <p:nvPr/>
        </p:nvPicPr>
        <p:blipFill>
          <a:blip r:embed="rId4"/>
          <a:stretch>
            <a:fillRect/>
          </a:stretch>
        </p:blipFill>
        <p:spPr>
          <a:xfrm>
            <a:off x="9696063" y="1162050"/>
            <a:ext cx="1348886" cy="50038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4" name="Object -2147482572"/>
          <p:cNvGraphicFramePr>
            <a:graphicFrameLocks noChangeAspect="1"/>
          </p:cNvGraphicFramePr>
          <p:nvPr/>
        </p:nvGraphicFramePr>
        <p:xfrm>
          <a:off x="5128026" y="1823085"/>
          <a:ext cx="6339205" cy="549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r:id="rId5" imgW="2946400" imgH="254000" progId="Equation.DSMT4">
                  <p:embed/>
                </p:oleObj>
              </mc:Choice>
              <mc:Fallback>
                <p:oleObj r:id="rId5" imgW="2946400" imgH="254000" progId="Equation.DSMT4">
                  <p:embed/>
                  <p:pic>
                    <p:nvPicPr>
                      <p:cNvPr id="14" name="Object -214748257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28026" y="1823085"/>
                        <a:ext cx="6339205" cy="5499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Freeform 9"/>
          <p:cNvSpPr/>
          <p:nvPr/>
        </p:nvSpPr>
        <p:spPr>
          <a:xfrm>
            <a:off x="-635" y="33821"/>
            <a:ext cx="12192635" cy="446239"/>
          </a:xfrm>
          <a:custGeom>
            <a:avLst/>
            <a:gdLst/>
            <a:ahLst/>
            <a:cxnLst/>
            <a:rect l="l" t="t" r="r" b="b"/>
            <a:pathLst>
              <a:path w="4486603" h="474202">
                <a:moveTo>
                  <a:pt x="4486603" y="0"/>
                </a:moveTo>
                <a:lnTo>
                  <a:pt x="0" y="0"/>
                </a:lnTo>
                <a:lnTo>
                  <a:pt x="101600" y="237101"/>
                </a:lnTo>
                <a:lnTo>
                  <a:pt x="0" y="474202"/>
                </a:lnTo>
                <a:lnTo>
                  <a:pt x="4486603" y="474202"/>
                </a:lnTo>
                <a:lnTo>
                  <a:pt x="4385003" y="237101"/>
                </a:lnTo>
                <a:lnTo>
                  <a:pt x="4486603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2" name="Text Box 1"/>
          <p:cNvSpPr txBox="1"/>
          <p:nvPr/>
        </p:nvSpPr>
        <p:spPr>
          <a:xfrm>
            <a:off x="4984115" y="2540635"/>
            <a:ext cx="4711065" cy="621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Nếu                                     thì </a:t>
            </a: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844540" y="2571750"/>
          <a:ext cx="3049270" cy="543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r:id="rId7" imgW="1282700" imgH="228600" progId="Equation.DSMT4">
                  <p:embed/>
                </p:oleObj>
              </mc:Choice>
              <mc:Fallback>
                <p:oleObj r:id="rId7" imgW="1282700" imgH="228600" progId="Equation.DSMT4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44540" y="2571750"/>
                        <a:ext cx="3049270" cy="543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-2147482572"/>
          <p:cNvGraphicFramePr>
            <a:graphicFrameLocks noChangeAspect="1"/>
          </p:cNvGraphicFramePr>
          <p:nvPr/>
        </p:nvGraphicFramePr>
        <p:xfrm>
          <a:off x="5365750" y="3154680"/>
          <a:ext cx="66516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r:id="rId9" imgW="2946400" imgH="254000" progId="Equation.DSMT4">
                  <p:embed/>
                </p:oleObj>
              </mc:Choice>
              <mc:Fallback>
                <p:oleObj r:id="rId9" imgW="2946400" imgH="254000" progId="Equation.DSMT4">
                  <p:embed/>
                  <p:pic>
                    <p:nvPicPr>
                      <p:cNvPr id="5" name="Object -214748257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65750" y="3154680"/>
                        <a:ext cx="6651625" cy="577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050790" y="4514215"/>
            <a:ext cx="4392930" cy="743585"/>
          </a:xfrm>
          <a:prstGeom prst="round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-2147482572"/>
          <p:cNvGraphicFramePr>
            <a:graphicFrameLocks noChangeAspect="1"/>
          </p:cNvGraphicFramePr>
          <p:nvPr/>
        </p:nvGraphicFramePr>
        <p:xfrm>
          <a:off x="5051425" y="4514215"/>
          <a:ext cx="2629535" cy="862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r:id="rId11" imgW="965200" imgH="292100" progId="Equation.DSMT4">
                  <p:embed/>
                </p:oleObj>
              </mc:Choice>
              <mc:Fallback>
                <p:oleObj r:id="rId11" imgW="965200" imgH="292100" progId="Equation.DSMT4">
                  <p:embed/>
                  <p:pic>
                    <p:nvPicPr>
                      <p:cNvPr id="10" name="Object -214748257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51425" y="4514215"/>
                        <a:ext cx="2629535" cy="8623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5051425" y="5690235"/>
            <a:ext cx="3368135" cy="709295"/>
            <a:chOff x="12463" y="8974"/>
            <a:chExt cx="4615" cy="1054"/>
          </a:xfrm>
        </p:grpSpPr>
        <p:sp>
          <p:nvSpPr>
            <p:cNvPr id="36" name="Rounded Rectangle 35"/>
            <p:cNvSpPr/>
            <p:nvPr/>
          </p:nvSpPr>
          <p:spPr>
            <a:xfrm>
              <a:off x="12463" y="9026"/>
              <a:ext cx="4615" cy="100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7" name="Object -2147482568"/>
            <p:cNvGraphicFramePr>
              <a:graphicFrameLocks noChangeAspect="1"/>
            </p:cNvGraphicFramePr>
            <p:nvPr/>
          </p:nvGraphicFramePr>
          <p:xfrm>
            <a:off x="12568" y="8974"/>
            <a:ext cx="4351" cy="9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4" r:id="rId13" imgW="1181100" imgH="254000" progId="Equation.DSMT4">
                    <p:embed/>
                  </p:oleObj>
                </mc:Choice>
                <mc:Fallback>
                  <p:oleObj r:id="rId13" imgW="1181100" imgH="254000" progId="Equation.DSMT4">
                    <p:embed/>
                    <p:pic>
                      <p:nvPicPr>
                        <p:cNvPr id="37" name="Object -2147482568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2568" y="8974"/>
                          <a:ext cx="4351" cy="93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217" name="Picture 15" descr="ho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572625" y="5598795"/>
            <a:ext cx="850265" cy="80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-2147482572"/>
          <p:cNvGraphicFramePr>
            <a:graphicFrameLocks noChangeAspect="1"/>
          </p:cNvGraphicFramePr>
          <p:nvPr/>
        </p:nvGraphicFramePr>
        <p:xfrm>
          <a:off x="4984115" y="3824605"/>
          <a:ext cx="6610350" cy="576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r:id="rId16" imgW="2933700" imgH="254000" progId="Equation.DSMT4">
                  <p:embed/>
                </p:oleObj>
              </mc:Choice>
              <mc:Fallback>
                <p:oleObj r:id="rId16" imgW="2933700" imgH="254000" progId="Equation.DSMT4">
                  <p:embed/>
                  <p:pic>
                    <p:nvPicPr>
                      <p:cNvPr id="3" name="Object -214748257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984115" y="3824605"/>
                        <a:ext cx="6610350" cy="5765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-144145" y="479741"/>
            <a:ext cx="6096000" cy="6378259"/>
            <a:chOff x="-146" y="814"/>
            <a:chExt cx="9600" cy="9990"/>
          </a:xfrm>
        </p:grpSpPr>
        <p:sp>
          <p:nvSpPr>
            <p:cNvPr id="18" name="Rectangles 17"/>
            <p:cNvSpPr/>
            <p:nvPr/>
          </p:nvSpPr>
          <p:spPr>
            <a:xfrm>
              <a:off x="-1" y="814"/>
              <a:ext cx="7923" cy="99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 Box 18"/>
            <p:cNvSpPr txBox="1"/>
            <p:nvPr/>
          </p:nvSpPr>
          <p:spPr>
            <a:xfrm>
              <a:off x="-146" y="906"/>
              <a:ext cx="8354" cy="1049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r>
                <a:rPr lang="en-US" sz="20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II. MỘT SỐ TÍNH CHẤT CỦA PHÉP TÍNH LÔGARIT</a:t>
              </a:r>
            </a:p>
          </p:txBody>
        </p:sp>
        <p:sp>
          <p:nvSpPr>
            <p:cNvPr id="21" name="Text Box 20"/>
            <p:cNvSpPr txBox="1"/>
            <p:nvPr/>
          </p:nvSpPr>
          <p:spPr>
            <a:xfrm>
              <a:off x="-146" y="1775"/>
              <a:ext cx="9600" cy="72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1. Lôgarit của một tích, một thương</a:t>
              </a:r>
            </a:p>
          </p:txBody>
        </p:sp>
        <p:sp>
          <p:nvSpPr>
            <p:cNvPr id="24" name="Text Box 23"/>
            <p:cNvSpPr txBox="1"/>
            <p:nvPr/>
          </p:nvSpPr>
          <p:spPr>
            <a:xfrm>
              <a:off x="0" y="2505"/>
              <a:ext cx="7922" cy="1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Với ba số thực dương</a:t>
              </a:r>
              <a:r>
                <a:rPr sz="2400" i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en-US" sz="2400" i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a, m, n</a:t>
              </a:r>
              <a:r>
                <a:rPr sz="2400" i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và</a:t>
              </a:r>
              <a:r>
                <a:rPr lang="en-US"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en-US" sz="2400" i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a </a:t>
              </a:r>
              <a:r>
                <a:rPr lang="en-US"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khác 1</a:t>
              </a:r>
              <a:r>
                <a:rPr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, ta có:</a:t>
              </a:r>
              <a:endParaRPr lang="en-US" sz="2400"/>
            </a:p>
          </p:txBody>
        </p:sp>
        <p:graphicFrame>
          <p:nvGraphicFramePr>
            <p:cNvPr id="25" name="Object -2147482603"/>
            <p:cNvGraphicFramePr>
              <a:graphicFrameLocks noChangeAspect="1"/>
            </p:cNvGraphicFramePr>
            <p:nvPr/>
          </p:nvGraphicFramePr>
          <p:xfrm>
            <a:off x="260" y="3728"/>
            <a:ext cx="7283" cy="8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6" r:id="rId18" imgW="1955800" imgH="228600" progId="Equation.DSMT4">
                    <p:embed/>
                  </p:oleObj>
                </mc:Choice>
                <mc:Fallback>
                  <p:oleObj r:id="rId18" imgW="1955800" imgH="228600" progId="Equation.DSMT4">
                    <p:embed/>
                    <p:pic>
                      <p:nvPicPr>
                        <p:cNvPr id="25" name="Object -2147482603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60" y="3728"/>
                          <a:ext cx="7283" cy="82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-2147482603"/>
            <p:cNvGraphicFramePr>
              <a:graphicFrameLocks noChangeAspect="1"/>
            </p:cNvGraphicFramePr>
            <p:nvPr/>
          </p:nvGraphicFramePr>
          <p:xfrm>
            <a:off x="260" y="4448"/>
            <a:ext cx="6298" cy="1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7" r:id="rId20" imgW="1955800" imgH="469900" progId="Equation.DSMT4">
                    <p:embed/>
                  </p:oleObj>
                </mc:Choice>
                <mc:Fallback>
                  <p:oleObj r:id="rId20" imgW="1955800" imgH="469900" progId="Equation.DSMT4">
                    <p:embed/>
                    <p:pic>
                      <p:nvPicPr>
                        <p:cNvPr id="29" name="Object -2147482603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260" y="4448"/>
                          <a:ext cx="6298" cy="166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4" name="Object -2147482572"/>
          <p:cNvGraphicFramePr>
            <a:graphicFrameLocks noChangeAspect="1"/>
          </p:cNvGraphicFramePr>
          <p:nvPr/>
        </p:nvGraphicFramePr>
        <p:xfrm>
          <a:off x="7753350" y="4605655"/>
          <a:ext cx="1568450" cy="677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r:id="rId22" imgW="533400" imgH="228600" progId="Equation.DSMT4">
                  <p:embed/>
                </p:oleObj>
              </mc:Choice>
              <mc:Fallback>
                <p:oleObj r:id="rId22" imgW="533400" imgH="228600" progId="Equation.DSMT4">
                  <p:embed/>
                  <p:pic>
                    <p:nvPicPr>
                      <p:cNvPr id="34" name="Object -2147482572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753350" y="4605655"/>
                        <a:ext cx="1568450" cy="6775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38"/>
          <p:cNvSpPr txBox="1"/>
          <p:nvPr/>
        </p:nvSpPr>
        <p:spPr>
          <a:xfrm>
            <a:off x="9822180" y="470154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latin typeface="Times New Roman" panose="02020603050405020304" charset="0"/>
                <a:cs typeface="Times New Roman" panose="02020603050405020304" charset="0"/>
              </a:rPr>
              <a:t>(n nguyên dương)</a:t>
            </a:r>
          </a:p>
        </p:txBody>
      </p:sp>
      <p:graphicFrame>
        <p:nvGraphicFramePr>
          <p:cNvPr id="41" name="Object 4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491855" y="5802630"/>
          <a:ext cx="1008380" cy="504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r:id="rId24" imgW="508000" imgH="254000" progId="Equation.DSMT4">
                  <p:embed/>
                </p:oleObj>
              </mc:Choice>
              <mc:Fallback>
                <p:oleObj r:id="rId24" imgW="508000" imgH="254000" progId="Equation.DSMT4">
                  <p:embed/>
                  <p:pic>
                    <p:nvPicPr>
                      <p:cNvPr id="41" name="Object 40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491855" y="5802630"/>
                        <a:ext cx="1008380" cy="504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/>
      <p:bldP spid="2" grpId="1"/>
      <p:bldP spid="9" grpId="0" bldLvl="0" animBg="1"/>
      <p:bldP spid="9" grpId="1" animBg="1"/>
      <p:bldP spid="39" grpId="0"/>
      <p:bldP spid="3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9"/>
          <p:cNvSpPr/>
          <p:nvPr/>
        </p:nvSpPr>
        <p:spPr>
          <a:xfrm>
            <a:off x="-635" y="33821"/>
            <a:ext cx="12192635" cy="446239"/>
          </a:xfrm>
          <a:custGeom>
            <a:avLst/>
            <a:gdLst/>
            <a:ahLst/>
            <a:cxnLst/>
            <a:rect l="l" t="t" r="r" b="b"/>
            <a:pathLst>
              <a:path w="4486603" h="474202">
                <a:moveTo>
                  <a:pt x="4486603" y="0"/>
                </a:moveTo>
                <a:lnTo>
                  <a:pt x="0" y="0"/>
                </a:lnTo>
                <a:lnTo>
                  <a:pt x="101600" y="237101"/>
                </a:lnTo>
                <a:lnTo>
                  <a:pt x="0" y="474202"/>
                </a:lnTo>
                <a:lnTo>
                  <a:pt x="4486603" y="474202"/>
                </a:lnTo>
                <a:lnTo>
                  <a:pt x="4385003" y="237101"/>
                </a:lnTo>
                <a:lnTo>
                  <a:pt x="4486603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</p:sp>
      <p:sp>
        <p:nvSpPr>
          <p:cNvPr id="13" name="Rounded Rectangle 32"/>
          <p:cNvSpPr/>
          <p:nvPr/>
        </p:nvSpPr>
        <p:spPr>
          <a:xfrm>
            <a:off x="0" y="480060"/>
            <a:ext cx="4775200" cy="567690"/>
          </a:xfrm>
          <a:prstGeom prst="round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2. Lôgarit của một lũy thừa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61925" y="1686560"/>
            <a:ext cx="12030075" cy="6311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 Hai bạn ngồi gần nhau ghép thành một nhóm.</a:t>
            </a:r>
          </a:p>
        </p:txBody>
      </p:sp>
      <p:sp>
        <p:nvSpPr>
          <p:cNvPr id="55" name="Google Shape;304;p14"/>
          <p:cNvSpPr/>
          <p:nvPr/>
        </p:nvSpPr>
        <p:spPr>
          <a:xfrm>
            <a:off x="248920" y="1115695"/>
            <a:ext cx="4053205" cy="51181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Thảo luận nhóm đôi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3048000" y="3768725"/>
            <a:ext cx="609600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3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61925" y="2477770"/>
            <a:ext cx="12030075" cy="10820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Cùng thảo luận để trả lời câu hỏi trong phiếu học tập số 1 trong vòng 4 phút.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61925" y="3831590"/>
            <a:ext cx="12030075" cy="8604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Nhóm hoàn thành sớm hơn sẽ hỗ trợ các nhóm còn lại.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61925" y="4989830"/>
            <a:ext cx="12030075" cy="8604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Nhóm hoàn thành nhanh nhất sẽ lên bảng trình bày.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44" grpId="1" animBg="1"/>
      <p:bldP spid="55" grpId="0" bldLvl="0" animBg="1"/>
      <p:bldP spid="55" grpId="1" animBg="1"/>
      <p:bldP spid="11" grpId="0" bldLvl="0" animBg="1"/>
      <p:bldP spid="11" grpId="1" animBg="1"/>
      <p:bldP spid="16" grpId="0" bldLvl="0" animBg="1"/>
      <p:bldP spid="16" grpId="1" animBg="1"/>
      <p:bldP spid="17" grpId="0" bldLvl="0" animBg="1"/>
      <p:bldP spid="17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1480820" y="773430"/>
            <a:ext cx="9066176" cy="4284718"/>
            <a:chOff x="8073" y="6474"/>
            <a:chExt cx="11505" cy="4299"/>
          </a:xfrm>
        </p:grpSpPr>
        <p:grpSp>
          <p:nvGrpSpPr>
            <p:cNvPr id="27" name="Group 26"/>
            <p:cNvGrpSpPr/>
            <p:nvPr/>
          </p:nvGrpSpPr>
          <p:grpSpPr>
            <a:xfrm>
              <a:off x="8208" y="7869"/>
              <a:ext cx="10009" cy="964"/>
              <a:chOff x="9310" y="3327"/>
              <a:chExt cx="9312" cy="964"/>
            </a:xfrm>
          </p:grpSpPr>
          <p:sp>
            <p:nvSpPr>
              <p:cNvPr id="15" name="Text Box 14"/>
              <p:cNvSpPr txBox="1"/>
              <p:nvPr/>
            </p:nvSpPr>
            <p:spPr>
              <a:xfrm>
                <a:off x="9310" y="3582"/>
                <a:ext cx="9312" cy="70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indent="0"/>
                <a:r>
                  <a:rPr lang="en-US" sz="4000" b="1">
                    <a:latin typeface="Times New Roman" panose="02020603050405020304" charset="0"/>
                    <a:cs typeface="Times New Roman" panose="02020603050405020304" charset="0"/>
                  </a:rPr>
                  <a:t>Câu hỏi 1.</a:t>
                </a:r>
                <a:r>
                  <a:rPr lang="en-US" sz="4000" b="0">
                    <a:latin typeface="Times New Roman" panose="02020603050405020304" charset="0"/>
                    <a:cs typeface="Times New Roman" panose="02020603050405020304" charset="0"/>
                  </a:rPr>
                  <a:t> Tính            và              ?                        </a:t>
                </a:r>
              </a:p>
            </p:txBody>
          </p:sp>
          <p:graphicFrame>
            <p:nvGraphicFramePr>
              <p:cNvPr id="17" name="Object -2147482570"/>
              <p:cNvGraphicFramePr>
                <a:graphicFrameLocks noChangeAspect="1"/>
              </p:cNvGraphicFramePr>
              <p:nvPr/>
            </p:nvGraphicFramePr>
            <p:xfrm>
              <a:off x="13532" y="3327"/>
              <a:ext cx="1561" cy="9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20" r:id="rId3" imgW="405765" imgH="228600" progId="Equation.DSMT4">
                      <p:embed/>
                    </p:oleObj>
                  </mc:Choice>
                  <mc:Fallback>
                    <p:oleObj r:id="rId3" imgW="405765" imgH="228600" progId="Equation.DSMT4">
                      <p:embed/>
                      <p:pic>
                        <p:nvPicPr>
                          <p:cNvPr id="17" name="Object -2147482570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3532" y="3327"/>
                            <a:ext cx="1561" cy="964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-2147482569"/>
              <p:cNvGraphicFramePr>
                <a:graphicFrameLocks noChangeAspect="1"/>
              </p:cNvGraphicFramePr>
              <p:nvPr/>
            </p:nvGraphicFramePr>
            <p:xfrm>
              <a:off x="15983" y="3363"/>
              <a:ext cx="1804" cy="9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21" r:id="rId5" imgW="419100" imgH="215900" progId="Equation.DSMT4">
                      <p:embed/>
                    </p:oleObj>
                  </mc:Choice>
                  <mc:Fallback>
                    <p:oleObj r:id="rId5" imgW="419100" imgH="215900" progId="Equation.DSMT4">
                      <p:embed/>
                      <p:pic>
                        <p:nvPicPr>
                          <p:cNvPr id="18" name="Object -2147482569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5983" y="3363"/>
                            <a:ext cx="1804" cy="92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8" name="Group 27"/>
            <p:cNvGrpSpPr/>
            <p:nvPr/>
          </p:nvGrpSpPr>
          <p:grpSpPr>
            <a:xfrm>
              <a:off x="8208" y="9342"/>
              <a:ext cx="11369" cy="1431"/>
              <a:chOff x="8208" y="5051"/>
              <a:chExt cx="11369" cy="1431"/>
            </a:xfrm>
          </p:grpSpPr>
          <p:sp>
            <p:nvSpPr>
              <p:cNvPr id="22" name="Text Box 21"/>
              <p:cNvSpPr txBox="1"/>
              <p:nvPr/>
            </p:nvSpPr>
            <p:spPr>
              <a:xfrm>
                <a:off x="8208" y="5156"/>
                <a:ext cx="11369" cy="132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indent="0"/>
                <a:r>
                  <a:rPr lang="en-US" sz="4000" b="1">
                    <a:latin typeface="Times New Roman" panose="02020603050405020304" charset="0"/>
                    <a:cs typeface="Times New Roman" panose="02020603050405020304" charset="0"/>
                  </a:rPr>
                  <a:t>Câu hỏi 2.</a:t>
                </a:r>
                <a:r>
                  <a:rPr lang="en-US" sz="4000" b="0">
                    <a:latin typeface="Times New Roman" panose="02020603050405020304" charset="0"/>
                    <a:cs typeface="Times New Roman" panose="02020603050405020304" charset="0"/>
                  </a:rPr>
                  <a:t> So sánh              và              ?   </a:t>
                </a:r>
              </a:p>
            </p:txBody>
          </p:sp>
          <p:graphicFrame>
            <p:nvGraphicFramePr>
              <p:cNvPr id="23" name="Object -2147482568"/>
              <p:cNvGraphicFramePr>
                <a:graphicFrameLocks noChangeAspect="1"/>
              </p:cNvGraphicFramePr>
              <p:nvPr/>
            </p:nvGraphicFramePr>
            <p:xfrm>
              <a:off x="13555" y="5051"/>
              <a:ext cx="1825" cy="9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22" r:id="rId7" imgW="495300" imgH="254000" progId="Equation.DSMT4">
                      <p:embed/>
                    </p:oleObj>
                  </mc:Choice>
                  <mc:Fallback>
                    <p:oleObj r:id="rId7" imgW="495300" imgH="254000" progId="Equation.DSMT4">
                      <p:embed/>
                      <p:pic>
                        <p:nvPicPr>
                          <p:cNvPr id="23" name="Object -2147482568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13555" y="5051"/>
                            <a:ext cx="1825" cy="936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" name="Object -2147482567"/>
              <p:cNvGraphicFramePr>
                <a:graphicFrameLocks noChangeAspect="1"/>
              </p:cNvGraphicFramePr>
              <p:nvPr/>
            </p:nvGraphicFramePr>
            <p:xfrm>
              <a:off x="16461" y="5156"/>
              <a:ext cx="1868" cy="7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23" r:id="rId9" imgW="558800" imgH="228600" progId="Equation.DSMT4">
                      <p:embed/>
                    </p:oleObj>
                  </mc:Choice>
                  <mc:Fallback>
                    <p:oleObj r:id="rId9" imgW="558800" imgH="228600" progId="Equation.DSMT4">
                      <p:embed/>
                      <p:pic>
                        <p:nvPicPr>
                          <p:cNvPr id="25" name="Object -2147482567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16461" y="5156"/>
                            <a:ext cx="1868" cy="763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73" y="7226"/>
              <a:ext cx="10394" cy="726"/>
            </a:xfrm>
            <a:prstGeom prst="rect">
              <a:avLst/>
            </a:prstGeom>
          </p:spPr>
        </p:pic>
        <p:sp>
          <p:nvSpPr>
            <p:cNvPr id="45" name="Rectangles 44"/>
            <p:cNvSpPr/>
            <p:nvPr/>
          </p:nvSpPr>
          <p:spPr>
            <a:xfrm>
              <a:off x="8073" y="6512"/>
              <a:ext cx="11505" cy="4116"/>
            </a:xfrm>
            <a:prstGeom prst="rect">
              <a:avLst/>
            </a:prstGeom>
            <a:noFill/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6" name="Text Box 55"/>
            <p:cNvSpPr txBox="1"/>
            <p:nvPr/>
          </p:nvSpPr>
          <p:spPr>
            <a:xfrm>
              <a:off x="10754" y="6474"/>
              <a:ext cx="5995" cy="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PHIẾU HỌC TẬP SỐ 1</a:t>
              </a:r>
            </a:p>
          </p:txBody>
        </p:sp>
      </p:grp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18540" y="5450840"/>
          <a:ext cx="3308985" cy="865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r:id="rId12" imgW="774065" imgH="241300" progId="Equation.DSMT4">
                  <p:embed/>
                </p:oleObj>
              </mc:Choice>
              <mc:Fallback>
                <p:oleObj r:id="rId12" imgW="774065" imgH="241300" progId="Equation.DSMT4">
                  <p:embed/>
                  <p:pic>
                    <p:nvPicPr>
                      <p:cNvPr id="6" name="Object 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18540" y="5450840"/>
                        <a:ext cx="3308985" cy="865505"/>
                      </a:xfrm>
                      <a:prstGeom prst="rect">
                        <a:avLst/>
                      </a:prstGeom>
                      <a:ln w="12700" cmpd="sng">
                        <a:solidFill>
                          <a:schemeClr val="accent1">
                            <a:shade val="50000"/>
                          </a:schemeClr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697345" y="5336223"/>
          <a:ext cx="5003800" cy="1093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r:id="rId14" imgW="1574800" imgH="316865" progId="Equation.DSMT4">
                  <p:embed/>
                </p:oleObj>
              </mc:Choice>
              <mc:Fallback>
                <p:oleObj r:id="rId14" imgW="1574800" imgH="316865" progId="Equation.DSMT4">
                  <p:embed/>
                  <p:pic>
                    <p:nvPicPr>
                      <p:cNvPr id="34" name="Object 3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697345" y="5336223"/>
                        <a:ext cx="5003800" cy="1093470"/>
                      </a:xfrm>
                      <a:prstGeom prst="rect">
                        <a:avLst/>
                      </a:prstGeom>
                      <a:noFill/>
                      <a:ln w="12700" cmpd="sng">
                        <a:solidFill>
                          <a:schemeClr val="accent1">
                            <a:shade val="50000"/>
                          </a:schemeClr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32"/>
          <p:cNvSpPr/>
          <p:nvPr/>
        </p:nvSpPr>
        <p:spPr>
          <a:xfrm>
            <a:off x="5030470" y="596265"/>
            <a:ext cx="4137025" cy="427990"/>
          </a:xfrm>
          <a:prstGeom prst="round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2. Lôgarit của một lũy thừa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329555" y="1233170"/>
            <a:ext cx="684847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42900"/>
            <a:endParaRPr lang="en-US" sz="2800" b="0">
              <a:latin typeface="Times New Roman" panose="02020603050405020304" charset="0"/>
              <a:cs typeface="Calibri" panose="020F0502020204030204" charset="0"/>
            </a:endParaRPr>
          </a:p>
          <a:p>
            <a:pPr indent="342900"/>
            <a:r>
              <a:rPr lang="en-US" sz="2800" b="0">
                <a:latin typeface="Times New Roman" panose="02020603050405020304" charset="0"/>
                <a:cs typeface="Calibri" panose="020F0502020204030204" charset="0"/>
              </a:rPr>
              <a:t> </a:t>
            </a:r>
          </a:p>
        </p:txBody>
      </p:sp>
      <p:graphicFrame>
        <p:nvGraphicFramePr>
          <p:cNvPr id="73" name="Object -2147482603"/>
          <p:cNvGraphicFramePr>
            <a:graphicFrameLocks noChangeAspect="1"/>
          </p:cNvGraphicFramePr>
          <p:nvPr/>
        </p:nvGraphicFramePr>
        <p:xfrm>
          <a:off x="6042025" y="5039043"/>
          <a:ext cx="1685925" cy="664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r:id="rId3" imgW="685800" imgH="266700" progId="Equation.DSMT4">
                  <p:embed/>
                </p:oleObj>
              </mc:Choice>
              <mc:Fallback>
                <p:oleObj r:id="rId3" imgW="685800" imgH="266700" progId="Equation.DSMT4">
                  <p:embed/>
                  <p:pic>
                    <p:nvPicPr>
                      <p:cNvPr id="73" name="Object -214748260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42025" y="5039043"/>
                        <a:ext cx="1685925" cy="6648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8"/>
          <p:cNvGrpSpPr/>
          <p:nvPr/>
        </p:nvGrpSpPr>
        <p:grpSpPr>
          <a:xfrm>
            <a:off x="0" y="-23908"/>
            <a:ext cx="12192000" cy="698913"/>
            <a:chOff x="0" y="-38100"/>
            <a:chExt cx="4226714" cy="444500"/>
          </a:xfrm>
        </p:grpSpPr>
        <p:sp>
          <p:nvSpPr>
            <p:cNvPr id="17" name="Freeform 9"/>
            <p:cNvSpPr/>
            <p:nvPr/>
          </p:nvSpPr>
          <p:spPr>
            <a:xfrm>
              <a:off x="0" y="0"/>
              <a:ext cx="4226714" cy="343463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</p:sp>
        <p:sp>
          <p:nvSpPr>
            <p:cNvPr id="18" name="TextBox 10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>
                <a:lnSpc>
                  <a:spcPts val="2750"/>
                </a:lnSpc>
              </a:pPr>
              <a:endParaRPr sz="1200"/>
            </a:p>
          </p:txBody>
        </p:sp>
      </p:grpSp>
      <p:graphicFrame>
        <p:nvGraphicFramePr>
          <p:cNvPr id="16" name="Object -2147482603"/>
          <p:cNvGraphicFramePr>
            <a:graphicFrameLocks noChangeAspect="1"/>
          </p:cNvGraphicFramePr>
          <p:nvPr/>
        </p:nvGraphicFramePr>
        <p:xfrm>
          <a:off x="7727633" y="4803140"/>
          <a:ext cx="1217930" cy="886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r:id="rId5" imgW="495300" imgH="355600" progId="Equation.DSMT4">
                  <p:embed/>
                </p:oleObj>
              </mc:Choice>
              <mc:Fallback>
                <p:oleObj r:id="rId5" imgW="495300" imgH="355600" progId="Equation.DSMT4">
                  <p:embed/>
                  <p:pic>
                    <p:nvPicPr>
                      <p:cNvPr id="16" name="Object -214748260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27633" y="4803140"/>
                        <a:ext cx="1217930" cy="8864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-2147482603"/>
          <p:cNvGraphicFramePr>
            <a:graphicFrameLocks noChangeAspect="1"/>
          </p:cNvGraphicFramePr>
          <p:nvPr/>
        </p:nvGraphicFramePr>
        <p:xfrm>
          <a:off x="8900795" y="4834255"/>
          <a:ext cx="1685925" cy="1075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r:id="rId7" imgW="685800" imgH="431800" progId="Equation.DSMT4">
                  <p:embed/>
                </p:oleObj>
              </mc:Choice>
              <mc:Fallback>
                <p:oleObj r:id="rId7" imgW="685800" imgH="431800" progId="Equation.DSMT4">
                  <p:embed/>
                  <p:pic>
                    <p:nvPicPr>
                      <p:cNvPr id="21" name="Object -214748260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00795" y="4834255"/>
                        <a:ext cx="1685925" cy="10756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-2147482603"/>
          <p:cNvGraphicFramePr>
            <a:graphicFrameLocks noChangeAspect="1"/>
          </p:cNvGraphicFramePr>
          <p:nvPr/>
        </p:nvGraphicFramePr>
        <p:xfrm>
          <a:off x="6096635" y="4803140"/>
          <a:ext cx="4490085" cy="1543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r:id="rId9" imgW="1231265" imgH="431800" progId="Equation.DSMT4">
                  <p:embed/>
                </p:oleObj>
              </mc:Choice>
              <mc:Fallback>
                <p:oleObj r:id="rId9" imgW="1231265" imgH="431800" progId="Equation.DSMT4">
                  <p:embed/>
                  <p:pic>
                    <p:nvPicPr>
                      <p:cNvPr id="25" name="Object -214748260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96635" y="4803140"/>
                        <a:ext cx="4490085" cy="154368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 w="12700" cmpd="sng">
                        <a:solidFill>
                          <a:schemeClr val="accent1">
                            <a:shade val="50000"/>
                          </a:schemeClr>
                        </a:solidFill>
                        <a:prstDash val="solid"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92710" y="575310"/>
            <a:ext cx="6096000" cy="6285230"/>
            <a:chOff x="-146" y="906"/>
            <a:chExt cx="9600" cy="9898"/>
          </a:xfrm>
        </p:grpSpPr>
        <p:sp>
          <p:nvSpPr>
            <p:cNvPr id="15" name="Rectangles 14"/>
            <p:cNvSpPr/>
            <p:nvPr/>
          </p:nvSpPr>
          <p:spPr>
            <a:xfrm>
              <a:off x="-1" y="906"/>
              <a:ext cx="7923" cy="989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 Box 45"/>
            <p:cNvSpPr txBox="1"/>
            <p:nvPr/>
          </p:nvSpPr>
          <p:spPr>
            <a:xfrm>
              <a:off x="-146" y="906"/>
              <a:ext cx="8354" cy="1049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r>
                <a:rPr lang="en-US" sz="2000" b="1" dirty="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II. MỘT SỐ TÍNH CHẤT CỦA PHÉP TÍNH LÔGARIT</a:t>
              </a:r>
            </a:p>
          </p:txBody>
        </p:sp>
        <p:sp>
          <p:nvSpPr>
            <p:cNvPr id="47" name="Text Box 46"/>
            <p:cNvSpPr txBox="1"/>
            <p:nvPr/>
          </p:nvSpPr>
          <p:spPr>
            <a:xfrm>
              <a:off x="-146" y="1775"/>
              <a:ext cx="9600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1. Lôgarit của một tích, một thương</a:t>
              </a:r>
            </a:p>
          </p:txBody>
        </p:sp>
        <p:sp>
          <p:nvSpPr>
            <p:cNvPr id="48" name="Text Box 47"/>
            <p:cNvSpPr txBox="1"/>
            <p:nvPr/>
          </p:nvSpPr>
          <p:spPr>
            <a:xfrm>
              <a:off x="0" y="2505"/>
              <a:ext cx="7922" cy="1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Với ba số thực dương</a:t>
              </a:r>
              <a:r>
                <a:rPr sz="2400" i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en-US" sz="2400" i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a, m, n</a:t>
              </a:r>
              <a:r>
                <a:rPr sz="2400" i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và</a:t>
              </a:r>
              <a:r>
                <a:rPr lang="en-US"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 </a:t>
              </a:r>
              <a:r>
                <a:rPr lang="en-US" sz="2400" i="1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a </a:t>
              </a:r>
              <a:r>
                <a:rPr lang="en-US"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khác 1</a:t>
              </a:r>
              <a:r>
                <a:rPr sz="2400"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, ta có:</a:t>
              </a:r>
              <a:endParaRPr lang="en-US" sz="2400"/>
            </a:p>
          </p:txBody>
        </p:sp>
        <p:graphicFrame>
          <p:nvGraphicFramePr>
            <p:cNvPr id="51" name="Object -2147482603"/>
            <p:cNvGraphicFramePr>
              <a:graphicFrameLocks noChangeAspect="1"/>
            </p:cNvGraphicFramePr>
            <p:nvPr/>
          </p:nvGraphicFramePr>
          <p:xfrm>
            <a:off x="260" y="3728"/>
            <a:ext cx="7283" cy="8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1" r:id="rId11" imgW="1955800" imgH="228600" progId="Equation.DSMT4">
                    <p:embed/>
                  </p:oleObj>
                </mc:Choice>
                <mc:Fallback>
                  <p:oleObj r:id="rId11" imgW="1955800" imgH="228600" progId="Equation.DSMT4">
                    <p:embed/>
                    <p:pic>
                      <p:nvPicPr>
                        <p:cNvPr id="51" name="Object -2147482603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60" y="3728"/>
                          <a:ext cx="7283" cy="82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-2147482603"/>
            <p:cNvGraphicFramePr>
              <a:graphicFrameLocks noChangeAspect="1"/>
            </p:cNvGraphicFramePr>
            <p:nvPr/>
          </p:nvGraphicFramePr>
          <p:xfrm>
            <a:off x="260" y="4448"/>
            <a:ext cx="6298" cy="16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2" r:id="rId13" imgW="1955800" imgH="469900" progId="Equation.DSMT4">
                    <p:embed/>
                  </p:oleObj>
                </mc:Choice>
                <mc:Fallback>
                  <p:oleObj r:id="rId13" imgW="1955800" imgH="469900" progId="Equation.DSMT4">
                    <p:embed/>
                    <p:pic>
                      <p:nvPicPr>
                        <p:cNvPr id="53" name="Object -2147482603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60" y="4448"/>
                          <a:ext cx="6298" cy="166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" name="Text Box 84"/>
          <p:cNvSpPr txBox="1"/>
          <p:nvPr/>
        </p:nvSpPr>
        <p:spPr>
          <a:xfrm>
            <a:off x="5030470" y="1043940"/>
            <a:ext cx="158432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200" i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Ghi nhớ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5187950" y="1668145"/>
            <a:ext cx="6895465" cy="1757045"/>
            <a:chOff x="8170" y="2627"/>
            <a:chExt cx="10859" cy="2767"/>
          </a:xfrm>
        </p:grpSpPr>
        <p:sp>
          <p:nvSpPr>
            <p:cNvPr id="84" name="Rounded Rectangle 83"/>
            <p:cNvSpPr/>
            <p:nvPr/>
          </p:nvSpPr>
          <p:spPr>
            <a:xfrm>
              <a:off x="8170" y="2627"/>
              <a:ext cx="10859" cy="276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 Box 85"/>
            <p:cNvSpPr txBox="1"/>
            <p:nvPr/>
          </p:nvSpPr>
          <p:spPr>
            <a:xfrm>
              <a:off x="8271" y="2776"/>
              <a:ext cx="10527" cy="10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800">
                  <a:latin typeface="Times New Roman" panose="02020603050405020304" charset="0"/>
                  <a:cs typeface="Times New Roman" panose="02020603050405020304" charset="0"/>
                </a:rPr>
                <a:t>Cho hai số dương </a:t>
              </a:r>
              <a:r>
                <a:rPr lang="en-US" sz="2800" i="1">
                  <a:latin typeface="Times New Roman" panose="02020603050405020304" charset="0"/>
                  <a:cs typeface="Times New Roman" panose="02020603050405020304" charset="0"/>
                </a:rPr>
                <a:t>a,b</a:t>
              </a:r>
              <a:r>
                <a:rPr lang="en-US" sz="2800">
                  <a:latin typeface="Times New Roman" panose="02020603050405020304" charset="0"/>
                  <a:cs typeface="Times New Roman" panose="02020603050405020304" charset="0"/>
                </a:rPr>
                <a:t> với </a:t>
              </a:r>
              <a:r>
                <a:rPr lang="en-US" sz="2800" i="1">
                  <a:latin typeface="Times New Roman" panose="02020603050405020304" charset="0"/>
                  <a:cs typeface="Times New Roman" panose="02020603050405020304" charset="0"/>
                </a:rPr>
                <a:t>a </a:t>
              </a:r>
              <a:r>
                <a:rPr lang="en-US" sz="2800">
                  <a:latin typeface="Times New Roman" panose="02020603050405020304" charset="0"/>
                  <a:cs typeface="Times New Roman" panose="02020603050405020304" charset="0"/>
                </a:rPr>
                <a:t>khác 1, với mọi  số thực     , ta có </a:t>
              </a:r>
            </a:p>
          </p:txBody>
        </p:sp>
        <p:graphicFrame>
          <p:nvGraphicFramePr>
            <p:cNvPr id="87" name="Object 86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0181" y="3576"/>
            <a:ext cx="509" cy="5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3" r:id="rId15" imgW="152400" imgH="152400" progId="Equation.DSMT4">
                    <p:embed/>
                  </p:oleObj>
                </mc:Choice>
                <mc:Fallback>
                  <p:oleObj r:id="rId15" imgW="152400" imgH="152400" progId="Equation.DSMT4">
                    <p:embed/>
                    <p:pic>
                      <p:nvPicPr>
                        <p:cNvPr id="87" name="Object 86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0181" y="3576"/>
                          <a:ext cx="509" cy="5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1253" y="4147"/>
              <a:ext cx="5975" cy="1038"/>
            </a:xfrm>
            <a:prstGeom prst="rect">
              <a:avLst/>
            </a:prstGeom>
          </p:spPr>
        </p:pic>
      </p:grpSp>
      <p:grpSp>
        <p:nvGrpSpPr>
          <p:cNvPr id="94" name="Group 93"/>
          <p:cNvGrpSpPr/>
          <p:nvPr/>
        </p:nvGrpSpPr>
        <p:grpSpPr>
          <a:xfrm>
            <a:off x="5030470" y="3682365"/>
            <a:ext cx="6906260" cy="952500"/>
            <a:chOff x="7922" y="5799"/>
            <a:chExt cx="10876" cy="1500"/>
          </a:xfrm>
        </p:grpSpPr>
        <p:sp>
          <p:nvSpPr>
            <p:cNvPr id="72" name="Text Box 71"/>
            <p:cNvSpPr txBox="1"/>
            <p:nvPr/>
          </p:nvSpPr>
          <p:spPr>
            <a:xfrm>
              <a:off x="7922" y="5799"/>
              <a:ext cx="10876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Nhận xét: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charset="0"/>
                  <a:cs typeface="Times New Roman" panose="02020603050405020304" charset="0"/>
                </a:rPr>
                <a:t>Cho                             và số nguyên dương         , ta có</a:t>
              </a:r>
            </a:p>
          </p:txBody>
        </p:sp>
        <p:graphicFrame>
          <p:nvGraphicFramePr>
            <p:cNvPr id="91" name="Object 90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1642" y="5862"/>
            <a:ext cx="3821" cy="7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4" r:id="rId18" imgW="1130300" imgH="215900" progId="Equation.DSMT4">
                    <p:embed/>
                  </p:oleObj>
                </mc:Choice>
                <mc:Fallback>
                  <p:oleObj r:id="rId18" imgW="1130300" imgH="215900" progId="Equation.DSMT4">
                    <p:embed/>
                    <p:pic>
                      <p:nvPicPr>
                        <p:cNvPr id="91" name="Object 90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1642" y="5862"/>
                          <a:ext cx="3821" cy="7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91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9600" y="6592"/>
            <a:ext cx="1288" cy="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55" r:id="rId20" imgW="381000" imgH="177165" progId="Equation.DSMT4">
                    <p:embed/>
                  </p:oleObj>
                </mc:Choice>
                <mc:Fallback>
                  <p:oleObj r:id="rId20" imgW="381000" imgH="177165" progId="Equation.DSMT4">
                    <p:embed/>
                    <p:pic>
                      <p:nvPicPr>
                        <p:cNvPr id="92" name="Object 91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9600" y="6592"/>
                          <a:ext cx="1288" cy="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-224155"/>
            <a:ext cx="12192000" cy="899160"/>
            <a:chOff x="640" y="-340"/>
            <a:chExt cx="16849" cy="1841"/>
          </a:xfrm>
        </p:grpSpPr>
        <p:grpSp>
          <p:nvGrpSpPr>
            <p:cNvPr id="30" name="Group 8"/>
            <p:cNvGrpSpPr/>
            <p:nvPr/>
          </p:nvGrpSpPr>
          <p:grpSpPr>
            <a:xfrm>
              <a:off x="640" y="70"/>
              <a:ext cx="16849" cy="1431"/>
              <a:chOff x="0" y="-38100"/>
              <a:chExt cx="4226714" cy="444500"/>
            </a:xfrm>
          </p:grpSpPr>
          <p:sp>
            <p:nvSpPr>
              <p:cNvPr id="31" name="Freeform 9"/>
              <p:cNvSpPr/>
              <p:nvPr/>
            </p:nvSpPr>
            <p:spPr>
              <a:xfrm>
                <a:off x="0" y="0"/>
                <a:ext cx="4226714" cy="343463"/>
              </a:xfrm>
              <a:custGeom>
                <a:avLst/>
                <a:gdLst/>
                <a:ahLst/>
                <a:cxnLst/>
                <a:rect l="l" t="t" r="r" b="b"/>
                <a:pathLst>
                  <a:path w="4486603" h="474202">
                    <a:moveTo>
                      <a:pt x="4486603" y="0"/>
                    </a:moveTo>
                    <a:lnTo>
                      <a:pt x="0" y="0"/>
                    </a:lnTo>
                    <a:lnTo>
                      <a:pt x="101600" y="237101"/>
                    </a:lnTo>
                    <a:lnTo>
                      <a:pt x="0" y="474202"/>
                    </a:lnTo>
                    <a:lnTo>
                      <a:pt x="4486603" y="474202"/>
                    </a:lnTo>
                    <a:lnTo>
                      <a:pt x="4385003" y="237101"/>
                    </a:lnTo>
                    <a:lnTo>
                      <a:pt x="4486603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</p:spPr>
          </p:sp>
          <p:sp>
            <p:nvSpPr>
              <p:cNvPr id="33" name="TextBox 10"/>
              <p:cNvSpPr txBox="1"/>
              <p:nvPr/>
            </p:nvSpPr>
            <p:spPr>
              <a:xfrm>
                <a:off x="88900" y="-38100"/>
                <a:ext cx="635000" cy="444500"/>
              </a:xfrm>
              <a:prstGeom prst="rect">
                <a:avLst/>
              </a:prstGeom>
            </p:spPr>
            <p:txBody>
              <a:bodyPr lIns="33866" tIns="33866" rIns="33866" bIns="33866" rtlCol="0" anchor="ctr"/>
              <a:lstStyle/>
              <a:p>
                <a:pPr algn="ctr">
                  <a:lnSpc>
                    <a:spcPts val="2750"/>
                  </a:lnSpc>
                </a:pPr>
                <a:endParaRPr sz="1200"/>
              </a:p>
            </p:txBody>
          </p:sp>
        </p:grpSp>
        <p:sp>
          <p:nvSpPr>
            <p:cNvPr id="34" name="Rectangle 24"/>
            <p:cNvSpPr/>
            <p:nvPr/>
          </p:nvSpPr>
          <p:spPr>
            <a:xfrm>
              <a:off x="2042" y="-340"/>
              <a:ext cx="14380" cy="148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BÀI </a:t>
              </a:r>
              <a:r>
                <a:rPr lang="en-US" altLang="vi-V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2</a:t>
              </a:r>
              <a:r>
                <a:rPr lang="vi-V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.</a:t>
              </a:r>
              <a:r>
                <a:rPr lang="en-US" altLang="vi-V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 </a:t>
              </a: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PHÉP TÍNH LÔGARIT (T2)</a:t>
              </a:r>
            </a:p>
          </p:txBody>
        </p:sp>
      </p:grpSp>
      <p:sp>
        <p:nvSpPr>
          <p:cNvPr id="32" name="Google Shape;304;p14"/>
          <p:cNvSpPr/>
          <p:nvPr/>
        </p:nvSpPr>
        <p:spPr>
          <a:xfrm>
            <a:off x="91440" y="1701165"/>
            <a:ext cx="6333490" cy="537845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Ví dụ 2. Điền số thích hợp vào dấu ...?</a:t>
            </a:r>
          </a:p>
        </p:txBody>
      </p:sp>
      <p:graphicFrame>
        <p:nvGraphicFramePr>
          <p:cNvPr id="69" name="Object -2147482534"/>
          <p:cNvGraphicFramePr>
            <a:graphicFrameLocks noChangeAspect="1"/>
          </p:cNvGraphicFramePr>
          <p:nvPr/>
        </p:nvGraphicFramePr>
        <p:xfrm>
          <a:off x="-317" y="2508885"/>
          <a:ext cx="5161915" cy="972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r:id="rId3" imgW="1422400" imgH="266700" progId="Equation.DSMT4">
                  <p:embed/>
                </p:oleObj>
              </mc:Choice>
              <mc:Fallback>
                <p:oleObj r:id="rId3" imgW="1422400" imgH="266700" progId="Equation.DSMT4">
                  <p:embed/>
                  <p:pic>
                    <p:nvPicPr>
                      <p:cNvPr id="69" name="Object -214748253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17" y="2508885"/>
                        <a:ext cx="5161915" cy="9721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-2147482533"/>
          <p:cNvGraphicFramePr>
            <a:graphicFrameLocks noChangeAspect="1"/>
          </p:cNvGraphicFramePr>
          <p:nvPr/>
        </p:nvGraphicFramePr>
        <p:xfrm>
          <a:off x="91440" y="4393565"/>
          <a:ext cx="4972050" cy="958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r:id="rId5" imgW="1384300" imgH="266700" progId="Equation.DSMT4">
                  <p:embed/>
                </p:oleObj>
              </mc:Choice>
              <mc:Fallback>
                <p:oleObj r:id="rId5" imgW="1384300" imgH="266700" progId="Equation.DSMT4">
                  <p:embed/>
                  <p:pic>
                    <p:nvPicPr>
                      <p:cNvPr id="71" name="Object -214748253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" y="4393565"/>
                        <a:ext cx="4972050" cy="9582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990850" y="2574925"/>
          <a:ext cx="657860" cy="779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r:id="rId7" imgW="254000" imgH="241300" progId="Equation.DSMT4">
                  <p:embed/>
                </p:oleObj>
              </mc:Choice>
              <mc:Fallback>
                <p:oleObj r:id="rId7" imgW="254000" imgH="241300" progId="Equation.DSMT4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90850" y="2574925"/>
                        <a:ext cx="657860" cy="779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082290" y="4306570"/>
          <a:ext cx="485775" cy="1382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r:id="rId9" imgW="152400" imgH="431800" progId="Equation.DSMT4">
                  <p:embed/>
                </p:oleObj>
              </mc:Choice>
              <mc:Fallback>
                <p:oleObj r:id="rId9" imgW="152400" imgH="431800" progId="Equation.DSMT4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82290" y="4306570"/>
                        <a:ext cx="485775" cy="1382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-2147482533"/>
          <p:cNvGraphicFramePr>
            <a:graphicFrameLocks noChangeAspect="1"/>
          </p:cNvGraphicFramePr>
          <p:nvPr/>
        </p:nvGraphicFramePr>
        <p:xfrm>
          <a:off x="5993765" y="2558415"/>
          <a:ext cx="4561840" cy="878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r:id="rId11" imgW="1320165" imgH="254000" progId="Equation.DSMT4">
                  <p:embed/>
                </p:oleObj>
              </mc:Choice>
              <mc:Fallback>
                <p:oleObj r:id="rId11" imgW="1320165" imgH="254000" progId="Equation.DSMT4">
                  <p:embed/>
                  <p:pic>
                    <p:nvPicPr>
                      <p:cNvPr id="6" name="Object -214748253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93765" y="2558415"/>
                        <a:ext cx="4561840" cy="8782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212070" y="2558415"/>
          <a:ext cx="343535" cy="472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r:id="rId13" imgW="114300" imgH="177165" progId="Equation.DSMT4">
                  <p:embed/>
                </p:oleObj>
              </mc:Choice>
              <mc:Fallback>
                <p:oleObj r:id="rId13" imgW="114300" imgH="177165" progId="Equation.DSMT4">
                  <p:embed/>
                  <p:pic>
                    <p:nvPicPr>
                      <p:cNvPr id="10" name="Object 9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212070" y="2558415"/>
                        <a:ext cx="343535" cy="472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-2147482534"/>
          <p:cNvGraphicFramePr>
            <a:graphicFrameLocks noChangeAspect="1"/>
          </p:cNvGraphicFramePr>
          <p:nvPr/>
        </p:nvGraphicFramePr>
        <p:xfrm>
          <a:off x="5993765" y="4442143"/>
          <a:ext cx="6498590" cy="938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r:id="rId15" imgW="1943100" imgH="279400" progId="Equation.DSMT4">
                  <p:embed/>
                </p:oleObj>
              </mc:Choice>
              <mc:Fallback>
                <p:oleObj r:id="rId15" imgW="1943100" imgH="279400" progId="Equation.DSMT4">
                  <p:embed/>
                  <p:pic>
                    <p:nvPicPr>
                      <p:cNvPr id="12" name="Object -214748253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93765" y="4442143"/>
                        <a:ext cx="6498590" cy="9385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193655" y="4533265"/>
          <a:ext cx="549910" cy="671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r:id="rId17" imgW="314960" imgH="432435" progId="Equation.DSMT4">
                  <p:embed/>
                </p:oleObj>
              </mc:Choice>
              <mc:Fallback>
                <p:oleObj r:id="rId17" imgW="314960" imgH="432435" progId="Equation.DSMT4">
                  <p:embed/>
                  <p:pic>
                    <p:nvPicPr>
                      <p:cNvPr id="17" name="Object 1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193655" y="4533265"/>
                        <a:ext cx="549910" cy="671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316085" y="4533265"/>
          <a:ext cx="55689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r:id="rId19" imgW="127000" imgH="165100" progId="Equation.DSMT4">
                  <p:embed/>
                </p:oleObj>
              </mc:Choice>
              <mc:Fallback>
                <p:oleObj r:id="rId19" imgW="127000" imgH="165100" progId="Equation.DSMT4">
                  <p:embed/>
                  <p:pic>
                    <p:nvPicPr>
                      <p:cNvPr id="23" name="Object 2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316085" y="4533265"/>
                        <a:ext cx="556895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-2147482534"/>
          <p:cNvGraphicFramePr>
            <a:graphicFrameLocks noChangeAspect="1"/>
          </p:cNvGraphicFramePr>
          <p:nvPr/>
        </p:nvGraphicFramePr>
        <p:xfrm>
          <a:off x="6633210" y="5866448"/>
          <a:ext cx="5129530" cy="756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r:id="rId21" imgW="1905000" imgH="279400" progId="Equation.DSMT4">
                  <p:embed/>
                </p:oleObj>
              </mc:Choice>
              <mc:Fallback>
                <p:oleObj r:id="rId21" imgW="1905000" imgH="279400" progId="Equation.DSMT4">
                  <p:embed/>
                  <p:pic>
                    <p:nvPicPr>
                      <p:cNvPr id="27" name="Object -2147482534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633210" y="5866448"/>
                        <a:ext cx="5129530" cy="7562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-2147482534"/>
          <p:cNvGraphicFramePr>
            <a:graphicFrameLocks noChangeAspect="1"/>
          </p:cNvGraphicFramePr>
          <p:nvPr/>
        </p:nvGraphicFramePr>
        <p:xfrm>
          <a:off x="91440" y="3489325"/>
          <a:ext cx="2463800" cy="499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r:id="rId23" imgW="1257300" imgH="254000" progId="Equation.DSMT4">
                  <p:embed/>
                </p:oleObj>
              </mc:Choice>
              <mc:Fallback>
                <p:oleObj r:id="rId23" imgW="1257300" imgH="254000" progId="Equation.DSMT4">
                  <p:embed/>
                  <p:pic>
                    <p:nvPicPr>
                      <p:cNvPr id="2" name="Object -2147482534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91440" y="3489325"/>
                        <a:ext cx="2463800" cy="4997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-2147482534"/>
          <p:cNvGraphicFramePr>
            <a:graphicFrameLocks noChangeAspect="1"/>
          </p:cNvGraphicFramePr>
          <p:nvPr/>
        </p:nvGraphicFramePr>
        <p:xfrm>
          <a:off x="6424930" y="5163185"/>
          <a:ext cx="2625090" cy="532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r:id="rId25" imgW="1257300" imgH="254000" progId="Equation.DSMT4">
                  <p:embed/>
                </p:oleObj>
              </mc:Choice>
              <mc:Fallback>
                <p:oleObj r:id="rId25" imgW="1257300" imgH="254000" progId="Equation.DSMT4">
                  <p:embed/>
                  <p:pic>
                    <p:nvPicPr>
                      <p:cNvPr id="9" name="Object -2147482534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424930" y="5163185"/>
                        <a:ext cx="2625090" cy="5321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Connector 34"/>
          <p:cNvCxnSpPr/>
          <p:nvPr/>
        </p:nvCxnSpPr>
        <p:spPr>
          <a:xfrm>
            <a:off x="5769610" y="2491740"/>
            <a:ext cx="0" cy="3888740"/>
          </a:xfrm>
          <a:prstGeom prst="line">
            <a:avLst/>
          </a:prstGeom>
          <a:ln w="28575" cmpd="sng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6" name="Rounded Rectangle 32"/>
          <p:cNvSpPr/>
          <p:nvPr/>
        </p:nvSpPr>
        <p:spPr>
          <a:xfrm>
            <a:off x="0" y="540385"/>
            <a:ext cx="5993765" cy="560070"/>
          </a:xfrm>
          <a:prstGeom prst="round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2. Lôgarit của một lũy thừa</a:t>
            </a:r>
          </a:p>
        </p:txBody>
      </p:sp>
      <p:graphicFrame>
        <p:nvGraphicFramePr>
          <p:cNvPr id="87" name="Object 8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118225" y="1200150"/>
          <a:ext cx="2658745" cy="407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r:id="rId26" imgW="1701800" imgH="254000" progId="Equation.DSMT4">
                  <p:embed/>
                </p:oleObj>
              </mc:Choice>
              <mc:Fallback>
                <p:oleObj r:id="rId26" imgW="1701800" imgH="254000" progId="Equation.DSMT4">
                  <p:embed/>
                  <p:pic>
                    <p:nvPicPr>
                      <p:cNvPr id="87" name="Object 86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118225" y="1200150"/>
                        <a:ext cx="2658745" cy="407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3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814320" y="1148080"/>
            <a:ext cx="3179445" cy="505460"/>
          </a:xfrm>
          <a:prstGeom prst="rect">
            <a:avLst/>
          </a:prstGeom>
        </p:spPr>
      </p:pic>
      <p:graphicFrame>
        <p:nvGraphicFramePr>
          <p:cNvPr id="41" name="Object -2147482533"/>
          <p:cNvGraphicFramePr>
            <a:graphicFrameLocks noChangeAspect="1"/>
          </p:cNvGraphicFramePr>
          <p:nvPr/>
        </p:nvGraphicFramePr>
        <p:xfrm>
          <a:off x="773430" y="5581015"/>
          <a:ext cx="3615055" cy="1369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r:id="rId29" imgW="1308100" imgH="495300" progId="Equation.DSMT4">
                  <p:embed/>
                </p:oleObj>
              </mc:Choice>
              <mc:Fallback>
                <p:oleObj r:id="rId29" imgW="1308100" imgH="495300" progId="Equation.DSMT4">
                  <p:embed/>
                  <p:pic>
                    <p:nvPicPr>
                      <p:cNvPr id="41" name="Object -2147482533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73430" y="5581015"/>
                        <a:ext cx="3615055" cy="13696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32"/>
          <p:cNvSpPr/>
          <p:nvPr/>
        </p:nvSpPr>
        <p:spPr>
          <a:xfrm>
            <a:off x="76200" y="688340"/>
            <a:ext cx="5055870" cy="541655"/>
          </a:xfrm>
          <a:prstGeom prst="round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2. Lôgarit của một lũy thừa</a:t>
            </a:r>
          </a:p>
        </p:txBody>
      </p:sp>
      <p:sp>
        <p:nvSpPr>
          <p:cNvPr id="32" name="Google Shape;304;p14"/>
          <p:cNvSpPr/>
          <p:nvPr/>
        </p:nvSpPr>
        <p:spPr>
          <a:xfrm>
            <a:off x="12065" y="2266315"/>
            <a:ext cx="5981700" cy="612140"/>
          </a:xfrm>
          <a:prstGeom prst="roundRect">
            <a:avLst>
              <a:gd name="adj" fmla="val 16667"/>
            </a:avLst>
          </a:prstGeom>
          <a:solidFill>
            <a:schemeClr val="accent5">
              <a:lumMod val="75000"/>
            </a:schemeClr>
          </a:solidFill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charset="0"/>
                <a:ea typeface="Arial" panose="020B0604020202020204"/>
                <a:cs typeface="Times New Roman" panose="02020603050405020304" charset="0"/>
                <a:sym typeface="Arial" panose="020B0604020202020204"/>
              </a:rPr>
              <a:t>Ví dụ 3. Tính giá trị biểu thức:</a:t>
            </a:r>
          </a:p>
        </p:txBody>
      </p:sp>
      <p:grpSp>
        <p:nvGrpSpPr>
          <p:cNvPr id="30" name="Group 8"/>
          <p:cNvGrpSpPr/>
          <p:nvPr/>
        </p:nvGrpSpPr>
        <p:grpSpPr>
          <a:xfrm>
            <a:off x="0" y="-23908"/>
            <a:ext cx="12192000" cy="698913"/>
            <a:chOff x="0" y="-38100"/>
            <a:chExt cx="4226714" cy="444500"/>
          </a:xfrm>
        </p:grpSpPr>
        <p:sp>
          <p:nvSpPr>
            <p:cNvPr id="31" name="Freeform 9"/>
            <p:cNvSpPr/>
            <p:nvPr/>
          </p:nvSpPr>
          <p:spPr>
            <a:xfrm>
              <a:off x="0" y="0"/>
              <a:ext cx="4226714" cy="343463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</p:sp>
        <p:sp>
          <p:nvSpPr>
            <p:cNvPr id="33" name="TextBox 10"/>
            <p:cNvSpPr txBox="1"/>
            <p:nvPr/>
          </p:nvSpPr>
          <p:spPr>
            <a:xfrm>
              <a:off x="88900" y="-38100"/>
              <a:ext cx="635000" cy="444500"/>
            </a:xfrm>
            <a:prstGeom prst="rect">
              <a:avLst/>
            </a:prstGeom>
          </p:spPr>
          <p:txBody>
            <a:bodyPr lIns="33866" tIns="33866" rIns="33866" bIns="33866" rtlCol="0" anchor="ctr"/>
            <a:lstStyle/>
            <a:p>
              <a:pPr algn="ctr">
                <a:lnSpc>
                  <a:spcPts val="2750"/>
                </a:lnSpc>
              </a:pPr>
              <a:endParaRPr sz="1200"/>
            </a:p>
          </p:txBody>
        </p:sp>
      </p:grpSp>
      <p:sp>
        <p:nvSpPr>
          <p:cNvPr id="19" name="Action Button: Forward or Next 18">
            <a:hlinkClick r:id="" action="ppaction://hlinkshowjump?jump=nextslide"/>
          </p:cNvPr>
          <p:cNvSpPr/>
          <p:nvPr/>
        </p:nvSpPr>
        <p:spPr>
          <a:xfrm>
            <a:off x="11328400" y="177165"/>
            <a:ext cx="381635" cy="257175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-2147482555"/>
          <p:cNvGraphicFramePr>
            <a:graphicFrameLocks noChangeAspect="1"/>
          </p:cNvGraphicFramePr>
          <p:nvPr/>
        </p:nvGraphicFramePr>
        <p:xfrm>
          <a:off x="3221355" y="3429000"/>
          <a:ext cx="5313680" cy="851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r:id="rId3" imgW="1435100" imgH="228600" progId="Equation.DSMT4">
                  <p:embed/>
                </p:oleObj>
              </mc:Choice>
              <mc:Fallback>
                <p:oleObj r:id="rId3" imgW="1435100" imgH="228600" progId="Equation.DSMT4">
                  <p:embed/>
                  <p:pic>
                    <p:nvPicPr>
                      <p:cNvPr id="20" name="Object -214748255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1355" y="3429000"/>
                        <a:ext cx="5313680" cy="8515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118225" y="1567815"/>
          <a:ext cx="2658745" cy="407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r:id="rId5" imgW="1701800" imgH="254000" progId="Equation.DSMT4">
                  <p:embed/>
                </p:oleObj>
              </mc:Choice>
              <mc:Fallback>
                <p:oleObj r:id="rId5" imgW="1701800" imgH="254000" progId="Equation.DSMT4">
                  <p:embed/>
                  <p:pic>
                    <p:nvPicPr>
                      <p:cNvPr id="2" name="Object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8225" y="1567815"/>
                        <a:ext cx="2658745" cy="407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4320" y="1515745"/>
            <a:ext cx="3179445" cy="505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0" y="-224155"/>
            <a:ext cx="12192000" cy="899160"/>
            <a:chOff x="640" y="-340"/>
            <a:chExt cx="16849" cy="1841"/>
          </a:xfrm>
        </p:grpSpPr>
        <p:grpSp>
          <p:nvGrpSpPr>
            <p:cNvPr id="43" name="Group 8"/>
            <p:cNvGrpSpPr/>
            <p:nvPr/>
          </p:nvGrpSpPr>
          <p:grpSpPr>
            <a:xfrm>
              <a:off x="640" y="70"/>
              <a:ext cx="16849" cy="1431"/>
              <a:chOff x="0" y="-38100"/>
              <a:chExt cx="4226714" cy="444500"/>
            </a:xfrm>
          </p:grpSpPr>
          <p:sp>
            <p:nvSpPr>
              <p:cNvPr id="44" name="Freeform 9"/>
              <p:cNvSpPr/>
              <p:nvPr/>
            </p:nvSpPr>
            <p:spPr>
              <a:xfrm>
                <a:off x="0" y="0"/>
                <a:ext cx="4226714" cy="343463"/>
              </a:xfrm>
              <a:custGeom>
                <a:avLst/>
                <a:gdLst/>
                <a:ahLst/>
                <a:cxnLst/>
                <a:rect l="l" t="t" r="r" b="b"/>
                <a:pathLst>
                  <a:path w="4486603" h="474202">
                    <a:moveTo>
                      <a:pt x="4486603" y="0"/>
                    </a:moveTo>
                    <a:lnTo>
                      <a:pt x="0" y="0"/>
                    </a:lnTo>
                    <a:lnTo>
                      <a:pt x="101600" y="237101"/>
                    </a:lnTo>
                    <a:lnTo>
                      <a:pt x="0" y="474202"/>
                    </a:lnTo>
                    <a:lnTo>
                      <a:pt x="4486603" y="474202"/>
                    </a:lnTo>
                    <a:lnTo>
                      <a:pt x="4385003" y="237101"/>
                    </a:lnTo>
                    <a:lnTo>
                      <a:pt x="4486603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</p:spPr>
          </p:sp>
          <p:sp>
            <p:nvSpPr>
              <p:cNvPr id="45" name="TextBox 10"/>
              <p:cNvSpPr txBox="1"/>
              <p:nvPr/>
            </p:nvSpPr>
            <p:spPr>
              <a:xfrm>
                <a:off x="88900" y="-38100"/>
                <a:ext cx="635000" cy="444500"/>
              </a:xfrm>
              <a:prstGeom prst="rect">
                <a:avLst/>
              </a:prstGeom>
            </p:spPr>
            <p:txBody>
              <a:bodyPr lIns="33866" tIns="33866" rIns="33866" bIns="33866" rtlCol="0" anchor="ctr"/>
              <a:lstStyle/>
              <a:p>
                <a:pPr algn="ctr">
                  <a:lnSpc>
                    <a:spcPts val="2750"/>
                  </a:lnSpc>
                </a:pPr>
                <a:endParaRPr sz="1200"/>
              </a:p>
            </p:txBody>
          </p:sp>
        </p:grpSp>
        <p:sp>
          <p:nvSpPr>
            <p:cNvPr id="46" name="Rectangle 24"/>
            <p:cNvSpPr/>
            <p:nvPr/>
          </p:nvSpPr>
          <p:spPr>
            <a:xfrm>
              <a:off x="2042" y="-340"/>
              <a:ext cx="14380" cy="148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GHI NHỚ</a:t>
              </a:r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2993390" y="583565"/>
            <a:ext cx="6417310" cy="71183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II. MỘT SỐ TÍNH CHẤT CỦA PHÉP TÍNH LÔGARIT</a:t>
            </a:r>
          </a:p>
        </p:txBody>
      </p:sp>
      <p:cxnSp>
        <p:nvCxnSpPr>
          <p:cNvPr id="52" name="Straight Arrow Connector 51"/>
          <p:cNvCxnSpPr>
            <a:endCxn id="49" idx="0"/>
          </p:cNvCxnSpPr>
          <p:nvPr/>
        </p:nvCxnSpPr>
        <p:spPr>
          <a:xfrm flipH="1">
            <a:off x="3747135" y="1292860"/>
            <a:ext cx="1887855" cy="67056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409690" y="1284605"/>
            <a:ext cx="1810385" cy="65849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859280" y="1963420"/>
            <a:ext cx="3775710" cy="2268220"/>
            <a:chOff x="806" y="2880"/>
            <a:chExt cx="5946" cy="3572"/>
          </a:xfrm>
        </p:grpSpPr>
        <p:sp>
          <p:nvSpPr>
            <p:cNvPr id="49" name="Rounded Rectangle 32"/>
            <p:cNvSpPr/>
            <p:nvPr/>
          </p:nvSpPr>
          <p:spPr>
            <a:xfrm>
              <a:off x="806" y="2880"/>
              <a:ext cx="5946" cy="357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2200" b="1" dirty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Lôgarit của một tích, một thương</a:t>
              </a:r>
            </a:p>
            <a:p>
              <a:pPr algn="ctr"/>
              <a:endParaRPr lang="en-US" sz="2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endParaRPr lang="en-US" sz="2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endParaRPr lang="en-US" sz="2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endParaRPr lang="en-US" sz="22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endParaRPr lang="en-US" sz="22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graphicFrame>
          <p:nvGraphicFramePr>
            <p:cNvPr id="55" name="Object -2147482603"/>
            <p:cNvGraphicFramePr>
              <a:graphicFrameLocks noChangeAspect="1"/>
            </p:cNvGraphicFramePr>
            <p:nvPr/>
          </p:nvGraphicFramePr>
          <p:xfrm>
            <a:off x="1006" y="4237"/>
            <a:ext cx="4927" cy="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5" r:id="rId3" imgW="1955800" imgH="228600" progId="Equation.DSMT4">
                    <p:embed/>
                  </p:oleObj>
                </mc:Choice>
                <mc:Fallback>
                  <p:oleObj r:id="rId3" imgW="1955800" imgH="228600" progId="Equation.DSMT4">
                    <p:embed/>
                    <p:pic>
                      <p:nvPicPr>
                        <p:cNvPr id="55" name="Object -214748260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06" y="4237"/>
                          <a:ext cx="4927" cy="56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-2147482603"/>
            <p:cNvGraphicFramePr>
              <a:graphicFrameLocks noChangeAspect="1"/>
            </p:cNvGraphicFramePr>
            <p:nvPr/>
          </p:nvGraphicFramePr>
          <p:xfrm>
            <a:off x="1006" y="4741"/>
            <a:ext cx="4747" cy="1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6" r:id="rId5" imgW="1790700" imgH="431800" progId="Equation.DSMT4">
                    <p:embed/>
                  </p:oleObj>
                </mc:Choice>
                <mc:Fallback>
                  <p:oleObj r:id="rId5" imgW="1790700" imgH="431800" progId="Equation.DSMT4">
                    <p:embed/>
                    <p:pic>
                      <p:nvPicPr>
                        <p:cNvPr id="57" name="Object -2147482603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06" y="4741"/>
                          <a:ext cx="4747" cy="11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319" y="5766"/>
            <a:ext cx="4163" cy="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7" r:id="rId7" imgW="1688465" imgH="254000" progId="Equation.DSMT4">
                    <p:embed/>
                  </p:oleObj>
                </mc:Choice>
                <mc:Fallback>
                  <p:oleObj r:id="rId7" imgW="1688465" imgH="254000" progId="Equation.DSMT4">
                    <p:embed/>
                    <p:pic>
                      <p:nvPicPr>
                        <p:cNvPr id="2" name="Object 1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319" y="5766"/>
                          <a:ext cx="4163" cy="6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Group 35"/>
          <p:cNvGrpSpPr/>
          <p:nvPr/>
        </p:nvGrpSpPr>
        <p:grpSpPr>
          <a:xfrm>
            <a:off x="6370320" y="1957705"/>
            <a:ext cx="3808095" cy="2268220"/>
            <a:chOff x="7003" y="2953"/>
            <a:chExt cx="5981" cy="3480"/>
          </a:xfrm>
        </p:grpSpPr>
        <p:sp>
          <p:nvSpPr>
            <p:cNvPr id="50" name="Rounded Rectangle 32"/>
            <p:cNvSpPr/>
            <p:nvPr/>
          </p:nvSpPr>
          <p:spPr>
            <a:xfrm>
              <a:off x="7003" y="2953"/>
              <a:ext cx="5981" cy="348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2200" b="1" dirty="0">
                  <a:solidFill>
                    <a:srgbClr val="C0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Lôgarit của một lũy thừa</a:t>
              </a:r>
            </a:p>
          </p:txBody>
        </p:sp>
        <p:graphicFrame>
          <p:nvGraphicFramePr>
            <p:cNvPr id="65" name="Object -2147482603"/>
            <p:cNvGraphicFramePr>
              <a:graphicFrameLocks noChangeAspect="1"/>
            </p:cNvGraphicFramePr>
            <p:nvPr/>
          </p:nvGraphicFramePr>
          <p:xfrm>
            <a:off x="7581" y="4135"/>
            <a:ext cx="4015" cy="8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8" r:id="rId9" imgW="1181100" imgH="254000" progId="Equation.DSMT4">
                    <p:embed/>
                  </p:oleObj>
                </mc:Choice>
                <mc:Fallback>
                  <p:oleObj r:id="rId9" imgW="1181100" imgH="254000" progId="Equation.DSMT4">
                    <p:embed/>
                    <p:pic>
                      <p:nvPicPr>
                        <p:cNvPr id="65" name="Object -2147482603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581" y="4135"/>
                          <a:ext cx="4015" cy="87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7581" y="5548"/>
            <a:ext cx="4197" cy="6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9" r:id="rId11" imgW="1701800" imgH="254000" progId="Equation.DSMT4">
                    <p:embed/>
                  </p:oleObj>
                </mc:Choice>
                <mc:Fallback>
                  <p:oleObj r:id="rId11" imgW="1701800" imgH="254000" progId="Equation.DSMT4">
                    <p:embed/>
                    <p:pic>
                      <p:nvPicPr>
                        <p:cNvPr id="3" name="Object 2">
                          <a:hlinkClick r:id="" action="ppaction://ole?verb=0"/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7581" y="5548"/>
                          <a:ext cx="4197" cy="6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Action Button: End 4">
            <a:hlinkClick r:id="rId13" action="ppaction://hlinksldjump"/>
          </p:cNvPr>
          <p:cNvSpPr/>
          <p:nvPr/>
        </p:nvSpPr>
        <p:spPr>
          <a:xfrm>
            <a:off x="11704955" y="6383020"/>
            <a:ext cx="487045" cy="400050"/>
          </a:xfrm>
          <a:prstGeom prst="actionButtonEnd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037965" y="165100"/>
            <a:ext cx="35052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33CC"/>
                </a:solidFill>
                <a:latin typeface="Times New Roman" panose="02020603050405020304" charset="0"/>
                <a:cs typeface="Times New Roman" panose="02020603050405020304" charset="0"/>
              </a:rPr>
              <a:t>AI ĐÚNG, AI SAI ? </a:t>
            </a:r>
          </a:p>
        </p:txBody>
      </p:sp>
      <p:grpSp>
        <p:nvGrpSpPr>
          <p:cNvPr id="2" name="Group 57"/>
          <p:cNvGrpSpPr/>
          <p:nvPr/>
        </p:nvGrpSpPr>
        <p:grpSpPr bwMode="auto">
          <a:xfrm>
            <a:off x="2502218" y="1187133"/>
            <a:ext cx="6446837" cy="522288"/>
            <a:chOff x="0" y="729"/>
            <a:chExt cx="4061" cy="329"/>
          </a:xfrm>
        </p:grpSpPr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0" y="729"/>
              <a:ext cx="3360" cy="32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latin typeface="Times New Roman" panose="02020603050405020304" charset="0"/>
                  <a:cs typeface="Times New Roman" panose="02020603050405020304" charset="0"/>
                </a:rPr>
                <a:t>Có một bài toán yêu cầu tính</a:t>
              </a:r>
            </a:p>
          </p:txBody>
        </p:sp>
        <p:graphicFrame>
          <p:nvGraphicFramePr>
            <p:cNvPr id="7175" name="Object 7"/>
            <p:cNvGraphicFramePr>
              <a:graphicFrameLocks noChangeAspect="1"/>
            </p:cNvGraphicFramePr>
            <p:nvPr/>
          </p:nvGraphicFramePr>
          <p:xfrm>
            <a:off x="2926" y="739"/>
            <a:ext cx="1135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8" name="Equation" r:id="rId3" imgW="1701800" imgH="482600" progId="Equation.DSMT4">
                    <p:embed/>
                  </p:oleObj>
                </mc:Choice>
                <mc:Fallback>
                  <p:oleObj name="Equation" r:id="rId3" imgW="1701800" imgH="482600" progId="Equation.DSMT4">
                    <p:embed/>
                    <p:pic>
                      <p:nvPicPr>
                        <p:cNvPr id="7175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6" y="739"/>
                          <a:ext cx="1135" cy="3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5867400" y="22098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524000" y="2224088"/>
            <a:ext cx="41910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Bạn An cho kết quả sau:</a:t>
            </a:r>
          </a:p>
        </p:txBody>
      </p:sp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6279515" y="2907030"/>
          <a:ext cx="4276725" cy="643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Equation" r:id="rId5" imgW="3644900" imgH="482600" progId="Equation.DSMT4">
                  <p:embed/>
                </p:oleObj>
              </mc:Choice>
              <mc:Fallback>
                <p:oleObj name="Equation" r:id="rId5" imgW="3644900" imgH="482600" progId="Equation.DSMT4">
                  <p:embed/>
                  <p:pic>
                    <p:nvPicPr>
                      <p:cNvPr id="71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9515" y="2907030"/>
                        <a:ext cx="4276725" cy="6438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1935480" y="2890520"/>
          <a:ext cx="342709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Equation" r:id="rId7" imgW="2743200" imgH="482600" progId="Equation.DSMT4">
                  <p:embed/>
                </p:oleObj>
              </mc:Choice>
              <mc:Fallback>
                <p:oleObj name="Equation" r:id="rId7" imgW="2743200" imgH="482600" progId="Equation.DSMT4">
                  <p:embed/>
                  <p:pic>
                    <p:nvPicPr>
                      <p:cNvPr id="71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480" y="2890520"/>
                        <a:ext cx="342709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6019800" y="2238375"/>
            <a:ext cx="46482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Bạn Nam cho kết quả sau:</a:t>
            </a:r>
          </a:p>
        </p:txBody>
      </p:sp>
      <p:pic>
        <p:nvPicPr>
          <p:cNvPr id="7217" name="Picture 15" descr="ho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71800" y="-40005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"/>
          <p:cNvSpPr txBox="1"/>
          <p:nvPr/>
        </p:nvSpPr>
        <p:spPr>
          <a:xfrm>
            <a:off x="4444365" y="5137150"/>
            <a:ext cx="3796665" cy="1562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444365" y="1783080"/>
            <a:ext cx="2852360" cy="455295"/>
            <a:chOff x="5293" y="2808"/>
            <a:chExt cx="4961" cy="717"/>
          </a:xfrm>
        </p:grpSpPr>
        <p:sp>
          <p:nvSpPr>
            <p:cNvPr id="6" name="Text Box 5"/>
            <p:cNvSpPr txBox="1"/>
            <p:nvPr/>
          </p:nvSpPr>
          <p:spPr>
            <a:xfrm>
              <a:off x="5293" y="2808"/>
              <a:ext cx="4961" cy="71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(Với  </a:t>
              </a:r>
              <a:r>
                <a:rPr lang="en-US" i="1">
                  <a:latin typeface="Times New Roman" panose="02020603050405020304" charset="0"/>
                  <a:cs typeface="Times New Roman" panose="02020603050405020304" charset="0"/>
                </a:rPr>
                <a:t>a,b,c&gt;0  </a:t>
              </a:r>
              <a:r>
                <a:rPr lang="en-US">
                  <a:latin typeface="Times New Roman" panose="02020603050405020304" charset="0"/>
                  <a:cs typeface="Times New Roman" panose="02020603050405020304" charset="0"/>
                </a:rPr>
                <a:t>và           )</a:t>
              </a:r>
            </a:p>
          </p:txBody>
        </p:sp>
        <p:graphicFrame>
          <p:nvGraphicFramePr>
            <p:cNvPr id="7" name="Object 56"/>
            <p:cNvGraphicFramePr>
              <a:graphicFrameLocks noChangeAspect="1"/>
            </p:cNvGraphicFramePr>
            <p:nvPr/>
          </p:nvGraphicFramePr>
          <p:xfrm>
            <a:off x="8300" y="2934"/>
            <a:ext cx="957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1" name="Equation" r:id="rId10" imgW="990600" imgH="368300" progId="Equation.DSMT4">
                    <p:embed/>
                  </p:oleObj>
                </mc:Choice>
                <mc:Fallback>
                  <p:oleObj name="Equation" r:id="rId10" imgW="990600" imgH="368300" progId="Equation.DSMT4">
                    <p:embed/>
                    <p:pic>
                      <p:nvPicPr>
                        <p:cNvPr id="7" name="Object 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00" y="2934"/>
                          <a:ext cx="957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nimBg="1"/>
      <p:bldP spid="7176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0" y="-224155"/>
            <a:ext cx="12192000" cy="899160"/>
            <a:chOff x="640" y="-340"/>
            <a:chExt cx="16849" cy="1841"/>
          </a:xfrm>
        </p:grpSpPr>
        <p:grpSp>
          <p:nvGrpSpPr>
            <p:cNvPr id="43" name="Group 8"/>
            <p:cNvGrpSpPr/>
            <p:nvPr/>
          </p:nvGrpSpPr>
          <p:grpSpPr>
            <a:xfrm>
              <a:off x="640" y="70"/>
              <a:ext cx="16849" cy="1431"/>
              <a:chOff x="0" y="-38100"/>
              <a:chExt cx="4226714" cy="444500"/>
            </a:xfrm>
          </p:grpSpPr>
          <p:sp>
            <p:nvSpPr>
              <p:cNvPr id="44" name="Freeform 9"/>
              <p:cNvSpPr/>
              <p:nvPr/>
            </p:nvSpPr>
            <p:spPr>
              <a:xfrm>
                <a:off x="0" y="0"/>
                <a:ext cx="4226714" cy="343463"/>
              </a:xfrm>
              <a:custGeom>
                <a:avLst/>
                <a:gdLst/>
                <a:ahLst/>
                <a:cxnLst/>
                <a:rect l="l" t="t" r="r" b="b"/>
                <a:pathLst>
                  <a:path w="4486603" h="474202">
                    <a:moveTo>
                      <a:pt x="4486603" y="0"/>
                    </a:moveTo>
                    <a:lnTo>
                      <a:pt x="0" y="0"/>
                    </a:lnTo>
                    <a:lnTo>
                      <a:pt x="101600" y="237101"/>
                    </a:lnTo>
                    <a:lnTo>
                      <a:pt x="0" y="474202"/>
                    </a:lnTo>
                    <a:lnTo>
                      <a:pt x="4486603" y="474202"/>
                    </a:lnTo>
                    <a:lnTo>
                      <a:pt x="4385003" y="237101"/>
                    </a:lnTo>
                    <a:lnTo>
                      <a:pt x="4486603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</p:spPr>
          </p:sp>
          <p:sp>
            <p:nvSpPr>
              <p:cNvPr id="45" name="TextBox 10"/>
              <p:cNvSpPr txBox="1"/>
              <p:nvPr/>
            </p:nvSpPr>
            <p:spPr>
              <a:xfrm>
                <a:off x="88900" y="-38100"/>
                <a:ext cx="635000" cy="444500"/>
              </a:xfrm>
              <a:prstGeom prst="rect">
                <a:avLst/>
              </a:prstGeom>
            </p:spPr>
            <p:txBody>
              <a:bodyPr lIns="33866" tIns="33866" rIns="33866" bIns="33866" rtlCol="0" anchor="ctr"/>
              <a:lstStyle/>
              <a:p>
                <a:pPr algn="ctr">
                  <a:lnSpc>
                    <a:spcPts val="2750"/>
                  </a:lnSpc>
                </a:pPr>
                <a:endParaRPr sz="1200"/>
              </a:p>
            </p:txBody>
          </p:sp>
        </p:grpSp>
        <p:sp>
          <p:nvSpPr>
            <p:cNvPr id="46" name="Rectangle 24"/>
            <p:cNvSpPr/>
            <p:nvPr/>
          </p:nvSpPr>
          <p:spPr>
            <a:xfrm>
              <a:off x="2042" y="-340"/>
              <a:ext cx="14380" cy="1483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HƯỚNG DẪN VỀ NHÀ</a:t>
              </a:r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723900" y="962660"/>
            <a:ext cx="11235690" cy="476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 sz="28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Ghi nhớ các kiến thức đã học: Khái niệm lôgarit, tính chất của phép tính lôgarit của một tích, một thương, một lũy thừa.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723900" y="3079750"/>
            <a:ext cx="10831830" cy="476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en-US" sz="28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Đọc trước các nội dung: “3. Đổi cơ số của lôgarit” và “III. Sử dụng máy tính cầm tay để tính lôgarit”.</a:t>
            </a:r>
          </a:p>
          <a:p>
            <a:endParaRPr lang="en-US" sz="280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23900" y="2248535"/>
            <a:ext cx="8790940" cy="476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lang="en-US" sz="28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Làm các bài tập 1;2;3;4 trong SGK, trang 38.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723900" y="4359275"/>
            <a:ext cx="105867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4. </a:t>
            </a:r>
            <a:r>
              <a:rPr lang="en-US" sz="280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Tiết sau nhớ mang máy tính cầm tay để học.</a:t>
            </a:r>
            <a:endParaRPr lang="en-US" sz="2800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noFill/>
        </p:spPr>
      </p:sp>
      <p:sp>
        <p:nvSpPr>
          <p:cNvPr id="3" name="Freeform 3"/>
          <p:cNvSpPr/>
          <p:nvPr/>
        </p:nvSpPr>
        <p:spPr>
          <a:xfrm rot="-2104014">
            <a:off x="-181337" y="10986"/>
            <a:ext cx="3241428" cy="2864244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53221" y="177800"/>
            <a:ext cx="11639445" cy="6251815"/>
            <a:chOff x="0" y="0"/>
            <a:chExt cx="18054002" cy="10307532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6" tIns="33866" rIns="33866" bIns="33866" rtlCol="0" anchor="ctr"/>
              <a:lstStyle/>
              <a:p>
                <a:pPr algn="ctr">
                  <a:lnSpc>
                    <a:spcPts val="2660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6" tIns="33866" rIns="33866" bIns="33866" rtlCol="0" anchor="ctr"/>
              <a:lstStyle/>
              <a:p>
                <a:pPr algn="ctr">
                  <a:lnSpc>
                    <a:spcPts val="2660"/>
                  </a:lnSpc>
                </a:pPr>
                <a:endParaRPr sz="120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6" tIns="33866" rIns="33866" bIns="33866" rtlCol="0" anchor="ctr"/>
              <a:lstStyle/>
              <a:p>
                <a:pPr algn="ctr">
                  <a:lnSpc>
                    <a:spcPts val="2660"/>
                  </a:lnSpc>
                </a:pPr>
                <a:endParaRPr sz="1200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>
                <a:solidFill>
                  <a:srgbClr val="3D4984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6" tIns="33866" rIns="33866" bIns="33866" rtlCol="0" anchor="ctr"/>
              <a:lstStyle/>
              <a:p>
                <a:pPr algn="ctr">
                  <a:lnSpc>
                    <a:spcPts val="2660"/>
                  </a:lnSpc>
                </a:pPr>
                <a:endParaRPr sz="1200"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8444248" flipH="1">
            <a:off x="9348852" y="4456939"/>
            <a:ext cx="2318106" cy="3057454"/>
          </a:xfrm>
          <a:custGeom>
            <a:avLst/>
            <a:gdLst/>
            <a:ahLst/>
            <a:cxnLst/>
            <a:rect l="l" t="t" r="r" b="b"/>
            <a:pathLst>
              <a:path w="3477159" h="4586181">
                <a:moveTo>
                  <a:pt x="3477159" y="0"/>
                </a:moveTo>
                <a:lnTo>
                  <a:pt x="0" y="0"/>
                </a:lnTo>
                <a:lnTo>
                  <a:pt x="0" y="4586181"/>
                </a:lnTo>
                <a:lnTo>
                  <a:pt x="3477159" y="4586181"/>
                </a:lnTo>
                <a:lnTo>
                  <a:pt x="347715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0112819" y="-201155"/>
            <a:ext cx="2355908" cy="2254296"/>
            <a:chOff x="0" y="0"/>
            <a:chExt cx="4711816" cy="4508593"/>
          </a:xfrm>
        </p:grpSpPr>
        <p:sp>
          <p:nvSpPr>
            <p:cNvPr id="19" name="Freeform 19"/>
            <p:cNvSpPr/>
            <p:nvPr/>
          </p:nvSpPr>
          <p:spPr>
            <a:xfrm rot="5002884">
              <a:off x="148194" y="62100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rot="10739848">
              <a:off x="2803959" y="1115372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2"/>
                  </a:lnTo>
                  <a:lnTo>
                    <a:pt x="0" y="198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21" name="Freeform 21"/>
            <p:cNvSpPr/>
            <p:nvPr/>
          </p:nvSpPr>
          <p:spPr>
            <a:xfrm rot="1377244">
              <a:off x="1241718" y="2236061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59" y="0"/>
                  </a:lnTo>
                  <a:lnTo>
                    <a:pt x="1890659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22" name="Freeform 22"/>
          <p:cNvSpPr/>
          <p:nvPr/>
        </p:nvSpPr>
        <p:spPr>
          <a:xfrm rot="-5130068">
            <a:off x="-1014987" y="4598981"/>
            <a:ext cx="3002941" cy="3056428"/>
          </a:xfrm>
          <a:custGeom>
            <a:avLst/>
            <a:gdLst/>
            <a:ahLst/>
            <a:cxnLst/>
            <a:rect l="l" t="t" r="r" b="b"/>
            <a:pathLst>
              <a:path w="4504411" h="4584642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463228" y="2187785"/>
            <a:ext cx="11376944" cy="1231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vi-VN" sz="5335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CHÚC CÁC EM HỌC TỐT</a:t>
            </a:r>
            <a:r>
              <a:rPr lang="vi-VN" sz="5335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!</a:t>
            </a:r>
          </a:p>
        </p:txBody>
      </p:sp>
      <p:pic>
        <p:nvPicPr>
          <p:cNvPr id="24" name="nhac nen vui nhon2 00_00_00-00_00_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31967" y="1284009"/>
            <a:ext cx="406400" cy="406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41" y="779191"/>
            <a:ext cx="1420672" cy="142067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14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32"/>
          <p:cNvSpPr/>
          <p:nvPr/>
        </p:nvSpPr>
        <p:spPr>
          <a:xfrm>
            <a:off x="466090" y="5334000"/>
            <a:ext cx="5240020" cy="916940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III. SỬ DỤNG MÁY TÍNH CẦM TAY ĐỂ TÍNH LÔGARIT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14300" y="-71755"/>
            <a:ext cx="11994515" cy="1386205"/>
            <a:chOff x="640" y="70"/>
            <a:chExt cx="18415" cy="2403"/>
          </a:xfrm>
        </p:grpSpPr>
        <p:grpSp>
          <p:nvGrpSpPr>
            <p:cNvPr id="19" name="Group 8"/>
            <p:cNvGrpSpPr/>
            <p:nvPr/>
          </p:nvGrpSpPr>
          <p:grpSpPr>
            <a:xfrm>
              <a:off x="640" y="70"/>
              <a:ext cx="18415" cy="2403"/>
              <a:chOff x="0" y="-38100"/>
              <a:chExt cx="4619648" cy="746142"/>
            </a:xfrm>
          </p:grpSpPr>
          <p:sp>
            <p:nvSpPr>
              <p:cNvPr id="20" name="Freeform 9"/>
              <p:cNvSpPr/>
              <p:nvPr/>
            </p:nvSpPr>
            <p:spPr>
              <a:xfrm>
                <a:off x="0" y="-161"/>
                <a:ext cx="4619648" cy="708203"/>
              </a:xfrm>
              <a:custGeom>
                <a:avLst/>
                <a:gdLst/>
                <a:ahLst/>
                <a:cxnLst/>
                <a:rect l="l" t="t" r="r" b="b"/>
                <a:pathLst>
                  <a:path w="4486603" h="474202">
                    <a:moveTo>
                      <a:pt x="4486603" y="0"/>
                    </a:moveTo>
                    <a:lnTo>
                      <a:pt x="0" y="0"/>
                    </a:lnTo>
                    <a:lnTo>
                      <a:pt x="101600" y="237101"/>
                    </a:lnTo>
                    <a:lnTo>
                      <a:pt x="0" y="474202"/>
                    </a:lnTo>
                    <a:lnTo>
                      <a:pt x="4486603" y="474202"/>
                    </a:lnTo>
                    <a:lnTo>
                      <a:pt x="4385003" y="237101"/>
                    </a:lnTo>
                    <a:lnTo>
                      <a:pt x="4486603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</p:spPr>
          </p:sp>
          <p:sp>
            <p:nvSpPr>
              <p:cNvPr id="21" name="TextBox 10"/>
              <p:cNvSpPr txBox="1"/>
              <p:nvPr/>
            </p:nvSpPr>
            <p:spPr>
              <a:xfrm>
                <a:off x="88900" y="-38100"/>
                <a:ext cx="635000" cy="444500"/>
              </a:xfrm>
              <a:prstGeom prst="rect">
                <a:avLst/>
              </a:prstGeom>
            </p:spPr>
            <p:txBody>
              <a:bodyPr lIns="33866" tIns="33866" rIns="33866" bIns="33866" rtlCol="0" anchor="ctr"/>
              <a:lstStyle/>
              <a:p>
                <a:pPr algn="ctr">
                  <a:lnSpc>
                    <a:spcPts val="2750"/>
                  </a:lnSpc>
                </a:pPr>
                <a:endParaRPr sz="1200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1941" y="164"/>
              <a:ext cx="15185" cy="217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indent="0" algn="ctr" fontAlgn="auto">
                <a:lnSpc>
                  <a:spcPct val="100000"/>
                </a:lnSpc>
              </a:pPr>
              <a:r>
                <a:rPr lang="vi-V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BÀI </a:t>
              </a:r>
              <a:r>
                <a:rPr lang="en-US" altLang="vi-V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r>
                <a:rPr lang="vi-V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. </a:t>
              </a:r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PHÉP TÍNH LÔGARIT (3 tiết)</a:t>
              </a:r>
            </a:p>
            <a:p>
              <a:pPr indent="0" algn="ctr" fontAlgn="auto">
                <a:lnSpc>
                  <a:spcPct val="100000"/>
                </a:lnSpc>
              </a:pPr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TIẾT PPCT: 50, 51, 52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7365" y="1480820"/>
            <a:ext cx="11408410" cy="1610360"/>
            <a:chOff x="799" y="2332"/>
            <a:chExt cx="17966" cy="2536"/>
          </a:xfrm>
        </p:grpSpPr>
        <p:cxnSp>
          <p:nvCxnSpPr>
            <p:cNvPr id="15" name="Straight Arrow Connector 14"/>
            <p:cNvCxnSpPr>
              <a:stCxn id="5" idx="3"/>
              <a:endCxn id="28" idx="1"/>
            </p:cNvCxnSpPr>
            <p:nvPr/>
          </p:nvCxnSpPr>
          <p:spPr>
            <a:xfrm flipV="1">
              <a:off x="9051" y="2669"/>
              <a:ext cx="1513" cy="7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799" y="2332"/>
              <a:ext cx="17966" cy="2537"/>
              <a:chOff x="442" y="2666"/>
              <a:chExt cx="17966" cy="2537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442" y="3340"/>
                <a:ext cx="8252" cy="918"/>
              </a:xfrm>
              <a:prstGeom prst="roundRect">
                <a:avLst/>
              </a:prstGeom>
              <a:solidFill>
                <a:schemeClr val="bg1"/>
              </a:solid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r>
                  <a:rPr lang="en-US" sz="2000" b="1" dirty="0">
                    <a:solidFill>
                      <a:srgbClr val="C00000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I. KHÁI NIỆM LÔGARIT</a:t>
                </a:r>
              </a:p>
            </p:txBody>
          </p:sp>
          <p:sp>
            <p:nvSpPr>
              <p:cNvPr id="28" name="Rounded Rectangle 32"/>
              <p:cNvSpPr/>
              <p:nvPr/>
            </p:nvSpPr>
            <p:spPr>
              <a:xfrm>
                <a:off x="10207" y="2666"/>
                <a:ext cx="8201" cy="674"/>
              </a:xfrm>
              <a:prstGeom prst="roundRect">
                <a:avLst/>
              </a:prstGeom>
              <a:solidFill>
                <a:schemeClr val="bg1"/>
              </a:solid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Định nghĩa</a:t>
                </a:r>
              </a:p>
            </p:txBody>
          </p:sp>
          <p:sp>
            <p:nvSpPr>
              <p:cNvPr id="31" name="Rounded Rectangle 32"/>
              <p:cNvSpPr/>
              <p:nvPr/>
            </p:nvSpPr>
            <p:spPr>
              <a:xfrm>
                <a:off x="10206" y="3533"/>
                <a:ext cx="8201" cy="725"/>
              </a:xfrm>
              <a:prstGeom prst="roundRect">
                <a:avLst/>
              </a:prstGeom>
              <a:solidFill>
                <a:schemeClr val="bg1"/>
              </a:solid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Tính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chất 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 </a:t>
                </a:r>
              </a:p>
            </p:txBody>
          </p:sp>
          <p:sp>
            <p:nvSpPr>
              <p:cNvPr id="2" name="Rounded Rectangle 32"/>
              <p:cNvSpPr/>
              <p:nvPr/>
            </p:nvSpPr>
            <p:spPr>
              <a:xfrm>
                <a:off x="10206" y="4451"/>
                <a:ext cx="8202" cy="752"/>
              </a:xfrm>
              <a:prstGeom prst="roundRect">
                <a:avLst/>
              </a:prstGeom>
              <a:solidFill>
                <a:schemeClr val="bg1"/>
              </a:solidFill>
              <a:ln w="12700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l"/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charset="0"/>
                    <a:cs typeface="Times New Roman" panose="02020603050405020304" charset="0"/>
                  </a:rPr>
                  <a:t>Lôgarit thập phân, lôgarit tự nhiên</a:t>
                </a:r>
                <a:r>
                  <a:rPr lang="en-US" sz="2865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cxnSp>
            <p:nvCxnSpPr>
              <p:cNvPr id="17" name="Straight Arrow Connector 16"/>
              <p:cNvCxnSpPr>
                <a:stCxn id="5" idx="3"/>
              </p:cNvCxnSpPr>
              <p:nvPr/>
            </p:nvCxnSpPr>
            <p:spPr>
              <a:xfrm>
                <a:off x="8694" y="3799"/>
                <a:ext cx="1481" cy="1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5" idx="3"/>
              </p:cNvCxnSpPr>
              <p:nvPr/>
            </p:nvCxnSpPr>
            <p:spPr>
              <a:xfrm>
                <a:off x="8694" y="3799"/>
                <a:ext cx="1464" cy="87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Rounded Rectangle 32"/>
          <p:cNvSpPr/>
          <p:nvPr/>
        </p:nvSpPr>
        <p:spPr>
          <a:xfrm>
            <a:off x="466725" y="3596640"/>
            <a:ext cx="5238750" cy="8445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II. MỘT SỐ TÍNH CHẤT CỦA PHÉP TÍNH LÔGARIT</a:t>
            </a:r>
          </a:p>
        </p:txBody>
      </p:sp>
      <p:sp>
        <p:nvSpPr>
          <p:cNvPr id="12" name="Rounded Rectangle 32"/>
          <p:cNvSpPr/>
          <p:nvPr/>
        </p:nvSpPr>
        <p:spPr>
          <a:xfrm>
            <a:off x="6677025" y="3287395"/>
            <a:ext cx="5207635" cy="4279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Lôgarit của một tích, một thương</a:t>
            </a:r>
          </a:p>
        </p:txBody>
      </p:sp>
      <p:sp>
        <p:nvSpPr>
          <p:cNvPr id="13" name="Rounded Rectangle 32"/>
          <p:cNvSpPr/>
          <p:nvPr/>
        </p:nvSpPr>
        <p:spPr>
          <a:xfrm>
            <a:off x="6666230" y="3838575"/>
            <a:ext cx="5207635" cy="4279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Lôgarit của một lũy thừa</a:t>
            </a:r>
          </a:p>
        </p:txBody>
      </p:sp>
      <p:sp>
        <p:nvSpPr>
          <p:cNvPr id="14" name="Rounded Rectangle 32"/>
          <p:cNvSpPr/>
          <p:nvPr/>
        </p:nvSpPr>
        <p:spPr>
          <a:xfrm>
            <a:off x="6677025" y="4438015"/>
            <a:ext cx="5207635" cy="4279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Đổi cơ số của lôgarit</a:t>
            </a:r>
          </a:p>
        </p:txBody>
      </p:sp>
      <p:cxnSp>
        <p:nvCxnSpPr>
          <p:cNvPr id="23" name="Straight Arrow Connector 22"/>
          <p:cNvCxnSpPr>
            <a:stCxn id="33" idx="3"/>
            <a:endCxn id="12" idx="1"/>
          </p:cNvCxnSpPr>
          <p:nvPr/>
        </p:nvCxnSpPr>
        <p:spPr>
          <a:xfrm flipV="1">
            <a:off x="5705475" y="3501390"/>
            <a:ext cx="971550" cy="517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712460" y="4018280"/>
            <a:ext cx="946150" cy="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705475" y="4018915"/>
            <a:ext cx="971550" cy="6013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14300" y="148590"/>
            <a:ext cx="11994515" cy="1386205"/>
            <a:chOff x="640" y="70"/>
            <a:chExt cx="18415" cy="2403"/>
          </a:xfrm>
        </p:grpSpPr>
        <p:grpSp>
          <p:nvGrpSpPr>
            <p:cNvPr id="6" name="Group 8"/>
            <p:cNvGrpSpPr/>
            <p:nvPr/>
          </p:nvGrpSpPr>
          <p:grpSpPr>
            <a:xfrm>
              <a:off x="640" y="70"/>
              <a:ext cx="18415" cy="2403"/>
              <a:chOff x="0" y="-38100"/>
              <a:chExt cx="4619648" cy="746142"/>
            </a:xfrm>
          </p:grpSpPr>
          <p:sp>
            <p:nvSpPr>
              <p:cNvPr id="8" name="Freeform 9"/>
              <p:cNvSpPr/>
              <p:nvPr/>
            </p:nvSpPr>
            <p:spPr>
              <a:xfrm>
                <a:off x="0" y="-161"/>
                <a:ext cx="4619648" cy="708203"/>
              </a:xfrm>
              <a:custGeom>
                <a:avLst/>
                <a:gdLst/>
                <a:ahLst/>
                <a:cxnLst/>
                <a:rect l="l" t="t" r="r" b="b"/>
                <a:pathLst>
                  <a:path w="4486603" h="474202">
                    <a:moveTo>
                      <a:pt x="4486603" y="0"/>
                    </a:moveTo>
                    <a:lnTo>
                      <a:pt x="0" y="0"/>
                    </a:lnTo>
                    <a:lnTo>
                      <a:pt x="101600" y="237101"/>
                    </a:lnTo>
                    <a:lnTo>
                      <a:pt x="0" y="474202"/>
                    </a:lnTo>
                    <a:lnTo>
                      <a:pt x="4486603" y="474202"/>
                    </a:lnTo>
                    <a:lnTo>
                      <a:pt x="4385003" y="237101"/>
                    </a:lnTo>
                    <a:lnTo>
                      <a:pt x="4486603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</p:spPr>
          </p:sp>
          <p:sp>
            <p:nvSpPr>
              <p:cNvPr id="9" name="TextBox 10"/>
              <p:cNvSpPr txBox="1"/>
              <p:nvPr/>
            </p:nvSpPr>
            <p:spPr>
              <a:xfrm>
                <a:off x="88900" y="-38100"/>
                <a:ext cx="635000" cy="444500"/>
              </a:xfrm>
              <a:prstGeom prst="rect">
                <a:avLst/>
              </a:prstGeom>
            </p:spPr>
            <p:txBody>
              <a:bodyPr lIns="33866" tIns="33866" rIns="33866" bIns="33866" rtlCol="0" anchor="ctr"/>
              <a:lstStyle/>
              <a:p>
                <a:pPr algn="ctr">
                  <a:lnSpc>
                    <a:spcPts val="2750"/>
                  </a:lnSpc>
                </a:pPr>
                <a:endParaRPr sz="1200"/>
              </a:p>
            </p:txBody>
          </p:sp>
        </p:grpSp>
        <p:sp>
          <p:nvSpPr>
            <p:cNvPr id="10" name="Rectangle 24"/>
            <p:cNvSpPr/>
            <p:nvPr/>
          </p:nvSpPr>
          <p:spPr>
            <a:xfrm>
              <a:off x="1941" y="164"/>
              <a:ext cx="15185" cy="2172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indent="0" algn="ctr" fontAlgn="auto">
                <a:lnSpc>
                  <a:spcPct val="100000"/>
                </a:lnSpc>
              </a:pPr>
              <a:r>
                <a:rPr lang="vi-V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BÀI </a:t>
              </a:r>
              <a:r>
                <a:rPr lang="en-US" altLang="vi-V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  <a:r>
                <a:rPr lang="vi-V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. </a:t>
              </a:r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PHÉP TÍNH LÔGARIT </a:t>
              </a:r>
            </a:p>
            <a:p>
              <a:pPr indent="0" algn="ctr" fontAlgn="auto">
                <a:lnSpc>
                  <a:spcPct val="100000"/>
                </a:lnSpc>
              </a:pPr>
              <a:r>
                <a:rPr lang="en-US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</a:rPr>
                <a:t>TIẾT PPCT:  48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53496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60664" y="4595799"/>
            <a:ext cx="2144869" cy="9281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982697" y="5458085"/>
            <a:ext cx="6209303" cy="27998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17389" y="3215487"/>
            <a:ext cx="1930400" cy="20423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241217" y="4349505"/>
            <a:ext cx="855579" cy="110858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070661" y="657996"/>
            <a:ext cx="8165316" cy="1915069"/>
            <a:chOff x="3066994" y="2941911"/>
            <a:chExt cx="13312156" cy="2872604"/>
          </a:xfrm>
        </p:grpSpPr>
        <p:sp>
          <p:nvSpPr>
            <p:cNvPr id="3" name="Freeform 3"/>
            <p:cNvSpPr/>
            <p:nvPr/>
          </p:nvSpPr>
          <p:spPr>
            <a:xfrm>
              <a:off x="3489548" y="2941911"/>
              <a:ext cx="12467048" cy="2872604"/>
            </a:xfrm>
            <a:custGeom>
              <a:avLst/>
              <a:gdLst/>
              <a:ahLst/>
              <a:cxnLst/>
              <a:rect l="l" t="t" r="r" b="b"/>
              <a:pathLst>
                <a:path w="2645030" h="330991">
                  <a:moveTo>
                    <a:pt x="39315" y="0"/>
                  </a:moveTo>
                  <a:lnTo>
                    <a:pt x="2605715" y="0"/>
                  </a:lnTo>
                  <a:cubicBezTo>
                    <a:pt x="2616142" y="0"/>
                    <a:pt x="2626142" y="4142"/>
                    <a:pt x="2633515" y="11515"/>
                  </a:cubicBezTo>
                  <a:cubicBezTo>
                    <a:pt x="2640888" y="18888"/>
                    <a:pt x="2645030" y="28888"/>
                    <a:pt x="2645030" y="39315"/>
                  </a:cubicBezTo>
                  <a:lnTo>
                    <a:pt x="2645030" y="291676"/>
                  </a:lnTo>
                  <a:cubicBezTo>
                    <a:pt x="2645030" y="313389"/>
                    <a:pt x="2627428" y="330991"/>
                    <a:pt x="2605715" y="330991"/>
                  </a:cubicBezTo>
                  <a:lnTo>
                    <a:pt x="39315" y="330991"/>
                  </a:lnTo>
                  <a:cubicBezTo>
                    <a:pt x="28888" y="330991"/>
                    <a:pt x="18888" y="326849"/>
                    <a:pt x="11515" y="319476"/>
                  </a:cubicBezTo>
                  <a:cubicBezTo>
                    <a:pt x="4142" y="312103"/>
                    <a:pt x="0" y="302103"/>
                    <a:pt x="0" y="291676"/>
                  </a:cubicBezTo>
                  <a:lnTo>
                    <a:pt x="0" y="39315"/>
                  </a:lnTo>
                  <a:cubicBezTo>
                    <a:pt x="0" y="17602"/>
                    <a:pt x="17602" y="0"/>
                    <a:pt x="39315" y="0"/>
                  </a:cubicBezTo>
                  <a:close/>
                </a:path>
              </a:pathLst>
            </a:custGeom>
            <a:solidFill>
              <a:srgbClr val="24536B"/>
            </a:solidFill>
          </p:spPr>
        </p:sp>
        <p:sp>
          <p:nvSpPr>
            <p:cNvPr id="16" name="Rectangle 15"/>
            <p:cNvSpPr/>
            <p:nvPr/>
          </p:nvSpPr>
          <p:spPr>
            <a:xfrm>
              <a:off x="3066994" y="3591783"/>
              <a:ext cx="13312156" cy="14538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>
                <a:lnSpc>
                  <a:spcPct val="150000"/>
                </a:lnSpc>
                <a:tabLst>
                  <a:tab pos="240042" algn="l"/>
                  <a:tab pos="480084" algn="l"/>
                </a:tabLst>
              </a:pPr>
              <a:r>
                <a:rPr lang="en-US" sz="4334" b="1">
                  <a:solidFill>
                    <a:srgbClr val="FFFF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I. KHÁI NIỆM LOGAIRT</a:t>
              </a:r>
              <a:endParaRPr lang="vi-VN" sz="4334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117600" y="5257800"/>
            <a:ext cx="2869979" cy="505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7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87" y="1096644"/>
            <a:ext cx="653193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37423" y="1163571"/>
            <a:ext cx="23876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nl-NL" sz="2933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293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57589" y="309308"/>
            <a:ext cx="990176" cy="77563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912507" y="939800"/>
            <a:ext cx="7905269" cy="1341031"/>
            <a:chOff x="3487309" y="1720725"/>
            <a:chExt cx="11857903" cy="20115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487309" y="1846082"/>
                  <a:ext cx="10439400" cy="18861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 defTabSz="609630">
                    <a:lnSpc>
                      <a:spcPct val="150000"/>
                    </a:lnSpc>
                  </a:pPr>
                  <a:r>
                    <a:rPr lang="vi-VN" sz="2667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a) Tìm </a:t>
                  </a:r>
                  <a14:m>
                    <m:oMath xmlns:m="http://schemas.openxmlformats.org/officeDocument/2006/math">
                      <m:r>
                        <a:rPr lang="vi-VN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vi-VN" sz="2667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 trong mỗi trường hợp sau: </a:t>
                  </a:r>
                  <a:endParaRPr lang="en-US" sz="2667">
                    <a:solidFill>
                      <a:srgbClr val="000000"/>
                    </a:solidFill>
                    <a:latin typeface="Calibri"/>
                  </a:endParaRPr>
                </a:p>
                <a:p>
                  <a:pPr algn="just" defTabSz="609630">
                    <a:lnSpc>
                      <a:spcPct val="150000"/>
                    </a:lnSpc>
                  </a:pPr>
                  <a:r>
                    <a:rPr lang="vi-VN" sz="2667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b) Có bao nhiêu số thực </a:t>
                  </a:r>
                  <a14:m>
                    <m:oMath xmlns:m="http://schemas.openxmlformats.org/officeDocument/2006/math">
                      <m:r>
                        <a:rPr lang="vi-VN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vi-VN" sz="2667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 sao cho</a:t>
                  </a:r>
                  <a:r>
                    <a:rPr lang="en-US" sz="2667">
                      <a:solidFill>
                        <a:srgbClr val="000000"/>
                      </a:solidFill>
                      <a:latin typeface="Calibri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667" i="1" kern="100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667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667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vi-VN" sz="2667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a14:m>
                  <a:r>
                    <a:rPr lang="vi-VN" sz="2667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7309" y="1846082"/>
                  <a:ext cx="10439400" cy="1886190"/>
                </a:xfrm>
                <a:prstGeom prst="rect">
                  <a:avLst/>
                </a:prstGeom>
                <a:blipFill>
                  <a:blip r:embed="rId5"/>
                  <a:stretch>
                    <a:fillRect l="-1665" b="-111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11734801" y="1720725"/>
                  <a:ext cx="3610411" cy="12943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defTabSz="60963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667" i="1" kern="100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67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667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667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667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9;</m:t>
                        </m:r>
                        <m:sSup>
                          <m:sSupPr>
                            <m:ctrlPr>
                              <a:rPr lang="en-US" sz="2667" i="1" kern="100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67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667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US" sz="2667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667" i="1" kern="100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667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67" i="1" kern="1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oMath>
                    </m:oMathPara>
                  </a14:m>
                  <a:endParaRPr lang="en-US" sz="12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34801" y="1720725"/>
                  <a:ext cx="3610411" cy="129439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0" y="25400"/>
            <a:ext cx="3232763" cy="790866"/>
            <a:chOff x="566552" y="485103"/>
            <a:chExt cx="5534234" cy="611475"/>
          </a:xfrm>
          <a:solidFill>
            <a:schemeClr val="accent5">
              <a:lumMod val="50000"/>
            </a:schemeClr>
          </a:solidFill>
        </p:grpSpPr>
        <p:sp>
          <p:nvSpPr>
            <p:cNvPr id="25" name="Round Single Corner Rectangle 24"/>
            <p:cNvSpPr/>
            <p:nvPr/>
          </p:nvSpPr>
          <p:spPr>
            <a:xfrm flipV="1">
              <a:off x="566552" y="485103"/>
              <a:ext cx="5534234" cy="611475"/>
            </a:xfrm>
            <a:prstGeom prst="round1Rect">
              <a:avLst>
                <a:gd name="adj" fmla="val 29216"/>
              </a:avLst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97533" y="599924"/>
              <a:ext cx="4672270" cy="428335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defTabSz="609630"/>
              <a:r>
                <a:rPr lang="en-US" sz="3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Định nghĩa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01813" y="2887339"/>
                <a:ext cx="7518400" cy="232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da-DK" sz="2667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a) 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da-DK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da-DK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=9</m:t>
                    </m:r>
                  </m:oMath>
                </a14:m>
                <a:r>
                  <a:rPr lang="da-DK" sz="2667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mà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da-DK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da-DK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=9</m:t>
                    </m:r>
                  </m:oMath>
                </a14:m>
                <a:r>
                  <a:rPr lang="da-DK" sz="2667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da-DK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da-DK" sz="2667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da-DK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−2</m:t>
                        </m:r>
                      </m:sup>
                    </m:sSup>
                    <m:r>
                      <a:rPr lang="da-DK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a-DK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da-DK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da-DK" sz="2667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mà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da-DK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da-DK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da-DK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da-DK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da-DK" sz="2667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da-DK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a-DK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defTabSz="60963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da-DK" sz="2667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b) Có một số thực </a:t>
                </a:r>
                <a14:m>
                  <m:oMath xmlns:m="http://schemas.openxmlformats.org/officeDocument/2006/math">
                    <m:r>
                      <a:rPr lang="da-DK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da-DK" sz="2667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 duy nhất để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a-DK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da-DK" sz="2667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da-DK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da-DK" sz="2667">
                    <a:solidFill>
                      <a:prstClr val="black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Arial" panose="020B0604020202020204" pitchFamily="34" charset="0"/>
                  </a:rPr>
                  <a:t>.</a:t>
                </a:r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813" y="2887339"/>
                <a:ext cx="7518400" cy="2324995"/>
              </a:xfrm>
              <a:prstGeom prst="rect">
                <a:avLst/>
              </a:prstGeom>
              <a:blipFill>
                <a:blip r:embed="rId7"/>
                <a:stretch>
                  <a:fillRect l="-1541" b="-6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747223" y="2499876"/>
            <a:ext cx="925253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defRPr/>
            </a:pPr>
            <a:r>
              <a:rPr lang="vi-VN" sz="2667" b="1" i="1" u="sng">
                <a:solidFill>
                  <a:srgbClr val="1F497D"/>
                </a:solidFill>
                <a:latin typeface="Arial" panose="020B0604020202020204" pitchFamily="34" charset="0"/>
              </a:rPr>
              <a:t>Giải</a:t>
            </a:r>
            <a:r>
              <a:rPr lang="en-US" sz="2667" b="1" i="1" u="sng">
                <a:solidFill>
                  <a:srgbClr val="1F497D"/>
                </a:solidFill>
                <a:latin typeface="Calibri"/>
              </a:rPr>
              <a:t>:</a:t>
            </a:r>
            <a:endParaRPr lang="en-US" sz="2667" b="1" i="1" u="sng" dirty="0">
              <a:solidFill>
                <a:srgbClr val="1F497D"/>
              </a:solidFill>
              <a:latin typeface="Calibri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35743" y="5438338"/>
            <a:ext cx="9837057" cy="1247649"/>
            <a:chOff x="1856014" y="8039100"/>
            <a:chExt cx="14755586" cy="18714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3124200" y="8039100"/>
                  <a:ext cx="13487400" cy="1871473"/>
                </a:xfrm>
                <a:prstGeom prst="rect">
                  <a:avLst/>
                </a:prstGeom>
                <a:solidFill>
                  <a:srgbClr val="FFFF99"/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 algn="just" defTabSz="609630">
                    <a:lnSpc>
                      <a:spcPct val="150000"/>
                    </a:lnSpc>
                    <a:spcBef>
                      <a:spcPts val="400"/>
                    </a:spcBef>
                    <a:spcAft>
                      <a:spcPts val="400"/>
                    </a:spcAft>
                  </a:pPr>
                  <a:r>
                    <a:rPr lang="da-DK" sz="2667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Có đúng một số thực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</m:oMath>
                  </a14:m>
                  <a:r>
                    <a:rPr lang="da-DK" sz="2667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sao cho để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a-DK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l-GR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α</m:t>
                          </m:r>
                        </m:sup>
                      </m:sSup>
                      <m:r>
                        <a:rPr lang="da-DK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=5</m:t>
                      </m:r>
                    </m:oMath>
                  </a14:m>
                  <a:r>
                    <a:rPr lang="da-DK" sz="2667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 Số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</m:oMath>
                  </a14:m>
                  <a:r>
                    <a:rPr lang="da-DK" sz="2667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gọi là lôgarit cơ số 3 của 5, kí hiệu là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667" i="1" kern="100">
                              <a:solidFill>
                                <a:prstClr val="black"/>
                              </a:solidFill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667" i="1" kern="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67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667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2667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func>
                    </m:oMath>
                  </a14:m>
                  <a:r>
                    <a:rPr lang="da-DK" sz="2667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  </a:t>
                  </a:r>
                  <a:endPara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200" y="8039100"/>
                  <a:ext cx="13487400" cy="1871473"/>
                </a:xfrm>
                <a:prstGeom prst="rect">
                  <a:avLst/>
                </a:prstGeom>
                <a:blipFill>
                  <a:blip r:embed="rId8"/>
                  <a:stretch>
                    <a:fillRect l="-1149" r="-1149" b="-110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ight Arrow 11"/>
            <p:cNvSpPr/>
            <p:nvPr/>
          </p:nvSpPr>
          <p:spPr>
            <a:xfrm>
              <a:off x="1856014" y="8627596"/>
              <a:ext cx="853535" cy="762000"/>
            </a:xfrm>
            <a:prstGeom prst="rightArrow">
              <a:avLst/>
            </a:prstGeom>
            <a:solidFill>
              <a:srgbClr val="FFFF9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09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534853" y="492920"/>
            <a:ext cx="32335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>
              <a:defRPr/>
            </a:pPr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NGHĨA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82599" y="1588995"/>
            <a:ext cx="11277601" cy="3973605"/>
            <a:chOff x="457199" y="2171700"/>
            <a:chExt cx="17449801" cy="4800600"/>
          </a:xfrm>
        </p:grpSpPr>
        <p:grpSp>
          <p:nvGrpSpPr>
            <p:cNvPr id="28" name="Group 27"/>
            <p:cNvGrpSpPr/>
            <p:nvPr/>
          </p:nvGrpSpPr>
          <p:grpSpPr>
            <a:xfrm>
              <a:off x="457199" y="2171700"/>
              <a:ext cx="17449801" cy="4800600"/>
              <a:chOff x="380999" y="2139616"/>
              <a:chExt cx="17449801" cy="4800600"/>
            </a:xfrm>
          </p:grpSpPr>
          <p:sp>
            <p:nvSpPr>
              <p:cNvPr id="27" name="Freeform 6"/>
              <p:cNvSpPr/>
              <p:nvPr/>
            </p:nvSpPr>
            <p:spPr>
              <a:xfrm>
                <a:off x="380999" y="2139616"/>
                <a:ext cx="17449801" cy="4800600"/>
              </a:xfrm>
              <a:custGeom>
                <a:avLst/>
                <a:gdLst/>
                <a:ahLst/>
                <a:cxnLst/>
                <a:rect l="l" t="t" r="r" b="b"/>
                <a:pathLst>
                  <a:path w="1590848" h="862965">
                    <a:moveTo>
                      <a:pt x="128172" y="0"/>
                    </a:moveTo>
                    <a:lnTo>
                      <a:pt x="1462675" y="0"/>
                    </a:lnTo>
                    <a:cubicBezTo>
                      <a:pt x="1533463" y="0"/>
                      <a:pt x="1590848" y="57385"/>
                      <a:pt x="1590848" y="128172"/>
                    </a:cubicBezTo>
                    <a:lnTo>
                      <a:pt x="1590848" y="734793"/>
                    </a:lnTo>
                    <a:cubicBezTo>
                      <a:pt x="1590848" y="768786"/>
                      <a:pt x="1577344" y="801387"/>
                      <a:pt x="1553307" y="825424"/>
                    </a:cubicBezTo>
                    <a:cubicBezTo>
                      <a:pt x="1529270" y="849461"/>
                      <a:pt x="1496669" y="862965"/>
                      <a:pt x="1462675" y="862965"/>
                    </a:cubicBezTo>
                    <a:lnTo>
                      <a:pt x="128172" y="862965"/>
                    </a:lnTo>
                    <a:cubicBezTo>
                      <a:pt x="57385" y="862965"/>
                      <a:pt x="0" y="805580"/>
                      <a:pt x="0" y="734793"/>
                    </a:cubicBezTo>
                    <a:lnTo>
                      <a:pt x="0" y="128172"/>
                    </a:lnTo>
                    <a:cubicBezTo>
                      <a:pt x="0" y="57385"/>
                      <a:pt x="57385" y="0"/>
                      <a:pt x="128172" y="0"/>
                    </a:cubicBezTo>
                    <a:close/>
                  </a:path>
                </a:pathLst>
              </a:custGeom>
              <a:noFill/>
              <a:ln w="57150">
                <a:solidFill>
                  <a:schemeClr val="tx2"/>
                </a:solidFill>
                <a:prstDash val="sysDash"/>
              </a:ln>
            </p:spPr>
          </p:sp>
          <p:sp>
            <p:nvSpPr>
              <p:cNvPr id="19" name="Freeform 6"/>
              <p:cNvSpPr/>
              <p:nvPr/>
            </p:nvSpPr>
            <p:spPr>
              <a:xfrm>
                <a:off x="657726" y="2396290"/>
                <a:ext cx="16916400" cy="4334380"/>
              </a:xfrm>
              <a:custGeom>
                <a:avLst/>
                <a:gdLst/>
                <a:ahLst/>
                <a:cxnLst/>
                <a:rect l="l" t="t" r="r" b="b"/>
                <a:pathLst>
                  <a:path w="1590848" h="862965">
                    <a:moveTo>
                      <a:pt x="128172" y="0"/>
                    </a:moveTo>
                    <a:lnTo>
                      <a:pt x="1462675" y="0"/>
                    </a:lnTo>
                    <a:cubicBezTo>
                      <a:pt x="1533463" y="0"/>
                      <a:pt x="1590848" y="57385"/>
                      <a:pt x="1590848" y="128172"/>
                    </a:cubicBezTo>
                    <a:lnTo>
                      <a:pt x="1590848" y="734793"/>
                    </a:lnTo>
                    <a:cubicBezTo>
                      <a:pt x="1590848" y="768786"/>
                      <a:pt x="1577344" y="801387"/>
                      <a:pt x="1553307" y="825424"/>
                    </a:cubicBezTo>
                    <a:cubicBezTo>
                      <a:pt x="1529270" y="849461"/>
                      <a:pt x="1496669" y="862965"/>
                      <a:pt x="1462675" y="862965"/>
                    </a:cubicBezTo>
                    <a:lnTo>
                      <a:pt x="128172" y="862965"/>
                    </a:lnTo>
                    <a:cubicBezTo>
                      <a:pt x="57385" y="862965"/>
                      <a:pt x="0" y="805580"/>
                      <a:pt x="0" y="734793"/>
                    </a:cubicBezTo>
                    <a:lnTo>
                      <a:pt x="0" y="128172"/>
                    </a:lnTo>
                    <a:cubicBezTo>
                      <a:pt x="0" y="57385"/>
                      <a:pt x="57385" y="0"/>
                      <a:pt x="128172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1014341" y="2612830"/>
                  <a:ext cx="16355569" cy="36541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 defTabSz="609630">
                    <a:lnSpc>
                      <a:spcPct val="150000"/>
                    </a:lnSpc>
                    <a:spcBef>
                      <a:spcPts val="800"/>
                    </a:spcBef>
                    <a:spcAft>
                      <a:spcPts val="800"/>
                    </a:spcAft>
                  </a:pPr>
                  <a:r>
                    <a:rPr lang="da-DK" sz="2933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Cho hai số thực dương </a:t>
                  </a:r>
                  <a14:m>
                    <m:oMath xmlns:m="http://schemas.openxmlformats.org/officeDocument/2006/math">
                      <m:r>
                        <a:rPr lang="da-DK" sz="29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da-DK" sz="29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da-DK" sz="29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da-DK" sz="2933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với </a:t>
                  </a:r>
                  <a14:m>
                    <m:oMath xmlns:m="http://schemas.openxmlformats.org/officeDocument/2006/math">
                      <m:r>
                        <a:rPr lang="da-DK" sz="29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da-DK" sz="2933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khác 1. Số thực </a:t>
                  </a:r>
                  <a14:m>
                    <m:oMath xmlns:m="http://schemas.openxmlformats.org/officeDocument/2006/math">
                      <m:r>
                        <a:rPr lang="da-DK" sz="29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𝑐</m:t>
                      </m:r>
                    </m:oMath>
                  </a14:m>
                  <a:r>
                    <a:rPr lang="da-DK" sz="2933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để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933" i="1">
                              <a:solidFill>
                                <a:prstClr val="black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a-DK" sz="29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da-DK" sz="29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𝑐</m:t>
                          </m:r>
                        </m:sup>
                      </m:sSup>
                      <m:r>
                        <a:rPr lang="da-DK" sz="29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a-DK" sz="29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da-DK" sz="2933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được gọi là lôgarit cơ số </a:t>
                  </a:r>
                  <a14:m>
                    <m:oMath xmlns:m="http://schemas.openxmlformats.org/officeDocument/2006/math">
                      <m:r>
                        <a:rPr lang="da-DK" sz="29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</m:oMath>
                  </a14:m>
                  <a:r>
                    <a:rPr lang="da-DK" sz="2933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của </a:t>
                  </a:r>
                  <a14:m>
                    <m:oMath xmlns:m="http://schemas.openxmlformats.org/officeDocument/2006/math">
                      <m:r>
                        <a:rPr lang="da-DK" sz="29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</m:oMath>
                  </a14:m>
                  <a:r>
                    <a:rPr lang="da-DK" sz="2933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và kí hiệu là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933" i="1">
                              <a:solidFill>
                                <a:prstClr val="black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933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sz="2933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a-DK" sz="29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da-DK" sz="29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func>
                    </m:oMath>
                  </a14:m>
                  <a:r>
                    <a:rPr lang="da-DK" sz="2933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, nghĩa là</a:t>
                  </a:r>
                  <a:endParaRPr lang="en-US" sz="2933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 defTabSz="609630">
                    <a:lnSpc>
                      <a:spcPct val="150000"/>
                    </a:lnSpc>
                    <a:spcBef>
                      <a:spcPts val="800"/>
                    </a:spcBef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a-DK" sz="29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da-DK" sz="29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933" i="1">
                                <a:solidFill>
                                  <a:prstClr val="black"/>
                                </a:solidFill>
                                <a:latin typeface="Cambria Math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933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da-DK" sz="2933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da-DK" sz="2933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da-DK" sz="29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func>
                        <m:r>
                          <a:rPr lang="da-DK" sz="29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⟺</m:t>
                        </m:r>
                        <m:sSup>
                          <m:sSupPr>
                            <m:ctrlPr>
                              <a:rPr lang="en-US" sz="2933" i="1">
                                <a:solidFill>
                                  <a:prstClr val="black"/>
                                </a:solidFill>
                                <a:latin typeface="Cambria Math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da-DK" sz="29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da-DK" sz="2933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da-DK" sz="29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da-DK" sz="29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933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just" defTabSz="609630">
                    <a:lnSpc>
                      <a:spcPct val="150000"/>
                    </a:lnSpc>
                    <a:spcBef>
                      <a:spcPts val="800"/>
                    </a:spcBef>
                    <a:spcAft>
                      <a:spcPts val="800"/>
                    </a:spcAft>
                  </a:pP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933" i="1">
                              <a:solidFill>
                                <a:prstClr val="black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933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a-DK" sz="2933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a-DK" sz="29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da-DK" sz="29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func>
                    </m:oMath>
                  </a14:m>
                  <a:r>
                    <a:rPr lang="da-DK" sz="2933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xác định khi và chỉ khi </a:t>
                  </a:r>
                  <a14:m>
                    <m:oMath xmlns:m="http://schemas.openxmlformats.org/officeDocument/2006/math">
                      <m:r>
                        <a:rPr lang="da-DK" sz="29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da-DK" sz="29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&gt;0, </m:t>
                      </m:r>
                      <m:r>
                        <a:rPr lang="da-DK" sz="29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da-DK" sz="29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≠1</m:t>
                      </m:r>
                    </m:oMath>
                  </a14:m>
                  <a:r>
                    <a:rPr lang="da-DK" sz="2933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da-DK" sz="29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da-DK" sz="29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&gt;0</m:t>
                      </m:r>
                    </m:oMath>
                  </a14:m>
                  <a:r>
                    <a:rPr lang="da-DK" sz="2933">
                      <a:solidFill>
                        <a:prstClr val="black"/>
                      </a:solidFill>
                      <a:latin typeface="Arial" panose="020B0604020202020204" pitchFamily="34" charset="0"/>
                      <a:ea typeface="Dotum" panose="020B0600000101010101" pitchFamily="34" charset="-127"/>
                      <a:cs typeface="Arial" panose="020B0604020202020204" pitchFamily="34" charset="0"/>
                    </a:rPr>
                    <a:t>.</a:t>
                  </a:r>
                  <a:endParaRPr lang="en-US" sz="2933">
                    <a:solidFill>
                      <a:prstClr val="black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341" y="2612830"/>
                  <a:ext cx="16355569" cy="3654175"/>
                </a:xfrm>
                <a:prstGeom prst="rect">
                  <a:avLst/>
                </a:prstGeom>
                <a:blipFill>
                  <a:blip r:embed="rId2"/>
                  <a:stretch>
                    <a:fillRect l="-1269" b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2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5458921">
            <a:off x="15712" y="-272680"/>
            <a:ext cx="933774" cy="15312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5515" y="4562187"/>
            <a:ext cx="2079414" cy="215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9284" y="378327"/>
            <a:ext cx="11176000" cy="6154401"/>
          </a:xfrm>
          <a:prstGeom prst="roundRect">
            <a:avLst/>
          </a:prstGeom>
          <a:solidFill>
            <a:schemeClr val="bg1"/>
          </a:solidFill>
          <a:ln w="63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254000" y="322179"/>
            <a:ext cx="2574085" cy="852809"/>
            <a:chOff x="482272" y="679784"/>
            <a:chExt cx="3861128" cy="127921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82272" y="679784"/>
              <a:ext cx="3861128" cy="1279214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871436" y="764071"/>
              <a:ext cx="2311209" cy="10286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30">
                <a:lnSpc>
                  <a:spcPct val="150000"/>
                </a:lnSpc>
                <a:defRPr/>
              </a:pPr>
              <a:r>
                <a:rPr lang="nl-NL" sz="2933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Ví dụ 1:</a:t>
              </a:r>
              <a:endParaRPr lang="en-US" sz="2933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50821" y="398687"/>
                <a:ext cx="9248637" cy="1952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defRPr/>
                </a:pPr>
                <a:r>
                  <a:rPr lang="en-US" sz="280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            Tính </a:t>
                </a:r>
              </a:p>
              <a:p>
                <a:pPr algn="just" defTabSz="60963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280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2800" i="1" kern="100">
                              <a:solidFill>
                                <a:prstClr val="black"/>
                              </a:solidFill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sz="2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8                                              </m:t>
                      </m:r>
                      <m:r>
                        <m:rPr>
                          <m:sty m:val="p"/>
                        </m:rPr>
                        <a:rPr lang="en-US" sz="280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280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2800" i="1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2800" i="1" kern="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821" y="398687"/>
                <a:ext cx="9248637" cy="19528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Callout 24"/>
          <p:cNvSpPr/>
          <p:nvPr/>
        </p:nvSpPr>
        <p:spPr>
          <a:xfrm>
            <a:off x="5420734" y="2554705"/>
            <a:ext cx="1313101" cy="6604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4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271071">
            <a:off x="10816755" y="164103"/>
            <a:ext cx="1033916" cy="10151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94000" y="3923345"/>
                <a:ext cx="367004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) </m:t>
                    </m:r>
                    <m:sSub>
                      <m:sSubPr>
                        <m:ctrlPr>
                          <a:rPr lang="en-US" sz="2800" i="1" kern="100">
                            <a:solidFill>
                              <a:prstClr val="black"/>
                            </a:solidFill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2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Calibri"/>
                  </a:rPr>
                  <a:t> 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kern="100">
                            <a:solidFill>
                              <a:prstClr val="black"/>
                            </a:solidFill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=8</m:t>
                    </m:r>
                  </m:oMath>
                </a14:m>
                <a:r>
                  <a:rPr lang="en-US" sz="2800">
                    <a:solidFill>
                      <a:prstClr val="black"/>
                    </a:solidFill>
                    <a:latin typeface="Calibri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0" y="3923345"/>
                <a:ext cx="3670044" cy="523220"/>
              </a:xfrm>
              <a:prstGeom prst="rect">
                <a:avLst/>
              </a:prstGeom>
              <a:blipFill>
                <a:blip r:embed="rId8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36397" y="4665158"/>
                <a:ext cx="4180825" cy="13065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280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2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2800" i="1" kern="1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 kern="1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func>
                      <m:r>
                        <a:rPr lang="en-US" sz="2800" i="1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=−2 </m:t>
                      </m:r>
                      <m:r>
                        <m:rPr>
                          <m:sty m:val="p"/>
                        </m:rPr>
                        <a:rPr lang="en-US" sz="280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en-US" sz="2800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ì</m:t>
                      </m:r>
                      <m:r>
                        <a:rPr lang="en-US" sz="2800" i="1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 kern="100">
                              <a:solidFill>
                                <a:prstClr val="black"/>
                              </a:solidFill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800" i="1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kern="100">
                              <a:solidFill>
                                <a:prstClr val="black"/>
                              </a:solidFill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 kern="1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397" y="4665158"/>
                <a:ext cx="4180825" cy="13065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32835" y="4798074"/>
            <a:ext cx="3247417" cy="18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9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-304800" y="521775"/>
            <a:ext cx="7232929" cy="802220"/>
            <a:chOff x="3663045" y="869613"/>
            <a:chExt cx="10849394" cy="1203330"/>
          </a:xfrm>
        </p:grpSpPr>
        <p:pic>
          <p:nvPicPr>
            <p:cNvPr id="35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663045" y="869613"/>
              <a:ext cx="5553212" cy="1203330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4958445" y="869613"/>
              <a:ext cx="9553994" cy="1048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tabLst>
                  <a:tab pos="240042" algn="l"/>
                  <a:tab pos="480084" algn="l"/>
                </a:tabLst>
                <a:defRPr/>
              </a:pPr>
              <a:r>
                <a:rPr lang="nl-NL" sz="3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LUYỆN TẬP 1</a:t>
              </a:r>
              <a:endParaRPr lang="en-US" sz="3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3"/>
          <p:cNvPicPr>
            <a:picLocks noChangeAspect="1"/>
          </p:cNvPicPr>
          <p:nvPr/>
        </p:nvPicPr>
        <p:blipFill>
          <a:blip r:embed="rId5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0301462" flipH="1">
            <a:off x="11219141" y="23729"/>
            <a:ext cx="1178071" cy="1285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43465" y="568565"/>
                <a:ext cx="6096000" cy="20419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defRPr/>
                </a:pPr>
                <a:r>
                  <a:rPr lang="en-US" sz="2933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Tính </a:t>
                </a:r>
              </a:p>
              <a:p>
                <a:pPr algn="just" defTabSz="60963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933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2933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2933" i="1">
                              <a:solidFill>
                                <a:prstClr val="black"/>
                              </a:solidFill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933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l-NL" sz="2933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nl-NL" sz="29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29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81</m:t>
                          </m:r>
                        </m:e>
                      </m:func>
                      <m:r>
                        <a:rPr lang="en-US" sz="2933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                    </m:t>
                      </m:r>
                      <m:r>
                        <m:rPr>
                          <m:sty m:val="p"/>
                        </m:rPr>
                        <a:rPr lang="en-US" sz="2933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2933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2933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933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US" sz="29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sub>
                      </m:sSub>
                      <m:f>
                        <m:fPr>
                          <m:ctrlPr>
                            <a:rPr lang="en-US" sz="2933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9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9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933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465" y="568565"/>
                <a:ext cx="6096000" cy="2041969"/>
              </a:xfrm>
              <a:prstGeom prst="rect">
                <a:avLst/>
              </a:prstGeom>
              <a:blipFill>
                <a:blip r:embed="rId7"/>
                <a:stretch>
                  <a:fillRect l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13200" y="3945718"/>
                <a:ext cx="4432304" cy="543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933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2933" kern="1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)</m:t>
                      </m:r>
                      <m:func>
                        <m:funcPr>
                          <m:ctrlPr>
                            <a:rPr lang="en-US" sz="2933" i="1">
                              <a:solidFill>
                                <a:prstClr val="black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933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9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29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US" sz="29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</m:func>
                      <m:r>
                        <a:rPr lang="en-US" sz="29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1=4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ì </m:t>
                      </m:r>
                      <m:sSup>
                        <m:sSupPr>
                          <m:ctrlPr>
                            <a:rPr lang="en-US" sz="2933" i="1">
                              <a:solidFill>
                                <a:prstClr val="black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9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29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9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=81</m:t>
                      </m:r>
                    </m:oMath>
                  </m:oMathPara>
                </a14:m>
                <a:endParaRPr lang="en-US" sz="12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200" y="3945718"/>
                <a:ext cx="4432304" cy="5436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715896" y="2911088"/>
            <a:ext cx="998991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defRPr/>
            </a:pPr>
            <a:r>
              <a:rPr lang="vi-VN" sz="2933" b="1" i="1" u="sng">
                <a:solidFill>
                  <a:srgbClr val="C00000"/>
                </a:solidFill>
                <a:latin typeface="Arial" panose="020B0604020202020204" pitchFamily="34" charset="0"/>
              </a:rPr>
              <a:t>Giải</a:t>
            </a:r>
            <a:r>
              <a:rPr lang="en-US" sz="2933" b="1" i="1" u="sng">
                <a:solidFill>
                  <a:srgbClr val="C00000"/>
                </a:solidFill>
                <a:latin typeface="Calibri"/>
              </a:rPr>
              <a:t>:</a:t>
            </a:r>
            <a:endParaRPr lang="en-US" sz="2933" b="1" i="1" u="sng" dirty="0">
              <a:solidFill>
                <a:srgbClr val="C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063036" y="4736448"/>
                <a:ext cx="5896742" cy="1416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defTabSz="609630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933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en-US" sz="2933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 </m:t>
                      </m:r>
                      <m:func>
                        <m:funcPr>
                          <m:ctrlPr>
                            <a:rPr lang="en-US" sz="2933" i="1">
                              <a:solidFill>
                                <a:prstClr val="black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933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9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US" sz="29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f>
                            <m:fPr>
                              <m:ctrlPr>
                                <a:rPr lang="en-US" sz="2933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9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9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func>
                      <m:r>
                        <a:rPr lang="en-US" sz="29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=−2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9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ì </m:t>
                      </m:r>
                      <m:r>
                        <a:rPr lang="en-US" sz="29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sz="2933" i="1">
                              <a:solidFill>
                                <a:prstClr val="black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9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9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9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933" i="1">
                              <a:solidFill>
                                <a:prstClr val="black"/>
                              </a:solidFill>
                              <a:latin typeface="Cambria Math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9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9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100</m:t>
                          </m:r>
                        </m:den>
                      </m:f>
                      <m:r>
                        <m:rPr>
                          <m:nor/>
                        </m:rPr>
                        <a:rPr lang="en-US" sz="29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Dotum" panose="020B0600000101010101" pitchFamily="34" charset="-127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2933">
                  <a:solidFill>
                    <a:prstClr val="black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036" y="4736448"/>
                <a:ext cx="5896742" cy="14162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651530"/>
            <a:ext cx="2511770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8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</a:spPr>
      <a:bodyPr rtlCol="0" anchor="ctr"/>
      <a:lstStyle>
        <a:defPPr algn="l">
          <a:defRPr lang="en-US" sz="3200" b="1">
            <a:solidFill>
              <a:schemeClr val="tx1"/>
            </a:solidFill>
            <a:latin typeface="Times New Roman" panose="02020603050405020304" charset="0"/>
            <a:cs typeface="Times New Roman" panose="02020603050405020304" charset="0"/>
          </a:defRPr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2217</Words>
  <Application>Microsoft Office PowerPoint</Application>
  <PresentationFormat>Custom</PresentationFormat>
  <Paragraphs>252</Paragraphs>
  <Slides>39</Slides>
  <Notes>9</Notes>
  <HiddenSlides>0</HiddenSlides>
  <MMClips>15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Office Theme</vt:lpstr>
      <vt:lpstr>1_Office Theme</vt:lpstr>
      <vt:lpstr>Equation.DSMT4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pc</cp:lastModifiedBy>
  <cp:revision>379</cp:revision>
  <dcterms:created xsi:type="dcterms:W3CDTF">2024-02-04T13:49:00Z</dcterms:created>
  <dcterms:modified xsi:type="dcterms:W3CDTF">2024-11-25T09:19:32Z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1D792E635D294ACEB3ECF37CC270D46A_13</vt:lpwstr>
  </property>
  <property fmtid="{D5CDD505-2E9C-101B-9397-08002B2CF9AE}" pid="3" name="KSOProductBuildVer">
    <vt:lpwstr>1033-12.2.0.13489</vt:lpwstr>
  </property>
</Properties>
</file>