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6"/>
  </p:notesMasterIdLst>
  <p:sldIdLst>
    <p:sldId id="412" r:id="rId3"/>
    <p:sldId id="413" r:id="rId4"/>
    <p:sldId id="410" r:id="rId5"/>
    <p:sldId id="301" r:id="rId6"/>
    <p:sldId id="406" r:id="rId7"/>
    <p:sldId id="392" r:id="rId8"/>
    <p:sldId id="414" r:id="rId9"/>
    <p:sldId id="415" r:id="rId10"/>
    <p:sldId id="310" r:id="rId11"/>
    <p:sldId id="419" r:id="rId12"/>
    <p:sldId id="395" r:id="rId13"/>
    <p:sldId id="416" r:id="rId14"/>
    <p:sldId id="417" r:id="rId15"/>
    <p:sldId id="421" r:id="rId16"/>
    <p:sldId id="396" r:id="rId17"/>
    <p:sldId id="408" r:id="rId18"/>
    <p:sldId id="418" r:id="rId19"/>
    <p:sldId id="325" r:id="rId20"/>
    <p:sldId id="326" r:id="rId21"/>
    <p:sldId id="327" r:id="rId22"/>
    <p:sldId id="398" r:id="rId23"/>
    <p:sldId id="341" r:id="rId24"/>
    <p:sldId id="420" r:id="rId25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41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80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83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22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61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63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02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27">
          <p15:clr>
            <a:srgbClr val="A4A3A4"/>
          </p15:clr>
        </p15:guide>
        <p15:guide id="2" pos="754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1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87"/>
    <a:srgbClr val="D60093"/>
    <a:srgbClr val="0000FF"/>
    <a:srgbClr val="008000"/>
    <a:srgbClr val="135F82"/>
    <a:srgbClr val="270F6B"/>
    <a:srgbClr val="3333FF"/>
    <a:srgbClr val="FFA700"/>
    <a:srgbClr val="242452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5552" autoAdjust="0"/>
  </p:normalViewPr>
  <p:slideViewPr>
    <p:cSldViewPr>
      <p:cViewPr>
        <p:scale>
          <a:sx n="38" d="100"/>
          <a:sy n="38" d="100"/>
        </p:scale>
        <p:origin x="-1842" y="-882"/>
      </p:cViewPr>
      <p:guideLst>
        <p:guide orient="horz" pos="4227"/>
        <p:guide pos="7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1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8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4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41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80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83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22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61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63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02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1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5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1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24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/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9"/>
            <p:cNvSpPr/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/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7"/>
            <p:cNvSpPr/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8"/>
            <p:cNvSpPr/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20"/>
            <p:cNvSpPr/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21"/>
            <p:cNvSpPr/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22"/>
            <p:cNvSpPr/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23"/>
            <p:cNvSpPr/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24"/>
            <p:cNvSpPr/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27"/>
            <p:cNvSpPr/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28"/>
            <p:cNvSpPr/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/>
          <p:cNvSpPr txBox="1"/>
          <p:nvPr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txBody>
          <a:bodyPr vert="horz" wrap="square" lIns="91428" tIns="45714" rIns="91428" bIns="45714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33.png"/><Relationship Id="rId9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45.wmf"/><Relationship Id="rId3" Type="http://schemas.openxmlformats.org/officeDocument/2006/relationships/image" Target="../media/image47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4.wmf"/><Relationship Id="rId20" Type="http://schemas.openxmlformats.org/officeDocument/2006/relationships/image" Target="../media/image32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pn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46.png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41.wmf"/><Relationship Id="rId19" Type="http://schemas.openxmlformats.org/officeDocument/2006/relationships/image" Target="../media/image33.png"/><Relationship Id="rId4" Type="http://schemas.openxmlformats.org/officeDocument/2006/relationships/image" Target="../media/image48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51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10" Type="http://schemas.microsoft.com/office/2007/relationships/hdphoto" Target="../media/hdphoto4.wdp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420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5.jpe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2.wmf"/><Relationship Id="rId5" Type="http://schemas.openxmlformats.org/officeDocument/2006/relationships/image" Target="../media/image18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24" y="4763436"/>
            <a:ext cx="22769699" cy="309615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7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7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7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7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7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lang="en-US" sz="7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7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7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30123"/>
            <a:ext cx="24384000" cy="4608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" y="8317170"/>
            <a:ext cx="6263680" cy="5346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617" y="8225960"/>
            <a:ext cx="5445384" cy="5423464"/>
          </a:xfrm>
          <a:prstGeom prst="rect">
            <a:avLst/>
          </a:prstGeom>
        </p:spPr>
      </p:pic>
      <p:sp>
        <p:nvSpPr>
          <p:cNvPr id="7" name="!!1a">
            <a:extLst>
              <a:ext uri="{FF2B5EF4-FFF2-40B4-BE49-F238E27FC236}">
                <a16:creationId xmlns:a16="http://schemas.microsoft.com/office/drawing/2014/main" xmlns="" xmlns:lc="http://schemas.openxmlformats.org/drawingml/2006/lockedCanvas" id="{65DA152C-4C6C-4037-B246-7F8E64CF95AF}"/>
              </a:ext>
            </a:extLst>
          </p:cNvPr>
          <p:cNvSpPr txBox="1"/>
          <p:nvPr/>
        </p:nvSpPr>
        <p:spPr>
          <a:xfrm>
            <a:off x="9330249" y="9013711"/>
            <a:ext cx="572350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AF0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0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AF00B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6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GV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FC6E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10A7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C6E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205" y="2575777"/>
            <a:ext cx="6082399" cy="5729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04253"/>
            <a:ext cx="5334000" cy="527245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378119"/>
              </p:ext>
            </p:extLst>
          </p:nvPr>
        </p:nvGraphicFramePr>
        <p:xfrm>
          <a:off x="762000" y="8153400"/>
          <a:ext cx="3570915" cy="180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tion" r:id="rId5" imgW="1792440" imgH="907920" progId="Equation.DSMT4">
                  <p:embed/>
                </p:oleObj>
              </mc:Choice>
              <mc:Fallback>
                <p:oleObj name="Equation" r:id="rId5" imgW="1792440" imgH="907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8153400"/>
                        <a:ext cx="3570915" cy="1809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324095"/>
              </p:ext>
            </p:extLst>
          </p:nvPr>
        </p:nvGraphicFramePr>
        <p:xfrm>
          <a:off x="17400049" y="1828800"/>
          <a:ext cx="3753774" cy="190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7" imgW="1792440" imgH="907920" progId="Equation.DSMT4">
                  <p:embed/>
                </p:oleObj>
              </mc:Choice>
              <mc:Fallback>
                <p:oleObj name="Equation" r:id="rId7" imgW="1792440" imgH="907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00049" y="1828800"/>
                        <a:ext cx="3753774" cy="1901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c 7"/>
          <p:cNvSpPr/>
          <p:nvPr/>
        </p:nvSpPr>
        <p:spPr>
          <a:xfrm rot="10455337" flipV="1">
            <a:off x="15895351" y="3029273"/>
            <a:ext cx="3547470" cy="1092176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6024033">
            <a:off x="2811685" y="5653270"/>
            <a:ext cx="2670025" cy="3913277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515976"/>
              </p:ext>
            </p:extLst>
          </p:nvPr>
        </p:nvGraphicFramePr>
        <p:xfrm>
          <a:off x="7839286" y="1225395"/>
          <a:ext cx="3184525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8" imgW="618913" imgH="429375" progId="Equation.DSMT4">
                  <p:embed/>
                </p:oleObj>
              </mc:Choice>
              <mc:Fallback>
                <p:oleObj name="Equation" r:id="rId8" imgW="618913" imgH="42937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286" y="1225395"/>
                        <a:ext cx="3184525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944874"/>
              </p:ext>
            </p:extLst>
          </p:nvPr>
        </p:nvGraphicFramePr>
        <p:xfrm>
          <a:off x="18288000" y="7609907"/>
          <a:ext cx="3184525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Equation" r:id="rId10" imgW="618913" imgH="429375" progId="Equation.DSMT4">
                  <p:embed/>
                </p:oleObj>
              </mc:Choice>
              <mc:Fallback>
                <p:oleObj name="Equation" r:id="rId10" imgW="618913" imgH="42937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0" y="7609907"/>
                        <a:ext cx="3184525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c 13"/>
          <p:cNvSpPr/>
          <p:nvPr/>
        </p:nvSpPr>
        <p:spPr>
          <a:xfrm rot="10455337" flipV="1">
            <a:off x="6065551" y="2298712"/>
            <a:ext cx="3547470" cy="1092176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9980719">
            <a:off x="15981829" y="6700078"/>
            <a:ext cx="4044070" cy="1819658"/>
          </a:xfrm>
          <a:prstGeom prst="arc">
            <a:avLst>
              <a:gd name="adj1" fmla="val 1585758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33400" y="1040983"/>
            <a:ext cx="22325330" cy="3953510"/>
            <a:chOff x="1076414" y="4334859"/>
            <a:chExt cx="22325581" cy="3568169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/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/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/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/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/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72097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299113" y="2107811"/>
                <a:ext cx="20736560" cy="261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vi-VN" sz="4400" b="1" dirty="0" smtClean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Đồ thị hàm số bậc hai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≠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là một đường cong parabol có đỉnh là điểm với tọa </a:t>
                </a:r>
                <a:r>
                  <a:rPr lang="en-US" altLang="vi-VN" sz="4400" b="1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độ</a:t>
                </a:r>
                <a:r>
                  <a:rPr lang="en-US" altLang="vi-VN" sz="4400" b="1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b="1" dirty="0" smtClean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</a:t>
                </a:r>
                <a:r>
                  <a:rPr lang="en-US" altLang="vi-VN" sz="4400" b="1" dirty="0" err="1" smtClean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altLang="vi-VN" sz="4400" b="1" dirty="0" smtClean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b="1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trục đối xứng là đường </a:t>
                </a:r>
                <a:r>
                  <a:rPr lang="en-US" altLang="vi-VN" sz="4400" b="1" dirty="0" smtClean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vi-VN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vi-VN" sz="4400" b="1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113" y="2107811"/>
                <a:ext cx="20736560" cy="2613472"/>
              </a:xfrm>
              <a:prstGeom prst="rect">
                <a:avLst/>
              </a:prstGeom>
              <a:blipFill rotWithShape="1">
                <a:blip r:embed="rId3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982200"/>
            <a:ext cx="2286000" cy="2362200"/>
          </a:xfrm>
          <a:prstGeom prst="rect">
            <a:avLst/>
          </a:prstGeom>
        </p:spPr>
      </p:pic>
      <p:sp>
        <p:nvSpPr>
          <p:cNvPr id="46" name="Cloud Callout 45"/>
          <p:cNvSpPr/>
          <p:nvPr/>
        </p:nvSpPr>
        <p:spPr>
          <a:xfrm>
            <a:off x="6172200" y="6477000"/>
            <a:ext cx="14158724" cy="2830226"/>
          </a:xfrm>
          <a:prstGeom prst="cloudCallout">
            <a:avLst>
              <a:gd name="adj1" fmla="val -30436"/>
              <a:gd name="adj2" fmla="val 747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4400" b="1" dirty="0">
              <a:solidFill>
                <a:prstClr val="black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91200" y="7086600"/>
                <a:ext cx="15621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vi-VN" sz="4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Để </a:t>
                </a:r>
                <a:r>
                  <a:rPr lang="en-US" altLang="vi-VN" sz="4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vẽ</a:t>
                </a:r>
                <a:r>
                  <a:rPr lang="en-US" altLang="vi-VN" sz="4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đồ</a:t>
                </a:r>
                <a:r>
                  <a:rPr lang="en-US" altLang="vi-VN" sz="4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thị hàm số </a:t>
                </a:r>
                <a:r>
                  <a:rPr lang="en-US" altLang="vi-VN" sz="4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bậc</a:t>
                </a:r>
                <a:r>
                  <a:rPr lang="en-US" altLang="vi-VN" sz="4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hai</a:t>
                </a:r>
                <a:r>
                  <a:rPr lang="en-US" altLang="vi-VN" sz="4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000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altLang="vi-VN" sz="4000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vi-VN" sz="4000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vi-VN" sz="4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0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vi-VN" sz="40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vi-VN" sz="4000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000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vi-VN" sz="4000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000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vi-VN" sz="4000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vi-VN" sz="4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vi-VN" sz="40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  <m:r>
                          <a:rPr lang="en-US" altLang="vi-VN" sz="40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endParaRPr lang="en-US" sz="4000" b="1" dirty="0" smtClean="0">
                  <a:solidFill>
                    <a:prstClr val="black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𝑡𝑎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𝑡h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ự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h𝑖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ệ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𝑛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á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ướ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𝑛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à</m:t>
                    </m:r>
                    <m:r>
                      <a:rPr lang="en-US" altLang="vi-VN" sz="4000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?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4000" b="1" dirty="0">
                  <a:solidFill>
                    <a:prstClr val="black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7086600"/>
                <a:ext cx="15621000" cy="2862322"/>
              </a:xfrm>
              <a:prstGeom prst="rect">
                <a:avLst/>
              </a:prstGeom>
              <a:blipFill rotWithShape="1">
                <a:blip r:embed="rId5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loud Callout 40"/>
          <p:cNvSpPr/>
          <p:nvPr/>
        </p:nvSpPr>
        <p:spPr>
          <a:xfrm>
            <a:off x="2539182" y="5214287"/>
            <a:ext cx="14158724" cy="2830226"/>
          </a:xfrm>
          <a:prstGeom prst="cloudCallout">
            <a:avLst>
              <a:gd name="adj1" fmla="val -30436"/>
              <a:gd name="adj2" fmla="val 747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4400" b="1" dirty="0">
              <a:solidFill>
                <a:prstClr val="black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4923" y="5943600"/>
            <a:ext cx="953307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23" y="8678118"/>
            <a:ext cx="2286000" cy="23622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906224"/>
              </p:ext>
            </p:extLst>
          </p:nvPr>
        </p:nvGraphicFramePr>
        <p:xfrm>
          <a:off x="5765800" y="3414547"/>
          <a:ext cx="2214140" cy="127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6" imgW="838080" imgH="482400" progId="Equation.DSMT4">
                  <p:embed/>
                </p:oleObj>
              </mc:Choice>
              <mc:Fallback>
                <p:oleObj name="Equation" r:id="rId6" imgW="8380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65800" y="3414547"/>
                        <a:ext cx="2214140" cy="1274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/>
      <p:bldP spid="84" grpId="2"/>
      <p:bldP spid="46" grpId="0" animBg="1"/>
      <p:bldP spid="2" grpId="0"/>
      <p:bldP spid="41" grpId="0" animBg="1"/>
      <p:bldP spid="41" grpId="1" animBg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FB0D2F-4EFE-4792-AED8-A4248D8F5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845438"/>
            <a:ext cx="23012400" cy="10744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F4D3E9DE-94EB-4A4C-9017-24481344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167" y="3858805"/>
            <a:ext cx="1355030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tọa độ đỉnh </a:t>
            </a:r>
            <a:endParaRPr lang="nl-NL" altLang="en-US" sz="4400" dirty="0"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2DE91F55-ED07-4692-AA9A-38A744159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577398"/>
              </p:ext>
            </p:extLst>
          </p:nvPr>
        </p:nvGraphicFramePr>
        <p:xfrm>
          <a:off x="8153400" y="3328054"/>
          <a:ext cx="3789031" cy="1830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4" imgW="939392" imgH="431613" progId="Equation.DSMT4">
                  <p:embed/>
                </p:oleObj>
              </mc:Choice>
              <mc:Fallback>
                <p:oleObj name="Equation" r:id="rId4" imgW="939392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328054"/>
                        <a:ext cx="3789031" cy="1830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0844D7-86B1-4216-94E5-6EC8A28D34E1}"/>
              </a:ext>
            </a:extLst>
          </p:cNvPr>
          <p:cNvSpPr txBox="1"/>
          <p:nvPr/>
        </p:nvSpPr>
        <p:spPr>
          <a:xfrm>
            <a:off x="1542666" y="3772831"/>
            <a:ext cx="838200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4400" dirty="0">
                <a:latin typeface=".VnTifani HeavyH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7368C70-8F98-4470-A3EA-E96BB4E3C0E7}"/>
              </a:ext>
            </a:extLst>
          </p:cNvPr>
          <p:cNvSpPr txBox="1"/>
          <p:nvPr/>
        </p:nvSpPr>
        <p:spPr>
          <a:xfrm>
            <a:off x="1662932" y="6444328"/>
            <a:ext cx="838200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4400" dirty="0">
                <a:solidFill>
                  <a:srgbClr val="008000"/>
                </a:solidFill>
                <a:latin typeface=".VnTifani HeavyH" pitchFamily="34" charset="0"/>
              </a:rPr>
              <a:t>2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9C8D04A1-3228-461E-AEC2-70A2B9B9B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411628"/>
              </p:ext>
            </p:extLst>
          </p:nvPr>
        </p:nvGraphicFramePr>
        <p:xfrm>
          <a:off x="7113219" y="6029537"/>
          <a:ext cx="3184494" cy="1797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6" imgW="618913" imgH="429375" progId="Equation.DSMT4">
                  <p:embed/>
                </p:oleObj>
              </mc:Choice>
              <mc:Fallback>
                <p:oleObj name="Equation" r:id="rId6" imgW="618913" imgH="4293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3219" y="6029537"/>
                        <a:ext cx="3184494" cy="1797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A6BDAF96-1404-4B78-9FC9-77A9C5C6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167" y="6473279"/>
            <a:ext cx="1355030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trục đối x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nl-NL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altLang="en-US" sz="4400" dirty="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CF8984-ECC6-45A2-ACA7-01FF969A1F90}"/>
              </a:ext>
            </a:extLst>
          </p:cNvPr>
          <p:cNvSpPr txBox="1"/>
          <p:nvPr/>
        </p:nvSpPr>
        <p:spPr>
          <a:xfrm>
            <a:off x="1542666" y="9285593"/>
            <a:ext cx="838200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4400" dirty="0">
                <a:solidFill>
                  <a:srgbClr val="3333FF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AF1D7A5-1948-45BF-AEB4-FA343E4AADD7}"/>
              </a:ext>
            </a:extLst>
          </p:cNvPr>
          <p:cNvSpPr/>
          <p:nvPr/>
        </p:nvSpPr>
        <p:spPr>
          <a:xfrm>
            <a:off x="2571367" y="8908144"/>
            <a:ext cx="20517234" cy="1538883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toạ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0;c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))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toạ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0;c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) qua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CD528D2-1B68-4BF1-8AE8-98E2CDDFD6C7}"/>
              </a:ext>
            </a:extLst>
          </p:cNvPr>
          <p:cNvSpPr txBox="1"/>
          <p:nvPr/>
        </p:nvSpPr>
        <p:spPr>
          <a:xfrm>
            <a:off x="1733167" y="11689384"/>
            <a:ext cx="838200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D548009-161F-46A3-AC50-EAE37AFCD0A5}"/>
              </a:ext>
            </a:extLst>
          </p:cNvPr>
          <p:cNvSpPr/>
          <p:nvPr/>
        </p:nvSpPr>
        <p:spPr>
          <a:xfrm>
            <a:off x="2866931" y="11722806"/>
            <a:ext cx="17455291" cy="861774"/>
          </a:xfrm>
          <a:prstGeom prst="rect">
            <a:avLst/>
          </a:prstGeom>
        </p:spPr>
        <p:txBody>
          <a:bodyPr wrap="none" lIns="182880" tIns="91440" rIns="182880" bIns="9144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parabol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400" dirty="0"/>
              <a:t> </a:t>
            </a:r>
            <a:r>
              <a:rPr lang="en-US" sz="4400" dirty="0" err="1" smtClean="0"/>
              <a:t>số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542666" y="453478"/>
            <a:ext cx="1432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f(x) =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en-US" sz="4400" i="1" baseline="30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+ c (a ), ta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0" y="453478"/>
            <a:ext cx="3244838" cy="89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83967" y="1671393"/>
            <a:ext cx="15684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en-US" sz="4400" i="1" baseline="30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(a ), ta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30360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0" grpId="0"/>
      <p:bldP spid="20" grpId="0"/>
      <p:bldP spid="21" grpId="0"/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2BBF6-0138-4CE6-A524-364F235B6309}"/>
              </a:ext>
            </a:extLst>
          </p:cNvPr>
          <p:cNvSpPr txBox="1"/>
          <p:nvPr/>
        </p:nvSpPr>
        <p:spPr>
          <a:xfrm>
            <a:off x="413309" y="828764"/>
            <a:ext cx="19773900" cy="107869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baseline="30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– 3 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600" y="2541210"/>
            <a:ext cx="13919200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2;1)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x =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parabol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A(0;-3).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parabol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B(1;0)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C(3;0).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A(0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;-3) qua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x = 2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D(4;-3).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parabol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y = 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- 3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483" y="4561923"/>
            <a:ext cx="7591890" cy="7711852"/>
          </a:xfrm>
          <a:prstGeom prst="rect">
            <a:avLst/>
          </a:prstGeom>
        </p:spPr>
      </p:pic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19539468" y="7696386"/>
            <a:ext cx="4480" cy="7214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8188137" y="7696387"/>
            <a:ext cx="1437246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19539468" y="7062545"/>
            <a:ext cx="6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</a:rPr>
              <a:t>I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9519966" y="4690422"/>
            <a:ext cx="91440" cy="704088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9421632" y="4648200"/>
            <a:ext cx="132279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x = 2</a:t>
            </a:r>
          </a:p>
        </p:txBody>
      </p:sp>
      <p:sp>
        <p:nvSpPr>
          <p:cNvPr id="22" name="Oval 27"/>
          <p:cNvSpPr>
            <a:spLocks noChangeArrowheads="1"/>
          </p:cNvSpPr>
          <p:nvPr/>
        </p:nvSpPr>
        <p:spPr bwMode="auto">
          <a:xfrm>
            <a:off x="17994649" y="10594975"/>
            <a:ext cx="157559" cy="1587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3" name="Rectangle 22"/>
          <p:cNvSpPr/>
          <p:nvPr/>
        </p:nvSpPr>
        <p:spPr>
          <a:xfrm>
            <a:off x="17994649" y="9999672"/>
            <a:ext cx="25654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19500883" y="7617012"/>
            <a:ext cx="157559" cy="1587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18749200" y="8365293"/>
            <a:ext cx="157559" cy="1587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20178840" y="8365293"/>
            <a:ext cx="157559" cy="1587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H="1">
            <a:off x="21052318" y="8497903"/>
            <a:ext cx="0" cy="225582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18107005" y="10674350"/>
            <a:ext cx="29453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 flipV="1">
            <a:off x="21023105" y="10601325"/>
            <a:ext cx="157559" cy="17682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1564600" y="10066347"/>
            <a:ext cx="30477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8936796" y="7831986"/>
            <a:ext cx="51721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733891" y="7831986"/>
            <a:ext cx="5435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9" name="Freeform 48"/>
          <p:cNvSpPr/>
          <p:nvPr/>
        </p:nvSpPr>
        <p:spPr>
          <a:xfrm>
            <a:off x="17644591" y="7696387"/>
            <a:ext cx="3798714" cy="4158928"/>
          </a:xfrm>
          <a:custGeom>
            <a:avLst/>
            <a:gdLst>
              <a:gd name="connsiteX0" fmla="*/ 0 w 3556000"/>
              <a:gd name="connsiteY0" fmla="*/ 4343500 h 4343500"/>
              <a:gd name="connsiteX1" fmla="*/ 1828800 w 3556000"/>
              <a:gd name="connsiteY1" fmla="*/ 100 h 4343500"/>
              <a:gd name="connsiteX2" fmla="*/ 3556000 w 3556000"/>
              <a:gd name="connsiteY2" fmla="*/ 4241900 h 43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0" h="4343500">
                <a:moveTo>
                  <a:pt x="0" y="4343500"/>
                </a:moveTo>
                <a:cubicBezTo>
                  <a:pt x="618066" y="2180266"/>
                  <a:pt x="1236133" y="17033"/>
                  <a:pt x="1828800" y="100"/>
                </a:cubicBezTo>
                <a:cubicBezTo>
                  <a:pt x="2421467" y="-16833"/>
                  <a:pt x="2988733" y="2112533"/>
                  <a:pt x="3556000" y="4241900"/>
                </a:cubicBez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4099421">
            <a:off x="19538059" y="10461337"/>
            <a:ext cx="4053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3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631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  <p:bldP spid="14" grpId="0" animBg="1"/>
      <p:bldP spid="15" grpId="0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/>
      <p:bldP spid="33" grpId="0"/>
      <p:bldP spid="34" grpId="0"/>
      <p:bldP spid="49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3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85799" y="1"/>
            <a:ext cx="22779355" cy="13291820"/>
            <a:chOff x="1029261" y="1731189"/>
            <a:chExt cx="21841951" cy="1693000"/>
          </a:xfrm>
        </p:grpSpPr>
        <p:sp>
          <p:nvSpPr>
            <p:cNvPr id="54" name="Rounded Rectangle 53"/>
            <p:cNvSpPr/>
            <p:nvPr/>
          </p:nvSpPr>
          <p:spPr>
            <a:xfrm>
              <a:off x="1029261" y="1731189"/>
              <a:ext cx="21841951" cy="169300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283434" y="1770012"/>
                  <a:ext cx="21080591" cy="226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altLang="vi-VN" sz="4400" b="1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HĐ</a:t>
                  </a:r>
                  <a:r>
                    <a:rPr lang="en-US" altLang="vi-VN" sz="4400" b="1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4: </a:t>
                  </a:r>
                  <a:r>
                    <a:rPr lang="en-US" altLang="vi-VN" sz="44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Quan</a:t>
                  </a:r>
                  <a:r>
                    <a:rPr lang="en-US" altLang="vi-VN" sz="4400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sát đồ thị hàm số bậc hai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vi-VN" sz="4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y</m:t>
                      </m:r>
                      <m:r>
                        <a:rPr lang="en-US" altLang="vi-VN" sz="4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vi-VN" sz="4400" i="1" dirty="0"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vi-VN" sz="4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altLang="vi-VN" sz="4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vi-VN" sz="4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altLang="vi-VN" sz="4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x</m:t>
                      </m:r>
                      <m:r>
                        <a:rPr lang="en-US" altLang="vi-VN" sz="4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−3 </m:t>
                      </m:r>
                    </m:oMath>
                  </a14:m>
                  <a:r>
                    <a:rPr lang="en-US" altLang="vi-VN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vi-VN" sz="4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y</m:t>
                      </m:r>
                      <m:r>
                        <a:rPr lang="en-US" altLang="vi-VN" sz="4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vi-VN" sz="4400" i="1" dirty="0"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vi-VN" sz="4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altLang="vi-VN" sz="4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vi-VN" sz="4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altLang="vi-VN" sz="4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x</m:t>
                      </m:r>
                      <m:r>
                        <a:rPr lang="en-US" altLang="vi-VN" sz="4400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+3</m:t>
                      </m:r>
                    </m:oMath>
                  </a14:m>
                  <a:r>
                    <a:rPr lang="en-US" altLang="vi-VN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sz="4400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(</a:t>
                  </a:r>
                  <a:r>
                    <a:rPr lang="en-US" altLang="vi-VN" sz="44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Hình</a:t>
                  </a:r>
                  <a:r>
                    <a:rPr lang="en-US" altLang="vi-VN" sz="4400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11, 12 </a:t>
                  </a:r>
                  <a:r>
                    <a:rPr lang="en-US" altLang="vi-VN" sz="44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trang</a:t>
                  </a:r>
                  <a:r>
                    <a:rPr lang="en-US" altLang="vi-VN" sz="4400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40 </a:t>
                  </a:r>
                  <a:r>
                    <a:rPr lang="en-US" altLang="vi-VN" sz="44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sgk</a:t>
                  </a:r>
                  <a:r>
                    <a:rPr lang="en-US" altLang="vi-VN" sz="4400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). </a:t>
                  </a:r>
                  <a:r>
                    <a:rPr lang="en-US" altLang="vi-VN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Hãy điền các thông tin </a:t>
                  </a:r>
                  <a:r>
                    <a:rPr lang="en-US" altLang="vi-VN" sz="44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vào</a:t>
                  </a:r>
                  <a:r>
                    <a:rPr lang="en-US" altLang="vi-VN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sz="44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bảng</a:t>
                  </a:r>
                  <a:r>
                    <a:rPr lang="en-US" altLang="vi-VN" sz="4400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.</a:t>
                  </a:r>
                  <a:endParaRPr lang="en-US" altLang="vi-VN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434" y="1770012"/>
                  <a:ext cx="21080591" cy="2268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37" t="-685" b="-143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/>
              <p:nvPr>
                <p:extLst>
                  <p:ext uri="{D42A27DB-BD31-4B8C-83A1-F6EECF244321}">
                    <p14:modId xmlns:p14="http://schemas.microsoft.com/office/powerpoint/2010/main" val="2805944131"/>
                  </p:ext>
                </p:extLst>
              </p:nvPr>
            </p:nvGraphicFramePr>
            <p:xfrm>
              <a:off x="1129922" y="2535104"/>
              <a:ext cx="21891107" cy="103879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116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8172541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1096010"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Hệ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</a:t>
                          </a:r>
                        </a:p>
                        <a:p>
                          <a:pPr algn="ctr">
                            <a:buNone/>
                          </a:pP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lớn</a:t>
                          </a:r>
                          <a:r>
                            <a:rPr lang="en-US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hơn</a:t>
                          </a:r>
                          <a:r>
                            <a:rPr lang="en-US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hay </a:t>
                          </a:r>
                          <a:r>
                            <a:rPr lang="en-US" baseline="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bé</a:t>
                          </a:r>
                          <a:r>
                            <a:rPr lang="en-US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hơn</a:t>
                          </a:r>
                          <a:r>
                            <a:rPr lang="en-US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0)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chất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endParaRPr lang="en-US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Bảng</a:t>
                          </a:r>
                          <a:r>
                            <a:rPr lang="en-US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biến</a:t>
                          </a:r>
                          <a:r>
                            <a:rPr lang="en-US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thiên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4020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đồng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biến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trên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khoảng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360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Hàm</a:t>
                          </a:r>
                          <a:r>
                            <a:rPr lang="en-US" sz="36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sz="360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số</a:t>
                          </a:r>
                          <a:r>
                            <a:rPr lang="en-US" sz="36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sz="360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nghịch</a:t>
                          </a:r>
                          <a:r>
                            <a:rPr lang="en-US" sz="36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sz="360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biến</a:t>
                          </a:r>
                          <a:r>
                            <a:rPr lang="en-US" sz="36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sz="360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trên</a:t>
                          </a:r>
                          <a:r>
                            <a:rPr lang="en-US" sz="36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sz="360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khoảng</a:t>
                          </a:r>
                          <a:endParaRPr lang="en-US" sz="36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42328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vi-VN" sz="3600" b="1" i="1" dirty="0">
                                        <a:latin typeface="Cambria Math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03860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US" altLang="vi-VN" sz="3600" b="1" i="1" dirty="0">
                                        <a:latin typeface="Cambria Math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</a:t>
                          </a:r>
                          <a:endParaRPr lang="en-US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/>
              <p:nvPr>
                <p:extLst>
                  <p:ext uri="{D42A27DB-BD31-4B8C-83A1-F6EECF244321}">
                    <p14:modId xmlns:p14="http://schemas.microsoft.com/office/powerpoint/2010/main" val="2805944131"/>
                  </p:ext>
                </p:extLst>
              </p:nvPr>
            </p:nvGraphicFramePr>
            <p:xfrm>
              <a:off x="1129922" y="2535104"/>
              <a:ext cx="21891107" cy="103879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11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81725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</a:tblGrid>
                  <a:tr h="1188720"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Hệ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</a:t>
                          </a:r>
                        </a:p>
                        <a:p>
                          <a:pPr algn="ctr">
                            <a:buNone/>
                          </a:pP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lớn</a:t>
                          </a:r>
                          <a:r>
                            <a:rPr lang="en-US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hơn</a:t>
                          </a:r>
                          <a:r>
                            <a:rPr lang="en-US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hay </a:t>
                          </a:r>
                          <a:r>
                            <a:rPr lang="en-US" baseline="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bé</a:t>
                          </a:r>
                          <a:r>
                            <a:rPr lang="en-US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hơn</a:t>
                          </a:r>
                          <a:r>
                            <a:rPr lang="en-US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0)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chất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endParaRPr lang="en-US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Bảng</a:t>
                          </a:r>
                          <a:r>
                            <a:rPr lang="en-US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biến</a:t>
                          </a:r>
                          <a:r>
                            <a:rPr lang="en-US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thiên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7373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đồng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biến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trên</a:t>
                          </a:r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khoảng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360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Hàm</a:t>
                          </a:r>
                          <a:r>
                            <a:rPr lang="en-US" sz="36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sz="360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số</a:t>
                          </a:r>
                          <a:r>
                            <a:rPr lang="en-US" sz="36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sz="360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nghịch</a:t>
                          </a:r>
                          <a:r>
                            <a:rPr lang="en-US" sz="36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sz="360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biến</a:t>
                          </a:r>
                          <a:r>
                            <a:rPr lang="en-US" sz="36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sz="360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trên</a:t>
                          </a:r>
                          <a:r>
                            <a:rPr lang="en-US" sz="36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sz="360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khoảng</a:t>
                          </a:r>
                          <a:endParaRPr lang="en-US" sz="36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4232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88078" r="-441780" b="-117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4038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59668" r="-441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</a:t>
                          </a:r>
                          <a:endParaRPr lang="en-US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9" y="5410200"/>
            <a:ext cx="8077200" cy="3255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8987790"/>
            <a:ext cx="8077200" cy="3398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464262"/>
              </p:ext>
            </p:extLst>
          </p:nvPr>
        </p:nvGraphicFramePr>
        <p:xfrm>
          <a:off x="8305800" y="6195793"/>
          <a:ext cx="2086910" cy="900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Equation" r:id="rId7" imgW="647640" imgH="279360" progId="Equation.DSMT4">
                  <p:embed/>
                </p:oleObj>
              </mc:Choice>
              <mc:Fallback>
                <p:oleObj name="Equation" r:id="rId7" imgW="647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05800" y="6195793"/>
                        <a:ext cx="2086910" cy="900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059252"/>
              </p:ext>
            </p:extLst>
          </p:nvPr>
        </p:nvGraphicFramePr>
        <p:xfrm>
          <a:off x="11734800" y="6400800"/>
          <a:ext cx="2610989" cy="92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9" imgW="647640" imgH="279360" progId="Equation.DSMT4">
                  <p:embed/>
                </p:oleObj>
              </mc:Choice>
              <mc:Fallback>
                <p:oleObj name="Equation" r:id="rId9" imgW="647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734800" y="6400800"/>
                        <a:ext cx="2610989" cy="925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209571"/>
              </p:ext>
            </p:extLst>
          </p:nvPr>
        </p:nvGraphicFramePr>
        <p:xfrm>
          <a:off x="8686800" y="9905999"/>
          <a:ext cx="1981200" cy="1063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Equation" r:id="rId11" imgW="520560" imgH="279360" progId="Equation.DSMT4">
                  <p:embed/>
                </p:oleObj>
              </mc:Choice>
              <mc:Fallback>
                <p:oleObj name="Equation" r:id="rId11" imgW="520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86800" y="9905999"/>
                        <a:ext cx="1981200" cy="1063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925654"/>
              </p:ext>
            </p:extLst>
          </p:nvPr>
        </p:nvGraphicFramePr>
        <p:xfrm>
          <a:off x="12185073" y="10058400"/>
          <a:ext cx="213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Equation" r:id="rId13" imgW="533160" imgH="279360" progId="Equation.DSMT4">
                  <p:embed/>
                </p:oleObj>
              </mc:Choice>
              <mc:Fallback>
                <p:oleObj name="Equation" r:id="rId13" imgW="533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185073" y="10058400"/>
                        <a:ext cx="2133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72810"/>
              </p:ext>
            </p:extLst>
          </p:nvPr>
        </p:nvGraphicFramePr>
        <p:xfrm>
          <a:off x="5181601" y="6307456"/>
          <a:ext cx="2362200" cy="820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Equation" r:id="rId15" imgW="660240" imgH="177480" progId="Equation.DSMT4">
                  <p:embed/>
                </p:oleObj>
              </mc:Choice>
              <mc:Fallback>
                <p:oleObj name="Equation" r:id="rId15" imgW="660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81601" y="6307456"/>
                        <a:ext cx="2362200" cy="820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101418"/>
              </p:ext>
            </p:extLst>
          </p:nvPr>
        </p:nvGraphicFramePr>
        <p:xfrm>
          <a:off x="5257800" y="9829800"/>
          <a:ext cx="2667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Equation" r:id="rId17" imgW="774360" imgH="177480" progId="Equation.DSMT4">
                  <p:embed/>
                </p:oleObj>
              </mc:Choice>
              <mc:Fallback>
                <p:oleObj name="Equation" r:id="rId17" imgW="774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57800" y="9829800"/>
                        <a:ext cx="2667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28" y="6096000"/>
            <a:ext cx="2925546" cy="289179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87" y="9499600"/>
            <a:ext cx="3607428" cy="33980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7200" y="533400"/>
            <a:ext cx="2346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y =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en-US" sz="4400" baseline="30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+ c </a:t>
            </a:r>
          </a:p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a &gt; 0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    ;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a &lt; 0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   ;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322" y="2482932"/>
            <a:ext cx="2469778" cy="93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913" y="2501558"/>
            <a:ext cx="2501157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764" y="3886200"/>
            <a:ext cx="242047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918" y="3886200"/>
            <a:ext cx="250115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57200" y="5207000"/>
            <a:ext cx="1729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435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6400800"/>
            <a:ext cx="7687755" cy="405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011" y="6400800"/>
            <a:ext cx="7547069" cy="405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741622"/>
              </p:ext>
            </p:extLst>
          </p:nvPr>
        </p:nvGraphicFramePr>
        <p:xfrm>
          <a:off x="8855748" y="1170181"/>
          <a:ext cx="2100616" cy="1054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7" imgW="507960" imgH="279360" progId="Equation.DSMT4">
                  <p:embed/>
                </p:oleObj>
              </mc:Choice>
              <mc:Fallback>
                <p:oleObj name="Equation" r:id="rId7" imgW="507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55748" y="1170181"/>
                        <a:ext cx="2100616" cy="1054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61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4">
            <a:extLst>
              <a:ext uri="{FF2B5EF4-FFF2-40B4-BE49-F238E27FC236}">
                <a16:creationId xmlns="" xmlns:a16="http://schemas.microsoft.com/office/drawing/2014/main" id="{5AE24F42-D69F-4E85-9C4F-4B2D76AF823B}"/>
              </a:ext>
            </a:extLst>
          </p:cNvPr>
          <p:cNvGrpSpPr/>
          <p:nvPr/>
        </p:nvGrpSpPr>
        <p:grpSpPr>
          <a:xfrm>
            <a:off x="0" y="1295400"/>
            <a:ext cx="24384000" cy="3200400"/>
            <a:chOff x="1268078" y="3405486"/>
            <a:chExt cx="23474627" cy="10023332"/>
          </a:xfrm>
        </p:grpSpPr>
        <p:sp>
          <p:nvSpPr>
            <p:cNvPr id="10" name="Rounded Rectangle 94">
              <a:extLst>
                <a:ext uri="{FF2B5EF4-FFF2-40B4-BE49-F238E27FC236}">
                  <a16:creationId xmlns="" xmlns:a16="http://schemas.microsoft.com/office/drawing/2014/main" id="{C78AD6C1-B6DF-48DC-BC02-7141C86FB6C9}"/>
                </a:ext>
              </a:extLst>
            </p:cNvPr>
            <p:cNvSpPr/>
            <p:nvPr/>
          </p:nvSpPr>
          <p:spPr>
            <a:xfrm>
              <a:off x="1532360" y="3579401"/>
              <a:ext cx="23210345" cy="984941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67">
              <a:extLst>
                <a:ext uri="{FF2B5EF4-FFF2-40B4-BE49-F238E27FC236}">
                  <a16:creationId xmlns="" xmlns:a16="http://schemas.microsoft.com/office/drawing/2014/main" id="{05C3539E-8A1E-4330-86C8-4E175BC247DE}"/>
                </a:ext>
              </a:extLst>
            </p:cNvPr>
            <p:cNvGrpSpPr/>
            <p:nvPr/>
          </p:nvGrpSpPr>
          <p:grpSpPr>
            <a:xfrm>
              <a:off x="1268078" y="3405486"/>
              <a:ext cx="6611166" cy="3778179"/>
              <a:chOff x="1311958" y="3405486"/>
              <a:chExt cx="6611166" cy="3778179"/>
            </a:xfrm>
          </p:grpSpPr>
          <p:sp>
            <p:nvSpPr>
              <p:cNvPr id="12" name="Freeform 20">
                <a:extLst>
                  <a:ext uri="{FF2B5EF4-FFF2-40B4-BE49-F238E27FC236}">
                    <a16:creationId xmlns="" xmlns:a16="http://schemas.microsoft.com/office/drawing/2014/main" id="{0491A4F9-B296-4182-B114-9B1B5ABC392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63011" y="1029456"/>
                <a:ext cx="793395" cy="5774067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F3DDFAA2-1B6B-42C6-B323-BD2A9D7B69BC}"/>
                  </a:ext>
                </a:extLst>
              </p:cNvPr>
              <p:cNvSpPr txBox="1"/>
              <p:nvPr/>
            </p:nvSpPr>
            <p:spPr>
              <a:xfrm>
                <a:off x="2228936" y="4677460"/>
                <a:ext cx="5694188" cy="250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tế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>
                <a:extLst>
                  <a:ext uri="{FF2B5EF4-FFF2-40B4-BE49-F238E27FC236}">
                    <a16:creationId xmlns="" xmlns:a16="http://schemas.microsoft.com/office/drawing/2014/main" id="{4E45584F-D028-4654-8F40-2ECB383A9A4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2E833319-6286-4B98-BE90-A04C102407B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reeform 13">
                  <a:extLst>
                    <a:ext uri="{FF2B5EF4-FFF2-40B4-BE49-F238E27FC236}">
                      <a16:creationId xmlns="" xmlns:a16="http://schemas.microsoft.com/office/drawing/2014/main" id="{66926CCD-356F-4A63-B30A-4220D60BCC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4">
                  <a:extLst>
                    <a:ext uri="{FF2B5EF4-FFF2-40B4-BE49-F238E27FC236}">
                      <a16:creationId xmlns="" xmlns:a16="http://schemas.microsoft.com/office/drawing/2014/main" id="{EAE32B48-CEE6-4D99-9617-F4292A62A7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5">
                  <a:extLst>
                    <a:ext uri="{FF2B5EF4-FFF2-40B4-BE49-F238E27FC236}">
                      <a16:creationId xmlns="" xmlns:a16="http://schemas.microsoft.com/office/drawing/2014/main" id="{B317813C-A780-454E-A732-516B06F20E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6">
                  <a:extLst>
                    <a:ext uri="{FF2B5EF4-FFF2-40B4-BE49-F238E27FC236}">
                      <a16:creationId xmlns="" xmlns:a16="http://schemas.microsoft.com/office/drawing/2014/main" id="{FEC8566F-C419-4C41-98AF-2C86935FA9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">
                  <a:extLst>
                    <a:ext uri="{FF2B5EF4-FFF2-40B4-BE49-F238E27FC236}">
                      <a16:creationId xmlns="" xmlns:a16="http://schemas.microsoft.com/office/drawing/2014/main" id="{83B9440B-83FB-4E16-B364-C58A52620B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="" xmlns:a16="http://schemas.microsoft.com/office/drawing/2014/main" id="{54A86546-0B73-4C36-A474-27A76AA0B2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19">
                  <a:extLst>
                    <a:ext uri="{FF2B5EF4-FFF2-40B4-BE49-F238E27FC236}">
                      <a16:creationId xmlns="" xmlns:a16="http://schemas.microsoft.com/office/drawing/2014/main" id="{13EC473A-B17C-44D4-B7E2-745068EAA2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0">
                  <a:extLst>
                    <a:ext uri="{FF2B5EF4-FFF2-40B4-BE49-F238E27FC236}">
                      <a16:creationId xmlns="" xmlns:a16="http://schemas.microsoft.com/office/drawing/2014/main" id="{4C02132C-7BE1-48A3-BE9D-6020FA9268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1">
                  <a:extLst>
                    <a:ext uri="{FF2B5EF4-FFF2-40B4-BE49-F238E27FC236}">
                      <a16:creationId xmlns="" xmlns:a16="http://schemas.microsoft.com/office/drawing/2014/main" id="{A47616EC-3350-4037-9D84-12DA4666B4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2">
                  <a:extLst>
                    <a:ext uri="{FF2B5EF4-FFF2-40B4-BE49-F238E27FC236}">
                      <a16:creationId xmlns="" xmlns:a16="http://schemas.microsoft.com/office/drawing/2014/main" id="{6CFC0F1F-814F-4803-A901-F4B5FA5CFF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3">
                  <a:extLst>
                    <a:ext uri="{FF2B5EF4-FFF2-40B4-BE49-F238E27FC236}">
                      <a16:creationId xmlns="" xmlns:a16="http://schemas.microsoft.com/office/drawing/2014/main" id="{37738A99-4A94-4DEE-8E39-4D04161E15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4">
                  <a:extLst>
                    <a:ext uri="{FF2B5EF4-FFF2-40B4-BE49-F238E27FC236}">
                      <a16:creationId xmlns="" xmlns:a16="http://schemas.microsoft.com/office/drawing/2014/main" id="{F826FAFA-ABBC-477B-BABF-9CA6044A84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5">
                  <a:extLst>
                    <a:ext uri="{FF2B5EF4-FFF2-40B4-BE49-F238E27FC236}">
                      <a16:creationId xmlns="" xmlns:a16="http://schemas.microsoft.com/office/drawing/2014/main" id="{2517A55A-D2BA-4047-BE59-2FCF96D8B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="" xmlns:a16="http://schemas.microsoft.com/office/drawing/2014/main" id="{8FC646A3-FF8D-40A4-A970-47DD74287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="" xmlns:a16="http://schemas.microsoft.com/office/drawing/2014/main" id="{631AC111-159A-40A6-AFDE-9CC02C797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="" xmlns:a16="http://schemas.microsoft.com/office/drawing/2014/main" id="{4722A046-0D5D-42C2-9219-94B190D79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="" xmlns:a16="http://schemas.microsoft.com/office/drawing/2014/main" id="{8C8F5901-462D-4F68-BB43-7D32FDD86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="" xmlns:a16="http://schemas.microsoft.com/office/drawing/2014/main" id="{88AC16E1-8408-43DB-B9D3-D68A5E2F7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1">
                  <a:extLst>
                    <a:ext uri="{FF2B5EF4-FFF2-40B4-BE49-F238E27FC236}">
                      <a16:creationId xmlns="" xmlns:a16="http://schemas.microsoft.com/office/drawing/2014/main" id="{8216D42E-1133-4046-A1CA-A5A10962D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="" xmlns:a16="http://schemas.microsoft.com/office/drawing/2014/main" id="{5C7CF16E-2D34-40CD-BF6E-5A3DE9872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="" xmlns:a16="http://schemas.microsoft.com/office/drawing/2014/main" id="{D68A26C0-714B-41C3-A804-2094EF71A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="" xmlns:a16="http://schemas.microsoft.com/office/drawing/2014/main" id="{924D012C-A183-4B09-8FCC-404EDD9F3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="" xmlns:a16="http://schemas.microsoft.com/office/drawing/2014/main" id="{2560E418-3BC9-49D2-A082-745D66275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36">
                  <a:extLst>
                    <a:ext uri="{FF2B5EF4-FFF2-40B4-BE49-F238E27FC236}">
                      <a16:creationId xmlns="" xmlns:a16="http://schemas.microsoft.com/office/drawing/2014/main" id="{07CC6FD4-8590-4C40-BC29-81CA73CD9F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0" y="228600"/>
            <a:ext cx="19202401" cy="829945"/>
            <a:chOff x="168274" y="1892299"/>
            <a:chExt cx="19202401" cy="829943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75360" cy="753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ea"/>
                </a:rPr>
                <a:t> ỨNG DỤNG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9084" y="2799308"/>
            <a:ext cx="237449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Trong bài toán ở phần mở đầu, độ cao y (m) của một điểm thuộc vòng cung thành cầu cảng Sydney đạt giá trị lớn nhất là bao nhiêu mét (làm tròn kết quả đến hàng phần mười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)?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608" y="4902201"/>
            <a:ext cx="22830515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 -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0,00188x</a:t>
            </a:r>
            <a:r>
              <a:rPr lang="en-US" sz="4000" baseline="30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0,94564x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– 0,91423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là hàm số bậc hai. </a:t>
            </a: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Vì a = – 0,00188 &lt; 0 nên đồ thị hàm số trên có bề lõm hướng xuống dưới hay đỉnh I của đồ thị là điểm cao nhất, vậy giá trị lớn nhất cần tìm chính là tung độ của đỉnh I. </a:t>
            </a: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Ta có: b=0,94564,c=–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0,9142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ậy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độ cao lớn nhất cần tìm là 118 m.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18755"/>
              </p:ext>
            </p:extLst>
          </p:nvPr>
        </p:nvGraphicFramePr>
        <p:xfrm>
          <a:off x="2743200" y="8256965"/>
          <a:ext cx="1706033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3" imgW="5117760" imgH="457200" progId="Equation.DSMT4">
                  <p:embed/>
                </p:oleObj>
              </mc:Choice>
              <mc:Fallback>
                <p:oleObj name="Equation" r:id="rId3" imgW="5117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8256965"/>
                        <a:ext cx="17060333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082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1095" y="1676400"/>
            <a:ext cx="21868726" cy="7117703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69452" y="2085325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673631" y="3426864"/>
                <a:ext cx="20680501" cy="5367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các hàm số sau, hàm số nào có đồ thị nhận đường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đối xứng?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=−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ar-AE" sz="3600" b="1" i="1" dirty="0">
                            <a:latin typeface="Cambria Math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ar-AE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ar-AE" sz="3600" b="1" i="1" dirty="0">
                            <a:latin typeface="Cambria Math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</m:oMath>
                </a14:m>
                <a:endParaRPr lang="ar-AE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=−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ar-AE" sz="3600" b="1" i="1" dirty="0">
                            <a:latin typeface="Cambria Math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ar-AE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3600" b="1" i="1" dirty="0">
                            <a:latin typeface="Cambria Math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</m:oMath>
                </a14:m>
                <a:endParaRPr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3631" y="3426864"/>
                <a:ext cx="20680501" cy="5367239"/>
              </a:xfrm>
              <a:prstGeom prst="rect">
                <a:avLst/>
              </a:prstGeom>
              <a:blipFill>
                <a:blip r:embed="rId3"/>
                <a:stretch>
                  <a:fillRect l="-914" b="-3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>
            <a:extLst>
              <a:ext uri="{FF2B5EF4-FFF2-40B4-BE49-F238E27FC236}">
                <a16:creationId xmlns="" xmlns:a16="http://schemas.microsoft.com/office/drawing/2014/main" id="{B175F1ED-5EDA-4CBF-9164-974B20AAA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768" y="5174794"/>
            <a:ext cx="907265" cy="109177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E8ED0D46-2257-4A9E-BBF5-AE188C921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340961"/>
              </p:ext>
            </p:extLst>
          </p:nvPr>
        </p:nvGraphicFramePr>
        <p:xfrm>
          <a:off x="12020550" y="6772275"/>
          <a:ext cx="3429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4" imgW="342760" imgH="171271" progId="Equation.DSMT4">
                  <p:embed/>
                </p:oleObj>
              </mc:Choice>
              <mc:Fallback>
                <p:oleObj name="Equation" r:id="rId4" imgW="342760" imgH="1712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20550" y="6772275"/>
                        <a:ext cx="34290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10">
            <a:extLst>
              <a:ext uri="{FF2B5EF4-FFF2-40B4-BE49-F238E27FC236}">
                <a16:creationId xmlns="" xmlns:a16="http://schemas.microsoft.com/office/drawing/2014/main" id="{C8A8397B-11F9-4517-81B8-9910FEF3C435}"/>
              </a:ext>
            </a:extLst>
          </p:cNvPr>
          <p:cNvGrpSpPr/>
          <p:nvPr/>
        </p:nvGrpSpPr>
        <p:grpSpPr>
          <a:xfrm>
            <a:off x="1052219" y="9056523"/>
            <a:ext cx="21757602" cy="4422263"/>
            <a:chOff x="1270511" y="5867400"/>
            <a:chExt cx="22462487" cy="5563961"/>
          </a:xfrm>
        </p:grpSpPr>
        <p:sp>
          <p:nvSpPr>
            <p:cNvPr id="31" name="Rounded Rectangle 30">
              <a:extLst>
                <a:ext uri="{FF2B5EF4-FFF2-40B4-BE49-F238E27FC236}">
                  <a16:creationId xmlns="" xmlns:a16="http://schemas.microsoft.com/office/drawing/2014/main" id="{19DAA174-7591-43D3-9E16-166323BA5265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="" xmlns:a16="http://schemas.microsoft.com/office/drawing/2014/main" id="{CB53E407-8A61-48B7-8C37-A8FCCE14185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="" xmlns:a16="http://schemas.microsoft.com/office/drawing/2014/main" id="{AE9EE8A7-2B8E-4EFB-B99E-EC4701C642C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1E14E7A2-2A37-482D-A9A3-B0581D734A7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="" xmlns:a16="http://schemas.microsoft.com/office/drawing/2014/main" id="{2123AC5C-5BEC-4C68-8569-1116677557F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="" xmlns:a16="http://schemas.microsoft.com/office/drawing/2014/main" id="{B2F77824-5AFD-4828-8947-3AE1C00699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10">
            <a:extLst>
              <a:ext uri="{FF2B5EF4-FFF2-40B4-BE49-F238E27FC236}">
                <a16:creationId xmlns="" xmlns:a16="http://schemas.microsoft.com/office/drawing/2014/main" id="{834852FE-2E01-43BE-8CF7-2A561E49C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51" y="10028372"/>
            <a:ext cx="46828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Xét đáp án A, ta có</a:t>
            </a:r>
            <a:r>
              <a:rPr kumimoji="0" lang="nl-NL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nl-NL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="" xmlns:a16="http://schemas.microsoft.com/office/drawing/2014/main" id="{C5E197BC-B386-4ACC-8A9A-BF5E4A18D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911464"/>
              </p:ext>
            </p:extLst>
          </p:nvPr>
        </p:nvGraphicFramePr>
        <p:xfrm>
          <a:off x="6424527" y="9795400"/>
          <a:ext cx="1942637" cy="139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6" imgW="533169" imgH="393529" progId="Equation.DSMT4">
                  <p:embed/>
                </p:oleObj>
              </mc:Choice>
              <mc:Fallback>
                <p:oleObj name="Equation" r:id="rId6" imgW="533169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527" y="9795400"/>
                        <a:ext cx="1942637" cy="13973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1">
            <a:extLst>
              <a:ext uri="{FF2B5EF4-FFF2-40B4-BE49-F238E27FC236}">
                <a16:creationId xmlns="" xmlns:a16="http://schemas.microsoft.com/office/drawing/2014/main" id="{87EB5E06-5065-4332-8B42-787779C20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8477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8" grpId="1"/>
      <p:bldP spid="29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0076" y="1603923"/>
            <a:ext cx="21868726" cy="667458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095198" y="1893852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558252" y="2717125"/>
                <a:ext cx="19354800" cy="6674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Đỉnh của parabol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𝑷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):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 dirty="0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là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:</a:t>
                </a:r>
                <a:b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</a:b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                                      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C.</a:t>
                </a:r>
                <a:r>
                  <a:rPr lang="en-US" sz="44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dirty="0">
                                <a:latin typeface="Cambria Math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  <a:sym typeface="+mn-ea"/>
                  </a:rPr>
                  <a:t/>
                </a:r>
                <a:b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  <a:sym typeface="+mn-ea"/>
                  </a:rPr>
                </a:b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                                 D.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dirty="0">
                                <a:latin typeface="Cambria Math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  <a:sym typeface="+mn-ea"/>
                  </a:rPr>
                  <a:t/>
                </a:r>
                <a:b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  <a:sym typeface="+mn-ea"/>
                  </a:rPr>
                </a:br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8252" y="2717125"/>
                <a:ext cx="19354800" cy="6674584"/>
              </a:xfrm>
              <a:prstGeom prst="rect">
                <a:avLst/>
              </a:prstGeom>
              <a:blipFill>
                <a:blip r:embed="rId3"/>
                <a:stretch>
                  <a:fillRect l="-12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>
            <a:extLst>
              <a:ext uri="{FF2B5EF4-FFF2-40B4-BE49-F238E27FC236}">
                <a16:creationId xmlns="" xmlns:a16="http://schemas.microsoft.com/office/drawing/2014/main" id="{3BEF5F17-6D99-4D5A-8B1C-8AD2C0410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7005928"/>
            <a:ext cx="912600" cy="9606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="" xmlns:a16="http://schemas.microsoft.com/office/drawing/2014/main" id="{AFB6EE3A-E0F5-49DD-AE02-7D3D100E3A3B}"/>
              </a:ext>
            </a:extLst>
          </p:cNvPr>
          <p:cNvGrpSpPr/>
          <p:nvPr/>
        </p:nvGrpSpPr>
        <p:grpSpPr>
          <a:xfrm>
            <a:off x="1442437" y="8727876"/>
            <a:ext cx="21757602" cy="4422263"/>
            <a:chOff x="1270511" y="5867400"/>
            <a:chExt cx="22462487" cy="5563961"/>
          </a:xfrm>
        </p:grpSpPr>
        <p:sp>
          <p:nvSpPr>
            <p:cNvPr id="31" name="Rounded Rectangle 30">
              <a:extLst>
                <a:ext uri="{FF2B5EF4-FFF2-40B4-BE49-F238E27FC236}">
                  <a16:creationId xmlns="" xmlns:a16="http://schemas.microsoft.com/office/drawing/2014/main" id="{DDF7D59D-0EEB-457F-8DAF-F70E33D99CB5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="" xmlns:a16="http://schemas.microsoft.com/office/drawing/2014/main" id="{52236168-41FE-4A70-B285-D47D95A26E19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="" xmlns:a16="http://schemas.microsoft.com/office/drawing/2014/main" id="{00F62C16-4061-4B2F-97DF-8C765E89A0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B9719475-1589-439E-A60C-DEA4AADE866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="" xmlns:a16="http://schemas.microsoft.com/office/drawing/2014/main" id="{0C8F7D20-0853-4C00-9976-7874D3DF065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="" xmlns:a16="http://schemas.microsoft.com/office/drawing/2014/main" id="{CE2D7711-BB32-4761-BFE2-FFBF6AE3F5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E4E79E11-8CFF-4F31-BC2D-1D7A35F86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86" y="10082993"/>
            <a:ext cx="21880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 có : </a:t>
            </a:r>
            <a:endParaRPr kumimoji="0" lang="nl-NL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="" xmlns:a16="http://schemas.microsoft.com/office/drawing/2014/main" id="{D61C2017-94AE-42D8-81F9-F0180CD34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86354"/>
              </p:ext>
            </p:extLst>
          </p:nvPr>
        </p:nvGraphicFramePr>
        <p:xfrm>
          <a:off x="6997801" y="9901097"/>
          <a:ext cx="4125599" cy="129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4" imgW="1231366" imgH="393529" progId="Equation.DSMT4">
                  <p:embed/>
                </p:oleObj>
              </mc:Choice>
              <mc:Fallback>
                <p:oleObj name="Equation" r:id="rId4" imgW="123136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801" y="9901097"/>
                        <a:ext cx="4125599" cy="1291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6">
            <a:extLst>
              <a:ext uri="{FF2B5EF4-FFF2-40B4-BE49-F238E27FC236}">
                <a16:creationId xmlns="" xmlns:a16="http://schemas.microsoft.com/office/drawing/2014/main" id="{ED208DD2-81E5-48A8-933D-208DC715E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8477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8" grpId="1"/>
      <p:bldP spid="29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6438900" y="1447800"/>
            <a:ext cx="10515600" cy="580783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640052"/>
              </p:ext>
            </p:extLst>
          </p:nvPr>
        </p:nvGraphicFramePr>
        <p:xfrm>
          <a:off x="9991725" y="3975100"/>
          <a:ext cx="34115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4" imgW="1091880" imgH="241200" progId="Equation.DSMT4">
                  <p:embed/>
                </p:oleObj>
              </mc:Choice>
              <mc:Fallback>
                <p:oleObj name="Equation" r:id="rId4" imgW="1091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91725" y="3975100"/>
                        <a:ext cx="3411538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15400" y="2982113"/>
            <a:ext cx="61722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10" name="AutoShape 168" descr="Phim Hoạt Hình Học Sinh Suy Nghĩ Về Câu Hỏi Png Dưới Trong Suốt | Công cụ  đồ họa PSD Tải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94" name="Picture 170" descr="Phim Hoạt Hình Học Sinh Suy Nghĩ Về Câu Hỏi Png Dưới Trong Suốt | Công cụ  đồ họa PSD Tải xuống miễn phí - Pikbes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8943683" cy="777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00" y="1981200"/>
            <a:ext cx="8191500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29600" y="3200400"/>
            <a:ext cx="1295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a&gt;0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135600" y="3954453"/>
            <a:ext cx="1752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a&lt;0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5796" y="1602121"/>
            <a:ext cx="21868726" cy="7240909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143000" y="206622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065398" y="3133390"/>
                <a:ext cx="21254720" cy="5709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 smtClean="0">
                            <a:latin typeface="Cambria Math"/>
                            <a:ea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đồng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(−∞;−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nghịch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;+∞)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nghịch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(−∞;−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đồng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;+∞)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đồng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(−∞;−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nghịch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;+∞)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nghịch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(−∞;−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đồng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;+∞)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5398" y="3133390"/>
                <a:ext cx="21254720" cy="5709640"/>
              </a:xfrm>
              <a:prstGeom prst="rect">
                <a:avLst/>
              </a:prstGeom>
              <a:blipFill>
                <a:blip r:embed="rId2"/>
                <a:stretch>
                  <a:fillRect l="-1176" b="-39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>
            <a:extLst>
              <a:ext uri="{FF2B5EF4-FFF2-40B4-BE49-F238E27FC236}">
                <a16:creationId xmlns="" xmlns:a16="http://schemas.microsoft.com/office/drawing/2014/main" id="{A4BAE99E-F2E2-42AD-A690-B6AFEEEC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942" y="7882351"/>
            <a:ext cx="1149037" cy="107645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="" xmlns:a16="http://schemas.microsoft.com/office/drawing/2014/main" id="{CA0A374E-ACF1-424D-8CBF-AEBB47297617}"/>
              </a:ext>
            </a:extLst>
          </p:cNvPr>
          <p:cNvGrpSpPr/>
          <p:nvPr/>
        </p:nvGrpSpPr>
        <p:grpSpPr>
          <a:xfrm>
            <a:off x="1533887" y="8910255"/>
            <a:ext cx="21757602" cy="4422263"/>
            <a:chOff x="1270511" y="5867400"/>
            <a:chExt cx="22462487" cy="5563961"/>
          </a:xfrm>
        </p:grpSpPr>
        <p:sp>
          <p:nvSpPr>
            <p:cNvPr id="31" name="Rounded Rectangle 30">
              <a:extLst>
                <a:ext uri="{FF2B5EF4-FFF2-40B4-BE49-F238E27FC236}">
                  <a16:creationId xmlns="" xmlns:a16="http://schemas.microsoft.com/office/drawing/2014/main" id="{73D55541-D5C1-4EE5-93A8-BE59C3EF3703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="" xmlns:a16="http://schemas.microsoft.com/office/drawing/2014/main" id="{1F2E7D3B-3EA0-4D0A-9296-B2AC3B66CA5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="" xmlns:a16="http://schemas.microsoft.com/office/drawing/2014/main" id="{31057A72-04C8-4E20-BADD-57332EEC509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74D4937E-A6BE-4884-ABCE-285FE6E1B46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="" xmlns:a16="http://schemas.microsoft.com/office/drawing/2014/main" id="{87C4A18E-5EAA-45E1-86F3-EA3EED2AA35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="" xmlns:a16="http://schemas.microsoft.com/office/drawing/2014/main" id="{0E1A2387-F360-4824-A090-77C86890B4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FD7AD7C-DD5E-47C9-B606-EC7356065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200" y="9948995"/>
            <a:ext cx="25839042" cy="3016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1486" y="1602122"/>
            <a:ext cx="21868726" cy="8547408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179224" y="2111659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10259" y="1848439"/>
              <a:ext cx="1271385" cy="55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868489" y="3284123"/>
                <a:ext cx="21254720" cy="6865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có đồ thị như hình bên.</a:t>
                </a:r>
              </a:p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Khẳng định nào sau đây đúng ?</a:t>
                </a: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8489" y="3284123"/>
                <a:ext cx="21254720" cy="6865406"/>
              </a:xfrm>
              <a:prstGeom prst="rect">
                <a:avLst/>
              </a:prstGeom>
              <a:blipFill>
                <a:blip r:embed="rId2"/>
                <a:stretch>
                  <a:fillRect l="-1176" b="-3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4" name="Picture 12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66050" y="3654238"/>
            <a:ext cx="5683250" cy="52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Oval 5">
            <a:extLst>
              <a:ext uri="{FF2B5EF4-FFF2-40B4-BE49-F238E27FC236}">
                <a16:creationId xmlns="" xmlns:a16="http://schemas.microsoft.com/office/drawing/2014/main" id="{EF30CDC0-EABB-46E0-90A2-00D630EB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669" y="9204158"/>
            <a:ext cx="908199" cy="103910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="" xmlns:a16="http://schemas.microsoft.com/office/drawing/2014/main" id="{247E5AE1-15BA-42F7-9003-D5120670D374}"/>
              </a:ext>
            </a:extLst>
          </p:cNvPr>
          <p:cNvGrpSpPr/>
          <p:nvPr/>
        </p:nvGrpSpPr>
        <p:grpSpPr>
          <a:xfrm>
            <a:off x="1533887" y="10259278"/>
            <a:ext cx="21757602" cy="3073239"/>
            <a:chOff x="1270511" y="5768785"/>
            <a:chExt cx="22462487" cy="5662576"/>
          </a:xfrm>
        </p:grpSpPr>
        <p:sp>
          <p:nvSpPr>
            <p:cNvPr id="31" name="Rounded Rectangle 30">
              <a:extLst>
                <a:ext uri="{FF2B5EF4-FFF2-40B4-BE49-F238E27FC236}">
                  <a16:creationId xmlns="" xmlns:a16="http://schemas.microsoft.com/office/drawing/2014/main" id="{40221B52-5676-4C7D-8640-13D1323044C4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="" xmlns:a16="http://schemas.microsoft.com/office/drawing/2014/main" id="{34062703-3D4A-4447-9DFE-A798ED02533F}"/>
                </a:ext>
              </a:extLst>
            </p:cNvPr>
            <p:cNvGrpSpPr/>
            <p:nvPr/>
          </p:nvGrpSpPr>
          <p:grpSpPr>
            <a:xfrm>
              <a:off x="1270511" y="5768785"/>
              <a:ext cx="3624275" cy="1474440"/>
              <a:chOff x="1224541" y="6207352"/>
              <a:chExt cx="3624275" cy="1474440"/>
            </a:xfrm>
          </p:grpSpPr>
          <p:sp>
            <p:nvSpPr>
              <p:cNvPr id="33" name="Freeform 20">
                <a:extLst>
                  <a:ext uri="{FF2B5EF4-FFF2-40B4-BE49-F238E27FC236}">
                    <a16:creationId xmlns="" xmlns:a16="http://schemas.microsoft.com/office/drawing/2014/main" id="{0DF0A7D8-F047-4DCB-8934-289A01FB1C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1669" y="5477382"/>
                <a:ext cx="130557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35205FD4-5929-442A-956E-EE1014D64A31}"/>
                  </a:ext>
                </a:extLst>
              </p:cNvPr>
              <p:cNvSpPr txBox="1"/>
              <p:nvPr/>
            </p:nvSpPr>
            <p:spPr>
              <a:xfrm>
                <a:off x="2352486" y="6207352"/>
                <a:ext cx="2496330" cy="147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="" xmlns:a16="http://schemas.microsoft.com/office/drawing/2014/main" id="{37C1DF74-E117-41E1-A1CD-B6BE1B00E197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30557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="" xmlns:a16="http://schemas.microsoft.com/office/drawing/2014/main" id="{F1F94AA9-7D1C-431C-8D51-8EAA7A088C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484220" cy="105184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5FB5CCB-3F13-4040-8DAF-265D9325A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037" y="10554846"/>
            <a:ext cx="21754774" cy="28723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/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/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/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/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/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/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/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/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/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/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/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/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/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/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/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/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/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/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/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/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116363" y="4823460"/>
            <a:ext cx="4352925" cy="294576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HÀM SỐ BẬC HAI.</a:t>
            </a:r>
            <a:br>
              <a:rPr lang="en-US" dirty="0"/>
            </a:br>
            <a:r>
              <a:rPr lang="en-US" dirty="0"/>
              <a:t>ĐỒ THỊ HÀM SỐ BẬC HAI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352800" y="2057400"/>
            <a:ext cx="3212465" cy="15982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HÀM SỐ BẬC HAI.</a:t>
            </a:r>
            <a:br>
              <a:rPr lang="en-US"/>
            </a:br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3200400" y="8305800"/>
            <a:ext cx="3182620" cy="17202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ĐỒ THỊ HÀM SỐ BẬC HAI.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Alternate Process 5"/>
              <p:cNvSpPr/>
              <p:nvPr/>
            </p:nvSpPr>
            <p:spPr>
              <a:xfrm>
                <a:off x="8229600" y="1605915"/>
                <a:ext cx="6731635" cy="1996440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Dạng: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dirty="0">
                            <a:latin typeface="Cambria Math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/>
                  <a:t/>
                </a:r>
                <a:br>
                  <a:rPr lang="en-US"/>
                </a:br>
                <a:r>
                  <a:rPr lang="en-US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" name="Flowchart: Alternate Proces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605915"/>
                <a:ext cx="6731635" cy="1996440"/>
              </a:xfrm>
              <a:prstGeom prst="flowChartAlternateProcess">
                <a:avLst/>
              </a:prstGeom>
              <a:blipFill rotWithShape="1">
                <a:blip r:embed="rId2"/>
                <a:stretch>
                  <a:fillRect l="-189" t="-636" r="-189" b="-636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Alternate Process 6"/>
              <p:cNvSpPr/>
              <p:nvPr/>
            </p:nvSpPr>
            <p:spPr>
              <a:xfrm>
                <a:off x="8153400" y="4824730"/>
                <a:ext cx="6731635" cy="1304290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Vẽ ĐTHS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dirty="0">
                            <a:latin typeface="Cambria Math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" name="Flowchart: Alternate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824730"/>
                <a:ext cx="6731635" cy="1304290"/>
              </a:xfrm>
              <a:prstGeom prst="flowChartAlternateProcess">
                <a:avLst/>
              </a:prstGeom>
              <a:blipFill rotWithShape="1">
                <a:blip r:embed="rId3"/>
                <a:stretch>
                  <a:fillRect l="-189" t="-974" r="-189" b="-974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0675" y="5257800"/>
            <a:ext cx="7553325" cy="2916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Alternate Process 8"/>
              <p:cNvSpPr/>
              <p:nvPr/>
            </p:nvSpPr>
            <p:spPr>
              <a:xfrm>
                <a:off x="8001000" y="11506200"/>
                <a:ext cx="6252210" cy="1304290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ĐTHS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dirty="0">
                            <a:latin typeface="Cambria Math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Flowchart: Alternate Proces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1506200"/>
                <a:ext cx="6252210" cy="1304290"/>
              </a:xfrm>
              <a:prstGeom prst="flowChartAlternateProcess">
                <a:avLst/>
              </a:prstGeom>
              <a:blipFill rotWithShape="1">
                <a:blip r:embed="rId5"/>
                <a:stretch>
                  <a:fillRect l="-203" t="-2483" r="-203" b="-1655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5035" y="10134600"/>
            <a:ext cx="8738870" cy="3020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6894195" y="6324600"/>
                <a:ext cx="9907905" cy="3366770"/>
              </a:xfrm>
              <a:prstGeom prst="flowChartAlternate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B1: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vi-VN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𝐈</m:t>
                    </m:r>
                    <m:r>
                      <a:rPr lang="en-US" altLang="vi-VN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f>
                      <m:fPr>
                        <m:ctrlP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f>
                      <m:fPr>
                        <m:ctrlP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𝒗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à 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𝑻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Đ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𝑿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vi-VN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altLang="vi-VN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  <a:p>
                <a:pPr algn="l"/>
                <a:r>
                  <a:rPr lang="en-US" dirty="0"/>
                  <a:t>B2: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ĐTHS</a:t>
                </a:r>
                <a:br>
                  <a:rPr lang="en-US" dirty="0"/>
                </a:br>
                <a:r>
                  <a:rPr lang="en-US" dirty="0"/>
                  <a:t>B3: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:r>
                  <a:rPr lang="en-US" dirty="0" err="1"/>
                  <a:t>Parabol</a:t>
                </a:r>
                <a:r>
                  <a:rPr lang="en-US" dirty="0"/>
                  <a:t> qua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B4: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:</a:t>
                </a: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95" y="6324600"/>
                <a:ext cx="9907905" cy="3366770"/>
              </a:xfrm>
              <a:prstGeom prst="flowChartAlternateProcess">
                <a:avLst/>
              </a:prstGeom>
              <a:blipFill rotWithShape="1">
                <a:blip r:embed="rId7"/>
                <a:stretch>
                  <a:fillRect l="-128" t="-12920" r="-128" b="-12580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2736215" y="3733800"/>
            <a:ext cx="692785" cy="1062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15870" y="7816850"/>
            <a:ext cx="760730" cy="641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 flipV="1">
            <a:off x="6565265" y="2819400"/>
            <a:ext cx="1588135" cy="37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7" idx="1"/>
          </p:cNvCxnSpPr>
          <p:nvPr/>
        </p:nvCxnSpPr>
        <p:spPr>
          <a:xfrm rot="16200000">
            <a:off x="5501640" y="5637530"/>
            <a:ext cx="2811780" cy="249110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43600" y="10058400"/>
            <a:ext cx="1828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0"/>
            <a:ext cx="247904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1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Description: Description: https://diendantoanhoc.net/uploads/monthly_01_2016/post-88918-0-32945200-1452453919.jpg">
            <a:extLst>
              <a:ext uri="{FF2B5EF4-FFF2-40B4-BE49-F238E27FC236}">
                <a16:creationId xmlns:a16="http://schemas.microsoft.com/office/drawing/2014/main" xmlns="" id="{26533AEE-1A6F-4CC5-9839-4987313484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16535400" cy="998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D9715E-897E-41E3-9459-DB48BB31E6D0}"/>
              </a:ext>
            </a:extLst>
          </p:cNvPr>
          <p:cNvSpPr/>
          <p:nvPr/>
        </p:nvSpPr>
        <p:spPr>
          <a:xfrm>
            <a:off x="8382000" y="11209175"/>
            <a:ext cx="7086600" cy="861774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r>
              <a:rPr lang="es-E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Cổng</a:t>
            </a:r>
            <a:r>
              <a:rPr lang="es-E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s-E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vòm</a:t>
            </a:r>
            <a:r>
              <a:rPr lang="es-E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s-E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endParaRPr lang="en-US" sz="1800" b="1" dirty="0"/>
          </a:p>
        </p:txBody>
      </p:sp>
      <p:pic>
        <p:nvPicPr>
          <p:cNvPr id="5" name="Picture 4" descr="Description: Description: Những công trình biểu tượng của các trường danh tiếng Thủ đô">
            <a:extLst>
              <a:ext uri="{FF2B5EF4-FFF2-40B4-BE49-F238E27FC236}">
                <a16:creationId xmlns:a16="http://schemas.microsoft.com/office/drawing/2014/main" xmlns="" id="{E62BAC6D-3266-44B9-A0CF-F52EF45451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16000"/>
            <a:ext cx="15011400" cy="97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EBABDB5-1EC9-4D0E-A161-9464A499F85C}"/>
              </a:ext>
            </a:extLst>
          </p:cNvPr>
          <p:cNvSpPr/>
          <p:nvPr/>
        </p:nvSpPr>
        <p:spPr>
          <a:xfrm>
            <a:off x="6400800" y="11141464"/>
            <a:ext cx="10128414" cy="997196"/>
          </a:xfrm>
          <a:prstGeom prst="rect">
            <a:avLst/>
          </a:prstGeom>
        </p:spPr>
        <p:txBody>
          <a:bodyPr wrap="none" lIns="182880" tIns="91440" rIns="182880" bIns="91440">
            <a:spAutoFit/>
          </a:bodyPr>
          <a:lstStyle/>
          <a:p>
            <a:pPr algn="just">
              <a:lnSpc>
                <a:spcPct val="120000"/>
              </a:lnSpc>
              <a:buSzPts val="1350"/>
            </a:pP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Cổng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Bách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endParaRPr lang="en-US" sz="1800" dirty="0"/>
          </a:p>
        </p:txBody>
      </p:sp>
      <p:pic>
        <p:nvPicPr>
          <p:cNvPr id="7" name="Picture 6" descr="Description: Description: cau-vuot-3-tang-da-nang-1">
            <a:extLst>
              <a:ext uri="{FF2B5EF4-FFF2-40B4-BE49-F238E27FC236}">
                <a16:creationId xmlns:a16="http://schemas.microsoft.com/office/drawing/2014/main" xmlns="" id="{524FA4CE-DED6-417C-A8FF-97FEDB5EA18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41400"/>
            <a:ext cx="16535400" cy="9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5D1243-727D-4803-8BA7-8E3D00E67A7F}"/>
              </a:ext>
            </a:extLst>
          </p:cNvPr>
          <p:cNvSpPr/>
          <p:nvPr/>
        </p:nvSpPr>
        <p:spPr>
          <a:xfrm>
            <a:off x="6629400" y="11276452"/>
            <a:ext cx="11830290" cy="997196"/>
          </a:xfrm>
          <a:prstGeom prst="rect">
            <a:avLst/>
          </a:prstGeom>
        </p:spPr>
        <p:txBody>
          <a:bodyPr wrap="none" lIns="182880" tIns="91440" rIns="182880" bIns="91440">
            <a:spAutoFit/>
          </a:bodyPr>
          <a:lstStyle/>
          <a:p>
            <a:pPr algn="just">
              <a:lnSpc>
                <a:spcPct val="120000"/>
              </a:lnSpc>
              <a:buSzPts val="1350"/>
            </a:pP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Nẵng</a:t>
            </a: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4C15F1-AD80-4309-BEEC-B014B0F334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2802"/>
            <a:ext cx="16535400" cy="11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7FDBE6B-B7D7-49F9-902C-28F52722163F}"/>
              </a:ext>
            </a:extLst>
          </p:cNvPr>
          <p:cNvSpPr/>
          <p:nvPr/>
        </p:nvSpPr>
        <p:spPr>
          <a:xfrm>
            <a:off x="9655127" y="12070949"/>
            <a:ext cx="4540346" cy="997196"/>
          </a:xfrm>
          <a:prstGeom prst="rect">
            <a:avLst/>
          </a:prstGeom>
        </p:spPr>
        <p:txBody>
          <a:bodyPr wrap="none" lIns="182880" tIns="91440" rIns="182880" bIns="91440">
            <a:spAutoFit/>
          </a:bodyPr>
          <a:lstStyle/>
          <a:p>
            <a:pPr algn="just">
              <a:lnSpc>
                <a:spcPct val="120000"/>
              </a:lnSpc>
              <a:buSzPts val="1350"/>
            </a:pPr>
            <a:r>
              <a:rPr lang="en-US" sz="44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Cầu</a:t>
            </a:r>
            <a:r>
              <a:rPr lang="en-US" sz="44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cảng</a:t>
            </a:r>
            <a:r>
              <a:rPr lang="en-US" sz="4400" b="1" dirty="0">
                <a:latin typeface="Times New Roman" panose="02020603050405020304" pitchFamily="18" charset="0"/>
                <a:ea typeface="Arial" panose="020B0604020202020204" pitchFamily="34" charset="0"/>
              </a:rPr>
              <a:t> Sydney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1266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8" grpId="0"/>
      <p:bldP spid="8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3789983" y="4494106"/>
            <a:ext cx="6942467" cy="906281"/>
            <a:chOff x="7459670" y="7086600"/>
            <a:chExt cx="6943271" cy="906386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5310485" cy="814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-1" fmla="*/ 2363 w 296088"/>
                  <a:gd name="connsiteY0-2" fmla="*/ 164221 h 164221"/>
                  <a:gd name="connsiteX1-3" fmla="*/ 0 w 296088"/>
                  <a:gd name="connsiteY1-4" fmla="*/ 0 h 164221"/>
                  <a:gd name="connsiteX2-5" fmla="*/ 296088 w 296088"/>
                  <a:gd name="connsiteY2-6" fmla="*/ 164221 h 164221"/>
                  <a:gd name="connsiteX3-7" fmla="*/ 2363 w 296088"/>
                  <a:gd name="connsiteY3-8" fmla="*/ 164221 h 1642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3810458" y="6858000"/>
            <a:ext cx="8923032" cy="928872"/>
            <a:chOff x="7459670" y="8524495"/>
            <a:chExt cx="8924062" cy="928979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7291276" cy="814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-1" fmla="*/ 2363 w 296088"/>
                  <a:gd name="connsiteY0-2" fmla="*/ 164221 h 164221"/>
                  <a:gd name="connsiteX1-3" fmla="*/ 0 w 296088"/>
                  <a:gd name="connsiteY1-4" fmla="*/ 0 h 164221"/>
                  <a:gd name="connsiteX2-5" fmla="*/ 296088 w 296088"/>
                  <a:gd name="connsiteY2-6" fmla="*/ 164221 h 164221"/>
                  <a:gd name="connsiteX3-7" fmla="*/ 2363 w 296088"/>
                  <a:gd name="connsiteY3-8" fmla="*/ 164221 h 1642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3782559" y="8610600"/>
            <a:ext cx="4977517" cy="956016"/>
            <a:chOff x="7459670" y="8524495"/>
            <a:chExt cx="6435522" cy="956126"/>
          </a:xfrm>
        </p:grpSpPr>
        <p:sp>
          <p:nvSpPr>
            <p:cNvPr id="48" name="Rectangle 47"/>
            <p:cNvSpPr/>
            <p:nvPr/>
          </p:nvSpPr>
          <p:spPr>
            <a:xfrm>
              <a:off x="9529919" y="8665822"/>
              <a:ext cx="4365273" cy="814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-1" fmla="*/ 2363 w 296088"/>
                  <a:gd name="connsiteY0-2" fmla="*/ 164221 h 164221"/>
                  <a:gd name="connsiteX1-3" fmla="*/ 0 w 296088"/>
                  <a:gd name="connsiteY1-4" fmla="*/ 0 h 164221"/>
                  <a:gd name="connsiteX2-5" fmla="*/ 296088 w 296088"/>
                  <a:gd name="connsiteY2-6" fmla="*/ 164221 h 164221"/>
                  <a:gd name="connsiteX3-7" fmla="*/ 2363 w 296088"/>
                  <a:gd name="connsiteY3-8" fmla="*/ 164221 h 1642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" name="TextBox 1"/>
          <p:cNvSpPr txBox="1"/>
          <p:nvPr/>
        </p:nvSpPr>
        <p:spPr>
          <a:xfrm>
            <a:off x="1905000" y="533400"/>
            <a:ext cx="20248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D60093"/>
                </a:solidFill>
                <a:latin typeface="Britannic Bold" panose="020B0903060703020204" pitchFamily="34" charset="0"/>
              </a:rPr>
              <a:t>§</a:t>
            </a:r>
            <a:r>
              <a:rPr lang="en-US" sz="7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7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HÀM</a:t>
            </a:r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BẬC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HAI</a:t>
            </a:r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ĐỒ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THỊ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HÀM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BẬC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HAI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ỨNG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DỤNG</a:t>
            </a:r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en-US" sz="7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6210" y="3048000"/>
            <a:ext cx="11049000" cy="495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Symbol" panose="05050102010706020507"/>
              </a:rPr>
              <a:t>Cầu cảng Sydney là một trong những hình ảnh biểu tượng của thành phố Sydney và nước Australia. </a:t>
            </a:r>
            <a:r>
              <a:rPr lang="en-US" sz="44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Symbol" panose="05050102010706020507"/>
              </a:rPr>
              <a:t>Độ</a:t>
            </a:r>
            <a:r>
              <a:rPr lang="en-US" sz="4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Symbol" panose="05050102010706020507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Symbol" panose="05050102010706020507"/>
              </a:rPr>
              <a:t>cao</a:t>
            </a:r>
            <a:r>
              <a:rPr lang="en-US" sz="4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Symbol" panose="05050102010706020507"/>
              </a:rPr>
              <a:t> </a:t>
            </a:r>
            <a:r>
              <a:rPr lang="en-US" sz="4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Symbol" panose="05050102010706020507"/>
              </a:rPr>
              <a:t>y (m)</a:t>
            </a:r>
            <a:r>
              <a:rPr lang="en-US" sz="4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Symbol" panose="05050102010706020507"/>
              </a:rPr>
              <a:t> của một điểm thuộc vòng cung thành cầu cảng Sydney có thể biểu diễn theo độ dài </a:t>
            </a:r>
            <a:r>
              <a:rPr lang="en-US" sz="4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Symbol" panose="05050102010706020507"/>
              </a:rPr>
              <a:t>x (m)</a:t>
            </a:r>
            <a:r>
              <a:rPr lang="en-US" sz="4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Symbol" panose="05050102010706020507"/>
              </a:rPr>
              <a:t> tính từ chân cầu bên trái dọc theo đường nối với chân cầu bên phải như hình sau (</a:t>
            </a:r>
            <a:r>
              <a:rPr lang="en-US" sz="4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Symbol" panose="05050102010706020507"/>
              </a:rPr>
              <a:t>Hình 10</a:t>
            </a:r>
            <a:r>
              <a:rPr lang="en-US" sz="4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Symbol" panose="05050102010706020507"/>
              </a:rPr>
              <a:t>):</a:t>
            </a:r>
            <a:endParaRPr lang="en-US" sz="4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25435" y="914400"/>
            <a:ext cx="19202401" cy="829945"/>
            <a:chOff x="168274" y="1892299"/>
            <a:chExt cx="19202401" cy="829943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796607" y="9076690"/>
            <a:ext cx="9585325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cs typeface="Cambria Math" panose="02040503050406030204" pitchFamily="18" charset="0"/>
              </a:rPr>
              <a:t>y = -</a:t>
            </a:r>
            <a:r>
              <a:rPr lang="en-US" dirty="0" smtClean="0">
                <a:latin typeface="Cambria Math" panose="02040503050406030204" pitchFamily="18" charset="0"/>
                <a:cs typeface="Cambria Math" panose="02040503050406030204" pitchFamily="18" charset="0"/>
              </a:rPr>
              <a:t>0,00188 (x-251,5)</a:t>
            </a:r>
            <a:r>
              <a:rPr lang="en-US" baseline="30000" dirty="0" smtClean="0">
                <a:latin typeface="Cambria Math" panose="02040503050406030204" pitchFamily="18" charset="0"/>
                <a:cs typeface="Cambria Math" panose="02040503050406030204" pitchFamily="18" charset="0"/>
              </a:rPr>
              <a:t>2</a:t>
            </a:r>
            <a:r>
              <a:rPr lang="en-US" dirty="0" smtClean="0">
                <a:latin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cs typeface="Cambria Math" panose="02040503050406030204" pitchFamily="18" charset="0"/>
              </a:rPr>
              <a:t>+ 118</a:t>
            </a:r>
          </a:p>
        </p:txBody>
      </p:sp>
      <p:pic>
        <p:nvPicPr>
          <p:cNvPr id="75" name="Content Placeholder 74">
            <a:extLst>
              <a:ext uri="{FF2B5EF4-FFF2-40B4-BE49-F238E27FC236}">
                <a16:creationId xmlns="" xmlns:a16="http://schemas.microsoft.com/office/drawing/2014/main" id="{BC4B3F41-2800-4E49-936E-F2E4471BCC12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925" y="2971800"/>
            <a:ext cx="10756900" cy="70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087600" y="10363200"/>
            <a:ext cx="3429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1"/>
      <p:bldP spid="5" grpId="2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ounded Rectangle 94">
            <a:extLst>
              <a:ext uri="{FF2B5EF4-FFF2-40B4-BE49-F238E27FC236}">
                <a16:creationId xmlns="" xmlns:a16="http://schemas.microsoft.com/office/drawing/2014/main" id="{8BBFEC57-1CC6-4CEE-BD84-2AC925D924E3}"/>
              </a:ext>
            </a:extLst>
          </p:cNvPr>
          <p:cNvSpPr/>
          <p:nvPr/>
        </p:nvSpPr>
        <p:spPr>
          <a:xfrm>
            <a:off x="228600" y="304799"/>
            <a:ext cx="23774399" cy="4724401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57198" y="533400"/>
                <a:ext cx="22631401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2: </a:t>
                </a:r>
                <a:r>
                  <a:rPr lang="en-US" sz="4400" dirty="0" smtClean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Cho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=−0,00188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−251,5)</m:t>
                        </m:r>
                        <m:r>
                          <a:rPr lang="en-US" sz="4400" b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4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+118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a)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Viết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công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thức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định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về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dạng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đa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thức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theo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lũy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thừa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với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mũ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dần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b)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Bậc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đa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thức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bằng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bao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nhiêu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c)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định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hệ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 b="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,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hệ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hệ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tự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400" dirty="0" smtClean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do?</a:t>
                </a:r>
                <a:endParaRPr lang="en-US" sz="4400" dirty="0">
                  <a:solidFill>
                    <a:prstClr val="black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533400"/>
                <a:ext cx="22631401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078" b="-3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172200" y="5715001"/>
            <a:ext cx="9982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a) y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= -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0,00188x</a:t>
            </a:r>
            <a:r>
              <a:rPr lang="en-US" sz="4400" baseline="30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0,94564x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– 0,91423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baseline="30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-0,00188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0,94564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-0,91423.</a:t>
            </a:r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689772"/>
            <a:ext cx="3276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371"/>
            <a:ext cx="184796" cy="101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xmlns="" id="{F4B3A831-3256-4648-92DB-C5084CDF1D20}"/>
              </a:ext>
            </a:extLst>
          </p:cNvPr>
          <p:cNvSpPr/>
          <p:nvPr/>
        </p:nvSpPr>
        <p:spPr>
          <a:xfrm>
            <a:off x="325437" y="1944543"/>
            <a:ext cx="1350966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762000" y="1845342"/>
            <a:ext cx="667492" cy="1107996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043C14-3267-4022-AA44-D9BEA22E5A48}"/>
              </a:ext>
            </a:extLst>
          </p:cNvPr>
          <p:cNvSpPr txBox="1"/>
          <p:nvPr/>
        </p:nvSpPr>
        <p:spPr>
          <a:xfrm>
            <a:off x="1676401" y="1824118"/>
            <a:ext cx="17283114" cy="110799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60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 số bậc hai</a:t>
            </a:r>
            <a:endParaRPr lang="en-US" sz="6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5207000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5207000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7189EA-0B86-447E-BCF7-A210E0B6542B}"/>
              </a:ext>
            </a:extLst>
          </p:cNvPr>
          <p:cNvSpPr/>
          <p:nvPr/>
        </p:nvSpPr>
        <p:spPr>
          <a:xfrm>
            <a:off x="1445730" y="3352800"/>
            <a:ext cx="21488400" cy="7010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75742D05-8629-4BFA-9AC3-A3FC4C0DF05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101138" y="5334000"/>
          <a:ext cx="4686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6" imgW="4686120" imgH="914400" progId="Equation.DSMT4">
                  <p:embed/>
                </p:oleObj>
              </mc:Choice>
              <mc:Fallback>
                <p:oleObj name="Equation" r:id="rId6" imgW="46861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01138" y="5334000"/>
                        <a:ext cx="46863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AFD4E0-63D6-4859-BE33-AA54A8491D2C}"/>
              </a:ext>
            </a:extLst>
          </p:cNvPr>
          <p:cNvSpPr txBox="1"/>
          <p:nvPr/>
        </p:nvSpPr>
        <p:spPr>
          <a:xfrm>
            <a:off x="2971800" y="3898877"/>
            <a:ext cx="20273340" cy="203132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CA7227-CE5F-4F67-89C8-092B833A60BB}"/>
              </a:ext>
            </a:extLst>
          </p:cNvPr>
          <p:cNvSpPr txBox="1"/>
          <p:nvPr/>
        </p:nvSpPr>
        <p:spPr>
          <a:xfrm>
            <a:off x="3048000" y="6798822"/>
            <a:ext cx="18592800" cy="110799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Trong đó a, b, c là những hằng số và a khác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C965AD-C10B-4E94-B209-8F2902E0F76B}"/>
              </a:ext>
            </a:extLst>
          </p:cNvPr>
          <p:cNvSpPr txBox="1"/>
          <p:nvPr/>
        </p:nvSpPr>
        <p:spPr>
          <a:xfrm>
            <a:off x="3126271" y="8418070"/>
            <a:ext cx="14628330" cy="110799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ℝ</a:t>
            </a:r>
          </a:p>
        </p:txBody>
      </p:sp>
    </p:spTree>
    <p:extLst>
      <p:ext uri="{BB962C8B-B14F-4D97-AF65-F5344CB8AC3E}">
        <p14:creationId xmlns:p14="http://schemas.microsoft.com/office/powerpoint/2010/main" val="1923701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5E08556-AF97-44AF-89A4-35B93E6DAE95}"/>
              </a:ext>
            </a:extLst>
          </p:cNvPr>
          <p:cNvSpPr/>
          <p:nvPr/>
        </p:nvSpPr>
        <p:spPr>
          <a:xfrm>
            <a:off x="12369800" y="4832144"/>
            <a:ext cx="6172200" cy="16098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86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7C7D3234-06D9-4174-94CC-0CDC820D232E}"/>
              </a:ext>
            </a:extLst>
          </p:cNvPr>
          <p:cNvSpPr/>
          <p:nvPr/>
        </p:nvSpPr>
        <p:spPr>
          <a:xfrm>
            <a:off x="2546284" y="4953000"/>
            <a:ext cx="6419916" cy="152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86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1785A4C-4E9C-442E-81D5-6F904DDC10FD}"/>
              </a:ext>
            </a:extLst>
          </p:cNvPr>
          <p:cNvSpPr/>
          <p:nvPr/>
        </p:nvSpPr>
        <p:spPr>
          <a:xfrm>
            <a:off x="2597084" y="2366402"/>
            <a:ext cx="6775516" cy="16721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86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DF67902-3C75-426A-915F-223611B93C7F}"/>
              </a:ext>
            </a:extLst>
          </p:cNvPr>
          <p:cNvSpPr/>
          <p:nvPr/>
        </p:nvSpPr>
        <p:spPr>
          <a:xfrm>
            <a:off x="12344400" y="2321770"/>
            <a:ext cx="6172200" cy="20216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86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56" y="616709"/>
            <a:ext cx="184796" cy="101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1830456" y="2366402"/>
            <a:ext cx="741228" cy="1107996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8457" y="5620338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457" y="5620338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B31E73-1DC3-43C4-9BBD-8C1E477DD3E4}"/>
              </a:ext>
            </a:extLst>
          </p:cNvPr>
          <p:cNvSpPr/>
          <p:nvPr/>
        </p:nvSpPr>
        <p:spPr>
          <a:xfrm>
            <a:off x="2571684" y="616709"/>
            <a:ext cx="17952672" cy="1107996"/>
          </a:xfrm>
          <a:prstGeom prst="rect">
            <a:avLst/>
          </a:prstGeom>
        </p:spPr>
        <p:txBody>
          <a:bodyPr wrap="none" lIns="182880" tIns="91440" rIns="182880" bIns="9144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6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6000" b="1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5730042F-FA08-4676-B92D-543A4F761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509866"/>
              </p:ext>
            </p:extLst>
          </p:nvPr>
        </p:nvGraphicFramePr>
        <p:xfrm>
          <a:off x="3760856" y="2757030"/>
          <a:ext cx="3632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5" name="Equation" r:id="rId6" imgW="3632040" imgH="761760" progId="Equation.DSMT4">
                  <p:embed/>
                </p:oleObj>
              </mc:Choice>
              <mc:Fallback>
                <p:oleObj name="Equation" r:id="rId6" imgW="363204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0856" y="2757030"/>
                        <a:ext cx="36322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C4A11AE2-A48D-46B0-B3E2-EC6479EDF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611994"/>
              </p:ext>
            </p:extLst>
          </p:nvPr>
        </p:nvGraphicFramePr>
        <p:xfrm>
          <a:off x="13182600" y="2481685"/>
          <a:ext cx="36322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6" name="Equation" r:id="rId8" imgW="3632040" imgH="1701720" progId="Equation.DSMT4">
                  <p:embed/>
                </p:oleObj>
              </mc:Choice>
              <mc:Fallback>
                <p:oleObj name="Equation" r:id="rId8" imgW="363204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182600" y="2481685"/>
                        <a:ext cx="3632200" cy="170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1160FEB9-21FE-4088-A267-32DF9C453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009015"/>
              </p:ext>
            </p:extLst>
          </p:nvPr>
        </p:nvGraphicFramePr>
        <p:xfrm>
          <a:off x="3581400" y="533400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7" name="Equation" r:id="rId10" imgW="2933640" imgH="761760" progId="Equation.DSMT4">
                  <p:embed/>
                </p:oleObj>
              </mc:Choice>
              <mc:Fallback>
                <p:oleObj name="Equation" r:id="rId10" imgW="293364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1400" y="5334000"/>
                        <a:ext cx="29337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0909D06D-A34A-417E-83CE-ABED4DADF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47886"/>
              </p:ext>
            </p:extLst>
          </p:nvPr>
        </p:nvGraphicFramePr>
        <p:xfrm>
          <a:off x="12922250" y="4978400"/>
          <a:ext cx="5067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" name="Equation" r:id="rId12" imgW="5067000" imgH="914400" progId="Equation.DSMT4">
                  <p:embed/>
                </p:oleObj>
              </mc:Choice>
              <mc:Fallback>
                <p:oleObj name="Equation" r:id="rId12" imgW="50670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922250" y="4978400"/>
                        <a:ext cx="50673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loud Callout 1"/>
          <p:cNvSpPr/>
          <p:nvPr/>
        </p:nvSpPr>
        <p:spPr>
          <a:xfrm>
            <a:off x="5857842" y="7032698"/>
            <a:ext cx="13335000" cy="4115973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15200" y="7521025"/>
            <a:ext cx="1074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033480"/>
              </p:ext>
            </p:extLst>
          </p:nvPr>
        </p:nvGraphicFramePr>
        <p:xfrm>
          <a:off x="16687800" y="7772400"/>
          <a:ext cx="745578" cy="63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9" name="Equation" r:id="rId14" imgW="909720" imgH="771480" progId="Equation.DSMT4">
                  <p:embed/>
                </p:oleObj>
              </mc:Choice>
              <mc:Fallback>
                <p:oleObj name="Equation" r:id="rId14" imgW="909720" imgH="771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687800" y="7772400"/>
                        <a:ext cx="745578" cy="63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76" y="11658600"/>
            <a:ext cx="1590824" cy="1590824"/>
          </a:xfrm>
          <a:prstGeom prst="rect">
            <a:avLst/>
          </a:prstGeom>
        </p:spPr>
      </p:pic>
      <p:sp>
        <p:nvSpPr>
          <p:cNvPr id="21" name="Oval 5">
            <a:extLst>
              <a:ext uri="{FF2B5EF4-FFF2-40B4-BE49-F238E27FC236}">
                <a16:creationId xmlns="" xmlns:a16="http://schemas.microsoft.com/office/drawing/2014/main" id="{FCCF75D1-6D20-46D3-A0B0-08FE437E8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7300" y="4953000"/>
            <a:ext cx="957621" cy="89916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1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  <p:bldP spid="12" grpId="0"/>
      <p:bldP spid="2" grpId="0" animBg="1"/>
      <p:bldP spid="3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901" y="457200"/>
            <a:ext cx="19202401" cy="829945"/>
            <a:chOff x="168274" y="1892299"/>
            <a:chExt cx="19202401" cy="829943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21377" y="1610649"/>
            <a:ext cx="11368998" cy="11832600"/>
            <a:chOff x="844585" y="1731189"/>
            <a:chExt cx="21841952" cy="1693000"/>
          </a:xfrm>
        </p:grpSpPr>
        <p:sp>
          <p:nvSpPr>
            <p:cNvPr id="54" name="Rounded Rectangle 53"/>
            <p:cNvSpPr/>
            <p:nvPr/>
          </p:nvSpPr>
          <p:spPr>
            <a:xfrm>
              <a:off x="844585" y="1731189"/>
              <a:ext cx="21841951" cy="169300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589528" y="1768252"/>
                  <a:ext cx="21097009" cy="1563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vi-VN" sz="4400" b="1" dirty="0" err="1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HĐ</a:t>
                  </a:r>
                  <a:r>
                    <a:rPr lang="en-US" altLang="vi-VN" sz="4400" b="1" dirty="0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2 (</a:t>
                  </a:r>
                  <a:r>
                    <a:rPr lang="en-US" altLang="vi-VN" sz="4400" b="1" dirty="0" err="1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Nhóm</a:t>
                  </a:r>
                  <a:r>
                    <a:rPr lang="en-US" altLang="vi-VN" sz="4400" b="1" dirty="0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1,2).</a:t>
                  </a:r>
                </a:p>
                <a:p>
                  <a:r>
                    <a:rPr lang="en-US" altLang="vi-VN" sz="4400" dirty="0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Cho 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altLang="vi-VN" sz="44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𝑦</m:t>
                      </m:r>
                      <m:r>
                        <a:rPr lang="en-US" altLang="vi-VN" sz="44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vi-VN" sz="4400" i="1" dirty="0"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4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vi-VN" sz="44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vi-VN" sz="44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+2</m:t>
                      </m:r>
                      <m:r>
                        <a:rPr lang="en-US" altLang="vi-VN" sz="44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vi-VN" sz="44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−3.</m:t>
                      </m:r>
                    </m:oMath>
                  </a14:m>
                  <a:r>
                    <a:rPr lang="en-US" altLang="vi-VN" sz="4400" i="1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/>
                  </a:r>
                  <a:br>
                    <a:rPr lang="en-US" altLang="vi-VN" sz="4400" i="1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</a:b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a) </a:t>
                  </a:r>
                  <a:r>
                    <a:rPr lang="en-US" altLang="vi-VN" sz="4400" dirty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Tìm tọa độ 5 điểm thuộc đồ thị hàm số trên có hoành độ lần lượt là </a:t>
                  </a:r>
                  <a14:m>
                    <m:oMath xmlns:m="http://schemas.openxmlformats.org/officeDocument/2006/math">
                      <m:r>
                        <a:rPr lang="en-US" altLang="vi-VN" sz="4400" b="0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vi-VN" sz="4400" b="0" i="0" dirty="0" smtClean="0">
                          <a:latin typeface="Cambria Math"/>
                          <a:ea typeface="Tahoma" panose="020B0604030504040204" pitchFamily="34" charset="0"/>
                          <a:cs typeface="Cambria Math" panose="02040503050406030204" pitchFamily="18" charset="0"/>
                        </a:rPr>
                        <m:t>3, −2, −1, 0, 1</m:t>
                      </m:r>
                    </m:oMath>
                  </a14:m>
                  <a:r>
                    <a:rPr lang="en-US" altLang="vi-VN" sz="4400" dirty="0" smtClean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rồi vẽ chúng trong mặt phẳng tọa độ Oxy</a:t>
                  </a:r>
                  <a:r>
                    <a:rPr lang="en-US" altLang="vi-VN" sz="4400" dirty="0" smtClean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.</a:t>
                  </a:r>
                </a:p>
                <a:p>
                  <a:endParaRPr lang="en-US" altLang="vi-VN" sz="4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endPara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endParaRPr lang="en-US" altLang="vi-VN" sz="4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vi-VN" sz="4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b</m:t>
                      </m:r>
                      <m:r>
                        <a:rPr lang="en-US" altLang="vi-VN" sz="4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Vẽ </a:t>
                  </a:r>
                  <a:r>
                    <a:rPr lang="en-US" altLang="vi-VN" sz="4400" dirty="0" err="1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đường</a:t>
                  </a:r>
                  <a:r>
                    <a:rPr lang="en-US" altLang="vi-VN" sz="4400" dirty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 smtClean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cong</a:t>
                  </a:r>
                  <a:r>
                    <a:rPr lang="en-US" altLang="vi-VN" sz="4400" dirty="0" smtClean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 smtClean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đi</a:t>
                  </a:r>
                  <a:r>
                    <a:rPr lang="en-US" altLang="vi-VN" sz="4400" dirty="0" smtClean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qua 5 </a:t>
                  </a:r>
                  <a:r>
                    <a:rPr lang="en-US" altLang="vi-VN" sz="4400" dirty="0" err="1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điểm</a:t>
                  </a:r>
                  <a:r>
                    <a:rPr lang="en-US" altLang="vi-VN" sz="4400" dirty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trên</a:t>
                  </a:r>
                  <a:r>
                    <a:rPr lang="en-US" altLang="vi-VN" sz="4400" dirty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. </a:t>
                  </a: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vi-VN" sz="4400" i="1" dirty="0">
                          <a:latin typeface="Cambria Math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c</m:t>
                      </m:r>
                      <m:r>
                        <a:rPr lang="en-US" altLang="vi-VN" sz="44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Tìm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tọa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độ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điểm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              </a:t>
                  </a:r>
                  <a:r>
                    <a:rPr lang="en-US" altLang="vi-VN" sz="4400" dirty="0" err="1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và</a:t>
                  </a:r>
                  <a:r>
                    <a:rPr lang="en-US" altLang="vi-VN" sz="4400" dirty="0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tọa độ của điểm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thấp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nhất</a:t>
                  </a:r>
                  <a:r>
                    <a:rPr lang="en-US" altLang="vi-VN" sz="4400" dirty="0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của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đường</a:t>
                  </a:r>
                  <a:r>
                    <a:rPr lang="en-US" altLang="vi-VN" sz="4400" dirty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cong</a:t>
                  </a:r>
                  <a:r>
                    <a:rPr lang="en-US" altLang="vi-VN" sz="4400" dirty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đó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. </a:t>
                  </a:r>
                  <a:r>
                    <a:rPr lang="en-US" altLang="vi-VN" sz="4400" dirty="0" err="1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Nhận</a:t>
                  </a:r>
                  <a:r>
                    <a:rPr lang="en-US" altLang="vi-VN" sz="4400" dirty="0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xét</a:t>
                  </a:r>
                  <a:r>
                    <a:rPr lang="en-US" altLang="vi-VN" sz="4400" dirty="0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tọa</a:t>
                  </a:r>
                  <a:r>
                    <a:rPr lang="en-US" altLang="vi-VN" sz="4400" dirty="0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độ</a:t>
                  </a:r>
                  <a:r>
                    <a:rPr lang="en-US" altLang="vi-VN" sz="4400" dirty="0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hai</a:t>
                  </a:r>
                  <a:r>
                    <a:rPr lang="en-US" altLang="vi-VN" sz="4400" dirty="0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điểm</a:t>
                  </a:r>
                  <a:r>
                    <a:rPr lang="en-US" altLang="vi-VN" sz="4400" dirty="0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trên</a:t>
                  </a:r>
                  <a:r>
                    <a:rPr lang="en-US" altLang="vi-VN" sz="4400" dirty="0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.</a:t>
                  </a:r>
                </a:p>
                <a:p>
                  <a:r>
                    <a:rPr lang="en-US" altLang="vi-VN" sz="4400" dirty="0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d) </a:t>
                  </a:r>
                  <a:r>
                    <a:rPr lang="en-US" altLang="vi-VN" sz="4400" dirty="0" err="1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Tìm</a:t>
                  </a:r>
                  <a:r>
                    <a:rPr lang="en-US" altLang="vi-VN" sz="4400" dirty="0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phương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trình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trục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đối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xứng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của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đường</a:t>
                  </a:r>
                  <a:r>
                    <a:rPr lang="en-US" altLang="vi-VN" sz="4400" dirty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</a:rPr>
                    <a:t>cong</a:t>
                  </a:r>
                  <a:r>
                    <a:rPr lang="en-US" altLang="vi-VN" sz="4400" dirty="0" smtClean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đó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.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Đồ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thị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hàm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số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đó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quay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bề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lõm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lên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trên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hay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xuống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altLang="vi-VN" sz="4400" dirty="0" err="1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dưới</a:t>
                  </a:r>
                  <a:r>
                    <a:rPr lang="en-US" altLang="vi-VN" sz="4400" dirty="0">
                      <a:latin typeface="Times New Roman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?</a:t>
                  </a:r>
                </a:p>
                <a:p>
                  <a:endPara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9528" y="1768252"/>
                  <a:ext cx="21097009" cy="156329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277" t="-1060" r="-2110" b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Box 83"/>
          <p:cNvSpPr txBox="1"/>
          <p:nvPr/>
        </p:nvSpPr>
        <p:spPr>
          <a:xfrm>
            <a:off x="517503" y="5902723"/>
            <a:ext cx="11095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vi-VN" sz="4400" b="0" i="1" dirty="0" smtClean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endParaRPr lang="en-US" altLang="vi-VN" sz="4400" b="0" i="1" dirty="0" smtClean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1963401" y="1610649"/>
            <a:ext cx="11277600" cy="11832599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471717" y="1850637"/>
                <a:ext cx="10769283" cy="10248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vi-VN" sz="4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HĐ</a:t>
                </a:r>
                <a:r>
                  <a:rPr lang="en-US" altLang="vi-VN" sz="4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3</a:t>
                </a:r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(</a:t>
                </a:r>
                <a:r>
                  <a:rPr lang="en-US" altLang="vi-VN" sz="4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Nhóm</a:t>
                </a:r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3,4)</a:t>
                </a:r>
                <a:r>
                  <a:rPr lang="en-US" altLang="vi-VN" sz="4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. </a:t>
                </a:r>
              </a:p>
              <a:p>
                <a:r>
                  <a:rPr lang="en-US" altLang="vi-VN" sz="44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Cho </a:t>
                </a:r>
                <a:r>
                  <a:rPr lang="en-US" altLang="vi-VN" sz="44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vi-VN" sz="4400" i="1" dirty="0">
                            <a:latin typeface="Cambria Math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400" b="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𝑦</m:t>
                        </m:r>
                        <m:r>
                          <a:rPr lang="en-US" altLang="vi-VN" sz="4400" b="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=−</m:t>
                        </m:r>
                        <m:r>
                          <a:rPr lang="en-US" altLang="vi-VN" sz="4400" b="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vi-VN" sz="4400" b="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vi-VN" sz="4400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+2</m:t>
                    </m:r>
                    <m:r>
                      <a:rPr lang="en-US" altLang="vi-VN" sz="4400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altLang="vi-VN" sz="4400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+3.</m:t>
                    </m:r>
                  </m:oMath>
                </a14:m>
                <a:endParaRPr lang="en-US" altLang="vi-VN" sz="44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 marL="742950" indent="-742950">
                  <a:buAutoNum type="alphaLcParenR"/>
                </a:pPr>
                <a:r>
                  <a:rPr lang="en-US" altLang="vi-VN" sz="4400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Tìm</a:t>
                </a:r>
                <a:r>
                  <a:rPr lang="en-US" altLang="vi-VN" sz="44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altLang="vi-VN" sz="44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tọa độ 5 điểm thuộc đồ thị hàm số trên có hoành độ lần lượt là </a:t>
                </a:r>
                <a14:m>
                  <m:oMath xmlns:m="http://schemas.openxmlformats.org/officeDocument/2006/math">
                    <m:r>
                      <a:rPr lang="en-US" altLang="vi-VN" sz="4400" b="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vi-VN" sz="4400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vi-VN" sz="4400" b="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vi-VN" sz="4400" b="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vi-VN" sz="4400" b="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vi-VN" sz="4400" b="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vi-VN" sz="44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rồi vẽ chúng trong mặt phẳng tọa độ Oxy</a:t>
                </a:r>
                <a:r>
                  <a:rPr lang="en-US" altLang="vi-VN" sz="44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.</a:t>
                </a:r>
              </a:p>
              <a:p>
                <a:pPr marL="742950" indent="-742950">
                  <a:buAutoNum type="alphaLcParenR"/>
                </a:pPr>
                <a:endParaRPr lang="en-US" altLang="vi-VN" sz="44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endParaRPr lang="en-US" altLang="vi-VN" sz="4400" dirty="0" smtClean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endParaRPr lang="en-US" altLang="vi-VN" sz="44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r>
                  <a:rPr lang="en-US" altLang="vi-VN" sz="44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</a:t>
                </a:r>
                <a:r>
                  <a:rPr lang="en-US" altLang="vi-VN" sz="44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) Vẽ đường </a:t>
                </a:r>
                <a:r>
                  <a:rPr lang="en-US" altLang="vi-VN" sz="44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cong</a:t>
                </a:r>
                <a:r>
                  <a:rPr lang="en-US" altLang="vi-VN" sz="44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altLang="vi-VN" sz="4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đi</a:t>
                </a:r>
                <a:r>
                  <a:rPr lang="en-US" altLang="vi-VN" sz="44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altLang="vi-VN" sz="44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qua 5 </a:t>
                </a:r>
                <a:r>
                  <a:rPr lang="en-US" altLang="vi-VN" sz="44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điểm</a:t>
                </a:r>
                <a:r>
                  <a:rPr lang="en-US" altLang="vi-VN" sz="44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trên</a:t>
                </a:r>
                <a:r>
                  <a:rPr lang="en-US" altLang="vi-VN" sz="44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vi-VN" sz="4400" i="1" dirty="0"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c</m:t>
                    </m:r>
                    <m:r>
                      <a:rPr lang="en-US" altLang="vi-VN" sz="4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Tìm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tọa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độ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điểm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tọa độ của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điểm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cao</a:t>
                </a:r>
                <a:r>
                  <a:rPr lang="en-US" altLang="vi-VN" sz="4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nhất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đường</a:t>
                </a:r>
                <a:r>
                  <a:rPr lang="en-US" altLang="vi-VN" sz="44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cong</a:t>
                </a:r>
                <a:r>
                  <a:rPr lang="en-US" altLang="vi-VN" sz="4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đó.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Nhận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xét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tọa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độ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hai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điểm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trên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d)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Tìm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phương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trình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trục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đối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xứng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đường</a:t>
                </a:r>
                <a:r>
                  <a:rPr lang="en-US" altLang="vi-VN" sz="44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cong</a:t>
                </a:r>
                <a:r>
                  <a:rPr lang="en-US" altLang="vi-VN" sz="44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đó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Đồ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thị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hàm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đó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quay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bề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lõm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lên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trên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hay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xuống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altLang="vi-VN" sz="44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dưới</a:t>
                </a:r>
                <a:r>
                  <a:rPr lang="en-US" altLang="vi-VN" sz="4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1717" y="1850637"/>
                <a:ext cx="10769283" cy="10248960"/>
              </a:xfrm>
              <a:prstGeom prst="rect">
                <a:avLst/>
              </a:prstGeom>
              <a:blipFill rotWithShape="1">
                <a:blip r:embed="rId5"/>
                <a:stretch>
                  <a:fillRect l="-2320" t="-1190" r="-2094" b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491770"/>
              </p:ext>
            </p:extLst>
          </p:nvPr>
        </p:nvGraphicFramePr>
        <p:xfrm>
          <a:off x="1414100" y="5786265"/>
          <a:ext cx="957580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967"/>
                <a:gridCol w="1595967"/>
                <a:gridCol w="1595967"/>
                <a:gridCol w="1595967"/>
                <a:gridCol w="1595967"/>
                <a:gridCol w="15959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318791"/>
              </p:ext>
            </p:extLst>
          </p:nvPr>
        </p:nvGraphicFramePr>
        <p:xfrm>
          <a:off x="13203200" y="5811665"/>
          <a:ext cx="930631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767"/>
                <a:gridCol w="1614349"/>
                <a:gridCol w="1447800"/>
                <a:gridCol w="1447800"/>
                <a:gridCol w="13716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123056"/>
              </p:ext>
            </p:extLst>
          </p:nvPr>
        </p:nvGraphicFramePr>
        <p:xfrm>
          <a:off x="16803845" y="7785369"/>
          <a:ext cx="21050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6" imgW="952200" imgH="482400" progId="Equation.DSMT4">
                  <p:embed/>
                </p:oleObj>
              </mc:Choice>
              <mc:Fallback>
                <p:oleObj name="Equation" r:id="rId6" imgW="9522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803845" y="7785369"/>
                        <a:ext cx="21050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749109"/>
              </p:ext>
            </p:extLst>
          </p:nvPr>
        </p:nvGraphicFramePr>
        <p:xfrm>
          <a:off x="5403915" y="7924800"/>
          <a:ext cx="1791673" cy="90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8" imgW="952200" imgH="482400" progId="Equation.DSMT4">
                  <p:embed/>
                </p:oleObj>
              </mc:Choice>
              <mc:Fallback>
                <p:oleObj name="Equation" r:id="rId8" imgW="9522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03915" y="7924800"/>
                        <a:ext cx="1791673" cy="907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/>
      <p:bldP spid="52" grpId="0" animBg="1"/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1008</TotalTime>
  <Words>1447</Words>
  <Application>Microsoft Office PowerPoint</Application>
  <PresentationFormat>Custom</PresentationFormat>
  <Paragraphs>190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Website@VnTeach.Com;</dc:title>
  <dc:creator>Website@VnTeach.Com</dc:creator>
  <cp:keywords>Website@VnTeach.Com</cp:keywords>
  <cp:lastModifiedBy>pc</cp:lastModifiedBy>
  <cp:revision>84</cp:revision>
  <dcterms:created xsi:type="dcterms:W3CDTF">2013-08-31T11:42:00Z</dcterms:created>
  <dcterms:modified xsi:type="dcterms:W3CDTF">2024-11-25T09:07:53Z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63BC2BDC38E442F7AAAC01E396BBE3F7</vt:lpwstr>
  </property>
  <property fmtid="{D5CDD505-2E9C-101B-9397-08002B2CF9AE}" pid="3" name="KSOProductBuildVer">
    <vt:lpwstr>1033-11.2.0.11191</vt:lpwstr>
  </property>
</Properties>
</file>