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7"/>
  </p:notesMasterIdLst>
  <p:sldIdLst>
    <p:sldId id="271" r:id="rId2"/>
    <p:sldId id="323" r:id="rId3"/>
    <p:sldId id="356" r:id="rId4"/>
    <p:sldId id="357" r:id="rId5"/>
    <p:sldId id="358" r:id="rId6"/>
    <p:sldId id="359" r:id="rId7"/>
    <p:sldId id="360" r:id="rId8"/>
    <p:sldId id="361" r:id="rId9"/>
    <p:sldId id="365" r:id="rId10"/>
    <p:sldId id="324" r:id="rId11"/>
    <p:sldId id="353" r:id="rId12"/>
    <p:sldId id="362" r:id="rId13"/>
    <p:sldId id="363" r:id="rId14"/>
    <p:sldId id="364" r:id="rId15"/>
    <p:sldId id="332" r:id="rId16"/>
    <p:sldId id="337" r:id="rId17"/>
    <p:sldId id="339" r:id="rId18"/>
    <p:sldId id="340" r:id="rId19"/>
    <p:sldId id="336" r:id="rId20"/>
    <p:sldId id="311" r:id="rId21"/>
    <p:sldId id="355" r:id="rId22"/>
    <p:sldId id="314" r:id="rId23"/>
    <p:sldId id="322" r:id="rId24"/>
    <p:sldId id="317" r:id="rId25"/>
    <p:sldId id="27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xmlns="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1953D"/>
    <a:srgbClr val="FFFF00"/>
    <a:srgbClr val="E36427"/>
    <a:srgbClr val="CCCCFF"/>
    <a:srgbClr val="E0A4A5"/>
    <a:srgbClr val="FFFF99"/>
    <a:srgbClr val="000000"/>
    <a:srgbClr val="5E913B"/>
    <a:srgbClr val="5C8E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89" autoAdjust="0"/>
    <p:restoredTop sz="94196" autoAdjust="0"/>
  </p:normalViewPr>
  <p:slideViewPr>
    <p:cSldViewPr snapToGrid="0" showGuides="1">
      <p:cViewPr varScale="1">
        <p:scale>
          <a:sx n="117" d="100"/>
          <a:sy n="117" d="100"/>
        </p:scale>
        <p:origin x="-30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924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53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24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755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700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738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1133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20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5826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60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jpe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9.jpe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slide" Target="slide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447902" y="1157273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66300" y="2232284"/>
            <a:ext cx="1950733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PRE-READING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212352" y="3423459"/>
            <a:ext cx="2119318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WHILE-READING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07694" y="1147818"/>
            <a:ext cx="5727105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Mysterious picture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07694" y="2177973"/>
            <a:ext cx="5727106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07694" y="3105226"/>
            <a:ext cx="5727107" cy="13687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- Task 2. 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Read the article. Match the highlighted words with their meanings</a:t>
            </a:r>
            <a:r>
              <a:rPr lang="x-none" dirty="0">
                <a:solidFill>
                  <a:schemeClr val="tx1"/>
                </a:solidFill>
                <a:effectLst/>
              </a:rPr>
              <a:t> </a:t>
            </a:r>
          </a:p>
          <a:p>
            <a:r>
              <a:rPr lang="en-GB" dirty="0">
                <a:solidFill>
                  <a:schemeClr val="tx1"/>
                </a:solidFill>
              </a:rPr>
              <a:t>- Task 3. 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Read the article again and choose the best title.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en-US" dirty="0">
                <a:solidFill>
                  <a:schemeClr val="tx1"/>
                </a:solidFill>
              </a:rPr>
              <a:t>- Task 4. 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Read the article again. Tick (</a:t>
            </a:r>
            <a:r>
              <a:rPr lang="en-US" sz="1800" dirty="0">
                <a:solidFill>
                  <a:schemeClr val="tx1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Segoe UI Symbol" panose="020B0502040204020203" pitchFamily="34" charset="0"/>
              </a:rPr>
              <a:t>✓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the characteristics of each generation according</a:t>
            </a:r>
            <a:r>
              <a:rPr lang="x-none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 the article.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31669" y="1484975"/>
            <a:ext cx="709998" cy="747309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272012" y="2559985"/>
            <a:ext cx="794289" cy="863473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50166" y="4664063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POST-READING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07694" y="5622841"/>
            <a:ext cx="5727104" cy="684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3" name="Curved Connector 32"/>
          <p:cNvCxnSpPr>
            <a:stCxn id="31" idx="1"/>
            <a:endCxn id="34" idx="0"/>
          </p:cNvCxnSpPr>
          <p:nvPr/>
        </p:nvCxnSpPr>
        <p:spPr>
          <a:xfrm rot="10800000" flipV="1">
            <a:off x="2389786" y="4997138"/>
            <a:ext cx="560381" cy="777152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298285" y="5774290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3331670" y="3778562"/>
            <a:ext cx="709996" cy="885501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007695" y="4594523"/>
            <a:ext cx="5727104" cy="7608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tx1"/>
                </a:solidFill>
              </a:rPr>
              <a:t>Discussion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644085" y="307352"/>
            <a:ext cx="3407448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UTM Facebook K&amp;T" panose="02040603050506020204" pitchFamily="18" charset="0"/>
              </a:rPr>
              <a:t>READING</a:t>
            </a:r>
            <a:endParaRPr lang="en-US" sz="2400" dirty="0">
              <a:latin typeface="UTM Facebook K&amp;T" panose="020406030505060202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589409" y="319867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26532"/>
                </a:solidFill>
                <a:latin typeface="Bookman Old Style" pitchFamily="18" charset="0"/>
              </a:rPr>
              <a:t>LESSON 3</a:t>
            </a:r>
            <a:endParaRPr lang="en-US" dirty="0">
              <a:solidFill>
                <a:srgbClr val="F26532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72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556814" y="1011448"/>
            <a:ext cx="103900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Work in pairs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Look at the photos. Discuss what you know about the generation in each picture (e.g. age, 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characteristics, interests, life experiences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).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0E312AEC-B1D1-A243-B22D-4415D7546F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20287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35F40B85-A453-C946-AB7D-9BFA64283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5679" y="4155501"/>
            <a:ext cx="323678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x-none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Generation Y</a:t>
            </a:r>
            <a:endParaRPr kumimoji="0" lang="en-US" altLang="x-none" sz="4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6A5478F-5625-F14E-BF62-5662536E0406}"/>
              </a:ext>
            </a:extLst>
          </p:cNvPr>
          <p:cNvSpPr txBox="1"/>
          <p:nvPr/>
        </p:nvSpPr>
        <p:spPr>
          <a:xfrm>
            <a:off x="561755" y="4237384"/>
            <a:ext cx="32544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altLang="x-none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Generation X</a:t>
            </a:r>
            <a:endParaRPr kumimoji="0" lang="en-US" altLang="x-none" sz="4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3AB1B02-78A7-504B-9758-34DDB185628C}"/>
              </a:ext>
            </a:extLst>
          </p:cNvPr>
          <p:cNvSpPr txBox="1"/>
          <p:nvPr/>
        </p:nvSpPr>
        <p:spPr>
          <a:xfrm>
            <a:off x="4923096" y="6211669"/>
            <a:ext cx="36023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x-none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Generation Z</a:t>
            </a:r>
            <a:r>
              <a:rPr kumimoji="0" lang="en-US" altLang="x-none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3" y="2060818"/>
            <a:ext cx="3792071" cy="20253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058" y="1925279"/>
            <a:ext cx="3895165" cy="20753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564" y="3813142"/>
            <a:ext cx="3610648" cy="225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490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0E312AEC-B1D1-A243-B22D-4415D7546F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20287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6A5478F-5625-F14E-BF62-5662536E0406}"/>
              </a:ext>
            </a:extLst>
          </p:cNvPr>
          <p:cNvSpPr txBox="1"/>
          <p:nvPr/>
        </p:nvSpPr>
        <p:spPr>
          <a:xfrm>
            <a:off x="4205906" y="26894"/>
            <a:ext cx="32544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altLang="x-none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Generation X</a:t>
            </a:r>
            <a:endParaRPr kumimoji="0" lang="en-US" altLang="x-none" sz="4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81" y="837135"/>
            <a:ext cx="11698942" cy="306251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180344"/>
            <a:ext cx="1219199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srgbClr val="FF0000"/>
                </a:solidFill>
              </a:rPr>
              <a:t>Generation X</a:t>
            </a:r>
            <a:r>
              <a:rPr lang="vi-VN" sz="2800" dirty="0"/>
              <a:t> includes those </a:t>
            </a:r>
            <a:r>
              <a:rPr lang="vi-VN" sz="2800" b="1" dirty="0">
                <a:solidFill>
                  <a:srgbClr val="0000FF"/>
                </a:solidFill>
              </a:rPr>
              <a:t>born between 1965 and 1981</a:t>
            </a:r>
            <a:r>
              <a:rPr lang="vi-VN" sz="2800" b="1" dirty="0"/>
              <a:t>,</a:t>
            </a:r>
            <a:r>
              <a:rPr lang="vi-VN" sz="2800" dirty="0"/>
              <a:t> during the reconstruction of Europe after the war. They are less dependent on smartphones than the next generations.</a:t>
            </a:r>
          </a:p>
          <a:p>
            <a:pPr algn="just"/>
            <a:r>
              <a:rPr lang="vi-VN" sz="2800" i="1" dirty="0"/>
              <a:t>(</a:t>
            </a:r>
            <a:r>
              <a:rPr lang="vi-VN" sz="2800" i="1" dirty="0">
                <a:solidFill>
                  <a:srgbClr val="FF0000"/>
                </a:solidFill>
              </a:rPr>
              <a:t>Thế hệ X </a:t>
            </a:r>
            <a:r>
              <a:rPr lang="vi-VN" sz="2800" i="1" dirty="0"/>
              <a:t>bao gồm những người </a:t>
            </a:r>
            <a:r>
              <a:rPr lang="vi-VN" sz="2800" b="1" i="1" dirty="0">
                <a:solidFill>
                  <a:srgbClr val="0000FF"/>
                </a:solidFill>
              </a:rPr>
              <a:t>sinh từ năm 1965 đến 1981</a:t>
            </a:r>
            <a:r>
              <a:rPr lang="vi-VN" sz="2800" i="1" dirty="0"/>
              <a:t>, trong thời kỳ tái thiết châu Âu sau chiến tranh. Họ ít phụ thuộc vào smartphone hơn các thế hệ tiếp theo.)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214749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0E312AEC-B1D1-A243-B22D-4415D7546F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20287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61726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3780525"/>
            <a:ext cx="1219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srgbClr val="0000FF"/>
                </a:solidFill>
              </a:rPr>
              <a:t>Generation Y </a:t>
            </a:r>
            <a:r>
              <a:rPr lang="vi-VN" sz="2800" dirty="0"/>
              <a:t>is those </a:t>
            </a:r>
            <a:r>
              <a:rPr lang="vi-VN" sz="2800" b="1" dirty="0">
                <a:solidFill>
                  <a:srgbClr val="FF0000"/>
                </a:solidFill>
              </a:rPr>
              <a:t>born between 1982 and 1994</a:t>
            </a:r>
            <a:r>
              <a:rPr lang="vi-VN" sz="2800" b="1" dirty="0"/>
              <a:t> </a:t>
            </a:r>
            <a:r>
              <a:rPr lang="vi-VN" sz="2800" dirty="0"/>
              <a:t>and</a:t>
            </a:r>
            <a:r>
              <a:rPr lang="vi-VN" sz="2800" b="1" dirty="0"/>
              <a:t> </a:t>
            </a:r>
            <a:r>
              <a:rPr lang="vi-VN" sz="2800" b="1" dirty="0">
                <a:solidFill>
                  <a:srgbClr val="FF0000"/>
                </a:solidFill>
              </a:rPr>
              <a:t>technology is part of their everyday lives:</a:t>
            </a:r>
            <a:r>
              <a:rPr lang="vi-VN" sz="2800" dirty="0"/>
              <a:t> all their activities are mediated by a screen. However, the millennial generation is labelled as being </a:t>
            </a:r>
            <a:r>
              <a:rPr lang="vi-VN" sz="2800" b="1" dirty="0">
                <a:solidFill>
                  <a:srgbClr val="FF0000"/>
                </a:solidFill>
              </a:rPr>
              <a:t>lazy, narcissistic and spoilt.</a:t>
            </a:r>
            <a:endParaRPr lang="vi-VN" sz="2800" dirty="0">
              <a:solidFill>
                <a:srgbClr val="FF0000"/>
              </a:solidFill>
            </a:endParaRPr>
          </a:p>
          <a:p>
            <a:pPr algn="just"/>
            <a:r>
              <a:rPr lang="vi-VN" sz="2800" i="1" dirty="0"/>
              <a:t>(Thế hệ Y là những người sinh từ năm 1982 đến 1994 và công nghệ là một phần trong cuộc sống hàng ngày của họ: mọi hoạt động của họ đều được </a:t>
            </a:r>
            <a:r>
              <a:rPr lang="vi-VN" sz="2400" i="1" dirty="0"/>
              <a:t>điều khiển bởi màn hình. Tuy nhiên, thế hệ Y bị coi là lười biếng, tự ái và hư hỏng.)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214749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0E312AEC-B1D1-A243-B22D-4415D7546F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20287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33079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3487793"/>
            <a:ext cx="121920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b="1" dirty="0">
                <a:solidFill>
                  <a:srgbClr val="0000FF"/>
                </a:solidFill>
              </a:rPr>
              <a:t>Generation Z </a:t>
            </a:r>
            <a:r>
              <a:rPr lang="vi-VN" sz="2400" b="1" dirty="0"/>
              <a:t>were born </a:t>
            </a:r>
            <a:r>
              <a:rPr lang="vi-VN" sz="2400" b="1" dirty="0">
                <a:solidFill>
                  <a:srgbClr val="FF0000"/>
                </a:solidFill>
              </a:rPr>
              <a:t>between1995 and 2010 </a:t>
            </a:r>
            <a:r>
              <a:rPr lang="vi-VN" sz="2400" b="1" dirty="0"/>
              <a:t>— they arrived with a tablet and a smartphone under their arms. It is a group of people that is marked by the Internet.</a:t>
            </a:r>
            <a:r>
              <a:rPr lang="vi-VN" sz="2400" dirty="0"/>
              <a:t> Their </a:t>
            </a:r>
            <a:r>
              <a:rPr lang="vi-VN" sz="2400" b="1" dirty="0"/>
              <a:t>mastery of technologies</a:t>
            </a:r>
            <a:r>
              <a:rPr lang="vi-VN" sz="2400" dirty="0"/>
              <a:t> may make them neglect their interpersonal relationships to a greater extent, but they are the ones who </a:t>
            </a:r>
            <a:r>
              <a:rPr lang="vi-VN" sz="2400" b="1" dirty="0"/>
              <a:t>give more of a voice to social causes on the Internet.</a:t>
            </a:r>
            <a:endParaRPr lang="vi-VN" sz="2400" dirty="0"/>
          </a:p>
          <a:p>
            <a:pPr algn="just"/>
            <a:r>
              <a:rPr lang="vi-VN" sz="2400" i="1" dirty="0"/>
              <a:t>(</a:t>
            </a:r>
            <a:r>
              <a:rPr lang="vi-VN" sz="2400" b="1" i="1" dirty="0">
                <a:solidFill>
                  <a:srgbClr val="0000FF"/>
                </a:solidFill>
              </a:rPr>
              <a:t>Thế hệ Z </a:t>
            </a:r>
            <a:r>
              <a:rPr lang="vi-VN" sz="2400" i="1" dirty="0">
                <a:solidFill>
                  <a:srgbClr val="FF0000"/>
                </a:solidFill>
              </a:rPr>
              <a:t>sinh năm 1995 đến 2010 </a:t>
            </a:r>
            <a:r>
              <a:rPr lang="vi-VN" sz="2400" i="1" dirty="0"/>
              <a:t>- họ được cung cấp một chiếc máy tính bảng và điện thoại thông minh. Đó là một nhóm người được đánh dấu bởi Internet. Sự thông thạo </a:t>
            </a:r>
            <a:r>
              <a:rPr lang="vi-VN" sz="2000" i="1" dirty="0"/>
              <a:t>công nghệ của họ có thể khiến họ bỏ bê các mối quan hệ giữa các cá nhân ở mức độ lớn hơn, nhưng họ là những người đưa ra nhiều tiếng nói hơn cho các hoạt động xã hội trên Internet.)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214749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391887" y="1461972"/>
            <a:ext cx="6688182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F0000"/>
                </a:solidFill>
              </a:rPr>
              <a:t>1. Characteristic 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4353921"/>
            <a:ext cx="685800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4000" dirty="0">
                <a:solidFill>
                  <a:srgbClr val="0000FF"/>
                </a:solidFill>
              </a:rPr>
              <a:t>a typical feature or quality that something/somebody has</a:t>
            </a:r>
            <a:r>
              <a:rPr lang="x-none" sz="5400" dirty="0">
                <a:solidFill>
                  <a:srgbClr val="0000FF"/>
                </a:solidFill>
              </a:rPr>
              <a:t> </a:t>
            </a:r>
            <a:endParaRPr lang="en-US" sz="5400" dirty="0">
              <a:solidFill>
                <a:srgbClr val="00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8326" y="2486701"/>
            <a:ext cx="41520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x-none" sz="4000" b="1" dirty="0"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/</a:t>
            </a:r>
            <a:r>
              <a:rPr lang="x-none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ˌ</a:t>
            </a:r>
            <a:r>
              <a:rPr lang="x-none" sz="4000" b="1" dirty="0"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kærəktə</a:t>
            </a:r>
            <a:r>
              <a:rPr lang="x-none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ˈ</a:t>
            </a:r>
            <a:r>
              <a:rPr lang="x-none" sz="4000" b="1"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r</a:t>
            </a:r>
            <a:r>
              <a:rPr lang="x-none" sz="40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ɪ</a:t>
            </a:r>
            <a:r>
              <a:rPr lang="x-none" sz="4000" b="1"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st</a:t>
            </a:r>
            <a:r>
              <a:rPr lang="x-none" sz="40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ɪ</a:t>
            </a:r>
            <a:r>
              <a:rPr lang="x-none" sz="4000" b="1"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k/</a:t>
            </a:r>
            <a:endParaRPr lang="en-US" sz="5400" b="1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characteristic__gb_1" descr="characteristic__gb_1">
            <a:hlinkClick r:id="" action="ppaction://media"/>
            <a:extLst>
              <a:ext uri="{FF2B5EF4-FFF2-40B4-BE49-F238E27FC236}">
                <a16:creationId xmlns:a16="http://schemas.microsoft.com/office/drawing/2014/main" xmlns="" id="{429F116E-0E38-7942-AAF8-0405C42DAB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38031" y="3566536"/>
            <a:ext cx="619955" cy="619955"/>
          </a:xfrm>
          <a:prstGeom prst="rect">
            <a:avLst/>
          </a:prstGeom>
        </p:spPr>
      </p:pic>
      <p:pic>
        <p:nvPicPr>
          <p:cNvPr id="3074" name="Picture 2" descr="The Next Generation: Generation Z">
            <a:extLst>
              <a:ext uri="{FF2B5EF4-FFF2-40B4-BE49-F238E27FC236}">
                <a16:creationId xmlns:a16="http://schemas.microsoft.com/office/drawing/2014/main" xmlns="" id="{B19C13F5-574D-7A44-A7EA-B285FF41D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755" y="1738127"/>
            <a:ext cx="5177246" cy="432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96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3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834018" y="135746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F0000"/>
                </a:solidFill>
              </a:rPr>
              <a:t>2. Critical (adj) </a:t>
            </a:r>
            <a:endParaRPr lang="en-US" sz="6000" b="1" dirty="0">
              <a:solidFill>
                <a:srgbClr val="FF0000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6635" y="4121668"/>
            <a:ext cx="54948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6000" dirty="0">
                <a:solidFill>
                  <a:srgbClr val="0000FF"/>
                </a:solidFill>
              </a:rPr>
              <a:t>making careful judgements </a:t>
            </a:r>
            <a:endParaRPr lang="en-US" sz="6000" dirty="0">
              <a:solidFill>
                <a:srgbClr val="00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70540" y="2314614"/>
            <a:ext cx="20265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3600" b="1" dirty="0"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/</a:t>
            </a:r>
            <a:r>
              <a:rPr lang="x-none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ˈ</a:t>
            </a:r>
            <a:r>
              <a:rPr lang="x-none" sz="3600" b="1" dirty="0"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kr</a:t>
            </a:r>
            <a:r>
              <a:rPr lang="x-none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ɪ</a:t>
            </a:r>
            <a:r>
              <a:rPr lang="x-none" sz="3600" b="1" dirty="0"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t</a:t>
            </a:r>
            <a:r>
              <a:rPr lang="x-none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ɪ</a:t>
            </a:r>
            <a:r>
              <a:rPr lang="x-none" sz="3600" b="1" dirty="0"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kl/</a:t>
            </a:r>
            <a:endParaRPr lang="x-none" sz="3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critical__gb_2" descr="critical__gb_2">
            <a:hlinkClick r:id="" action="ppaction://media"/>
            <a:extLst>
              <a:ext uri="{FF2B5EF4-FFF2-40B4-BE49-F238E27FC236}">
                <a16:creationId xmlns:a16="http://schemas.microsoft.com/office/drawing/2014/main" xmlns="" id="{C09ECA5D-0695-CB47-80D0-A8767B169E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52629" y="3310593"/>
            <a:ext cx="523220" cy="523220"/>
          </a:xfrm>
          <a:prstGeom prst="rect">
            <a:avLst/>
          </a:prstGeom>
        </p:spPr>
      </p:pic>
      <p:pic>
        <p:nvPicPr>
          <p:cNvPr id="4098" name="Picture 2" descr="Critical là gì và cấu trúc từ Critical trong câu Tiếng Anh">
            <a:extLst>
              <a:ext uri="{FF2B5EF4-FFF2-40B4-BE49-F238E27FC236}">
                <a16:creationId xmlns:a16="http://schemas.microsoft.com/office/drawing/2014/main" xmlns="" id="{C9E3742C-4F05-644D-B0E8-63FBDBA62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788" y="2338252"/>
            <a:ext cx="6014585" cy="360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78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12395" y="1331344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F0000"/>
                </a:solidFill>
              </a:rPr>
              <a:t>3. Creative (adj) </a:t>
            </a:r>
            <a:endParaRPr lang="en-US" sz="6000" b="1" dirty="0">
              <a:solidFill>
                <a:srgbClr val="FF0000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2289" y="3731028"/>
            <a:ext cx="604352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4400" dirty="0">
                <a:solidFill>
                  <a:srgbClr val="0000FF"/>
                </a:solidFill>
              </a:rPr>
              <a:t>involving the use of skill and the imagination to produce something new or a work of art </a:t>
            </a:r>
            <a:endParaRPr lang="en-US" sz="4400" dirty="0">
              <a:solidFill>
                <a:srgbClr val="00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68041" y="2230308"/>
            <a:ext cx="24978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4000" b="1" dirty="0"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/kri</a:t>
            </a:r>
            <a:r>
              <a:rPr lang="x-none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ˈ</a:t>
            </a:r>
            <a:r>
              <a:rPr lang="x-none" sz="4000" b="1" dirty="0"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e</a:t>
            </a:r>
            <a:r>
              <a:rPr lang="x-none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ɪ</a:t>
            </a:r>
            <a:r>
              <a:rPr lang="x-none" sz="4000" b="1" dirty="0"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t</a:t>
            </a:r>
            <a:r>
              <a:rPr lang="x-none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ɪ</a:t>
            </a:r>
            <a:r>
              <a:rPr lang="x-none" sz="4000" b="1" dirty="0"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v/</a:t>
            </a:r>
            <a:endParaRPr lang="x-none" sz="4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creative__gb_3" descr="creative__gb_3">
            <a:hlinkClick r:id="" action="ppaction://media"/>
            <a:extLst>
              <a:ext uri="{FF2B5EF4-FFF2-40B4-BE49-F238E27FC236}">
                <a16:creationId xmlns:a16="http://schemas.microsoft.com/office/drawing/2014/main" xmlns="" id="{64F05BB7-DF57-9F47-BFC9-4438A006B5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37838" y="3062754"/>
            <a:ext cx="489675" cy="489675"/>
          </a:xfrm>
          <a:prstGeom prst="rect">
            <a:avLst/>
          </a:prstGeom>
        </p:spPr>
      </p:pic>
      <p:pic>
        <p:nvPicPr>
          <p:cNvPr id="5122" name="Picture 2" descr="Be Creative Stock Illustrations – 151,971 Be Creative Stock Illustrations,  Vectors &amp; Clipart - Dreamstime">
            <a:extLst>
              <a:ext uri="{FF2B5EF4-FFF2-40B4-BE49-F238E27FC236}">
                <a16:creationId xmlns:a16="http://schemas.microsoft.com/office/drawing/2014/main" xmlns="" id="{B352B805-7CCC-1F49-8DE2-BBD5C3BCB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120" y="1715349"/>
            <a:ext cx="5290457" cy="307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33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38075" y="108314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600" b="1" dirty="0">
                <a:solidFill>
                  <a:srgbClr val="FF0000"/>
                </a:solidFill>
              </a:rPr>
              <a:t>4. Platform (n)</a:t>
            </a:r>
            <a:endParaRPr lang="en-US" sz="6600" b="1" dirty="0">
              <a:solidFill>
                <a:srgbClr val="FF0000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4218" y="4043290"/>
            <a:ext cx="599144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4800" dirty="0">
                <a:solidFill>
                  <a:srgbClr val="0000FF"/>
                </a:solidFill>
              </a:rPr>
              <a:t>the type of computer system or the software that is used </a:t>
            </a:r>
            <a:endParaRPr lang="en-US" sz="4800" dirty="0">
              <a:solidFill>
                <a:srgbClr val="00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49405" y="2184041"/>
            <a:ext cx="29370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4000" b="1" dirty="0"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/</a:t>
            </a:r>
            <a:r>
              <a:rPr lang="x-none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ˈ</a:t>
            </a:r>
            <a:r>
              <a:rPr lang="x-none" sz="4000" b="1" dirty="0"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plætf</a:t>
            </a:r>
            <a:r>
              <a:rPr lang="x-none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ɔː</a:t>
            </a:r>
            <a:r>
              <a:rPr lang="x-none" sz="4000" b="1" dirty="0"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m/</a:t>
            </a:r>
            <a:endParaRPr lang="x-none" sz="4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platform__gb_1" descr="platform__gb_1">
            <a:hlinkClick r:id="" action="ppaction://media"/>
            <a:extLst>
              <a:ext uri="{FF2B5EF4-FFF2-40B4-BE49-F238E27FC236}">
                <a16:creationId xmlns:a16="http://schemas.microsoft.com/office/drawing/2014/main" xmlns="" id="{A5FE5377-E88E-5143-9A0E-19137D398D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454083" y="-1896896"/>
            <a:ext cx="283110" cy="283110"/>
          </a:xfrm>
          <a:prstGeom prst="rect">
            <a:avLst/>
          </a:prstGeom>
        </p:spPr>
      </p:pic>
      <p:pic>
        <p:nvPicPr>
          <p:cNvPr id="6146" name="Picture 2" descr="Best Social Media Platforms to Find and Recruit Affiliates">
            <a:extLst>
              <a:ext uri="{FF2B5EF4-FFF2-40B4-BE49-F238E27FC236}">
                <a16:creationId xmlns:a16="http://schemas.microsoft.com/office/drawing/2014/main" xmlns="" id="{52B036A7-EB0C-714C-9F20-62A28EC66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354" y="1922270"/>
            <a:ext cx="6091646" cy="398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latform__gb_1" descr="platform__gb_1">
            <a:hlinkClick r:id="" action="ppaction://media"/>
            <a:extLst>
              <a:ext uri="{FF2B5EF4-FFF2-40B4-BE49-F238E27FC236}">
                <a16:creationId xmlns:a16="http://schemas.microsoft.com/office/drawing/2014/main" xmlns="" id="{CF0502ED-DC79-9E4E-B935-850C5689B4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915627" y="3217578"/>
            <a:ext cx="655958" cy="65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38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07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773FE9B5-9AA9-804F-A6C2-D87AF87FD0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6422263"/>
              </p:ext>
            </p:extLst>
          </p:nvPr>
        </p:nvGraphicFramePr>
        <p:xfrm>
          <a:off x="169817" y="1123408"/>
          <a:ext cx="11821885" cy="556207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482596">
                  <a:extLst>
                    <a:ext uri="{9D8B030D-6E8A-4147-A177-3AD203B41FA5}">
                      <a16:colId xmlns:a16="http://schemas.microsoft.com/office/drawing/2014/main" xmlns="" val="1134220405"/>
                    </a:ext>
                  </a:extLst>
                </a:gridCol>
                <a:gridCol w="2650466">
                  <a:extLst>
                    <a:ext uri="{9D8B030D-6E8A-4147-A177-3AD203B41FA5}">
                      <a16:colId xmlns:a16="http://schemas.microsoft.com/office/drawing/2014/main" xmlns="" val="4185581241"/>
                    </a:ext>
                  </a:extLst>
                </a:gridCol>
                <a:gridCol w="4972286">
                  <a:extLst>
                    <a:ext uri="{9D8B030D-6E8A-4147-A177-3AD203B41FA5}">
                      <a16:colId xmlns:a16="http://schemas.microsoft.com/office/drawing/2014/main" xmlns="" val="1569248348"/>
                    </a:ext>
                  </a:extLst>
                </a:gridCol>
                <a:gridCol w="1716537">
                  <a:extLst>
                    <a:ext uri="{9D8B030D-6E8A-4147-A177-3AD203B41FA5}">
                      <a16:colId xmlns:a16="http://schemas.microsoft.com/office/drawing/2014/main" xmlns="" val="526521371"/>
                    </a:ext>
                  </a:extLst>
                </a:gridCol>
              </a:tblGrid>
              <a:tr h="106049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x-none" sz="2400" b="1">
                          <a:solidFill>
                            <a:srgbClr val="FF0000"/>
                          </a:solidFill>
                          <a:effectLst/>
                        </a:rPr>
                        <a:t>Form</a:t>
                      </a:r>
                      <a:endParaRPr lang="x-none" sz="24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03" marR="34803" marT="68995" marB="689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x-none" sz="2400" b="1">
                          <a:solidFill>
                            <a:srgbClr val="FF0000"/>
                          </a:solidFill>
                          <a:effectLst/>
                        </a:rPr>
                        <a:t>Pronunciation</a:t>
                      </a:r>
                      <a:endParaRPr lang="x-none" sz="24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03" marR="34803" marT="68995" marB="689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x-none" sz="2400" b="1">
                          <a:solidFill>
                            <a:srgbClr val="FF0000"/>
                          </a:solidFill>
                          <a:effectLst/>
                        </a:rPr>
                        <a:t>Meaning</a:t>
                      </a:r>
                      <a:endParaRPr lang="x-none" sz="24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03" marR="34803" marT="68995" marB="689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x-none" sz="2400" b="1" dirty="0">
                          <a:solidFill>
                            <a:srgbClr val="FF0000"/>
                          </a:solidFill>
                          <a:effectLst/>
                        </a:rPr>
                        <a:t>Vietnamese</a:t>
                      </a:r>
                      <a:r>
                        <a:rPr lang="vi-VN" sz="2400" b="1" dirty="0">
                          <a:solidFill>
                            <a:srgbClr val="FF0000"/>
                          </a:solidFill>
                          <a:effectLst/>
                        </a:rPr>
                        <a:t> equivalent  </a:t>
                      </a:r>
                      <a:endParaRPr lang="x-none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03" marR="34803" marT="68995" marB="68995" anchor="ctr"/>
                </a:tc>
                <a:extLst>
                  <a:ext uri="{0D108BD9-81ED-4DB2-BD59-A6C34878D82A}">
                    <a16:rowId xmlns:a16="http://schemas.microsoft.com/office/drawing/2014/main" xmlns="" val="3534003248"/>
                  </a:ext>
                </a:extLst>
              </a:tr>
              <a:tr h="106049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20000"/>
                        </a:lnSpc>
                      </a:pPr>
                      <a:r>
                        <a:rPr lang="x-none" sz="2400">
                          <a:effectLst/>
                        </a:rPr>
                        <a:t>1. </a:t>
                      </a:r>
                      <a:r>
                        <a:rPr lang="en-US" sz="2400" dirty="0">
                          <a:effectLst/>
                        </a:rPr>
                        <a:t>C</a:t>
                      </a:r>
                      <a:r>
                        <a:rPr lang="x-none" sz="2400">
                          <a:effectLst/>
                        </a:rPr>
                        <a:t>haracteristic (</a:t>
                      </a:r>
                      <a:r>
                        <a:rPr lang="x-none" sz="2400">
                          <a:solidFill>
                            <a:srgbClr val="0000FF"/>
                          </a:solidFill>
                          <a:effectLst/>
                        </a:rPr>
                        <a:t>n</a:t>
                      </a:r>
                      <a:r>
                        <a:rPr lang="x-none" sz="2400">
                          <a:effectLst/>
                        </a:rPr>
                        <a:t>)</a:t>
                      </a:r>
                      <a:endParaRPr lang="x-none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995" marR="68995" marT="68995" marB="689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x-none" sz="2400">
                          <a:effectLst/>
                        </a:rPr>
                        <a:t>/ˌkærəktəˈrɪstɪk/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x-none" sz="2400">
                          <a:effectLst/>
                        </a:rPr>
                        <a:t> </a:t>
                      </a:r>
                      <a:endParaRPr lang="x-none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03" marR="34803" marT="68995" marB="689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x-none" sz="2400">
                          <a:effectLst/>
                        </a:rPr>
                        <a:t>a typical feature or quality that something/somebody has</a:t>
                      </a:r>
                      <a:endParaRPr lang="x-none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995" marR="68995" marT="68995" marB="689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</a:rPr>
                        <a:t>Đ</a:t>
                      </a:r>
                      <a:r>
                        <a:rPr lang="x-none" sz="2400">
                          <a:solidFill>
                            <a:srgbClr val="0000FF"/>
                          </a:solidFill>
                          <a:effectLst/>
                        </a:rPr>
                        <a:t>ặc điểm</a:t>
                      </a:r>
                      <a:endParaRPr lang="x-none" sz="24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03" marR="34803" marT="68995" marB="68995"/>
                </a:tc>
                <a:extLst>
                  <a:ext uri="{0D108BD9-81ED-4DB2-BD59-A6C34878D82A}">
                    <a16:rowId xmlns:a16="http://schemas.microsoft.com/office/drawing/2014/main" xmlns="" val="229552764"/>
                  </a:ext>
                </a:extLst>
              </a:tr>
              <a:tr h="106049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20000"/>
                        </a:lnSpc>
                      </a:pPr>
                      <a:r>
                        <a:rPr lang="x-none" sz="2400">
                          <a:effectLst/>
                        </a:rPr>
                        <a:t>2. </a:t>
                      </a:r>
                      <a:r>
                        <a:rPr lang="en-US" sz="2400" dirty="0">
                          <a:effectLst/>
                        </a:rPr>
                        <a:t>C</a:t>
                      </a:r>
                      <a:r>
                        <a:rPr lang="x-none" sz="2400">
                          <a:effectLst/>
                        </a:rPr>
                        <a:t>ritical (</a:t>
                      </a:r>
                      <a:r>
                        <a:rPr lang="x-none" sz="2400">
                          <a:solidFill>
                            <a:srgbClr val="0000FF"/>
                          </a:solidFill>
                          <a:effectLst/>
                        </a:rPr>
                        <a:t>adj</a:t>
                      </a:r>
                      <a:r>
                        <a:rPr lang="x-none" sz="2400">
                          <a:effectLst/>
                        </a:rPr>
                        <a:t>) </a:t>
                      </a:r>
                      <a:endParaRPr lang="x-none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995" marR="68995" marT="68995" marB="689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x-none" sz="2400">
                          <a:effectLst/>
                        </a:rPr>
                        <a:t>/ˈkrɪtɪkl/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x-none" sz="2400">
                          <a:effectLst/>
                        </a:rPr>
                        <a:t> </a:t>
                      </a:r>
                      <a:endParaRPr lang="x-none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03" marR="34803" marT="68995" marB="689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x-none" sz="2400">
                          <a:effectLst/>
                        </a:rPr>
                        <a:t>making careful judgements</a:t>
                      </a:r>
                      <a:endParaRPr lang="x-none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995" marR="68995" marT="68995" marB="689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GB" sz="2400" dirty="0">
                          <a:solidFill>
                            <a:srgbClr val="0000FF"/>
                          </a:solidFill>
                          <a:effectLst/>
                        </a:rPr>
                        <a:t>C</a:t>
                      </a:r>
                      <a:r>
                        <a:rPr lang="x-none" sz="2400">
                          <a:solidFill>
                            <a:srgbClr val="0000FF"/>
                          </a:solidFill>
                          <a:effectLst/>
                        </a:rPr>
                        <a:t>ó tính phản biện</a:t>
                      </a:r>
                      <a:endParaRPr lang="x-none" sz="24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03" marR="34803" marT="68995" marB="68995"/>
                </a:tc>
                <a:extLst>
                  <a:ext uri="{0D108BD9-81ED-4DB2-BD59-A6C34878D82A}">
                    <a16:rowId xmlns:a16="http://schemas.microsoft.com/office/drawing/2014/main" xmlns="" val="1518849135"/>
                  </a:ext>
                </a:extLst>
              </a:tr>
              <a:tr h="1369752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20000"/>
                        </a:lnSpc>
                      </a:pPr>
                      <a:r>
                        <a:rPr lang="x-none" sz="2400">
                          <a:effectLst/>
                        </a:rPr>
                        <a:t>3. </a:t>
                      </a:r>
                      <a:r>
                        <a:rPr lang="en-US" sz="2400" dirty="0">
                          <a:effectLst/>
                        </a:rPr>
                        <a:t>C</a:t>
                      </a:r>
                      <a:r>
                        <a:rPr lang="x-none" sz="2400">
                          <a:effectLst/>
                        </a:rPr>
                        <a:t>reative (</a:t>
                      </a:r>
                      <a:r>
                        <a:rPr lang="x-none" sz="2400">
                          <a:solidFill>
                            <a:srgbClr val="0000FF"/>
                          </a:solidFill>
                          <a:effectLst/>
                        </a:rPr>
                        <a:t>adj</a:t>
                      </a:r>
                      <a:r>
                        <a:rPr lang="x-none" sz="2400">
                          <a:effectLst/>
                        </a:rPr>
                        <a:t>) </a:t>
                      </a:r>
                      <a:endParaRPr lang="x-none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995" marR="68995" marT="68995" marB="689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x-none" sz="2400">
                          <a:effectLst/>
                        </a:rPr>
                        <a:t>/kriˈeɪtɪv/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x-none" sz="2400">
                          <a:effectLst/>
                        </a:rPr>
                        <a:t> </a:t>
                      </a:r>
                      <a:endParaRPr lang="x-none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03" marR="34803" marT="68995" marB="689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x-none" sz="2400">
                          <a:effectLst/>
                        </a:rPr>
                        <a:t>involving the use of skill and the imagination to produce something new or a work of art</a:t>
                      </a:r>
                      <a:endParaRPr lang="x-none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995" marR="68995" marT="68995" marB="689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GB" sz="2400" dirty="0" err="1">
                          <a:solidFill>
                            <a:srgbClr val="0000FF"/>
                          </a:solidFill>
                          <a:effectLst/>
                        </a:rPr>
                        <a:t>Sáng</a:t>
                      </a:r>
                      <a:r>
                        <a:rPr lang="en-GB" sz="2400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GB" sz="2400" dirty="0" err="1">
                          <a:solidFill>
                            <a:srgbClr val="0000FF"/>
                          </a:solidFill>
                          <a:effectLst/>
                        </a:rPr>
                        <a:t>tạo</a:t>
                      </a:r>
                      <a:endParaRPr lang="x-none" sz="24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03" marR="34803" marT="68995" marB="68995"/>
                </a:tc>
                <a:extLst>
                  <a:ext uri="{0D108BD9-81ED-4DB2-BD59-A6C34878D82A}">
                    <a16:rowId xmlns:a16="http://schemas.microsoft.com/office/drawing/2014/main" xmlns="" val="1899717697"/>
                  </a:ext>
                </a:extLst>
              </a:tr>
              <a:tr h="1010841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20000"/>
                        </a:lnSpc>
                      </a:pPr>
                      <a:r>
                        <a:rPr lang="x-none" sz="2400">
                          <a:effectLst/>
                        </a:rPr>
                        <a:t>4. </a:t>
                      </a:r>
                      <a:r>
                        <a:rPr lang="en-US" sz="2400" dirty="0">
                          <a:effectLst/>
                        </a:rPr>
                        <a:t>P</a:t>
                      </a:r>
                      <a:r>
                        <a:rPr lang="x-none" sz="2400">
                          <a:effectLst/>
                        </a:rPr>
                        <a:t>latform (</a:t>
                      </a:r>
                      <a:r>
                        <a:rPr lang="x-none" sz="2400">
                          <a:solidFill>
                            <a:srgbClr val="0000FF"/>
                          </a:solidFill>
                          <a:effectLst/>
                        </a:rPr>
                        <a:t>n</a:t>
                      </a:r>
                      <a:r>
                        <a:rPr lang="x-none" sz="2400">
                          <a:effectLst/>
                        </a:rPr>
                        <a:t>) </a:t>
                      </a:r>
                      <a:endParaRPr lang="x-none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995" marR="68995" marT="68995" marB="689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x-none" sz="2400">
                          <a:effectLst/>
                        </a:rPr>
                        <a:t>/ˈplætfɔːm/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x-none" sz="2400">
                          <a:effectLst/>
                        </a:rPr>
                        <a:t> </a:t>
                      </a:r>
                      <a:endParaRPr lang="x-none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03" marR="34803" marT="68995" marB="689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x-none" sz="2400">
                          <a:effectLst/>
                        </a:rPr>
                        <a:t>the type of computer system or the software that is used</a:t>
                      </a:r>
                      <a:endParaRPr lang="x-none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995" marR="68995" marT="68995" marB="689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GB" sz="2400" dirty="0" err="1">
                          <a:solidFill>
                            <a:srgbClr val="0000FF"/>
                          </a:solidFill>
                          <a:effectLst/>
                        </a:rPr>
                        <a:t>Nền</a:t>
                      </a:r>
                      <a:r>
                        <a:rPr lang="en-GB" sz="2400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GB" sz="2400" dirty="0" err="1">
                          <a:solidFill>
                            <a:srgbClr val="0000FF"/>
                          </a:solidFill>
                          <a:effectLst/>
                        </a:rPr>
                        <a:t>tảng</a:t>
                      </a:r>
                      <a:endParaRPr lang="x-none" sz="24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03" marR="34803" marT="68995" marB="68995"/>
                </a:tc>
                <a:extLst>
                  <a:ext uri="{0D108BD9-81ED-4DB2-BD59-A6C34878D82A}">
                    <a16:rowId xmlns:a16="http://schemas.microsoft.com/office/drawing/2014/main" xmlns="" val="10537824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7088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635624"/>
            <a:ext cx="5008044" cy="797171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UTM Facebook K&amp;T" panose="02040603050506020204" pitchFamily="18" charset="0"/>
              </a:rPr>
              <a:t>READING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08E0627-9B64-414D-94C5-F7ECBA1EE60F}"/>
              </a:ext>
            </a:extLst>
          </p:cNvPr>
          <p:cNvSpPr txBox="1"/>
          <p:nvPr/>
        </p:nvSpPr>
        <p:spPr>
          <a:xfrm>
            <a:off x="2895375" y="3980613"/>
            <a:ext cx="75891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00FF"/>
                </a:solidFill>
              </a:rPr>
              <a:t>Different generations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460812" y="2608729"/>
            <a:ext cx="2584898" cy="8240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26532"/>
                </a:solidFill>
                <a:latin typeface="Bookman Old Style" pitchFamily="18" charset="0"/>
              </a:rPr>
              <a:t>LESSON 3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The generation gap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08E0627-9B64-414D-94C5-F7ECBA1EE60F}"/>
              </a:ext>
            </a:extLst>
          </p:cNvPr>
          <p:cNvSpPr txBox="1"/>
          <p:nvPr/>
        </p:nvSpPr>
        <p:spPr>
          <a:xfrm>
            <a:off x="351064" y="5107285"/>
            <a:ext cx="11413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</a:rPr>
              <a:t>Giáo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viên</a:t>
            </a:r>
            <a:r>
              <a:rPr lang="en-US" sz="2800" b="1" dirty="0" smtClean="0">
                <a:solidFill>
                  <a:srgbClr val="0000FF"/>
                </a:solidFill>
              </a:rPr>
              <a:t>: </a:t>
            </a:r>
            <a:r>
              <a:rPr lang="en-US" sz="2800" b="1" dirty="0" err="1" smtClean="0">
                <a:solidFill>
                  <a:srgbClr val="0000FF"/>
                </a:solidFill>
              </a:rPr>
              <a:t>Phạm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Thị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Thúy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Hạ</a:t>
            </a:r>
            <a:endParaRPr lang="en-US" sz="2800" b="1" dirty="0" smtClean="0">
              <a:solidFill>
                <a:srgbClr val="0000FF"/>
              </a:solidFill>
            </a:endParaRPr>
          </a:p>
          <a:p>
            <a:r>
              <a:rPr lang="en-US" sz="2800" b="1" dirty="0" err="1" smtClean="0">
                <a:solidFill>
                  <a:srgbClr val="0000FF"/>
                </a:solidFill>
              </a:rPr>
              <a:t>Lớp</a:t>
            </a:r>
            <a:r>
              <a:rPr lang="en-US" sz="2800" b="1" dirty="0" smtClean="0">
                <a:solidFill>
                  <a:srgbClr val="0000FF"/>
                </a:solidFill>
              </a:rPr>
              <a:t>: 11A2</a:t>
            </a:r>
            <a:endParaRPr lang="en-US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485611" y="1091812"/>
            <a:ext cx="106180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Read the article. Match the highlighted words with their meanings.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911981C7-57B9-5C4C-9BB0-3A32BAE2ACFC}"/>
              </a:ext>
            </a:extLst>
          </p:cNvPr>
          <p:cNvSpPr/>
          <p:nvPr/>
        </p:nvSpPr>
        <p:spPr>
          <a:xfrm>
            <a:off x="637309" y="2119745"/>
            <a:ext cx="3408218" cy="5680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effectLst/>
                <a:latin typeface="Helvetica" pitchFamily="2" charset="0"/>
              </a:rPr>
              <a:t>1. Experienced (</a:t>
            </a:r>
            <a:r>
              <a:rPr lang="en-US" dirty="0" err="1">
                <a:solidFill>
                  <a:srgbClr val="FF0000"/>
                </a:solidFill>
                <a:effectLst/>
                <a:latin typeface="Helvetica" pitchFamily="2" charset="0"/>
              </a:rPr>
              <a:t>adj</a:t>
            </a:r>
            <a:r>
              <a:rPr lang="en-US" dirty="0">
                <a:effectLst/>
                <a:latin typeface="Helvetica" pitchFamily="2" charset="0"/>
              </a:rPr>
              <a:t>)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xmlns="" id="{9D3A6856-1E66-AB48-9C56-A13DC88ED423}"/>
              </a:ext>
            </a:extLst>
          </p:cNvPr>
          <p:cNvSpPr/>
          <p:nvPr/>
        </p:nvSpPr>
        <p:spPr>
          <a:xfrm>
            <a:off x="637309" y="3099789"/>
            <a:ext cx="3408218" cy="5680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effectLst/>
                <a:latin typeface="Helvetica" pitchFamily="2" charset="0"/>
              </a:rPr>
              <a:t>2. Curious (</a:t>
            </a:r>
            <a:r>
              <a:rPr lang="en-US" dirty="0" err="1">
                <a:solidFill>
                  <a:srgbClr val="FF0000"/>
                </a:solidFill>
                <a:effectLst/>
                <a:latin typeface="Helvetica" pitchFamily="2" charset="0"/>
              </a:rPr>
              <a:t>adj</a:t>
            </a:r>
            <a:r>
              <a:rPr lang="en-US" dirty="0">
                <a:effectLst/>
                <a:latin typeface="Helvetica" pitchFamily="2" charset="0"/>
              </a:rPr>
              <a:t>)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xmlns="" id="{F468F061-C586-264C-A40D-93285DF322F4}"/>
              </a:ext>
            </a:extLst>
          </p:cNvPr>
          <p:cNvSpPr/>
          <p:nvPr/>
        </p:nvSpPr>
        <p:spPr>
          <a:xfrm>
            <a:off x="637309" y="5025900"/>
            <a:ext cx="3408218" cy="5680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effectLst/>
                <a:latin typeface="Helvetica" pitchFamily="2" charset="0"/>
              </a:rPr>
              <a:t>4. Experiment (</a:t>
            </a:r>
            <a:r>
              <a:rPr lang="en-US" dirty="0">
                <a:solidFill>
                  <a:srgbClr val="FF0000"/>
                </a:solidFill>
                <a:effectLst/>
                <a:latin typeface="Helvetica" pitchFamily="2" charset="0"/>
              </a:rPr>
              <a:t>v</a:t>
            </a:r>
            <a:r>
              <a:rPr lang="en-US" dirty="0">
                <a:effectLst/>
                <a:latin typeface="Helvetica" pitchFamily="2" charset="0"/>
              </a:rPr>
              <a:t>)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xmlns="" id="{A0B22619-F00A-3043-8233-301EDBCDEF27}"/>
              </a:ext>
            </a:extLst>
          </p:cNvPr>
          <p:cNvSpPr/>
          <p:nvPr/>
        </p:nvSpPr>
        <p:spPr>
          <a:xfrm>
            <a:off x="637309" y="4074896"/>
            <a:ext cx="3408218" cy="5680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effectLst/>
                <a:latin typeface="Helvetica" pitchFamily="2" charset="0"/>
              </a:rPr>
              <a:t>3. digital natives (</a:t>
            </a:r>
            <a:r>
              <a:rPr lang="en-US" dirty="0" err="1">
                <a:solidFill>
                  <a:srgbClr val="FF0000"/>
                </a:solidFill>
                <a:effectLst/>
                <a:latin typeface="Helvetica" pitchFamily="2" charset="0"/>
              </a:rPr>
              <a:t>np</a:t>
            </a:r>
            <a:r>
              <a:rPr lang="en-US" dirty="0">
                <a:effectLst/>
                <a:latin typeface="Helvetica" pitchFamily="2" charset="0"/>
              </a:rPr>
              <a:t>)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xmlns="" id="{24249B2C-ECEB-0E45-9FB9-4E55DEE004FF}"/>
              </a:ext>
            </a:extLst>
          </p:cNvPr>
          <p:cNvSpPr/>
          <p:nvPr/>
        </p:nvSpPr>
        <p:spPr>
          <a:xfrm>
            <a:off x="637309" y="5976904"/>
            <a:ext cx="3408218" cy="5680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effectLst/>
                <a:latin typeface="Helvetica" pitchFamily="2" charset="0"/>
              </a:rPr>
              <a:t>5. Hire (</a:t>
            </a:r>
            <a:r>
              <a:rPr lang="en-US" dirty="0">
                <a:solidFill>
                  <a:srgbClr val="FF0000"/>
                </a:solidFill>
                <a:effectLst/>
                <a:latin typeface="Helvetica" pitchFamily="2" charset="0"/>
              </a:rPr>
              <a:t>v</a:t>
            </a:r>
            <a:r>
              <a:rPr lang="en-US" dirty="0">
                <a:effectLst/>
                <a:latin typeface="Helvetica" pitchFamily="2" charset="0"/>
              </a:rPr>
              <a:t>)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xmlns="" id="{24D30E17-4FC0-DA40-9D0C-BC082ED894DB}"/>
              </a:ext>
            </a:extLst>
          </p:cNvPr>
          <p:cNvSpPr/>
          <p:nvPr/>
        </p:nvSpPr>
        <p:spPr>
          <a:xfrm>
            <a:off x="6096000" y="2119745"/>
            <a:ext cx="5638800" cy="5680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effectLst/>
                <a:latin typeface="Helvetica" pitchFamily="2" charset="0"/>
              </a:rPr>
              <a:t>a. to try or test new ideas or methods</a:t>
            </a: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xmlns="" id="{3820D0A6-6504-2C40-8FE4-3D3F7CFB8434}"/>
              </a:ext>
            </a:extLst>
          </p:cNvPr>
          <p:cNvSpPr/>
          <p:nvPr/>
        </p:nvSpPr>
        <p:spPr>
          <a:xfrm>
            <a:off x="6096000" y="3099789"/>
            <a:ext cx="5638800" cy="5680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  <a:latin typeface="Helvetica" pitchFamily="2" charset="0"/>
            </a:endParaRPr>
          </a:p>
          <a:p>
            <a:r>
              <a:rPr lang="en-US" dirty="0">
                <a:effectLst/>
                <a:latin typeface="Helvetica" pitchFamily="2" charset="0"/>
              </a:rPr>
              <a:t>b. went through</a:t>
            </a:r>
          </a:p>
          <a:p>
            <a:endParaRPr lang="x-none" dirty="0"/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xmlns="" id="{BB45BAA1-F1F5-FB45-B1FD-6298999074C0}"/>
              </a:ext>
            </a:extLst>
          </p:cNvPr>
          <p:cNvSpPr/>
          <p:nvPr/>
        </p:nvSpPr>
        <p:spPr>
          <a:xfrm>
            <a:off x="6096000" y="5025900"/>
            <a:ext cx="5638800" cy="5680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effectLst/>
                <a:latin typeface="Helvetica" pitchFamily="2" charset="0"/>
              </a:rPr>
              <a:t>d. want</a:t>
            </a:r>
            <a:r>
              <a:rPr lang="en-US" dirty="0">
                <a:solidFill>
                  <a:srgbClr val="FF0000"/>
                </a:solidFill>
                <a:effectLst/>
                <a:latin typeface="Helvetica" pitchFamily="2" charset="0"/>
              </a:rPr>
              <a:t>ing</a:t>
            </a:r>
            <a:r>
              <a:rPr lang="en-US" dirty="0">
                <a:effectLst/>
                <a:latin typeface="Helvetica" pitchFamily="2" charset="0"/>
              </a:rPr>
              <a:t> to know about something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xmlns="" id="{E112DBE0-E6B6-1D44-AC99-5BC3D0D13061}"/>
              </a:ext>
            </a:extLst>
          </p:cNvPr>
          <p:cNvSpPr/>
          <p:nvPr/>
        </p:nvSpPr>
        <p:spPr>
          <a:xfrm>
            <a:off x="6096000" y="4074896"/>
            <a:ext cx="5638800" cy="5680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effectLst/>
                <a:latin typeface="Helvetica" pitchFamily="2" charset="0"/>
              </a:rPr>
              <a:t>c. to employ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xmlns="" id="{4E781F41-1AD2-5A4F-BD6F-E36D705C3776}"/>
              </a:ext>
            </a:extLst>
          </p:cNvPr>
          <p:cNvSpPr/>
          <p:nvPr/>
        </p:nvSpPr>
        <p:spPr>
          <a:xfrm>
            <a:off x="6096000" y="5976904"/>
            <a:ext cx="5638800" cy="5680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effectLst/>
                <a:latin typeface="Helvetica" pitchFamily="2" charset="0"/>
              </a:rPr>
              <a:t>e. people born in the era of technology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D38B74A1-E81E-B14C-89CD-16C596C9653C}"/>
              </a:ext>
            </a:extLst>
          </p:cNvPr>
          <p:cNvCxnSpPr/>
          <p:nvPr/>
        </p:nvCxnSpPr>
        <p:spPr>
          <a:xfrm>
            <a:off x="4062549" y="2155371"/>
            <a:ext cx="2103120" cy="152835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xmlns="" id="{11D5D153-3537-AC49-AF86-E11732A68787}"/>
              </a:ext>
            </a:extLst>
          </p:cNvPr>
          <p:cNvCxnSpPr>
            <a:cxnSpLocks/>
          </p:cNvCxnSpPr>
          <p:nvPr/>
        </p:nvCxnSpPr>
        <p:spPr>
          <a:xfrm>
            <a:off x="4045527" y="3429000"/>
            <a:ext cx="2120142" cy="177001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xmlns="" id="{C0492000-DFC7-7141-91C4-49A81B81E35D}"/>
              </a:ext>
            </a:extLst>
          </p:cNvPr>
          <p:cNvCxnSpPr>
            <a:cxnSpLocks/>
          </p:cNvCxnSpPr>
          <p:nvPr/>
        </p:nvCxnSpPr>
        <p:spPr>
          <a:xfrm>
            <a:off x="4088674" y="4480560"/>
            <a:ext cx="2007326" cy="172645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xmlns="" id="{B3980014-B82D-564C-ABD0-C8568FFDB0E2}"/>
              </a:ext>
            </a:extLst>
          </p:cNvPr>
          <p:cNvCxnSpPr>
            <a:cxnSpLocks/>
          </p:cNvCxnSpPr>
          <p:nvPr/>
        </p:nvCxnSpPr>
        <p:spPr>
          <a:xfrm flipV="1">
            <a:off x="3500846" y="2534194"/>
            <a:ext cx="2560320" cy="24688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xmlns="" id="{19459E69-47EF-F243-AA76-8E055BEBEAA8}"/>
              </a:ext>
            </a:extLst>
          </p:cNvPr>
          <p:cNvCxnSpPr>
            <a:cxnSpLocks/>
          </p:cNvCxnSpPr>
          <p:nvPr/>
        </p:nvCxnSpPr>
        <p:spPr>
          <a:xfrm flipV="1">
            <a:off x="4045527" y="4271554"/>
            <a:ext cx="1989513" cy="198936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2331" y="989801"/>
            <a:ext cx="9013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701471" y="1033196"/>
            <a:ext cx="104905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Read the article again and choose the best title.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A606101-59D2-7A48-BC8B-52F09BF4D89E}"/>
              </a:ext>
            </a:extLst>
          </p:cNvPr>
          <p:cNvSpPr txBox="1"/>
          <p:nvPr/>
        </p:nvSpPr>
        <p:spPr>
          <a:xfrm>
            <a:off x="156754" y="1653923"/>
            <a:ext cx="11821886" cy="3034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>
                <a:solidFill>
                  <a:srgbClr val="EE4000"/>
                </a:solidFill>
                <a:effectLst/>
              </a:rPr>
              <a:t>A. </a:t>
            </a:r>
            <a:r>
              <a:rPr lang="en-US" sz="4400" dirty="0">
                <a:effectLst/>
              </a:rPr>
              <a:t>The study of different generations</a:t>
            </a:r>
          </a:p>
          <a:p>
            <a:pPr>
              <a:lnSpc>
                <a:spcPct val="150000"/>
              </a:lnSpc>
            </a:pPr>
            <a:r>
              <a:rPr lang="en-US" sz="4400" dirty="0">
                <a:solidFill>
                  <a:srgbClr val="EE4000"/>
                </a:solidFill>
                <a:effectLst/>
              </a:rPr>
              <a:t>B. </a:t>
            </a:r>
            <a:r>
              <a:rPr lang="en-US" sz="4400" dirty="0">
                <a:effectLst/>
              </a:rPr>
              <a:t>Generational differences in different societies</a:t>
            </a:r>
          </a:p>
          <a:p>
            <a:pPr>
              <a:lnSpc>
                <a:spcPct val="150000"/>
              </a:lnSpc>
            </a:pPr>
            <a:r>
              <a:rPr lang="en-US" sz="4400" dirty="0">
                <a:solidFill>
                  <a:srgbClr val="EE4000"/>
                </a:solidFill>
                <a:effectLst/>
              </a:rPr>
              <a:t>C. </a:t>
            </a:r>
            <a:r>
              <a:rPr lang="en-US" sz="4400" dirty="0">
                <a:effectLst/>
              </a:rPr>
              <a:t>Characteristics of different generations</a:t>
            </a:r>
          </a:p>
        </p:txBody>
      </p:sp>
      <p:sp>
        <p:nvSpPr>
          <p:cNvPr id="6" name="Donut 5">
            <a:extLst>
              <a:ext uri="{FF2B5EF4-FFF2-40B4-BE49-F238E27FC236}">
                <a16:creationId xmlns:a16="http://schemas.microsoft.com/office/drawing/2014/main" xmlns="" id="{071E2CC7-BF87-B14A-8B01-2FE9F93DB567}"/>
              </a:ext>
            </a:extLst>
          </p:cNvPr>
          <p:cNvSpPr/>
          <p:nvPr/>
        </p:nvSpPr>
        <p:spPr>
          <a:xfrm>
            <a:off x="127066" y="4011485"/>
            <a:ext cx="637309" cy="584775"/>
          </a:xfrm>
          <a:prstGeom prst="donut">
            <a:avLst>
              <a:gd name="adj" fmla="val 7000"/>
            </a:avLst>
          </a:prstGeom>
          <a:solidFill>
            <a:srgbClr val="0000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827452"/>
            <a:ext cx="1219199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3200" i="1" dirty="0">
                <a:solidFill>
                  <a:srgbClr val="0000FF"/>
                </a:solidFill>
              </a:rPr>
              <a:t>Over the past two centuries, </a:t>
            </a:r>
            <a:r>
              <a:rPr lang="en-GB" sz="3200" b="1" i="1" dirty="0">
                <a:solidFill>
                  <a:srgbClr val="00B050"/>
                </a:solidFill>
              </a:rPr>
              <a:t>different generations </a:t>
            </a:r>
            <a:r>
              <a:rPr lang="en-GB" sz="3200" i="1" dirty="0">
                <a:solidFill>
                  <a:srgbClr val="0000FF"/>
                </a:solidFill>
              </a:rPr>
              <a:t>were born and given different names. Each generation comes with its </a:t>
            </a:r>
            <a:r>
              <a:rPr lang="en-GB" sz="3200" b="1" i="1" dirty="0">
                <a:solidFill>
                  <a:srgbClr val="00B050"/>
                </a:solidFill>
              </a:rPr>
              <a:t>characteristics</a:t>
            </a:r>
            <a:r>
              <a:rPr lang="en-GB" sz="3200" i="1" dirty="0">
                <a:solidFill>
                  <a:srgbClr val="0000FF"/>
                </a:solidFill>
              </a:rPr>
              <a:t>, which are largely influenced by the historical, economic, and social conditions of the country they live in. (</a:t>
            </a:r>
            <a:r>
              <a:rPr lang="en-GB" sz="3200" i="1" dirty="0">
                <a:solidFill>
                  <a:srgbClr val="FF0000"/>
                </a:solidFill>
              </a:rPr>
              <a:t>Paragraph 1</a:t>
            </a:r>
            <a:r>
              <a:rPr lang="en-GB" sz="3200" i="1" dirty="0">
                <a:solidFill>
                  <a:srgbClr val="0000FF"/>
                </a:solidFill>
              </a:rPr>
              <a:t>)</a:t>
            </a:r>
            <a:endParaRPr lang="en-US" sz="320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76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533411" y="1034327"/>
            <a:ext cx="107832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Read the article again. Tick (</a:t>
            </a:r>
            <a:r>
              <a:rPr lang="en-US" sz="2400" b="1" dirty="0">
                <a:solidFill>
                  <a:srgbClr val="FF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Segoe UI Symbol" panose="020B0502040204020203" pitchFamily="34" charset="0"/>
              </a:rPr>
              <a:t>✓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the characteristics of each generation according</a:t>
            </a:r>
            <a:r>
              <a:rPr lang="x-none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 the article.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5C9C1B1A-A22B-4C46-BA52-3FEA7F55DB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8217691"/>
              </p:ext>
            </p:extLst>
          </p:nvPr>
        </p:nvGraphicFramePr>
        <p:xfrm>
          <a:off x="268941" y="1985962"/>
          <a:ext cx="11725835" cy="46503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6971">
                  <a:extLst>
                    <a:ext uri="{9D8B030D-6E8A-4147-A177-3AD203B41FA5}">
                      <a16:colId xmlns:a16="http://schemas.microsoft.com/office/drawing/2014/main" xmlns="" val="2702511794"/>
                    </a:ext>
                  </a:extLst>
                </a:gridCol>
                <a:gridCol w="4655065">
                  <a:extLst>
                    <a:ext uri="{9D8B030D-6E8A-4147-A177-3AD203B41FA5}">
                      <a16:colId xmlns:a16="http://schemas.microsoft.com/office/drawing/2014/main" xmlns="" val="1365061077"/>
                    </a:ext>
                  </a:extLst>
                </a:gridCol>
                <a:gridCol w="2047603">
                  <a:extLst>
                    <a:ext uri="{9D8B030D-6E8A-4147-A177-3AD203B41FA5}">
                      <a16:colId xmlns:a16="http://schemas.microsoft.com/office/drawing/2014/main" xmlns="" val="2915999588"/>
                    </a:ext>
                  </a:extLst>
                </a:gridCol>
                <a:gridCol w="2318182">
                  <a:extLst>
                    <a:ext uri="{9D8B030D-6E8A-4147-A177-3AD203B41FA5}">
                      <a16:colId xmlns:a16="http://schemas.microsoft.com/office/drawing/2014/main" xmlns="" val="3508150456"/>
                    </a:ext>
                  </a:extLst>
                </a:gridCol>
                <a:gridCol w="1898014">
                  <a:extLst>
                    <a:ext uri="{9D8B030D-6E8A-4147-A177-3AD203B41FA5}">
                      <a16:colId xmlns:a16="http://schemas.microsoft.com/office/drawing/2014/main" xmlns="" val="1369605436"/>
                    </a:ext>
                  </a:extLst>
                </a:gridCol>
              </a:tblGrid>
              <a:tr h="782636">
                <a:tc>
                  <a:txBody>
                    <a:bodyPr/>
                    <a:lstStyle/>
                    <a:p>
                      <a:pPr algn="l"/>
                      <a:r>
                        <a:rPr lang="en-SG" sz="2000" dirty="0">
                          <a:effectLst/>
                        </a:rPr>
                        <a:t> 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2000">
                          <a:effectLst/>
                        </a:rPr>
                        <a:t> 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effectLst/>
                        </a:rPr>
                        <a:t>Generation X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effectLst/>
                        </a:rPr>
                        <a:t>Generation Y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effectLst/>
                        </a:rPr>
                        <a:t>Generation Z</a:t>
                      </a:r>
                      <a:endParaRPr lang="x-none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368990111"/>
                  </a:ext>
                </a:extLst>
              </a:tr>
              <a:tr h="712649">
                <a:tc>
                  <a:txBody>
                    <a:bodyPr/>
                    <a:lstStyle/>
                    <a:p>
                      <a:pPr algn="l"/>
                      <a:r>
                        <a:rPr lang="en-SG" sz="2000">
                          <a:effectLst/>
                        </a:rPr>
                        <a:t>1.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2000" dirty="0">
                          <a:effectLst/>
                        </a:rPr>
                        <a:t>They enjoy working in a team with others.</a:t>
                      </a:r>
                      <a:endParaRPr lang="x-none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2000" dirty="0">
                          <a:effectLst/>
                        </a:rPr>
                        <a:t> 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x-none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2000">
                          <a:effectLst/>
                        </a:rPr>
                        <a:t> 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954864482"/>
                  </a:ext>
                </a:extLst>
              </a:tr>
              <a:tr h="1037871">
                <a:tc>
                  <a:txBody>
                    <a:bodyPr/>
                    <a:lstStyle/>
                    <a:p>
                      <a:pPr algn="l"/>
                      <a:r>
                        <a:rPr lang="en-SG" sz="2000">
                          <a:effectLst/>
                        </a:rPr>
                        <a:t>2.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2000" dirty="0">
                          <a:effectLst/>
                        </a:rPr>
                        <a:t>They can use apps and digital devices in creative ways.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2000" dirty="0">
                          <a:effectLst/>
                        </a:rPr>
                        <a:t> 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2000" dirty="0">
                          <a:effectLst/>
                        </a:rPr>
                        <a:t> 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x-none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173468773"/>
                  </a:ext>
                </a:extLst>
              </a:tr>
              <a:tr h="712649">
                <a:tc>
                  <a:txBody>
                    <a:bodyPr/>
                    <a:lstStyle/>
                    <a:p>
                      <a:pPr algn="l"/>
                      <a:r>
                        <a:rPr lang="en-SG" sz="2000">
                          <a:effectLst/>
                        </a:rPr>
                        <a:t>3.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2000" dirty="0">
                          <a:solidFill>
                            <a:srgbClr val="C00000"/>
                          </a:solidFill>
                          <a:effectLst/>
                        </a:rPr>
                        <a:t>Critical thinking </a:t>
                      </a:r>
                      <a:r>
                        <a:rPr lang="en-SG" sz="2000" dirty="0">
                          <a:effectLst/>
                        </a:rPr>
                        <a:t>is one of their characteristics.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x-none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2000">
                          <a:effectLst/>
                        </a:rPr>
                        <a:t> 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2000">
                          <a:effectLst/>
                        </a:rPr>
                        <a:t> 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363791361"/>
                  </a:ext>
                </a:extLst>
              </a:tr>
              <a:tr h="712649">
                <a:tc>
                  <a:txBody>
                    <a:bodyPr/>
                    <a:lstStyle/>
                    <a:p>
                      <a:pPr algn="l"/>
                      <a:r>
                        <a:rPr lang="en-SG" sz="2000">
                          <a:effectLst/>
                        </a:rPr>
                        <a:t>4.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2000">
                          <a:effectLst/>
                        </a:rPr>
                        <a:t>Most of them plan to have their own business.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2000" dirty="0">
                          <a:effectLst/>
                        </a:rPr>
                        <a:t> </a:t>
                      </a:r>
                      <a:endParaRPr lang="x-none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2000">
                          <a:effectLst/>
                        </a:rPr>
                        <a:t> 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x-none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793533558"/>
                  </a:ext>
                </a:extLst>
              </a:tr>
              <a:tr h="691914">
                <a:tc>
                  <a:txBody>
                    <a:bodyPr/>
                    <a:lstStyle/>
                    <a:p>
                      <a:pPr algn="l"/>
                      <a:r>
                        <a:rPr lang="en-SG" sz="2000">
                          <a:effectLst/>
                        </a:rPr>
                        <a:t>5.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2000" dirty="0">
                          <a:effectLst/>
                        </a:rPr>
                        <a:t>They are known for their curiosity.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2000">
                          <a:effectLst/>
                        </a:rPr>
                        <a:t> 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x-none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2000" dirty="0">
                          <a:effectLst/>
                        </a:rPr>
                        <a:t> </a:t>
                      </a:r>
                      <a:endParaRPr lang="x-none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533927144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DBBAD688-76CB-BB42-AD00-0F20E101500A}"/>
              </a:ext>
            </a:extLst>
          </p:cNvPr>
          <p:cNvSpPr txBox="1"/>
          <p:nvPr/>
        </p:nvSpPr>
        <p:spPr>
          <a:xfrm>
            <a:off x="8385463" y="2905780"/>
            <a:ext cx="12295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Segoe UI Symbol" panose="020B0502040204020203" pitchFamily="34" charset="0"/>
              </a:rPr>
              <a:t>✓</a:t>
            </a:r>
            <a:endParaRPr lang="x-none" sz="2800" dirty="0">
              <a:solidFill>
                <a:srgbClr val="FF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B91B4991-251F-3E4B-AADB-8846A56962C7}"/>
              </a:ext>
            </a:extLst>
          </p:cNvPr>
          <p:cNvSpPr txBox="1"/>
          <p:nvPr/>
        </p:nvSpPr>
        <p:spPr>
          <a:xfrm>
            <a:off x="10477500" y="3778616"/>
            <a:ext cx="12295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Segoe UI Symbol" panose="020B0502040204020203" pitchFamily="34" charset="0"/>
              </a:rPr>
              <a:t>✓</a:t>
            </a:r>
            <a:endParaRPr lang="x-none" sz="2800" dirty="0">
              <a:solidFill>
                <a:srgbClr val="FF000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CB6838A2-E74C-A14F-AE0E-3DC2CA8A41D1}"/>
              </a:ext>
            </a:extLst>
          </p:cNvPr>
          <p:cNvSpPr txBox="1"/>
          <p:nvPr/>
        </p:nvSpPr>
        <p:spPr>
          <a:xfrm>
            <a:off x="6323318" y="4602368"/>
            <a:ext cx="12295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Segoe UI Symbol" panose="020B0502040204020203" pitchFamily="34" charset="0"/>
              </a:rPr>
              <a:t>✓</a:t>
            </a:r>
            <a:endParaRPr lang="x-none" sz="2800" dirty="0">
              <a:solidFill>
                <a:srgbClr val="FF00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A38DD7EF-B1E8-9E42-9F91-3BFA1DCC6A1B}"/>
              </a:ext>
            </a:extLst>
          </p:cNvPr>
          <p:cNvSpPr txBox="1"/>
          <p:nvPr/>
        </p:nvSpPr>
        <p:spPr>
          <a:xfrm>
            <a:off x="10477500" y="5334094"/>
            <a:ext cx="12295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Segoe UI Symbol" panose="020B0502040204020203" pitchFamily="34" charset="0"/>
              </a:rPr>
              <a:t>✓</a:t>
            </a:r>
            <a:endParaRPr lang="x-none" sz="2800" dirty="0">
              <a:solidFill>
                <a:srgbClr val="FF000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2DCE747D-CBFE-0746-B2C3-3C55560DF62B}"/>
              </a:ext>
            </a:extLst>
          </p:cNvPr>
          <p:cNvSpPr txBox="1"/>
          <p:nvPr/>
        </p:nvSpPr>
        <p:spPr>
          <a:xfrm>
            <a:off x="8411588" y="6054090"/>
            <a:ext cx="12295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Segoe UI Symbol" panose="020B0502040204020203" pitchFamily="34" charset="0"/>
              </a:rPr>
              <a:t>✓</a:t>
            </a:r>
            <a:endParaRPr lang="x-none" sz="28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72954" y="2717230"/>
            <a:ext cx="67190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/>
              <a:t>1. </a:t>
            </a:r>
            <a:r>
              <a:rPr lang="vi-VN" b="1" dirty="0">
                <a:solidFill>
                  <a:srgbClr val="FF0000"/>
                </a:solidFill>
              </a:rPr>
              <a:t>Generation Y:</a:t>
            </a:r>
            <a:r>
              <a:rPr lang="vi-VN" b="1" dirty="0"/>
              <a:t> </a:t>
            </a:r>
            <a:r>
              <a:rPr lang="vi-VN" dirty="0"/>
              <a:t>They enjoy working in a team with others.</a:t>
            </a:r>
          </a:p>
          <a:p>
            <a:r>
              <a:rPr lang="vi-VN" i="1" dirty="0"/>
              <a:t>(Họ thích làm việc trong một nhóm với những người khác.)</a:t>
            </a:r>
            <a:endParaRPr lang="vi-VN" dirty="0"/>
          </a:p>
          <a:p>
            <a:r>
              <a:rPr lang="vi-VN" b="1" dirty="0"/>
              <a:t>Thông tin: </a:t>
            </a:r>
            <a:r>
              <a:rPr lang="vi-VN" dirty="0"/>
              <a:t>They also value teamwork.</a:t>
            </a:r>
            <a:r>
              <a:rPr lang="en-US" dirty="0"/>
              <a:t> </a:t>
            </a:r>
            <a:r>
              <a:rPr lang="vi-VN" sz="1400" i="1" dirty="0"/>
              <a:t>(Họ coi trọng tinh thần đồng đội.)</a:t>
            </a:r>
            <a:endParaRPr lang="vi-VN" dirty="0"/>
          </a:p>
        </p:txBody>
      </p:sp>
      <p:sp>
        <p:nvSpPr>
          <p:cNvPr id="15" name="Rectangle 14"/>
          <p:cNvSpPr/>
          <p:nvPr/>
        </p:nvSpPr>
        <p:spPr>
          <a:xfrm>
            <a:off x="5284694" y="3538862"/>
            <a:ext cx="69073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2. </a:t>
            </a:r>
            <a:r>
              <a:rPr lang="en-US" sz="1400" b="1" dirty="0">
                <a:solidFill>
                  <a:srgbClr val="FF0000"/>
                </a:solidFill>
              </a:rPr>
              <a:t>Generation Z: </a:t>
            </a:r>
            <a:r>
              <a:rPr lang="en-US" sz="1400" dirty="0"/>
              <a:t>They can use apps and digital devices in creative ways.</a:t>
            </a:r>
          </a:p>
          <a:p>
            <a:r>
              <a:rPr lang="en-US" sz="1400" i="1" dirty="0"/>
              <a:t>(</a:t>
            </a:r>
            <a:r>
              <a:rPr lang="en-US" sz="1400" i="1" dirty="0" err="1"/>
              <a:t>Họ</a:t>
            </a:r>
            <a:r>
              <a:rPr lang="en-US" sz="1400" i="1" dirty="0"/>
              <a:t> </a:t>
            </a:r>
            <a:r>
              <a:rPr lang="en-US" sz="1400" i="1" dirty="0" err="1"/>
              <a:t>có</a:t>
            </a:r>
            <a:r>
              <a:rPr lang="en-US" sz="1400" i="1" dirty="0"/>
              <a:t> </a:t>
            </a:r>
            <a:r>
              <a:rPr lang="en-US" sz="1400" i="1" dirty="0" err="1"/>
              <a:t>thể</a:t>
            </a:r>
            <a:r>
              <a:rPr lang="en-US" sz="1400" i="1" dirty="0"/>
              <a:t> </a:t>
            </a:r>
            <a:r>
              <a:rPr lang="en-US" sz="1400" i="1" dirty="0" err="1"/>
              <a:t>sử</a:t>
            </a:r>
            <a:r>
              <a:rPr lang="en-US" sz="1400" i="1" dirty="0"/>
              <a:t> </a:t>
            </a:r>
            <a:r>
              <a:rPr lang="en-US" sz="1400" i="1" dirty="0" err="1"/>
              <a:t>dụng</a:t>
            </a:r>
            <a:r>
              <a:rPr lang="en-US" sz="1400" i="1" dirty="0"/>
              <a:t> </a:t>
            </a:r>
            <a:r>
              <a:rPr lang="en-US" sz="1400" i="1" dirty="0" err="1"/>
              <a:t>các</a:t>
            </a:r>
            <a:r>
              <a:rPr lang="en-US" sz="1400" i="1" dirty="0"/>
              <a:t> </a:t>
            </a:r>
            <a:r>
              <a:rPr lang="en-US" sz="1400" i="1" dirty="0" err="1"/>
              <a:t>ứng</a:t>
            </a:r>
            <a:r>
              <a:rPr lang="en-US" sz="1400" i="1" dirty="0"/>
              <a:t> </a:t>
            </a:r>
            <a:r>
              <a:rPr lang="en-US" sz="1400" i="1" dirty="0" err="1"/>
              <a:t>dụng</a:t>
            </a:r>
            <a:r>
              <a:rPr lang="en-US" sz="1400" i="1" dirty="0"/>
              <a:t> </a:t>
            </a:r>
            <a:r>
              <a:rPr lang="en-US" sz="1400" i="1" dirty="0" err="1"/>
              <a:t>và</a:t>
            </a:r>
            <a:r>
              <a:rPr lang="en-US" sz="1400" i="1" dirty="0"/>
              <a:t> </a:t>
            </a:r>
            <a:r>
              <a:rPr lang="en-US" sz="1400" i="1" dirty="0" err="1"/>
              <a:t>thiết</a:t>
            </a:r>
            <a:r>
              <a:rPr lang="en-US" sz="1400" i="1" dirty="0"/>
              <a:t> </a:t>
            </a:r>
            <a:r>
              <a:rPr lang="en-US" sz="1400" i="1" dirty="0" err="1"/>
              <a:t>bị</a:t>
            </a:r>
            <a:r>
              <a:rPr lang="en-US" sz="1400" i="1" dirty="0"/>
              <a:t> </a:t>
            </a:r>
            <a:r>
              <a:rPr lang="en-US" sz="1400" i="1" dirty="0" err="1"/>
              <a:t>kĩ</a:t>
            </a:r>
            <a:r>
              <a:rPr lang="en-US" sz="1400" i="1" dirty="0"/>
              <a:t> </a:t>
            </a:r>
            <a:r>
              <a:rPr lang="en-US" sz="1400" i="1" dirty="0" err="1"/>
              <a:t>thuật</a:t>
            </a:r>
            <a:r>
              <a:rPr lang="en-US" sz="1400" i="1" dirty="0"/>
              <a:t> </a:t>
            </a:r>
            <a:r>
              <a:rPr lang="en-US" sz="1400" i="1" dirty="0" err="1"/>
              <a:t>một</a:t>
            </a:r>
            <a:r>
              <a:rPr lang="en-US" sz="1400" i="1" dirty="0"/>
              <a:t> </a:t>
            </a:r>
            <a:r>
              <a:rPr lang="en-US" sz="1400" i="1" dirty="0" err="1"/>
              <a:t>cách</a:t>
            </a:r>
            <a:r>
              <a:rPr lang="en-US" sz="1400" i="1" dirty="0"/>
              <a:t> </a:t>
            </a:r>
            <a:r>
              <a:rPr lang="en-US" sz="1400" i="1" dirty="0" err="1"/>
              <a:t>sáng</a:t>
            </a:r>
            <a:r>
              <a:rPr lang="en-US" sz="1400" i="1" dirty="0"/>
              <a:t> </a:t>
            </a:r>
            <a:r>
              <a:rPr lang="en-US" sz="1400" i="1" dirty="0" err="1"/>
              <a:t>tao</a:t>
            </a:r>
            <a:r>
              <a:rPr lang="en-US" sz="1400" i="1" dirty="0"/>
              <a:t>.)</a:t>
            </a:r>
            <a:endParaRPr lang="en-US" sz="1400" dirty="0"/>
          </a:p>
          <a:p>
            <a:r>
              <a:rPr lang="en-US" sz="1400" b="1" dirty="0" err="1"/>
              <a:t>Thông</a:t>
            </a:r>
            <a:r>
              <a:rPr lang="en-US" sz="1400" b="1" dirty="0"/>
              <a:t> tin: </a:t>
            </a:r>
            <a:r>
              <a:rPr lang="en-US" sz="1400" dirty="0"/>
              <a:t>They are very creative and able to experiment with platforms to suit their needs.</a:t>
            </a:r>
          </a:p>
          <a:p>
            <a:r>
              <a:rPr lang="en-US" sz="1400" i="1" dirty="0"/>
              <a:t>(</a:t>
            </a:r>
            <a:r>
              <a:rPr lang="en-US" sz="1400" i="1" dirty="0" err="1"/>
              <a:t>Họ</a:t>
            </a:r>
            <a:r>
              <a:rPr lang="en-US" sz="1400" i="1" dirty="0"/>
              <a:t> </a:t>
            </a:r>
            <a:r>
              <a:rPr lang="en-US" sz="1400" i="1" dirty="0" err="1"/>
              <a:t>rất</a:t>
            </a:r>
            <a:r>
              <a:rPr lang="en-US" sz="1400" i="1" dirty="0"/>
              <a:t> </a:t>
            </a:r>
            <a:r>
              <a:rPr lang="en-US" sz="1400" i="1" dirty="0" err="1"/>
              <a:t>sáng</a:t>
            </a:r>
            <a:r>
              <a:rPr lang="en-US" sz="1400" i="1" dirty="0"/>
              <a:t> </a:t>
            </a:r>
            <a:r>
              <a:rPr lang="en-US" sz="1400" i="1" dirty="0" err="1"/>
              <a:t>tạo</a:t>
            </a:r>
            <a:r>
              <a:rPr lang="en-US" sz="1400" i="1" dirty="0"/>
              <a:t> </a:t>
            </a:r>
            <a:r>
              <a:rPr lang="en-US" sz="1400" i="1" dirty="0" err="1"/>
              <a:t>và</a:t>
            </a:r>
            <a:r>
              <a:rPr lang="en-US" sz="1400" i="1" dirty="0"/>
              <a:t> </a:t>
            </a:r>
            <a:r>
              <a:rPr lang="en-US" sz="1400" i="1" dirty="0" err="1"/>
              <a:t>có</a:t>
            </a:r>
            <a:r>
              <a:rPr lang="en-US" sz="1400" i="1" dirty="0"/>
              <a:t> </a:t>
            </a:r>
            <a:r>
              <a:rPr lang="en-US" sz="1400" i="1" dirty="0" err="1"/>
              <a:t>thể</a:t>
            </a:r>
            <a:r>
              <a:rPr lang="en-US" sz="1400" i="1" dirty="0"/>
              <a:t> </a:t>
            </a:r>
            <a:r>
              <a:rPr lang="en-US" sz="1400" i="1" dirty="0" err="1"/>
              <a:t>thử</a:t>
            </a:r>
            <a:r>
              <a:rPr lang="en-US" sz="1400" i="1" dirty="0"/>
              <a:t> </a:t>
            </a:r>
            <a:r>
              <a:rPr lang="en-US" sz="1400" i="1" dirty="0" err="1"/>
              <a:t>nghiệm</a:t>
            </a:r>
            <a:r>
              <a:rPr lang="en-US" sz="1400" i="1" dirty="0"/>
              <a:t> </a:t>
            </a:r>
            <a:r>
              <a:rPr lang="en-US" sz="1400" i="1" dirty="0" err="1"/>
              <a:t>các</a:t>
            </a:r>
            <a:r>
              <a:rPr lang="en-US" sz="1400" i="1" dirty="0"/>
              <a:t> </a:t>
            </a:r>
            <a:r>
              <a:rPr lang="en-US" sz="1400" i="1" dirty="0" err="1"/>
              <a:t>nền</a:t>
            </a:r>
            <a:r>
              <a:rPr lang="en-US" sz="1400" i="1" dirty="0"/>
              <a:t> </a:t>
            </a:r>
            <a:r>
              <a:rPr lang="en-US" sz="1400" i="1" dirty="0" err="1"/>
              <a:t>tảng</a:t>
            </a:r>
            <a:r>
              <a:rPr lang="en-US" sz="1400" i="1" dirty="0"/>
              <a:t> </a:t>
            </a:r>
            <a:r>
              <a:rPr lang="en-US" sz="1400" i="1" dirty="0" err="1"/>
              <a:t>phù</a:t>
            </a:r>
            <a:r>
              <a:rPr lang="en-US" sz="1400" i="1" dirty="0"/>
              <a:t> </a:t>
            </a:r>
            <a:r>
              <a:rPr lang="en-US" sz="1400" i="1" dirty="0" err="1"/>
              <a:t>hợp</a:t>
            </a:r>
            <a:r>
              <a:rPr lang="en-US" sz="1400" i="1" dirty="0"/>
              <a:t> </a:t>
            </a:r>
            <a:r>
              <a:rPr lang="en-US" sz="1400" i="1" dirty="0" err="1"/>
              <a:t>với</a:t>
            </a:r>
            <a:r>
              <a:rPr lang="en-US" sz="1400" i="1" dirty="0"/>
              <a:t> </a:t>
            </a:r>
            <a:r>
              <a:rPr lang="en-US" sz="1400" i="1" dirty="0" err="1"/>
              <a:t>nhu</a:t>
            </a:r>
            <a:r>
              <a:rPr lang="en-US" sz="1400" i="1" dirty="0"/>
              <a:t> </a:t>
            </a:r>
            <a:r>
              <a:rPr lang="en-US" sz="1400" i="1" dirty="0" err="1"/>
              <a:t>cầu</a:t>
            </a:r>
            <a:r>
              <a:rPr lang="en-US" sz="1400" i="1" dirty="0"/>
              <a:t> </a:t>
            </a:r>
            <a:r>
              <a:rPr lang="en-US" sz="1400" i="1" dirty="0" err="1"/>
              <a:t>của</a:t>
            </a:r>
            <a:r>
              <a:rPr lang="en-US" sz="1400" i="1" dirty="0"/>
              <a:t> </a:t>
            </a:r>
            <a:r>
              <a:rPr lang="en-US" sz="1400" i="1" dirty="0" err="1"/>
              <a:t>họ</a:t>
            </a:r>
            <a:r>
              <a:rPr lang="en-US" sz="1400" i="1" dirty="0"/>
              <a:t>.)</a:t>
            </a:r>
            <a:endParaRPr lang="en-US" sz="1400" dirty="0"/>
          </a:p>
        </p:txBody>
      </p:sp>
      <p:sp>
        <p:nvSpPr>
          <p:cNvPr id="16" name="Rectangle 15"/>
          <p:cNvSpPr/>
          <p:nvPr/>
        </p:nvSpPr>
        <p:spPr>
          <a:xfrm>
            <a:off x="4329953" y="4462680"/>
            <a:ext cx="786204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1500" b="1" dirty="0"/>
              <a:t>3. Generation X: </a:t>
            </a:r>
            <a:r>
              <a:rPr lang="vi-VN" sz="1500" dirty="0"/>
              <a:t>Gen Xers are also known as critical thinkers because they achieved higher levels of education than previous generations.</a:t>
            </a:r>
            <a:r>
              <a:rPr lang="en-US" sz="1500" dirty="0"/>
              <a:t> </a:t>
            </a:r>
            <a:r>
              <a:rPr lang="vi-VN" sz="1500" i="1" dirty="0"/>
              <a:t>(Gen Xers còn được gọi là những người có tư duy phản biện vì họ đạt trình độ học vấn cao hơn các thế hệ trước.)</a:t>
            </a:r>
            <a:endParaRPr lang="vi-VN" sz="1500" dirty="0"/>
          </a:p>
        </p:txBody>
      </p:sp>
      <p:sp>
        <p:nvSpPr>
          <p:cNvPr id="21" name="Rectangle 20"/>
          <p:cNvSpPr/>
          <p:nvPr/>
        </p:nvSpPr>
        <p:spPr>
          <a:xfrm>
            <a:off x="5082989" y="5189745"/>
            <a:ext cx="71090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500" b="1" dirty="0"/>
              <a:t>4. Generation ZThông tin:</a:t>
            </a:r>
            <a:r>
              <a:rPr lang="vi-VN" sz="1500" dirty="0"/>
              <a:t> so they think it is safer to be your own boss than relying on someone else to hire you.</a:t>
            </a:r>
          </a:p>
          <a:p>
            <a:r>
              <a:rPr lang="vi-VN" sz="1400" i="1" dirty="0"/>
              <a:t>(vì vậy họ nghĩ rằng tự mình làm chủ sẽ an toàn hơn là nhờ người khác thuê mình.)</a:t>
            </a:r>
            <a:endParaRPr lang="vi-VN" sz="1400" dirty="0"/>
          </a:p>
        </p:txBody>
      </p:sp>
      <p:sp>
        <p:nvSpPr>
          <p:cNvPr id="22" name="Rectangle 21"/>
          <p:cNvSpPr/>
          <p:nvPr/>
        </p:nvSpPr>
        <p:spPr>
          <a:xfrm>
            <a:off x="4675094" y="5926611"/>
            <a:ext cx="75169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600" b="1" dirty="0">
                <a:solidFill>
                  <a:srgbClr val="FF0000"/>
                </a:solidFill>
              </a:rPr>
              <a:t>Generation Y:</a:t>
            </a:r>
            <a:r>
              <a:rPr lang="vi-VN" sz="1600" dirty="0"/>
              <a:t> They are known for their curiosity.</a:t>
            </a:r>
            <a:r>
              <a:rPr lang="en-US" sz="1600" dirty="0"/>
              <a:t> </a:t>
            </a:r>
            <a:r>
              <a:rPr lang="vi-VN" sz="1600" i="1" dirty="0"/>
              <a:t>(Họ được biết đến vì sự tò mò.)</a:t>
            </a:r>
            <a:endParaRPr lang="vi-VN" sz="1600" dirty="0"/>
          </a:p>
          <a:p>
            <a:r>
              <a:rPr lang="vi-VN" sz="1600" b="1" dirty="0"/>
              <a:t>Thông tin:</a:t>
            </a:r>
            <a:r>
              <a:rPr lang="vi-VN" sz="1600" dirty="0"/>
              <a:t> They are curious and ready to accept changes.</a:t>
            </a:r>
            <a:r>
              <a:rPr lang="en-US" sz="1600" dirty="0"/>
              <a:t> </a:t>
            </a:r>
            <a:r>
              <a:rPr lang="vi-VN" sz="1600" i="1" dirty="0"/>
              <a:t>(Họ tò mò và sẵn sàng chấp nhận thay đổi.)</a:t>
            </a:r>
            <a:endParaRPr lang="vi-VN" sz="1600" dirty="0"/>
          </a:p>
        </p:txBody>
      </p:sp>
    </p:spTree>
    <p:extLst>
      <p:ext uri="{BB962C8B-B14F-4D97-AF65-F5344CB8AC3E}">
        <p14:creationId xmlns:p14="http://schemas.microsoft.com/office/powerpoint/2010/main" val="373591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  <p:bldP spid="14" grpId="0"/>
      <p:bldP spid="15" grpId="0"/>
      <p:bldP spid="16" grpId="0"/>
      <p:bldP spid="21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945276" y="1030892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5449" y="9083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527164" y="1017444"/>
            <a:ext cx="104905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POST-READING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78492" y="1306577"/>
            <a:ext cx="9475704" cy="850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Do you agree with the descriptions of each generation?</a:t>
            </a:r>
            <a:r>
              <a:rPr lang="x-none" sz="4400" b="1" dirty="0">
                <a:solidFill>
                  <a:srgbClr val="0000FF"/>
                </a:solidFill>
                <a:effectLst/>
              </a:rPr>
              <a:t> </a:t>
            </a:r>
            <a:endParaRPr lang="en-US" sz="4400" b="1" dirty="0">
              <a:solidFill>
                <a:srgbClr val="0000FF"/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9218" name="Picture 2" descr="5 Major Characteristics of Generation Z for Education Marketers - Caylor  Solutions">
            <a:extLst>
              <a:ext uri="{FF2B5EF4-FFF2-40B4-BE49-F238E27FC236}">
                <a16:creationId xmlns:a16="http://schemas.microsoft.com/office/drawing/2014/main" xmlns="" id="{D487352E-1ABE-5C4D-9613-48DFB02CE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06" y="2318624"/>
            <a:ext cx="11752729" cy="433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3351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930" y="2158230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Prepare for Lesson 4 - Unit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91886" y="6121301"/>
            <a:ext cx="44082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2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200" dirty="0"/>
          </a:p>
          <a:p>
            <a:pPr algn="ctr"/>
            <a:r>
              <a:rPr lang="en-US" sz="12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2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facebook.com/www.tienganhglobalsuccess.vn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03412" y="2387065"/>
            <a:ext cx="11510682" cy="40651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/>
              <a:t>- Ss work in groups.</a:t>
            </a:r>
          </a:p>
          <a:p>
            <a:r>
              <a:rPr lang="en-US" sz="3200" dirty="0"/>
              <a:t>- There are 4 questions which relate to a key picture.</a:t>
            </a:r>
          </a:p>
          <a:p>
            <a:r>
              <a:rPr lang="en-US" sz="3200" dirty="0"/>
              <a:t>- Guess the word/ phrase in each puzzle and guess the key picture behind after each puzzle is opened.</a:t>
            </a:r>
          </a:p>
          <a:p>
            <a:r>
              <a:rPr lang="en-US" sz="3200" dirty="0"/>
              <a:t>- The group which gets the correct answer of the key picture is the winner.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* </a:t>
            </a:r>
            <a:r>
              <a:rPr lang="en-US" sz="3600" b="1" u="sng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83736" y="1148263"/>
            <a:ext cx="6606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00FF"/>
                </a:solidFill>
                <a:latin typeface="Berlin Sans FB Demi" panose="020E0802020502020306" pitchFamily="34" charset="0"/>
              </a:rPr>
              <a:t>MYSTERIOUS PICTURE</a:t>
            </a:r>
            <a:endParaRPr lang="en-GB" sz="4800" dirty="0">
              <a:solidFill>
                <a:srgbClr val="0000FF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704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* </a:t>
            </a:r>
            <a:r>
              <a:rPr lang="en-US" sz="3600" b="1" u="sng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0779" y="954200"/>
            <a:ext cx="8601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00FF"/>
                </a:solidFill>
                <a:latin typeface="Berlin Sans FB Demi" panose="020E0802020502020306" pitchFamily="34" charset="0"/>
              </a:rPr>
              <a:t>Answer the question in each puzzle.</a:t>
            </a:r>
          </a:p>
        </p:txBody>
      </p:sp>
      <p:pic>
        <p:nvPicPr>
          <p:cNvPr id="4" name="Picture 2" descr="Cross Generational Communication �“ Who are you tawkin to… me?">
            <a:extLst>
              <a:ext uri="{FF2B5EF4-FFF2-40B4-BE49-F238E27FC236}">
                <a16:creationId xmlns:a16="http://schemas.microsoft.com/office/drawing/2014/main" xmlns="" id="{C865DBDF-F754-A84B-89C8-6241BC72B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438" y="1758078"/>
            <a:ext cx="7214755" cy="474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hlinkClick r:id="rId4" action="ppaction://hlinksldjump"/>
            <a:extLst>
              <a:ext uri="{FF2B5EF4-FFF2-40B4-BE49-F238E27FC236}">
                <a16:creationId xmlns:a16="http://schemas.microsoft.com/office/drawing/2014/main" xmlns="" id="{58625A7B-814E-6847-BF52-2D265D703643}"/>
              </a:ext>
            </a:extLst>
          </p:cNvPr>
          <p:cNvSpPr/>
          <p:nvPr/>
        </p:nvSpPr>
        <p:spPr>
          <a:xfrm>
            <a:off x="2305587" y="1758079"/>
            <a:ext cx="4099480" cy="2375816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/>
              <a:t>1</a:t>
            </a:r>
          </a:p>
        </p:txBody>
      </p:sp>
      <p:sp>
        <p:nvSpPr>
          <p:cNvPr id="12" name="Rectangle 11">
            <a:hlinkClick r:id="rId5" action="ppaction://hlinksldjump"/>
            <a:extLst>
              <a:ext uri="{FF2B5EF4-FFF2-40B4-BE49-F238E27FC236}">
                <a16:creationId xmlns:a16="http://schemas.microsoft.com/office/drawing/2014/main" xmlns="" id="{ED030075-44A3-5845-A3D9-4945D35BA50E}"/>
              </a:ext>
            </a:extLst>
          </p:cNvPr>
          <p:cNvSpPr/>
          <p:nvPr/>
        </p:nvSpPr>
        <p:spPr>
          <a:xfrm>
            <a:off x="6405067" y="1754305"/>
            <a:ext cx="4099480" cy="2368298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/>
              <a:t>2</a:t>
            </a:r>
          </a:p>
        </p:txBody>
      </p:sp>
      <p:sp>
        <p:nvSpPr>
          <p:cNvPr id="13" name="Rectangle 12">
            <a:hlinkClick r:id="rId6" action="ppaction://hlinksldjump"/>
            <a:extLst>
              <a:ext uri="{FF2B5EF4-FFF2-40B4-BE49-F238E27FC236}">
                <a16:creationId xmlns:a16="http://schemas.microsoft.com/office/drawing/2014/main" xmlns="" id="{BDEB084B-C8C9-4D4E-B983-BE900DC77A8F}"/>
              </a:ext>
            </a:extLst>
          </p:cNvPr>
          <p:cNvSpPr/>
          <p:nvPr/>
        </p:nvSpPr>
        <p:spPr>
          <a:xfrm>
            <a:off x="2305587" y="4122604"/>
            <a:ext cx="4099480" cy="2375815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/>
              <a:t>3</a:t>
            </a:r>
          </a:p>
        </p:txBody>
      </p:sp>
      <p:sp>
        <p:nvSpPr>
          <p:cNvPr id="14" name="Rectangle 13">
            <a:hlinkClick r:id="rId7" action="ppaction://hlinksldjump"/>
            <a:extLst>
              <a:ext uri="{FF2B5EF4-FFF2-40B4-BE49-F238E27FC236}">
                <a16:creationId xmlns:a16="http://schemas.microsoft.com/office/drawing/2014/main" xmlns="" id="{FCDE9176-E799-AF4D-A362-1A162C671A6C}"/>
              </a:ext>
            </a:extLst>
          </p:cNvPr>
          <p:cNvSpPr/>
          <p:nvPr/>
        </p:nvSpPr>
        <p:spPr>
          <a:xfrm>
            <a:off x="6405067" y="4122603"/>
            <a:ext cx="4099480" cy="2364525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/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F18FB94-AE03-CC4F-AC34-5FDACE86C62A}"/>
              </a:ext>
            </a:extLst>
          </p:cNvPr>
          <p:cNvSpPr txBox="1"/>
          <p:nvPr/>
        </p:nvSpPr>
        <p:spPr>
          <a:xfrm>
            <a:off x="4786186" y="5990721"/>
            <a:ext cx="26196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b="1" dirty="0">
                <a:solidFill>
                  <a:srgbClr val="FF0000"/>
                </a:solidFill>
              </a:rPr>
              <a:t>GENERATIONS</a:t>
            </a:r>
          </a:p>
        </p:txBody>
      </p:sp>
    </p:spTree>
    <p:extLst>
      <p:ext uri="{BB962C8B-B14F-4D97-AF65-F5344CB8AC3E}">
        <p14:creationId xmlns:p14="http://schemas.microsoft.com/office/powerpoint/2010/main" val="373707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*</a:t>
            </a:r>
            <a:r>
              <a:rPr lang="en-US" sz="3600" b="1" u="sng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 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64669" y="1160289"/>
            <a:ext cx="86010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rgbClr val="0000FF"/>
                </a:solidFill>
                <a:latin typeface="Berlin Sans FB Demi" panose="020E0802020502020306" pitchFamily="34" charset="0"/>
              </a:rPr>
              <a:t>Question 1</a:t>
            </a:r>
          </a:p>
        </p:txBody>
      </p:sp>
      <p:sp>
        <p:nvSpPr>
          <p:cNvPr id="4" name="Rectangle 3"/>
          <p:cNvSpPr/>
          <p:nvPr/>
        </p:nvSpPr>
        <p:spPr>
          <a:xfrm>
            <a:off x="1" y="2714057"/>
            <a:ext cx="12191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 dirty="0"/>
              <a:t>special qualities that belong to a group of</a:t>
            </a:r>
            <a:r>
              <a:rPr lang="x-none" sz="4000" dirty="0"/>
              <a:t> </a:t>
            </a:r>
            <a:r>
              <a:rPr lang="en-US" sz="4000" i="1" dirty="0"/>
              <a:t>people or things</a:t>
            </a:r>
            <a:endParaRPr lang="x-none" sz="4000" dirty="0"/>
          </a:p>
        </p:txBody>
      </p:sp>
      <p:sp>
        <p:nvSpPr>
          <p:cNvPr id="11" name="Rectangle 10"/>
          <p:cNvSpPr/>
          <p:nvPr/>
        </p:nvSpPr>
        <p:spPr>
          <a:xfrm>
            <a:off x="1505068" y="4311060"/>
            <a:ext cx="955530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a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GB" sz="5400" b="1" dirty="0">
                <a:solidFill>
                  <a:srgbClr val="FF0000"/>
                </a:solidFill>
              </a:rPr>
              <a:t>COMMON CHARACTERISTICS</a:t>
            </a:r>
            <a:r>
              <a:rPr lang="x-none" sz="5400" b="1" dirty="0">
                <a:solidFill>
                  <a:srgbClr val="FF0000"/>
                </a:solidFill>
              </a:rPr>
              <a:t> 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10614453" y="5918887"/>
            <a:ext cx="1161536" cy="691978"/>
          </a:xfrm>
          <a:prstGeom prst="rect">
            <a:avLst/>
          </a:prstGeom>
          <a:solidFill>
            <a:srgbClr val="5E9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61428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* </a:t>
            </a:r>
            <a:r>
              <a:rPr lang="en-US" sz="3600" b="1" u="sng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51006" y="1096512"/>
            <a:ext cx="8601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0000FF"/>
                </a:solidFill>
                <a:latin typeface="Berlin Sans FB Demi" panose="020E0802020502020306" pitchFamily="34" charset="0"/>
              </a:rPr>
              <a:t>Question 2</a:t>
            </a:r>
          </a:p>
        </p:txBody>
      </p:sp>
      <p:sp>
        <p:nvSpPr>
          <p:cNvPr id="4" name="Rectangle 3"/>
          <p:cNvSpPr/>
          <p:nvPr/>
        </p:nvSpPr>
        <p:spPr>
          <a:xfrm>
            <a:off x="235133" y="2349481"/>
            <a:ext cx="120221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/>
              <a:t>a disagreement between different generations</a:t>
            </a:r>
            <a:r>
              <a:rPr lang="x-none" sz="4800" dirty="0"/>
              <a:t> </a:t>
            </a:r>
            <a:endParaRPr lang="en-US" sz="4800" dirty="0"/>
          </a:p>
        </p:txBody>
      </p:sp>
      <p:sp>
        <p:nvSpPr>
          <p:cNvPr id="11" name="Rectangle 10"/>
          <p:cNvSpPr/>
          <p:nvPr/>
        </p:nvSpPr>
        <p:spPr>
          <a:xfrm>
            <a:off x="2733624" y="4128723"/>
            <a:ext cx="75954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ea typeface="Times New Roman" panose="02020603050405020304" pitchFamily="18" charset="0"/>
                <a:sym typeface="Wingdings" panose="05000000000000000000" pitchFamily="2" charset="2"/>
              </a:rPr>
              <a:t> GENERATIONAL CONFLICT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10614453" y="5931244"/>
            <a:ext cx="1161536" cy="691978"/>
          </a:xfrm>
          <a:prstGeom prst="rect">
            <a:avLst/>
          </a:prstGeom>
          <a:solidFill>
            <a:srgbClr val="5E9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91562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* </a:t>
            </a:r>
            <a:r>
              <a:rPr lang="en-US" sz="3600" b="1" u="sng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02428" y="1081144"/>
            <a:ext cx="86010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rgbClr val="0000FF"/>
                </a:solidFill>
                <a:latin typeface="Berlin Sans FB Demi" panose="020E0802020502020306" pitchFamily="34" charset="0"/>
              </a:rPr>
              <a:t>Question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599542" y="2560063"/>
            <a:ext cx="112905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/>
              <a:t>beliefs about what is important in the culture of</a:t>
            </a:r>
            <a:r>
              <a:rPr lang="x-none" sz="5400" dirty="0"/>
              <a:t> </a:t>
            </a:r>
            <a:r>
              <a:rPr lang="en-US" sz="5400" dirty="0"/>
              <a:t>a particular society</a:t>
            </a:r>
            <a:endParaRPr lang="x-none" sz="5400" dirty="0"/>
          </a:p>
        </p:txBody>
      </p:sp>
      <p:sp>
        <p:nvSpPr>
          <p:cNvPr id="11" name="Rectangle 10"/>
          <p:cNvSpPr/>
          <p:nvPr/>
        </p:nvSpPr>
        <p:spPr>
          <a:xfrm>
            <a:off x="2202360" y="4920166"/>
            <a:ext cx="706295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ea typeface="Times New Roman" panose="02020603050405020304" pitchFamily="18" charset="0"/>
                <a:sym typeface="Wingdings" panose="05000000000000000000" pitchFamily="2" charset="2"/>
              </a:rPr>
              <a:t> CULTURAL VALUES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10614453" y="5918887"/>
            <a:ext cx="1161536" cy="691978"/>
          </a:xfrm>
          <a:prstGeom prst="rect">
            <a:avLst/>
          </a:prstGeom>
          <a:solidFill>
            <a:srgbClr val="5E9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49709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10614453" y="5918887"/>
            <a:ext cx="1161536" cy="691978"/>
          </a:xfrm>
          <a:prstGeom prst="rect">
            <a:avLst/>
          </a:prstGeom>
          <a:solidFill>
            <a:srgbClr val="5E9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BACK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* </a:t>
            </a:r>
            <a:r>
              <a:rPr lang="en-US" sz="3600" b="1" u="sng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80741" y="1109575"/>
            <a:ext cx="8601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solidFill>
                  <a:srgbClr val="0000FF"/>
                </a:solidFill>
                <a:latin typeface="Berlin Sans FB Demi" panose="020E0802020502020306" pitchFamily="34" charset="0"/>
              </a:rPr>
              <a:t>Question 4</a:t>
            </a:r>
          </a:p>
        </p:txBody>
      </p:sp>
      <p:sp>
        <p:nvSpPr>
          <p:cNvPr id="4" name="Rectangle 3"/>
          <p:cNvSpPr/>
          <p:nvPr/>
        </p:nvSpPr>
        <p:spPr>
          <a:xfrm>
            <a:off x="561703" y="2266534"/>
            <a:ext cx="109662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/>
              <a:t>a belief or an opinion that has existed for a long</a:t>
            </a:r>
            <a:r>
              <a:rPr lang="x-none" sz="5400" dirty="0"/>
              <a:t> </a:t>
            </a:r>
            <a:r>
              <a:rPr lang="en-US" sz="5400" dirty="0"/>
              <a:t>time without changing</a:t>
            </a:r>
            <a:endParaRPr lang="x-none" sz="5400" dirty="0"/>
          </a:p>
        </p:txBody>
      </p:sp>
      <p:sp>
        <p:nvSpPr>
          <p:cNvPr id="11" name="Rectangle 10"/>
          <p:cNvSpPr/>
          <p:nvPr/>
        </p:nvSpPr>
        <p:spPr>
          <a:xfrm>
            <a:off x="2085991" y="4555611"/>
            <a:ext cx="746710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ea typeface="Times New Roman" panose="02020603050405020304" pitchFamily="18" charset="0"/>
                <a:sym typeface="Wingdings" panose="05000000000000000000" pitchFamily="2" charset="2"/>
              </a:rPr>
              <a:t> TRADITIONAL VIEW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54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635624"/>
            <a:ext cx="5008044" cy="797171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UTM Facebook K&amp;T" panose="02040603050506020204" pitchFamily="18" charset="0"/>
              </a:rPr>
              <a:t>READING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08E0627-9B64-414D-94C5-F7ECBA1EE60F}"/>
              </a:ext>
            </a:extLst>
          </p:cNvPr>
          <p:cNvSpPr txBox="1"/>
          <p:nvPr/>
        </p:nvSpPr>
        <p:spPr>
          <a:xfrm>
            <a:off x="2895375" y="3980613"/>
            <a:ext cx="75891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00FF"/>
                </a:solidFill>
              </a:rPr>
              <a:t>Different generations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460812" y="2608729"/>
            <a:ext cx="2584898" cy="8240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26532"/>
                </a:solidFill>
                <a:latin typeface="Bookman Old Style" pitchFamily="18" charset="0"/>
              </a:rPr>
              <a:t>LESSON 3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The generation gap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83773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2892</TotalTime>
  <Words>802</Words>
  <Application>Microsoft Office PowerPoint</Application>
  <PresentationFormat>Custom</PresentationFormat>
  <Paragraphs>209</Paragraphs>
  <Slides>25</Slides>
  <Notes>11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pc</cp:lastModifiedBy>
  <cp:revision>185</cp:revision>
  <dcterms:created xsi:type="dcterms:W3CDTF">2020-12-09T02:04:09Z</dcterms:created>
  <dcterms:modified xsi:type="dcterms:W3CDTF">2024-11-25T09:30:04Z</dcterms:modified>
</cp:coreProperties>
</file>