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2"/>
  </p:notesMasterIdLst>
  <p:sldIdLst>
    <p:sldId id="271" r:id="rId2"/>
    <p:sldId id="323" r:id="rId3"/>
    <p:sldId id="316" r:id="rId4"/>
    <p:sldId id="338" r:id="rId5"/>
    <p:sldId id="344" r:id="rId6"/>
    <p:sldId id="324" r:id="rId7"/>
    <p:sldId id="332" r:id="rId8"/>
    <p:sldId id="337" r:id="rId9"/>
    <p:sldId id="339" r:id="rId10"/>
    <p:sldId id="340" r:id="rId11"/>
    <p:sldId id="341" r:id="rId12"/>
    <p:sldId id="336" r:id="rId13"/>
    <p:sldId id="311" r:id="rId14"/>
    <p:sldId id="342" r:id="rId15"/>
    <p:sldId id="310" r:id="rId16"/>
    <p:sldId id="314" r:id="rId17"/>
    <p:sldId id="322" r:id="rId18"/>
    <p:sldId id="331" r:id="rId19"/>
    <p:sldId id="317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xmlns="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000000"/>
    <a:srgbClr val="61953D"/>
    <a:srgbClr val="5E913B"/>
    <a:srgbClr val="5C8E3A"/>
    <a:srgbClr val="E36427"/>
    <a:srgbClr val="D98F91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2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1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balanced (adj)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A balanced diet is a combination of the correct types and amounts of food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3386" y="2771761"/>
            <a:ext cx="179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/ˈbælənst/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074" name="Picture 2" descr="The Perfect Balanced Diet Chart to be Healthy | Femina.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958" y="1427416"/>
            <a:ext cx="3931364" cy="488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lanc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10" y="35441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fit (adj)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healthy and strong, especially as a result of exercise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05854" y="2771761"/>
            <a:ext cx="848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/fɪt/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098" name="Picture 2" descr="Tất tần tật từ vựng IELTS – Unit 3: Keeping fit – Học Hay - Cộng đồng hỏi  đáp mua bán điện tho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054" y="1530849"/>
            <a:ext cx="5458301" cy="43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09" y="351275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031675"/>
              </p:ext>
            </p:extLst>
          </p:nvPr>
        </p:nvGraphicFramePr>
        <p:xfrm>
          <a:off x="1171980" y="1210214"/>
          <a:ext cx="10071279" cy="524383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205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31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233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41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Pronunciation</a:t>
                      </a:r>
                      <a:endParaRPr lang="en-US" sz="2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Meaning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Vietnamese</a:t>
                      </a:r>
                      <a:r>
                        <a:rPr lang="vi-V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equivalent</a:t>
                      </a:r>
                      <a:r>
                        <a:rPr lang="vi-V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006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(to) work out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wɜːk aʊt/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exercise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in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order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to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improve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the 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or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appearance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of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your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body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luyện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593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(be) full of 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fʊl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əv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containing a lot of something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Tràn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đầy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098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diet (n) 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ˈdaɪ.ət/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and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drink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usually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eaten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or 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drunk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by a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or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006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balanced (adj) 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ˈbælənst/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balanced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diet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is a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combination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of the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correct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types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and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amounts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of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4639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 fit (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fɪt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healthy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and </a:t>
                      </a: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strong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especially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as a </a:t>
                      </a: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of </a:t>
                      </a: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exercise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284" y="1986263"/>
            <a:ext cx="9516995" cy="4403386"/>
          </a:xfrm>
          <a:prstGeom prst="rect">
            <a:avLst/>
          </a:prstGeom>
        </p:spPr>
      </p:pic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54962" y="28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8041" y="1709827"/>
            <a:ext cx="107448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Mark</a:t>
            </a:r>
            <a:r>
              <a:rPr lang="en-US" sz="2000" dirty="0"/>
              <a:t>: Hi, Nam!</a:t>
            </a:r>
          </a:p>
          <a:p>
            <a:r>
              <a:rPr lang="en-US" sz="2000" b="1" dirty="0"/>
              <a:t>Nam</a:t>
            </a:r>
            <a:r>
              <a:rPr lang="en-US" sz="2000" dirty="0"/>
              <a:t>: Hi, Mark! Long time no see. How are you?</a:t>
            </a:r>
          </a:p>
          <a:p>
            <a:r>
              <a:rPr lang="en-US" sz="2000" b="1" dirty="0"/>
              <a:t>Mark</a:t>
            </a:r>
            <a:r>
              <a:rPr lang="en-US" sz="2000" dirty="0"/>
              <a:t>: I'm fine, thanks, but you look so fit and healthy! Have you started working out again?</a:t>
            </a:r>
          </a:p>
          <a:p>
            <a:r>
              <a:rPr lang="en-US" sz="2000" b="1" dirty="0"/>
              <a:t>Nam</a:t>
            </a:r>
            <a:r>
              <a:rPr lang="en-US" sz="2000" dirty="0"/>
              <a:t>: Yes, I have. I've also stopped eating fast food and given up bad habits, such as staying up late.</a:t>
            </a:r>
          </a:p>
          <a:p>
            <a:r>
              <a:rPr lang="en-US" sz="2000" b="1" dirty="0"/>
              <a:t>Mark</a:t>
            </a:r>
            <a:r>
              <a:rPr lang="en-US" sz="2000" dirty="0"/>
              <a:t>: I can't believe it! I thought you can't live without burgers and chips!</a:t>
            </a:r>
          </a:p>
          <a:p>
            <a:r>
              <a:rPr lang="en-US" sz="2000" b="1" dirty="0"/>
              <a:t>Nam</a:t>
            </a:r>
            <a:r>
              <a:rPr lang="en-US" sz="2000" dirty="0"/>
              <a:t>: I know. I ate a lot of fast food, but now I prefer fresh fruits and vegetables.</a:t>
            </a:r>
          </a:p>
          <a:p>
            <a:r>
              <a:rPr lang="en-US" sz="2000" b="1" dirty="0"/>
              <a:t>Mark</a:t>
            </a:r>
            <a:r>
              <a:rPr lang="en-US" sz="2000" dirty="0"/>
              <a:t>: So what happened?</a:t>
            </a:r>
          </a:p>
          <a:p>
            <a:r>
              <a:rPr lang="en-US" sz="2000" b="1" dirty="0"/>
              <a:t>Nam</a:t>
            </a:r>
            <a:r>
              <a:rPr lang="en-US" sz="2000" dirty="0"/>
              <a:t>: Well, it was my grandfather. I visited him during my last summer holiday and have learnt a lot of important life lessons from him.</a:t>
            </a:r>
          </a:p>
          <a:p>
            <a:r>
              <a:rPr lang="en-US" sz="2000" b="1" dirty="0"/>
              <a:t>Mark</a:t>
            </a:r>
            <a:r>
              <a:rPr lang="en-US" sz="2000" dirty="0"/>
              <a:t>: Really?</a:t>
            </a:r>
          </a:p>
          <a:p>
            <a:r>
              <a:rPr lang="en-US" sz="2000" b="1" dirty="0"/>
              <a:t>Nam</a:t>
            </a:r>
            <a:r>
              <a:rPr lang="en-US" sz="2000" dirty="0"/>
              <a:t>: Yes. He's a wonderful person. He has just had his 90</a:t>
            </a:r>
            <a:r>
              <a:rPr lang="en-US" sz="2000" baseline="30000" dirty="0"/>
              <a:t>th</a:t>
            </a:r>
            <a:r>
              <a:rPr lang="en-US" sz="2000" dirty="0"/>
              <a:t> birthday, but he’s still full of energy!</a:t>
            </a:r>
          </a:p>
          <a:p>
            <a:r>
              <a:rPr lang="en-US" sz="2000" b="1" dirty="0"/>
              <a:t>Mark</a:t>
            </a:r>
            <a:r>
              <a:rPr lang="en-US" sz="2000" dirty="0"/>
              <a:t>: Amazing! How does he stay so active?</a:t>
            </a:r>
          </a:p>
          <a:p>
            <a:r>
              <a:rPr lang="en-US" sz="2000" b="1" dirty="0"/>
              <a:t>Nam</a:t>
            </a:r>
            <a:r>
              <a:rPr lang="en-US" sz="2000" dirty="0"/>
              <a:t>: Well, he does exercise every morning, goes to bed early, and eats a lot of vegetables. We spent a lot of time together cooking, working in his garden, and walking in the parks. I've learnt from him that taking regular exercise and eating a balanced diet are the key to a long and healthy life.</a:t>
            </a:r>
          </a:p>
        </p:txBody>
      </p:sp>
      <p:pic>
        <p:nvPicPr>
          <p:cNvPr id="8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54962" y="28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xmlns="" id="{319E2D8C-5FA6-A04A-95D5-5D21EB052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710830"/>
              </p:ext>
            </p:extLst>
          </p:nvPr>
        </p:nvGraphicFramePr>
        <p:xfrm>
          <a:off x="1380646" y="2282172"/>
          <a:ext cx="9231546" cy="354113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381827">
                  <a:extLst>
                    <a:ext uri="{9D8B030D-6E8A-4147-A177-3AD203B41FA5}">
                      <a16:colId xmlns:a16="http://schemas.microsoft.com/office/drawing/2014/main" xmlns="" val="1901049140"/>
                    </a:ext>
                  </a:extLst>
                </a:gridCol>
                <a:gridCol w="939818">
                  <a:extLst>
                    <a:ext uri="{9D8B030D-6E8A-4147-A177-3AD203B41FA5}">
                      <a16:colId xmlns:a16="http://schemas.microsoft.com/office/drawing/2014/main" xmlns="" val="1406894808"/>
                    </a:ext>
                  </a:extLst>
                </a:gridCol>
                <a:gridCol w="909901">
                  <a:extLst>
                    <a:ext uri="{9D8B030D-6E8A-4147-A177-3AD203B41FA5}">
                      <a16:colId xmlns:a16="http://schemas.microsoft.com/office/drawing/2014/main" xmlns="" val="3636186343"/>
                    </a:ext>
                  </a:extLst>
                </a:gridCol>
              </a:tblGrid>
              <a:tr h="632653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T</a:t>
                      </a:r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F</a:t>
                      </a:r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37947138"/>
                  </a:ext>
                </a:extLst>
              </a:tr>
              <a:tr h="829306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en-GB" sz="2000">
                          <a:solidFill>
                            <a:srgbClr val="000000"/>
                          </a:solidFill>
                        </a:rPr>
                        <a:t>. Nam</a:t>
                      </a:r>
                      <a:r>
                        <a:rPr lang="en-GB" sz="2000" baseline="0">
                          <a:solidFill>
                            <a:srgbClr val="000000"/>
                          </a:solidFill>
                        </a:rPr>
                        <a:t> has always had healthy habits.</a:t>
                      </a:r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2814291"/>
                  </a:ext>
                </a:extLst>
              </a:tr>
              <a:tr h="855223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2. He</a:t>
                      </a:r>
                      <a:r>
                        <a:rPr lang="en-GB" sz="2000" baseline="0" dirty="0">
                          <a:solidFill>
                            <a:srgbClr val="000000"/>
                          </a:solidFill>
                        </a:rPr>
                        <a:t> has learnt the importance of exercise and healthy food.</a:t>
                      </a:r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32538869"/>
                  </a:ext>
                </a:extLst>
              </a:tr>
              <a:tr h="1223952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3. Nam’s grandfather goes</a:t>
                      </a:r>
                      <a:r>
                        <a:rPr lang="en-GB" sz="2000" baseline="0" dirty="0">
                          <a:solidFill>
                            <a:srgbClr val="000000"/>
                          </a:solidFill>
                        </a:rPr>
                        <a:t> to sleep early, exercises everyday and eats healthily.</a:t>
                      </a:r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28323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0A6F4E-63DD-4CAC-B4E0-2C3C216837B6}"/>
              </a:ext>
            </a:extLst>
          </p:cNvPr>
          <p:cNvSpPr txBox="1"/>
          <p:nvPr/>
        </p:nvSpPr>
        <p:spPr>
          <a:xfrm>
            <a:off x="9891925" y="3110042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15C265-2E6E-447E-A4E4-4DC03F5C1DBB}"/>
              </a:ext>
            </a:extLst>
          </p:cNvPr>
          <p:cNvSpPr txBox="1"/>
          <p:nvPr/>
        </p:nvSpPr>
        <p:spPr>
          <a:xfrm>
            <a:off x="8969668" y="3903006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BB658C-231A-4A9F-A08A-BFF80F99FEEE}"/>
              </a:ext>
            </a:extLst>
          </p:cNvPr>
          <p:cNvSpPr txBox="1"/>
          <p:nvPr/>
        </p:nvSpPr>
        <p:spPr>
          <a:xfrm>
            <a:off x="8969668" y="4891224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Read the conversation again and decide whether the following statements are true (T) or false (F).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91848" y="1011704"/>
            <a:ext cx="10490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Fill in the blanks to make phrases from Task 1 with the following meanings.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947"/>
          <a:stretch/>
        </p:blipFill>
        <p:spPr>
          <a:xfrm>
            <a:off x="3393028" y="1571945"/>
            <a:ext cx="6387968" cy="5151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7196" y="2003461"/>
            <a:ext cx="104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4938" y="3347662"/>
            <a:ext cx="104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F0"/>
                </a:solidFill>
              </a:rPr>
              <a:t>habits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3502" y="4342539"/>
            <a:ext cx="123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F0"/>
                </a:solidFill>
              </a:rPr>
              <a:t>regular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3502" y="5779209"/>
            <a:ext cx="1357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F0"/>
                </a:solidFill>
              </a:rPr>
              <a:t>balanced</a:t>
            </a: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EDB809-72A7-644C-A060-D775E35F2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989" y="2395965"/>
            <a:ext cx="11658657" cy="3562597"/>
          </a:xfrm>
          <a:solidFill>
            <a:schemeClr val="accent2">
              <a:lumMod val="40000"/>
              <a:lumOff val="60000"/>
              <a:alpha val="60000"/>
            </a:schemeClr>
          </a:solidFill>
        </p:spPr>
        <p:txBody>
          <a:bodyPr anchor="ctr"/>
          <a:lstStyle/>
          <a:p>
            <a:pPr marL="15240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z="3000" dirty="0">
                <a:solidFill>
                  <a:schemeClr val="tx1"/>
                </a:solidFill>
              </a:rPr>
              <a:t>In the past, Nam (1. eat) _______ fast food and often stayed up late. But he (2. start) ____________ eating healthy food and (3. give) ____________ up bad habits. He has changed his lifestyle since he (4. visit) _________ his grandfather, who (5. just celebrate) ___________________ his 90</a:t>
            </a:r>
            <a:r>
              <a:rPr lang="en-GB" sz="3000" baseline="30000" dirty="0">
                <a:solidFill>
                  <a:schemeClr val="tx1"/>
                </a:solidFill>
              </a:rPr>
              <a:t>th</a:t>
            </a:r>
            <a:r>
              <a:rPr lang="en-GB" sz="3000" dirty="0">
                <a:solidFill>
                  <a:schemeClr val="tx1"/>
                </a:solidFill>
              </a:rPr>
              <a:t> birthday.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1043688"/>
            <a:ext cx="10490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text based on the conversation in Task 1. Use the correct forms of the verbs in brackets.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37588" y="2479725"/>
            <a:ext cx="857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63487" y="3172190"/>
            <a:ext cx="1991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has started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8956" y="3844342"/>
            <a:ext cx="1991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(has) given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53532" y="4548144"/>
            <a:ext cx="1991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    visited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8041" y="5228952"/>
            <a:ext cx="3198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has just celebrated</a:t>
            </a: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32303" y="1111508"/>
            <a:ext cx="79470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F26532"/>
                </a:solidFill>
                <a:cs typeface="Arial" panose="020B0604020202020204" pitchFamily="34" charset="0"/>
              </a:rPr>
              <a:t>Role-play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4438" y="2425827"/>
            <a:ext cx="69233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Ss</a:t>
            </a:r>
            <a:r>
              <a:rPr lang="en-US" sz="2800" dirty="0"/>
              <a:t> work in groups of 4.</a:t>
            </a:r>
          </a:p>
          <a:p>
            <a:r>
              <a:rPr lang="en-US" sz="2800" dirty="0"/>
              <a:t>- In each group, one student plays the role of grandpa who is in his 90s and still very strong and healthy. Others are grandchildren.</a:t>
            </a:r>
          </a:p>
          <a:p>
            <a:r>
              <a:rPr lang="en-US" sz="2800" dirty="0"/>
              <a:t>- Grandpa gives advice on how to be healthy.</a:t>
            </a:r>
          </a:p>
          <a:p>
            <a:r>
              <a:rPr lang="en-US" sz="2800" dirty="0"/>
              <a:t>- 3 minutes to prepare for the role-play.</a:t>
            </a:r>
          </a:p>
          <a:p>
            <a:r>
              <a:rPr lang="en-US" sz="2800" dirty="0"/>
              <a:t>- 2 minutes for a performance.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5122" name="Picture 2" descr="Grandfather and grandchildren twins walking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1"/>
          <a:stretch/>
        </p:blipFill>
        <p:spPr bwMode="auto">
          <a:xfrm>
            <a:off x="7172337" y="1854579"/>
            <a:ext cx="4404052" cy="380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985" y="2449531"/>
            <a:ext cx="8753494" cy="287097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Write a short paragraph about how to keep fit and stay healthy. 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Prepare materials for the project in Lesson 8.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3784768" y="3763537"/>
            <a:ext cx="4121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A healthy lifestyle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A long and healthy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1920835" y="5543351"/>
            <a:ext cx="9435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</a:rPr>
              <a:t>Giáo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viên</a:t>
            </a:r>
            <a:r>
              <a:rPr lang="en-US" sz="4000" b="1" dirty="0" smtClean="0">
                <a:solidFill>
                  <a:srgbClr val="0070C0"/>
                </a:solidFill>
              </a:rPr>
              <a:t>: </a:t>
            </a:r>
            <a:r>
              <a:rPr lang="en-US" sz="4000" b="1" dirty="0" err="1" smtClean="0">
                <a:solidFill>
                  <a:srgbClr val="0070C0"/>
                </a:solidFill>
              </a:rPr>
              <a:t>Phạm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Thị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Thúy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Hạ</a:t>
            </a:r>
            <a:endParaRPr lang="en-US" sz="4000" b="1" dirty="0" smtClean="0">
              <a:solidFill>
                <a:srgbClr val="0070C0"/>
              </a:solidFill>
            </a:endParaRPr>
          </a:p>
          <a:p>
            <a:r>
              <a:rPr lang="en-US" sz="4000" b="1" dirty="0" err="1" smtClean="0">
                <a:solidFill>
                  <a:srgbClr val="0070C0"/>
                </a:solidFill>
              </a:rPr>
              <a:t>Lớp</a:t>
            </a:r>
            <a:r>
              <a:rPr lang="en-US" sz="4000" b="1" dirty="0" smtClean="0">
                <a:solidFill>
                  <a:srgbClr val="0070C0"/>
                </a:solidFill>
              </a:rPr>
              <a:t>: 11A1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800" dirty="0"/>
              <a:t>Work in 4 groups. 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Each group is given pieces of paper about healthy and unhealthy lifestyle.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Classify them to correct columns.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The first team to complete the task correctly is the winner. 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Go to the board and show the answers.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CATEGORIZING GAME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5627" y="1234685"/>
            <a:ext cx="543502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HEALTHY LIFESTYLE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5044" y="1234685"/>
            <a:ext cx="5825446" cy="707886"/>
          </a:xfrm>
          <a:prstGeom prst="rect">
            <a:avLst/>
          </a:prstGeom>
          <a:solidFill>
            <a:srgbClr val="E0A4A5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UNHEALTHY LIFESTYLE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893753" y="2284055"/>
            <a:ext cx="3456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Eat fruits and vegetables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4967" y="2994871"/>
            <a:ext cx="2828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Drink enough water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8438" y="4368663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Have a balanced diet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4967" y="3682089"/>
            <a:ext cx="281910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Get regular exercise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9819" y="5790295"/>
            <a:ext cx="351859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Avoid tobacco and drugs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14967" y="5079479"/>
            <a:ext cx="333617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Get enough good sleep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26841" y="2261816"/>
            <a:ext cx="4647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Stay up late</a:t>
            </a:r>
          </a:p>
          <a:p>
            <a:pPr algn="ctr">
              <a:lnSpc>
                <a:spcPct val="120000"/>
              </a:lnSpc>
            </a:pP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93059" y="4362418"/>
            <a:ext cx="31459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Eat late in the evening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60494" y="2930347"/>
            <a:ext cx="3025958" cy="4944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Eat too much sodium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84194" y="5758453"/>
            <a:ext cx="378295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Have excessive screen time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30074" y="5099517"/>
            <a:ext cx="459542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Overuse painkillers and sedatives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33748" y="3671432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Eat fast food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1026" name="Picture 2" descr="1,248 Smiley Face Thumbs Up Stock Photos, Pictures &amp; Royalty-Free Images - 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99" y="2080239"/>
            <a:ext cx="1150252" cy="110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d but relieved face Icon | Noto Emoji Smileys Iconset | Goog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518" y="1985433"/>
            <a:ext cx="992119" cy="99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03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3784768" y="3763537"/>
            <a:ext cx="4121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A healthy lifestyle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A long and healthy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0180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298285" y="1165812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74265" y="2184663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PRESENTATION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98285" y="3422090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</a:t>
            </a:r>
            <a:r>
              <a:rPr lang="en-US">
                <a:solidFill>
                  <a:schemeClr val="tx1"/>
                </a:solidFill>
              </a:rPr>
              <a:t>: Categorizing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read.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True or False.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Fill in the blanks to make phrases.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Complete the text.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182052" y="1493514"/>
            <a:ext cx="767580" cy="69114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3653" y="2512364"/>
            <a:ext cx="700613" cy="90972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858132" y="4714319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PRODUCTION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764883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5047394"/>
            <a:ext cx="468347" cy="72689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249018" y="3777193"/>
            <a:ext cx="700614" cy="93712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4666965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Role-play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2043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(to) work out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to exercise in order to improve the </a:t>
            </a:r>
          </a:p>
          <a:p>
            <a:r>
              <a:rPr lang="en-US" sz="2800"/>
              <a:t>strength or appearance of your body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639382" y="2771761"/>
            <a:ext cx="1781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/wɜːk aʊt/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052" name="Picture 4" descr="Man Workout Fitness Aerobic And Exercises Stock Illustration - Download  Image Now - Exercising, Men, Relaxation Exercise - i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48" y="1619570"/>
            <a:ext cx="40290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work o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30010" y="3516576"/>
            <a:ext cx="507734" cy="50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(be) full of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containing a lot of something</a:t>
            </a: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</a:rPr>
              <a:t>E.g: Y</a:t>
            </a:r>
            <a:r>
              <a:rPr lang="en-US" sz="2800" i="1">
                <a:solidFill>
                  <a:schemeClr val="accent2">
                    <a:lumMod val="50000"/>
                  </a:schemeClr>
                </a:solidFill>
              </a:rPr>
              <a:t>ou're always so full </a:t>
            </a:r>
            <a:r>
              <a:rPr lang="en-US" sz="2800" b="1" i="1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en-US" sz="2800" i="1">
                <a:solidFill>
                  <a:schemeClr val="accent2">
                    <a:lumMod val="50000"/>
                  </a:schemeClr>
                </a:solidFill>
              </a:rPr>
              <a:t> energy.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1396" y="2771761"/>
            <a:ext cx="1337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/fʊl əv/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624" y="1723229"/>
            <a:ext cx="5284726" cy="3433024"/>
          </a:xfrm>
          <a:prstGeom prst="rect">
            <a:avLst/>
          </a:prstGeom>
        </p:spPr>
      </p:pic>
      <p:pic>
        <p:nvPicPr>
          <p:cNvPr id="5" name="full o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99478" y="34962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diet (n)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7" y="4449485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the food and drink usually eaten or </a:t>
            </a:r>
          </a:p>
          <a:p>
            <a:r>
              <a:rPr lang="en-US" sz="2800"/>
              <a:t>drunk by a person or group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4948" y="2771761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/ˈdaɪət/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570" y="1819287"/>
            <a:ext cx="5620831" cy="3496291"/>
          </a:xfrm>
          <a:prstGeom prst="rect">
            <a:avLst/>
          </a:prstGeom>
        </p:spPr>
      </p:pic>
      <p:pic>
        <p:nvPicPr>
          <p:cNvPr id="3" name="di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2040" y="34019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2704</TotalTime>
  <Words>886</Words>
  <Application>Microsoft Office PowerPoint</Application>
  <PresentationFormat>Custom</PresentationFormat>
  <Paragraphs>174</Paragraphs>
  <Slides>20</Slides>
  <Notes>8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pc</cp:lastModifiedBy>
  <cp:revision>160</cp:revision>
  <dcterms:created xsi:type="dcterms:W3CDTF">2020-12-09T02:04:09Z</dcterms:created>
  <dcterms:modified xsi:type="dcterms:W3CDTF">2024-11-25T09:28:57Z</dcterms:modified>
</cp:coreProperties>
</file>