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6_6F0FF1CF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6" r:id="rId2"/>
    <p:sldId id="309" r:id="rId3"/>
    <p:sldId id="330" r:id="rId4"/>
    <p:sldId id="342" r:id="rId5"/>
    <p:sldId id="341" r:id="rId6"/>
    <p:sldId id="285" r:id="rId7"/>
    <p:sldId id="275" r:id="rId8"/>
    <p:sldId id="332" r:id="rId9"/>
    <p:sldId id="260" r:id="rId10"/>
    <p:sldId id="322" r:id="rId11"/>
    <p:sldId id="323" r:id="rId12"/>
    <p:sldId id="324" r:id="rId13"/>
    <p:sldId id="261" r:id="rId14"/>
    <p:sldId id="326" r:id="rId15"/>
    <p:sldId id="327" r:id="rId16"/>
    <p:sldId id="328" r:id="rId17"/>
    <p:sldId id="329" r:id="rId18"/>
    <p:sldId id="338" r:id="rId19"/>
    <p:sldId id="335" r:id="rId20"/>
    <p:sldId id="344" r:id="rId21"/>
    <p:sldId id="345" r:id="rId22"/>
    <p:sldId id="343" r:id="rId23"/>
    <p:sldId id="337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26714"/>
    <a:srgbClr val="A0DCFA"/>
    <a:srgbClr val="EE8640"/>
    <a:srgbClr val="0066FF"/>
    <a:srgbClr val="006673"/>
    <a:srgbClr val="A3DBE1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87" autoAdjust="0"/>
  </p:normalViewPr>
  <p:slideViewPr>
    <p:cSldViewPr snapToGrid="0" showGuides="1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56_6F0FF1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63262A-A02E-4430-9DD7-AFF1304550F0}" authorId="{EF6767FD-3504-EF2F-27A7-16E96FA613E4}" created="2022-02-23T08:48:04.649">
    <pc:sldMkLst xmlns:pc="http://schemas.microsoft.com/office/powerpoint/2013/main/command">
      <pc:docMk/>
      <pc:sldMk cId="677141087" sldId="285"/>
    </pc:sldMkLst>
    <p188:txBody>
      <a:bodyPr/>
      <a:lstStyle/>
      <a:p>
        <a:r>
          <a:rPr lang="en-US"/>
          <a:t>Phần này cô có thể chia hai cột: 1 tiếng Anh, 1 nghĩa tiếng Việt và giải thích phần nghĩa bằng tiếng Việt cho học sinh khi giảng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D165B01F-0F33-41DF-98CB-B671F680CD0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6_6F0FF1C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7" y="3763537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New learning activities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13" name="!!1a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DA152C-4C6C-4037-B246-7F8E64CF95AF}"/>
              </a:ext>
            </a:extLst>
          </p:cNvPr>
          <p:cNvSpPr txBox="1"/>
          <p:nvPr/>
        </p:nvSpPr>
        <p:spPr>
          <a:xfrm>
            <a:off x="4505498" y="4743077"/>
            <a:ext cx="767284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F00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1408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1.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C86D194-494D-44E7-A7CD-0F060DEDE9A3}"/>
              </a:ext>
            </a:extLst>
          </p:cNvPr>
          <p:cNvCxnSpPr>
            <a:cxnSpLocks/>
          </p:cNvCxnSpPr>
          <p:nvPr/>
        </p:nvCxnSpPr>
        <p:spPr>
          <a:xfrm>
            <a:off x="3217139" y="1471246"/>
            <a:ext cx="10369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7A35848-B6C9-4F88-B5D8-41FF347D58F4}"/>
              </a:ext>
            </a:extLst>
          </p:cNvPr>
          <p:cNvCxnSpPr>
            <a:cxnSpLocks/>
          </p:cNvCxnSpPr>
          <p:nvPr/>
        </p:nvCxnSpPr>
        <p:spPr>
          <a:xfrm>
            <a:off x="5477014" y="1492514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</a:t>
            </a:r>
            <a:r>
              <a:rPr lang="en-US" u="sng" dirty="0">
                <a:solidFill>
                  <a:srgbClr val="E26714"/>
                </a:solidFill>
              </a:rPr>
              <a:t>geography teacher </a:t>
            </a:r>
            <a:r>
              <a:rPr lang="en-US" dirty="0"/>
              <a:t>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</a:t>
            </a:r>
            <a:r>
              <a:rPr lang="en-US" u="sng" dirty="0">
                <a:solidFill>
                  <a:srgbClr val="E26714"/>
                </a:solidFill>
              </a:rPr>
              <a:t>So, is watching the video part of your homework?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rgbClr val="E26714"/>
                </a:solidFill>
              </a:rPr>
              <a:t>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89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31866"/>
              </p:ext>
            </p:extLst>
          </p:nvPr>
        </p:nvGraphicFramePr>
        <p:xfrm>
          <a:off x="2368063" y="700073"/>
          <a:ext cx="7776306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29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9176993" y="118012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7D3537-2E42-4B35-B3E4-F8EDC5BCD840}"/>
              </a:ext>
            </a:extLst>
          </p:cNvPr>
          <p:cNvSpPr/>
          <p:nvPr/>
        </p:nvSpPr>
        <p:spPr>
          <a:xfrm>
            <a:off x="5509847" y="1195754"/>
            <a:ext cx="1312984" cy="326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936F2F-8F2F-4D28-8362-0216D0794887}"/>
              </a:ext>
            </a:extLst>
          </p:cNvPr>
          <p:cNvSpPr/>
          <p:nvPr/>
        </p:nvSpPr>
        <p:spPr>
          <a:xfrm>
            <a:off x="5509847" y="1195756"/>
            <a:ext cx="1312984" cy="326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not good.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BEC7F7A-A3D9-4E5E-9477-2F4743BAF4C2}"/>
              </a:ext>
            </a:extLst>
          </p:cNvPr>
          <p:cNvCxnSpPr>
            <a:cxnSpLocks/>
          </p:cNvCxnSpPr>
          <p:nvPr/>
        </p:nvCxnSpPr>
        <p:spPr>
          <a:xfrm>
            <a:off x="3334705" y="1491107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3DAE7D4-1462-4461-8FFB-F393B6F288B3}"/>
              </a:ext>
            </a:extLst>
          </p:cNvPr>
          <p:cNvCxnSpPr>
            <a:cxnSpLocks/>
          </p:cNvCxnSpPr>
          <p:nvPr/>
        </p:nvCxnSpPr>
        <p:spPr>
          <a:xfrm flipV="1">
            <a:off x="6043471" y="1480513"/>
            <a:ext cx="676069" cy="105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</a:t>
            </a:r>
            <a:r>
              <a:rPr lang="en-US" u="sng" dirty="0">
                <a:solidFill>
                  <a:srgbClr val="E26714"/>
                </a:solidFill>
              </a:rPr>
              <a:t>I’m not good at taking notes in class</a:t>
            </a:r>
            <a:r>
              <a:rPr lang="en-US" dirty="0"/>
              <a:t>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0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66276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xmlns="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xmlns="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xmlns="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3.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Nick’s class is working on many projects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7E3B8E6-DAFE-4938-9296-C88A9DAA7FC6}"/>
              </a:ext>
            </a:extLst>
          </p:cNvPr>
          <p:cNvCxnSpPr>
            <a:cxnSpLocks/>
          </p:cNvCxnSpPr>
          <p:nvPr/>
        </p:nvCxnSpPr>
        <p:spPr>
          <a:xfrm>
            <a:off x="2511745" y="1570891"/>
            <a:ext cx="11937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10DAA36-BFF9-4A76-B0E9-4A4296061E58}"/>
              </a:ext>
            </a:extLst>
          </p:cNvPr>
          <p:cNvCxnSpPr>
            <a:cxnSpLocks/>
          </p:cNvCxnSpPr>
          <p:nvPr/>
        </p:nvCxnSpPr>
        <p:spPr>
          <a:xfrm>
            <a:off x="5146431" y="1561176"/>
            <a:ext cx="14851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u="sng" dirty="0">
                <a:solidFill>
                  <a:srgbClr val="E26714"/>
                </a:solidFill>
              </a:rPr>
              <a:t>We’re doing a lot of projects </a:t>
            </a:r>
            <a:r>
              <a:rPr lang="en-US" dirty="0"/>
              <a:t>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365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2075585" y="1156548"/>
            <a:ext cx="8747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ONE word only. </a:t>
            </a:r>
            <a:r>
              <a:rPr lang="en-US" sz="22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4, page 87)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4533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927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1" y="2101755"/>
            <a:ext cx="986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Nick is watching the video _______ his geography teacher uploaded on </a:t>
            </a:r>
            <a:r>
              <a:rPr lang="en-US" sz="2800" dirty="0" err="1"/>
              <a:t>Eclass</a:t>
            </a:r>
            <a:r>
              <a:rPr lang="en-US" sz="2800" dirty="0"/>
              <a:t>.</a:t>
            </a:r>
          </a:p>
          <a:p>
            <a:r>
              <a:rPr lang="en-US" sz="2800" dirty="0"/>
              <a:t>2. This way of learning gives him a chance to discuss with his classmates, _______ may have original ideas on the topic.</a:t>
            </a:r>
          </a:p>
          <a:p>
            <a:r>
              <a:rPr lang="en-US" sz="2800" dirty="0"/>
              <a:t>3. They are doing a lot of projects _______ help them understand the lessons better.</a:t>
            </a:r>
          </a:p>
          <a:p>
            <a:r>
              <a:rPr lang="en-US" sz="2800" dirty="0"/>
              <a:t>4. That way of studying, _______ gives them more control over their own learning,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35131"/>
              </p:ext>
            </p:extLst>
          </p:nvPr>
        </p:nvGraphicFramePr>
        <p:xfrm>
          <a:off x="2392278" y="684054"/>
          <a:ext cx="7868529" cy="9018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8529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901859">
                <a:tc>
                  <a:txBody>
                    <a:bodyPr/>
                    <a:lstStyle/>
                    <a:p>
                      <a:r>
                        <a:rPr lang="en-US" sz="2400"/>
                        <a:t>1. Nick is watching the video  ________ his geography teacher uploaded on Eclass.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6246954" y="593787"/>
            <a:ext cx="1150322" cy="390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</a:t>
            </a:r>
            <a:r>
              <a:rPr lang="en-US" dirty="0">
                <a:solidFill>
                  <a:srgbClr val="E26714"/>
                </a:solidFill>
              </a:rPr>
              <a:t>I’m watching the video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my geography teacher uploaded on </a:t>
            </a:r>
            <a:r>
              <a:rPr lang="en-US" dirty="0" err="1">
                <a:solidFill>
                  <a:srgbClr val="E26714"/>
                </a:solidFill>
              </a:rPr>
              <a:t>Eclass</a:t>
            </a:r>
            <a:r>
              <a:rPr lang="en-US" dirty="0">
                <a:solidFill>
                  <a:srgbClr val="E26714"/>
                </a:solidFill>
              </a:rPr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9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12181"/>
              </p:ext>
            </p:extLst>
          </p:nvPr>
        </p:nvGraphicFramePr>
        <p:xfrm>
          <a:off x="1714231" y="660695"/>
          <a:ext cx="8763539" cy="1153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63539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1153592">
                <a:tc>
                  <a:txBody>
                    <a:bodyPr/>
                    <a:lstStyle/>
                    <a:p>
                      <a:r>
                        <a:rPr lang="en-US" sz="2600"/>
                        <a:t>2. This way of learning gives him a chance to discuss with his classmates, _______ may have original ideas on the topic.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3530261" y="1082456"/>
            <a:ext cx="1012711" cy="470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who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</a:t>
            </a:r>
            <a:r>
              <a:rPr lang="en-US" dirty="0">
                <a:solidFill>
                  <a:srgbClr val="E26714"/>
                </a:solidFill>
              </a:rPr>
              <a:t>So I prefer this way of learning. It gives me a chance to discuss with my classmates, </a:t>
            </a:r>
            <a:r>
              <a:rPr lang="en-US" b="1" u="sng" dirty="0">
                <a:solidFill>
                  <a:srgbClr val="E26714"/>
                </a:solidFill>
              </a:rPr>
              <a:t>who</a:t>
            </a:r>
            <a:r>
              <a:rPr lang="en-US" dirty="0">
                <a:solidFill>
                  <a:srgbClr val="E26714"/>
                </a:solidFill>
              </a:rPr>
              <a:t> may have original ideas on the topic</a:t>
            </a:r>
            <a:r>
              <a:rPr lang="en-US" dirty="0"/>
              <a:t>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3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00193"/>
              </p:ext>
            </p:extLst>
          </p:nvPr>
        </p:nvGraphicFramePr>
        <p:xfrm>
          <a:off x="2315909" y="719160"/>
          <a:ext cx="769486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94867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r>
                        <a:rPr lang="en-US" sz="2800"/>
                        <a:t>3. They are doing a lot of projects _____ help them understand the lessons better.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7426043" y="662624"/>
            <a:ext cx="898808" cy="394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dirty="0">
                <a:solidFill>
                  <a:srgbClr val="E26714"/>
                </a:solidFill>
              </a:rPr>
              <a:t>We’re doing a lot of projects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help us understand the lessons better</a:t>
            </a:r>
            <a:r>
              <a:rPr lang="en-US" dirty="0"/>
              <a:t>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49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1473"/>
              </p:ext>
            </p:extLst>
          </p:nvPr>
        </p:nvGraphicFramePr>
        <p:xfrm>
          <a:off x="2243106" y="771259"/>
          <a:ext cx="8005791" cy="1009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05791">
                  <a:extLst>
                    <a:ext uri="{9D8B030D-6E8A-4147-A177-3AD203B41FA5}">
                      <a16:colId xmlns:a16="http://schemas.microsoft.com/office/drawing/2014/main" xmlns="" val="4292787815"/>
                    </a:ext>
                  </a:extLst>
                </a:gridCol>
              </a:tblGrid>
              <a:tr h="1009469">
                <a:tc>
                  <a:txBody>
                    <a:bodyPr/>
                    <a:lstStyle/>
                    <a:p>
                      <a:r>
                        <a:rPr lang="en-US" sz="2800"/>
                        <a:t>4. That way of studying, _______ gives them more control over their own learning, is quite useful.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9A898C-5C09-476F-A813-80AF5DE5BAF8}"/>
              </a:ext>
            </a:extLst>
          </p:cNvPr>
          <p:cNvSpPr/>
          <p:nvPr/>
        </p:nvSpPr>
        <p:spPr>
          <a:xfrm>
            <a:off x="6005917" y="686173"/>
            <a:ext cx="112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</a:t>
            </a:r>
            <a:r>
              <a:rPr lang="en-US" dirty="0">
                <a:solidFill>
                  <a:srgbClr val="E26714"/>
                </a:solidFill>
              </a:rPr>
              <a:t>This way of studying, </a:t>
            </a:r>
            <a:r>
              <a:rPr lang="en-US" b="1" u="sng" dirty="0">
                <a:solidFill>
                  <a:srgbClr val="E26714"/>
                </a:solidFill>
              </a:rPr>
              <a:t>which</a:t>
            </a:r>
            <a:r>
              <a:rPr lang="en-US" dirty="0">
                <a:solidFill>
                  <a:srgbClr val="E26714"/>
                </a:solidFill>
              </a:rPr>
              <a:t>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199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xmlns="" id="{BC11E41C-77D2-4448-AD2E-E8EEBF354B38}"/>
              </a:ext>
            </a:extLst>
          </p:cNvPr>
          <p:cNvSpPr/>
          <p:nvPr/>
        </p:nvSpPr>
        <p:spPr>
          <a:xfrm>
            <a:off x="4565009" y="5335399"/>
            <a:ext cx="4323807" cy="873173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5" y="572890"/>
            <a:ext cx="111907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Long: Hi, Nick. What are you doing?</a:t>
            </a:r>
          </a:p>
          <a:p>
            <a:r>
              <a:rPr lang="en-US" sz="1900" dirty="0"/>
              <a:t>Nick: I’m watching the video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my geography teacher uploaded on </a:t>
            </a:r>
            <a:r>
              <a:rPr lang="en-US" sz="1900" dirty="0" err="1"/>
              <a:t>Eclass</a:t>
            </a:r>
            <a:r>
              <a:rPr lang="en-US" sz="1900" dirty="0"/>
              <a:t>.</a:t>
            </a:r>
          </a:p>
          <a:p>
            <a:r>
              <a:rPr lang="en-US" sz="1900" dirty="0"/>
              <a:t>Long: Really? What is it about?</a:t>
            </a:r>
          </a:p>
          <a:p>
            <a:r>
              <a:rPr lang="en-US" sz="1900" dirty="0"/>
              <a:t>Nick: It’s about global warming. My teacher asked us to watch the video and find more information about this topic.</a:t>
            </a:r>
          </a:p>
          <a:p>
            <a:r>
              <a:rPr lang="en-US" sz="1900" dirty="0"/>
              <a:t>Long: So, is watching the video part of your homework?</a:t>
            </a:r>
          </a:p>
          <a:p>
            <a:r>
              <a:rPr lang="en-US" sz="1900" dirty="0"/>
              <a:t>Nick: Yes, then next week, we’ll work in groups and discuss the topic in class.</a:t>
            </a:r>
          </a:p>
          <a:p>
            <a:r>
              <a:rPr lang="en-US" sz="1900" dirty="0"/>
              <a:t>Long: Sounds interesting. You can watch the video many times and also search for more information at home.</a:t>
            </a:r>
          </a:p>
          <a:p>
            <a:r>
              <a:rPr lang="en-US" sz="1900" dirty="0"/>
              <a:t>Nick: You’re right. I’m not good at taking notes in class, you know. So I prefer this way of learning. It gives me a chance to discuss with my classmates, </a:t>
            </a:r>
            <a:r>
              <a:rPr lang="en-US" sz="1900" b="1" dirty="0">
                <a:solidFill>
                  <a:srgbClr val="E26714"/>
                </a:solidFill>
              </a:rPr>
              <a:t>who</a:t>
            </a:r>
            <a:r>
              <a:rPr lang="en-US" sz="1900" dirty="0"/>
              <a:t> may have original ideas on the topic.</a:t>
            </a:r>
          </a:p>
          <a:p>
            <a:r>
              <a:rPr lang="en-US" sz="1900" dirty="0"/>
              <a:t>Long: Does your teacher often ask you to prepare materials at home and discuss in class, Nick?</a:t>
            </a:r>
          </a:p>
          <a:p>
            <a:r>
              <a:rPr lang="en-US" sz="1900" dirty="0"/>
              <a:t>Nick: Yes, she does. We’re doing a lot of projects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help us understand the lessons better. This way of studying, </a:t>
            </a:r>
            <a:r>
              <a:rPr lang="en-US" sz="1900" b="1" dirty="0">
                <a:solidFill>
                  <a:srgbClr val="E26714"/>
                </a:solidFill>
              </a:rPr>
              <a:t>which</a:t>
            </a:r>
            <a:r>
              <a:rPr lang="en-US" sz="1900" dirty="0"/>
              <a:t> gives us more control over our own learning, is quite useful.</a:t>
            </a:r>
          </a:p>
          <a:p>
            <a:r>
              <a:rPr lang="en-US" sz="1900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2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0DF35B-EAC2-4146-B422-7F01F1CE69EC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C166E87-2146-4270-A140-D878007DAFA8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19C5A84-8525-42F9-9AFC-9CB8911FC78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5F5348-7DFB-4558-AE65-9297C263D015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22AC420-274F-4872-834F-B7831689B789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FD5CF60-D28C-467C-AAF4-B9C2384DD149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E73DFED-9E41-4848-B92E-D317E8918A6B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F585BC2-ED98-46C1-90E0-11E2694E7EB7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BF015A1-B3D5-43EF-BA90-983C229BE274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5C3D11-EB65-4843-9D27-7B58A20BA1D9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A07C29E-8DBB-4818-BA92-32ADAD649F8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21873A-22D1-4346-999E-816022896E7A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3CC61FC-8573-4C1A-B745-B232FD2CED85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FCEB3088-5286-4B90-98F6-FC52FD28567B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A2968-D052-67B6-82C3-93C0A3011618}"/>
              </a:ext>
            </a:extLst>
          </p:cNvPr>
          <p:cNvSpPr txBox="1"/>
          <p:nvPr/>
        </p:nvSpPr>
        <p:spPr>
          <a:xfrm>
            <a:off x="850662" y="961053"/>
            <a:ext cx="1038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265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SURVEY</a:t>
            </a:r>
            <a:r>
              <a:rPr lang="en-US" sz="2400" b="1" dirty="0">
                <a:solidFill>
                  <a:srgbClr val="F265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Your experiences with the following 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863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12325" y="1363148"/>
            <a:ext cx="10148553" cy="88373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a typeface="Adobe Gothic Std B" panose="020B0800000000000000" pitchFamily="34" charset="-128"/>
              </a:rPr>
              <a:t>*WARM-UP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: Game 'Kahoot!'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67E2D6-821D-4119-92F7-601F9A497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2851582"/>
            <a:ext cx="7053534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00E74C-A9AD-D455-DCAA-B9ABF8B8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9275031-3CBB-C077-D024-9080DB57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60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D5F786-5D74-C708-0816-94B274FCBAFD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1488C0-4D5F-DC7A-4CB5-5AD273E71486}"/>
              </a:ext>
            </a:extLst>
          </p:cNvPr>
          <p:cNvSpPr/>
          <p:nvPr/>
        </p:nvSpPr>
        <p:spPr>
          <a:xfrm>
            <a:off x="1250302" y="1110343"/>
            <a:ext cx="9703837" cy="11383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GAME SURVEY: Quizizz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Answer 5 questions by voting. You can choose more than 1 option.  </a:t>
            </a:r>
          </a:p>
        </p:txBody>
      </p:sp>
      <p:pic>
        <p:nvPicPr>
          <p:cNvPr id="1026" name="Picture 2" descr="Trải nghiệm Quizizz | 136 lần chơi | Quizizz">
            <a:extLst>
              <a:ext uri="{FF2B5EF4-FFF2-40B4-BE49-F238E27FC236}">
                <a16:creationId xmlns:a16="http://schemas.microsoft.com/office/drawing/2014/main" xmlns="" id="{65B119BE-D779-2589-D5B1-D9699F8A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7" y="2677886"/>
            <a:ext cx="4450701" cy="3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112828-A875-0D4C-649E-0D28ABC8B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B796BE1-FB90-0FED-2851-45158130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60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1B4664-5A0F-777E-D509-91FA934AD707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B26883-6286-330B-6723-931EA16DA410}"/>
              </a:ext>
            </a:extLst>
          </p:cNvPr>
          <p:cNvSpPr/>
          <p:nvPr/>
        </p:nvSpPr>
        <p:spPr>
          <a:xfrm>
            <a:off x="1156995" y="1004213"/>
            <a:ext cx="2967135" cy="675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SURVEY SUMMARY: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A7AB780-CB51-6C95-8839-9F9F68720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97155"/>
              </p:ext>
            </p:extLst>
          </p:nvPr>
        </p:nvGraphicFramePr>
        <p:xfrm>
          <a:off x="1156996" y="2053943"/>
          <a:ext cx="8696130" cy="331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634">
                  <a:extLst>
                    <a:ext uri="{9D8B030D-6E8A-4147-A177-3AD203B41FA5}">
                      <a16:colId xmlns:a16="http://schemas.microsoft.com/office/drawing/2014/main" xmlns="" val="3454904383"/>
                    </a:ext>
                  </a:extLst>
                </a:gridCol>
                <a:gridCol w="3743496">
                  <a:extLst>
                    <a:ext uri="{9D8B030D-6E8A-4147-A177-3AD203B41FA5}">
                      <a16:colId xmlns:a16="http://schemas.microsoft.com/office/drawing/2014/main" xmlns="" val="2978136965"/>
                    </a:ext>
                  </a:extLst>
                </a:gridCol>
              </a:tblGrid>
              <a:tr h="6622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STUDENTS’ VOTES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046266"/>
                  </a:ext>
                </a:extLst>
              </a:tr>
              <a:tr h="6622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FAVOURITE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Experiment,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269098"/>
                  </a:ext>
                </a:extLst>
              </a:tr>
              <a:tr h="6622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Presentation, debate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0304940"/>
                  </a:ext>
                </a:extLst>
              </a:tr>
              <a:tr h="6622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DIFFICULT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484945"/>
                  </a:ext>
                </a:extLst>
              </a:tr>
              <a:tr h="6622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 TO EXPERIENCE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Experiment,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72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26BD6D-76F7-1080-E1B2-6A52376D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61F6A9-74E4-ACCD-18A8-8DA4B3C6FE24}"/>
              </a:ext>
            </a:extLst>
          </p:cNvPr>
          <p:cNvSpPr txBox="1"/>
          <p:nvPr/>
        </p:nvSpPr>
        <p:spPr>
          <a:xfrm>
            <a:off x="2153823" y="1021606"/>
            <a:ext cx="8009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favorite learning activity, choosing ONE from 6 activities below.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94F5A0C-B331-2D0F-D899-A8C375FA2DDD}"/>
              </a:ext>
            </a:extLst>
          </p:cNvPr>
          <p:cNvSpPr/>
          <p:nvPr/>
        </p:nvSpPr>
        <p:spPr>
          <a:xfrm>
            <a:off x="1612770" y="98193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46052B-AE39-CA2D-F8E1-6EFAF66BCC46}"/>
              </a:ext>
            </a:extLst>
          </p:cNvPr>
          <p:cNvSpPr txBox="1"/>
          <p:nvPr/>
        </p:nvSpPr>
        <p:spPr>
          <a:xfrm>
            <a:off x="1639164" y="86258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A4198BE-DF84-CE40-D544-7AE085765C41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1A7F489-6A3F-617B-F18B-32F59191C9A1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DE19BA5-0776-4BD7-C369-9DE396C03F6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C68D191-5025-983B-A73C-5AB94422E47E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B84AA08-3471-08B5-33B5-3B2207B012E8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BAFD989-6975-C10D-FBB7-9F0CBD1FBE21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DECA9FF-2DE9-28A3-9CF4-AECA609CF988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73F3F84-80EE-78BD-95B0-EBBFCB906E69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14F706B-17CA-F64D-3D35-3B7DF906F199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BCBA35-3EF4-AE6D-3BBF-CD44B43079D3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E6B184B-26B1-C954-1428-EEB38574C2B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9928D1E-8185-FAC5-A5E3-DAF52D5B2936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2717F9-2080-B12B-2871-30503F68E233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DE3A5D6A-9430-D50D-B302-DFEB97FD31B4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1EB42C4-3544-C68C-3636-9D03725C1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844DA8B-87C4-1853-DDAA-1B80E72B250B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9924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2282613" y="1008727"/>
            <a:ext cx="80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Talk about your favorite learning activity in </a:t>
            </a:r>
            <a:r>
              <a:rPr lang="en-US" sz="2100" b="1" i="1" u="sng" dirty="0">
                <a:solidFill>
                  <a:srgbClr val="F26532"/>
                </a:solidFill>
                <a:cs typeface="Arial" panose="020B0604020202020204" pitchFamily="34" charset="0"/>
              </a:rPr>
              <a:t>2 minutes</a:t>
            </a:r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. </a:t>
            </a:r>
            <a:endParaRPr lang="en-US" sz="2100" b="1" i="1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1560" y="96905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54" y="84970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24A269A-E1DB-4568-9A67-3B24BBE57893}"/>
              </a:ext>
            </a:extLst>
          </p:cNvPr>
          <p:cNvSpPr/>
          <p:nvPr/>
        </p:nvSpPr>
        <p:spPr>
          <a:xfrm>
            <a:off x="996287" y="1562692"/>
            <a:ext cx="10181229" cy="2246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What is it called?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(debate, presentation, experiment ...)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In what subject have you applied this learning activity?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What have you learnt from this activity?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(teamwork, note-taking, confidence....)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36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456" y="1009993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Wrap-up: What have we learnt today?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78173" y="2003632"/>
            <a:ext cx="1020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- Learn language items: </a:t>
            </a:r>
          </a:p>
          <a:p>
            <a:pPr algn="just"/>
            <a:r>
              <a:rPr lang="en-US" sz="3200" dirty="0"/>
              <a:t>     + Words/phrases related to </a:t>
            </a:r>
            <a:r>
              <a:rPr lang="en-US" sz="3200"/>
              <a:t>topic 'New learning </a:t>
            </a:r>
            <a:r>
              <a:rPr lang="en-US" sz="3200" dirty="0"/>
              <a:t>activities'</a:t>
            </a:r>
          </a:p>
          <a:p>
            <a:pPr algn="just"/>
            <a:r>
              <a:rPr lang="en-US" sz="3200" dirty="0"/>
              <a:t>     + Grammar: </a:t>
            </a:r>
            <a:r>
              <a:rPr lang="en-US" sz="3200"/>
              <a:t>relative pronouns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/>
              <a:t>- Get to know different </a:t>
            </a:r>
            <a:r>
              <a:rPr lang="en-US" sz="3200" dirty="0"/>
              <a:t>learning activities and how they are done in and out of class.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154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EAE18B-74BB-4E9B-A993-6A75A87EF350}"/>
              </a:ext>
            </a:extLst>
          </p:cNvPr>
          <p:cNvSpPr txBox="1"/>
          <p:nvPr/>
        </p:nvSpPr>
        <p:spPr>
          <a:xfrm>
            <a:off x="1055076" y="2363483"/>
            <a:ext cx="105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Practice the words/phrases in Vocabulary section</a:t>
            </a:r>
          </a:p>
          <a:p>
            <a:r>
              <a:rPr lang="en-US" sz="3600"/>
              <a:t>- Do </a:t>
            </a:r>
            <a:r>
              <a:rPr lang="en-US" sz="3600" dirty="0"/>
              <a:t>the exercises: Unit 8 - Lesson 1,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398B0DF1-0F80-4CF1-BD66-B076ADAD1C21}"/>
              </a:ext>
            </a:extLst>
          </p:cNvPr>
          <p:cNvSpPr/>
          <p:nvPr/>
        </p:nvSpPr>
        <p:spPr>
          <a:xfrm>
            <a:off x="1977295" y="1176772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988381A-5D96-4CD0-8370-F88C78FDCEDD}"/>
              </a:ext>
            </a:extLst>
          </p:cNvPr>
          <p:cNvSpPr/>
          <p:nvPr/>
        </p:nvSpPr>
        <p:spPr>
          <a:xfrm>
            <a:off x="4810989" y="235528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27C4DC3-A497-46C3-BDEF-EEBF8A6C4F60}"/>
              </a:ext>
            </a:extLst>
          </p:cNvPr>
          <p:cNvSpPr/>
          <p:nvPr/>
        </p:nvSpPr>
        <p:spPr>
          <a:xfrm>
            <a:off x="4702754" y="4404007"/>
            <a:ext cx="3016827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A9ABC9A-C072-46AA-AB8A-AA54BF091867}"/>
              </a:ext>
            </a:extLst>
          </p:cNvPr>
          <p:cNvSpPr/>
          <p:nvPr/>
        </p:nvSpPr>
        <p:spPr>
          <a:xfrm>
            <a:off x="7825217" y="1136024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B28FB20-1ABD-4F7E-ABDF-47EF8129C3BA}"/>
              </a:ext>
            </a:extLst>
          </p:cNvPr>
          <p:cNvSpPr/>
          <p:nvPr/>
        </p:nvSpPr>
        <p:spPr>
          <a:xfrm>
            <a:off x="1742209" y="3240231"/>
            <a:ext cx="2746663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72BA607-180B-489E-9389-ECC5C4AE0114}"/>
              </a:ext>
            </a:extLst>
          </p:cNvPr>
          <p:cNvSpPr/>
          <p:nvPr/>
        </p:nvSpPr>
        <p:spPr>
          <a:xfrm>
            <a:off x="7810502" y="3240231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C91FF6A-7A80-40BD-ADBF-492950AD6A36}"/>
              </a:ext>
            </a:extLst>
          </p:cNvPr>
          <p:cNvSpPr/>
          <p:nvPr/>
        </p:nvSpPr>
        <p:spPr>
          <a:xfrm>
            <a:off x="4930491" y="2255694"/>
            <a:ext cx="2519789" cy="120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60ED6C5-E08C-4361-8A5E-A982E975176F}"/>
              </a:ext>
            </a:extLst>
          </p:cNvPr>
          <p:cNvCxnSpPr>
            <a:cxnSpLocks/>
          </p:cNvCxnSpPr>
          <p:nvPr/>
        </p:nvCxnSpPr>
        <p:spPr>
          <a:xfrm flipV="1">
            <a:off x="6190384" y="1627043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34D7964-A308-4A09-B8A8-978AF96FEAB4}"/>
              </a:ext>
            </a:extLst>
          </p:cNvPr>
          <p:cNvCxnSpPr>
            <a:cxnSpLocks/>
          </p:cNvCxnSpPr>
          <p:nvPr/>
        </p:nvCxnSpPr>
        <p:spPr>
          <a:xfrm>
            <a:off x="6211167" y="3654999"/>
            <a:ext cx="0" cy="556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1FDF165-66B6-4955-92A6-F514B989C067}"/>
              </a:ext>
            </a:extLst>
          </p:cNvPr>
          <p:cNvCxnSpPr>
            <a:cxnSpLocks/>
          </p:cNvCxnSpPr>
          <p:nvPr/>
        </p:nvCxnSpPr>
        <p:spPr>
          <a:xfrm>
            <a:off x="7243768" y="3552392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4E31242-2EE4-437E-8A66-E16ECF995843}"/>
              </a:ext>
            </a:extLst>
          </p:cNvPr>
          <p:cNvCxnSpPr>
            <a:cxnSpLocks/>
          </p:cNvCxnSpPr>
          <p:nvPr/>
        </p:nvCxnSpPr>
        <p:spPr>
          <a:xfrm flipH="1">
            <a:off x="4603488" y="3538759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99632BC-F2A4-4F4B-B6C3-9139BE3FC9C3}"/>
              </a:ext>
            </a:extLst>
          </p:cNvPr>
          <p:cNvCxnSpPr>
            <a:cxnSpLocks/>
          </p:cNvCxnSpPr>
          <p:nvPr/>
        </p:nvCxnSpPr>
        <p:spPr>
          <a:xfrm flipH="1" flipV="1">
            <a:off x="4702753" y="1965779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20429FA-BD62-406C-999F-3788402C0B26}"/>
              </a:ext>
            </a:extLst>
          </p:cNvPr>
          <p:cNvCxnSpPr>
            <a:cxnSpLocks/>
          </p:cNvCxnSpPr>
          <p:nvPr/>
        </p:nvCxnSpPr>
        <p:spPr>
          <a:xfrm flipV="1">
            <a:off x="7184440" y="1944731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9541D5-1678-4B05-B241-D1B7EB004398}"/>
              </a:ext>
            </a:extLst>
          </p:cNvPr>
          <p:cNvSpPr txBox="1"/>
          <p:nvPr/>
        </p:nvSpPr>
        <p:spPr>
          <a:xfrm>
            <a:off x="5142739" y="2394901"/>
            <a:ext cx="212018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7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47604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4087"/>
              </p:ext>
            </p:extLst>
          </p:nvPr>
        </p:nvGraphicFramePr>
        <p:xfrm>
          <a:off x="1411704" y="770269"/>
          <a:ext cx="9657348" cy="5229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1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70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Vocabulary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Groupwork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/ˈ</a:t>
                      </a:r>
                      <a:r>
                        <a:rPr lang="en-US" sz="2800" dirty="0" err="1"/>
                        <a:t>ɡruːp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nhóm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Pairwork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peə</a:t>
                      </a:r>
                      <a:r>
                        <a:rPr lang="en-US" sz="2800" dirty="0"/>
                        <a:t>(r)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đôi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/ˌ</a:t>
                      </a:r>
                      <a:r>
                        <a:rPr lang="en-US" sz="2800" dirty="0" err="1"/>
                        <a:t>preznˈteɪʃn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Bài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thuyết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trình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Debate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dɪˈbeɪt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luận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prɒdʒekt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án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ɪkˈsperɪmənt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Thí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nghiệm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07D56F-5665-486F-9B52-13CD429D84F2}"/>
              </a:ext>
            </a:extLst>
          </p:cNvPr>
          <p:cNvSpPr txBox="1"/>
          <p:nvPr/>
        </p:nvSpPr>
        <p:spPr>
          <a:xfrm>
            <a:off x="1870402" y="1005101"/>
            <a:ext cx="84511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***Vocabulary game: WHO IS FASTER?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016291-7D1B-4CA5-86A7-374F262868C2}"/>
              </a:ext>
            </a:extLst>
          </p:cNvPr>
          <p:cNvSpPr txBox="1"/>
          <p:nvPr/>
        </p:nvSpPr>
        <p:spPr>
          <a:xfrm>
            <a:off x="2108771" y="3840377"/>
            <a:ext cx="231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F26532"/>
                </a:solidFill>
              </a:rPr>
              <a:t>Example</a:t>
            </a:r>
            <a:r>
              <a:rPr lang="en-US" sz="2800" b="1" i="1">
                <a:solidFill>
                  <a:srgbClr val="F26532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4DC4A0-2663-417F-A0A6-89FB9DAA1102}"/>
              </a:ext>
            </a:extLst>
          </p:cNvPr>
          <p:cNvSpPr txBox="1"/>
          <p:nvPr/>
        </p:nvSpPr>
        <p:spPr>
          <a:xfrm>
            <a:off x="1584101" y="1778275"/>
            <a:ext cx="943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Team A </a:t>
            </a:r>
            <a:r>
              <a:rPr lang="en-US" sz="2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&amp;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B: 6 verbs 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- 6 phrases on the board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Each team: go to the board, stick your cards to form a correct phrase.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201AF-7115-46FC-8590-5E7E115D610C}"/>
              </a:ext>
            </a:extLst>
          </p:cNvPr>
          <p:cNvSpPr/>
          <p:nvPr/>
        </p:nvSpPr>
        <p:spPr>
          <a:xfrm>
            <a:off x="3111615" y="4412762"/>
            <a:ext cx="6488723" cy="21251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2F10D9-86EE-457B-BCF9-92D89A6974C2}"/>
              </a:ext>
            </a:extLst>
          </p:cNvPr>
          <p:cNvSpPr/>
          <p:nvPr/>
        </p:nvSpPr>
        <p:spPr>
          <a:xfrm>
            <a:off x="4017222" y="4745691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92E845-5166-43B7-8205-31FC5CED6FDD}"/>
              </a:ext>
            </a:extLst>
          </p:cNvPr>
          <p:cNvSpPr/>
          <p:nvPr/>
        </p:nvSpPr>
        <p:spPr>
          <a:xfrm>
            <a:off x="6448694" y="5187882"/>
            <a:ext cx="2431472" cy="665019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F9CA36-FC2B-4B63-895E-4AEBFC009E9F}"/>
              </a:ext>
            </a:extLst>
          </p:cNvPr>
          <p:cNvSpPr/>
          <p:nvPr/>
        </p:nvSpPr>
        <p:spPr>
          <a:xfrm>
            <a:off x="4017222" y="5569556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75A46-AE89-43A4-8A02-991B55946E92}"/>
              </a:ext>
            </a:extLst>
          </p:cNvPr>
          <p:cNvSpPr txBox="1"/>
          <p:nvPr/>
        </p:nvSpPr>
        <p:spPr>
          <a:xfrm>
            <a:off x="4017222" y="469652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6713DD-DA48-4CD5-A4F7-48987F74ACA1}"/>
              </a:ext>
            </a:extLst>
          </p:cNvPr>
          <p:cNvSpPr txBox="1"/>
          <p:nvPr/>
        </p:nvSpPr>
        <p:spPr>
          <a:xfrm>
            <a:off x="4017222" y="55203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2" grpId="0" animBg="1"/>
      <p:bldP spid="4" grpId="0" animBg="1"/>
      <p:bldP spid="11" grpId="0" animBg="1"/>
      <p:bldP spid="10" grpId="0" animBg="1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FECF935D-471C-4852-A1F3-34E502DCF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5457"/>
              </p:ext>
            </p:extLst>
          </p:nvPr>
        </p:nvGraphicFramePr>
        <p:xfrm>
          <a:off x="778972" y="1074820"/>
          <a:ext cx="10578838" cy="52750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923">
                  <a:extLst>
                    <a:ext uri="{9D8B030D-6E8A-4147-A177-3AD203B41FA5}">
                      <a16:colId xmlns:a16="http://schemas.microsoft.com/office/drawing/2014/main" xmlns="" val="3651172509"/>
                    </a:ext>
                  </a:extLst>
                </a:gridCol>
                <a:gridCol w="4539915">
                  <a:extLst>
                    <a:ext uri="{9D8B030D-6E8A-4147-A177-3AD203B41FA5}">
                      <a16:colId xmlns:a16="http://schemas.microsoft.com/office/drawing/2014/main" xmlns="" val="1617479960"/>
                    </a:ext>
                  </a:extLst>
                </a:gridCol>
              </a:tblGrid>
              <a:tr h="737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Vocabulary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73476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1. upload a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217790"/>
                  </a:ext>
                </a:extLst>
              </a:tr>
              <a:tr h="86696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2. find/search for</a:t>
                      </a:r>
                      <a:r>
                        <a:rPr lang="en-US" sz="3600" baseline="0" dirty="0"/>
                        <a:t> information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565878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/>
                        <a:t>3. discuss a topic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22438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4. take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5. prepare materials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6. do a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2063" y="190901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video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2063" y="2638926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2063" y="3515557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82063" y="422943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2063" y="4943305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062" y="5657179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5942902" y="1116311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(page 86)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0E0A8-CC3C-465D-8059-9BD5897612BD}"/>
              </a:ext>
            </a:extLst>
          </p:cNvPr>
          <p:cNvSpPr txBox="1"/>
          <p:nvPr/>
        </p:nvSpPr>
        <p:spPr>
          <a:xfrm>
            <a:off x="878041" y="5429275"/>
            <a:ext cx="2878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What are Long and Nick talking about???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484" y="1511270"/>
            <a:ext cx="75137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" y="2021647"/>
            <a:ext cx="3973072" cy="2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0986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30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563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0E0A8-CC3C-465D-8059-9BD5897612BD}"/>
              </a:ext>
            </a:extLst>
          </p:cNvPr>
          <p:cNvSpPr txBox="1"/>
          <p:nvPr/>
        </p:nvSpPr>
        <p:spPr>
          <a:xfrm>
            <a:off x="465917" y="4539250"/>
            <a:ext cx="378446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They are talking about: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Nick's geography homework about global warming.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their ways of learning: watching a video, working in groups, doing projects...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A75EE1-F444-4F8F-90FF-893AB791FC68}"/>
              </a:ext>
            </a:extLst>
          </p:cNvPr>
          <p:cNvSpPr txBox="1"/>
          <p:nvPr/>
        </p:nvSpPr>
        <p:spPr>
          <a:xfrm>
            <a:off x="5742611" y="974908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</a:t>
            </a:r>
            <a:r>
              <a:rPr lang="en-US" sz="2400" b="1" i="1" dirty="0">
                <a:solidFill>
                  <a:schemeClr val="accent2"/>
                </a:solidFill>
              </a:rPr>
              <a:t>(page 86)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713" y="1436573"/>
            <a:ext cx="7456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It’s about global warming</a:t>
            </a:r>
            <a:r>
              <a:rPr lang="en-US" dirty="0"/>
              <a:t>. My teacher asked us to watch the video and find more information about this topic.</a:t>
            </a:r>
          </a:p>
          <a:p>
            <a:r>
              <a:rPr lang="en-US" dirty="0"/>
              <a:t>Long: So, is watching the video part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your homework</a:t>
            </a:r>
            <a:r>
              <a:rPr lang="en-US" dirty="0"/>
              <a:t>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 prefer this way of learning</a:t>
            </a:r>
            <a:r>
              <a:rPr lang="en-US" dirty="0"/>
              <a:t>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" y="1871548"/>
            <a:ext cx="3760631" cy="25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622737" y="1175433"/>
            <a:ext cx="980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in pairs and tick (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 (</a:t>
            </a:r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part 2, p.87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8191"/>
              </p:ext>
            </p:extLst>
          </p:nvPr>
        </p:nvGraphicFramePr>
        <p:xfrm>
          <a:off x="1339401" y="1879026"/>
          <a:ext cx="9659156" cy="447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20">
                  <a:extLst>
                    <a:ext uri="{9D8B030D-6E8A-4147-A177-3AD203B41FA5}">
                      <a16:colId xmlns:a16="http://schemas.microsoft.com/office/drawing/2014/main" xmlns="" val="3596088351"/>
                    </a:ext>
                  </a:extLst>
                </a:gridCol>
                <a:gridCol w="1669047">
                  <a:extLst>
                    <a:ext uri="{9D8B030D-6E8A-4147-A177-3AD203B41FA5}">
                      <a16:colId xmlns:a16="http://schemas.microsoft.com/office/drawing/2014/main" xmlns="" val="4075966756"/>
                    </a:ext>
                  </a:extLst>
                </a:gridCol>
                <a:gridCol w="1607689">
                  <a:extLst>
                    <a:ext uri="{9D8B030D-6E8A-4147-A177-3AD203B41FA5}">
                      <a16:colId xmlns:a16="http://schemas.microsoft.com/office/drawing/2014/main" xmlns="" val="3378199666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5414026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/>
                        <a:t>1.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9098811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8034295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Nick’s class is working on many projects now.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3332</TotalTime>
  <Words>3206</Words>
  <Application>Microsoft Office PowerPoint</Application>
  <PresentationFormat>Custom</PresentationFormat>
  <Paragraphs>300</Paragraphs>
  <Slides>25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pc</cp:lastModifiedBy>
  <cp:revision>177</cp:revision>
  <dcterms:created xsi:type="dcterms:W3CDTF">2020-12-09T02:04:09Z</dcterms:created>
  <dcterms:modified xsi:type="dcterms:W3CDTF">2024-11-25T09:35:00Z</dcterms:modified>
  <cp:category>9Slide.vn</cp:category>
</cp:coreProperties>
</file>