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6" r:id="rId4"/>
    <p:sldMasterId id="2147483714" r:id="rId5"/>
  </p:sldMasterIdLst>
  <p:notesMasterIdLst>
    <p:notesMasterId r:id="rId44"/>
  </p:notesMasterIdLst>
  <p:handoutMasterIdLst>
    <p:handoutMasterId r:id="rId45"/>
  </p:handoutMasterIdLst>
  <p:sldIdLst>
    <p:sldId id="511" r:id="rId6"/>
    <p:sldId id="294" r:id="rId7"/>
    <p:sldId id="296" r:id="rId8"/>
    <p:sldId id="442" r:id="rId9"/>
    <p:sldId id="319" r:id="rId10"/>
    <p:sldId id="295" r:id="rId11"/>
    <p:sldId id="471" r:id="rId12"/>
    <p:sldId id="478" r:id="rId13"/>
    <p:sldId id="479" r:id="rId14"/>
    <p:sldId id="444" r:id="rId15"/>
    <p:sldId id="477" r:id="rId16"/>
    <p:sldId id="445" r:id="rId17"/>
    <p:sldId id="438" r:id="rId18"/>
    <p:sldId id="470" r:id="rId19"/>
    <p:sldId id="318" r:id="rId20"/>
    <p:sldId id="446" r:id="rId21"/>
    <p:sldId id="482" r:id="rId22"/>
    <p:sldId id="481" r:id="rId23"/>
    <p:sldId id="483" r:id="rId24"/>
    <p:sldId id="484" r:id="rId25"/>
    <p:sldId id="485" r:id="rId26"/>
    <p:sldId id="494" r:id="rId27"/>
    <p:sldId id="495" r:id="rId28"/>
    <p:sldId id="496" r:id="rId29"/>
    <p:sldId id="486" r:id="rId30"/>
    <p:sldId id="487" r:id="rId31"/>
    <p:sldId id="493" r:id="rId32"/>
    <p:sldId id="443" r:id="rId33"/>
    <p:sldId id="492" r:id="rId34"/>
    <p:sldId id="488" r:id="rId35"/>
    <p:sldId id="324" r:id="rId36"/>
    <p:sldId id="365" r:id="rId37"/>
    <p:sldId id="326" r:id="rId38"/>
    <p:sldId id="441" r:id="rId39"/>
    <p:sldId id="472" r:id="rId40"/>
    <p:sldId id="474" r:id="rId41"/>
    <p:sldId id="473" r:id="rId42"/>
    <p:sldId id="476" r:id="rId43"/>
  </p:sldIdLst>
  <p:sldSz cx="12192000" cy="6858000"/>
  <p:notesSz cx="6858000" cy="9144000"/>
  <p:custShowLst>
    <p:custShow name="Custom Show 1" id="0">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66"/>
    <a:srgbClr val="006600"/>
    <a:srgbClr val="FFFF00"/>
    <a:srgbClr val="FFFFFF"/>
    <a:srgbClr val="FF9900"/>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3"/>
    <p:restoredTop sz="95244"/>
  </p:normalViewPr>
  <p:slideViewPr>
    <p:cSldViewPr showGuides="1">
      <p:cViewPr varScale="1">
        <p:scale>
          <a:sx n="117" d="100"/>
          <a:sy n="117" d="100"/>
        </p:scale>
        <p:origin x="-246" y="-102"/>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E6D3047-196D-4711-A6A7-0C69942EA19F}"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11/25/2024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326539449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6"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1047839450"/>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t>1</a:t>
            </a:fld>
            <a:endParaRPr lang="vi-VN" altLang="vi-VN" sz="120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10</a:t>
            </a:fld>
            <a:endParaRPr lang="en-US" altLang="en-US" sz="1200" dirty="0">
              <a:solidFill>
                <a:srgbClr val="000000"/>
              </a:solidFill>
            </a:endParaRPr>
          </a:p>
        </p:txBody>
      </p:sp>
      <p:sp>
        <p:nvSpPr>
          <p:cNvPr id="3789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99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11</a:t>
            </a:fld>
            <a:endParaRPr lang="en-US" altLang="en-US" sz="1200" dirty="0">
              <a:solidFill>
                <a:srgbClr val="000000"/>
              </a:solidFill>
            </a:endParaRPr>
          </a:p>
        </p:txBody>
      </p:sp>
      <p:sp>
        <p:nvSpPr>
          <p:cNvPr id="3994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19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12</a:t>
            </a:fld>
            <a:endParaRPr lang="en-US" altLang="en-US" sz="1200" dirty="0">
              <a:solidFill>
                <a:srgbClr val="000000"/>
              </a:solidFill>
            </a:endParaRPr>
          </a:p>
        </p:txBody>
      </p:sp>
      <p:sp>
        <p:nvSpPr>
          <p:cNvPr id="4198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16</a:t>
            </a:fld>
            <a:endParaRPr lang="en-US" altLang="en-US" sz="1200" dirty="0">
              <a:solidFill>
                <a:srgbClr val="000000"/>
              </a:solidFill>
            </a:endParaRPr>
          </a:p>
        </p:txBody>
      </p:sp>
      <p:sp>
        <p:nvSpPr>
          <p:cNvPr id="4710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17</a:t>
            </a:fld>
            <a:endParaRPr lang="en-US" altLang="en-US" sz="1200" dirty="0">
              <a:solidFill>
                <a:srgbClr val="000000"/>
              </a:solidFill>
            </a:endParaRPr>
          </a:p>
        </p:txBody>
      </p:sp>
      <p:sp>
        <p:nvSpPr>
          <p:cNvPr id="4915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18</a:t>
            </a:fld>
            <a:endParaRPr lang="en-US" altLang="en-US" sz="1200" dirty="0">
              <a:solidFill>
                <a:srgbClr val="000000"/>
              </a:solidFill>
            </a:endParaRPr>
          </a:p>
        </p:txBody>
      </p:sp>
      <p:sp>
        <p:nvSpPr>
          <p:cNvPr id="5120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19</a:t>
            </a:fld>
            <a:endParaRPr lang="en-US" altLang="en-US" sz="1200" dirty="0">
              <a:solidFill>
                <a:srgbClr val="000000"/>
              </a:solidFill>
            </a:endParaRPr>
          </a:p>
        </p:txBody>
      </p:sp>
      <p:sp>
        <p:nvSpPr>
          <p:cNvPr id="5325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20</a:t>
            </a:fld>
            <a:endParaRPr lang="en-US" altLang="en-US" sz="1200" dirty="0">
              <a:solidFill>
                <a:srgbClr val="000000"/>
              </a:solidFill>
            </a:endParaRPr>
          </a:p>
        </p:txBody>
      </p:sp>
      <p:sp>
        <p:nvSpPr>
          <p:cNvPr id="5530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73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21</a:t>
            </a:fld>
            <a:endParaRPr lang="en-US" altLang="en-US" sz="1200" dirty="0">
              <a:solidFill>
                <a:srgbClr val="000000"/>
              </a:solidFill>
            </a:endParaRPr>
          </a:p>
        </p:txBody>
      </p:sp>
      <p:sp>
        <p:nvSpPr>
          <p:cNvPr id="5734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62468" name="Date Placeholder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
        <p:nvSpPr>
          <p:cNvPr id="62469" name="Slide Number Placeholder 4"/>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25</a:t>
            </a:fld>
            <a:endParaRPr lang="en-US" altLang="en-US"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215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a:t>
            </a:fld>
            <a:endParaRPr lang="en-US" altLang="en-US" sz="1200" dirty="0"/>
          </a:p>
        </p:txBody>
      </p:sp>
      <p:sp>
        <p:nvSpPr>
          <p:cNvPr id="2150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45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26</a:t>
            </a:fld>
            <a:endParaRPr lang="en-US" altLang="en-US" sz="1200" dirty="0">
              <a:solidFill>
                <a:srgbClr val="000000"/>
              </a:solidFill>
            </a:endParaRPr>
          </a:p>
        </p:txBody>
      </p:sp>
      <p:sp>
        <p:nvSpPr>
          <p:cNvPr id="6451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65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27</a:t>
            </a:fld>
            <a:endParaRPr lang="en-US" altLang="en-US" sz="1200" dirty="0">
              <a:solidFill>
                <a:srgbClr val="000000"/>
              </a:solidFill>
            </a:endParaRPr>
          </a:p>
        </p:txBody>
      </p:sp>
      <p:sp>
        <p:nvSpPr>
          <p:cNvPr id="6656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28</a:t>
            </a:fld>
            <a:endParaRPr lang="en-US" altLang="en-US" sz="1200" dirty="0">
              <a:solidFill>
                <a:srgbClr val="000000"/>
              </a:solidFill>
            </a:endParaRPr>
          </a:p>
        </p:txBody>
      </p:sp>
      <p:sp>
        <p:nvSpPr>
          <p:cNvPr id="6861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06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29</a:t>
            </a:fld>
            <a:endParaRPr lang="en-US" altLang="en-US" sz="1200" dirty="0">
              <a:solidFill>
                <a:srgbClr val="000000"/>
              </a:solidFill>
            </a:endParaRPr>
          </a:p>
        </p:txBody>
      </p:sp>
      <p:sp>
        <p:nvSpPr>
          <p:cNvPr id="7066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27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30</a:t>
            </a:fld>
            <a:endParaRPr lang="en-US" altLang="en-US" sz="1200" dirty="0">
              <a:solidFill>
                <a:srgbClr val="000000"/>
              </a:solidFill>
            </a:endParaRPr>
          </a:p>
        </p:txBody>
      </p:sp>
      <p:sp>
        <p:nvSpPr>
          <p:cNvPr id="7270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235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a:t>
            </a:fld>
            <a:endParaRPr lang="en-US" altLang="en-US" sz="1200" dirty="0"/>
          </a:p>
        </p:txBody>
      </p:sp>
      <p:sp>
        <p:nvSpPr>
          <p:cNvPr id="2355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256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
        <p:nvSpPr>
          <p:cNvPr id="2560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27652" name="Date Placeholder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
        <p:nvSpPr>
          <p:cNvPr id="27653" name="Slide Number Placeholder 4"/>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297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a:t>
            </a:fld>
            <a:endParaRPr lang="en-US" altLang="en-US" sz="1200" dirty="0"/>
          </a:p>
        </p:txBody>
      </p:sp>
      <p:sp>
        <p:nvSpPr>
          <p:cNvPr id="2970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17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7</a:t>
            </a:fld>
            <a:endParaRPr lang="en-US" altLang="en-US" sz="1200" dirty="0"/>
          </a:p>
        </p:txBody>
      </p:sp>
      <p:sp>
        <p:nvSpPr>
          <p:cNvPr id="3174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8</a:t>
            </a:fld>
            <a:endParaRPr lang="en-US" altLang="en-US" sz="1200" dirty="0">
              <a:solidFill>
                <a:srgbClr val="000000"/>
              </a:solidFill>
            </a:endParaRPr>
          </a:p>
        </p:txBody>
      </p:sp>
      <p:sp>
        <p:nvSpPr>
          <p:cNvPr id="337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9</a:t>
            </a:fld>
            <a:endParaRPr lang="en-US" altLang="en-US" sz="1200" dirty="0">
              <a:solidFill>
                <a:srgbClr val="000000"/>
              </a:solidFill>
            </a:endParaRPr>
          </a:p>
        </p:txBody>
      </p:sp>
      <p:sp>
        <p:nvSpPr>
          <p:cNvPr id="358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cxnSp>
        <p:nvCxnSpPr>
          <p:cNvPr id="4" name="Straight Connector 2"/>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335838" y="31750"/>
            <a:ext cx="485298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7"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7"/>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circle/>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circl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4" name="TextBox 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circle/>
  </p:transition>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circl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6.png"/><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6.png"/><Relationship Id="rId10" Type="http://schemas.openxmlformats.org/officeDocument/2006/relationships/slideLayout" Target="../slideLayouts/slideLayout55.xml"/><Relationship Id="rId19"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9.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8.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11.png"/><Relationship Id="rId10" Type="http://schemas.openxmlformats.org/officeDocument/2006/relationships/slideLayout" Target="../slideLayouts/slideLayout72.xml"/><Relationship Id="rId19" Type="http://schemas.openxmlformats.org/officeDocument/2006/relationships/image" Target="../media/image7.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grpSp>
        <p:nvGrpSpPr>
          <p:cNvPr id="1026" name="Group 6"/>
          <p:cNvGrpSpPr/>
          <p:nvPr/>
        </p:nvGrpSpPr>
        <p:grpSpPr>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a:xfrm>
            <a:off x="684213" y="685800"/>
            <a:ext cx="8534400" cy="3614738"/>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a:defRPr sz="3200">
                <a:solidFill>
                  <a:srgbClr val="0A304A"/>
                </a:solidFill>
                <a:latin typeface="Century Gothic" panose="020B0502020202020204" pitchFamily="34" charset="0"/>
              </a:defRPr>
            </a:lvl1p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circl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circl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307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7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3080"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8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308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circl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4099"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4104"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4107"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circl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5122"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5123"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27"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5128"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30"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5131"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circl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https://www.youtube.com/embed/l5sIspLfmXM?feature=oembed" TargetMode="External"/><Relationship Id="rId1" Type="http://schemas.openxmlformats.org/officeDocument/2006/relationships/video" Target="NULL" TargetMode="External"/><Relationship Id="rId5" Type="http://schemas.openxmlformats.org/officeDocument/2006/relationships/image" Target="../media/image15.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GH_61e6p0-s" TargetMode="Externa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jpeg"/><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jpeg"/><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slide" Target="slide3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p:nvPr/>
        </p:nvSpPr>
        <p:spPr bwMode="auto">
          <a:xfrm>
            <a:off x="-35636" y="400870"/>
            <a:ext cx="12192000" cy="1400175"/>
          </a:xfrm>
          <a:prstGeom prst="rect">
            <a:avLst/>
          </a:prstGeom>
          <a:noFill/>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endParaRPr lang="vi-VN" sz="2800" b="1" kern="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33400" y="685800"/>
            <a:ext cx="11113940" cy="4647426"/>
          </a:xfrm>
          <a:prstGeom prst="rect">
            <a:avLst/>
          </a:prstGeom>
          <a:noFill/>
        </p:spPr>
        <p:txBody>
          <a:bodyPr wrap="non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SỞ GIÁO DỤC VÀ ĐÀO TẠO BÌNH ĐỊNH</a:t>
            </a:r>
          </a:p>
          <a:p>
            <a:pPr algn="ctr"/>
            <a:r>
              <a:rPr lang="en-US" sz="4000" b="1" dirty="0">
                <a:solidFill>
                  <a:schemeClr val="bg1"/>
                </a:solidFill>
                <a:latin typeface="Times New Roman" panose="02020603050405020304" pitchFamily="18" charset="0"/>
                <a:cs typeface="Times New Roman" panose="02020603050405020304" pitchFamily="18" charset="0"/>
              </a:rPr>
              <a:t>TRƯỜNG PTDTNT THCS &amp; THPT VÂN CANH</a:t>
            </a: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r>
              <a:rPr lang="en-US" sz="2800" b="1" dirty="0">
                <a:solidFill>
                  <a:schemeClr val="bg1"/>
                </a:solidFill>
                <a:latin typeface="Times New Roman" panose="02020603050405020304" pitchFamily="18" charset="0"/>
                <a:cs typeface="Times New Roman" panose="02020603050405020304" pitchFamily="18" charset="0"/>
              </a:rPr>
              <a:t>GV BIÊN SOẠN: HOÀNG THƯƠNG </a:t>
            </a:r>
            <a:r>
              <a:rPr lang="en-US" sz="2800" b="1" dirty="0" smtClean="0">
                <a:solidFill>
                  <a:schemeClr val="bg1"/>
                </a:solidFill>
                <a:latin typeface="Times New Roman" panose="02020603050405020304" pitchFamily="18" charset="0"/>
                <a:cs typeface="Times New Roman" panose="02020603050405020304" pitchFamily="18" charset="0"/>
              </a:rPr>
              <a:t>HUYỀN</a:t>
            </a:r>
          </a:p>
          <a:p>
            <a:pPr algn="ctr"/>
            <a:r>
              <a:rPr lang="en-US" sz="2800" b="1" dirty="0" err="1" smtClean="0">
                <a:solidFill>
                  <a:schemeClr val="bg1"/>
                </a:solidFill>
                <a:latin typeface="Times New Roman" panose="02020603050405020304" pitchFamily="18" charset="0"/>
                <a:cs typeface="Times New Roman" panose="02020603050405020304" pitchFamily="18" charset="0"/>
              </a:rPr>
              <a:t>Lớp</a:t>
            </a:r>
            <a:r>
              <a:rPr lang="en-US" sz="2800" b="1" dirty="0" smtClean="0">
                <a:solidFill>
                  <a:schemeClr val="bg1"/>
                </a:solidFill>
                <a:latin typeface="Times New Roman" panose="02020603050405020304" pitchFamily="18" charset="0"/>
                <a:cs typeface="Times New Roman" panose="02020603050405020304" pitchFamily="18" charset="0"/>
              </a:rPr>
              <a:t>: 11A5</a:t>
            </a:r>
            <a:endParaRPr lang="en-US" sz="28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4"/>
          <p:cNvGrpSpPr/>
          <p:nvPr/>
        </p:nvGrpSpPr>
        <p:grpSpPr>
          <a:xfrm>
            <a:off x="0" y="-26987"/>
            <a:ext cx="12192000" cy="6888162"/>
            <a:chOff x="-9684" y="-27337"/>
            <a:chExt cx="9155305" cy="6888385"/>
          </a:xfrm>
        </p:grpSpPr>
        <p:sp>
          <p:nvSpPr>
            <p:cNvPr id="3687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687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687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6867" name="Text Box 8"/>
          <p:cNvSpPr txBox="1"/>
          <p:nvPr/>
        </p:nvSpPr>
        <p:spPr>
          <a:xfrm>
            <a:off x="0" y="-79375"/>
            <a:ext cx="12295188" cy="461963"/>
          </a:xfrm>
          <a:prstGeom prst="rect">
            <a:avLst/>
          </a:prstGeom>
          <a:solidFill>
            <a:srgbClr val="0070C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KẾT LUẬN/TRẢ LỜI CÁC NHIỆM VỤ CHO NỘI DUNG 1</a:t>
            </a:r>
            <a:endParaRPr lang="en-US" altLang="en-US" sz="2400" b="1" i="1" dirty="0">
              <a:solidFill>
                <a:srgbClr val="FFFF00"/>
              </a:solidFill>
              <a:latin typeface="Arial" panose="020B0604020202020204" pitchFamily="34" charset="0"/>
            </a:endParaRPr>
          </a:p>
        </p:txBody>
      </p:sp>
      <p:sp>
        <p:nvSpPr>
          <p:cNvPr id="4" name="TextBox 3"/>
          <p:cNvSpPr txBox="1"/>
          <p:nvPr/>
        </p:nvSpPr>
        <p:spPr>
          <a:xfrm>
            <a:off x="107950" y="434975"/>
            <a:ext cx="11871325" cy="1484313"/>
          </a:xfrm>
          <a:prstGeom prst="rect">
            <a:avLst/>
          </a:prstGeom>
          <a:noFill/>
        </p:spPr>
        <p:txBody>
          <a:bodyPr wrap="square">
            <a:spAutoFit/>
          </a:bodyPr>
          <a:lstStyle/>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1. </a:t>
            </a:r>
            <a:r>
              <a:rPr lang="vi-VN" altLang="x-none" sz="2400" b="1" dirty="0">
                <a:solidFill>
                  <a:srgbClr val="385723"/>
                </a:solidFill>
                <a:latin typeface="Times New Roman" panose="02020603050405020304" pitchFamily="18" charset="0"/>
                <a:cs typeface="Times New Roman" panose="02020603050405020304" pitchFamily="18" charset="0"/>
              </a:rPr>
              <a:t>Sinh vật tự dưỡng l</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các sinh vật có khả năng tổng hợp chất hữu cơ từ các sinh vật vô cơ, có vai trò l</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sinh vật sản xuất, cung cấp nguyên liệu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cho các sinh vật trong sinh giới.</a:t>
            </a:r>
            <a:endParaRPr sz="2400" b="1" dirty="0">
              <a:solidFill>
                <a:srgbClr val="385723"/>
              </a:solidFill>
              <a:latin typeface="Arial" panose="020B0604020202020204" pitchFamily="34" charset="0"/>
              <a:ea typeface="Arial" panose="020B0604020202020204" pitchFamily="34" charset="0"/>
            </a:endParaRPr>
          </a:p>
        </p:txBody>
      </p:sp>
      <p:sp>
        <p:nvSpPr>
          <p:cNvPr id="5" name="TextBox 4"/>
          <p:cNvSpPr txBox="1"/>
          <p:nvPr/>
        </p:nvSpPr>
        <p:spPr>
          <a:xfrm>
            <a:off x="206375" y="2589213"/>
            <a:ext cx="11869738" cy="3533775"/>
          </a:xfrm>
          <a:prstGeom prst="rect">
            <a:avLst/>
          </a:prstGeom>
          <a:noFill/>
        </p:spPr>
        <p:txBody>
          <a:bodyPr wrap="square">
            <a:spAutoFit/>
          </a:bodyPr>
          <a:lstStyle/>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2. </a:t>
            </a:r>
            <a:r>
              <a:rPr lang="vi-VN" altLang="x-none" sz="2400" b="1" dirty="0">
                <a:solidFill>
                  <a:srgbClr val="385723"/>
                </a:solidFill>
                <a:latin typeface="Times New Roman" panose="02020603050405020304" pitchFamily="18" charset="0"/>
                <a:cs typeface="Times New Roman" panose="02020603050405020304" pitchFamily="18" charset="0"/>
              </a:rPr>
              <a:t>Quá trình chuyển hóa vật chất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trong sinh giới:</a:t>
            </a:r>
            <a:endParaRPr sz="2400" b="1" dirty="0">
              <a:solidFill>
                <a:srgbClr val="385723"/>
              </a:solidFill>
              <a:latin typeface="Times New Roman" panose="02020603050405020304" pitchFamily="18" charset="0"/>
              <a:cs typeface="Times New Roman" panose="02020603050405020304" pitchFamily="18" charset="0"/>
            </a:endParaRPr>
          </a:p>
          <a:p>
            <a:pPr indent="179705" algn="just">
              <a:lnSpc>
                <a:spcPct val="130000"/>
              </a:lnSpc>
              <a:spcAft>
                <a:spcPts val="1000"/>
              </a:spcAft>
              <a:buNone/>
            </a:pPr>
            <a:r>
              <a:rPr lang="vi-VN" altLang="x-none" sz="2400" b="1" dirty="0">
                <a:solidFill>
                  <a:srgbClr val="385723"/>
                </a:solidFill>
                <a:latin typeface="Times New Roman" panose="02020603050405020304" pitchFamily="18" charset="0"/>
                <a:cs typeface="Times New Roman" panose="02020603050405020304" pitchFamily="18" charset="0"/>
              </a:rPr>
              <a:t>	Năng lượng ánh sáng từ mặt trời một phần tạo ra nhiệt lượng, một phần cung cấp cho các sinh vật sản xuất như tảo, thực vật,... Sản phẩm của quá trình n</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y l</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nguyên liệu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cung cấp cho hoạt động sống của các sinh vật tiêu thụ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phân giải. Các sinh vật tiêu thụ đồng thời cũng cung cấp nguồn thức ăn cho vi sinh vật phân giải. Một lượng lớn năng lượng từ các sinh vật sản xuất, tiêu thụ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phân giải lại được giải phóng trở lại mội trường dưới dạng nhiệt.</a:t>
            </a:r>
            <a:endParaRPr sz="24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4"/>
          <p:cNvGrpSpPr/>
          <p:nvPr/>
        </p:nvGrpSpPr>
        <p:grpSpPr>
          <a:xfrm>
            <a:off x="0" y="-26987"/>
            <a:ext cx="12192000" cy="6888162"/>
            <a:chOff x="-9684" y="-27337"/>
            <a:chExt cx="9155305" cy="6888385"/>
          </a:xfrm>
        </p:grpSpPr>
        <p:sp>
          <p:nvSpPr>
            <p:cNvPr id="3894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895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895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8915" name="Text Box 8"/>
          <p:cNvSpPr txBox="1"/>
          <p:nvPr/>
        </p:nvSpPr>
        <p:spPr>
          <a:xfrm>
            <a:off x="0" y="-79375"/>
            <a:ext cx="12295188" cy="461963"/>
          </a:xfrm>
          <a:prstGeom prst="rect">
            <a:avLst/>
          </a:prstGeom>
          <a:solidFill>
            <a:srgbClr val="0070C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KẾT LUẬN/TRẢ LỜI CÁC NHIỆM VỤ CHO NỘI DUNG 1</a:t>
            </a:r>
            <a:endParaRPr lang="en-US" altLang="en-US" sz="2400" b="1" i="1" dirty="0">
              <a:solidFill>
                <a:srgbClr val="FFFF00"/>
              </a:solidFill>
              <a:latin typeface="Arial" panose="020B0604020202020204" pitchFamily="34" charset="0"/>
            </a:endParaRPr>
          </a:p>
        </p:txBody>
      </p:sp>
      <p:sp>
        <p:nvSpPr>
          <p:cNvPr id="4" name="TextBox 3"/>
          <p:cNvSpPr txBox="1"/>
          <p:nvPr/>
        </p:nvSpPr>
        <p:spPr>
          <a:xfrm>
            <a:off x="138113" y="392113"/>
            <a:ext cx="11871325" cy="1485900"/>
          </a:xfrm>
          <a:prstGeom prst="rect">
            <a:avLst/>
          </a:prstGeom>
          <a:noFill/>
        </p:spPr>
        <p:txBody>
          <a:bodyPr wrap="square">
            <a:spAutoFit/>
          </a:bodyPr>
          <a:lstStyle/>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3. </a:t>
            </a:r>
            <a:r>
              <a:rPr lang="vi-VN" altLang="x-none" sz="2400" b="1" dirty="0">
                <a:solidFill>
                  <a:srgbClr val="385723"/>
                </a:solidFill>
                <a:latin typeface="Times New Roman" panose="02020603050405020304" pitchFamily="18" charset="0"/>
                <a:cs typeface="Times New Roman" panose="02020603050405020304" pitchFamily="18" charset="0"/>
              </a:rPr>
              <a:t>Năng lượng ánh sáng được tổng hợp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năng lượng hóa học nhờ các sinh vật tổng hợp, sau đó phân giải tạo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ATP nhờ các sinh vật phân giải. ATP huy động năng lượng trong cơ thể sinh vật giúp duy trì các hoạt động sống.</a:t>
            </a:r>
            <a:endParaRPr sz="2400" b="1" dirty="0">
              <a:solidFill>
                <a:srgbClr val="385723"/>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38113" y="1878013"/>
            <a:ext cx="758825" cy="523875"/>
          </a:xfrm>
          <a:prstGeom prst="rect">
            <a:avLst/>
          </a:prstGeom>
          <a:noFill/>
        </p:spPr>
        <p:txBody>
          <a:bodyPr wrap="square">
            <a:spAutoFit/>
          </a:bodyPr>
          <a:lstStyle/>
          <a:p>
            <a:pPr marR="0" indent="180340" algn="just" defTabSz="914400">
              <a:lnSpc>
                <a:spcPct val="130000"/>
              </a:lnSpc>
              <a:spcAft>
                <a:spcPts val="1000"/>
              </a:spcAft>
              <a:buClrTx/>
              <a:buSzTx/>
              <a:buFontTx/>
              <a:buNone/>
              <a:defRPr/>
            </a:pPr>
            <a:r>
              <a:rPr kumimoji="0" lang="en-US" sz="2400" b="1" kern="1200" cap="none" spc="0" normalizeH="0" baseline="0" noProof="0">
                <a:solidFill>
                  <a:schemeClr val="accent6">
                    <a:lumMod val="50000"/>
                  </a:schemeClr>
                </a:solidFill>
                <a:latin typeface="Times New Roman" panose="02020603050405020304" pitchFamily="18" charset="0"/>
                <a:ea typeface="+mn-ea"/>
                <a:cs typeface="Times New Roman" panose="02020603050405020304" pitchFamily="18" charset="0"/>
              </a:rPr>
              <a:t>4.</a:t>
            </a:r>
          </a:p>
        </p:txBody>
      </p:sp>
      <p:graphicFrame>
        <p:nvGraphicFramePr>
          <p:cNvPr id="38918" name="Table 38917"/>
          <p:cNvGraphicFramePr/>
          <p:nvPr/>
        </p:nvGraphicFramePr>
        <p:xfrm>
          <a:off x="138113" y="2403475"/>
          <a:ext cx="12053888" cy="4394200"/>
        </p:xfrm>
        <a:graphic>
          <a:graphicData uri="http://schemas.openxmlformats.org/drawingml/2006/table">
            <a:tbl>
              <a:tblPr/>
              <a:tblGrid>
                <a:gridCol w="5430838"/>
                <a:gridCol w="3273425"/>
                <a:gridCol w="3349625"/>
              </a:tblGrid>
              <a:tr h="5302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Đặc điểm</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Sinh vật tự dưỡng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Sinh vật dị dưỡng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542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Sử dụng năng lượng ánh sáng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r>
              <a:tr h="10048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Sử dụng năng lượng hóa học trong hợp chất hữu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r>
              <a:tr h="7127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Tổng hợp chất hữu cơ từ chất vô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r>
              <a:tr h="596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Tổng hợp chất hữu cơ từ chất hữu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r>
              <a:tr h="1006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Ví dụ</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dirty="0">
                          <a:solidFill>
                            <a:srgbClr val="000000"/>
                          </a:solidFill>
                          <a:latin typeface="Times New Roman" panose="02020603050405020304" pitchFamily="18" charset="0"/>
                        </a:rPr>
                        <a:t>Tảo, vi khuẩn lam,…</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dirty="0">
                          <a:solidFill>
                            <a:srgbClr val="000000"/>
                          </a:solidFill>
                          <a:latin typeface="Times New Roman" panose="02020603050405020304" pitchFamily="18" charset="0"/>
                        </a:rPr>
                        <a:t>Trâu, bò, hổ báo, chim, rắn,…</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wipe(left)">
                                      <p:cBhvr>
                                        <p:cTn id="12"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VAI TRÒ CỦA </a:t>
            </a:r>
            <a:r>
              <a:rPr lang="en-US" altLang="en-US" sz="2400" b="1" dirty="0">
                <a:solidFill>
                  <a:srgbClr val="C00000"/>
                </a:solidFill>
                <a:latin typeface="Times New Roman" panose="02020603050405020304" pitchFamily="18" charset="0"/>
                <a:cs typeface="Times New Roman" panose="02020603050405020304" pitchFamily="18" charset="0"/>
              </a:rPr>
              <a:t>TĐC </a:t>
            </a:r>
            <a:r>
              <a:rPr lang="vi-VN" altLang="en-US" sz="2400" b="1" dirty="0">
                <a:solidFill>
                  <a:srgbClr val="C00000"/>
                </a:solidFill>
                <a:latin typeface="Times New Roman" panose="02020603050405020304" pitchFamily="18" charset="0"/>
                <a:cs typeface="Times New Roman" panose="02020603050405020304" pitchFamily="18" charset="0"/>
              </a:rPr>
              <a:t>VÀ CHUYẾN HÓA NĂNG LƯỢNG ĐỐI VỚI SINH VẬT.</a:t>
            </a:r>
            <a:endParaRPr lang="en-US" altLang="en-US" sz="2400" dirty="0">
              <a:solidFill>
                <a:srgbClr val="000000"/>
              </a:solidFill>
              <a:latin typeface="Arial" panose="020B0604020202020204" pitchFamily="34" charset="0"/>
              <a:ea typeface="Arial" panose="020B0604020202020204" pitchFamily="34" charset="0"/>
            </a:endParaRPr>
          </a:p>
        </p:txBody>
      </p:sp>
      <p:grpSp>
        <p:nvGrpSpPr>
          <p:cNvPr id="40963" name="Group 14"/>
          <p:cNvGrpSpPr/>
          <p:nvPr/>
        </p:nvGrpSpPr>
        <p:grpSpPr>
          <a:xfrm>
            <a:off x="0" y="-26987"/>
            <a:ext cx="12192000" cy="6888162"/>
            <a:chOff x="-9684" y="-27337"/>
            <a:chExt cx="9155305" cy="6888385"/>
          </a:xfrm>
        </p:grpSpPr>
        <p:sp>
          <p:nvSpPr>
            <p:cNvPr id="4096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096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096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0964" name="Text Box 8"/>
          <p:cNvSpPr txBox="1"/>
          <p:nvPr/>
        </p:nvSpPr>
        <p:spPr>
          <a:xfrm>
            <a:off x="0" y="-79375"/>
            <a:ext cx="12295188" cy="461963"/>
          </a:xfrm>
          <a:prstGeom prst="rect">
            <a:avLst/>
          </a:prstGeom>
          <a:solidFill>
            <a:srgbClr val="C000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GHI NHỚ CHO NỘI DUNG 1</a:t>
            </a:r>
            <a:endParaRPr lang="en-US" altLang="en-US" sz="2400" b="1" i="1" dirty="0">
              <a:solidFill>
                <a:srgbClr val="FFFF00"/>
              </a:solidFill>
              <a:latin typeface="Arial" panose="020B0604020202020204" pitchFamily="34" charset="0"/>
            </a:endParaRPr>
          </a:p>
        </p:txBody>
      </p:sp>
      <p:pic>
        <p:nvPicPr>
          <p:cNvPr id="2" name="Picture 1" descr="Text&#10;&#10;Description automatically generated"/>
          <p:cNvPicPr>
            <a:picLocks noChangeAspect="1"/>
          </p:cNvPicPr>
          <p:nvPr/>
        </p:nvPicPr>
        <p:blipFill>
          <a:blip r:embed="rId3"/>
          <a:srcRect b="15585"/>
          <a:stretch>
            <a:fillRect/>
          </a:stretch>
        </p:blipFill>
        <p:spPr>
          <a:xfrm>
            <a:off x="2438400" y="1052513"/>
            <a:ext cx="6154738" cy="5684837"/>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 y="28575"/>
            <a:ext cx="11241088" cy="1538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ts val="1200"/>
              </a:spcBef>
              <a:spcAft>
                <a:spcPts val="1200"/>
              </a:spcAft>
              <a:buClrTx/>
              <a:buSzTx/>
              <a:buNone/>
            </a:pPr>
            <a:r>
              <a:rPr lang="en-US" altLang="en-US" sz="2800" b="1" dirty="0">
                <a:solidFill>
                  <a:srgbClr val="FFFFFF"/>
                </a:solidFill>
                <a:latin typeface="Times New Roman" panose="02020603050405020304" pitchFamily="18" charset="0"/>
                <a:cs typeface="Times New Roman" panose="02020603050405020304" pitchFamily="18" charset="0"/>
              </a:rPr>
              <a:t>Khi nói đến vai trò của sinh vật tự dưỡng trong sinh giới, có bao nhiêu phát biểu sau đây đúng?</a:t>
            </a:r>
            <a:endParaRPr lang="en-US" altLang="en-US" sz="2800" b="1" dirty="0">
              <a:solidFill>
                <a:srgbClr val="FFFFFF"/>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33400" y="1839913"/>
            <a:ext cx="11125200" cy="347821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 Chúng cung cấp O2</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 Chúng cung cấp thức ăn, nơi ở.</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III. Chúng cung cấp hoạt động sống của sinh vật.</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IV. Điều hòa khí hậu, tạo nhiệt độ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độ ẩm thuận lợi</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77813" y="1900238"/>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Freeform: Shape 1"/>
          <p:cNvSpPr/>
          <p:nvPr/>
        </p:nvSpPr>
        <p:spPr>
          <a:xfrm>
            <a:off x="227013" y="2752725"/>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reeform: Shape 3"/>
          <p:cNvSpPr/>
          <p:nvPr/>
        </p:nvSpPr>
        <p:spPr>
          <a:xfrm>
            <a:off x="276225" y="3425825"/>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Freeform: Shape 5"/>
          <p:cNvSpPr/>
          <p:nvPr/>
        </p:nvSpPr>
        <p:spPr>
          <a:xfrm>
            <a:off x="265113" y="4098925"/>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Freeform: Shape 6"/>
          <p:cNvSpPr/>
          <p:nvPr/>
        </p:nvSpPr>
        <p:spPr>
          <a:xfrm>
            <a:off x="3200400" y="5013325"/>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 y="28575"/>
            <a:ext cx="11241088" cy="1538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algn="just" defTabSz="914400">
              <a:spcBef>
                <a:spcPts val="1200"/>
              </a:spcBef>
              <a:spcAft>
                <a:spcPts val="1200"/>
              </a:spcAft>
              <a:buClrTx/>
              <a:buSzTx/>
              <a:buNone/>
            </a:pPr>
            <a:r>
              <a:rPr lang="en-US" altLang="en-US" sz="2800" b="1" dirty="0">
                <a:solidFill>
                  <a:srgbClr val="FFFFFF"/>
                </a:solidFill>
                <a:latin typeface="Times New Roman" panose="02020603050405020304" pitchFamily="18" charset="0"/>
                <a:cs typeface="Times New Roman" panose="02020603050405020304" pitchFamily="18" charset="0"/>
              </a:rPr>
              <a:t>Người ta gọi thực vật l</a:t>
            </a:r>
            <a:r>
              <a:rPr lang="en-US" altLang="en-US" sz="2800" b="1" dirty="0">
                <a:solidFill>
                  <a:srgbClr val="FFFFFF"/>
                </a:solidFill>
                <a:latin typeface="Times New Roman" panose="02020603050405020304" pitchFamily="18" charset="0"/>
                <a:ea typeface="Times New Roman" panose="02020603050405020304" pitchFamily="18" charset="0"/>
              </a:rPr>
              <a:t>à</a:t>
            </a:r>
            <a:r>
              <a:rPr lang="en-US" altLang="en-US" sz="2800" b="1" dirty="0">
                <a:solidFill>
                  <a:srgbClr val="FFFFFF"/>
                </a:solidFill>
                <a:latin typeface="Times New Roman" panose="02020603050405020304" pitchFamily="18" charset="0"/>
                <a:cs typeface="Times New Roman" panose="02020603050405020304" pitchFamily="18" charset="0"/>
              </a:rPr>
              <a:t> sinh vật tự dưỡng v</a:t>
            </a:r>
            <a:r>
              <a:rPr lang="en-US" altLang="en-US" sz="2800" b="1" dirty="0">
                <a:solidFill>
                  <a:srgbClr val="FFFFFF"/>
                </a:solidFill>
                <a:latin typeface="Times New Roman" panose="02020603050405020304" pitchFamily="18" charset="0"/>
                <a:ea typeface="Times New Roman" panose="02020603050405020304" pitchFamily="18" charset="0"/>
              </a:rPr>
              <a:t>à</a:t>
            </a:r>
            <a:r>
              <a:rPr lang="en-US" altLang="en-US" sz="2800" b="1" dirty="0">
                <a:solidFill>
                  <a:srgbClr val="FFFFFF"/>
                </a:solidFill>
                <a:latin typeface="Times New Roman" panose="02020603050405020304" pitchFamily="18" charset="0"/>
                <a:cs typeface="Times New Roman" panose="02020603050405020304" pitchFamily="18" charset="0"/>
              </a:rPr>
              <a:t> động vật l</a:t>
            </a:r>
            <a:r>
              <a:rPr lang="en-US" altLang="en-US" sz="2800" b="1" dirty="0">
                <a:solidFill>
                  <a:srgbClr val="FFFFFF"/>
                </a:solidFill>
                <a:latin typeface="Times New Roman" panose="02020603050405020304" pitchFamily="18" charset="0"/>
                <a:ea typeface="Times New Roman" panose="02020603050405020304" pitchFamily="18" charset="0"/>
              </a:rPr>
              <a:t>à</a:t>
            </a:r>
            <a:r>
              <a:rPr lang="en-US" altLang="en-US" sz="2800" b="1" dirty="0">
                <a:solidFill>
                  <a:srgbClr val="FFFFFF"/>
                </a:solidFill>
                <a:latin typeface="Times New Roman" panose="02020603050405020304" pitchFamily="18" charset="0"/>
                <a:cs typeface="Times New Roman" panose="02020603050405020304" pitchFamily="18" charset="0"/>
              </a:rPr>
              <a:t> sinh vật dị dưỡng, có bao nhiêu giải thích sau đây đúng?</a:t>
            </a:r>
            <a:endParaRPr lang="en-US" altLang="en-US" sz="2800" b="1" dirty="0">
              <a:solidFill>
                <a:srgbClr val="FFFFFF"/>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17525" y="1657350"/>
            <a:ext cx="11658600" cy="52006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 Thực vật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tự dưỡng, vì tích lũy năng lượng cho cơ thể bằng các chất vô cơ, nước, CO2, năng lượng ánh sáng..v..v</a:t>
            </a:r>
            <a:r>
              <a:rPr lang="en-US" altLang="en-US" sz="2800" b="1" dirty="0">
                <a:solidFill>
                  <a:srgbClr val="FFFF00"/>
                </a:solidFill>
                <a:latin typeface="Times New Roman" panose="02020603050405020304" pitchFamily="18" charset="0"/>
                <a:ea typeface="Times New Roman" panose="02020603050405020304" pitchFamily="18" charset="0"/>
              </a:rPr>
              <a:t>…</a:t>
            </a:r>
            <a:r>
              <a:rPr lang="en-US" altLang="en-US" sz="2800" b="1" dirty="0">
                <a:solidFill>
                  <a:srgbClr val="FFFF00"/>
                </a:solidFill>
                <a:latin typeface="Times New Roman" panose="02020603050405020304" pitchFamily="18" charset="0"/>
                <a:cs typeface="Times New Roman" panose="02020603050405020304" pitchFamily="18" charset="0"/>
              </a:rPr>
              <a:t>để tự đi nuôi cơ thể. </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 Động vật dị dưỡng, vì chúng lấy các chất hữu cơ từ các sinh vật tự dưỡng hoặc từ những động vật khác, chúng hấp thụ, tiêu hóa các chất n</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y để tích lũy năng lượng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nuôi cơ thể. </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III. Thực vật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tự dưỡng vì chúng không di động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tự biến đổi thức ăn.</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IV. Động vật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dị dưỡng vì chúng có khả nằng di động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tự biến đổi thức ăn.</a:t>
            </a:r>
          </a:p>
          <a:p>
            <a:pPr marL="450850" lvl="0" indent="-450850" algn="just" defTabSz="914400">
              <a:spcBef>
                <a:spcPts val="1200"/>
              </a:spcBef>
              <a:spcAft>
                <a:spcPts val="12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77813" y="1900238"/>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Freeform: Shape 7"/>
          <p:cNvSpPr/>
          <p:nvPr/>
        </p:nvSpPr>
        <p:spPr>
          <a:xfrm>
            <a:off x="277813" y="2971800"/>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Freeform: Shape 8"/>
          <p:cNvSpPr/>
          <p:nvPr/>
        </p:nvSpPr>
        <p:spPr>
          <a:xfrm>
            <a:off x="225425" y="4500563"/>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p:cNvSpPr/>
          <p:nvPr/>
        </p:nvSpPr>
        <p:spPr>
          <a:xfrm>
            <a:off x="2362200" y="6553200"/>
            <a:ext cx="3460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15</a:t>
            </a:fld>
            <a:endParaRPr lang="en-US" altLang="en-US" sz="3200" dirty="0"/>
          </a:p>
        </p:txBody>
      </p:sp>
      <p:sp>
        <p:nvSpPr>
          <p:cNvPr id="45059" name="TextBox 3"/>
          <p:cNvSpPr txBox="1"/>
          <p:nvPr/>
        </p:nvSpPr>
        <p:spPr>
          <a:xfrm>
            <a:off x="131763" y="3733800"/>
            <a:ext cx="4572000" cy="2865438"/>
          </a:xfrm>
          <a:prstGeom prst="rect">
            <a:avLst/>
          </a:prstGeom>
          <a:solidFill>
            <a:srgbClr val="FFFF00"/>
          </a:solidFill>
          <a:ln w="9525">
            <a:noFill/>
          </a:ln>
        </p:spPr>
        <p:txBody>
          <a:bodyPr>
            <a:spAutoFit/>
          </a:bodyPr>
          <a:lstStyle/>
          <a:p>
            <a:pPr algn="ctr" eaLnBrk="1" hangingPunct="1">
              <a:spcBef>
                <a:spcPct val="50000"/>
              </a:spcBef>
              <a:buNone/>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lnSpc>
                <a:spcPct val="115000"/>
              </a:lnSpc>
              <a:spcBef>
                <a:spcPct val="50000"/>
              </a:spcBef>
              <a:buNone/>
            </a:pPr>
            <a:r>
              <a:rPr sz="2800" b="1" dirty="0">
                <a:solidFill>
                  <a:srgbClr val="C00000"/>
                </a:solidFill>
                <a:latin typeface="Times New Roman" panose="02020603050405020304" pitchFamily="18" charset="0"/>
                <a:cs typeface="Times New Roman" panose="02020603050405020304" pitchFamily="18" charset="0"/>
              </a:rPr>
              <a:t>II. QUÁ TRÌNH TRAO ĐỔI CHẤT, CHUYỂN HÓA NĂNG LƯỢNG Ở TẾ BÀO VÀ CẤP CƠ THỂ</a:t>
            </a:r>
            <a:endParaRPr sz="2800" b="1" dirty="0">
              <a:solidFill>
                <a:srgbClr val="C00000"/>
              </a:solidFill>
              <a:latin typeface="Times New Roman" panose="02020603050405020304" pitchFamily="18" charset="0"/>
              <a:ea typeface="Times New Roman" panose="02020603050405020304" pitchFamily="18" charset="0"/>
            </a:endParaRPr>
          </a:p>
        </p:txBody>
      </p:sp>
      <p:pic>
        <p:nvPicPr>
          <p:cNvPr id="45060" name="Picture 2"/>
          <p:cNvPicPr>
            <a:picLocks noChangeAspect="1"/>
          </p:cNvPicPr>
          <p:nvPr/>
        </p:nvPicPr>
        <p:blipFill>
          <a:blip r:embed="rId2"/>
          <a:stretch>
            <a:fillRect/>
          </a:stretch>
        </p:blipFill>
        <p:spPr>
          <a:xfrm>
            <a:off x="4895850" y="230188"/>
            <a:ext cx="7296150" cy="5699125"/>
          </a:xfrm>
          <a:prstGeom prst="rect">
            <a:avLst/>
          </a:prstGeom>
          <a:noFill/>
          <a:ln w="9525">
            <a:noFill/>
          </a:ln>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
          <p:cNvSpPr txBox="1"/>
          <p:nvPr/>
        </p:nvSpPr>
        <p:spPr>
          <a:xfrm>
            <a:off x="185738" y="303213"/>
            <a:ext cx="11803062" cy="10048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sz="2400" b="1" dirty="0">
                <a:solidFill>
                  <a:srgbClr val="C00000"/>
                </a:solidFill>
                <a:latin typeface="Times New Roman" panose="02020603050405020304" pitchFamily="18" charset="0"/>
                <a:cs typeface="Times New Roman" panose="02020603050405020304" pitchFamily="18" charset="0"/>
              </a:rPr>
              <a:t>II. QUÁ TRÌNH TRAO ĐỔI CHẤT, CHUYỂN HÓA NĂNG LƯỢNG Ở TẾ BÀO VÀ CẤP CƠ THỂ</a:t>
            </a:r>
            <a:endParaRPr sz="2400" b="1" dirty="0">
              <a:solidFill>
                <a:srgbClr val="C00000"/>
              </a:solidFill>
              <a:latin typeface="Times New Roman" panose="02020603050405020304" pitchFamily="18" charset="0"/>
              <a:ea typeface="Times New Roman" panose="02020603050405020304" pitchFamily="18" charset="0"/>
            </a:endParaRPr>
          </a:p>
        </p:txBody>
      </p:sp>
      <p:grpSp>
        <p:nvGrpSpPr>
          <p:cNvPr id="46083" name="Group 14"/>
          <p:cNvGrpSpPr/>
          <p:nvPr/>
        </p:nvGrpSpPr>
        <p:grpSpPr>
          <a:xfrm>
            <a:off x="0" y="-26987"/>
            <a:ext cx="12192000" cy="6888162"/>
            <a:chOff x="-9684" y="-27337"/>
            <a:chExt cx="9155305" cy="6888385"/>
          </a:xfrm>
        </p:grpSpPr>
        <p:sp>
          <p:nvSpPr>
            <p:cNvPr id="4608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608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609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4822" name="Text Box 8"/>
          <p:cNvSpPr txBox="1">
            <a:spLocks noChangeArrowheads="1"/>
          </p:cNvSpPr>
          <p:nvPr/>
        </p:nvSpPr>
        <p:spPr bwMode="auto">
          <a:xfrm>
            <a:off x="195263" y="1308100"/>
            <a:ext cx="11699875" cy="1089025"/>
          </a:xfrm>
          <a:prstGeom prst="rect">
            <a:avLst/>
          </a:prstGeom>
          <a:solidFill>
            <a:srgbClr val="FFFF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buNone/>
            </a:pPr>
            <a:r>
              <a:rPr sz="2400" b="1" dirty="0">
                <a:solidFill>
                  <a:srgbClr val="0070C0"/>
                </a:solidFill>
                <a:latin typeface="Calibri Light" panose="020F0302020204030204" pitchFamily="34" charset="0"/>
              </a:rPr>
              <a:t>C</a:t>
            </a:r>
            <a:r>
              <a:rPr lang="vi-VN" altLang="x-none" sz="2400" b="1" dirty="0">
                <a:solidFill>
                  <a:srgbClr val="0070C0"/>
                </a:solidFill>
                <a:latin typeface="Times New Roman" panose="02020603050405020304" pitchFamily="18" charset="0"/>
              </a:rPr>
              <a:t>hia 4 nhóm, yêu cầu các nhóm đọc thông tin và quan sát các hình ảnh trong phần II (SGK) để trả lời câu hỏi sau đây: </a:t>
            </a:r>
            <a:r>
              <a:rPr lang="vi-VN" altLang="x-none" sz="2400" b="1" i="1" dirty="0">
                <a:solidFill>
                  <a:srgbClr val="0070C0"/>
                </a:solidFill>
                <a:latin typeface="Times New Roman" panose="02020603050405020304" pitchFamily="18" charset="0"/>
              </a:rPr>
              <a:t>Hãy phân tích mối quan hệ giữa trao đổi chất và chuyển hóa năng lượng ở cấp tế bào và cấp cơ thể.</a:t>
            </a:r>
            <a:endParaRPr sz="2400" b="1" i="1" dirty="0">
              <a:solidFill>
                <a:srgbClr val="0070C0"/>
              </a:solidFill>
              <a:latin typeface="Calibri Light" panose="020F0302020204030204" pitchFamily="34" charset="0"/>
            </a:endParaRPr>
          </a:p>
        </p:txBody>
      </p:sp>
      <p:sp>
        <p:nvSpPr>
          <p:cNvPr id="46085" name="Text Box 8"/>
          <p:cNvSpPr txBox="1"/>
          <p:nvPr/>
        </p:nvSpPr>
        <p:spPr>
          <a:xfrm>
            <a:off x="7938" y="-79375"/>
            <a:ext cx="12277725"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CHO NỘI DUNG I1</a:t>
            </a:r>
            <a:endParaRPr lang="en-US" altLang="en-US" sz="2400" b="1" i="1" dirty="0">
              <a:solidFill>
                <a:srgbClr val="0070C0"/>
              </a:solidFill>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288925" y="2366963"/>
            <a:ext cx="11293475" cy="4554537"/>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wipe(down)">
                                      <p:cBhvr>
                                        <p:cTn id="12" dur="500"/>
                                        <p:tgtEl>
                                          <p:spTgt spid="348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4822" grpId="0" animBg="1"/>
      <p:bldP spid="348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4"/>
          <p:cNvGrpSpPr/>
          <p:nvPr/>
        </p:nvGrpSpPr>
        <p:grpSpPr>
          <a:xfrm>
            <a:off x="0" y="-26987"/>
            <a:ext cx="12192000" cy="6888162"/>
            <a:chOff x="-9684" y="-27337"/>
            <a:chExt cx="9155305" cy="6888385"/>
          </a:xfrm>
        </p:grpSpPr>
        <p:sp>
          <p:nvSpPr>
            <p:cNvPr id="4813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813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813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pic>
        <p:nvPicPr>
          <p:cNvPr id="5" name="Picture 4"/>
          <p:cNvPicPr>
            <a:picLocks noChangeAspect="1"/>
          </p:cNvPicPr>
          <p:nvPr/>
        </p:nvPicPr>
        <p:blipFill>
          <a:blip r:embed="rId3"/>
          <a:stretch>
            <a:fillRect/>
          </a:stretch>
        </p:blipFill>
        <p:spPr>
          <a:xfrm>
            <a:off x="6189663" y="382588"/>
            <a:ext cx="5892800" cy="3806825"/>
          </a:xfrm>
          <a:prstGeom prst="rect">
            <a:avLst/>
          </a:prstGeom>
          <a:noFill/>
          <a:ln w="9525">
            <a:noFill/>
          </a:ln>
        </p:spPr>
      </p:pic>
      <p:sp>
        <p:nvSpPr>
          <p:cNvPr id="4" name="TextBox 3"/>
          <p:cNvSpPr txBox="1"/>
          <p:nvPr/>
        </p:nvSpPr>
        <p:spPr>
          <a:xfrm>
            <a:off x="323850" y="517525"/>
            <a:ext cx="5753100" cy="1200150"/>
          </a:xfrm>
          <a:prstGeom prst="rect">
            <a:avLst/>
          </a:prstGeom>
          <a:noFill/>
        </p:spPr>
        <p:txBody>
          <a:bodyPr wrap="square">
            <a:spAutoFit/>
          </a:bodyPr>
          <a:lstStyle/>
          <a:p>
            <a:pPr algn="just">
              <a:buNone/>
            </a:pPr>
            <a:r>
              <a:rPr sz="2400" b="1" dirty="0">
                <a:solidFill>
                  <a:srgbClr val="385723"/>
                </a:solidFill>
                <a:latin typeface="Times New Roman" panose="02020603050405020304" pitchFamily="18" charset="0"/>
                <a:cs typeface="Times New Roman" panose="02020603050405020304" pitchFamily="18" charset="0"/>
              </a:rPr>
              <a:t>1. </a:t>
            </a:r>
            <a:r>
              <a:rPr lang="vi-VN" altLang="x-none" sz="2400" b="1" dirty="0">
                <a:solidFill>
                  <a:srgbClr val="385723"/>
                </a:solidFill>
                <a:latin typeface="Times New Roman" panose="02020603050405020304" pitchFamily="18" charset="0"/>
              </a:rPr>
              <a:t>Ở sinh vật đơn bảo</a:t>
            </a:r>
            <a:r>
              <a:rPr sz="2400" b="1" dirty="0">
                <a:solidFill>
                  <a:srgbClr val="385723"/>
                </a:solidFill>
                <a:latin typeface="Calibri Light" panose="020F0302020204030204" pitchFamily="34" charset="0"/>
              </a:rPr>
              <a:t>:</a:t>
            </a:r>
            <a:r>
              <a:rPr lang="vi-VN" altLang="x-none" sz="2400" b="1" dirty="0">
                <a:solidFill>
                  <a:srgbClr val="385723"/>
                </a:solidFill>
                <a:latin typeface="Times New Roman" panose="02020603050405020304" pitchFamily="18" charset="0"/>
              </a:rPr>
              <a:t> </a:t>
            </a:r>
            <a:r>
              <a:rPr lang="vi-VN" altLang="x-none" sz="2400" dirty="0">
                <a:solidFill>
                  <a:schemeClr val="accent1"/>
                </a:solidFill>
                <a:latin typeface="Times New Roman" panose="02020603050405020304" pitchFamily="18" charset="0"/>
              </a:rPr>
              <a:t>quá trình trao đổi chất, chuyển hóa năng lượng </a:t>
            </a:r>
            <a:r>
              <a:rPr sz="2400" dirty="0">
                <a:solidFill>
                  <a:schemeClr val="accent1"/>
                </a:solidFill>
                <a:latin typeface="Calibri Light" panose="020F0302020204030204" pitchFamily="34" charset="0"/>
              </a:rPr>
              <a:t>diễn ra như thế nào?</a:t>
            </a:r>
          </a:p>
        </p:txBody>
      </p:sp>
      <p:sp>
        <p:nvSpPr>
          <p:cNvPr id="6" name="TextBox 5"/>
          <p:cNvSpPr txBox="1"/>
          <p:nvPr/>
        </p:nvSpPr>
        <p:spPr>
          <a:xfrm>
            <a:off x="355600" y="2146300"/>
            <a:ext cx="5935663" cy="830263"/>
          </a:xfrm>
          <a:prstGeom prst="rect">
            <a:avLst/>
          </a:prstGeom>
          <a:noFill/>
        </p:spPr>
        <p:txBody>
          <a:bodyPr wrap="square">
            <a:spAutoFit/>
          </a:bodyPr>
          <a:lstStyle/>
          <a:p>
            <a:pPr>
              <a:buNone/>
            </a:pPr>
            <a:r>
              <a:rPr sz="2400" b="1" dirty="0">
                <a:solidFill>
                  <a:srgbClr val="385723"/>
                </a:solidFill>
                <a:latin typeface="Times New Roman" panose="02020603050405020304" pitchFamily="18" charset="0"/>
                <a:cs typeface="Times New Roman" panose="02020603050405020304" pitchFamily="18" charset="0"/>
              </a:rPr>
              <a:t>2. </a:t>
            </a:r>
            <a:r>
              <a:rPr lang="vi-VN" altLang="x-none" sz="2400" b="1" dirty="0">
                <a:solidFill>
                  <a:srgbClr val="385723"/>
                </a:solidFill>
                <a:latin typeface="Times New Roman" panose="02020603050405020304" pitchFamily="18" charset="0"/>
              </a:rPr>
              <a:t>Ở sinh vật đa bào</a:t>
            </a:r>
            <a:r>
              <a:rPr sz="2400" b="1" dirty="0">
                <a:solidFill>
                  <a:srgbClr val="385723"/>
                </a:solidFill>
                <a:latin typeface="Calibri Light" panose="020F0302020204030204" pitchFamily="34" charset="0"/>
              </a:rPr>
              <a:t>:</a:t>
            </a:r>
            <a:r>
              <a:rPr lang="vi-VN" altLang="x-none" sz="2400" b="1" dirty="0">
                <a:solidFill>
                  <a:srgbClr val="385723"/>
                </a:solidFill>
                <a:latin typeface="Times New Roman" panose="02020603050405020304" pitchFamily="18" charset="0"/>
              </a:rPr>
              <a:t> </a:t>
            </a:r>
            <a:r>
              <a:rPr lang="vi-VN" altLang="x-none" sz="2400" dirty="0">
                <a:solidFill>
                  <a:schemeClr val="accent1"/>
                </a:solidFill>
                <a:latin typeface="Times New Roman" panose="02020603050405020304" pitchFamily="18" charset="0"/>
              </a:rPr>
              <a:t>quá trình trao đổi chất, chuyển hóa năng lượng </a:t>
            </a:r>
            <a:r>
              <a:rPr sz="2400" dirty="0">
                <a:solidFill>
                  <a:schemeClr val="accent1"/>
                </a:solidFill>
                <a:latin typeface="Calibri Light" panose="020F0302020204030204" pitchFamily="34" charset="0"/>
              </a:rPr>
              <a:t>diễn ra như thế nào?</a:t>
            </a:r>
            <a:endParaRPr sz="2400" dirty="0">
              <a:latin typeface="Arial" panose="020B0604020202020204" pitchFamily="34" charset="0"/>
            </a:endParaRPr>
          </a:p>
        </p:txBody>
      </p:sp>
      <p:sp>
        <p:nvSpPr>
          <p:cNvPr id="7" name="TextBox 6"/>
          <p:cNvSpPr txBox="1"/>
          <p:nvPr/>
        </p:nvSpPr>
        <p:spPr>
          <a:xfrm>
            <a:off x="355600" y="4470400"/>
            <a:ext cx="11503025" cy="830263"/>
          </a:xfrm>
          <a:prstGeom prst="rect">
            <a:avLst/>
          </a:prstGeom>
          <a:noFill/>
        </p:spPr>
        <p:txBody>
          <a:bodyPr wrap="square">
            <a:spAutoFit/>
          </a:bodyPr>
          <a:lstStyle/>
          <a:p>
            <a:pPr algn="just">
              <a:buNone/>
            </a:pPr>
            <a:r>
              <a:rPr sz="2400" b="1" dirty="0">
                <a:solidFill>
                  <a:srgbClr val="385723"/>
                </a:solidFill>
                <a:latin typeface="Calibri Light" panose="020F0302020204030204" pitchFamily="34" charset="0"/>
                <a:cs typeface="Times New Roman" panose="02020603050405020304" pitchFamily="18" charset="0"/>
              </a:rPr>
              <a:t>3. </a:t>
            </a:r>
            <a:r>
              <a:rPr lang="vi-VN" altLang="x-none" sz="2400" b="1" dirty="0">
                <a:solidFill>
                  <a:srgbClr val="385723"/>
                </a:solidFill>
                <a:latin typeface="Times New Roman" panose="02020603050405020304" pitchFamily="18" charset="0"/>
                <a:cs typeface="Times New Roman" panose="02020603050405020304" pitchFamily="18" charset="0"/>
              </a:rPr>
              <a:t>Các dấu hiệu đặc trưng của quá trình trao đổi chất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chuyển hóa năng lượng ở sinh vật gồm</a:t>
            </a:r>
            <a:r>
              <a:rPr sz="2400" b="1" dirty="0">
                <a:solidFill>
                  <a:srgbClr val="385723"/>
                </a:solidFill>
                <a:latin typeface="Calibri Light" panose="020F0302020204030204" pitchFamily="34" charset="0"/>
                <a:cs typeface="Times New Roman" panose="02020603050405020304" pitchFamily="18" charset="0"/>
              </a:rPr>
              <a:t> những giai đoạn n</a:t>
            </a:r>
            <a:r>
              <a:rPr sz="2400" b="1" dirty="0">
                <a:solidFill>
                  <a:srgbClr val="385723"/>
                </a:solidFill>
                <a:latin typeface="Calibri Light" panose="020F0302020204030204" pitchFamily="34" charset="0"/>
                <a:ea typeface="Times New Roman" panose="02020603050405020304" pitchFamily="18" charset="0"/>
              </a:rPr>
              <a:t>à</a:t>
            </a:r>
            <a:r>
              <a:rPr sz="2400" b="1" dirty="0">
                <a:solidFill>
                  <a:srgbClr val="385723"/>
                </a:solidFill>
                <a:latin typeface="Calibri Light" panose="020F0302020204030204" pitchFamily="34" charset="0"/>
                <a:cs typeface="Times New Roman" panose="02020603050405020304" pitchFamily="18" charset="0"/>
              </a:rPr>
              <a:t>o? V</a:t>
            </a:r>
            <a:r>
              <a:rPr sz="2400" b="1" dirty="0">
                <a:solidFill>
                  <a:srgbClr val="385723"/>
                </a:solidFill>
                <a:latin typeface="Calibri Light" panose="020F0302020204030204" pitchFamily="34" charset="0"/>
                <a:ea typeface="Times New Roman" panose="02020603050405020304" pitchFamily="18" charset="0"/>
              </a:rPr>
              <a:t>à</a:t>
            </a:r>
            <a:r>
              <a:rPr sz="2400" b="1" dirty="0">
                <a:solidFill>
                  <a:srgbClr val="385723"/>
                </a:solidFill>
                <a:latin typeface="Calibri Light" panose="020F0302020204030204" pitchFamily="34" charset="0"/>
                <a:cs typeface="Times New Roman" panose="02020603050405020304" pitchFamily="18" charset="0"/>
              </a:rPr>
              <a:t> đặc điểm các giai đoạn đó.</a:t>
            </a:r>
            <a:endParaRPr sz="2400" b="1" dirty="0">
              <a:solidFill>
                <a:srgbClr val="385723"/>
              </a:solidFill>
              <a:latin typeface="Calibri Light" panose="020F0302020204030204" pitchFamily="34" charset="0"/>
              <a:ea typeface="Arial" panose="020B0604020202020204" pitchFamily="34" charset="0"/>
            </a:endParaRPr>
          </a:p>
        </p:txBody>
      </p:sp>
      <p:sp>
        <p:nvSpPr>
          <p:cNvPr id="48135" name="Text Box 8"/>
          <p:cNvSpPr txBox="1"/>
          <p:nvPr/>
        </p:nvSpPr>
        <p:spPr>
          <a:xfrm>
            <a:off x="7938" y="-79375"/>
            <a:ext cx="12277725"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CHO NỘI DUNG II</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4"/>
          <p:cNvGrpSpPr/>
          <p:nvPr/>
        </p:nvGrpSpPr>
        <p:grpSpPr>
          <a:xfrm>
            <a:off x="0" y="-26987"/>
            <a:ext cx="12192000" cy="6888162"/>
            <a:chOff x="-9684" y="-27337"/>
            <a:chExt cx="9155305" cy="6888385"/>
          </a:xfrm>
        </p:grpSpPr>
        <p:sp>
          <p:nvSpPr>
            <p:cNvPr id="5018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018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018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 name="TextBox 3"/>
          <p:cNvSpPr txBox="1"/>
          <p:nvPr/>
        </p:nvSpPr>
        <p:spPr>
          <a:xfrm>
            <a:off x="323850" y="517525"/>
            <a:ext cx="11655425" cy="954088"/>
          </a:xfrm>
          <a:prstGeom prst="rect">
            <a:avLst/>
          </a:prstGeom>
          <a:noFill/>
        </p:spPr>
        <p:txBody>
          <a:bodyPr wrap="square">
            <a:spAutoFit/>
          </a:bodyPr>
          <a:lstStyle/>
          <a:p>
            <a:pPr algn="just">
              <a:buNone/>
            </a:pPr>
            <a:r>
              <a:rPr sz="2800" b="1" dirty="0">
                <a:solidFill>
                  <a:srgbClr val="385723"/>
                </a:solidFill>
                <a:latin typeface="Times New Roman" panose="02020603050405020304" pitchFamily="18" charset="0"/>
                <a:cs typeface="Times New Roman" panose="02020603050405020304" pitchFamily="18" charset="0"/>
              </a:rPr>
              <a:t>1. </a:t>
            </a:r>
            <a:r>
              <a:rPr lang="vi-VN" altLang="x-none" sz="2800" b="1" dirty="0">
                <a:solidFill>
                  <a:srgbClr val="385723"/>
                </a:solidFill>
                <a:latin typeface="Times New Roman" panose="02020603050405020304" pitchFamily="18" charset="0"/>
              </a:rPr>
              <a:t>Ở sinh vật đơn bảo</a:t>
            </a:r>
            <a:r>
              <a:rPr sz="2800" b="1" dirty="0">
                <a:solidFill>
                  <a:srgbClr val="385723"/>
                </a:solidFill>
                <a:latin typeface="Calibri Light" panose="020F0302020204030204" pitchFamily="34" charset="0"/>
              </a:rPr>
              <a:t>:</a:t>
            </a:r>
            <a:r>
              <a:rPr lang="vi-VN" altLang="x-none" sz="2800" b="1" dirty="0">
                <a:solidFill>
                  <a:srgbClr val="385723"/>
                </a:solidFill>
                <a:latin typeface="Times New Roman" panose="02020603050405020304" pitchFamily="18" charset="0"/>
              </a:rPr>
              <a:t> </a:t>
            </a:r>
            <a:r>
              <a:rPr lang="vi-VN" altLang="x-none" sz="2800" dirty="0">
                <a:solidFill>
                  <a:srgbClr val="0070C0"/>
                </a:solidFill>
                <a:latin typeface="Times New Roman" panose="02020603050405020304" pitchFamily="18" charset="0"/>
              </a:rPr>
              <a:t>quá trình trao đổi chất, chuyển hóa năng lượng chỉ diễn ra ở cấp độ tế bào: giữa tế bào với môi trường và trong tế bào.</a:t>
            </a:r>
            <a:endParaRPr sz="2800" dirty="0">
              <a:solidFill>
                <a:srgbClr val="0070C0"/>
              </a:solidFill>
              <a:latin typeface="Calibri Light" panose="020F0302020204030204" pitchFamily="34" charset="0"/>
            </a:endParaRPr>
          </a:p>
        </p:txBody>
      </p:sp>
      <p:sp>
        <p:nvSpPr>
          <p:cNvPr id="6" name="TextBox 5"/>
          <p:cNvSpPr txBox="1"/>
          <p:nvPr/>
        </p:nvSpPr>
        <p:spPr>
          <a:xfrm>
            <a:off x="355600" y="2146300"/>
            <a:ext cx="11615738" cy="2678113"/>
          </a:xfrm>
          <a:prstGeom prst="rect">
            <a:avLst/>
          </a:prstGeom>
          <a:noFill/>
        </p:spPr>
        <p:txBody>
          <a:bodyPr wrap="square">
            <a:spAutoFit/>
          </a:bodyPr>
          <a:lstStyle/>
          <a:p>
            <a:pPr>
              <a:buNone/>
            </a:pPr>
            <a:r>
              <a:rPr sz="2800" b="1" dirty="0">
                <a:solidFill>
                  <a:srgbClr val="385723"/>
                </a:solidFill>
                <a:latin typeface="Times New Roman" panose="02020603050405020304" pitchFamily="18" charset="0"/>
                <a:cs typeface="Times New Roman" panose="02020603050405020304" pitchFamily="18" charset="0"/>
              </a:rPr>
              <a:t>2. </a:t>
            </a:r>
            <a:r>
              <a:rPr lang="vi-VN" altLang="x-none" sz="2800" b="1" dirty="0">
                <a:solidFill>
                  <a:srgbClr val="385723"/>
                </a:solidFill>
                <a:latin typeface="Times New Roman" panose="02020603050405020304" pitchFamily="18" charset="0"/>
              </a:rPr>
              <a:t>Ở sinh vật đa bào</a:t>
            </a:r>
            <a:r>
              <a:rPr sz="2800" b="1" dirty="0">
                <a:solidFill>
                  <a:srgbClr val="385723"/>
                </a:solidFill>
                <a:latin typeface="Calibri Light" panose="020F0302020204030204" pitchFamily="34" charset="0"/>
              </a:rPr>
              <a:t>:</a:t>
            </a:r>
            <a:r>
              <a:rPr lang="vi-VN" altLang="x-none" sz="2800" b="1" dirty="0">
                <a:solidFill>
                  <a:srgbClr val="385723"/>
                </a:solidFill>
                <a:latin typeface="Times New Roman" panose="02020603050405020304" pitchFamily="18" charset="0"/>
              </a:rPr>
              <a:t> </a:t>
            </a:r>
            <a:r>
              <a:rPr lang="vi-VN" altLang="x-none" sz="2800" dirty="0">
                <a:solidFill>
                  <a:srgbClr val="0070C0"/>
                </a:solidFill>
                <a:latin typeface="Times New Roman" panose="02020603050405020304" pitchFamily="18" charset="0"/>
              </a:rPr>
              <a:t>quá trình trao đổi chất và chuyển hóa năng lượng diễn ra ở cả cấp độ cơ thể và cấp độ tế bào thông qua 3 giai đoạn:</a:t>
            </a:r>
            <a:endParaRPr sz="2800" dirty="0">
              <a:solidFill>
                <a:srgbClr val="0070C0"/>
              </a:solidFill>
              <a:latin typeface="Calibri Light" panose="020F0302020204030204" pitchFamily="34" charset="0"/>
            </a:endParaRPr>
          </a:p>
          <a:p>
            <a:pPr>
              <a:buNone/>
            </a:pPr>
            <a:r>
              <a:rPr sz="2800" dirty="0">
                <a:solidFill>
                  <a:srgbClr val="0070C0"/>
                </a:solidFill>
                <a:latin typeface="Calibri Light" panose="020F0302020204030204" pitchFamily="34" charset="0"/>
              </a:rPr>
              <a:t>    </a:t>
            </a:r>
            <a:r>
              <a:rPr lang="vi-VN" altLang="x-none" sz="2800" dirty="0">
                <a:solidFill>
                  <a:srgbClr val="0070C0"/>
                </a:solidFill>
                <a:latin typeface="Times New Roman" panose="02020603050405020304" pitchFamily="18" charset="0"/>
              </a:rPr>
              <a:t>(1) Giữa môi trường ngoài và cơ thể</a:t>
            </a:r>
            <a:endParaRPr sz="2800" dirty="0">
              <a:solidFill>
                <a:srgbClr val="0070C0"/>
              </a:solidFill>
              <a:latin typeface="Calibri Light" panose="020F0302020204030204" pitchFamily="34" charset="0"/>
            </a:endParaRPr>
          </a:p>
          <a:p>
            <a:pPr>
              <a:buNone/>
            </a:pPr>
            <a:r>
              <a:rPr sz="2800" dirty="0">
                <a:solidFill>
                  <a:srgbClr val="0070C0"/>
                </a:solidFill>
                <a:latin typeface="Calibri Light" panose="020F0302020204030204" pitchFamily="34" charset="0"/>
              </a:rPr>
              <a:t>    </a:t>
            </a:r>
            <a:r>
              <a:rPr lang="vi-VN" altLang="x-none" sz="2800" dirty="0">
                <a:solidFill>
                  <a:srgbClr val="0070C0"/>
                </a:solidFill>
                <a:latin typeface="Times New Roman" panose="02020603050405020304" pitchFamily="18" charset="0"/>
              </a:rPr>
              <a:t>(2) Giữa môi trường trong cơ thể và tế bào</a:t>
            </a:r>
            <a:endParaRPr sz="2800" dirty="0">
              <a:solidFill>
                <a:srgbClr val="0070C0"/>
              </a:solidFill>
              <a:latin typeface="Calibri Light" panose="020F0302020204030204" pitchFamily="34" charset="0"/>
            </a:endParaRPr>
          </a:p>
          <a:p>
            <a:pPr>
              <a:buNone/>
            </a:pPr>
            <a:r>
              <a:rPr sz="2800" dirty="0">
                <a:solidFill>
                  <a:srgbClr val="0070C0"/>
                </a:solidFill>
                <a:latin typeface="Calibri Light" panose="020F0302020204030204" pitchFamily="34" charset="0"/>
              </a:rPr>
              <a:t>    </a:t>
            </a:r>
            <a:r>
              <a:rPr lang="vi-VN" altLang="x-none" sz="2800" dirty="0">
                <a:solidFill>
                  <a:srgbClr val="0070C0"/>
                </a:solidFill>
                <a:latin typeface="Times New Roman" panose="02020603050405020304" pitchFamily="18" charset="0"/>
              </a:rPr>
              <a:t>(3) Trong từng tế bào.</a:t>
            </a:r>
            <a:endParaRPr sz="2800" dirty="0">
              <a:solidFill>
                <a:srgbClr val="0070C0"/>
              </a:solidFill>
              <a:latin typeface="Calibri Light" panose="020F0302020204030204" pitchFamily="34" charset="0"/>
            </a:endParaRPr>
          </a:p>
          <a:p>
            <a:pPr>
              <a:buNone/>
            </a:pPr>
            <a:endParaRPr sz="2800" dirty="0">
              <a:latin typeface="Arial" panose="020B0604020202020204" pitchFamily="34" charset="0"/>
            </a:endParaRPr>
          </a:p>
        </p:txBody>
      </p:sp>
      <p:sp>
        <p:nvSpPr>
          <p:cNvPr id="50181" name="Text Box 8"/>
          <p:cNvSpPr txBox="1"/>
          <p:nvPr/>
        </p:nvSpPr>
        <p:spPr>
          <a:xfrm>
            <a:off x="0" y="-79375"/>
            <a:ext cx="12295188" cy="461963"/>
          </a:xfrm>
          <a:prstGeom prst="rect">
            <a:avLst/>
          </a:prstGeom>
          <a:solidFill>
            <a:srgbClr val="0070C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KẾT LUẬN/TRẢ LỜI CÁC NHIỆM VỤ CHO NỘI DUNG 1</a:t>
            </a:r>
            <a:endParaRPr lang="en-US" altLang="en-US" sz="2400" b="1" i="1" dirty="0">
              <a:solidFill>
                <a:srgbClr val="FFFF0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4"/>
          <p:cNvGrpSpPr/>
          <p:nvPr/>
        </p:nvGrpSpPr>
        <p:grpSpPr>
          <a:xfrm>
            <a:off x="0" y="-26987"/>
            <a:ext cx="12192000" cy="6888162"/>
            <a:chOff x="-9684" y="-27337"/>
            <a:chExt cx="9155305" cy="6888385"/>
          </a:xfrm>
        </p:grpSpPr>
        <p:sp>
          <p:nvSpPr>
            <p:cNvPr id="5222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223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223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 name="TextBox 6"/>
          <p:cNvSpPr txBox="1"/>
          <p:nvPr/>
        </p:nvSpPr>
        <p:spPr>
          <a:xfrm>
            <a:off x="279400" y="609600"/>
            <a:ext cx="11614150" cy="6094413"/>
          </a:xfrm>
          <a:prstGeom prst="rect">
            <a:avLst/>
          </a:prstGeom>
          <a:noFill/>
        </p:spPr>
        <p:txBody>
          <a:bodyPr wrap="square">
            <a:spAutoFit/>
          </a:bodyPr>
          <a:lstStyle/>
          <a:p>
            <a:pPr algn="just">
              <a:buNone/>
            </a:pPr>
            <a:r>
              <a:rPr sz="2600" b="1" dirty="0">
                <a:solidFill>
                  <a:srgbClr val="385723"/>
                </a:solidFill>
                <a:latin typeface="Calibri Light" panose="020F0302020204030204" pitchFamily="34" charset="0"/>
                <a:cs typeface="Times New Roman" panose="02020603050405020304" pitchFamily="18" charset="0"/>
              </a:rPr>
              <a:t>3. </a:t>
            </a:r>
            <a:r>
              <a:rPr lang="vi-VN" altLang="x-none" sz="2600" b="1" dirty="0">
                <a:solidFill>
                  <a:srgbClr val="385723"/>
                </a:solidFill>
                <a:latin typeface="Times New Roman" panose="02020603050405020304" pitchFamily="18" charset="0"/>
                <a:cs typeface="Times New Roman" panose="02020603050405020304" pitchFamily="18" charset="0"/>
              </a:rPr>
              <a:t>Các dấu hiệu đặc trưng của quá trình trao đổi chất v</a:t>
            </a:r>
            <a:r>
              <a:rPr lang="vi-VN" altLang="x-none" sz="2600" b="1" dirty="0">
                <a:solidFill>
                  <a:srgbClr val="385723"/>
                </a:solidFill>
                <a:latin typeface="Times New Roman" panose="02020603050405020304" pitchFamily="18" charset="0"/>
                <a:ea typeface="Times New Roman" panose="02020603050405020304" pitchFamily="18" charset="0"/>
              </a:rPr>
              <a:t>à</a:t>
            </a:r>
            <a:r>
              <a:rPr lang="vi-VN" altLang="x-none" sz="2600" b="1" dirty="0">
                <a:solidFill>
                  <a:srgbClr val="385723"/>
                </a:solidFill>
                <a:latin typeface="Times New Roman" panose="02020603050405020304" pitchFamily="18" charset="0"/>
                <a:cs typeface="Times New Roman" panose="02020603050405020304" pitchFamily="18" charset="0"/>
              </a:rPr>
              <a:t> chuyển hóa năng lượng ở sinh vật gồm:</a:t>
            </a:r>
            <a:endParaRPr sz="2600" b="1" dirty="0">
              <a:solidFill>
                <a:srgbClr val="385723"/>
              </a:solidFill>
              <a:latin typeface="Calibri Light" panose="020F0302020204030204" pitchFamily="34" charset="0"/>
              <a:cs typeface="Arial" panose="020B0604020202020204" pitchFamily="34" charset="0"/>
            </a:endParaRPr>
          </a:p>
          <a:p>
            <a:pPr algn="just">
              <a:buNone/>
            </a:pPr>
            <a:r>
              <a:rPr lang="vi-VN" altLang="x-none" sz="2600" dirty="0">
                <a:solidFill>
                  <a:schemeClr val="accent1"/>
                </a:solidFill>
                <a:latin typeface="Times New Roman" panose="02020603050405020304" pitchFamily="18" charset="0"/>
                <a:cs typeface="Times New Roman" panose="02020603050405020304" pitchFamily="18" charset="0"/>
              </a:rPr>
              <a:t>- Thu nhận các chất từ môi trường ( thu nhận dinh dưỡng v</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 năng lượng)</a:t>
            </a:r>
            <a:endParaRPr sz="2600" dirty="0">
              <a:solidFill>
                <a:schemeClr val="accent1"/>
              </a:solidFill>
              <a:latin typeface="Calibri Light" panose="020F0302020204030204" pitchFamily="34" charset="0"/>
              <a:cs typeface="Arial" panose="020B0604020202020204" pitchFamily="34" charset="0"/>
            </a:endParaRPr>
          </a:p>
          <a:p>
            <a:pPr algn="just">
              <a:buNone/>
            </a:pPr>
            <a:r>
              <a:rPr lang="vi-VN" altLang="x-none" sz="2600" dirty="0">
                <a:solidFill>
                  <a:schemeClr val="accent1"/>
                </a:solidFill>
                <a:latin typeface="Times New Roman" panose="02020603050405020304" pitchFamily="18" charset="0"/>
                <a:cs typeface="Times New Roman" panose="02020603050405020304" pitchFamily="18" charset="0"/>
              </a:rPr>
              <a:t>- Vận chuyển các chất (chất dinh dưỡng vận chuyển đến từng tế b</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o nhờ hệ thống mạch dẫn ở thực vật v</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 hệ tuần ho</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n ở động vật).</a:t>
            </a:r>
            <a:endParaRPr sz="2600" dirty="0">
              <a:solidFill>
                <a:schemeClr val="accent1"/>
              </a:solidFill>
              <a:latin typeface="Calibri Light" panose="020F0302020204030204" pitchFamily="34" charset="0"/>
              <a:cs typeface="Segoe UI" panose="020B0502040204020203" pitchFamily="34" charset="0"/>
            </a:endParaRPr>
          </a:p>
          <a:p>
            <a:pPr algn="just">
              <a:buNone/>
            </a:pPr>
            <a:r>
              <a:rPr lang="vi-VN" altLang="x-none" sz="2600" dirty="0">
                <a:solidFill>
                  <a:schemeClr val="accent1"/>
                </a:solidFill>
                <a:latin typeface="Times New Roman" panose="02020603050405020304" pitchFamily="18" charset="0"/>
                <a:cs typeface="Times New Roman" panose="02020603050405020304" pitchFamily="18" charset="0"/>
              </a:rPr>
              <a:t>- Biến đổi các chất (chất dinh dưỡng sử dụng trực tiếp hoặc biến đổi th</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nh chất khác)</a:t>
            </a:r>
            <a:endParaRPr sz="2600" dirty="0">
              <a:solidFill>
                <a:schemeClr val="accent1"/>
              </a:solidFill>
              <a:latin typeface="Calibri Light" panose="020F0302020204030204" pitchFamily="34" charset="0"/>
              <a:cs typeface="Arial" panose="020B0604020202020204" pitchFamily="34" charset="0"/>
            </a:endParaRPr>
          </a:p>
          <a:p>
            <a:pPr algn="just">
              <a:buNone/>
            </a:pPr>
            <a:r>
              <a:rPr lang="vi-VN" altLang="x-none" sz="2600" dirty="0">
                <a:solidFill>
                  <a:schemeClr val="accent1"/>
                </a:solidFill>
                <a:latin typeface="Times New Roman" panose="02020603050405020304" pitchFamily="18" charset="0"/>
                <a:cs typeface="Times New Roman" panose="02020603050405020304" pitchFamily="18" charset="0"/>
              </a:rPr>
              <a:t>- Tổng hợp các chất v</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 tích lũy năng lượng (sử dụng các nguyên liệu thu nhận được để tổng hợp các chất hữu cơ v</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 dự trữ năng lượng cho tế b</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o)</a:t>
            </a:r>
            <a:endParaRPr sz="2600" dirty="0">
              <a:solidFill>
                <a:schemeClr val="accent1"/>
              </a:solidFill>
              <a:latin typeface="Calibri Light" panose="020F0302020204030204" pitchFamily="34" charset="0"/>
              <a:cs typeface="Arial" panose="020B0604020202020204" pitchFamily="34" charset="0"/>
            </a:endParaRPr>
          </a:p>
          <a:p>
            <a:pPr algn="just">
              <a:buNone/>
            </a:pPr>
            <a:r>
              <a:rPr lang="vi-VN" altLang="x-none" sz="2600" dirty="0">
                <a:solidFill>
                  <a:schemeClr val="accent1"/>
                </a:solidFill>
                <a:latin typeface="Times New Roman" panose="02020603050405020304" pitchFamily="18" charset="0"/>
                <a:cs typeface="Times New Roman" panose="02020603050405020304" pitchFamily="18" charset="0"/>
              </a:rPr>
              <a:t>- Phân giải các chất v</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 giải phóng năng lượng (phân giải các hợp chất hữu cơ</a:t>
            </a:r>
            <a:r>
              <a:rPr sz="2600" dirty="0">
                <a:solidFill>
                  <a:schemeClr val="accent1"/>
                </a:solidFill>
                <a:latin typeface="Calibri Light" panose="020F0302020204030204" pitchFamily="34" charset="0"/>
                <a:cs typeface="Times New Roman" panose="02020603050405020304" pitchFamily="18" charset="0"/>
              </a:rPr>
              <a:t>, </a:t>
            </a:r>
            <a:r>
              <a:rPr lang="vi-VN" altLang="x-none" sz="2600" dirty="0">
                <a:solidFill>
                  <a:schemeClr val="accent1"/>
                </a:solidFill>
                <a:latin typeface="Times New Roman" panose="02020603050405020304" pitchFamily="18" charset="0"/>
                <a:cs typeface="Times New Roman" panose="02020603050405020304" pitchFamily="18" charset="0"/>
              </a:rPr>
              <a:t>giải phóng năng lượng cung cấp cho các hoạt động sống)</a:t>
            </a:r>
            <a:endParaRPr sz="2600" dirty="0">
              <a:solidFill>
                <a:schemeClr val="accent1"/>
              </a:solidFill>
              <a:latin typeface="Calibri Light" panose="020F0302020204030204" pitchFamily="34" charset="0"/>
              <a:cs typeface="Arial" panose="020B0604020202020204" pitchFamily="34" charset="0"/>
            </a:endParaRPr>
          </a:p>
          <a:p>
            <a:pPr>
              <a:buNone/>
            </a:pPr>
            <a:r>
              <a:rPr lang="vi-VN" altLang="x-none" sz="2600" dirty="0">
                <a:solidFill>
                  <a:schemeClr val="accent1"/>
                </a:solidFill>
                <a:latin typeface="Times New Roman" panose="02020603050405020304" pitchFamily="18" charset="0"/>
                <a:cs typeface="Times New Roman" panose="02020603050405020304" pitchFamily="18" charset="0"/>
              </a:rPr>
              <a:t>- Đ</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o thải các chất ra môi trường (chất không được  sử dụng sẽ đ</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o thải ra ngo</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i môi trường qua các cơ quan như lá v</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 rễ ở thực vật hoặc hệ b</a:t>
            </a:r>
            <a:r>
              <a:rPr lang="vi-VN" altLang="x-none" sz="2600" dirty="0">
                <a:solidFill>
                  <a:schemeClr val="accent1"/>
                </a:solidFill>
                <a:latin typeface="Times New Roman" panose="02020603050405020304" pitchFamily="18" charset="0"/>
                <a:ea typeface="Times New Roman" panose="02020603050405020304" pitchFamily="18" charset="0"/>
              </a:rPr>
              <a:t>à</a:t>
            </a:r>
            <a:r>
              <a:rPr lang="vi-VN" altLang="x-none" sz="2600" dirty="0">
                <a:solidFill>
                  <a:schemeClr val="accent1"/>
                </a:solidFill>
                <a:latin typeface="Times New Roman" panose="02020603050405020304" pitchFamily="18" charset="0"/>
                <a:cs typeface="Times New Roman" panose="02020603050405020304" pitchFamily="18" charset="0"/>
              </a:rPr>
              <a:t>i tiết ở động vật)</a:t>
            </a:r>
            <a:endParaRPr sz="2600" dirty="0">
              <a:solidFill>
                <a:schemeClr val="accent1"/>
              </a:solidFill>
              <a:latin typeface="Calibri Light" panose="020F0302020204030204" pitchFamily="34" charset="0"/>
              <a:cs typeface="Segoe UI" panose="020B0502040204020203" pitchFamily="34" charset="0"/>
            </a:endParaRPr>
          </a:p>
          <a:p>
            <a:pPr algn="just">
              <a:buNone/>
            </a:pPr>
            <a:r>
              <a:rPr lang="vi-VN" altLang="x-none" sz="2600" dirty="0">
                <a:solidFill>
                  <a:schemeClr val="accent1"/>
                </a:solidFill>
                <a:latin typeface="Times New Roman" panose="02020603050405020304" pitchFamily="18" charset="0"/>
                <a:cs typeface="Times New Roman" panose="02020603050405020304" pitchFamily="18" charset="0"/>
              </a:rPr>
              <a:t>	 - Điều hòa: quá trình TĐC được điều hòa bởi hormone (ĐV/TV) hoặc hệ thần kinh (ĐV)</a:t>
            </a:r>
            <a:endParaRPr sz="2600" dirty="0">
              <a:solidFill>
                <a:schemeClr val="accent1"/>
              </a:solidFill>
              <a:latin typeface="Calibri Light" panose="020F0302020204030204" pitchFamily="34" charset="0"/>
              <a:ea typeface="Arial" panose="020B0604020202020204" pitchFamily="34" charset="0"/>
            </a:endParaRPr>
          </a:p>
        </p:txBody>
      </p:sp>
      <p:sp>
        <p:nvSpPr>
          <p:cNvPr id="52228" name="Text Box 8"/>
          <p:cNvSpPr txBox="1"/>
          <p:nvPr/>
        </p:nvSpPr>
        <p:spPr>
          <a:xfrm>
            <a:off x="0" y="-79375"/>
            <a:ext cx="12295188" cy="461963"/>
          </a:xfrm>
          <a:prstGeom prst="rect">
            <a:avLst/>
          </a:prstGeom>
          <a:solidFill>
            <a:srgbClr val="0070C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KẾT LUẬN/TRẢ LỜI CÁC NHIỆM VỤ CHO NỘI DUNG 1</a:t>
            </a:r>
            <a:endParaRPr lang="en-US" altLang="en-US" sz="2400" b="1" i="1" dirty="0">
              <a:solidFill>
                <a:srgbClr val="FFFF0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0482" name="Text Box 8"/>
          <p:cNvSpPr txBox="1"/>
          <p:nvPr/>
        </p:nvSpPr>
        <p:spPr>
          <a:xfrm>
            <a:off x="2881313" y="2001838"/>
            <a:ext cx="6429375" cy="1200150"/>
          </a:xfrm>
          <a:prstGeom prst="rect">
            <a:avLst/>
          </a:prstGeom>
          <a:noFill/>
          <a:ln w="9525">
            <a:noFill/>
          </a:ln>
        </p:spPr>
        <p:txBody>
          <a:bodyPr>
            <a:spAutoFit/>
          </a:bodyPr>
          <a:lstStyle/>
          <a:p>
            <a:pPr algn="ctr" eaLnBrk="1" hangingPunct="1">
              <a:spcBef>
                <a:spcPct val="50000"/>
              </a:spcBef>
            </a:pPr>
            <a:r>
              <a:rPr lang="en-US" altLang="en-US" sz="2400" i="1" dirty="0">
                <a:solidFill>
                  <a:srgbClr val="008000"/>
                </a:solidFill>
                <a:latin typeface="Arial" panose="020B0604020202020204" pitchFamily="34" charset="0"/>
              </a:rPr>
              <a:t>“Năng lượng cho mọi hoạt động sống bắt nguồn từ đâu? Tại sao có hiện tượng sinh vật này sử dụng sinh khác làm thức ăn?”</a:t>
            </a:r>
          </a:p>
        </p:txBody>
      </p:sp>
      <p:sp>
        <p:nvSpPr>
          <p:cNvPr id="4" name="Rectangle 3"/>
          <p:cNvSpPr/>
          <p:nvPr/>
        </p:nvSpPr>
        <p:spPr>
          <a:xfrm>
            <a:off x="990600" y="-61912"/>
            <a:ext cx="10515600" cy="2066925"/>
          </a:xfrm>
          <a:prstGeom prst="rect">
            <a:avLst/>
          </a:prstGeom>
          <a:noFill/>
        </p:spPr>
        <p:txBody>
          <a:bodyPr>
            <a:spAutoFit/>
          </a:bodyPr>
          <a:lstStyle/>
          <a:p>
            <a:pPr algn="ctr" eaLnBrk="1" hangingPunct="1">
              <a:buNone/>
            </a:pPr>
            <a:r>
              <a:rPr lang="en-US" altLang="en-US" sz="4000" b="1" dirty="0">
                <a:solidFill>
                  <a:srgbClr val="00B0F0"/>
                </a:solidFill>
                <a:effectLst>
                  <a:outerShdw blurRad="38100" dist="38100" dir="2700000">
                    <a:srgbClr val="000000"/>
                  </a:outerShdw>
                </a:effectLst>
                <a:latin typeface="Times New Roman" panose="02020603050405020304" pitchFamily="18" charset="0"/>
                <a:cs typeface="Times New Roman" panose="02020603050405020304" pitchFamily="18" charset="0"/>
              </a:rPr>
              <a:t>BÀI 1: </a:t>
            </a:r>
          </a:p>
          <a:p>
            <a:pPr algn="ctr" eaLnBrk="1" hangingPunct="1">
              <a:lnSpc>
                <a:spcPct val="115000"/>
              </a:lnSpc>
              <a:buNone/>
            </a:pPr>
            <a:r>
              <a:rPr lang="vi-VN" altLang="x-none" sz="4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KHÁI QUÁT VỀ TRAO ĐỔI CHẤT VÀ CHUYẾN HOÁ NĂNG LUỢNG</a:t>
            </a:r>
            <a:endParaRPr sz="40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grpSp>
        <p:nvGrpSpPr>
          <p:cNvPr id="20484" name="Group 8"/>
          <p:cNvGrpSpPr/>
          <p:nvPr/>
        </p:nvGrpSpPr>
        <p:grpSpPr>
          <a:xfrm>
            <a:off x="0" y="0"/>
            <a:ext cx="12192000" cy="6873875"/>
            <a:chOff x="-1621" y="0"/>
            <a:chExt cx="9145621" cy="6873508"/>
          </a:xfrm>
        </p:grpSpPr>
        <p:sp>
          <p:nvSpPr>
            <p:cNvPr id="20486" name="Rectangle 9"/>
            <p:cNvSpPr/>
            <p:nvPr/>
          </p:nvSpPr>
          <p:spPr>
            <a:xfrm>
              <a:off x="-1621" y="0"/>
              <a:ext cx="152400" cy="6858000"/>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sp>
          <p:nvSpPr>
            <p:cNvPr id="20487" name="Rectangle 9"/>
            <p:cNvSpPr/>
            <p:nvPr/>
          </p:nvSpPr>
          <p:spPr>
            <a:xfrm>
              <a:off x="154022" y="6715329"/>
              <a:ext cx="8989978" cy="15817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grpSp>
      <p:pic>
        <p:nvPicPr>
          <p:cNvPr id="20485" name="Picture 9" descr="Lý thuyết ôn tập chương 1: Chuyển hóa vật chất và năng lượng | Soạn Sinh 11"/>
          <p:cNvPicPr>
            <a:picLocks noChangeAspect="1"/>
          </p:cNvPicPr>
          <p:nvPr/>
        </p:nvPicPr>
        <p:blipFill>
          <a:blip r:embed="rId4"/>
          <a:stretch>
            <a:fillRect/>
          </a:stretch>
        </p:blipFill>
        <p:spPr>
          <a:xfrm>
            <a:off x="4114800" y="3201988"/>
            <a:ext cx="3541713" cy="3513137"/>
          </a:xfrm>
          <a:prstGeom prst="rect">
            <a:avLst/>
          </a:prstGeom>
          <a:noFill/>
          <a:ln w="9525">
            <a:noFill/>
          </a:ln>
        </p:spPr>
      </p:pic>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4"/>
          <p:cNvGrpSpPr/>
          <p:nvPr/>
        </p:nvGrpSpPr>
        <p:grpSpPr>
          <a:xfrm>
            <a:off x="0" y="-26987"/>
            <a:ext cx="12192000" cy="6888162"/>
            <a:chOff x="-9684" y="-27337"/>
            <a:chExt cx="9155305" cy="6888385"/>
          </a:xfrm>
        </p:grpSpPr>
        <p:sp>
          <p:nvSpPr>
            <p:cNvPr id="5427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427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428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4275" name="Text Box 8"/>
          <p:cNvSpPr txBox="1"/>
          <p:nvPr/>
        </p:nvSpPr>
        <p:spPr>
          <a:xfrm>
            <a:off x="0" y="-79375"/>
            <a:ext cx="12295188" cy="461963"/>
          </a:xfrm>
          <a:prstGeom prst="rect">
            <a:avLst/>
          </a:prstGeom>
          <a:solidFill>
            <a:srgbClr val="C000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GHI NHỚ CHO NỘI DUNG 1</a:t>
            </a:r>
            <a:endParaRPr lang="en-US" altLang="en-US" sz="2400" b="1" i="1" dirty="0">
              <a:solidFill>
                <a:srgbClr val="FFFF00"/>
              </a:solidFill>
              <a:latin typeface="Arial" panose="020B0604020202020204" pitchFamily="34" charset="0"/>
            </a:endParaRPr>
          </a:p>
        </p:txBody>
      </p:sp>
      <p:sp>
        <p:nvSpPr>
          <p:cNvPr id="4" name="TextBox 3"/>
          <p:cNvSpPr txBox="1"/>
          <p:nvPr/>
        </p:nvSpPr>
        <p:spPr>
          <a:xfrm>
            <a:off x="228600" y="352425"/>
            <a:ext cx="11750675" cy="3416300"/>
          </a:xfrm>
          <a:prstGeom prst="rect">
            <a:avLst/>
          </a:prstGeom>
          <a:noFill/>
        </p:spPr>
        <p:txBody>
          <a:bodyPr wrap="square">
            <a:spAutoFit/>
          </a:bodyPr>
          <a:lstStyle/>
          <a:p>
            <a:pPr algn="just">
              <a:buNone/>
            </a:pPr>
            <a:r>
              <a:rPr sz="2400" b="1" dirty="0">
                <a:solidFill>
                  <a:srgbClr val="C00000"/>
                </a:solidFill>
                <a:latin typeface="Times New Roman" panose="02020603050405020304" pitchFamily="18" charset="0"/>
                <a:cs typeface="Times New Roman" panose="02020603050405020304" pitchFamily="18" charset="0"/>
              </a:rPr>
              <a:t>II. QUÁ TRÌNH TRAO ĐỔI CHẤT, CHUYỂN HÓA NĂNG LƯỢNG Ở TẾ BÀO VÀ CẤP CƠ THỂ</a:t>
            </a:r>
            <a:endParaRPr sz="2400" dirty="0">
              <a:latin typeface="Times New Roman" panose="02020603050405020304" pitchFamily="18" charset="0"/>
              <a:cs typeface="Arial" panose="020B0604020202020204" pitchFamily="34" charset="0"/>
            </a:endParaRPr>
          </a:p>
          <a:p>
            <a:pPr algn="just">
              <a:buNone/>
            </a:pPr>
            <a:r>
              <a:rPr sz="2400" dirty="0">
                <a:solidFill>
                  <a:srgbClr val="385723"/>
                </a:solidFill>
                <a:latin typeface="Times New Roman" panose="02020603050405020304" pitchFamily="18" charset="0"/>
                <a:cs typeface="Times New Roman" panose="02020603050405020304" pitchFamily="18" charset="0"/>
              </a:rPr>
              <a:t>1. </a:t>
            </a:r>
            <a:r>
              <a:rPr lang="vi-VN" altLang="x-none" sz="2400" dirty="0">
                <a:solidFill>
                  <a:srgbClr val="385723"/>
                </a:solidFill>
                <a:latin typeface="Times New Roman" panose="02020603050405020304" pitchFamily="18" charset="0"/>
                <a:cs typeface="Times New Roman" panose="02020603050405020304" pitchFamily="18" charset="0"/>
              </a:rPr>
              <a:t>Ở sinh vật đơn bảo, quá trình trao đổi chất, chuyển hóa năng lượng chỉ diễn ra ở cấp độ tế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 giữa tế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 với môi trường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trong tế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a:t>
            </a:r>
            <a:endParaRPr sz="2400" dirty="0">
              <a:solidFill>
                <a:srgbClr val="385723"/>
              </a:solidFill>
              <a:latin typeface="Times New Roman" panose="02020603050405020304" pitchFamily="18" charset="0"/>
              <a:cs typeface="Arial" panose="020B0604020202020204" pitchFamily="34" charset="0"/>
            </a:endParaRPr>
          </a:p>
          <a:p>
            <a:pPr algn="just">
              <a:buNone/>
            </a:pPr>
            <a:r>
              <a:rPr sz="2400" dirty="0">
                <a:solidFill>
                  <a:srgbClr val="385723"/>
                </a:solidFill>
                <a:latin typeface="Times New Roman" panose="02020603050405020304" pitchFamily="18" charset="0"/>
                <a:cs typeface="Times New Roman" panose="02020603050405020304" pitchFamily="18" charset="0"/>
              </a:rPr>
              <a:t>2. </a:t>
            </a:r>
            <a:r>
              <a:rPr lang="vi-VN" altLang="x-none" sz="2400" dirty="0">
                <a:solidFill>
                  <a:srgbClr val="385723"/>
                </a:solidFill>
                <a:latin typeface="Times New Roman" panose="02020603050405020304" pitchFamily="18" charset="0"/>
                <a:cs typeface="Times New Roman" panose="02020603050405020304" pitchFamily="18" charset="0"/>
              </a:rPr>
              <a:t>Ở sinh vật đa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 quá trình trao đổi chất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chuyển hóa năng lượng diễn ra ở cả cấp độ cơ thể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cấp độ tế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 thông qua 3 giai đoạn:</a:t>
            </a:r>
            <a:endParaRPr sz="2400" dirty="0">
              <a:solidFill>
                <a:srgbClr val="385723"/>
              </a:solidFill>
              <a:latin typeface="Times New Roman" panose="02020603050405020304" pitchFamily="18" charset="0"/>
              <a:cs typeface="Arial" panose="020B0604020202020204" pitchFamily="34" charset="0"/>
            </a:endParaRPr>
          </a:p>
          <a:p>
            <a:pPr algn="just">
              <a:buNone/>
            </a:pPr>
            <a:r>
              <a:rPr lang="vi-VN" altLang="x-none" sz="2400" dirty="0">
                <a:solidFill>
                  <a:srgbClr val="385723"/>
                </a:solidFill>
                <a:latin typeface="Times New Roman" panose="02020603050405020304" pitchFamily="18" charset="0"/>
                <a:cs typeface="Times New Roman" panose="02020603050405020304" pitchFamily="18" charset="0"/>
              </a:rPr>
              <a:t>	(1) Giữa môi trường ngo</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i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cơ thể</a:t>
            </a:r>
            <a:endParaRPr sz="2400" dirty="0">
              <a:solidFill>
                <a:srgbClr val="385723"/>
              </a:solidFill>
              <a:latin typeface="Times New Roman" panose="02020603050405020304" pitchFamily="18" charset="0"/>
              <a:cs typeface="Arial" panose="020B0604020202020204" pitchFamily="34" charset="0"/>
            </a:endParaRPr>
          </a:p>
          <a:p>
            <a:pPr algn="just">
              <a:buNone/>
            </a:pPr>
            <a:r>
              <a:rPr lang="vi-VN" altLang="x-none" sz="2400" dirty="0">
                <a:solidFill>
                  <a:srgbClr val="385723"/>
                </a:solidFill>
                <a:latin typeface="Times New Roman" panose="02020603050405020304" pitchFamily="18" charset="0"/>
                <a:cs typeface="Times New Roman" panose="02020603050405020304" pitchFamily="18" charset="0"/>
              </a:rPr>
              <a:t>	(2) Giữa môi trường trong cơ thể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tế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a:t>
            </a:r>
            <a:endParaRPr sz="2400" dirty="0">
              <a:solidFill>
                <a:srgbClr val="385723"/>
              </a:solidFill>
              <a:latin typeface="Times New Roman" panose="02020603050405020304" pitchFamily="18" charset="0"/>
              <a:cs typeface="Arial" panose="020B0604020202020204" pitchFamily="34" charset="0"/>
            </a:endParaRPr>
          </a:p>
          <a:p>
            <a:pPr algn="just">
              <a:buNone/>
            </a:pPr>
            <a:r>
              <a:rPr lang="vi-VN" altLang="x-none" sz="2400" dirty="0">
                <a:solidFill>
                  <a:srgbClr val="385723"/>
                </a:solidFill>
                <a:latin typeface="Times New Roman" panose="02020603050405020304" pitchFamily="18" charset="0"/>
                <a:cs typeface="Times New Roman" panose="02020603050405020304" pitchFamily="18" charset="0"/>
              </a:rPr>
              <a:t>	(3) Trong từng tế b</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o.</a:t>
            </a:r>
            <a:endParaRPr sz="2400" dirty="0">
              <a:solidFill>
                <a:srgbClr val="385723"/>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4"/>
          <p:cNvGrpSpPr/>
          <p:nvPr/>
        </p:nvGrpSpPr>
        <p:grpSpPr>
          <a:xfrm>
            <a:off x="0" y="-26987"/>
            <a:ext cx="12192000" cy="6888162"/>
            <a:chOff x="-9684" y="-27337"/>
            <a:chExt cx="9155305" cy="6888385"/>
          </a:xfrm>
        </p:grpSpPr>
        <p:sp>
          <p:nvSpPr>
            <p:cNvPr id="5632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632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632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6323" name="Text Box 8"/>
          <p:cNvSpPr txBox="1"/>
          <p:nvPr/>
        </p:nvSpPr>
        <p:spPr>
          <a:xfrm>
            <a:off x="0" y="-79375"/>
            <a:ext cx="12295188" cy="461963"/>
          </a:xfrm>
          <a:prstGeom prst="rect">
            <a:avLst/>
          </a:prstGeom>
          <a:solidFill>
            <a:srgbClr val="C000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GHI NHỚ CHO NỘI DUNG 1</a:t>
            </a:r>
            <a:endParaRPr lang="en-US" altLang="en-US" sz="2400" b="1" i="1" dirty="0">
              <a:solidFill>
                <a:srgbClr val="FFFF00"/>
              </a:solidFill>
              <a:latin typeface="Arial" panose="020B0604020202020204" pitchFamily="34" charset="0"/>
            </a:endParaRPr>
          </a:p>
        </p:txBody>
      </p:sp>
      <p:sp>
        <p:nvSpPr>
          <p:cNvPr id="56324" name="TextBox 3"/>
          <p:cNvSpPr txBox="1"/>
          <p:nvPr/>
        </p:nvSpPr>
        <p:spPr>
          <a:xfrm>
            <a:off x="228600" y="352425"/>
            <a:ext cx="11750675" cy="830263"/>
          </a:xfrm>
          <a:prstGeom prst="rect">
            <a:avLst/>
          </a:prstGeom>
          <a:noFill/>
          <a:ln w="9525">
            <a:noFill/>
          </a:ln>
        </p:spPr>
        <p:txBody>
          <a:bodyPr>
            <a:spAutoFit/>
          </a:bodyPr>
          <a:lstStyle/>
          <a:p>
            <a:pPr algn="just">
              <a:buNone/>
            </a:pPr>
            <a:r>
              <a:rPr sz="2400" b="1" dirty="0">
                <a:solidFill>
                  <a:srgbClr val="C00000"/>
                </a:solidFill>
                <a:latin typeface="Times New Roman" panose="02020603050405020304" pitchFamily="18" charset="0"/>
                <a:cs typeface="Times New Roman" panose="02020603050405020304" pitchFamily="18" charset="0"/>
              </a:rPr>
              <a:t>II. QUÁ TRÌNH TRAO ĐỔI CHẤT, CHUYỂN HÓA NĂNG LƯỢNG Ở TẾ BÀO VÀ CẤP CƠ THỂ</a:t>
            </a:r>
            <a:endParaRPr sz="2400" dirty="0">
              <a:latin typeface="Times New Roman" panose="02020603050405020304" pitchFamily="18" charset="0"/>
              <a:ea typeface="Arial" panose="020B0604020202020204" pitchFamily="34" charset="0"/>
            </a:endParaRPr>
          </a:p>
        </p:txBody>
      </p:sp>
      <p:sp>
        <p:nvSpPr>
          <p:cNvPr id="6" name="TextBox 5"/>
          <p:cNvSpPr txBox="1"/>
          <p:nvPr/>
        </p:nvSpPr>
        <p:spPr>
          <a:xfrm>
            <a:off x="117475" y="1150938"/>
            <a:ext cx="11704638" cy="5478463"/>
          </a:xfrm>
          <a:prstGeom prst="rect">
            <a:avLst/>
          </a:prstGeom>
          <a:noFill/>
        </p:spPr>
        <p:txBody>
          <a:bodyPr wrap="square">
            <a:spAutoFit/>
          </a:bodyPr>
          <a:lstStyle/>
          <a:p>
            <a:pPr indent="179705" algn="just">
              <a:buNone/>
            </a:pPr>
            <a:r>
              <a:rPr sz="2500" b="1" dirty="0">
                <a:solidFill>
                  <a:srgbClr val="000000"/>
                </a:solidFill>
                <a:latin typeface="Times New Roman" panose="02020603050405020304" pitchFamily="18" charset="0"/>
                <a:cs typeface="Times New Roman" panose="02020603050405020304" pitchFamily="18" charset="0"/>
              </a:rPr>
              <a:t>3. </a:t>
            </a:r>
            <a:r>
              <a:rPr lang="vi-VN" altLang="x-none" sz="2500" b="1" dirty="0">
                <a:solidFill>
                  <a:srgbClr val="000000"/>
                </a:solidFill>
                <a:latin typeface="Times New Roman" panose="02020603050405020304" pitchFamily="18" charset="0"/>
                <a:cs typeface="Times New Roman" panose="02020603050405020304" pitchFamily="18" charset="0"/>
              </a:rPr>
              <a:t>Các dấu hiệu đặc trưng của quá trình trao đổi chất v</a:t>
            </a:r>
            <a:r>
              <a:rPr lang="vi-VN" altLang="x-none" sz="2500" b="1" dirty="0">
                <a:solidFill>
                  <a:srgbClr val="000000"/>
                </a:solidFill>
                <a:latin typeface="Times New Roman" panose="02020603050405020304" pitchFamily="18" charset="0"/>
                <a:ea typeface="Times New Roman" panose="02020603050405020304" pitchFamily="18" charset="0"/>
              </a:rPr>
              <a:t>à</a:t>
            </a:r>
            <a:r>
              <a:rPr lang="vi-VN" altLang="x-none" sz="2500" b="1" dirty="0">
                <a:solidFill>
                  <a:srgbClr val="000000"/>
                </a:solidFill>
                <a:latin typeface="Times New Roman" panose="02020603050405020304" pitchFamily="18" charset="0"/>
                <a:cs typeface="Times New Roman" panose="02020603050405020304" pitchFamily="18" charset="0"/>
              </a:rPr>
              <a:t> chuyển hóa năng lượng ở sinh vật gồm:</a:t>
            </a:r>
            <a:endParaRPr sz="2500" b="1" dirty="0">
              <a:solidFill>
                <a:srgbClr val="000000"/>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Thu nhận các chất từ môi trường ( thu nhận dinh dưỡng v</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 năng lượng)</a:t>
            </a:r>
            <a:endParaRPr sz="2500" dirty="0">
              <a:solidFill>
                <a:srgbClr val="385723"/>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Vận chuyển các chất (chất dinh dưỡng vận chuyển đến từng tế b</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o nhờ hệ thống mạch dẫn ở thực vật v</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 hệ tuần ho</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n ở động vật).</a:t>
            </a:r>
            <a:endParaRPr sz="2500" dirty="0">
              <a:solidFill>
                <a:srgbClr val="385723"/>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Biến đổi các chất (chất dinh dưỡng sử dụng trực tiếp hoặc biến đổi th</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nh chất khác)</a:t>
            </a:r>
            <a:endParaRPr sz="2500" dirty="0">
              <a:solidFill>
                <a:srgbClr val="385723"/>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Tổng hợp các chất v</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 tích lũy năng lượng (sử dụng các nguyên liệu thu nhận được để tổng hợp các chất hữu cơ v</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 dự trữ năng lượng cho tế b</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o)</a:t>
            </a:r>
            <a:endParaRPr sz="2500" dirty="0">
              <a:solidFill>
                <a:srgbClr val="385723"/>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Phân giải các chất v</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 giải phóng năng lượng (phân giải các hợp chất hữu cơ</a:t>
            </a:r>
            <a:r>
              <a:rPr sz="2500" dirty="0">
                <a:solidFill>
                  <a:srgbClr val="385723"/>
                </a:solidFill>
                <a:latin typeface="Times New Roman" panose="02020603050405020304" pitchFamily="18" charset="0"/>
                <a:cs typeface="Times New Roman" panose="02020603050405020304" pitchFamily="18" charset="0"/>
              </a:rPr>
              <a:t>, </a:t>
            </a:r>
            <a:r>
              <a:rPr lang="vi-VN" altLang="x-none" sz="2500" dirty="0">
                <a:solidFill>
                  <a:srgbClr val="385723"/>
                </a:solidFill>
                <a:latin typeface="Times New Roman" panose="02020603050405020304" pitchFamily="18" charset="0"/>
                <a:cs typeface="Times New Roman" panose="02020603050405020304" pitchFamily="18" charset="0"/>
              </a:rPr>
              <a:t>giải phóng năng lượng cung cấp cho các hoạt động sống)</a:t>
            </a:r>
            <a:endParaRPr sz="2500" dirty="0">
              <a:solidFill>
                <a:srgbClr val="385723"/>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Đ</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o thải các chất ra môi trường (chất không được  sử dụng sẽ đ</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o thải ra ngo</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i môi trường qua các cơ quan như lá v</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 rễ ở thực vật hoặc hệ b</a:t>
            </a:r>
            <a:r>
              <a:rPr lang="vi-VN" altLang="x-none" sz="2500" dirty="0">
                <a:solidFill>
                  <a:srgbClr val="385723"/>
                </a:solidFill>
                <a:latin typeface="Times New Roman" panose="02020603050405020304" pitchFamily="18" charset="0"/>
                <a:ea typeface="Times New Roman" panose="02020603050405020304" pitchFamily="18" charset="0"/>
              </a:rPr>
              <a:t>à</a:t>
            </a:r>
            <a:r>
              <a:rPr lang="vi-VN" altLang="x-none" sz="2500" dirty="0">
                <a:solidFill>
                  <a:srgbClr val="385723"/>
                </a:solidFill>
                <a:latin typeface="Times New Roman" panose="02020603050405020304" pitchFamily="18" charset="0"/>
                <a:cs typeface="Times New Roman" panose="02020603050405020304" pitchFamily="18" charset="0"/>
              </a:rPr>
              <a:t>i tiết ở động vật)</a:t>
            </a:r>
            <a:endParaRPr sz="2500" dirty="0">
              <a:solidFill>
                <a:srgbClr val="385723"/>
              </a:solidFill>
              <a:latin typeface="Times New Roman" panose="02020603050405020304" pitchFamily="18" charset="0"/>
              <a:cs typeface="Times New Roman" panose="02020603050405020304" pitchFamily="18" charset="0"/>
            </a:endParaRPr>
          </a:p>
          <a:p>
            <a:pPr indent="179705" algn="just">
              <a:buNone/>
            </a:pPr>
            <a:r>
              <a:rPr lang="vi-VN" altLang="x-none" sz="2500" dirty="0">
                <a:solidFill>
                  <a:srgbClr val="385723"/>
                </a:solidFill>
                <a:latin typeface="Times New Roman" panose="02020603050405020304" pitchFamily="18" charset="0"/>
                <a:cs typeface="Times New Roman" panose="02020603050405020304" pitchFamily="18" charset="0"/>
              </a:rPr>
              <a:t> - Điều hòa</a:t>
            </a:r>
            <a:r>
              <a:rPr sz="2500" dirty="0">
                <a:solidFill>
                  <a:srgbClr val="385723"/>
                </a:solidFill>
                <a:latin typeface="Times New Roman" panose="02020603050405020304" pitchFamily="18" charset="0"/>
                <a:cs typeface="Times New Roman" panose="02020603050405020304" pitchFamily="18" charset="0"/>
              </a:rPr>
              <a:t>: quá trình TĐC được điều hòa bởi hormone (ĐV/TV) hoặc hệ thần kinh (ĐV)</a:t>
            </a:r>
            <a:endParaRPr sz="2500"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75" y="198438"/>
            <a:ext cx="11042650"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ct val="0"/>
              </a:spcBef>
              <a:spcAft>
                <a:spcPts val="600"/>
              </a:spcAft>
              <a:buClrTx/>
              <a:buSzTx/>
              <a:buNone/>
            </a:pPr>
            <a:r>
              <a:rPr lang="en-US" altLang="en-US" sz="2400" b="1" dirty="0">
                <a:solidFill>
                  <a:srgbClr val="FFFFFF"/>
                </a:solidFill>
                <a:latin typeface="Times New Roman" panose="02020603050405020304" pitchFamily="18" charset="0"/>
                <a:cs typeface="Times New Roman" panose="02020603050405020304" pitchFamily="18" charset="0"/>
              </a:rPr>
              <a:t>Phát biểu n</a:t>
            </a:r>
            <a:r>
              <a:rPr lang="en-US" altLang="en-US" sz="2400" b="1" dirty="0">
                <a:solidFill>
                  <a:srgbClr val="FFFFFF"/>
                </a:solidFill>
                <a:latin typeface="Times New Roman" panose="02020603050405020304" pitchFamily="18" charset="0"/>
                <a:ea typeface="Times New Roman" panose="02020603050405020304" pitchFamily="18" charset="0"/>
              </a:rPr>
              <a:t>à</a:t>
            </a:r>
            <a:r>
              <a:rPr lang="en-US" altLang="en-US" sz="2400" b="1" dirty="0">
                <a:solidFill>
                  <a:srgbClr val="FFFFFF"/>
                </a:solidFill>
                <a:latin typeface="Times New Roman" panose="02020603050405020304" pitchFamily="18" charset="0"/>
                <a:cs typeface="Times New Roman" panose="02020603050405020304" pitchFamily="18" charset="0"/>
              </a:rPr>
              <a:t>o sau đây đúng về những chất m</a:t>
            </a:r>
            <a:r>
              <a:rPr lang="en-US" altLang="en-US" sz="2400" b="1" dirty="0">
                <a:solidFill>
                  <a:srgbClr val="FFFFFF"/>
                </a:solidFill>
                <a:latin typeface="Times New Roman" panose="02020603050405020304" pitchFamily="18" charset="0"/>
                <a:ea typeface="Times New Roman" panose="02020603050405020304" pitchFamily="18" charset="0"/>
              </a:rPr>
              <a:t>à</a:t>
            </a:r>
            <a:r>
              <a:rPr lang="en-US" altLang="en-US" sz="2400" b="1" dirty="0">
                <a:solidFill>
                  <a:srgbClr val="FFFFFF"/>
                </a:solidFill>
                <a:latin typeface="Times New Roman" panose="02020603050405020304" pitchFamily="18" charset="0"/>
                <a:cs typeface="Times New Roman" panose="02020603050405020304" pitchFamily="18" charset="0"/>
              </a:rPr>
              <a:t> cơ thể động vật, thực vật lấy từ môi trường để cung cấp cho quá trình đồng hóa v</a:t>
            </a:r>
            <a:r>
              <a:rPr lang="en-US" altLang="en-US" sz="2400" b="1" dirty="0">
                <a:solidFill>
                  <a:srgbClr val="FFFFFF"/>
                </a:solidFill>
                <a:latin typeface="Times New Roman" panose="02020603050405020304" pitchFamily="18" charset="0"/>
                <a:ea typeface="Times New Roman" panose="02020603050405020304" pitchFamily="18" charset="0"/>
              </a:rPr>
              <a:t>à</a:t>
            </a:r>
            <a:r>
              <a:rPr lang="en-US" altLang="en-US" sz="2400" b="1" dirty="0">
                <a:solidFill>
                  <a:srgbClr val="FFFFFF"/>
                </a:solidFill>
                <a:latin typeface="Times New Roman" panose="02020603050405020304" pitchFamily="18" charset="0"/>
                <a:cs typeface="Times New Roman" panose="02020603050405020304" pitchFamily="18" charset="0"/>
              </a:rPr>
              <a:t> dị hóa?</a:t>
            </a:r>
            <a:endParaRPr lang="en-US" altLang="en-US" sz="2400" b="1" dirty="0">
              <a:solidFill>
                <a:srgbClr val="FFFFFF"/>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2133600"/>
            <a:ext cx="10363200" cy="29860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 Thực vật lấy H</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O, CO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  để cung cấp cho đồng hóa.</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 Thực vật qua dị hóa thải ra H</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O,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III. Động vật lấy dinh dưỡng trong thức ăn  để cung cấp cho đồng hóa.</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IV. Thực vật qua dị hóa thải ra CO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 chất thải, </a:t>
            </a:r>
            <a:r>
              <a:rPr lang="en-US" altLang="en-US" sz="2800" b="1" dirty="0">
                <a:solidFill>
                  <a:srgbClr val="FFFF00"/>
                </a:solidFill>
                <a:latin typeface="Times New Roman" panose="02020603050405020304" pitchFamily="18" charset="0"/>
                <a:ea typeface="Times New Roman" panose="02020603050405020304" pitchFamily="18" charset="0"/>
              </a:rPr>
              <a:t>…</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93775" y="21685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Freeform: Shape 1"/>
          <p:cNvSpPr/>
          <p:nvPr/>
        </p:nvSpPr>
        <p:spPr>
          <a:xfrm>
            <a:off x="973138" y="28416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Freeform: Shape 6"/>
          <p:cNvSpPr/>
          <p:nvPr/>
        </p:nvSpPr>
        <p:spPr>
          <a:xfrm>
            <a:off x="973138" y="33147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Freeform: Shape 8"/>
          <p:cNvSpPr/>
          <p:nvPr/>
        </p:nvSpPr>
        <p:spPr>
          <a:xfrm>
            <a:off x="993775" y="423227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p:cNvSpPr/>
          <p:nvPr/>
        </p:nvSpPr>
        <p:spPr>
          <a:xfrm>
            <a:off x="3962400" y="46482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75" y="198438"/>
            <a:ext cx="11376025" cy="18161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algn="just" defTabSz="914400">
              <a:spcBef>
                <a:spcPct val="0"/>
              </a:spcBef>
              <a:spcAft>
                <a:spcPts val="600"/>
              </a:spcAft>
              <a:buClrTx/>
              <a:buSzTx/>
              <a:buNone/>
            </a:pPr>
            <a:r>
              <a:rPr lang="en-US" altLang="en-US" sz="2800" b="1" dirty="0">
                <a:solidFill>
                  <a:srgbClr val="FFFFFF"/>
                </a:solidFill>
                <a:latin typeface="Times New Roman" panose="02020603050405020304" pitchFamily="18" charset="0"/>
                <a:cs typeface="Times New Roman" panose="02020603050405020304" pitchFamily="18" charset="0"/>
              </a:rPr>
              <a:t>Quá trình trao đổi chất giữa cơ thể v</a:t>
            </a:r>
            <a:r>
              <a:rPr lang="en-US" altLang="en-US" sz="2800" b="1" dirty="0">
                <a:solidFill>
                  <a:srgbClr val="FFFFFF"/>
                </a:solidFill>
                <a:latin typeface="Times New Roman" panose="02020603050405020304" pitchFamily="18" charset="0"/>
                <a:ea typeface="Times New Roman" panose="02020603050405020304" pitchFamily="18" charset="0"/>
              </a:rPr>
              <a:t>à</a:t>
            </a:r>
            <a:r>
              <a:rPr lang="en-US" altLang="en-US" sz="2800" b="1" dirty="0">
                <a:solidFill>
                  <a:srgbClr val="FFFFFF"/>
                </a:solidFill>
                <a:latin typeface="Times New Roman" panose="02020603050405020304" pitchFamily="18" charset="0"/>
                <a:cs typeface="Times New Roman" panose="02020603050405020304" pitchFamily="18" charset="0"/>
              </a:rPr>
              <a:t> môi trường bị rối loạn sẽ ảnh hưởng đến cơ thể, có bao nhiêu phát biểu sau đây đúng về sự ảnh hưởng đó?</a:t>
            </a:r>
            <a:endParaRPr lang="en-US" altLang="en-US" sz="2800" b="1" dirty="0">
              <a:solidFill>
                <a:srgbClr val="FFFFFF"/>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2133600"/>
            <a:ext cx="10363200" cy="42783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 Khi quá trình trao đổi chất bị rối loạn, các hoạt động sống trong cơ thể sẽ không được cung cấp đầy đủ chất dinh dưỡng.</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 Cơ thể bị rối loạn, gặp phải các triệu chứng bất thường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ảnh hưởng trực tiếp tới sức khỏe của chúng ta.</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III. Khi quá trình trao đổi chất bị rối loạn, các hoạt động sống trong cơ thể được cung cấp đầy đủ chất dinh dưỡng.</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IV. Cơ thể bị rối loạn sẽ không ảnh hưởng trực tiếp tới sức khỏe của chúng ta.</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023938" y="249237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Freeform: Shape 1"/>
          <p:cNvSpPr/>
          <p:nvPr/>
        </p:nvSpPr>
        <p:spPr>
          <a:xfrm>
            <a:off x="993775" y="32766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p:cNvSpPr/>
          <p:nvPr/>
        </p:nvSpPr>
        <p:spPr>
          <a:xfrm>
            <a:off x="1905000" y="6107113"/>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75" y="198438"/>
            <a:ext cx="11376025" cy="13843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algn="just" defTabSz="914400">
              <a:spcBef>
                <a:spcPct val="0"/>
              </a:spcBef>
              <a:spcAft>
                <a:spcPts val="600"/>
              </a:spcAft>
              <a:buClrTx/>
              <a:buSzTx/>
              <a:buNone/>
            </a:pPr>
            <a:r>
              <a:rPr lang="en-US" altLang="en-US" sz="2800" b="1" dirty="0">
                <a:solidFill>
                  <a:srgbClr val="FFFFFF"/>
                </a:solidFill>
                <a:latin typeface="Times New Roman" panose="02020603050405020304" pitchFamily="18" charset="0"/>
                <a:cs typeface="Times New Roman" panose="02020603050405020304" pitchFamily="18" charset="0"/>
              </a:rPr>
              <a:t>Có  bao nhiêu phát biểu sau đây đúng về việc l</a:t>
            </a:r>
            <a:r>
              <a:rPr lang="en-US" altLang="en-US" sz="2800" b="1" dirty="0">
                <a:solidFill>
                  <a:srgbClr val="FFFFFF"/>
                </a:solidFill>
                <a:latin typeface="Times New Roman" panose="02020603050405020304" pitchFamily="18" charset="0"/>
                <a:ea typeface="Times New Roman" panose="02020603050405020304" pitchFamily="18" charset="0"/>
              </a:rPr>
              <a:t>à</a:t>
            </a:r>
            <a:r>
              <a:rPr lang="en-US" altLang="en-US" sz="2800" b="1" dirty="0">
                <a:solidFill>
                  <a:srgbClr val="FFFFFF"/>
                </a:solidFill>
                <a:latin typeface="Times New Roman" panose="02020603050405020304" pitchFamily="18" charset="0"/>
                <a:cs typeface="Times New Roman" panose="02020603050405020304" pitchFamily="18" charset="0"/>
              </a:rPr>
              <a:t>m để quá trình trao đổi chất giữa cơ thể v</a:t>
            </a:r>
            <a:r>
              <a:rPr lang="en-US" altLang="en-US" sz="2800" b="1" dirty="0">
                <a:solidFill>
                  <a:srgbClr val="FFFFFF"/>
                </a:solidFill>
                <a:latin typeface="Times New Roman" panose="02020603050405020304" pitchFamily="18" charset="0"/>
                <a:ea typeface="Times New Roman" panose="02020603050405020304" pitchFamily="18" charset="0"/>
              </a:rPr>
              <a:t>à</a:t>
            </a:r>
            <a:r>
              <a:rPr lang="en-US" altLang="en-US" sz="2800" b="1" dirty="0">
                <a:solidFill>
                  <a:srgbClr val="FFFFFF"/>
                </a:solidFill>
                <a:latin typeface="Times New Roman" panose="02020603050405020304" pitchFamily="18" charset="0"/>
                <a:cs typeface="Times New Roman" panose="02020603050405020304" pitchFamily="18" charset="0"/>
              </a:rPr>
              <a:t> môi trường diễn ra thuận lợi?</a:t>
            </a:r>
            <a:endParaRPr lang="en-US" altLang="en-US" sz="2800" b="1" dirty="0">
              <a:solidFill>
                <a:srgbClr val="FFFFFF"/>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2133600"/>
            <a:ext cx="10363200" cy="2554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 Chúng ta cần ăn uống đủ chất.</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 Rèn luyện thể dục thể thao.</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III.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m việc vừa sức, nghỉ ngơi hợp lí.</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IV. Thường xuyên kiểm tra sức khỏe định kì để kịp thời.</a:t>
            </a:r>
          </a:p>
          <a:p>
            <a:pPr marL="358775" lvl="0" indent="-358775" algn="just" defTabSz="914400">
              <a:spcBef>
                <a:spcPct val="0"/>
              </a:spcBef>
              <a:spcAft>
                <a:spcPts val="600"/>
              </a:spcAft>
              <a:buClrTx/>
              <a:buSzTx/>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73138" y="21336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reeform: Shape 3"/>
          <p:cNvSpPr/>
          <p:nvPr/>
        </p:nvSpPr>
        <p:spPr>
          <a:xfrm>
            <a:off x="896938" y="2836863"/>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Freeform: Shape 5"/>
          <p:cNvSpPr/>
          <p:nvPr/>
        </p:nvSpPr>
        <p:spPr>
          <a:xfrm>
            <a:off x="919163" y="33115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Freeform: Shape 6"/>
          <p:cNvSpPr/>
          <p:nvPr/>
        </p:nvSpPr>
        <p:spPr>
          <a:xfrm>
            <a:off x="919163" y="37211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Freeform: Shape 7"/>
          <p:cNvSpPr/>
          <p:nvPr/>
        </p:nvSpPr>
        <p:spPr>
          <a:xfrm>
            <a:off x="3962400" y="4383088"/>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2"/>
          <p:cNvSpPr txBox="1"/>
          <p:nvPr/>
        </p:nvSpPr>
        <p:spPr>
          <a:xfrm>
            <a:off x="6172200" y="188913"/>
            <a:ext cx="5943600" cy="3200400"/>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III. </a:t>
            </a:r>
            <a:r>
              <a:rPr lang="vi-VN" altLang="en-US" sz="3600" b="1" dirty="0">
                <a:solidFill>
                  <a:srgbClr val="C00000"/>
                </a:solidFill>
                <a:latin typeface="Times New Roman" panose="02020603050405020304" pitchFamily="18" charset="0"/>
                <a:cs typeface="Times New Roman" panose="02020603050405020304" pitchFamily="18" charset="0"/>
              </a:rPr>
              <a:t>VAI TRÒ CỦA TRAO ĐỔI CHẤT VÀ CHUYẾN HÓA NĂNG LƯỢNG ĐỐI VỚI SINH VẬT.</a:t>
            </a:r>
            <a:endParaRPr lang="en-US" altLang="en-US" sz="3600" b="1" dirty="0">
              <a:solidFill>
                <a:srgbClr val="C00000"/>
              </a:solidFill>
              <a:latin typeface="Times New Roman" panose="02020603050405020304" pitchFamily="18" charset="0"/>
              <a:ea typeface="Times New Roman" panose="02020603050405020304" pitchFamily="18" charset="0"/>
            </a:endParaRPr>
          </a:p>
        </p:txBody>
      </p:sp>
      <p:pic>
        <p:nvPicPr>
          <p:cNvPr id="61443" name="Picture 6" descr="CRISPR–Cas technology towards improvement of abiotic stress tolerance in  plants - ScienceDirect"/>
          <p:cNvPicPr>
            <a:picLocks noChangeAspect="1"/>
          </p:cNvPicPr>
          <p:nvPr/>
        </p:nvPicPr>
        <p:blipFill>
          <a:blip r:embed="rId3"/>
          <a:stretch>
            <a:fillRect/>
          </a:stretch>
        </p:blipFill>
        <p:spPr>
          <a:xfrm>
            <a:off x="131763" y="1600200"/>
            <a:ext cx="5918200" cy="5053013"/>
          </a:xfrm>
          <a:prstGeom prst="rect">
            <a:avLst/>
          </a:prstGeom>
          <a:noFill/>
          <a:ln w="9525">
            <a:noFill/>
          </a:ln>
        </p:spPr>
      </p:pic>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lang="en-US" altLang="en-US" sz="2400" b="1" dirty="0">
                <a:solidFill>
                  <a:srgbClr val="C00000"/>
                </a:solidFill>
                <a:latin typeface="Times New Roman" panose="02020603050405020304" pitchFamily="18" charset="0"/>
                <a:cs typeface="Times New Roman" panose="02020603050405020304" pitchFamily="18" charset="0"/>
              </a:rPr>
              <a:t>III. </a:t>
            </a:r>
            <a:r>
              <a:rPr lang="vi-VN" altLang="en-US" sz="2400" b="1" dirty="0">
                <a:solidFill>
                  <a:srgbClr val="C00000"/>
                </a:solidFill>
                <a:latin typeface="Times New Roman" panose="02020603050405020304" pitchFamily="18" charset="0"/>
                <a:cs typeface="Times New Roman" panose="02020603050405020304" pitchFamily="18" charset="0"/>
              </a:rPr>
              <a:t>VAI TRÒ CỦA </a:t>
            </a:r>
            <a:r>
              <a:rPr lang="en-US" altLang="en-US" sz="2400" b="1" dirty="0">
                <a:solidFill>
                  <a:srgbClr val="C00000"/>
                </a:solidFill>
                <a:latin typeface="Times New Roman" panose="02020603050405020304" pitchFamily="18" charset="0"/>
                <a:cs typeface="Times New Roman" panose="02020603050405020304" pitchFamily="18" charset="0"/>
              </a:rPr>
              <a:t>TĐC </a:t>
            </a:r>
            <a:r>
              <a:rPr lang="vi-VN" altLang="en-US" sz="2400" b="1" dirty="0">
                <a:solidFill>
                  <a:srgbClr val="C00000"/>
                </a:solidFill>
                <a:latin typeface="Times New Roman" panose="02020603050405020304" pitchFamily="18" charset="0"/>
                <a:cs typeface="Times New Roman" panose="02020603050405020304" pitchFamily="18" charset="0"/>
              </a:rPr>
              <a:t>VÀ CHUYẾN HÓA NĂNG LƯỢNG ĐỐI VỚI SINH VẬT.</a:t>
            </a:r>
            <a:endParaRPr lang="en-US" altLang="en-US" sz="2400" dirty="0">
              <a:solidFill>
                <a:srgbClr val="000000"/>
              </a:solidFill>
              <a:latin typeface="Arial" panose="020B0604020202020204" pitchFamily="34" charset="0"/>
              <a:ea typeface="Arial" panose="020B0604020202020204" pitchFamily="34" charset="0"/>
            </a:endParaRPr>
          </a:p>
        </p:txBody>
      </p:sp>
      <p:grpSp>
        <p:nvGrpSpPr>
          <p:cNvPr id="63491" name="Group 14"/>
          <p:cNvGrpSpPr/>
          <p:nvPr/>
        </p:nvGrpSpPr>
        <p:grpSpPr>
          <a:xfrm>
            <a:off x="0" y="-26987"/>
            <a:ext cx="12192000" cy="6888162"/>
            <a:chOff x="-9684" y="-27337"/>
            <a:chExt cx="9155305" cy="6888385"/>
          </a:xfrm>
        </p:grpSpPr>
        <p:sp>
          <p:nvSpPr>
            <p:cNvPr id="6349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349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349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4821" name="TextBox 3"/>
          <p:cNvSpPr txBox="1"/>
          <p:nvPr/>
        </p:nvSpPr>
        <p:spPr>
          <a:xfrm>
            <a:off x="169863" y="2309813"/>
            <a:ext cx="4689475" cy="40814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412750" algn="just" defTabSz="914400">
              <a:spcBef>
                <a:spcPct val="0"/>
              </a:spcBef>
              <a:buNone/>
              <a:tabLst>
                <a:tab pos="808355" algn="l"/>
              </a:tabLst>
            </a:pPr>
            <a:r>
              <a:rPr lang="vi-VN" altLang="x-none" sz="3600" dirty="0">
                <a:solidFill>
                  <a:srgbClr val="000000"/>
                </a:solidFill>
                <a:latin typeface="Times New Roman" panose="02020603050405020304" pitchFamily="18" charset="0"/>
                <a:cs typeface="Times New Roman" panose="02020603050405020304" pitchFamily="18" charset="0"/>
              </a:rPr>
              <a:t>1. Cho biết vai trò của trao đổi chất v</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o chuyển hóa năng lượng đối với sinh vật. Nêu ví dụ minh họa.</a:t>
            </a:r>
            <a:endParaRPr sz="3600" dirty="0">
              <a:solidFill>
                <a:srgbClr val="000000"/>
              </a:solidFill>
              <a:latin typeface="Times New Roman" panose="02020603050405020304" pitchFamily="18" charset="0"/>
              <a:cs typeface="Times New Roman" panose="02020603050405020304" pitchFamily="18" charset="0"/>
            </a:endParaRPr>
          </a:p>
          <a:p>
            <a:pPr marL="120650" lvl="0" indent="412750" algn="just" defTabSz="914400">
              <a:spcBef>
                <a:spcPct val="0"/>
              </a:spcBef>
              <a:buNone/>
              <a:tabLst>
                <a:tab pos="808355" algn="l"/>
              </a:tabLst>
            </a:pPr>
            <a:r>
              <a:rPr lang="vi-VN" altLang="x-none" sz="3600" dirty="0">
                <a:solidFill>
                  <a:srgbClr val="000000"/>
                </a:solidFill>
                <a:latin typeface="Times New Roman" panose="02020603050405020304" pitchFamily="18" charset="0"/>
                <a:cs typeface="Times New Roman" panose="02020603050405020304" pitchFamily="18" charset="0"/>
              </a:rPr>
              <a:t>2. Cho biết ý nghĩa của việc trồng v</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bảo vệ cây xanh.</a:t>
            </a:r>
            <a:endParaRPr sz="3600" dirty="0">
              <a:solidFill>
                <a:srgbClr val="000000"/>
              </a:solidFill>
              <a:latin typeface="Times New Roman" panose="02020603050405020304" pitchFamily="18" charset="0"/>
              <a:ea typeface="Times New Roman" panose="02020603050405020304" pitchFamily="18" charset="0"/>
            </a:endParaRPr>
          </a:p>
        </p:txBody>
      </p:sp>
      <p:sp>
        <p:nvSpPr>
          <p:cNvPr id="34822" name="Text Box 8"/>
          <p:cNvSpPr txBox="1"/>
          <p:nvPr/>
        </p:nvSpPr>
        <p:spPr>
          <a:xfrm>
            <a:off x="381000" y="1049338"/>
            <a:ext cx="11353800" cy="1176337"/>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50000"/>
              </a:spcBef>
              <a:buNone/>
            </a:pPr>
            <a:r>
              <a:rPr lang="en-US" altLang="en-US" sz="3200" b="1" dirty="0">
                <a:solidFill>
                  <a:srgbClr val="0070C0"/>
                </a:solidFill>
                <a:latin typeface="Arial" panose="020B0604020202020204" pitchFamily="34" charset="0"/>
              </a:rPr>
              <a:t>Học </a:t>
            </a:r>
            <a:r>
              <a:rPr lang="vi-VN" altLang="en-US" sz="3200" b="1" dirty="0">
                <a:solidFill>
                  <a:srgbClr val="0070C0"/>
                </a:solidFill>
                <a:latin typeface="Arial" panose="020B0604020202020204" pitchFamily="34" charset="0"/>
              </a:rPr>
              <a:t>sinh làm việc nhóm cặp đôi nghiên cứu thông tin trong SGK và trả lời câu hỏi sau:</a:t>
            </a:r>
            <a:endParaRPr lang="en-US" altLang="en-US" sz="3200" b="1" dirty="0">
              <a:solidFill>
                <a:srgbClr val="0070C0"/>
              </a:solidFill>
              <a:latin typeface="Arial" panose="020B0604020202020204" pitchFamily="34" charset="0"/>
            </a:endParaRPr>
          </a:p>
        </p:txBody>
      </p:sp>
      <p:sp>
        <p:nvSpPr>
          <p:cNvPr id="63494" name="Text Box 8"/>
          <p:cNvSpPr txBox="1"/>
          <p:nvPr/>
        </p:nvSpPr>
        <p:spPr>
          <a:xfrm>
            <a:off x="0" y="-79375"/>
            <a:ext cx="12295188"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CHO NỘI DUNG III</a:t>
            </a:r>
            <a:endParaRPr lang="en-US" altLang="en-US" sz="2400" b="1" i="1" dirty="0">
              <a:solidFill>
                <a:srgbClr val="0070C0"/>
              </a:solidFill>
              <a:latin typeface="Arial" panose="020B0604020202020204" pitchFamily="34" charset="0"/>
            </a:endParaRPr>
          </a:p>
        </p:txBody>
      </p:sp>
      <p:pic>
        <p:nvPicPr>
          <p:cNvPr id="35855" name="Picture 15" descr="Khám phá vi chất dinh dưỡng trong thực phẩm hàng ngày để có một sức khỏe  tốt-Viện Dinh dưỡng VHN Bio"/>
          <p:cNvPicPr>
            <a:picLocks noChangeAspect="1"/>
          </p:cNvPicPr>
          <p:nvPr/>
        </p:nvPicPr>
        <p:blipFill>
          <a:blip r:embed="rId3"/>
          <a:stretch>
            <a:fillRect/>
          </a:stretch>
        </p:blipFill>
        <p:spPr>
          <a:xfrm>
            <a:off x="4967288" y="2389188"/>
            <a:ext cx="6767512" cy="401320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wipe(down)">
                                      <p:cBhvr>
                                        <p:cTn id="7" dur="500"/>
                                        <p:tgtEl>
                                          <p:spTgt spid="35855"/>
                                        </p:tgtEl>
                                      </p:cBhvr>
                                    </p:animEffect>
                                  </p:childTnLst>
                                </p:cTn>
                              </p:par>
                              <p:par>
                                <p:cTn id="8" presetID="22" presetClass="entr" presetSubtype="4" fill="hold" grpId="2" nodeType="with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wipe(down)">
                                      <p:cBhvr>
                                        <p:cTn id="10" dur="500"/>
                                        <p:tgtEl>
                                          <p:spTgt spid="348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821">
                                            <p:txEl>
                                              <p:pRg st="0" end="0"/>
                                            </p:txEl>
                                          </p:spTgt>
                                        </p:tgtEl>
                                        <p:attrNameLst>
                                          <p:attrName>style.visibility</p:attrName>
                                        </p:attrNameLst>
                                      </p:cBhvr>
                                      <p:to>
                                        <p:strVal val="visible"/>
                                      </p:to>
                                    </p:set>
                                    <p:animEffect transition="in" filter="wipe(left)">
                                      <p:cBhvr>
                                        <p:cTn id="15" dur="500"/>
                                        <p:tgtEl>
                                          <p:spTgt spid="348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821">
                                            <p:txEl>
                                              <p:pRg st="1" end="1"/>
                                            </p:txEl>
                                          </p:spTgt>
                                        </p:tgtEl>
                                        <p:attrNameLst>
                                          <p:attrName>style.visibility</p:attrName>
                                        </p:attrNameLst>
                                      </p:cBhvr>
                                      <p:to>
                                        <p:strVal val="visible"/>
                                      </p:to>
                                    </p:set>
                                    <p:animEffect transition="in" filter="wipe(left)">
                                      <p:cBhvr>
                                        <p:cTn id="20" dur="500"/>
                                        <p:tgtEl>
                                          <p:spTgt spid="34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animBg="1"/>
      <p:bldP spid="34822" grpId="1" animBg="1"/>
      <p:bldP spid="34822"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lang="en-US" altLang="en-US" sz="2400" b="1" dirty="0">
                <a:solidFill>
                  <a:srgbClr val="C00000"/>
                </a:solidFill>
                <a:latin typeface="Times New Roman" panose="02020603050405020304" pitchFamily="18" charset="0"/>
                <a:cs typeface="Times New Roman" panose="02020603050405020304" pitchFamily="18" charset="0"/>
              </a:rPr>
              <a:t>III. </a:t>
            </a:r>
            <a:r>
              <a:rPr lang="vi-VN" altLang="en-US" sz="2400" b="1" dirty="0">
                <a:solidFill>
                  <a:srgbClr val="C00000"/>
                </a:solidFill>
                <a:latin typeface="Times New Roman" panose="02020603050405020304" pitchFamily="18" charset="0"/>
                <a:cs typeface="Times New Roman" panose="02020603050405020304" pitchFamily="18" charset="0"/>
              </a:rPr>
              <a:t>VAI TRÒ CỦA </a:t>
            </a:r>
            <a:r>
              <a:rPr lang="en-US" altLang="en-US" sz="2400" b="1" dirty="0">
                <a:solidFill>
                  <a:srgbClr val="C00000"/>
                </a:solidFill>
                <a:latin typeface="Times New Roman" panose="02020603050405020304" pitchFamily="18" charset="0"/>
                <a:cs typeface="Times New Roman" panose="02020603050405020304" pitchFamily="18" charset="0"/>
              </a:rPr>
              <a:t>TĐC </a:t>
            </a:r>
            <a:r>
              <a:rPr lang="vi-VN" altLang="en-US" sz="2400" b="1" dirty="0">
                <a:solidFill>
                  <a:srgbClr val="C00000"/>
                </a:solidFill>
                <a:latin typeface="Times New Roman" panose="02020603050405020304" pitchFamily="18" charset="0"/>
                <a:cs typeface="Times New Roman" panose="02020603050405020304" pitchFamily="18" charset="0"/>
              </a:rPr>
              <a:t>VÀ CHUYẾN HÓA NĂNG LƯỢNG ĐỐI VỚI SINH VẬT.</a:t>
            </a:r>
            <a:endParaRPr lang="en-US" altLang="en-US" sz="2400" dirty="0">
              <a:solidFill>
                <a:srgbClr val="000000"/>
              </a:solidFill>
              <a:latin typeface="Arial" panose="020B0604020202020204" pitchFamily="34" charset="0"/>
              <a:ea typeface="Arial" panose="020B0604020202020204" pitchFamily="34" charset="0"/>
            </a:endParaRPr>
          </a:p>
        </p:txBody>
      </p:sp>
      <p:grpSp>
        <p:nvGrpSpPr>
          <p:cNvPr id="65539" name="Group 14"/>
          <p:cNvGrpSpPr/>
          <p:nvPr/>
        </p:nvGrpSpPr>
        <p:grpSpPr>
          <a:xfrm>
            <a:off x="0" y="-26987"/>
            <a:ext cx="12192000" cy="6888162"/>
            <a:chOff x="-9684" y="-27337"/>
            <a:chExt cx="9155305" cy="6888385"/>
          </a:xfrm>
        </p:grpSpPr>
        <p:sp>
          <p:nvSpPr>
            <p:cNvPr id="65543"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5545"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5546"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5540" name="Text Box 8"/>
          <p:cNvSpPr txBox="1"/>
          <p:nvPr/>
        </p:nvSpPr>
        <p:spPr>
          <a:xfrm>
            <a:off x="7938" y="-79375"/>
            <a:ext cx="12277725"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296863" y="1462088"/>
            <a:ext cx="11509375" cy="1570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None/>
            </a:pPr>
            <a:r>
              <a:rPr lang="vi-VN" altLang="x-none" sz="3200" b="1" dirty="0">
                <a:solidFill>
                  <a:srgbClr val="385723"/>
                </a:solidFill>
                <a:latin typeface="Times New Roman" panose="02020603050405020304" pitchFamily="18" charset="0"/>
                <a:cs typeface="Times New Roman" panose="02020603050405020304" pitchFamily="18" charset="0"/>
              </a:rPr>
              <a:t>1. Trao đổi chất cung cấp nguyên liệu v</a:t>
            </a:r>
            <a:r>
              <a:rPr lang="vi-VN" altLang="x-none" sz="3200" b="1" dirty="0">
                <a:solidFill>
                  <a:srgbClr val="385723"/>
                </a:solidFill>
                <a:latin typeface="Times New Roman" panose="02020603050405020304" pitchFamily="18" charset="0"/>
                <a:ea typeface="Times New Roman" panose="02020603050405020304" pitchFamily="18" charset="0"/>
              </a:rPr>
              <a:t>à</a:t>
            </a:r>
            <a:r>
              <a:rPr lang="vi-VN" altLang="x-none" sz="3200" b="1" dirty="0">
                <a:solidFill>
                  <a:srgbClr val="385723"/>
                </a:solidFill>
                <a:latin typeface="Times New Roman" panose="02020603050405020304" pitchFamily="18" charset="0"/>
                <a:cs typeface="Times New Roman" panose="02020603050405020304" pitchFamily="18" charset="0"/>
              </a:rPr>
              <a:t> năng lượng</a:t>
            </a:r>
            <a:r>
              <a:rPr sz="3200" b="1" dirty="0">
                <a:solidFill>
                  <a:srgbClr val="385723"/>
                </a:solidFill>
                <a:latin typeface="Times New Roman" panose="02020603050405020304" pitchFamily="18" charset="0"/>
                <a:cs typeface="Times New Roman" panose="02020603050405020304" pitchFamily="18" charset="0"/>
              </a:rPr>
              <a:t> cho cơ thể?</a:t>
            </a:r>
          </a:p>
          <a:p>
            <a:pPr marL="0" lvl="0" indent="0" algn="just">
              <a:lnSpc>
                <a:spcPct val="100000"/>
              </a:lnSpc>
              <a:spcBef>
                <a:spcPct val="0"/>
              </a:spcBef>
              <a:buNone/>
            </a:pPr>
            <a:r>
              <a:rPr sz="3200" b="1" dirty="0">
                <a:solidFill>
                  <a:srgbClr val="385723"/>
                </a:solidFill>
                <a:latin typeface="Times New Roman" panose="02020603050405020304" pitchFamily="18" charset="0"/>
                <a:cs typeface="Times New Roman" panose="02020603050405020304" pitchFamily="18" charset="0"/>
              </a:rPr>
              <a:t>	</a:t>
            </a:r>
          </a:p>
          <a:p>
            <a:pPr marL="0" lvl="0" indent="0" algn="just">
              <a:lnSpc>
                <a:spcPct val="100000"/>
              </a:lnSpc>
              <a:spcBef>
                <a:spcPct val="0"/>
              </a:spcBef>
              <a:buNone/>
            </a:pPr>
            <a:r>
              <a:rPr sz="3200" b="1" dirty="0">
                <a:solidFill>
                  <a:srgbClr val="385723"/>
                </a:solidFill>
                <a:latin typeface="Times New Roman" panose="02020603050405020304" pitchFamily="18" charset="0"/>
                <a:cs typeface="Times New Roman" panose="02020603050405020304" pitchFamily="18" charset="0"/>
              </a:rPr>
              <a:t>	</a:t>
            </a:r>
            <a:r>
              <a:rPr lang="vi-VN" altLang="x-none" sz="3200" b="1" dirty="0">
                <a:solidFill>
                  <a:srgbClr val="385723"/>
                </a:solidFill>
                <a:latin typeface="Times New Roman" panose="02020603050405020304" pitchFamily="18" charset="0"/>
                <a:cs typeface="Times New Roman" panose="02020603050405020304" pitchFamily="18" charset="0"/>
              </a:rPr>
              <a:t>Ví dụ</a:t>
            </a:r>
            <a:r>
              <a:rPr sz="3200" b="1" dirty="0">
                <a:solidFill>
                  <a:srgbClr val="385723"/>
                </a:solidFill>
                <a:latin typeface="Times New Roman" panose="02020603050405020304" pitchFamily="18" charset="0"/>
                <a:cs typeface="Times New Roman" panose="02020603050405020304" pitchFamily="18" charset="0"/>
              </a:rPr>
              <a:t> minh họa?</a:t>
            </a:r>
            <a:endParaRPr sz="3200" b="1" dirty="0">
              <a:solidFill>
                <a:srgbClr val="385723"/>
              </a:solidFill>
              <a:latin typeface="Times New Roman" panose="02020603050405020304" pitchFamily="18" charset="0"/>
              <a:ea typeface="Times New Roman" panose="02020603050405020304" pitchFamily="18" charset="0"/>
            </a:endParaRPr>
          </a:p>
        </p:txBody>
      </p:sp>
      <p:sp>
        <p:nvSpPr>
          <p:cNvPr id="2" name="TextBox 1"/>
          <p:cNvSpPr txBox="1">
            <a:spLocks noChangeArrowheads="1"/>
          </p:cNvSpPr>
          <p:nvPr/>
        </p:nvSpPr>
        <p:spPr bwMode="auto">
          <a:xfrm>
            <a:off x="312738" y="3586163"/>
            <a:ext cx="11507788" cy="2062163"/>
          </a:xfrm>
          <a:prstGeom prst="rect">
            <a:avLst/>
          </a:prstGeom>
          <a:noFill/>
          <a:ln>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None/>
            </a:pPr>
            <a:r>
              <a:rPr lang="vi-VN" altLang="x-none" sz="3200" b="1" dirty="0">
                <a:solidFill>
                  <a:srgbClr val="385723"/>
                </a:solidFill>
                <a:latin typeface="Times New Roman" panose="02020603050405020304" pitchFamily="18" charset="0"/>
                <a:cs typeface="Times New Roman" panose="02020603050405020304" pitchFamily="18" charset="0"/>
              </a:rPr>
              <a:t>2. </a:t>
            </a:r>
            <a:endParaRPr sz="32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sz="3200" b="1" dirty="0">
                <a:solidFill>
                  <a:srgbClr val="385723"/>
                </a:solidFill>
                <a:latin typeface="Times New Roman" panose="02020603050405020304" pitchFamily="18" charset="0"/>
                <a:cs typeface="Times New Roman" panose="02020603050405020304" pitchFamily="18" charset="0"/>
              </a:rPr>
              <a:t>Cây xanh sẽ cung cấp cho sinh vật, con người những gì?</a:t>
            </a:r>
          </a:p>
          <a:p>
            <a:pPr marL="0" lvl="0" indent="0" algn="just">
              <a:lnSpc>
                <a:spcPct val="100000"/>
              </a:lnSpc>
              <a:spcBef>
                <a:spcPct val="0"/>
              </a:spcBef>
              <a:buNone/>
            </a:pPr>
            <a:r>
              <a:rPr sz="3200" b="1" dirty="0">
                <a:solidFill>
                  <a:srgbClr val="385723"/>
                </a:solidFill>
                <a:latin typeface="Times New Roman" panose="02020603050405020304" pitchFamily="18" charset="0"/>
                <a:cs typeface="Times New Roman" panose="02020603050405020304" pitchFamily="18" charset="0"/>
              </a:rPr>
              <a:t>Cây xanh sẽ điều hòa quá trình gì?</a:t>
            </a:r>
          </a:p>
          <a:p>
            <a:pPr marL="0" lvl="0" indent="0" algn="just">
              <a:lnSpc>
                <a:spcPct val="100000"/>
              </a:lnSpc>
              <a:spcBef>
                <a:spcPct val="0"/>
              </a:spcBef>
              <a:buNone/>
            </a:pPr>
            <a:r>
              <a:rPr sz="3200" b="1" dirty="0">
                <a:solidFill>
                  <a:srgbClr val="385723"/>
                </a:solidFill>
                <a:latin typeface="Times New Roman" panose="02020603050405020304" pitchFamily="18" charset="0"/>
                <a:cs typeface="Times New Roman" panose="02020603050405020304" pitchFamily="18" charset="0"/>
              </a:rPr>
              <a:t>Cây xanh có khả năng bảo vệ những gì xung quanh?</a:t>
            </a:r>
            <a:endParaRPr sz="32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lang="en-US" altLang="en-US" sz="2400" b="1" dirty="0">
                <a:solidFill>
                  <a:srgbClr val="C00000"/>
                </a:solidFill>
                <a:latin typeface="Times New Roman" panose="02020603050405020304" pitchFamily="18" charset="0"/>
                <a:cs typeface="Times New Roman" panose="02020603050405020304" pitchFamily="18" charset="0"/>
              </a:rPr>
              <a:t>III. </a:t>
            </a:r>
            <a:r>
              <a:rPr lang="vi-VN" altLang="en-US" sz="2400" b="1" dirty="0">
                <a:solidFill>
                  <a:srgbClr val="C00000"/>
                </a:solidFill>
                <a:latin typeface="Times New Roman" panose="02020603050405020304" pitchFamily="18" charset="0"/>
                <a:cs typeface="Times New Roman" panose="02020603050405020304" pitchFamily="18" charset="0"/>
              </a:rPr>
              <a:t>VAI TRÒ CỦA </a:t>
            </a:r>
            <a:r>
              <a:rPr lang="en-US" altLang="en-US" sz="2400" b="1" dirty="0">
                <a:solidFill>
                  <a:srgbClr val="C00000"/>
                </a:solidFill>
                <a:latin typeface="Times New Roman" panose="02020603050405020304" pitchFamily="18" charset="0"/>
                <a:cs typeface="Times New Roman" panose="02020603050405020304" pitchFamily="18" charset="0"/>
              </a:rPr>
              <a:t>TĐC </a:t>
            </a:r>
            <a:r>
              <a:rPr lang="vi-VN" altLang="en-US" sz="2400" b="1" dirty="0">
                <a:solidFill>
                  <a:srgbClr val="C00000"/>
                </a:solidFill>
                <a:latin typeface="Times New Roman" panose="02020603050405020304" pitchFamily="18" charset="0"/>
                <a:cs typeface="Times New Roman" panose="02020603050405020304" pitchFamily="18" charset="0"/>
              </a:rPr>
              <a:t>VÀ CHUYẾN HÓA NĂNG LƯỢNG ĐỐI VỚI SINH VẬT.</a:t>
            </a:r>
            <a:endParaRPr lang="en-US" altLang="en-US" sz="2400" dirty="0">
              <a:solidFill>
                <a:srgbClr val="000000"/>
              </a:solidFill>
              <a:latin typeface="Arial" panose="020B0604020202020204" pitchFamily="34" charset="0"/>
              <a:ea typeface="Arial" panose="020B0604020202020204" pitchFamily="34" charset="0"/>
            </a:endParaRPr>
          </a:p>
        </p:txBody>
      </p:sp>
      <p:grpSp>
        <p:nvGrpSpPr>
          <p:cNvPr id="67587" name="Group 14"/>
          <p:cNvGrpSpPr/>
          <p:nvPr/>
        </p:nvGrpSpPr>
        <p:grpSpPr>
          <a:xfrm>
            <a:off x="0" y="-26987"/>
            <a:ext cx="12192000" cy="6888162"/>
            <a:chOff x="-9684" y="-27337"/>
            <a:chExt cx="9155305" cy="6888385"/>
          </a:xfrm>
        </p:grpSpPr>
        <p:sp>
          <p:nvSpPr>
            <p:cNvPr id="6759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759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759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285750" y="979488"/>
            <a:ext cx="11507788" cy="48942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1. Trao đổi chất cung cấp nguyên liệu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cho cơ thể sinh vật: </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sz="2400" b="1" dirty="0">
                <a:solidFill>
                  <a:srgbClr val="385723"/>
                </a:solidFill>
                <a:latin typeface="Times New Roman" panose="02020603050405020304" pitchFamily="18" charset="0"/>
                <a:cs typeface="Times New Roman" panose="02020603050405020304" pitchFamily="18" charset="0"/>
              </a:rPr>
              <a:t>	</a:t>
            </a:r>
            <a:r>
              <a:rPr lang="vi-VN" altLang="x-none" sz="2400" b="1" dirty="0">
                <a:solidFill>
                  <a:srgbClr val="385723"/>
                </a:solidFill>
                <a:latin typeface="Times New Roman" panose="02020603050405020304" pitchFamily="18" charset="0"/>
                <a:cs typeface="Times New Roman" panose="02020603050405020304" pitchFamily="18" charset="0"/>
              </a:rPr>
              <a:t>Tất cả các cơ thể sống đều l</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hệ thống mở, luôn diễn ra đồng thời quá trình trao đổi chất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với môi trường. </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sz="2400" b="1" dirty="0">
                <a:solidFill>
                  <a:srgbClr val="385723"/>
                </a:solidFill>
                <a:latin typeface="Times New Roman" panose="02020603050405020304" pitchFamily="18" charset="0"/>
                <a:cs typeface="Times New Roman" panose="02020603050405020304" pitchFamily="18" charset="0"/>
              </a:rPr>
              <a:t>	</a:t>
            </a:r>
            <a:r>
              <a:rPr lang="vi-VN" altLang="x-none" sz="2400" b="1" dirty="0">
                <a:solidFill>
                  <a:srgbClr val="385723"/>
                </a:solidFill>
                <a:latin typeface="Times New Roman" panose="02020603050405020304" pitchFamily="18" charset="0"/>
                <a:cs typeface="Times New Roman" panose="02020603050405020304" pitchFamily="18" charset="0"/>
              </a:rPr>
              <a:t>Cơ thể hấp thụ các chất dinh dưỡng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từ môi trường ngo</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i; bi</a:t>
            </a:r>
            <a:r>
              <a:rPr sz="2400" b="1" dirty="0">
                <a:solidFill>
                  <a:srgbClr val="385723"/>
                </a:solidFill>
                <a:latin typeface="Times New Roman" panose="02020603050405020304" pitchFamily="18" charset="0"/>
                <a:cs typeface="Times New Roman" panose="02020603050405020304" pitchFamily="18" charset="0"/>
              </a:rPr>
              <a:t>ế</a:t>
            </a:r>
            <a:r>
              <a:rPr lang="vi-VN" altLang="x-none" sz="2400" b="1" dirty="0">
                <a:solidFill>
                  <a:srgbClr val="385723"/>
                </a:solidFill>
                <a:latin typeface="Times New Roman" panose="02020603050405020304" pitchFamily="18" charset="0"/>
                <a:cs typeface="Times New Roman" panose="02020603050405020304" pitchFamily="18" charset="0"/>
              </a:rPr>
              <a:t>n đổi các sản phẩm hấp thụ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các chất tham gia kiến tạo cơ thể, đồng thời chuyển hoá chúng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nguồn năng lượng thực hiện các hoạt động sống của cơ thể; thải các chất không cần thiết cho cơ thể ra môi trường ngo</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i.</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sz="2400" b="1" dirty="0">
                <a:solidFill>
                  <a:srgbClr val="385723"/>
                </a:solidFill>
                <a:latin typeface="Times New Roman" panose="02020603050405020304" pitchFamily="18" charset="0"/>
                <a:cs typeface="Times New Roman" panose="02020603050405020304" pitchFamily="18" charset="0"/>
              </a:rPr>
              <a:t>	</a:t>
            </a:r>
            <a:r>
              <a:rPr lang="vi-VN" altLang="x-none" sz="2400" b="1" dirty="0">
                <a:solidFill>
                  <a:srgbClr val="385723"/>
                </a:solidFill>
                <a:latin typeface="Times New Roman" panose="02020603050405020304" pitchFamily="18" charset="0"/>
                <a:cs typeface="Times New Roman" panose="02020603050405020304" pitchFamily="18" charset="0"/>
              </a:rPr>
              <a:t>Ví dụ: Cơ thể người lấy từ môi trường O</a:t>
            </a:r>
            <a:r>
              <a:rPr lang="vi-VN" altLang="x-none" sz="2400" b="1" baseline="-25000" dirty="0">
                <a:solidFill>
                  <a:srgbClr val="385723"/>
                </a:solidFill>
                <a:latin typeface="Times New Roman" panose="02020603050405020304" pitchFamily="18" charset="0"/>
                <a:cs typeface="Times New Roman" panose="02020603050405020304" pitchFamily="18" charset="0"/>
              </a:rPr>
              <a:t>2</a:t>
            </a:r>
            <a:r>
              <a:rPr lang="vi-VN" altLang="x-none" sz="2400" b="1" dirty="0">
                <a:solidFill>
                  <a:srgbClr val="385723"/>
                </a:solidFill>
                <a:latin typeface="Times New Roman" panose="02020603050405020304" pitchFamily="18" charset="0"/>
                <a:cs typeface="Times New Roman" panose="02020603050405020304" pitchFamily="18" charset="0"/>
              </a:rPr>
              <a:t>, nước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thức ăn; chuyển hoá chúng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sinh khối kiến tạo cơ tể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tích luỹ dưới dạng adenosine 5'-triphosphate (ATP), cung cấp cho các hoạt động sông của cơ thể; trả lại môi trường khí CO</a:t>
            </a:r>
            <a:r>
              <a:rPr sz="2400" b="1" baseline="-25000" dirty="0">
                <a:solidFill>
                  <a:srgbClr val="385723"/>
                </a:solidFill>
                <a:latin typeface="Times New Roman" panose="02020603050405020304" pitchFamily="18" charset="0"/>
                <a:cs typeface="Times New Roman" panose="02020603050405020304" pitchFamily="18" charset="0"/>
              </a:rPr>
              <a:t>2</a:t>
            </a:r>
            <a:r>
              <a:rPr lang="vi-VN" altLang="x-none" sz="2400" b="1" dirty="0">
                <a:solidFill>
                  <a:srgbClr val="385723"/>
                </a:solidFill>
                <a:latin typeface="Times New Roman" panose="02020603050405020304" pitchFamily="18" charset="0"/>
                <a:cs typeface="Times New Roman" panose="02020603050405020304" pitchFamily="18" charset="0"/>
              </a:rPr>
              <a:t>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các chất thải khác. Năng lượng ATP được cơ thể sử dụng để thực hiện các hoạt động sống cơ bản như cảm ứng, vận động, sinh sản,...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trả lại môi trường một phân năng lượng dưới dạng nhiệt.</a:t>
            </a:r>
            <a:endParaRPr sz="2400" b="1" dirty="0">
              <a:solidFill>
                <a:srgbClr val="385723"/>
              </a:solidFill>
              <a:latin typeface="Times New Roman" panose="02020603050405020304" pitchFamily="18" charset="0"/>
              <a:ea typeface="Times New Roman" panose="02020603050405020304" pitchFamily="18" charset="0"/>
            </a:endParaRPr>
          </a:p>
        </p:txBody>
      </p:sp>
      <p:sp>
        <p:nvSpPr>
          <p:cNvPr id="67589" name="Text Box 8"/>
          <p:cNvSpPr txBox="1"/>
          <p:nvPr/>
        </p:nvSpPr>
        <p:spPr>
          <a:xfrm>
            <a:off x="0" y="-79375"/>
            <a:ext cx="12295188" cy="461963"/>
          </a:xfrm>
          <a:prstGeom prst="rect">
            <a:avLst/>
          </a:prstGeom>
          <a:solidFill>
            <a:srgbClr val="0070C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KẾT LUẬN/TRẢ LỜI CÁC NHIỆM VỤ CHO NỘI DUNG 1</a:t>
            </a:r>
            <a:endParaRPr lang="en-US" altLang="en-US" sz="2400" b="1" i="1" dirty="0">
              <a:solidFill>
                <a:srgbClr val="FFFF0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lang="en-US" altLang="en-US" sz="2400" b="1" dirty="0">
                <a:solidFill>
                  <a:srgbClr val="C00000"/>
                </a:solidFill>
                <a:latin typeface="Times New Roman" panose="02020603050405020304" pitchFamily="18" charset="0"/>
                <a:cs typeface="Times New Roman" panose="02020603050405020304" pitchFamily="18" charset="0"/>
              </a:rPr>
              <a:t>III. </a:t>
            </a:r>
            <a:r>
              <a:rPr lang="vi-VN" altLang="en-US" sz="2400" b="1" dirty="0">
                <a:solidFill>
                  <a:srgbClr val="C00000"/>
                </a:solidFill>
                <a:latin typeface="Times New Roman" panose="02020603050405020304" pitchFamily="18" charset="0"/>
                <a:cs typeface="Times New Roman" panose="02020603050405020304" pitchFamily="18" charset="0"/>
              </a:rPr>
              <a:t>VAI TRÒ CỦA </a:t>
            </a:r>
            <a:r>
              <a:rPr lang="en-US" altLang="en-US" sz="2400" b="1" dirty="0">
                <a:solidFill>
                  <a:srgbClr val="C00000"/>
                </a:solidFill>
                <a:latin typeface="Times New Roman" panose="02020603050405020304" pitchFamily="18" charset="0"/>
                <a:cs typeface="Times New Roman" panose="02020603050405020304" pitchFamily="18" charset="0"/>
              </a:rPr>
              <a:t>TĐC </a:t>
            </a:r>
            <a:r>
              <a:rPr lang="vi-VN" altLang="en-US" sz="2400" b="1" dirty="0">
                <a:solidFill>
                  <a:srgbClr val="C00000"/>
                </a:solidFill>
                <a:latin typeface="Times New Roman" panose="02020603050405020304" pitchFamily="18" charset="0"/>
                <a:cs typeface="Times New Roman" panose="02020603050405020304" pitchFamily="18" charset="0"/>
              </a:rPr>
              <a:t>VÀ CHUYẾN HÓA NĂNG LƯỢNG ĐỐI VỚI SINH VẬT.</a:t>
            </a:r>
            <a:endParaRPr lang="en-US" altLang="en-US" sz="2400" dirty="0">
              <a:solidFill>
                <a:srgbClr val="000000"/>
              </a:solidFill>
              <a:latin typeface="Arial" panose="020B0604020202020204" pitchFamily="34" charset="0"/>
              <a:ea typeface="Arial" panose="020B0604020202020204" pitchFamily="34" charset="0"/>
            </a:endParaRPr>
          </a:p>
        </p:txBody>
      </p:sp>
      <p:grpSp>
        <p:nvGrpSpPr>
          <p:cNvPr id="69635" name="Group 14"/>
          <p:cNvGrpSpPr/>
          <p:nvPr/>
        </p:nvGrpSpPr>
        <p:grpSpPr>
          <a:xfrm>
            <a:off x="0" y="-26987"/>
            <a:ext cx="12192000" cy="6888162"/>
            <a:chOff x="-9684" y="-27337"/>
            <a:chExt cx="9155305" cy="6888385"/>
          </a:xfrm>
        </p:grpSpPr>
        <p:sp>
          <p:nvSpPr>
            <p:cNvPr id="6963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964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964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a:spLocks noChangeArrowheads="1"/>
          </p:cNvSpPr>
          <p:nvPr/>
        </p:nvSpPr>
        <p:spPr bwMode="auto">
          <a:xfrm>
            <a:off x="285750" y="979488"/>
            <a:ext cx="11507788" cy="3416300"/>
          </a:xfrm>
          <a:prstGeom prst="rect">
            <a:avLst/>
          </a:prstGeom>
          <a:noFill/>
          <a:ln>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2. </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Cung cấp oxygen cho sự sống của các sinh vật.</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Hấp thu khí carbon dioxide trong không khí giúp giảm bớt hiện tượng hiệu ứng nh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kính l</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m nhiệt độ - Trái Đất nóng lên.</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Tổng hợp chất hữu cơ, cung cấp thức ăn cho sinh vật khác.</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Cung cấp nơi ở cho nhiều lo</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i sinh vật.</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Giúp bảo vệ đất, nước ngầm; hạn chế các thiên tai như lũ lụt, sạt lở đất, hạn hán,</a:t>
            </a:r>
            <a:r>
              <a:rPr lang="vi-VN" altLang="x-none" sz="2400" b="1" dirty="0">
                <a:solidFill>
                  <a:srgbClr val="385723"/>
                </a:solidFill>
                <a:latin typeface="Times New Roman" panose="02020603050405020304" pitchFamily="18" charset="0"/>
                <a:ea typeface="Times New Roman" panose="02020603050405020304" pitchFamily="18" charset="0"/>
              </a:rPr>
              <a:t>…</a:t>
            </a:r>
            <a:r>
              <a:rPr lang="vi-VN" altLang="x-none" sz="2400" b="1" dirty="0">
                <a:solidFill>
                  <a:srgbClr val="385723"/>
                </a:solidFill>
                <a:latin typeface="Times New Roman" panose="02020603050405020304" pitchFamily="18" charset="0"/>
                <a:cs typeface="Times New Roman" panose="02020603050405020304" pitchFamily="18" charset="0"/>
              </a:rPr>
              <a:t>: Mất rừng đầu nguồn gây ra ngập lụt, lũ quét, sạt lở đất,</a:t>
            </a:r>
            <a:r>
              <a:rPr lang="vi-VN" altLang="x-none" sz="2400" b="1" dirty="0">
                <a:solidFill>
                  <a:srgbClr val="385723"/>
                </a:solidFill>
                <a:latin typeface="Times New Roman" panose="02020603050405020304" pitchFamily="18" charset="0"/>
                <a:ea typeface="Times New Roman" panose="02020603050405020304" pitchFamily="18" charset="0"/>
              </a:rPr>
              <a:t>…</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Cung cấp đủ nguyên, nhiên liệu, thuốc chữa bệnh,</a:t>
            </a:r>
            <a:r>
              <a:rPr lang="vi-VN" altLang="x-none" sz="2400" b="1" dirty="0">
                <a:solidFill>
                  <a:srgbClr val="385723"/>
                </a:solidFill>
                <a:latin typeface="Times New Roman" panose="02020603050405020304" pitchFamily="18" charset="0"/>
                <a:ea typeface="Times New Roman" panose="02020603050405020304" pitchFamily="18" charset="0"/>
              </a:rPr>
              <a:t>…</a:t>
            </a:r>
            <a:r>
              <a:rPr lang="vi-VN" altLang="x-none" sz="2400" b="1" dirty="0">
                <a:solidFill>
                  <a:srgbClr val="385723"/>
                </a:solidFill>
                <a:latin typeface="Times New Roman" panose="02020603050405020304" pitchFamily="18" charset="0"/>
                <a:cs typeface="Times New Roman" panose="02020603050405020304" pitchFamily="18" charset="0"/>
              </a:rPr>
              <a:t> cho con người.</a:t>
            </a:r>
            <a:endParaRPr sz="2400" b="1" dirty="0">
              <a:solidFill>
                <a:srgbClr val="385723"/>
              </a:solidFill>
              <a:latin typeface="Times New Roman" panose="02020603050405020304" pitchFamily="18" charset="0"/>
              <a:ea typeface="Times New Roman" panose="02020603050405020304" pitchFamily="18" charset="0"/>
            </a:endParaRPr>
          </a:p>
        </p:txBody>
      </p:sp>
      <p:sp>
        <p:nvSpPr>
          <p:cNvPr id="69637" name="Text Box 8"/>
          <p:cNvSpPr txBox="1"/>
          <p:nvPr/>
        </p:nvSpPr>
        <p:spPr>
          <a:xfrm>
            <a:off x="0" y="-79375"/>
            <a:ext cx="12295188" cy="461963"/>
          </a:xfrm>
          <a:prstGeom prst="rect">
            <a:avLst/>
          </a:prstGeom>
          <a:solidFill>
            <a:srgbClr val="0070C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KẾT LUẬN/TRẢ LỜI CÁC NHIỆM VỤ CHO NỘI DUNG 1</a:t>
            </a:r>
            <a:endParaRPr lang="en-US" altLang="en-US" sz="2400" b="1" i="1" dirty="0">
              <a:solidFill>
                <a:srgbClr val="FFFF0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236268" y="1664216"/>
            <a:ext cx="2388456" cy="4524315"/>
          </a:xfrm>
          <a:prstGeom prst="rect">
            <a:avLst/>
          </a:prstGeom>
          <a:solidFill>
            <a:schemeClr val="accent6">
              <a:lumMod val="20000"/>
              <a:lumOff val="8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en-US" sz="3600" b="1" i="0" u="none" strike="noStrike" kern="1200" cap="none" spc="0" normalizeH="0" baseline="0" noProof="0">
                <a:ln>
                  <a:noFill/>
                </a:ln>
                <a:solidFill>
                  <a:srgbClr val="FF0000"/>
                </a:solidFill>
                <a:effectLst/>
                <a:highlight>
                  <a:srgbClr val="FFFF00"/>
                </a:highlight>
                <a:uLnTx/>
                <a:uFillTx/>
                <a:latin typeface="Arial" panose="020B0604020202020204" pitchFamily="34" charset="0"/>
                <a:ea typeface="+mn-ea"/>
                <a:cs typeface="+mn-cs"/>
                <a:sym typeface="Webdings" panose="05030102010509060703" pitchFamily="18" charset="2"/>
              </a:rPr>
              <a:t></a:t>
            </a:r>
            <a:r>
              <a:rPr kumimoji="0" lang="en-US" altLang="en-US" sz="36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Wingdings" panose="05000000000000000000" pitchFamily="2" charset="2"/>
              </a:rPr>
              <a:t> </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GV cho HS vận động theo nhạc tại chỗ, sau đó gọi vài HS chia sẻ những thay đổi của cơ thể sau khi vận động, giải thích.</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148" name="Text Box 8"/>
          <p:cNvSpPr txBox="1"/>
          <p:nvPr/>
        </p:nvSpPr>
        <p:spPr>
          <a:xfrm>
            <a:off x="2730500" y="522288"/>
            <a:ext cx="3411538" cy="646112"/>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3600" b="1" dirty="0">
                <a:solidFill>
                  <a:srgbClr val="0070C0"/>
                </a:solidFill>
                <a:latin typeface="Times New Roman" panose="02020603050405020304" pitchFamily="18" charset="0"/>
                <a:cs typeface="Arial" panose="020B0604020202020204" pitchFamily="34" charset="0"/>
              </a:rPr>
              <a:t>“</a:t>
            </a:r>
            <a:r>
              <a:rPr lang="en-US" altLang="en-US" sz="3600" b="1" dirty="0">
                <a:solidFill>
                  <a:srgbClr val="0070C0"/>
                </a:solidFill>
                <a:latin typeface="Times New Roman" panose="02020603050405020304" pitchFamily="18" charset="0"/>
                <a:cs typeface="Arial" panose="020B0604020202020204" pitchFamily="34" charset="0"/>
              </a:rPr>
              <a:t>SUY NGẪM</a:t>
            </a:r>
            <a:r>
              <a:rPr lang="vi-VN" altLang="en-US" sz="3600" b="1" dirty="0">
                <a:solidFill>
                  <a:srgbClr val="0070C0"/>
                </a:solidFill>
                <a:latin typeface="Times New Roman" panose="02020603050405020304" pitchFamily="18" charset="0"/>
                <a:cs typeface="Arial" panose="020B0604020202020204" pitchFamily="34" charset="0"/>
              </a:rPr>
              <a:t>”</a:t>
            </a:r>
            <a:endParaRPr lang="en-US" altLang="en-US" sz="4800" b="1" i="1" dirty="0">
              <a:solidFill>
                <a:srgbClr val="0070C0"/>
              </a:solidFill>
              <a:latin typeface="Arial" panose="020B0604020202020204" pitchFamily="34" charset="0"/>
            </a:endParaRPr>
          </a:p>
        </p:txBody>
      </p:sp>
      <p:grpSp>
        <p:nvGrpSpPr>
          <p:cNvPr id="22532" name="Group 14"/>
          <p:cNvGrpSpPr/>
          <p:nvPr/>
        </p:nvGrpSpPr>
        <p:grpSpPr>
          <a:xfrm>
            <a:off x="0" y="-26987"/>
            <a:ext cx="12192000" cy="6888162"/>
            <a:chOff x="-9684" y="-27337"/>
            <a:chExt cx="9155305" cy="6888385"/>
          </a:xfrm>
        </p:grpSpPr>
        <p:sp>
          <p:nvSpPr>
            <p:cNvPr id="2253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253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2253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pic>
        <p:nvPicPr>
          <p:cNvPr id="2" name="Online Media 1" title="Marvellous Bright Ideas (Chicken Dance) - 27th April 2020">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2706688" y="1409700"/>
            <a:ext cx="9277350" cy="5241925"/>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61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8"/>
          <p:cNvSpPr txBox="1"/>
          <p:nvPr/>
        </p:nvSpPr>
        <p:spPr>
          <a:xfrm>
            <a:off x="185738" y="455613"/>
            <a:ext cx="11803062" cy="10048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Aft>
                <a:spcPts val="1000"/>
              </a:spcAft>
              <a:buNone/>
            </a:pPr>
            <a:r>
              <a:rPr sz="2400" b="1" dirty="0">
                <a:solidFill>
                  <a:srgbClr val="C00000"/>
                </a:solidFill>
                <a:latin typeface="Times New Roman" panose="02020603050405020304" pitchFamily="18" charset="0"/>
                <a:cs typeface="Times New Roman" panose="02020603050405020304" pitchFamily="18" charset="0"/>
              </a:rPr>
              <a:t>III. </a:t>
            </a:r>
            <a:r>
              <a:rPr lang="vi-VN" altLang="x-none" sz="2400" b="1" dirty="0">
                <a:solidFill>
                  <a:srgbClr val="C00000"/>
                </a:solidFill>
                <a:latin typeface="Times New Roman" panose="02020603050405020304" pitchFamily="18" charset="0"/>
                <a:cs typeface="Times New Roman" panose="02020603050405020304" pitchFamily="18" charset="0"/>
              </a:rPr>
              <a:t>VAI TRÒ CỦA TRAO ĐỔI CHẤT VÀ CHUYỀN HOẨ NĂNG LƯỢNG ĐỐI VỚI SINH VẬT</a:t>
            </a:r>
            <a:endParaRPr sz="2400" b="1" dirty="0">
              <a:solidFill>
                <a:srgbClr val="C00000"/>
              </a:solidFill>
              <a:latin typeface="Times New Roman" panose="02020603050405020304" pitchFamily="18" charset="0"/>
              <a:ea typeface="Times New Roman" panose="02020603050405020304" pitchFamily="18" charset="0"/>
            </a:endParaRPr>
          </a:p>
        </p:txBody>
      </p:sp>
      <p:grpSp>
        <p:nvGrpSpPr>
          <p:cNvPr id="71683" name="Group 14"/>
          <p:cNvGrpSpPr/>
          <p:nvPr/>
        </p:nvGrpSpPr>
        <p:grpSpPr>
          <a:xfrm>
            <a:off x="0" y="-26987"/>
            <a:ext cx="12192000" cy="6888162"/>
            <a:chOff x="-9684" y="-27337"/>
            <a:chExt cx="9155305" cy="6888385"/>
          </a:xfrm>
        </p:grpSpPr>
        <p:sp>
          <p:nvSpPr>
            <p:cNvPr id="7168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168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168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498475" y="1733550"/>
            <a:ext cx="11107738" cy="2678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Trao đổi chất cung cấp nguyên liệu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cho cơ thể sinh vật: </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a:t>
            </a:r>
            <a:r>
              <a:rPr sz="2400" b="1" dirty="0">
                <a:solidFill>
                  <a:srgbClr val="385723"/>
                </a:solidFill>
                <a:latin typeface="Times New Roman" panose="02020603050405020304" pitchFamily="18" charset="0"/>
                <a:cs typeface="Times New Roman" panose="02020603050405020304" pitchFamily="18" charset="0"/>
              </a:rPr>
              <a:t>+ </a:t>
            </a:r>
            <a:r>
              <a:rPr lang="vi-VN" altLang="x-none" sz="2400" b="1" dirty="0">
                <a:solidFill>
                  <a:srgbClr val="385723"/>
                </a:solidFill>
                <a:latin typeface="Times New Roman" panose="02020603050405020304" pitchFamily="18" charset="0"/>
                <a:cs typeface="Times New Roman" panose="02020603050405020304" pitchFamily="18" charset="0"/>
              </a:rPr>
              <a:t>Cơ thể hấp thụ các chất dinh dưỡng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từ môi trường ngo</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i</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a:t>
            </a:r>
            <a:r>
              <a:rPr sz="2400" b="1" dirty="0">
                <a:solidFill>
                  <a:srgbClr val="385723"/>
                </a:solidFill>
                <a:latin typeface="Times New Roman" panose="02020603050405020304" pitchFamily="18" charset="0"/>
                <a:cs typeface="Times New Roman" panose="02020603050405020304" pitchFamily="18" charset="0"/>
              </a:rPr>
              <a:t>+ </a:t>
            </a:r>
            <a:r>
              <a:rPr lang="vi-VN" altLang="x-none" sz="2400" b="1" dirty="0">
                <a:solidFill>
                  <a:srgbClr val="385723"/>
                </a:solidFill>
                <a:latin typeface="Times New Roman" panose="02020603050405020304" pitchFamily="18" charset="0"/>
                <a:cs typeface="Times New Roman" panose="02020603050405020304" pitchFamily="18" charset="0"/>
              </a:rPr>
              <a:t>Bi</a:t>
            </a:r>
            <a:r>
              <a:rPr sz="2400" b="1" dirty="0">
                <a:solidFill>
                  <a:srgbClr val="385723"/>
                </a:solidFill>
                <a:latin typeface="Times New Roman" panose="02020603050405020304" pitchFamily="18" charset="0"/>
                <a:cs typeface="Times New Roman" panose="02020603050405020304" pitchFamily="18" charset="0"/>
              </a:rPr>
              <a:t>ế</a:t>
            </a:r>
            <a:r>
              <a:rPr lang="vi-VN" altLang="x-none" sz="2400" b="1" dirty="0">
                <a:solidFill>
                  <a:srgbClr val="385723"/>
                </a:solidFill>
                <a:latin typeface="Times New Roman" panose="02020603050405020304" pitchFamily="18" charset="0"/>
                <a:cs typeface="Times New Roman" panose="02020603050405020304" pitchFamily="18" charset="0"/>
              </a:rPr>
              <a:t>n đổi các sản phẩm hấp thụ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các chất tham gia kiến tạo cơ thể, đồng thời chuyển hoá chúng th</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nh nguồn năng lượng thực hiện các hoạt động sống của cơ thể</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	</a:t>
            </a:r>
            <a:r>
              <a:rPr sz="2400" b="1" dirty="0">
                <a:solidFill>
                  <a:srgbClr val="385723"/>
                </a:solidFill>
                <a:latin typeface="Times New Roman" panose="02020603050405020304" pitchFamily="18" charset="0"/>
                <a:cs typeface="Times New Roman" panose="02020603050405020304" pitchFamily="18" charset="0"/>
              </a:rPr>
              <a:t>+ </a:t>
            </a:r>
            <a:r>
              <a:rPr lang="vi-VN" altLang="x-none" sz="2400" b="1" dirty="0">
                <a:solidFill>
                  <a:srgbClr val="385723"/>
                </a:solidFill>
                <a:latin typeface="Times New Roman" panose="02020603050405020304" pitchFamily="18" charset="0"/>
                <a:cs typeface="Times New Roman" panose="02020603050405020304" pitchFamily="18" charset="0"/>
              </a:rPr>
              <a:t>Thải các chất không cần thiết cho cơ thể ra môi trường ngo</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i.</a:t>
            </a:r>
            <a:endParaRPr sz="2400" b="1" dirty="0">
              <a:solidFill>
                <a:srgbClr val="385723"/>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b="1" dirty="0">
                <a:solidFill>
                  <a:srgbClr val="385723"/>
                </a:solidFill>
                <a:latin typeface="Times New Roman" panose="02020603050405020304" pitchFamily="18" charset="0"/>
                <a:cs typeface="Times New Roman" panose="02020603050405020304" pitchFamily="18" charset="0"/>
              </a:rPr>
              <a:t>Ví dụ: </a:t>
            </a:r>
            <a:r>
              <a:rPr sz="2400" b="1" dirty="0">
                <a:solidFill>
                  <a:srgbClr val="385723"/>
                </a:solidFill>
                <a:latin typeface="Times New Roman" panose="02020603050405020304" pitchFamily="18" charset="0"/>
                <a:cs typeface="Times New Roman" panose="02020603050405020304" pitchFamily="18" charset="0"/>
              </a:rPr>
              <a:t>(trên SP)</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sp>
        <p:nvSpPr>
          <p:cNvPr id="71685" name="Text Box 8"/>
          <p:cNvSpPr txBox="1"/>
          <p:nvPr/>
        </p:nvSpPr>
        <p:spPr>
          <a:xfrm>
            <a:off x="0" y="-79375"/>
            <a:ext cx="12295188" cy="461963"/>
          </a:xfrm>
          <a:prstGeom prst="rect">
            <a:avLst/>
          </a:prstGeom>
          <a:solidFill>
            <a:srgbClr val="C000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GHI NHỚ CHO NỘI DUNG III</a:t>
            </a:r>
            <a:endParaRPr lang="en-US" altLang="en-US" sz="2400" b="1" i="1" dirty="0">
              <a:solidFill>
                <a:srgbClr val="FFFF0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31</a:t>
            </a:fld>
            <a:endParaRPr lang="en-US" altLang="en-US" sz="3200" dirty="0"/>
          </a:p>
        </p:txBody>
      </p:sp>
      <p:sp>
        <p:nvSpPr>
          <p:cNvPr id="3" name="Rectangle 2"/>
          <p:cNvSpPr/>
          <p:nvPr/>
        </p:nvSpPr>
        <p:spPr>
          <a:xfrm>
            <a:off x="2667001" y="1447800"/>
            <a:ext cx="7168301" cy="3046988"/>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LUYỆN TẬP</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813" y="-17462"/>
            <a:ext cx="9018587" cy="9699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1.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sinh vật quang tự dưỡng điển hình.</a:t>
            </a:r>
            <a:r>
              <a:rPr lang="en-US" altLang="en-US" sz="2400" dirty="0">
                <a:solidFill>
                  <a:srgbClr val="FFFF00"/>
                </a:solidFill>
                <a:latin typeface="Times New Roman" panose="02020603050405020304" pitchFamily="18" charset="0"/>
                <a:cs typeface="Times New Roman" panose="02020603050405020304" pitchFamily="18" charset="0"/>
              </a:rPr>
              <a:t> (7 kí tự)</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0134600" y="676275"/>
            <a:ext cx="1905000" cy="461963"/>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THỰC VẬT</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649288" y="1389063"/>
            <a:ext cx="9018587" cy="135413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2.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quá trình phân giải các chất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giải phóng năng lượng.</a:t>
            </a:r>
            <a:r>
              <a:rPr lang="en-US" altLang="en-US" sz="2400" dirty="0">
                <a:solidFill>
                  <a:srgbClr val="FFFF00"/>
                </a:solidFill>
                <a:latin typeface="Times New Roman" panose="02020603050405020304" pitchFamily="18" charset="0"/>
                <a:cs typeface="Times New Roman" panose="02020603050405020304" pitchFamily="18" charset="0"/>
              </a:rPr>
              <a:t> (5 kí tự)</a:t>
            </a:r>
          </a:p>
          <a:p>
            <a:pPr marL="0" lvl="0" indent="0" defTabSz="914400">
              <a:spcBef>
                <a:spcPts val="600"/>
              </a:spcBef>
              <a:spcAft>
                <a:spcPts val="600"/>
              </a:spcAft>
              <a:buClrTx/>
              <a:buSzTx/>
              <a:buNone/>
            </a:pP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10113963" y="1620838"/>
            <a:ext cx="1905000" cy="461962"/>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Dị hóa</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649288" y="2286000"/>
            <a:ext cx="8610600" cy="13541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3</a:t>
            </a:r>
            <a:r>
              <a:rPr lang="vi-VN" altLang="en-US" sz="2400" dirty="0">
                <a:solidFill>
                  <a:srgbClr val="FFFF00"/>
                </a:solidFill>
                <a:latin typeface="Times New Roman" panose="02020603050405020304" pitchFamily="18" charset="0"/>
                <a:cs typeface="Times New Roman" panose="02020603050405020304" pitchFamily="18" charset="0"/>
              </a:rPr>
              <a:t>.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phương thức SV sử dụng chất vô cơ để tổng hợp các chất hữu cơ cần thiết.</a:t>
            </a:r>
            <a:r>
              <a:rPr lang="en-US" altLang="en-US" sz="2400" dirty="0">
                <a:solidFill>
                  <a:srgbClr val="FFFF00"/>
                </a:solidFill>
                <a:latin typeface="Times New Roman" panose="02020603050405020304" pitchFamily="18" charset="0"/>
                <a:cs typeface="Times New Roman" panose="02020603050405020304" pitchFamily="18" charset="0"/>
              </a:rPr>
              <a:t>(7 kí tự)</a:t>
            </a:r>
          </a:p>
          <a:p>
            <a:pPr marL="0" lvl="0" indent="0" defTabSz="914400">
              <a:spcBef>
                <a:spcPts val="600"/>
              </a:spcBef>
              <a:spcAft>
                <a:spcPts val="600"/>
              </a:spcAft>
              <a:buClrTx/>
              <a:buSzTx/>
              <a:buNone/>
            </a:pP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10113963" y="2519363"/>
            <a:ext cx="1905000" cy="460375"/>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Tự dưỡng</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685800" y="3267075"/>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4</a:t>
            </a:r>
            <a:r>
              <a:rPr lang="vi-VN" altLang="en-US" sz="2400" dirty="0">
                <a:solidFill>
                  <a:srgbClr val="FFFF00"/>
                </a:solidFill>
                <a:latin typeface="Times New Roman" panose="02020603050405020304" pitchFamily="18" charset="0"/>
                <a:cs typeface="Times New Roman" panose="02020603050405020304" pitchFamily="18" charset="0"/>
              </a:rPr>
              <a:t>.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giai đoạn đầu của quá trình chuyển hóa năng lượng.</a:t>
            </a:r>
            <a:r>
              <a:rPr lang="en-US" altLang="en-US" sz="2400" dirty="0">
                <a:solidFill>
                  <a:srgbClr val="FFFF00"/>
                </a:solidFill>
                <a:latin typeface="Times New Roman" panose="02020603050405020304" pitchFamily="18" charset="0"/>
                <a:cs typeface="Times New Roman" panose="02020603050405020304" pitchFamily="18" charset="0"/>
              </a:rPr>
              <a:t> (7 kí tự)</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9139238" y="3498850"/>
            <a:ext cx="2916237"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Tổng hợp</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604838" y="4148138"/>
            <a:ext cx="8610600" cy="8302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5</a:t>
            </a:r>
            <a:r>
              <a:rPr lang="vi-VN" altLang="en-US" sz="2400" dirty="0">
                <a:solidFill>
                  <a:srgbClr val="FFFF00"/>
                </a:solidFill>
                <a:latin typeface="Times New Roman" panose="02020603050405020304" pitchFamily="18" charset="0"/>
                <a:cs typeface="Times New Roman" panose="02020603050405020304" pitchFamily="18" charset="0"/>
              </a:rPr>
              <a:t>.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quá trình tổng hợp các chất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tích lũy năng lượng.</a:t>
            </a:r>
            <a:r>
              <a:rPr lang="en-US" altLang="en-US" sz="2400" dirty="0">
                <a:solidFill>
                  <a:srgbClr val="FFFF00"/>
                </a:solidFill>
                <a:latin typeface="Times New Roman" panose="02020603050405020304" pitchFamily="18" charset="0"/>
                <a:cs typeface="Times New Roman" panose="02020603050405020304" pitchFamily="18" charset="0"/>
              </a:rPr>
              <a:t> (7 kí tự)</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9215438" y="4378325"/>
            <a:ext cx="2824162"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Đông hóa</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636588" y="4994275"/>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6</a:t>
            </a:r>
            <a:r>
              <a:rPr lang="vi-VN" altLang="en-US" sz="2400" dirty="0">
                <a:solidFill>
                  <a:srgbClr val="FFFF00"/>
                </a:solidFill>
                <a:latin typeface="Times New Roman" panose="02020603050405020304" pitchFamily="18" charset="0"/>
                <a:cs typeface="Times New Roman" panose="02020603050405020304" pitchFamily="18" charset="0"/>
              </a:rPr>
              <a:t>.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giai đoạn bẻ gãy liên kết hóa học trong các chất hữu cơ để giải phóng năng lượng.</a:t>
            </a:r>
            <a:r>
              <a:rPr lang="en-US" altLang="en-US" sz="2400" dirty="0">
                <a:solidFill>
                  <a:srgbClr val="FFFF00"/>
                </a:solidFill>
                <a:latin typeface="Times New Roman" panose="02020603050405020304" pitchFamily="18" charset="0"/>
                <a:cs typeface="Times New Roman" panose="02020603050405020304" pitchFamily="18" charset="0"/>
              </a:rPr>
              <a:t> (8 kí tự)</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2" name="TextBox 21"/>
          <p:cNvSpPr txBox="1"/>
          <p:nvPr/>
        </p:nvSpPr>
        <p:spPr>
          <a:xfrm>
            <a:off x="10150475" y="5226050"/>
            <a:ext cx="1860550"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Phân giải</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636588" y="5899150"/>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7. Đây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phương thức SV lấy chất hữu cơ để xây dựng cơ thể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cung năng lượng cho các hoạt động sống.</a:t>
            </a:r>
            <a:r>
              <a:rPr lang="en-US" altLang="en-US" sz="2400" dirty="0">
                <a:solidFill>
                  <a:srgbClr val="FFFF00"/>
                </a:solidFill>
                <a:latin typeface="Times New Roman" panose="02020603050405020304" pitchFamily="18" charset="0"/>
                <a:cs typeface="Times New Roman" panose="02020603050405020304" pitchFamily="18" charset="0"/>
              </a:rPr>
              <a:t> (7 kí tự)</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4" name="TextBox 23"/>
          <p:cNvSpPr txBox="1"/>
          <p:nvPr/>
        </p:nvSpPr>
        <p:spPr>
          <a:xfrm>
            <a:off x="9139238" y="6130925"/>
            <a:ext cx="2824162"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Dị dưỡng</a:t>
            </a:r>
            <a:endParaRPr lang="en-US" altLang="en-US"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p:bldP spid="12" grpId="1"/>
      <p:bldP spid="13" grpId="0" animBg="1"/>
      <p:bldP spid="14" grpId="0"/>
      <p:bldP spid="14" grpId="1"/>
      <p:bldP spid="15" grpId="0" animBg="1"/>
      <p:bldP spid="16" grpId="0"/>
      <p:bldP spid="16" grpId="1"/>
      <p:bldP spid="17" grpId="0" animBg="1"/>
      <p:bldP spid="19" grpId="0"/>
      <p:bldP spid="19" grpId="1"/>
      <p:bldP spid="20" grpId="0" animBg="1"/>
      <p:bldP spid="21" grpId="0"/>
      <p:bldP spid="21" grpId="1"/>
      <p:bldP spid="22" grpId="0" animBg="1"/>
      <p:bldP spid="23" grpId="0"/>
      <p:bldP spid="23" grpId="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33</a:t>
            </a:fld>
            <a:endParaRPr lang="en-US" altLang="en-US" sz="3200" dirty="0"/>
          </a:p>
        </p:txBody>
      </p:sp>
      <p:sp>
        <p:nvSpPr>
          <p:cNvPr id="3" name="Rectangle 2"/>
          <p:cNvSpPr/>
          <p:nvPr/>
        </p:nvSpPr>
        <p:spPr>
          <a:xfrm>
            <a:off x="2667001" y="1447800"/>
            <a:ext cx="7168301" cy="1569659"/>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VẬN DỤNG</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34</a:t>
            </a:fld>
            <a:endParaRPr lang="en-US" altLang="en-US" sz="2800" dirty="0">
              <a:solidFill>
                <a:srgbClr val="FFFFFF"/>
              </a:solidFill>
            </a:endParaRPr>
          </a:p>
        </p:txBody>
      </p:sp>
      <p:sp>
        <p:nvSpPr>
          <p:cNvPr id="3" name="TextBox 2"/>
          <p:cNvSpPr txBox="1"/>
          <p:nvPr/>
        </p:nvSpPr>
        <p:spPr>
          <a:xfrm>
            <a:off x="1470025" y="990600"/>
            <a:ext cx="8648700" cy="48625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vi-VN" altLang="en-US" sz="4000" dirty="0">
                <a:latin typeface="Times New Roman" panose="02020603050405020304" pitchFamily="18" charset="0"/>
                <a:cs typeface="Times New Roman" panose="02020603050405020304" pitchFamily="18" charset="0"/>
              </a:rPr>
              <a:t>HS xem đoạn phim về các hội chứng rối loạn chuyển hóa.</a:t>
            </a:r>
            <a:endParaRPr lang="en-US" altLang="en-US" sz="4000" dirty="0">
              <a:latin typeface="Times New Roman" panose="02020603050405020304" pitchFamily="18" charset="0"/>
              <a:cs typeface="Times New Roman" panose="02020603050405020304" pitchFamily="18" charset="0"/>
            </a:endParaRPr>
          </a:p>
          <a:p>
            <a:pPr marL="0" lvl="0" indent="0" algn="ctr" defTabSz="914400">
              <a:spcBef>
                <a:spcPts val="600"/>
              </a:spcBef>
              <a:spcAft>
                <a:spcPts val="600"/>
              </a:spcAft>
              <a:buClrTx/>
              <a:buSzTx/>
              <a:buNone/>
            </a:pPr>
            <a:r>
              <a:rPr lang="vi-VN" altLang="en-US" sz="4000" dirty="0">
                <a:solidFill>
                  <a:srgbClr val="FFFF00"/>
                </a:solidFill>
                <a:latin typeface="Times New Roman" panose="02020603050405020304" pitchFamily="18" charset="0"/>
                <a:cs typeface="Times New Roman" panose="02020603050405020304" pitchFamily="18" charset="0"/>
                <a:hlinkClick r:id="rId2"/>
              </a:rPr>
              <a:t>https://www.youtube.com/watch?v=GH_61e6p0-s</a:t>
            </a:r>
            <a:endParaRPr lang="en-US" altLang="en-US" sz="4000" dirty="0">
              <a:solidFill>
                <a:srgbClr val="FFFF00"/>
              </a:solidFill>
              <a:latin typeface="Times New Roman" panose="02020603050405020304" pitchFamily="18" charset="0"/>
              <a:cs typeface="Times New Roman" panose="02020603050405020304" pitchFamily="18" charset="0"/>
            </a:endParaRPr>
          </a:p>
          <a:p>
            <a:pPr marL="0" lvl="0" indent="0" algn="ctr" defTabSz="914400">
              <a:spcBef>
                <a:spcPts val="600"/>
              </a:spcBef>
              <a:spcAft>
                <a:spcPts val="600"/>
              </a:spcAft>
              <a:buClrTx/>
              <a:buSzTx/>
              <a:buNone/>
            </a:pPr>
            <a:endParaRPr lang="en-US" altLang="en-US" sz="4000" dirty="0">
              <a:solidFill>
                <a:srgbClr val="FFFF00"/>
              </a:solidFill>
              <a:latin typeface="Times New Roman" panose="02020603050405020304" pitchFamily="18" charset="0"/>
              <a:cs typeface="Times New Roman" panose="02020603050405020304" pitchFamily="18" charset="0"/>
            </a:endParaRPr>
          </a:p>
          <a:p>
            <a:pPr marL="0" lvl="0" indent="0" algn="ctr" defTabSz="914400">
              <a:spcBef>
                <a:spcPts val="600"/>
              </a:spcBef>
              <a:spcAft>
                <a:spcPts val="600"/>
              </a:spcAft>
              <a:buClrTx/>
              <a:buSzTx/>
              <a:buNone/>
            </a:pPr>
            <a:r>
              <a:rPr lang="vi-VN" altLang="en-US" sz="4000" dirty="0">
                <a:solidFill>
                  <a:srgbClr val="FFFF00"/>
                </a:solidFill>
                <a:latin typeface="Times New Roman" panose="02020603050405020304" pitchFamily="18" charset="0"/>
                <a:cs typeface="Times New Roman" panose="02020603050405020304" pitchFamily="18" charset="0"/>
              </a:rPr>
              <a:t>HS xem phim v</a:t>
            </a:r>
            <a:r>
              <a:rPr lang="vi-VN" altLang="en-US" sz="4000" dirty="0">
                <a:solidFill>
                  <a:srgbClr val="FFFF00"/>
                </a:solidFill>
                <a:latin typeface="Times New Roman" panose="02020603050405020304" pitchFamily="18" charset="0"/>
                <a:ea typeface="Times New Roman" panose="02020603050405020304" pitchFamily="18" charset="0"/>
              </a:rPr>
              <a:t>à</a:t>
            </a:r>
            <a:r>
              <a:rPr lang="vi-VN" altLang="en-US" sz="4000" dirty="0">
                <a:solidFill>
                  <a:srgbClr val="FFFF00"/>
                </a:solidFill>
                <a:latin typeface="Times New Roman" panose="02020603050405020304" pitchFamily="18" charset="0"/>
                <a:cs typeface="Times New Roman" panose="02020603050405020304" pitchFamily="18" charset="0"/>
              </a:rPr>
              <a:t> thảo luận các biện pháp nâng cao sức khỏe.</a:t>
            </a:r>
            <a:endParaRPr lang="en-US" altLang="en-US" sz="4000"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2800" dirty="0">
                <a:solidFill>
                  <a:srgbClr val="FFFFFF"/>
                </a:solidFill>
              </a:rPr>
              <a:t>35</a:t>
            </a:fld>
            <a:endParaRPr lang="en-US" altLang="en-US" sz="2800" dirty="0">
              <a:solidFill>
                <a:srgbClr val="FFFFFF"/>
              </a:solidFill>
            </a:endParaRPr>
          </a:p>
        </p:txBody>
      </p:sp>
      <p:pic>
        <p:nvPicPr>
          <p:cNvPr id="77827" name="Picture 3"/>
          <p:cNvPicPr>
            <a:picLocks noChangeAspect="1"/>
          </p:cNvPicPr>
          <p:nvPr/>
        </p:nvPicPr>
        <p:blipFill>
          <a:blip r:embed="rId2"/>
          <a:stretch>
            <a:fillRect/>
          </a:stretch>
        </p:blipFill>
        <p:spPr>
          <a:xfrm>
            <a:off x="3386138" y="0"/>
            <a:ext cx="5419725" cy="6858000"/>
          </a:xfrm>
          <a:prstGeom prst="rect">
            <a:avLst/>
          </a:prstGeom>
          <a:noFill/>
          <a:ln w="9525">
            <a:noFill/>
          </a:ln>
        </p:spPr>
      </p:pic>
      <p:sp>
        <p:nvSpPr>
          <p:cNvPr id="5" name="Arrow: Left 4">
            <a:hlinkClick r:id="rId3" action="ppaction://hlinksldjump"/>
          </p:cNvPr>
          <p:cNvSpPr/>
          <p:nvPr/>
        </p:nvSpPr>
        <p:spPr>
          <a:xfrm>
            <a:off x="76200" y="4343400"/>
            <a:ext cx="23622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a:ln>
                  <a:noFill/>
                </a:ln>
                <a:solidFill>
                  <a:schemeClr val="lt1"/>
                </a:solidFill>
                <a:effectLst/>
                <a:uLnTx/>
                <a:uFillTx/>
                <a:latin typeface="+mn-lt"/>
                <a:ea typeface="+mn-ea"/>
                <a:cs typeface="+mn-cs"/>
              </a:rPr>
              <a:t>Trở lại</a:t>
            </a:r>
          </a:p>
        </p:txBody>
      </p:sp>
    </p:spTree>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2800" dirty="0">
                <a:solidFill>
                  <a:srgbClr val="FFFFFF"/>
                </a:solidFill>
              </a:rPr>
              <a:t>36</a:t>
            </a:fld>
            <a:endParaRPr lang="en-US" altLang="en-US" sz="2800" dirty="0">
              <a:solidFill>
                <a:srgbClr val="FFFFFF"/>
              </a:solidFill>
            </a:endParaRPr>
          </a:p>
        </p:txBody>
      </p:sp>
      <p:pic>
        <p:nvPicPr>
          <p:cNvPr id="78851" name="Picture 3"/>
          <p:cNvPicPr>
            <a:picLocks noChangeAspect="1"/>
          </p:cNvPicPr>
          <p:nvPr/>
        </p:nvPicPr>
        <p:blipFill>
          <a:blip r:embed="rId2"/>
          <a:stretch>
            <a:fillRect/>
          </a:stretch>
        </p:blipFill>
        <p:spPr>
          <a:xfrm>
            <a:off x="2667000" y="-15875"/>
            <a:ext cx="6324600" cy="6902450"/>
          </a:xfrm>
          <a:prstGeom prst="rect">
            <a:avLst/>
          </a:prstGeom>
          <a:noFill/>
          <a:ln w="9525">
            <a:noFill/>
          </a:ln>
        </p:spPr>
      </p:pic>
      <p:sp>
        <p:nvSpPr>
          <p:cNvPr id="5" name="Arrow: Left 4">
            <a:hlinkClick r:id="rId3" action="ppaction://hlinksldjump"/>
          </p:cNvPr>
          <p:cNvSpPr/>
          <p:nvPr/>
        </p:nvSpPr>
        <p:spPr>
          <a:xfrm>
            <a:off x="76200" y="4343400"/>
            <a:ext cx="23622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a:ln>
                  <a:noFill/>
                </a:ln>
                <a:solidFill>
                  <a:schemeClr val="lt1"/>
                </a:solidFill>
                <a:effectLst/>
                <a:uLnTx/>
                <a:uFillTx/>
                <a:latin typeface="+mn-lt"/>
                <a:ea typeface="+mn-ea"/>
                <a:cs typeface="+mn-cs"/>
              </a:rPr>
              <a:t>Trở lại</a:t>
            </a:r>
          </a:p>
        </p:txBody>
      </p:sp>
    </p:spTree>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2800" dirty="0">
                <a:solidFill>
                  <a:srgbClr val="FFFFFF"/>
                </a:solidFill>
              </a:rPr>
              <a:t>37</a:t>
            </a:fld>
            <a:endParaRPr lang="en-US" altLang="en-US" sz="2800" dirty="0">
              <a:solidFill>
                <a:srgbClr val="FFFFFF"/>
              </a:solidFill>
            </a:endParaRPr>
          </a:p>
        </p:txBody>
      </p:sp>
      <p:pic>
        <p:nvPicPr>
          <p:cNvPr id="79875" name="Picture 3"/>
          <p:cNvPicPr>
            <a:picLocks noChangeAspect="1"/>
          </p:cNvPicPr>
          <p:nvPr/>
        </p:nvPicPr>
        <p:blipFill>
          <a:blip r:embed="rId2"/>
          <a:stretch>
            <a:fillRect/>
          </a:stretch>
        </p:blipFill>
        <p:spPr>
          <a:xfrm>
            <a:off x="1905000" y="4763"/>
            <a:ext cx="7620000" cy="6853237"/>
          </a:xfrm>
          <a:prstGeom prst="rect">
            <a:avLst/>
          </a:prstGeom>
          <a:noFill/>
          <a:ln w="9525">
            <a:noFill/>
          </a:ln>
        </p:spPr>
      </p:pic>
    </p:spTree>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2800" dirty="0">
                <a:solidFill>
                  <a:srgbClr val="FFFFFF"/>
                </a:solidFill>
              </a:rPr>
              <a:t>38</a:t>
            </a:fld>
            <a:endParaRPr lang="en-US" altLang="en-US" sz="2800" dirty="0">
              <a:solidFill>
                <a:srgbClr val="FFFFFF"/>
              </a:solidFill>
            </a:endParaRPr>
          </a:p>
        </p:txBody>
      </p:sp>
      <p:pic>
        <p:nvPicPr>
          <p:cNvPr id="80899" name="Picture 3"/>
          <p:cNvPicPr>
            <a:picLocks noChangeAspect="1"/>
          </p:cNvPicPr>
          <p:nvPr/>
        </p:nvPicPr>
        <p:blipFill>
          <a:blip r:embed="rId2"/>
          <a:stretch>
            <a:fillRect/>
          </a:stretch>
        </p:blipFill>
        <p:spPr>
          <a:xfrm>
            <a:off x="319088" y="0"/>
            <a:ext cx="11553825" cy="5851525"/>
          </a:xfrm>
          <a:prstGeom prst="rect">
            <a:avLst/>
          </a:prstGeom>
          <a:noFill/>
          <a:ln w="9525">
            <a:noFill/>
          </a:ln>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8"/>
          <p:cNvSpPr txBox="1"/>
          <p:nvPr/>
        </p:nvSpPr>
        <p:spPr>
          <a:xfrm>
            <a:off x="4346575" y="377825"/>
            <a:ext cx="3411538" cy="64611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3600" b="1" dirty="0">
                <a:solidFill>
                  <a:srgbClr val="0070C0"/>
                </a:solidFill>
                <a:latin typeface="Times New Roman" panose="02020603050405020304" pitchFamily="18" charset="0"/>
                <a:cs typeface="Arial" panose="020B0604020202020204" pitchFamily="34" charset="0"/>
              </a:rPr>
              <a:t>“</a:t>
            </a:r>
            <a:r>
              <a:rPr lang="en-US" altLang="en-US" sz="3600" b="1" dirty="0">
                <a:solidFill>
                  <a:srgbClr val="0070C0"/>
                </a:solidFill>
                <a:latin typeface="Times New Roman" panose="02020603050405020304" pitchFamily="18" charset="0"/>
                <a:cs typeface="Arial" panose="020B0604020202020204" pitchFamily="34" charset="0"/>
              </a:rPr>
              <a:t>SUY NGẪM</a:t>
            </a:r>
            <a:r>
              <a:rPr lang="vi-VN" altLang="en-US" sz="3600" b="1" dirty="0">
                <a:solidFill>
                  <a:srgbClr val="0070C0"/>
                </a:solidFill>
                <a:latin typeface="Times New Roman" panose="02020603050405020304" pitchFamily="18" charset="0"/>
                <a:cs typeface="Arial" panose="020B0604020202020204" pitchFamily="34" charset="0"/>
              </a:rPr>
              <a:t>”</a:t>
            </a:r>
            <a:endParaRPr lang="en-US" altLang="en-US" sz="4800" b="1" i="1" dirty="0">
              <a:solidFill>
                <a:srgbClr val="0070C0"/>
              </a:solidFill>
              <a:latin typeface="Arial" panose="020B0604020202020204" pitchFamily="34" charset="0"/>
            </a:endParaRPr>
          </a:p>
        </p:txBody>
      </p:sp>
      <p:grpSp>
        <p:nvGrpSpPr>
          <p:cNvPr id="24579" name="Group 14"/>
          <p:cNvGrpSpPr/>
          <p:nvPr/>
        </p:nvGrpSpPr>
        <p:grpSpPr>
          <a:xfrm>
            <a:off x="0" y="-26987"/>
            <a:ext cx="12192000" cy="6888162"/>
            <a:chOff x="-9684" y="-27337"/>
            <a:chExt cx="9155305" cy="6888385"/>
          </a:xfrm>
        </p:grpSpPr>
        <p:sp>
          <p:nvSpPr>
            <p:cNvPr id="2458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458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2458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1" name="Text Box 8"/>
          <p:cNvSpPr txBox="1"/>
          <p:nvPr/>
        </p:nvSpPr>
        <p:spPr>
          <a:xfrm>
            <a:off x="331788" y="1023938"/>
            <a:ext cx="11620500" cy="5780087"/>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Đáp án</a:t>
            </a:r>
          </a:p>
          <a:p>
            <a:pPr marL="0" lvl="0" indent="0" algn="just">
              <a:lnSpc>
                <a:spcPct val="115000"/>
              </a:lnSpc>
              <a:spcBef>
                <a:spcPct val="0"/>
              </a:spcBef>
              <a:buNone/>
            </a:pPr>
            <a:r>
              <a:rPr lang="vi-VN" altLang="en-US" sz="3200" b="1" i="1" dirty="0">
                <a:solidFill>
                  <a:srgbClr val="FF0000"/>
                </a:solidFill>
                <a:latin typeface="Times New Roman" panose="02020603050405020304" pitchFamily="18" charset="0"/>
                <a:cs typeface="Times New Roman" panose="02020603050405020304" pitchFamily="18" charset="0"/>
              </a:rPr>
              <a:t>Khi nhảy theo nhạc, nhu cầu năng lượng của cơ thể tăng lên nên:</a:t>
            </a:r>
            <a:endParaRPr lang="en-US" altLang="en-US" sz="3200" b="1" i="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None/>
            </a:pPr>
            <a:r>
              <a:rPr lang="vi-VN" altLang="en-US" sz="3200" b="1" i="1" dirty="0">
                <a:solidFill>
                  <a:srgbClr val="FF0000"/>
                </a:solidFill>
                <a:latin typeface="Times New Roman" panose="02020603050405020304" pitchFamily="18" charset="0"/>
                <a:cs typeface="Times New Roman" panose="02020603050405020304" pitchFamily="18" charset="0"/>
              </a:rPr>
              <a:t>- Nhịp thở, nhịp tim tăng lên để cung cấp O2 v</a:t>
            </a:r>
            <a:r>
              <a:rPr lang="vi-VN" altLang="en-US" sz="3200" b="1" i="1" dirty="0">
                <a:solidFill>
                  <a:srgbClr val="FF0000"/>
                </a:solidFill>
                <a:latin typeface="Times New Roman" panose="02020603050405020304" pitchFamily="18" charset="0"/>
                <a:ea typeface="Times New Roman" panose="02020603050405020304" pitchFamily="18" charset="0"/>
              </a:rPr>
              <a:t>à</a:t>
            </a:r>
            <a:r>
              <a:rPr lang="vi-VN" altLang="en-US" sz="3200" b="1" i="1" dirty="0">
                <a:solidFill>
                  <a:srgbClr val="FF0000"/>
                </a:solidFill>
                <a:latin typeface="Times New Roman" panose="02020603050405020304" pitchFamily="18" charset="0"/>
                <a:cs typeface="Times New Roman" panose="02020603050405020304" pitchFamily="18" charset="0"/>
              </a:rPr>
              <a:t> chất dinh dưỡng cho các tế b</a:t>
            </a:r>
            <a:r>
              <a:rPr lang="vi-VN" altLang="en-US" sz="3200" b="1" i="1" dirty="0">
                <a:solidFill>
                  <a:srgbClr val="FF0000"/>
                </a:solidFill>
                <a:latin typeface="Times New Roman" panose="02020603050405020304" pitchFamily="18" charset="0"/>
                <a:ea typeface="Times New Roman" panose="02020603050405020304" pitchFamily="18" charset="0"/>
              </a:rPr>
              <a:t>à</a:t>
            </a:r>
            <a:r>
              <a:rPr lang="vi-VN" altLang="en-US" sz="3200" b="1" i="1" dirty="0">
                <a:solidFill>
                  <a:srgbClr val="FF0000"/>
                </a:solidFill>
                <a:latin typeface="Times New Roman" panose="02020603050405020304" pitchFamily="18" charset="0"/>
                <a:cs typeface="Times New Roman" panose="02020603050405020304" pitchFamily="18" charset="0"/>
              </a:rPr>
              <a:t>o giúp các tế b</a:t>
            </a:r>
            <a:r>
              <a:rPr lang="vi-VN" altLang="en-US" sz="3200" b="1" i="1" dirty="0">
                <a:solidFill>
                  <a:srgbClr val="FF0000"/>
                </a:solidFill>
                <a:latin typeface="Times New Roman" panose="02020603050405020304" pitchFamily="18" charset="0"/>
                <a:ea typeface="Times New Roman" panose="02020603050405020304" pitchFamily="18" charset="0"/>
              </a:rPr>
              <a:t>à</a:t>
            </a:r>
            <a:r>
              <a:rPr lang="vi-VN" altLang="en-US" sz="3200" b="1" i="1" dirty="0">
                <a:solidFill>
                  <a:srgbClr val="FF0000"/>
                </a:solidFill>
                <a:latin typeface="Times New Roman" panose="02020603050405020304" pitchFamily="18" charset="0"/>
                <a:cs typeface="Times New Roman" panose="02020603050405020304" pitchFamily="18" charset="0"/>
              </a:rPr>
              <a:t>o có thể thực hiện quá trình chuyển hóa tạo ra năng lượng để đáp ứng nhu cầu về năng lượng đang tăng lên đó.</a:t>
            </a:r>
            <a:endParaRPr lang="en-US" altLang="en-US" sz="3200" b="1" i="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None/>
            </a:pPr>
            <a:r>
              <a:rPr lang="vi-VN" altLang="en-US" sz="3200" b="1" i="1" dirty="0">
                <a:solidFill>
                  <a:srgbClr val="FF0000"/>
                </a:solidFill>
                <a:latin typeface="Times New Roman" panose="02020603050405020304" pitchFamily="18" charset="0"/>
                <a:cs typeface="Times New Roman" panose="02020603050405020304" pitchFamily="18" charset="0"/>
              </a:rPr>
              <a:t>- Đồng thời, các quá trình chuyển hóa trong cơ thể cũng sinh ra nhiệt → Cơ thể nóng lên → Cơ thể ổn định nhiệt độ bằng cách thoát mô hôi → Mồ hôi ra nhiều khiến thiếu hụt nguồn nước trong cơ thể → Biểu hiện khát nước nhiều hơn lúc chưa nhảy.	</a:t>
            </a:r>
            <a:endParaRPr lang="en-US" altLang="en-US"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p:nvPr/>
        </p:nvSpPr>
        <p:spPr>
          <a:xfrm>
            <a:off x="6172200" y="188913"/>
            <a:ext cx="5943600" cy="3794125"/>
          </a:xfrm>
          <a:prstGeom prst="rect">
            <a:avLst/>
          </a:prstGeom>
          <a:solidFill>
            <a:srgbClr val="FFFF00"/>
          </a:solidFill>
          <a:ln w="9525">
            <a:noFill/>
          </a:ln>
        </p:spPr>
        <p:txBody>
          <a:bodyPr>
            <a:spAutoFit/>
          </a:bodyPr>
          <a:lstStyle/>
          <a:p>
            <a:pPr algn="ctr" eaLnBrk="1" hangingPunct="1">
              <a:spcBef>
                <a:spcPct val="50000"/>
              </a:spcBef>
              <a:buNone/>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lnSpc>
                <a:spcPct val="130000"/>
              </a:lnSpc>
              <a:spcBef>
                <a:spcPct val="50000"/>
              </a:spcBef>
              <a:buNone/>
            </a:pPr>
            <a:r>
              <a:rPr sz="3600" b="1" dirty="0">
                <a:solidFill>
                  <a:srgbClr val="C00000"/>
                </a:solidFill>
                <a:latin typeface="Times New Roman" panose="02020603050405020304" pitchFamily="18" charset="0"/>
                <a:cs typeface="Times New Roman" panose="02020603050405020304" pitchFamily="18" charset="0"/>
              </a:rPr>
              <a:t>I. QÚA TRÌNH</a:t>
            </a:r>
            <a:r>
              <a:rPr lang="vi-VN" altLang="x-none" sz="3600" b="1" dirty="0">
                <a:solidFill>
                  <a:srgbClr val="C00000"/>
                </a:solidFill>
                <a:latin typeface="Times New Roman" panose="02020603050405020304" pitchFamily="18" charset="0"/>
                <a:cs typeface="Times New Roman" panose="02020603050405020304" pitchFamily="18" charset="0"/>
              </a:rPr>
              <a:t> TRAO ĐỔI CHẤT VÀ CHUYẾN HÓA NĂNG LƯỢNG </a:t>
            </a:r>
            <a:r>
              <a:rPr sz="3600" b="1" dirty="0">
                <a:solidFill>
                  <a:srgbClr val="C00000"/>
                </a:solidFill>
                <a:latin typeface="Times New Roman" panose="02020603050405020304" pitchFamily="18" charset="0"/>
                <a:cs typeface="Times New Roman" panose="02020603050405020304" pitchFamily="18" charset="0"/>
              </a:rPr>
              <a:t>TRONG SINH GIỚI</a:t>
            </a:r>
            <a:endParaRPr sz="3600" b="1" dirty="0">
              <a:solidFill>
                <a:srgbClr val="C00000"/>
              </a:solidFill>
              <a:latin typeface="Times New Roman" panose="02020603050405020304" pitchFamily="18" charset="0"/>
              <a:ea typeface="Times New Roman" panose="02020603050405020304" pitchFamily="18" charset="0"/>
            </a:endParaRPr>
          </a:p>
        </p:txBody>
      </p:sp>
      <p:pic>
        <p:nvPicPr>
          <p:cNvPr id="26627" name="Picture 6" descr="CRISPR–Cas technology towards improvement of abiotic stress tolerance in  plants - ScienceDirect"/>
          <p:cNvPicPr>
            <a:picLocks noChangeAspect="1"/>
          </p:cNvPicPr>
          <p:nvPr/>
        </p:nvPicPr>
        <p:blipFill>
          <a:blip r:embed="rId3"/>
          <a:stretch>
            <a:fillRect/>
          </a:stretch>
        </p:blipFill>
        <p:spPr>
          <a:xfrm>
            <a:off x="131763" y="1600200"/>
            <a:ext cx="5918200" cy="5053013"/>
          </a:xfrm>
          <a:prstGeom prst="rect">
            <a:avLst/>
          </a:prstGeom>
          <a:noFill/>
          <a:ln w="9525">
            <a:noFill/>
          </a:ln>
        </p:spPr>
      </p:pic>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50000"/>
              </a:spcBef>
              <a:buNone/>
            </a:pPr>
            <a:r>
              <a:rPr sz="2400" b="1" dirty="0">
                <a:solidFill>
                  <a:srgbClr val="C00000"/>
                </a:solidFill>
                <a:latin typeface="Times New Roman" panose="02020603050405020304" pitchFamily="18" charset="0"/>
                <a:cs typeface="Times New Roman" panose="02020603050405020304" pitchFamily="18" charset="0"/>
              </a:rPr>
              <a:t>I. QÚA TRÌNH</a:t>
            </a:r>
            <a:r>
              <a:rPr lang="vi-VN" altLang="x-none" sz="2400" b="1" dirty="0">
                <a:solidFill>
                  <a:srgbClr val="C00000"/>
                </a:solidFill>
                <a:latin typeface="Times New Roman" panose="02020603050405020304" pitchFamily="18" charset="0"/>
                <a:cs typeface="Times New Roman" panose="02020603050405020304" pitchFamily="18" charset="0"/>
              </a:rPr>
              <a:t> TRAO ĐỔI CHẤT VÀ CHUYẾN HÓA </a:t>
            </a:r>
            <a:r>
              <a:rPr sz="2400" b="1" dirty="0">
                <a:solidFill>
                  <a:srgbClr val="C00000"/>
                </a:solidFill>
                <a:latin typeface="Times New Roman" panose="02020603050405020304" pitchFamily="18" charset="0"/>
                <a:cs typeface="Times New Roman" panose="02020603050405020304" pitchFamily="18" charset="0"/>
              </a:rPr>
              <a:t>NL TRONG SINH GIỚI</a:t>
            </a:r>
            <a:endParaRPr sz="2400" b="1" dirty="0">
              <a:solidFill>
                <a:srgbClr val="C00000"/>
              </a:solidFill>
              <a:latin typeface="Times New Roman" panose="02020603050405020304" pitchFamily="18" charset="0"/>
              <a:ea typeface="Times New Roman" panose="02020603050405020304" pitchFamily="18" charset="0"/>
            </a:endParaRPr>
          </a:p>
        </p:txBody>
      </p:sp>
      <p:grpSp>
        <p:nvGrpSpPr>
          <p:cNvPr id="28675" name="Group 14"/>
          <p:cNvGrpSpPr/>
          <p:nvPr/>
        </p:nvGrpSpPr>
        <p:grpSpPr>
          <a:xfrm>
            <a:off x="0" y="-26987"/>
            <a:ext cx="12192000" cy="6888162"/>
            <a:chOff x="-9684" y="-27337"/>
            <a:chExt cx="9155305" cy="6888385"/>
          </a:xfrm>
        </p:grpSpPr>
        <p:sp>
          <p:nvSpPr>
            <p:cNvPr id="2868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868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2868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4821" name="TextBox 3"/>
          <p:cNvSpPr txBox="1"/>
          <p:nvPr/>
        </p:nvSpPr>
        <p:spPr>
          <a:xfrm>
            <a:off x="212725" y="2060575"/>
            <a:ext cx="5426075" cy="3540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00000"/>
              </a:lnSpc>
              <a:spcBef>
                <a:spcPct val="0"/>
              </a:spcBef>
              <a:buNone/>
              <a:tabLst>
                <a:tab pos="808355" algn="l"/>
              </a:tabLst>
            </a:pPr>
            <a:r>
              <a:rPr lang="vi-VN" altLang="x-none" b="1" dirty="0">
                <a:solidFill>
                  <a:srgbClr val="00B0F0"/>
                </a:solidFill>
                <a:latin typeface="Times New Roman" panose="02020603050405020304" pitchFamily="18" charset="0"/>
                <a:cs typeface="Times New Roman" panose="02020603050405020304" pitchFamily="18" charset="0"/>
              </a:rPr>
              <a:t>1. Cho biết vai trò của sinh vật tự dưỡng trong sinh giới</a:t>
            </a:r>
            <a:endParaRPr b="1" dirty="0">
              <a:solidFill>
                <a:srgbClr val="00B0F0"/>
              </a:solidFill>
              <a:latin typeface="Times New Roman" panose="02020603050405020304" pitchFamily="18" charset="0"/>
              <a:cs typeface="Times New Roman" panose="02020603050405020304" pitchFamily="18" charset="0"/>
            </a:endParaRPr>
          </a:p>
          <a:p>
            <a:pPr marL="120650" lvl="0" indent="0" algn="just" defTabSz="914400" eaLnBrk="1" hangingPunct="1">
              <a:lnSpc>
                <a:spcPct val="100000"/>
              </a:lnSpc>
              <a:spcBef>
                <a:spcPct val="0"/>
              </a:spcBef>
              <a:buNone/>
              <a:tabLst>
                <a:tab pos="808355" algn="l"/>
              </a:tabLst>
            </a:pPr>
            <a:r>
              <a:rPr lang="vi-VN" altLang="x-none" b="1" dirty="0">
                <a:solidFill>
                  <a:srgbClr val="00B0F0"/>
                </a:solidFill>
                <a:latin typeface="Times New Roman" panose="02020603050405020304" pitchFamily="18" charset="0"/>
                <a:cs typeface="Times New Roman" panose="02020603050405020304" pitchFamily="18" charset="0"/>
              </a:rPr>
              <a:t>2. Quan sát hình 1.1 v</a:t>
            </a:r>
            <a:r>
              <a:rPr lang="vi-VN" altLang="x-none" b="1" dirty="0">
                <a:solidFill>
                  <a:srgbClr val="00B0F0"/>
                </a:solidFill>
                <a:latin typeface="Times New Roman" panose="02020603050405020304" pitchFamily="18" charset="0"/>
                <a:ea typeface="Times New Roman" panose="02020603050405020304" pitchFamily="18" charset="0"/>
              </a:rPr>
              <a:t>à</a:t>
            </a:r>
            <a:r>
              <a:rPr lang="vi-VN" altLang="x-none" b="1" dirty="0">
                <a:solidFill>
                  <a:srgbClr val="00B0F0"/>
                </a:solidFill>
                <a:latin typeface="Times New Roman" panose="02020603050405020304" pitchFamily="18" charset="0"/>
                <a:cs typeface="Times New Roman" panose="02020603050405020304" pitchFamily="18" charset="0"/>
              </a:rPr>
              <a:t> mô tả quá trình chuyển hóa vật chất v</a:t>
            </a:r>
            <a:r>
              <a:rPr lang="vi-VN" altLang="x-none" b="1" dirty="0">
                <a:solidFill>
                  <a:srgbClr val="00B0F0"/>
                </a:solidFill>
                <a:latin typeface="Times New Roman" panose="02020603050405020304" pitchFamily="18" charset="0"/>
                <a:ea typeface="Times New Roman" panose="02020603050405020304" pitchFamily="18" charset="0"/>
              </a:rPr>
              <a:t>à</a:t>
            </a:r>
            <a:r>
              <a:rPr lang="vi-VN" altLang="x-none" b="1" dirty="0">
                <a:solidFill>
                  <a:srgbClr val="00B0F0"/>
                </a:solidFill>
                <a:latin typeface="Times New Roman" panose="02020603050405020304" pitchFamily="18" charset="0"/>
                <a:cs typeface="Times New Roman" panose="02020603050405020304" pitchFamily="18" charset="0"/>
              </a:rPr>
              <a:t> năng lượng trong sinh giới.</a:t>
            </a:r>
            <a:endParaRPr b="1" dirty="0">
              <a:solidFill>
                <a:srgbClr val="00B0F0"/>
              </a:solidFill>
              <a:latin typeface="Times New Roman" panose="02020603050405020304" pitchFamily="18" charset="0"/>
              <a:cs typeface="Times New Roman" panose="02020603050405020304" pitchFamily="18" charset="0"/>
            </a:endParaRPr>
          </a:p>
          <a:p>
            <a:pPr marL="120650" lvl="0" indent="0" algn="just" defTabSz="914400" eaLnBrk="1" hangingPunct="1">
              <a:lnSpc>
                <a:spcPct val="100000"/>
              </a:lnSpc>
              <a:spcBef>
                <a:spcPct val="0"/>
              </a:spcBef>
              <a:buNone/>
              <a:tabLst>
                <a:tab pos="808355" algn="l"/>
              </a:tabLst>
            </a:pPr>
            <a:r>
              <a:rPr lang="vi-VN" altLang="x-none" b="1" dirty="0">
                <a:solidFill>
                  <a:srgbClr val="00B0F0"/>
                </a:solidFill>
                <a:latin typeface="Times New Roman" panose="02020603050405020304" pitchFamily="18" charset="0"/>
                <a:cs typeface="Times New Roman" panose="02020603050405020304" pitchFamily="18" charset="0"/>
              </a:rPr>
              <a:t>3. Quan sát hình 1.2 v</a:t>
            </a:r>
            <a:r>
              <a:rPr lang="vi-VN" altLang="x-none" b="1" dirty="0">
                <a:solidFill>
                  <a:srgbClr val="00B0F0"/>
                </a:solidFill>
                <a:latin typeface="Times New Roman" panose="02020603050405020304" pitchFamily="18" charset="0"/>
                <a:ea typeface="Times New Roman" panose="02020603050405020304" pitchFamily="18" charset="0"/>
              </a:rPr>
              <a:t>à</a:t>
            </a:r>
            <a:r>
              <a:rPr lang="vi-VN" altLang="x-none" b="1" dirty="0">
                <a:solidFill>
                  <a:srgbClr val="00B0F0"/>
                </a:solidFill>
                <a:latin typeface="Times New Roman" panose="02020603050405020304" pitchFamily="18" charset="0"/>
                <a:cs typeface="Times New Roman" panose="02020603050405020304" pitchFamily="18" charset="0"/>
              </a:rPr>
              <a:t> mô tả các giai đoạn của quá trình chuyển hóa năng lượng trong sinh giới.</a:t>
            </a:r>
            <a:endParaRPr b="1" dirty="0">
              <a:solidFill>
                <a:srgbClr val="00B0F0"/>
              </a:solidFill>
              <a:latin typeface="Times New Roman" panose="02020603050405020304" pitchFamily="18" charset="0"/>
              <a:ea typeface="Times New Roman" panose="02020603050405020304" pitchFamily="18" charset="0"/>
            </a:endParaRPr>
          </a:p>
        </p:txBody>
      </p:sp>
      <p:sp>
        <p:nvSpPr>
          <p:cNvPr id="34822" name="Text Box 8"/>
          <p:cNvSpPr txBox="1"/>
          <p:nvPr/>
        </p:nvSpPr>
        <p:spPr>
          <a:xfrm>
            <a:off x="381000" y="1049338"/>
            <a:ext cx="8882063" cy="9048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50000"/>
              </a:spcBef>
              <a:buNone/>
            </a:pPr>
            <a:r>
              <a:rPr lang="en-US" altLang="en-US" sz="2400" b="1" dirty="0">
                <a:solidFill>
                  <a:srgbClr val="0070C0"/>
                </a:solidFill>
                <a:latin typeface="Arial" panose="020B0604020202020204" pitchFamily="34" charset="0"/>
              </a:rPr>
              <a:t>Học </a:t>
            </a:r>
            <a:r>
              <a:rPr lang="vi-VN" altLang="en-US" sz="2400" b="1" dirty="0">
                <a:solidFill>
                  <a:srgbClr val="0070C0"/>
                </a:solidFill>
                <a:latin typeface="Arial" panose="020B0604020202020204" pitchFamily="34" charset="0"/>
              </a:rPr>
              <a:t>sinh làm việc nhóm cặp đôi nghiên cứu thông tin trong SGK và trả lời câu hỏi sau:</a:t>
            </a:r>
            <a:endParaRPr lang="en-US" altLang="en-US" sz="2400" b="1" dirty="0">
              <a:solidFill>
                <a:srgbClr val="0070C0"/>
              </a:solidFill>
              <a:latin typeface="Arial" panose="020B0604020202020204" pitchFamily="34" charset="0"/>
            </a:endParaRPr>
          </a:p>
        </p:txBody>
      </p:sp>
      <p:sp>
        <p:nvSpPr>
          <p:cNvPr id="28678" name="Text Box 8"/>
          <p:cNvSpPr txBox="1"/>
          <p:nvPr/>
        </p:nvSpPr>
        <p:spPr>
          <a:xfrm>
            <a:off x="0" y="-79375"/>
            <a:ext cx="12295188"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CHO NỘI DUNG 1</a:t>
            </a:r>
            <a:endParaRPr lang="en-US" altLang="en-US" sz="2400" b="1" i="1" dirty="0">
              <a:solidFill>
                <a:srgbClr val="0070C0"/>
              </a:solidFill>
              <a:latin typeface="Arial" panose="020B0604020202020204" pitchFamily="34" charset="0"/>
            </a:endParaRPr>
          </a:p>
        </p:txBody>
      </p:sp>
      <p:pic>
        <p:nvPicPr>
          <p:cNvPr id="28679" name="Picture 2">
            <a:hlinkClick r:id="rId3" action="ppaction://hlinksldjump"/>
          </p:cNvPr>
          <p:cNvPicPr>
            <a:picLocks noChangeAspect="1"/>
          </p:cNvPicPr>
          <p:nvPr/>
        </p:nvPicPr>
        <p:blipFill>
          <a:blip r:embed="rId4"/>
          <a:stretch>
            <a:fillRect/>
          </a:stretch>
        </p:blipFill>
        <p:spPr>
          <a:xfrm>
            <a:off x="6086475" y="2152650"/>
            <a:ext cx="2613025" cy="3190875"/>
          </a:xfrm>
          <a:prstGeom prst="rect">
            <a:avLst/>
          </a:prstGeom>
          <a:noFill/>
          <a:ln w="9525">
            <a:noFill/>
          </a:ln>
        </p:spPr>
      </p:pic>
      <p:pic>
        <p:nvPicPr>
          <p:cNvPr id="28680" name="Picture 4">
            <a:hlinkClick r:id="rId5" action="ppaction://hlinksldjump"/>
          </p:cNvPr>
          <p:cNvPicPr>
            <a:picLocks noChangeAspect="1"/>
          </p:cNvPicPr>
          <p:nvPr/>
        </p:nvPicPr>
        <p:blipFill>
          <a:blip r:embed="rId6"/>
          <a:stretch>
            <a:fillRect/>
          </a:stretch>
        </p:blipFill>
        <p:spPr>
          <a:xfrm>
            <a:off x="8832850" y="2317750"/>
            <a:ext cx="2771775" cy="3025775"/>
          </a:xfrm>
          <a:prstGeom prst="rect">
            <a:avLst/>
          </a:prstGeom>
          <a:noFill/>
          <a:ln w="9525">
            <a:noFill/>
          </a:ln>
        </p:spPr>
      </p:pic>
      <p:sp>
        <p:nvSpPr>
          <p:cNvPr id="7" name="Hexagon 6"/>
          <p:cNvSpPr/>
          <p:nvPr/>
        </p:nvSpPr>
        <p:spPr>
          <a:xfrm>
            <a:off x="7956550" y="5627688"/>
            <a:ext cx="1752600" cy="8223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chemeClr val="lt1"/>
                </a:solidFill>
                <a:effectLst/>
                <a:uLnTx/>
                <a:uFillTx/>
                <a:latin typeface="+mn-lt"/>
                <a:ea typeface="+mn-ea"/>
                <a:cs typeface="+mn-cs"/>
              </a:rPr>
              <a:t>BẤM VÔ HÌNH XEM LỚN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2"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up)">
                                      <p:cBhvr>
                                        <p:cTn id="7" dur="5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wipe(left)">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1" grpId="1"/>
      <p:bldP spid="34822" grpId="0" animBg="1"/>
      <p:bldP spid="34822" grpId="1" animBg="1"/>
      <p:bldP spid="3482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p:nvPr/>
        </p:nvSpPr>
        <p:spPr>
          <a:xfrm>
            <a:off x="185738" y="455613"/>
            <a:ext cx="11803062"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50000"/>
              </a:spcBef>
              <a:buNone/>
            </a:pPr>
            <a:r>
              <a:rPr sz="2400" b="1" dirty="0">
                <a:solidFill>
                  <a:srgbClr val="C00000"/>
                </a:solidFill>
                <a:latin typeface="Times New Roman" panose="02020603050405020304" pitchFamily="18" charset="0"/>
                <a:cs typeface="Times New Roman" panose="02020603050405020304" pitchFamily="18" charset="0"/>
              </a:rPr>
              <a:t>I. QÚA TRÌNH</a:t>
            </a:r>
            <a:r>
              <a:rPr lang="vi-VN" altLang="x-none" sz="2400" b="1" dirty="0">
                <a:solidFill>
                  <a:srgbClr val="C00000"/>
                </a:solidFill>
                <a:latin typeface="Times New Roman" panose="02020603050405020304" pitchFamily="18" charset="0"/>
                <a:cs typeface="Times New Roman" panose="02020603050405020304" pitchFamily="18" charset="0"/>
              </a:rPr>
              <a:t> TRAO ĐỔI CHẤT VÀ CHUYẾN HÓA </a:t>
            </a:r>
            <a:r>
              <a:rPr sz="2400" b="1" dirty="0">
                <a:solidFill>
                  <a:srgbClr val="C00000"/>
                </a:solidFill>
                <a:latin typeface="Times New Roman" panose="02020603050405020304" pitchFamily="18" charset="0"/>
                <a:cs typeface="Times New Roman" panose="02020603050405020304" pitchFamily="18" charset="0"/>
              </a:rPr>
              <a:t>NL TRONG SINH GIỚI</a:t>
            </a:r>
            <a:endParaRPr sz="2400" b="1" dirty="0">
              <a:solidFill>
                <a:srgbClr val="C00000"/>
              </a:solidFill>
              <a:latin typeface="Times New Roman" panose="02020603050405020304" pitchFamily="18" charset="0"/>
              <a:ea typeface="Times New Roman" panose="02020603050405020304" pitchFamily="18" charset="0"/>
            </a:endParaRPr>
          </a:p>
        </p:txBody>
      </p:sp>
      <p:grpSp>
        <p:nvGrpSpPr>
          <p:cNvPr id="30723" name="Group 14"/>
          <p:cNvGrpSpPr/>
          <p:nvPr/>
        </p:nvGrpSpPr>
        <p:grpSpPr>
          <a:xfrm>
            <a:off x="0" y="-26987"/>
            <a:ext cx="12192000" cy="6888162"/>
            <a:chOff x="-9684" y="-27337"/>
            <a:chExt cx="9155305" cy="6888385"/>
          </a:xfrm>
        </p:grpSpPr>
        <p:sp>
          <p:nvSpPr>
            <p:cNvPr id="3075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075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076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4822" name="Text Box 8"/>
          <p:cNvSpPr txBox="1"/>
          <p:nvPr/>
        </p:nvSpPr>
        <p:spPr>
          <a:xfrm>
            <a:off x="381000" y="1049338"/>
            <a:ext cx="11701463" cy="9048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50000"/>
              </a:spcBef>
              <a:buNone/>
            </a:pPr>
            <a:r>
              <a:rPr lang="en-US" altLang="en-US" sz="2400" b="1" dirty="0">
                <a:solidFill>
                  <a:srgbClr val="0070C0"/>
                </a:solidFill>
                <a:latin typeface="Arial" panose="020B0604020202020204" pitchFamily="34" charset="0"/>
              </a:rPr>
              <a:t>Học </a:t>
            </a:r>
            <a:r>
              <a:rPr lang="vi-VN" altLang="en-US" sz="2400" b="1" dirty="0">
                <a:solidFill>
                  <a:srgbClr val="0070C0"/>
                </a:solidFill>
                <a:latin typeface="Arial" panose="020B0604020202020204" pitchFamily="34" charset="0"/>
              </a:rPr>
              <a:t>sinh làm việc nhóm cặp đôi nghiên cứu thông tin trong SGK và trả lời câu hỏi sau:</a:t>
            </a:r>
            <a:endParaRPr lang="en-US" altLang="en-US" sz="2400" b="1" dirty="0">
              <a:solidFill>
                <a:srgbClr val="0070C0"/>
              </a:solidFill>
              <a:latin typeface="Arial" panose="020B0604020202020204" pitchFamily="34" charset="0"/>
            </a:endParaRPr>
          </a:p>
        </p:txBody>
      </p:sp>
      <p:sp>
        <p:nvSpPr>
          <p:cNvPr id="30725" name="Text Box 8"/>
          <p:cNvSpPr txBox="1"/>
          <p:nvPr/>
        </p:nvSpPr>
        <p:spPr>
          <a:xfrm>
            <a:off x="0" y="-79375"/>
            <a:ext cx="12295188"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CHO NỘI DUNG 1</a:t>
            </a:r>
            <a:endParaRPr lang="en-US" altLang="en-US" sz="2400" b="1" i="1" dirty="0">
              <a:solidFill>
                <a:srgbClr val="0070C0"/>
              </a:solidFill>
              <a:latin typeface="Arial" panose="020B0604020202020204" pitchFamily="34" charset="0"/>
            </a:endParaRPr>
          </a:p>
        </p:txBody>
      </p:sp>
      <p:graphicFrame>
        <p:nvGraphicFramePr>
          <p:cNvPr id="30726" name="Table 30725"/>
          <p:cNvGraphicFramePr/>
          <p:nvPr/>
        </p:nvGraphicFramePr>
        <p:xfrm>
          <a:off x="107950" y="2366963"/>
          <a:ext cx="11974513" cy="4516565"/>
        </p:xfrm>
        <a:graphic>
          <a:graphicData uri="http://schemas.openxmlformats.org/drawingml/2006/table">
            <a:tbl>
              <a:tblPr/>
              <a:tblGrid>
                <a:gridCol w="5394325"/>
                <a:gridCol w="3252788"/>
                <a:gridCol w="3327400"/>
              </a:tblGrid>
              <a:tr h="5302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Đặc điểm</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Sinh vật tự dưỡng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Sinh vật dị dưỡng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7762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Sử dụng năng lượng ánh sáng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r>
              <a:tr h="1006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Sử dụng năng lượng hóa học trong hợp chất hữu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BF5"/>
                    </a:solidFill>
                  </a:tcPr>
                </a:tc>
              </a:tr>
              <a:tr h="7762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Tổng hợp chất hữu cơ từ chất vô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r>
              <a:tr h="7762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Tổng hợp chất hữu cơ từ chất hữu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BF5"/>
                    </a:solidFill>
                  </a:tcPr>
                </a:tc>
              </a:tr>
              <a:tr h="5302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Ví dụ</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dirty="0">
                          <a:solidFill>
                            <a:srgbClr val="000000"/>
                          </a:solidFill>
                          <a:latin typeface="Times New Roman" panose="02020603050405020304" pitchFamily="18" charset="0"/>
                        </a:rPr>
                        <a:t> </a:t>
                      </a:r>
                      <a:endParaRPr lang="en-US" sz="2400"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FD5EA"/>
                    </a:solidFill>
                  </a:tcPr>
                </a:tc>
              </a:tr>
            </a:tbl>
          </a:graphicData>
        </a:graphic>
      </p:graphicFrame>
      <p:sp>
        <p:nvSpPr>
          <p:cNvPr id="2" name="Text Box 8"/>
          <p:cNvSpPr txBox="1"/>
          <p:nvPr/>
        </p:nvSpPr>
        <p:spPr>
          <a:xfrm>
            <a:off x="61913" y="1885950"/>
            <a:ext cx="838200" cy="4810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5000"/>
              </a:lnSpc>
              <a:spcBef>
                <a:spcPct val="50000"/>
              </a:spcBef>
              <a:buNone/>
            </a:pPr>
            <a:r>
              <a:rPr lang="en-US" altLang="en-US" sz="2400" b="1" dirty="0">
                <a:solidFill>
                  <a:srgbClr val="0070C0"/>
                </a:solidFill>
                <a:latin typeface="Arial" panose="020B0604020202020204" pitchFamily="34" charset="0"/>
              </a:rPr>
              <a:t>4</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2"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up)">
                                      <p:cBhvr>
                                        <p:cTn id="7" dur="5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2" grpId="1" animBg="1"/>
      <p:bldP spid="34822" grpId="2" animBg="1"/>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4"/>
          <p:cNvGrpSpPr/>
          <p:nvPr/>
        </p:nvGrpSpPr>
        <p:grpSpPr>
          <a:xfrm>
            <a:off x="0" y="-26987"/>
            <a:ext cx="12192000" cy="6888162"/>
            <a:chOff x="-9684" y="-27337"/>
            <a:chExt cx="9155305" cy="6888385"/>
          </a:xfrm>
        </p:grpSpPr>
        <p:sp>
          <p:nvSpPr>
            <p:cNvPr id="32775"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2777"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2778"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 name="TextBox 3"/>
          <p:cNvSpPr txBox="1"/>
          <p:nvPr/>
        </p:nvSpPr>
        <p:spPr>
          <a:xfrm>
            <a:off x="107950" y="434975"/>
            <a:ext cx="11871325" cy="1131888"/>
          </a:xfrm>
          <a:prstGeom prst="rect">
            <a:avLst/>
          </a:prstGeom>
          <a:noFill/>
          <a:ln w="9525">
            <a:noFill/>
          </a:ln>
        </p:spPr>
        <p:txBody>
          <a:bodyPr>
            <a:spAutoFit/>
          </a:bodyPr>
          <a:lstStyle/>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1. </a:t>
            </a:r>
            <a:r>
              <a:rPr lang="vi-VN" altLang="x-none" sz="2400" b="1" dirty="0">
                <a:solidFill>
                  <a:srgbClr val="385723"/>
                </a:solidFill>
                <a:latin typeface="Times New Roman" panose="02020603050405020304" pitchFamily="18" charset="0"/>
                <a:cs typeface="Times New Roman" panose="02020603050405020304" pitchFamily="18" charset="0"/>
              </a:rPr>
              <a:t>Sinh vật tự dưỡng l</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các sinh vật</a:t>
            </a:r>
            <a:r>
              <a:rPr sz="2400" b="1" dirty="0">
                <a:solidFill>
                  <a:srgbClr val="385723"/>
                </a:solidFill>
                <a:latin typeface="Times New Roman" panose="02020603050405020304" pitchFamily="18" charset="0"/>
                <a:cs typeface="Times New Roman" panose="02020603050405020304" pitchFamily="18" charset="0"/>
              </a:rPr>
              <a:t>?</a:t>
            </a:r>
          </a:p>
          <a:p>
            <a:pPr indent="179705" algn="just">
              <a:lnSpc>
                <a:spcPct val="130000"/>
              </a:lnSpc>
              <a:spcAft>
                <a:spcPts val="1000"/>
              </a:spcAft>
              <a:buNone/>
            </a:pPr>
            <a:r>
              <a:rPr lang="vi-VN" altLang="x-none" sz="2400" b="1" dirty="0">
                <a:solidFill>
                  <a:srgbClr val="385723"/>
                </a:solidFill>
                <a:latin typeface="Times New Roman" panose="02020603050405020304" pitchFamily="18" charset="0"/>
                <a:cs typeface="Times New Roman" panose="02020603050405020304" pitchFamily="18" charset="0"/>
              </a:rPr>
              <a:t>Vai trò sinh vật</a:t>
            </a:r>
            <a:r>
              <a:rPr sz="2400" b="1" dirty="0">
                <a:solidFill>
                  <a:srgbClr val="385723"/>
                </a:solidFill>
                <a:latin typeface="Times New Roman" panose="02020603050405020304" pitchFamily="18" charset="0"/>
                <a:cs typeface="Times New Roman" panose="02020603050405020304" pitchFamily="18" charset="0"/>
              </a:rPr>
              <a:t> n</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y</a:t>
            </a:r>
            <a:r>
              <a:rPr lang="vi-VN" altLang="x-none" sz="2400" b="1" dirty="0">
                <a:solidFill>
                  <a:srgbClr val="385723"/>
                </a:solidFill>
                <a:latin typeface="Times New Roman" panose="02020603050405020304" pitchFamily="18" charset="0"/>
                <a:cs typeface="Times New Roman" panose="02020603050405020304" pitchFamily="18" charset="0"/>
              </a:rPr>
              <a:t> trong sinh giới</a:t>
            </a:r>
            <a:r>
              <a:rPr sz="2400" b="1" dirty="0">
                <a:solidFill>
                  <a:srgbClr val="385723"/>
                </a:solidFill>
                <a:latin typeface="Times New Roman" panose="02020603050405020304" pitchFamily="18" charset="0"/>
                <a:cs typeface="Times New Roman" panose="02020603050405020304" pitchFamily="18" charset="0"/>
              </a:rPr>
              <a:t>?</a:t>
            </a:r>
            <a:endParaRPr sz="2400" b="1" dirty="0">
              <a:solidFill>
                <a:srgbClr val="385723"/>
              </a:solidFill>
              <a:latin typeface="Arial" panose="020B0604020202020204" pitchFamily="34" charset="0"/>
              <a:ea typeface="Arial" panose="020B0604020202020204" pitchFamily="34" charset="0"/>
            </a:endParaRPr>
          </a:p>
        </p:txBody>
      </p:sp>
      <p:sp>
        <p:nvSpPr>
          <p:cNvPr id="5" name="TextBox 4"/>
          <p:cNvSpPr txBox="1"/>
          <p:nvPr/>
        </p:nvSpPr>
        <p:spPr>
          <a:xfrm>
            <a:off x="117475" y="2009775"/>
            <a:ext cx="11871325" cy="2349500"/>
          </a:xfrm>
          <a:prstGeom prst="rect">
            <a:avLst/>
          </a:prstGeom>
          <a:noFill/>
          <a:ln w="9525">
            <a:noFill/>
          </a:ln>
        </p:spPr>
        <p:txBody>
          <a:bodyPr>
            <a:spAutoFit/>
          </a:bodyPr>
          <a:lstStyle/>
          <a:p>
            <a:pPr indent="179705" algn="just">
              <a:lnSpc>
                <a:spcPct val="130000"/>
              </a:lnSpc>
              <a:spcAft>
                <a:spcPts val="1000"/>
              </a:spcAft>
            </a:pPr>
            <a:r>
              <a:rPr sz="2400" b="1" dirty="0">
                <a:solidFill>
                  <a:srgbClr val="385723"/>
                </a:solidFill>
                <a:latin typeface="Times New Roman" panose="02020603050405020304" pitchFamily="18" charset="0"/>
                <a:cs typeface="Times New Roman" panose="02020603050405020304" pitchFamily="18" charset="0"/>
              </a:rPr>
              <a:t>2. </a:t>
            </a:r>
            <a:r>
              <a:rPr lang="vi-VN" altLang="x-none" sz="2400" b="1" dirty="0">
                <a:solidFill>
                  <a:srgbClr val="385723"/>
                </a:solidFill>
                <a:latin typeface="Times New Roman" panose="02020603050405020304" pitchFamily="18" charset="0"/>
                <a:cs typeface="Times New Roman" panose="02020603050405020304" pitchFamily="18" charset="0"/>
              </a:rPr>
              <a:t>Quá trình chuyển hóa vật chất v</a:t>
            </a:r>
            <a:r>
              <a:rPr lang="vi-VN" altLang="x-none" sz="2400" b="1" dirty="0">
                <a:solidFill>
                  <a:srgbClr val="385723"/>
                </a:solidFill>
                <a:latin typeface="Times New Roman" panose="02020603050405020304" pitchFamily="18" charset="0"/>
                <a:ea typeface="Times New Roman" panose="02020603050405020304" pitchFamily="18" charset="0"/>
              </a:rPr>
              <a:t>à</a:t>
            </a:r>
            <a:r>
              <a:rPr lang="vi-VN" altLang="x-none" sz="2400" b="1" dirty="0">
                <a:solidFill>
                  <a:srgbClr val="385723"/>
                </a:solidFill>
                <a:latin typeface="Times New Roman" panose="02020603050405020304" pitchFamily="18" charset="0"/>
                <a:cs typeface="Times New Roman" panose="02020603050405020304" pitchFamily="18" charset="0"/>
              </a:rPr>
              <a:t> năng lượng trong sinh giới:</a:t>
            </a:r>
            <a:endParaRPr sz="2400" b="1" dirty="0">
              <a:solidFill>
                <a:srgbClr val="385723"/>
              </a:solidFill>
              <a:latin typeface="Times New Roman" panose="02020603050405020304" pitchFamily="18" charset="0"/>
              <a:cs typeface="Times New Roman" panose="02020603050405020304" pitchFamily="18" charset="0"/>
            </a:endParaRPr>
          </a:p>
          <a:p>
            <a:pPr indent="179705" algn="just">
              <a:lnSpc>
                <a:spcPct val="130000"/>
              </a:lnSpc>
              <a:spcAft>
                <a:spcPts val="1000"/>
              </a:spcAft>
            </a:pPr>
            <a:r>
              <a:rPr lang="vi-VN" altLang="x-none" sz="2400" b="1" dirty="0">
                <a:solidFill>
                  <a:srgbClr val="385723"/>
                </a:solidFill>
                <a:latin typeface="Times New Roman" panose="02020603050405020304" pitchFamily="18" charset="0"/>
                <a:cs typeface="Times New Roman" panose="02020603050405020304" pitchFamily="18" charset="0"/>
              </a:rPr>
              <a:t>	</a:t>
            </a:r>
            <a:r>
              <a:rPr sz="2400" b="1" dirty="0">
                <a:solidFill>
                  <a:srgbClr val="385723"/>
                </a:solidFill>
                <a:latin typeface="Times New Roman" panose="02020603050405020304" pitchFamily="18" charset="0"/>
                <a:cs typeface="Times New Roman" panose="02020603050405020304" pitchFamily="18" charset="0"/>
              </a:rPr>
              <a:t>Nhóm sinh vật n</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y chuyển hóa năng lượng từ dạng n</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o -&gt; dạng n</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o?</a:t>
            </a:r>
          </a:p>
          <a:p>
            <a:pPr indent="179705" algn="just">
              <a:lnSpc>
                <a:spcPct val="130000"/>
              </a:lnSpc>
              <a:spcAft>
                <a:spcPts val="1000"/>
              </a:spcAft>
            </a:pPr>
            <a:r>
              <a:rPr sz="2400" b="1" dirty="0">
                <a:solidFill>
                  <a:srgbClr val="385723"/>
                </a:solidFill>
                <a:latin typeface="Times New Roman" panose="02020603050405020304" pitchFamily="18" charset="0"/>
                <a:cs typeface="Times New Roman" panose="02020603050405020304" pitchFamily="18" charset="0"/>
              </a:rPr>
              <a:t>	Nguyên liệu của sinh vật tự dưỡng lấy v</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o l</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 gì? </a:t>
            </a:r>
          </a:p>
          <a:p>
            <a:pPr indent="179705" algn="just">
              <a:lnSpc>
                <a:spcPct val="130000"/>
              </a:lnSpc>
              <a:spcAft>
                <a:spcPts val="1000"/>
              </a:spcAft>
            </a:pPr>
            <a:r>
              <a:rPr sz="2400" b="1" dirty="0">
                <a:solidFill>
                  <a:srgbClr val="385723"/>
                </a:solidFill>
                <a:latin typeface="Times New Roman" panose="02020603050405020304" pitchFamily="18" charset="0"/>
                <a:cs typeface="Times New Roman" panose="02020603050405020304" pitchFamily="18" charset="0"/>
              </a:rPr>
              <a:t>	Sản phẩm tạo ra từ SV tự dưỡng đóng vai trò gì đối với sinh vật tiêu thụ?</a:t>
            </a:r>
            <a:endParaRPr sz="2400" b="1" dirty="0">
              <a:solidFill>
                <a:srgbClr val="385723"/>
              </a:solidFill>
              <a:latin typeface="Times New Roman" panose="02020603050405020304" pitchFamily="18" charset="0"/>
              <a:ea typeface="Times New Roman" panose="02020603050405020304" pitchFamily="18" charset="0"/>
            </a:endParaRPr>
          </a:p>
        </p:txBody>
      </p:sp>
      <p:sp>
        <p:nvSpPr>
          <p:cNvPr id="32773" name="Text Box 8"/>
          <p:cNvSpPr txBox="1"/>
          <p:nvPr/>
        </p:nvSpPr>
        <p:spPr>
          <a:xfrm>
            <a:off x="7938" y="-79375"/>
            <a:ext cx="12277725"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CHO NỘI DUNG 1</a:t>
            </a:r>
            <a:endParaRPr lang="en-US" altLang="en-US" sz="2400" b="1" i="1" dirty="0">
              <a:solidFill>
                <a:srgbClr val="0070C0"/>
              </a:solidFill>
              <a:latin typeface="Arial" panose="020B0604020202020204" pitchFamily="34" charset="0"/>
            </a:endParaRPr>
          </a:p>
        </p:txBody>
      </p:sp>
      <p:sp>
        <p:nvSpPr>
          <p:cNvPr id="6" name="TextBox 5"/>
          <p:cNvSpPr txBox="1"/>
          <p:nvPr/>
        </p:nvSpPr>
        <p:spPr>
          <a:xfrm>
            <a:off x="204788" y="4800600"/>
            <a:ext cx="11036300" cy="1133475"/>
          </a:xfrm>
          <a:prstGeom prst="rect">
            <a:avLst/>
          </a:prstGeom>
          <a:noFill/>
          <a:ln w="9525">
            <a:noFill/>
          </a:ln>
        </p:spPr>
        <p:txBody>
          <a:bodyPr>
            <a:spAutoFit/>
          </a:bodyPr>
          <a:lstStyle/>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3. </a:t>
            </a:r>
            <a:r>
              <a:rPr lang="vi-VN" altLang="x-none" sz="2400" b="1" dirty="0">
                <a:solidFill>
                  <a:srgbClr val="385723"/>
                </a:solidFill>
                <a:latin typeface="Times New Roman" panose="02020603050405020304" pitchFamily="18" charset="0"/>
                <a:cs typeface="Times New Roman" panose="02020603050405020304" pitchFamily="18" charset="0"/>
              </a:rPr>
              <a:t>Năng lượng ánh sáng </a:t>
            </a:r>
            <a:r>
              <a:rPr sz="2400" b="1" dirty="0">
                <a:solidFill>
                  <a:srgbClr val="385723"/>
                </a:solidFill>
                <a:latin typeface="Times New Roman" panose="02020603050405020304" pitchFamily="18" charset="0"/>
                <a:cs typeface="Times New Roman" panose="02020603050405020304" pitchFamily="18" charset="0"/>
              </a:rPr>
              <a:t>được chuyển hóa sang năng lượng tồn tại ở đâu?</a:t>
            </a:r>
          </a:p>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   Dạng năng lượng để cung cấp cho các hoạt động sống cơ thể l</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 gì?</a:t>
            </a:r>
            <a:endParaRPr sz="2400" b="1" dirty="0">
              <a:solidFill>
                <a:srgbClr val="385723"/>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4"/>
          <p:cNvGrpSpPr/>
          <p:nvPr/>
        </p:nvGrpSpPr>
        <p:grpSpPr>
          <a:xfrm>
            <a:off x="0" y="-26987"/>
            <a:ext cx="12192000" cy="6888162"/>
            <a:chOff x="-9684" y="-27337"/>
            <a:chExt cx="9155305" cy="6888385"/>
          </a:xfrm>
        </p:grpSpPr>
        <p:sp>
          <p:nvSpPr>
            <p:cNvPr id="3485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KHÁI QUÁT VỀ TRAO ĐỔI CHẤT VÀ CHUYẾN HOÁ NĂNG LUỢNG</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485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485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2" name="TextBox 1"/>
          <p:cNvSpPr txBox="1"/>
          <p:nvPr/>
        </p:nvSpPr>
        <p:spPr>
          <a:xfrm>
            <a:off x="61913" y="282575"/>
            <a:ext cx="11991975" cy="525463"/>
          </a:xfrm>
          <a:prstGeom prst="rect">
            <a:avLst/>
          </a:prstGeom>
          <a:noFill/>
          <a:ln w="9525">
            <a:noFill/>
          </a:ln>
        </p:spPr>
        <p:txBody>
          <a:bodyPr>
            <a:spAutoFit/>
          </a:bodyPr>
          <a:lstStyle/>
          <a:p>
            <a:pPr indent="179705" algn="just">
              <a:lnSpc>
                <a:spcPct val="130000"/>
              </a:lnSpc>
              <a:spcAft>
                <a:spcPts val="1000"/>
              </a:spcAft>
              <a:buNone/>
            </a:pPr>
            <a:r>
              <a:rPr sz="2400" b="1" dirty="0">
                <a:solidFill>
                  <a:srgbClr val="385723"/>
                </a:solidFill>
                <a:latin typeface="Times New Roman" panose="02020603050405020304" pitchFamily="18" charset="0"/>
                <a:cs typeface="Times New Roman" panose="02020603050405020304" pitchFamily="18" charset="0"/>
              </a:rPr>
              <a:t>4. Đọc thông tin sách giáo khoa để ho</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n th</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nh bảng sau (nếu có/đúng thì đánh chéo v</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o)</a:t>
            </a:r>
            <a:endParaRPr sz="2400" b="1" dirty="0">
              <a:solidFill>
                <a:srgbClr val="385723"/>
              </a:solidFill>
              <a:latin typeface="Times New Roman" panose="02020603050405020304" pitchFamily="18" charset="0"/>
              <a:ea typeface="Times New Roman" panose="02020603050405020304" pitchFamily="18" charset="0"/>
            </a:endParaRPr>
          </a:p>
        </p:txBody>
      </p:sp>
      <p:graphicFrame>
        <p:nvGraphicFramePr>
          <p:cNvPr id="34820" name="Table 34819"/>
          <p:cNvGraphicFramePr/>
          <p:nvPr/>
        </p:nvGraphicFramePr>
        <p:xfrm>
          <a:off x="138113" y="914400"/>
          <a:ext cx="11944350" cy="5868988"/>
        </p:xfrm>
        <a:graphic>
          <a:graphicData uri="http://schemas.openxmlformats.org/drawingml/2006/table">
            <a:tbl>
              <a:tblPr/>
              <a:tblGrid>
                <a:gridCol w="5381625"/>
                <a:gridCol w="3244850"/>
                <a:gridCol w="3317875"/>
              </a:tblGrid>
              <a:tr h="717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Đặc điểm</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Sinh vật tự dưỡng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lang="vi-VN" altLang="x-none" sz="2400" b="1" dirty="0">
                          <a:solidFill>
                            <a:srgbClr val="FFFFFF"/>
                          </a:solidFill>
                          <a:latin typeface="Times New Roman" panose="02020603050405020304" pitchFamily="18" charset="0"/>
                        </a:rPr>
                        <a:t>Sinh vật dị dưỡng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Sử dụng năng lượng ánh sáng</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r>
              <a:tr h="13604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Sử dụng năng lượng hóa học trong hợp chất hữu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r>
              <a:tr h="9636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Tổng hợp chất hữu cơ từ chất vô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r>
              <a:tr h="8064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Tổng hợp chất hữu cơ từ chất hữu cơ</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9EBF5"/>
                    </a:solidFill>
                  </a:tcPr>
                </a:tc>
              </a:tr>
              <a:tr h="12890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eaLnBrk="1" hangingPunct="1">
                        <a:lnSpc>
                          <a:spcPct val="130000"/>
                        </a:lnSpc>
                        <a:spcAft>
                          <a:spcPts val="1000"/>
                        </a:spcAft>
                        <a:buNone/>
                      </a:pPr>
                      <a:r>
                        <a:rPr lang="vi-VN" altLang="x-none" sz="2400" b="1" dirty="0">
                          <a:solidFill>
                            <a:srgbClr val="FFFFFF"/>
                          </a:solidFill>
                          <a:latin typeface="Times New Roman" panose="02020603050405020304" pitchFamily="18" charset="0"/>
                        </a:rPr>
                        <a:t>Ví dụ</a:t>
                      </a:r>
                      <a:endParaRPr lang="en-US" sz="2400" b="1" dirty="0">
                        <a:solidFill>
                          <a:srgbClr val="FFFFFF"/>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179705" algn="ctr" eaLnBrk="1" hangingPunct="1">
                        <a:lnSpc>
                          <a:spcPct val="130000"/>
                        </a:lnSpc>
                        <a:spcAft>
                          <a:spcPts val="1000"/>
                        </a:spcAft>
                        <a:buNone/>
                      </a:pPr>
                      <a:r>
                        <a:rPr sz="2400" b="1" dirty="0">
                          <a:solidFill>
                            <a:srgbClr val="000000"/>
                          </a:solidFill>
                          <a:latin typeface="Calibri Light" panose="020F0302020204030204" pitchFamily="34" charset="0"/>
                          <a:cs typeface="Arial" panose="020B0604020202020204" pitchFamily="34" charset="0"/>
                        </a:rPr>
                        <a:t>?</a:t>
                      </a:r>
                      <a:endParaRPr lang="en-US" sz="2400" b="1" dirty="0">
                        <a:solidFill>
                          <a:srgbClr val="000000"/>
                        </a:solidFill>
                        <a:latin typeface="Calibri Light" panose="020F0302020204030204" pitchFamily="34" charset="0"/>
                        <a:ea typeface="Arial" panose="020B0604020202020204" pitchFamily="34" charset="0"/>
                      </a:endParaRPr>
                    </a:p>
                  </a:txBody>
                  <a:tcPr marL="47625" marR="47625" marT="47625" marB="4762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FD5EA"/>
                    </a:solidFill>
                  </a:tcPr>
                </a:tc>
              </a:tr>
            </a:tbl>
          </a:graphicData>
        </a:graphic>
      </p:graphicFrame>
      <p:sp>
        <p:nvSpPr>
          <p:cNvPr id="34850" name="Text Box 8"/>
          <p:cNvSpPr txBox="1"/>
          <p:nvPr/>
        </p:nvSpPr>
        <p:spPr>
          <a:xfrm>
            <a:off x="7938" y="-79375"/>
            <a:ext cx="12277725"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CHO NỘI DUNG 1</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wipe(left)">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3230</Words>
  <Application>Microsoft Office PowerPoint</Application>
  <PresentationFormat>Custom</PresentationFormat>
  <Paragraphs>294</Paragraphs>
  <Slides>38</Slides>
  <Notes>24</Notes>
  <HiddenSlides>0</HiddenSlides>
  <MMClips>1</MMClips>
  <ScaleCrop>false</ScaleCrop>
  <HeadingPairs>
    <vt:vector size="6" baseType="variant">
      <vt:variant>
        <vt:lpstr>Theme</vt:lpstr>
      </vt:variant>
      <vt:variant>
        <vt:i4>5</vt:i4>
      </vt:variant>
      <vt:variant>
        <vt:lpstr>Slide Titles</vt:lpstr>
      </vt:variant>
      <vt:variant>
        <vt:i4>38</vt:i4>
      </vt:variant>
      <vt:variant>
        <vt:lpstr>Custom Shows</vt:lpstr>
      </vt:variant>
      <vt:variant>
        <vt:i4>1</vt:i4>
      </vt:variant>
    </vt:vector>
  </HeadingPairs>
  <TitlesOfParts>
    <vt:vector size="44" baseType="lpstr">
      <vt:lpstr>Slice</vt:lpstr>
      <vt:lpstr>1_Office Theme</vt:lpstr>
      <vt:lpstr>3_Ion</vt:lpstr>
      <vt:lpstr>4_Ion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4</cp:revision>
  <dcterms:created xsi:type="dcterms:W3CDTF">2010-08-06T14:46:00Z</dcterms:created>
  <dcterms:modified xsi:type="dcterms:W3CDTF">2024-11-25T08:08:57Z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D69B118F78D74D0198C47B66A8847A19_13</vt:lpwstr>
  </property>
  <property fmtid="{D5CDD505-2E9C-101B-9397-08002B2CF9AE}" pid="3" name="KSOProductBuildVer">
    <vt:lpwstr>1033-12.2.0.18283</vt:lpwstr>
  </property>
</Properties>
</file>