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8" r:id="rId3"/>
    <p:sldMasterId id="2147483696" r:id="rId4"/>
    <p:sldMasterId id="2147483714" r:id="rId5"/>
    <p:sldMasterId id="2147483726" r:id="rId6"/>
    <p:sldMasterId id="2147483744" r:id="rId7"/>
    <p:sldMasterId id="2147483762" r:id="rId8"/>
  </p:sldMasterIdLst>
  <p:notesMasterIdLst>
    <p:notesMasterId r:id="rId58"/>
  </p:notesMasterIdLst>
  <p:handoutMasterIdLst>
    <p:handoutMasterId r:id="rId59"/>
  </p:handoutMasterIdLst>
  <p:sldIdLst>
    <p:sldId id="496" r:id="rId9"/>
    <p:sldId id="294" r:id="rId10"/>
    <p:sldId id="296" r:id="rId11"/>
    <p:sldId id="319" r:id="rId12"/>
    <p:sldId id="295" r:id="rId13"/>
    <p:sldId id="347" r:id="rId14"/>
    <p:sldId id="451" r:id="rId15"/>
    <p:sldId id="454" r:id="rId16"/>
    <p:sldId id="413" r:id="rId17"/>
    <p:sldId id="456" r:id="rId18"/>
    <p:sldId id="457" r:id="rId19"/>
    <p:sldId id="455" r:id="rId20"/>
    <p:sldId id="328" r:id="rId21"/>
    <p:sldId id="329" r:id="rId22"/>
    <p:sldId id="330" r:id="rId23"/>
    <p:sldId id="331" r:id="rId24"/>
    <p:sldId id="332" r:id="rId25"/>
    <p:sldId id="320" r:id="rId26"/>
    <p:sldId id="458" r:id="rId27"/>
    <p:sldId id="465" r:id="rId28"/>
    <p:sldId id="466" r:id="rId29"/>
    <p:sldId id="460" r:id="rId30"/>
    <p:sldId id="461" r:id="rId31"/>
    <p:sldId id="423" r:id="rId32"/>
    <p:sldId id="424" r:id="rId33"/>
    <p:sldId id="336" r:id="rId34"/>
    <p:sldId id="337" r:id="rId35"/>
    <p:sldId id="369" r:id="rId36"/>
    <p:sldId id="434" r:id="rId37"/>
    <p:sldId id="431" r:id="rId38"/>
    <p:sldId id="432" r:id="rId39"/>
    <p:sldId id="433" r:id="rId40"/>
    <p:sldId id="435" r:id="rId41"/>
    <p:sldId id="462" r:id="rId42"/>
    <p:sldId id="463" r:id="rId43"/>
    <p:sldId id="464" r:id="rId44"/>
    <p:sldId id="324" r:id="rId45"/>
    <p:sldId id="365" r:id="rId46"/>
    <p:sldId id="364" r:id="rId47"/>
    <p:sldId id="366" r:id="rId48"/>
    <p:sldId id="367" r:id="rId49"/>
    <p:sldId id="372" r:id="rId50"/>
    <p:sldId id="326" r:id="rId51"/>
    <p:sldId id="441" r:id="rId52"/>
    <p:sldId id="442" r:id="rId53"/>
    <p:sldId id="355" r:id="rId54"/>
    <p:sldId id="453" r:id="rId55"/>
    <p:sldId id="356" r:id="rId56"/>
    <p:sldId id="443" r:id="rId57"/>
  </p:sldIdLst>
  <p:sldSz cx="12192000" cy="6858000"/>
  <p:notesSz cx="6858000" cy="9144000"/>
  <p:custShowLst>
    <p:custShow name="Custom Show 1" id="0">
      <p:sldLst/>
    </p:custShow>
  </p:custShow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66"/>
    <a:srgbClr val="006600"/>
    <a:srgbClr val="FFFF00"/>
    <a:srgbClr val="FFFFFF"/>
    <a:srgbClr val="FF9900"/>
    <a:srgbClr val="FFCC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3"/>
    <p:restoredTop sz="95244"/>
  </p:normalViewPr>
  <p:slideViewPr>
    <p:cSldViewPr showGuides="1">
      <p:cViewPr>
        <p:scale>
          <a:sx n="66" d="100"/>
          <a:sy n="66" d="100"/>
        </p:scale>
        <p:origin x="-2472" y="-1206"/>
      </p:cViewPr>
      <p:guideLst>
        <p:guide orient="horz" pos="2160"/>
        <p:guide pos="384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085FD29A-A865-4DD1-8BBE-B772FB3ADA3B}"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11/25/2024</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p>
            <a:pPr lvl="0" algn="r" eaLnBrk="1" hangingPunct="1">
              <a:buNone/>
            </a:pPr>
            <a:fld id="{9A0DB2DC-4C9A-4742-B13C-FB6460FD3503}" type="slidenum">
              <a:rPr lang="en-US" sz="1200" dirty="0"/>
              <a:t>‹#›</a:t>
            </a:fld>
            <a:endParaRPr lang="en-US" sz="1200" dirty="0"/>
          </a:p>
        </p:txBody>
      </p:sp>
    </p:spTree>
    <p:extLst>
      <p:ext uri="{BB962C8B-B14F-4D97-AF65-F5344CB8AC3E}">
        <p14:creationId xmlns:p14="http://schemas.microsoft.com/office/powerpoint/2010/main" val="133822847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885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652" name="Rectangle 4"/>
          <p:cNvSpPr>
            <a:spLocks noGrp="1" noRot="1" noChangeAspec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p>
            <a:pPr lvl="0" algn="r" eaLnBrk="1" hangingPunct="1">
              <a:buNone/>
            </a:pPr>
            <a:fld id="{9A0DB2DC-4C9A-4742-B13C-FB6460FD3503}" type="slidenum">
              <a:rPr lang="en-US" altLang="en-US" sz="1200" dirty="0"/>
              <a:t>‹#›</a:t>
            </a:fld>
            <a:endParaRPr lang="en-US" altLang="en-US" sz="1200" dirty="0"/>
          </a:p>
        </p:txBody>
      </p:sp>
    </p:spTree>
    <p:extLst>
      <p:ext uri="{BB962C8B-B14F-4D97-AF65-F5344CB8AC3E}">
        <p14:creationId xmlns:p14="http://schemas.microsoft.com/office/powerpoint/2010/main" val="47897509"/>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atin typeface="Arial" panose="020B0604020202020204" pitchFamily="34" charset="0"/>
            </a:endParaRP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fld id="{70951B6A-88F5-4A0A-8784-CC211F7B3F52}" type="slidenum">
              <a:rPr lang="vi-VN" altLang="vi-VN" sz="1200">
                <a:cs typeface="Arial" panose="020B0604020202020204" pitchFamily="34" charset="0"/>
              </a:rPr>
              <a:t>1</a:t>
            </a:fld>
            <a:endParaRPr lang="vi-VN" altLang="vi-VN" sz="120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p:sp>
      <p:sp>
        <p:nvSpPr>
          <p:cNvPr id="47107"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471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10</a:t>
            </a:fld>
            <a:endParaRPr lang="en-US" altLang="en-US" sz="1200" dirty="0">
              <a:solidFill>
                <a:srgbClr val="000000"/>
              </a:solidFill>
            </a:endParaRPr>
          </a:p>
        </p:txBody>
      </p:sp>
      <p:sp>
        <p:nvSpPr>
          <p:cNvPr id="47109"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49155"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4915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11</a:t>
            </a:fld>
            <a:endParaRPr lang="en-US" altLang="en-US" sz="1200" dirty="0">
              <a:solidFill>
                <a:srgbClr val="000000"/>
              </a:solidFill>
            </a:endParaRPr>
          </a:p>
        </p:txBody>
      </p:sp>
      <p:sp>
        <p:nvSpPr>
          <p:cNvPr id="49157"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5120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12</a:t>
            </a:fld>
            <a:endParaRPr lang="en-US" altLang="en-US" sz="1200" dirty="0"/>
          </a:p>
        </p:txBody>
      </p:sp>
      <p:sp>
        <p:nvSpPr>
          <p:cNvPr id="5120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p:sp>
      <p:sp>
        <p:nvSpPr>
          <p:cNvPr id="59395"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593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19</a:t>
            </a:fld>
            <a:endParaRPr lang="en-US" altLang="en-US" sz="1200" dirty="0">
              <a:solidFill>
                <a:srgbClr val="000000"/>
              </a:solidFill>
            </a:endParaRPr>
          </a:p>
        </p:txBody>
      </p:sp>
      <p:sp>
        <p:nvSpPr>
          <p:cNvPr id="59397"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p:sp>
      <p:sp>
        <p:nvSpPr>
          <p:cNvPr id="61443"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614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20</a:t>
            </a:fld>
            <a:endParaRPr lang="en-US" altLang="en-US" sz="1200" dirty="0">
              <a:solidFill>
                <a:srgbClr val="000000"/>
              </a:solidFill>
            </a:endParaRPr>
          </a:p>
        </p:txBody>
      </p:sp>
      <p:sp>
        <p:nvSpPr>
          <p:cNvPr id="6144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p:sp>
      <p:sp>
        <p:nvSpPr>
          <p:cNvPr id="63491"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634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21</a:t>
            </a:fld>
            <a:endParaRPr lang="en-US" altLang="en-US" sz="1200" dirty="0">
              <a:solidFill>
                <a:srgbClr val="000000"/>
              </a:solidFill>
            </a:endParaRPr>
          </a:p>
        </p:txBody>
      </p:sp>
      <p:sp>
        <p:nvSpPr>
          <p:cNvPr id="63493"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p:sp>
      <p:sp>
        <p:nvSpPr>
          <p:cNvPr id="65539"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6554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22</a:t>
            </a:fld>
            <a:endParaRPr lang="en-US" altLang="en-US" sz="1200" dirty="0">
              <a:solidFill>
                <a:srgbClr val="000000"/>
              </a:solidFill>
            </a:endParaRPr>
          </a:p>
        </p:txBody>
      </p:sp>
      <p:sp>
        <p:nvSpPr>
          <p:cNvPr id="65541"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p:sp>
      <p:sp>
        <p:nvSpPr>
          <p:cNvPr id="67587"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6758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23</a:t>
            </a:fld>
            <a:endParaRPr lang="en-US" altLang="en-US" sz="1200" dirty="0">
              <a:solidFill>
                <a:srgbClr val="000000"/>
              </a:solidFill>
            </a:endParaRPr>
          </a:p>
        </p:txBody>
      </p:sp>
      <p:sp>
        <p:nvSpPr>
          <p:cNvPr id="67589"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p:sp>
      <p:sp>
        <p:nvSpPr>
          <p:cNvPr id="69635"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6963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24</a:t>
            </a:fld>
            <a:endParaRPr lang="en-US" altLang="en-US" sz="1200" dirty="0"/>
          </a:p>
        </p:txBody>
      </p:sp>
      <p:sp>
        <p:nvSpPr>
          <p:cNvPr id="69637"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p:sp>
      <p:sp>
        <p:nvSpPr>
          <p:cNvPr id="71683"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7168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25</a:t>
            </a:fld>
            <a:endParaRPr lang="en-US" altLang="en-US" sz="1200" dirty="0"/>
          </a:p>
        </p:txBody>
      </p:sp>
      <p:sp>
        <p:nvSpPr>
          <p:cNvPr id="7168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p:sp>
      <p:sp>
        <p:nvSpPr>
          <p:cNvPr id="30723"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3072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a:t>
            </a:fld>
            <a:endParaRPr lang="en-US" altLang="en-US" sz="1200" dirty="0"/>
          </a:p>
        </p:txBody>
      </p:sp>
      <p:sp>
        <p:nvSpPr>
          <p:cNvPr id="3072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p:sp>
      <p:sp>
        <p:nvSpPr>
          <p:cNvPr id="78851"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788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31</a:t>
            </a:fld>
            <a:endParaRPr lang="en-US" altLang="en-US" sz="1200" dirty="0"/>
          </a:p>
        </p:txBody>
      </p:sp>
      <p:sp>
        <p:nvSpPr>
          <p:cNvPr id="78853"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p:sp>
      <p:sp>
        <p:nvSpPr>
          <p:cNvPr id="80899"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809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32</a:t>
            </a:fld>
            <a:endParaRPr lang="en-US" altLang="en-US" sz="1200" dirty="0"/>
          </a:p>
        </p:txBody>
      </p:sp>
      <p:sp>
        <p:nvSpPr>
          <p:cNvPr id="80901"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p:sp>
      <p:sp>
        <p:nvSpPr>
          <p:cNvPr id="84995"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849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35</a:t>
            </a:fld>
            <a:endParaRPr lang="en-US" altLang="en-US" sz="1200" dirty="0">
              <a:solidFill>
                <a:srgbClr val="000000"/>
              </a:solidFill>
            </a:endParaRPr>
          </a:p>
        </p:txBody>
      </p:sp>
      <p:sp>
        <p:nvSpPr>
          <p:cNvPr id="84997"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p:sp>
      <p:sp>
        <p:nvSpPr>
          <p:cNvPr id="87043"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870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36</a:t>
            </a:fld>
            <a:endParaRPr lang="en-US" altLang="en-US" sz="1200" dirty="0">
              <a:solidFill>
                <a:srgbClr val="000000"/>
              </a:solidFill>
            </a:endParaRPr>
          </a:p>
        </p:txBody>
      </p:sp>
      <p:sp>
        <p:nvSpPr>
          <p:cNvPr id="8704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p:sp>
      <p:sp>
        <p:nvSpPr>
          <p:cNvPr id="32771"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327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3</a:t>
            </a:fld>
            <a:endParaRPr lang="en-US" altLang="en-US" sz="1200" dirty="0"/>
          </a:p>
        </p:txBody>
      </p:sp>
      <p:sp>
        <p:nvSpPr>
          <p:cNvPr id="32773"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p:sp>
      <p:sp>
        <p:nvSpPr>
          <p:cNvPr id="34819" name="Notes Placeholder 2"/>
          <p:cNvSpPr>
            <a:spLocks noGrp="1"/>
          </p:cNvSpPr>
          <p:nvPr>
            <p:ph type="body" idx="1"/>
          </p:nvPr>
        </p:nvSpPr>
        <p:spPr/>
        <p:txBody>
          <a:bodyPr wrap="square" lIns="91440" tIns="45720" rIns="91440" bIns="45720" anchor="t" anchorCtr="0"/>
          <a:lstStyle/>
          <a:p>
            <a:pPr lvl="0"/>
            <a:endParaRPr lang="en-US" altLang="en-US" dirty="0"/>
          </a:p>
        </p:txBody>
      </p:sp>
      <p:sp>
        <p:nvSpPr>
          <p:cNvPr id="34820" name="Date Placeholder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
        <p:nvSpPr>
          <p:cNvPr id="34821" name="Slide Number Placeholder 4"/>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4</a:t>
            </a:fld>
            <a:endParaRPr lang="en-US"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368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5</a:t>
            </a:fld>
            <a:endParaRPr lang="en-US" altLang="en-US" sz="1200" dirty="0"/>
          </a:p>
        </p:txBody>
      </p:sp>
      <p:sp>
        <p:nvSpPr>
          <p:cNvPr id="36869"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p:sp>
      <p:sp>
        <p:nvSpPr>
          <p:cNvPr id="38915"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389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6</a:t>
            </a:fld>
            <a:endParaRPr lang="en-US" altLang="en-US" sz="1200" dirty="0"/>
          </a:p>
        </p:txBody>
      </p:sp>
      <p:sp>
        <p:nvSpPr>
          <p:cNvPr id="38917"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p:sp>
      <p:sp>
        <p:nvSpPr>
          <p:cNvPr id="40963"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4096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7</a:t>
            </a:fld>
            <a:endParaRPr lang="en-US" altLang="en-US" sz="1200" dirty="0">
              <a:solidFill>
                <a:srgbClr val="000000"/>
              </a:solidFill>
            </a:endParaRPr>
          </a:p>
        </p:txBody>
      </p:sp>
      <p:sp>
        <p:nvSpPr>
          <p:cNvPr id="4096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p:sp>
      <p:sp>
        <p:nvSpPr>
          <p:cNvPr id="43011"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430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8</a:t>
            </a:fld>
            <a:endParaRPr lang="en-US" altLang="en-US" sz="1200" dirty="0">
              <a:solidFill>
                <a:srgbClr val="000000"/>
              </a:solidFill>
            </a:endParaRPr>
          </a:p>
        </p:txBody>
      </p:sp>
      <p:sp>
        <p:nvSpPr>
          <p:cNvPr id="43013"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p:sp>
      <p:sp>
        <p:nvSpPr>
          <p:cNvPr id="45059"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450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9</a:t>
            </a:fld>
            <a:endParaRPr lang="en-US" altLang="en-US" sz="1200" dirty="0"/>
          </a:p>
        </p:txBody>
      </p:sp>
      <p:sp>
        <p:nvSpPr>
          <p:cNvPr id="45061"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a:xfrm>
          <a:off x="0" y="0"/>
          <a:ext cx="0" cy="0"/>
          <a:chOff x="0" y="0"/>
          <a:chExt cx="0" cy="0"/>
        </a:xfrm>
      </p:grpSpPr>
      <p:cxnSp>
        <p:nvCxnSpPr>
          <p:cNvPr id="4" name="Straight Connector 2"/>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335838" y="31750"/>
            <a:ext cx="4852988"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17"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8"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p>
            <a:pPr algn="r">
              <a:buNone/>
            </a:pPr>
            <a:fld id="{9A0DB2DC-4C9A-4742-B13C-FB6460FD3503}" type="slidenum">
              <a:rPr lang="en-US" altLang="en-US" dirty="0">
                <a:latin typeface="Century Gothic" panose="020B0502020202020204" pitchFamily="34" charset="0"/>
              </a:rPr>
              <a:t>‹#›</a:t>
            </a:fld>
            <a:endParaRPr lang="en-US" altLang="en-US" dirty="0">
              <a:latin typeface="Century Gothic" panose="020B0502020202020204" pitchFamily="34" charset="0"/>
            </a:endParaRPr>
          </a:p>
        </p:txBody>
      </p:sp>
    </p:spTree>
  </p:cSld>
  <p:clrMapOvr>
    <a:masterClrMapping/>
  </p:clrMapOvr>
  <p:transition spd="slow">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1"/>
              </a:buClr>
              <a:buSzPct val="80000"/>
              <a:buFont typeface="Wingdings 3" panose="05040102010807070707" pitchFamily="18" charset="2"/>
              <a:buNone/>
              <a:defRPr/>
            </a:pPr>
            <a:r>
              <a:rPr kumimoji="0" lang="en-US" sz="1600" b="0" i="0" u="none" strike="noStrike" kern="1200" cap="none" spc="0" normalizeH="0" baseline="0" noProof="0">
                <a:ln>
                  <a:noFill/>
                </a:ln>
                <a:solidFill>
                  <a:srgbClr val="0F496F"/>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rgbClr val="0F496F"/>
              </a:solidFill>
              <a:effectLst/>
              <a:uLnTx/>
              <a:uFillTx/>
              <a:latin typeface="+mn-lt"/>
              <a:ea typeface="+mn-ea"/>
              <a:cs typeface="+mn-cs"/>
            </a:endParaRP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4" name="Footer Placeholder 3"/>
          <p:cNvSpPr>
            <a:spLocks noGrp="1"/>
          </p:cNvSpPr>
          <p:nvPr>
            <p:ph type="ftr" sz="quarter" idx="16"/>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Slide Number Placeholder 4"/>
          <p:cNvSpPr>
            <a:spLocks noGrp="1"/>
          </p:cNvSpPr>
          <p:nvPr>
            <p:ph type="sldNum" sz="quarter" idx="17"/>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TextBox 10"/>
          <p:cNvSpPr txBox="1">
            <a:spLocks noChangeArrowheads="1"/>
          </p:cNvSpPr>
          <p:nvPr/>
        </p:nvSpPr>
        <p:spPr bwMode="auto">
          <a:xfrm>
            <a:off x="898525" y="971550"/>
            <a:ext cx="801688"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4" name="TextBox 11"/>
          <p:cNvSpPr txBox="1">
            <a:spLocks noChangeArrowheads="1"/>
          </p:cNvSpPr>
          <p:nvPr/>
        </p:nvSpPr>
        <p:spPr bwMode="auto">
          <a:xfrm>
            <a:off x="9329738" y="2613025"/>
            <a:ext cx="803275"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TextBox 1"/>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12200" b="0" i="0" u="none" strike="noStrike" kern="1200" cap="none" spc="0" normalizeH="0" baseline="0" noProof="0" dirty="0">
                <a:ln>
                  <a:noFill/>
                </a:ln>
                <a:solidFill>
                  <a:schemeClr val="bg2">
                    <a:lumMod val="40000"/>
                    <a:lumOff val="60000"/>
                  </a:schemeClr>
                </a:solidFill>
                <a:effectLst/>
                <a:uLnTx/>
                <a:uFillTx/>
                <a:latin typeface="Arial" panose="020B0604020202020204"/>
                <a:ea typeface="+mj-ea"/>
                <a:cs typeface="+mj-cs"/>
              </a:rPr>
              <a:t>“</a:t>
            </a:r>
          </a:p>
        </p:txBody>
      </p:sp>
      <p:sp>
        <p:nvSpPr>
          <p:cNvPr id="4" name="TextBox 2"/>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12200" b="0" i="0" u="none" strike="noStrike" kern="1200" cap="none" spc="0" normalizeH="0" baseline="0" noProof="0" dirty="0">
                <a:ln>
                  <a:noFill/>
                </a:ln>
                <a:solidFill>
                  <a:schemeClr val="bg2">
                    <a:lumMod val="40000"/>
                    <a:lumOff val="60000"/>
                  </a:schemeClr>
                </a:solidFill>
                <a:effectLst/>
                <a:uLnTx/>
                <a:uFillTx/>
                <a:latin typeface="Arial" panose="020B0604020202020204"/>
                <a:ea typeface="+mj-ea"/>
                <a:cs typeface="+mj-cs"/>
              </a:rPr>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531813" y="812800"/>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p>
        </p:txBody>
      </p:sp>
      <p:sp>
        <p:nvSpPr>
          <p:cNvPr id="7" name="TextBox 13"/>
          <p:cNvSpPr txBox="1">
            <a:spLocks noChangeArrowheads="1"/>
          </p:cNvSpPr>
          <p:nvPr/>
        </p:nvSpPr>
        <p:spPr bwMode="auto">
          <a:xfrm>
            <a:off x="10285413" y="2768600"/>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14"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p>
            <a:pPr algn="r">
              <a:buNone/>
            </a:pPr>
            <a:fld id="{9A0DB2DC-4C9A-4742-B13C-FB6460FD3503}" type="slidenum">
              <a:rPr lang="en-US" altLang="en-US" dirty="0">
                <a:latin typeface="Century Gothic" panose="020B0502020202020204" pitchFamily="34" charset="0"/>
              </a:rPr>
              <a:t>‹#›</a:t>
            </a:fld>
            <a:endParaRPr lang="en-US" altLang="en-US" dirty="0">
              <a:latin typeface="Century Gothic" panose="020B0502020202020204" pitchFamily="34" charset="0"/>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531813" y="812800"/>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p>
        </p:txBody>
      </p:sp>
      <p:sp>
        <p:nvSpPr>
          <p:cNvPr id="7" name="TextBox 13"/>
          <p:cNvSpPr txBox="1">
            <a:spLocks noChangeArrowheads="1"/>
          </p:cNvSpPr>
          <p:nvPr/>
        </p:nvSpPr>
        <p:spPr bwMode="auto">
          <a:xfrm>
            <a:off x="10285413" y="2768600"/>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14"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p>
            <a:pPr algn="r">
              <a:buNone/>
            </a:pPr>
            <a:fld id="{9A0DB2DC-4C9A-4742-B13C-FB6460FD3503}" type="slidenum">
              <a:rPr lang="en-US" altLang="en-US" dirty="0">
                <a:latin typeface="Century Gothic" panose="020B0502020202020204" pitchFamily="34" charset="0"/>
              </a:rPr>
              <a:t>‹#›</a:t>
            </a:fld>
            <a:endParaRPr lang="en-US" altLang="en-US" dirty="0">
              <a:latin typeface="Century Gothic" panose="020B0502020202020204" pitchFamily="34" charset="0"/>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TextBox 10"/>
          <p:cNvSpPr txBox="1">
            <a:spLocks noChangeArrowheads="1"/>
          </p:cNvSpPr>
          <p:nvPr/>
        </p:nvSpPr>
        <p:spPr bwMode="auto">
          <a:xfrm>
            <a:off x="898525" y="971550"/>
            <a:ext cx="801688"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4" name="TextBox 11"/>
          <p:cNvSpPr txBox="1">
            <a:spLocks noChangeArrowheads="1"/>
          </p:cNvSpPr>
          <p:nvPr/>
        </p:nvSpPr>
        <p:spPr bwMode="auto">
          <a:xfrm>
            <a:off x="9329738" y="2613025"/>
            <a:ext cx="803275"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TextBox 10"/>
          <p:cNvSpPr txBox="1">
            <a:spLocks noChangeArrowheads="1"/>
          </p:cNvSpPr>
          <p:nvPr/>
        </p:nvSpPr>
        <p:spPr bwMode="auto">
          <a:xfrm>
            <a:off x="898525" y="971550"/>
            <a:ext cx="801688"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4" name="TextBox 11"/>
          <p:cNvSpPr txBox="1">
            <a:spLocks noChangeArrowheads="1"/>
          </p:cNvSpPr>
          <p:nvPr/>
        </p:nvSpPr>
        <p:spPr bwMode="auto">
          <a:xfrm>
            <a:off x="9329738" y="2613025"/>
            <a:ext cx="803275"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TextBox 10"/>
          <p:cNvSpPr txBox="1">
            <a:spLocks noChangeArrowheads="1"/>
          </p:cNvSpPr>
          <p:nvPr/>
        </p:nvSpPr>
        <p:spPr bwMode="auto">
          <a:xfrm>
            <a:off x="898525" y="971550"/>
            <a:ext cx="801688"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4" name="TextBox 11"/>
          <p:cNvSpPr txBox="1">
            <a:spLocks noChangeArrowheads="1"/>
          </p:cNvSpPr>
          <p:nvPr/>
        </p:nvSpPr>
        <p:spPr bwMode="auto">
          <a:xfrm>
            <a:off x="9329738" y="2613025"/>
            <a:ext cx="803275"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1"/>
              </a:buClr>
              <a:buSzPct val="80000"/>
              <a:buFont typeface="Wingdings 3" panose="05040102010807070707" pitchFamily="18" charset="2"/>
              <a:buNone/>
              <a:defRPr/>
            </a:pPr>
            <a:r>
              <a:rPr kumimoji="0" lang="en-US" sz="1600" b="0" i="0" u="none" strike="noStrike" kern="1200" cap="none" spc="0" normalizeH="0" baseline="0" noProof="0">
                <a:ln>
                  <a:noFill/>
                </a:ln>
                <a:solidFill>
                  <a:srgbClr val="0F496F"/>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rgbClr val="0F496F"/>
              </a:solidFill>
              <a:effectLst/>
              <a:uLnTx/>
              <a:uFillTx/>
              <a:latin typeface="+mn-lt"/>
              <a:ea typeface="+mn-ea"/>
              <a:cs typeface="+mn-cs"/>
            </a:endParaRP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6.png"/><Relationship Id="rId10" Type="http://schemas.openxmlformats.org/officeDocument/2006/relationships/slideLayout" Target="../slideLayouts/slideLayout38.xml"/><Relationship Id="rId19"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21" Type="http://schemas.openxmlformats.org/officeDocument/2006/relationships/image" Target="../media/image4.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image" Target="../media/image6.png"/><Relationship Id="rId10" Type="http://schemas.openxmlformats.org/officeDocument/2006/relationships/slideLayout" Target="../slideLayouts/slideLayout55.xml"/><Relationship Id="rId19" Type="http://schemas.openxmlformats.org/officeDocument/2006/relationships/image" Target="../media/image2.jpe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6.xml"/><Relationship Id="rId3" Type="http://schemas.openxmlformats.org/officeDocument/2006/relationships/slideLayout" Target="../slideLayouts/slideLayout76.xml"/><Relationship Id="rId21" Type="http://schemas.openxmlformats.org/officeDocument/2006/relationships/image" Target="../media/image4.png"/><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image" Target="../media/image3.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image" Target="../media/image6.png"/><Relationship Id="rId10" Type="http://schemas.openxmlformats.org/officeDocument/2006/relationships/slideLayout" Target="../slideLayouts/slideLayout83.xml"/><Relationship Id="rId19" Type="http://schemas.openxmlformats.org/officeDocument/2006/relationships/image" Target="../media/image2.jpe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theme" Target="../theme/theme7.xml"/><Relationship Id="rId3" Type="http://schemas.openxmlformats.org/officeDocument/2006/relationships/slideLayout" Target="../slideLayouts/slideLayout93.xml"/><Relationship Id="rId21" Type="http://schemas.openxmlformats.org/officeDocument/2006/relationships/image" Target="../media/image4.png"/><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image" Target="../media/image3.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image" Target="../media/image6.png"/><Relationship Id="rId10" Type="http://schemas.openxmlformats.org/officeDocument/2006/relationships/slideLayout" Target="../slideLayouts/slideLayout100.xml"/><Relationship Id="rId19" Type="http://schemas.openxmlformats.org/officeDocument/2006/relationships/image" Target="../media/image2.jpeg"/><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theme" Target="../theme/theme8.xml"/><Relationship Id="rId3" Type="http://schemas.openxmlformats.org/officeDocument/2006/relationships/slideLayout" Target="../slideLayouts/slideLayout110.xml"/><Relationship Id="rId21" Type="http://schemas.openxmlformats.org/officeDocument/2006/relationships/image" Target="../media/image9.png"/><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image" Target="../media/image8.png"/><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image" Target="../media/image11.png"/><Relationship Id="rId10" Type="http://schemas.openxmlformats.org/officeDocument/2006/relationships/slideLayout" Target="../slideLayouts/slideLayout117.xml"/><Relationship Id="rId19" Type="http://schemas.openxmlformats.org/officeDocument/2006/relationships/image" Target="../media/image7.jpeg"/><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a:xfrm>
          <a:off x="0" y="0"/>
          <a:ext cx="0" cy="0"/>
          <a:chOff x="0" y="0"/>
          <a:chExt cx="0" cy="0"/>
        </a:xfrm>
      </p:grpSpPr>
      <p:grpSp>
        <p:nvGrpSpPr>
          <p:cNvPr id="1026" name="Group 6"/>
          <p:cNvGrpSpPr/>
          <p:nvPr/>
        </p:nvGrpSpPr>
        <p:grpSpPr>
          <a:xfrm>
            <a:off x="9207500" y="2963863"/>
            <a:ext cx="2981325" cy="3208337"/>
            <a:chOff x="9206969" y="2963333"/>
            <a:chExt cx="2981858" cy="3208867"/>
          </a:xfrm>
        </p:grpSpPr>
        <p:cxnSp>
          <p:nvCxnSpPr>
            <p:cNvPr id="8"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3" y="4487863"/>
            <a:ext cx="8534400" cy="1506538"/>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a:xfrm>
            <a:off x="684213" y="685800"/>
            <a:ext cx="8534400" cy="3614738"/>
          </a:xfrm>
          <a:prstGeom prst="rect">
            <a:avLst/>
          </a:prstGeom>
          <a:noFill/>
          <a:ln w="9525">
            <a:noFill/>
          </a:ln>
        </p:spPr>
        <p:txBody>
          <a:bodyPr anchor="ctr" anchorCtr="0"/>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lvl1pPr algn="r">
              <a:defRPr sz="3200">
                <a:solidFill>
                  <a:srgbClr val="0A304A"/>
                </a:solidFill>
                <a:latin typeface="Century Gothic" panose="020B0502020202020204" pitchFamily="34" charset="0"/>
              </a:defRPr>
            </a:lvl1p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p:split orient="vert"/>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6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6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6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en-US" dirty="0"/>
              <a:t>Click to edit Master title style</a:t>
            </a:r>
          </a:p>
        </p:txBody>
      </p:sp>
      <p:sp>
        <p:nvSpPr>
          <p:cNvPr id="2051"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spd="slow">
    <p:split orient="vert"/>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3074" name="Picture 7"/>
          <p:cNvPicPr>
            <a:picLocks noChangeAspect="1"/>
          </p:cNvPicPr>
          <p:nvPr/>
        </p:nvPicPr>
        <p:blipFill>
          <a:blip r:embed="rId20"/>
          <a:srcRect l="3644"/>
          <a:stretch>
            <a:fillRect/>
          </a:stretch>
        </p:blipFill>
        <p:spPr>
          <a:xfrm>
            <a:off x="0" y="2670175"/>
            <a:ext cx="4035425" cy="4187825"/>
          </a:xfrm>
          <a:prstGeom prst="rect">
            <a:avLst/>
          </a:prstGeom>
          <a:noFill/>
          <a:ln w="9525">
            <a:noFill/>
          </a:ln>
        </p:spPr>
      </p:pic>
      <p:pic>
        <p:nvPicPr>
          <p:cNvPr id="3075"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079"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3080" name="Picture 9"/>
          <p:cNvPicPr>
            <a:picLocks noChangeAspect="1"/>
          </p:cNvPicPr>
          <p:nvPr/>
        </p:nvPicPr>
        <p:blipFill>
          <a:blip r:embed="rId23"/>
          <a:srcRect b="23320"/>
          <a:stretch>
            <a:fillRect/>
          </a:stretch>
        </p:blipFill>
        <p:spPr>
          <a:xfrm>
            <a:off x="8609013"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82"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3083"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a:defRPr sz="2800">
                <a:solidFill>
                  <a:srgbClr val="FFFFFF"/>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slow">
    <p:split orient="vert"/>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4098" name="Picture 7"/>
          <p:cNvPicPr>
            <a:picLocks noChangeAspect="1"/>
          </p:cNvPicPr>
          <p:nvPr/>
        </p:nvPicPr>
        <p:blipFill>
          <a:blip r:embed="rId20"/>
          <a:srcRect l="3644"/>
          <a:stretch>
            <a:fillRect/>
          </a:stretch>
        </p:blipFill>
        <p:spPr>
          <a:xfrm>
            <a:off x="0" y="2670175"/>
            <a:ext cx="4035425" cy="4187825"/>
          </a:xfrm>
          <a:prstGeom prst="rect">
            <a:avLst/>
          </a:prstGeom>
          <a:noFill/>
          <a:ln w="9525">
            <a:noFill/>
          </a:ln>
        </p:spPr>
      </p:pic>
      <p:pic>
        <p:nvPicPr>
          <p:cNvPr id="4099"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103"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4104" name="Picture 9"/>
          <p:cNvPicPr>
            <a:picLocks noChangeAspect="1"/>
          </p:cNvPicPr>
          <p:nvPr/>
        </p:nvPicPr>
        <p:blipFill>
          <a:blip r:embed="rId23"/>
          <a:srcRect b="23320"/>
          <a:stretch>
            <a:fillRect/>
          </a:stretch>
        </p:blipFill>
        <p:spPr>
          <a:xfrm>
            <a:off x="8609013"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06"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4107"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a:defRPr sz="2800">
                <a:solidFill>
                  <a:srgbClr val="FFFFFF"/>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ransition spd="slow">
    <p:split orient="vert"/>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en-US" dirty="0"/>
              <a:t>Click to edit Master title style</a:t>
            </a:r>
          </a:p>
        </p:txBody>
      </p:sp>
      <p:sp>
        <p:nvSpPr>
          <p:cNvPr id="5123"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slow">
    <p:split orient="vert"/>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6146" name="Picture 7"/>
          <p:cNvPicPr>
            <a:picLocks noChangeAspect="1"/>
          </p:cNvPicPr>
          <p:nvPr/>
        </p:nvPicPr>
        <p:blipFill>
          <a:blip r:embed="rId20"/>
          <a:srcRect l="3644"/>
          <a:stretch>
            <a:fillRect/>
          </a:stretch>
        </p:blipFill>
        <p:spPr>
          <a:xfrm>
            <a:off x="0" y="2670175"/>
            <a:ext cx="4035425" cy="4187825"/>
          </a:xfrm>
          <a:prstGeom prst="rect">
            <a:avLst/>
          </a:prstGeom>
          <a:noFill/>
          <a:ln w="9525">
            <a:noFill/>
          </a:ln>
        </p:spPr>
      </p:pic>
      <p:pic>
        <p:nvPicPr>
          <p:cNvPr id="6147"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151"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6152" name="Picture 9"/>
          <p:cNvPicPr>
            <a:picLocks noChangeAspect="1"/>
          </p:cNvPicPr>
          <p:nvPr/>
        </p:nvPicPr>
        <p:blipFill>
          <a:blip r:embed="rId23"/>
          <a:srcRect b="23320"/>
          <a:stretch>
            <a:fillRect/>
          </a:stretch>
        </p:blipFill>
        <p:spPr>
          <a:xfrm>
            <a:off x="8609013"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154"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6155"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a:defRPr sz="2800">
                <a:solidFill>
                  <a:srgbClr val="FFFFFF"/>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ransition spd="slow">
    <p:split orient="vert"/>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7170" name="Picture 7"/>
          <p:cNvPicPr>
            <a:picLocks noChangeAspect="1"/>
          </p:cNvPicPr>
          <p:nvPr/>
        </p:nvPicPr>
        <p:blipFill>
          <a:blip r:embed="rId20"/>
          <a:srcRect l="3644"/>
          <a:stretch>
            <a:fillRect/>
          </a:stretch>
        </p:blipFill>
        <p:spPr>
          <a:xfrm>
            <a:off x="0" y="2670175"/>
            <a:ext cx="4035425" cy="4187825"/>
          </a:xfrm>
          <a:prstGeom prst="rect">
            <a:avLst/>
          </a:prstGeom>
          <a:noFill/>
          <a:ln w="9525">
            <a:noFill/>
          </a:ln>
        </p:spPr>
      </p:pic>
      <p:pic>
        <p:nvPicPr>
          <p:cNvPr id="7171"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175"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7176" name="Picture 9"/>
          <p:cNvPicPr>
            <a:picLocks noChangeAspect="1"/>
          </p:cNvPicPr>
          <p:nvPr/>
        </p:nvPicPr>
        <p:blipFill>
          <a:blip r:embed="rId23"/>
          <a:srcRect b="23320"/>
          <a:stretch>
            <a:fillRect/>
          </a:stretch>
        </p:blipFill>
        <p:spPr>
          <a:xfrm>
            <a:off x="8609013"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178"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7179"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a:defRPr sz="2800">
                <a:solidFill>
                  <a:srgbClr val="FFFFFF"/>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ransition spd="slow">
    <p:split orient="vert"/>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8194" name="Picture 7"/>
          <p:cNvPicPr>
            <a:picLocks noChangeAspect="1"/>
          </p:cNvPicPr>
          <p:nvPr/>
        </p:nvPicPr>
        <p:blipFill>
          <a:blip r:embed="rId20"/>
          <a:srcRect l="3613"/>
          <a:stretch>
            <a:fillRect/>
          </a:stretch>
        </p:blipFill>
        <p:spPr>
          <a:xfrm>
            <a:off x="0" y="2670175"/>
            <a:ext cx="4037013" cy="4187825"/>
          </a:xfrm>
          <a:prstGeom prst="rect">
            <a:avLst/>
          </a:prstGeom>
          <a:noFill/>
          <a:ln w="9525">
            <a:noFill/>
          </a:ln>
        </p:spPr>
      </p:pic>
      <p:pic>
        <p:nvPicPr>
          <p:cNvPr id="8195"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199"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8200" name="Picture 9"/>
          <p:cNvPicPr>
            <a:picLocks noChangeAspect="1"/>
          </p:cNvPicPr>
          <p:nvPr/>
        </p:nvPicPr>
        <p:blipFill>
          <a:blip r:embed="rId23"/>
          <a:srcRect b="23320"/>
          <a:stretch>
            <a:fillRect/>
          </a:stretch>
        </p:blipFill>
        <p:spPr>
          <a:xfrm>
            <a:off x="8605838"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202"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8203"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a:defRPr sz="2800">
                <a:solidFill>
                  <a:srgbClr val="FFFFFF"/>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ransition spd="slow">
    <p:split orient="vert"/>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7.xml"/><Relationship Id="rId1" Type="http://schemas.openxmlformats.org/officeDocument/2006/relationships/slideLayout" Target="../slideLayouts/slideLayout24.xml"/><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7.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microsoft.com/office/2007/relationships/media" Target="https://www.youtube.com/embed/_YjK3gW8HFI?feature=oembed" TargetMode="External"/><Relationship Id="rId1" Type="http://schemas.openxmlformats.org/officeDocument/2006/relationships/video" Target="NULL" TargetMode="External"/><Relationship Id="rId5" Type="http://schemas.openxmlformats.org/officeDocument/2006/relationships/image" Target="../media/image17.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983"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p:nvPr/>
        </p:nvSpPr>
        <p:spPr bwMode="auto">
          <a:xfrm>
            <a:off x="-35636" y="400870"/>
            <a:ext cx="12192000" cy="1400175"/>
          </a:xfrm>
          <a:prstGeom prst="rect">
            <a:avLst/>
          </a:prstGeom>
          <a:noFill/>
        </p:spPr>
        <p:style>
          <a:lnRef idx="0">
            <a:schemeClr val="accent3"/>
          </a:lnRef>
          <a:fillRef idx="3">
            <a:schemeClr val="accent3"/>
          </a:fillRef>
          <a:effectRef idx="3">
            <a:schemeClr val="accent3"/>
          </a:effectRef>
          <a:fontRef idx="minor">
            <a:schemeClr val="lt1"/>
          </a:fontRef>
        </p:style>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defRPr/>
            </a:pPr>
            <a:endParaRPr lang="vi-VN" sz="2800" b="1" kern="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05668" y="685800"/>
            <a:ext cx="11169404" cy="5078313"/>
          </a:xfrm>
          <a:prstGeom prst="rect">
            <a:avLst/>
          </a:prstGeom>
          <a:noFill/>
        </p:spPr>
        <p:txBody>
          <a:bodyPr wrap="non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SỞ</a:t>
            </a:r>
            <a:r>
              <a:rPr lang="en-US" sz="4000" b="1" dirty="0">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GIÁO DỤC VÀ ĐÀO TẠO BÌNH ĐỊNH</a:t>
            </a:r>
          </a:p>
          <a:p>
            <a:pPr algn="ctr"/>
            <a:r>
              <a:rPr lang="en-US" sz="4000" b="1" dirty="0">
                <a:solidFill>
                  <a:schemeClr val="bg1"/>
                </a:solidFill>
                <a:latin typeface="Times New Roman" panose="02020603050405020304" pitchFamily="18" charset="0"/>
                <a:cs typeface="Times New Roman" panose="02020603050405020304" pitchFamily="18" charset="0"/>
              </a:rPr>
              <a:t>TRƯỜNG PTDTNT THCS &amp; THPT VÂN CANH</a:t>
            </a:r>
          </a:p>
          <a:p>
            <a:pPr algn="ctr"/>
            <a:endParaRPr lang="en-US" sz="4000" b="1" dirty="0">
              <a:solidFill>
                <a:schemeClr val="bg1"/>
              </a:solidFill>
              <a:latin typeface="Times New Roman" panose="02020603050405020304" pitchFamily="18" charset="0"/>
              <a:cs typeface="Times New Roman" panose="02020603050405020304" pitchFamily="18" charset="0"/>
            </a:endParaRPr>
          </a:p>
          <a:p>
            <a:pPr algn="just"/>
            <a:endParaRPr lang="en-US" sz="4000" b="1" dirty="0">
              <a:solidFill>
                <a:schemeClr val="bg1"/>
              </a:solidFill>
              <a:latin typeface="Times New Roman" panose="02020603050405020304" pitchFamily="18" charset="0"/>
              <a:cs typeface="Times New Roman" panose="02020603050405020304" pitchFamily="18" charset="0"/>
            </a:endParaRPr>
          </a:p>
          <a:p>
            <a:pPr algn="ctr"/>
            <a:endParaRPr lang="en-US" sz="4000" b="1" dirty="0">
              <a:solidFill>
                <a:schemeClr val="bg1"/>
              </a:solidFill>
              <a:latin typeface="Times New Roman" panose="02020603050405020304" pitchFamily="18" charset="0"/>
              <a:cs typeface="Times New Roman" panose="02020603050405020304" pitchFamily="18" charset="0"/>
            </a:endParaRPr>
          </a:p>
          <a:p>
            <a:pPr algn="ctr"/>
            <a:endParaRPr lang="en-US" sz="4000" b="1" dirty="0">
              <a:solidFill>
                <a:schemeClr val="bg1"/>
              </a:solidFill>
              <a:latin typeface="Times New Roman" panose="02020603050405020304" pitchFamily="18" charset="0"/>
              <a:cs typeface="Times New Roman" panose="02020603050405020304" pitchFamily="18" charset="0"/>
            </a:endParaRPr>
          </a:p>
          <a:p>
            <a:pPr algn="ctr"/>
            <a:r>
              <a:rPr lang="en-US" sz="2800" b="1" dirty="0">
                <a:solidFill>
                  <a:schemeClr val="bg1"/>
                </a:solidFill>
                <a:latin typeface="Times New Roman" panose="02020603050405020304" pitchFamily="18" charset="0"/>
                <a:cs typeface="Times New Roman" panose="02020603050405020304" pitchFamily="18" charset="0"/>
              </a:rPr>
              <a:t>GV BIÊN SOẠN: HOÀNG THƯƠNG </a:t>
            </a:r>
            <a:r>
              <a:rPr lang="en-US" sz="2800" b="1" dirty="0" smtClean="0">
                <a:solidFill>
                  <a:schemeClr val="bg1"/>
                </a:solidFill>
                <a:latin typeface="Times New Roman" panose="02020603050405020304" pitchFamily="18" charset="0"/>
                <a:cs typeface="Times New Roman" panose="02020603050405020304" pitchFamily="18" charset="0"/>
              </a:rPr>
              <a:t>HUYỀN</a:t>
            </a:r>
          </a:p>
          <a:p>
            <a:pPr algn="ctr"/>
            <a:r>
              <a:rPr lang="en-US" sz="2800" b="1" dirty="0" err="1" smtClean="0">
                <a:solidFill>
                  <a:schemeClr val="bg1"/>
                </a:solidFill>
                <a:latin typeface="Times New Roman" panose="02020603050405020304" pitchFamily="18" charset="0"/>
                <a:cs typeface="Times New Roman" panose="02020603050405020304" pitchFamily="18" charset="0"/>
              </a:rPr>
              <a:t>Lớp</a:t>
            </a:r>
            <a:r>
              <a:rPr lang="en-US" sz="2800" b="1" dirty="0" smtClean="0">
                <a:solidFill>
                  <a:schemeClr val="bg1"/>
                </a:solidFill>
                <a:latin typeface="Times New Roman" panose="02020603050405020304" pitchFamily="18" charset="0"/>
                <a:cs typeface="Times New Roman" panose="02020603050405020304" pitchFamily="18" charset="0"/>
              </a:rPr>
              <a:t>: 11A7</a:t>
            </a:r>
          </a:p>
          <a:p>
            <a:pPr algn="ctr"/>
            <a:endParaRPr lang="en-US" sz="2800" b="1"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14"/>
          <p:cNvGrpSpPr/>
          <p:nvPr/>
        </p:nvGrpSpPr>
        <p:grpSpPr>
          <a:xfrm>
            <a:off x="0" y="-26987"/>
            <a:ext cx="12192000" cy="6888162"/>
            <a:chOff x="-9684" y="-27337"/>
            <a:chExt cx="9155305" cy="6888385"/>
          </a:xfrm>
        </p:grpSpPr>
        <p:sp>
          <p:nvSpPr>
            <p:cNvPr id="46122"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46124"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46125"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graphicFrame>
        <p:nvGraphicFramePr>
          <p:cNvPr id="46083" name="Table 46082"/>
          <p:cNvGraphicFramePr/>
          <p:nvPr/>
        </p:nvGraphicFramePr>
        <p:xfrm>
          <a:off x="177800" y="1560513"/>
          <a:ext cx="11861800" cy="4543425"/>
        </p:xfrm>
        <a:graphic>
          <a:graphicData uri="http://schemas.openxmlformats.org/drawingml/2006/table">
            <a:tbl>
              <a:tblPr/>
              <a:tblGrid>
                <a:gridCol w="1873250"/>
                <a:gridCol w="3722688"/>
                <a:gridCol w="3132137"/>
                <a:gridCol w="3133725"/>
              </a:tblGrid>
              <a:tr h="10731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400" b="1" dirty="0">
                          <a:solidFill>
                            <a:srgbClr val="FFFF00"/>
                          </a:solidFill>
                          <a:latin typeface="Times New Roman" panose="02020603050405020304" pitchFamily="18" charset="0"/>
                          <a:cs typeface="Times New Roman" panose="02020603050405020304" pitchFamily="18" charset="0"/>
                        </a:rPr>
                        <a:t>Nội dung</a:t>
                      </a: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FFFF00"/>
                          </a:solidFill>
                          <a:latin typeface="Times New Roman" panose="02020603050405020304" pitchFamily="18" charset="0"/>
                          <a:cs typeface="Times New Roman" panose="02020603050405020304" pitchFamily="18" charset="0"/>
                        </a:rPr>
                        <a:t>Đường phân</a:t>
                      </a: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FFFF00"/>
                          </a:solidFill>
                          <a:latin typeface="Times New Roman" panose="02020603050405020304" pitchFamily="18" charset="0"/>
                          <a:cs typeface="Times New Roman" panose="02020603050405020304" pitchFamily="18" charset="0"/>
                        </a:rPr>
                        <a:t>Oxy hoá pyruvate v</a:t>
                      </a:r>
                      <a:r>
                        <a:rPr sz="2400" b="1" dirty="0">
                          <a:solidFill>
                            <a:srgbClr val="FFFF00"/>
                          </a:solidFill>
                          <a:latin typeface="Times New Roman" panose="02020603050405020304" pitchFamily="18" charset="0"/>
                          <a:ea typeface="Times New Roman" panose="02020603050405020304" pitchFamily="18" charset="0"/>
                        </a:rPr>
                        <a:t>à</a:t>
                      </a:r>
                      <a:r>
                        <a:rPr sz="2400" b="1" dirty="0">
                          <a:solidFill>
                            <a:srgbClr val="FFFF00"/>
                          </a:solidFill>
                          <a:latin typeface="Times New Roman" panose="02020603050405020304" pitchFamily="18" charset="0"/>
                          <a:cs typeface="Times New Roman" panose="02020603050405020304" pitchFamily="18" charset="0"/>
                        </a:rPr>
                        <a:t> chu trình Krebs</a:t>
                      </a: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FFFF00"/>
                          </a:solidFill>
                          <a:latin typeface="Times New Roman" panose="02020603050405020304" pitchFamily="18" charset="0"/>
                          <a:cs typeface="Times New Roman" panose="02020603050405020304" pitchFamily="18" charset="0"/>
                        </a:rPr>
                        <a:t>Chuỗi chuyền electron</a:t>
                      </a: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r>
              <a:tr h="10874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400" b="1" dirty="0">
                          <a:solidFill>
                            <a:srgbClr val="FFFF00"/>
                          </a:solidFill>
                          <a:latin typeface="Times New Roman" panose="02020603050405020304" pitchFamily="18" charset="0"/>
                          <a:cs typeface="Times New Roman" panose="02020603050405020304" pitchFamily="18" charset="0"/>
                        </a:rPr>
                        <a:t>Vị trí xảy ra</a:t>
                      </a: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400" dirty="0">
                          <a:solidFill>
                            <a:srgbClr val="FFFF00"/>
                          </a:solidFill>
                          <a:latin typeface="Times New Roman" panose="02020603050405020304" pitchFamily="18" charset="0"/>
                          <a:cs typeface="Times New Roman" panose="02020603050405020304" pitchFamily="18" charset="0"/>
                        </a:rPr>
                        <a:t> </a:t>
                      </a:r>
                      <a:endParaRPr lang="en-US" sz="2400"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pt-BR" altLang="x-none" sz="2400" dirty="0">
                          <a:solidFill>
                            <a:srgbClr val="FFFF00"/>
                          </a:solidFill>
                          <a:latin typeface="Times New Roman" panose="02020603050405020304" pitchFamily="18" charset="0"/>
                          <a:cs typeface="Times New Roman" panose="02020603050405020304" pitchFamily="18" charset="0"/>
                        </a:rPr>
                        <a:t> </a:t>
                      </a:r>
                      <a:endParaRPr lang="en-US" sz="2400"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pt-BR" altLang="x-none" sz="2400" b="1" dirty="0">
                          <a:solidFill>
                            <a:srgbClr val="FFFF00"/>
                          </a:solidFill>
                          <a:latin typeface="Times New Roman" panose="02020603050405020304" pitchFamily="18" charset="0"/>
                          <a:cs typeface="Times New Roman" panose="02020603050405020304" pitchFamily="18" charset="0"/>
                        </a:rPr>
                        <a:t> </a:t>
                      </a: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890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400" b="1" dirty="0">
                          <a:solidFill>
                            <a:srgbClr val="FFFF00"/>
                          </a:solidFill>
                          <a:latin typeface="Times New Roman" panose="02020603050405020304" pitchFamily="18" charset="0"/>
                          <a:cs typeface="Times New Roman" panose="02020603050405020304" pitchFamily="18" charset="0"/>
                        </a:rPr>
                        <a:t>Nguyên liệu</a:t>
                      </a: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400" dirty="0">
                          <a:solidFill>
                            <a:srgbClr val="FFFF00"/>
                          </a:solidFill>
                          <a:latin typeface="Times New Roman" panose="02020603050405020304" pitchFamily="18" charset="0"/>
                          <a:cs typeface="Times New Roman" panose="02020603050405020304" pitchFamily="18" charset="0"/>
                        </a:rPr>
                        <a:t> </a:t>
                      </a:r>
                      <a:endParaRPr lang="en-US" sz="2400"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dirty="0">
                          <a:solidFill>
                            <a:srgbClr val="FFFF00"/>
                          </a:solidFill>
                          <a:latin typeface="Times New Roman" panose="02020603050405020304" pitchFamily="18" charset="0"/>
                          <a:cs typeface="Times New Roman" panose="02020603050405020304" pitchFamily="18" charset="0"/>
                        </a:rPr>
                        <a:t> </a:t>
                      </a:r>
                      <a:endParaRPr lang="en-US" sz="2400"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FFFF00"/>
                          </a:solidFill>
                          <a:latin typeface="Times New Roman" panose="02020603050405020304" pitchFamily="18" charset="0"/>
                          <a:cs typeface="Times New Roman" panose="02020603050405020304" pitchFamily="18" charset="0"/>
                        </a:rPr>
                        <a:t> </a:t>
                      </a: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938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400" b="1" dirty="0">
                          <a:solidFill>
                            <a:srgbClr val="FFFF00"/>
                          </a:solidFill>
                          <a:latin typeface="Times New Roman" panose="02020603050405020304" pitchFamily="18" charset="0"/>
                          <a:cs typeface="Times New Roman" panose="02020603050405020304" pitchFamily="18" charset="0"/>
                        </a:rPr>
                        <a:t>Sản phẩm</a:t>
                      </a:r>
                    </a:p>
                    <a:p>
                      <a:pPr lvl="0" algn="ctr" defTabSz="914400" eaLnBrk="1" hangingPunct="1">
                        <a:lnSpc>
                          <a:spcPct val="115000"/>
                        </a:lnSpc>
                        <a:spcAft>
                          <a:spcPts val="1000"/>
                        </a:spcAft>
                        <a:buNone/>
                        <a:tabLst>
                          <a:tab pos="179705" algn="l"/>
                        </a:tabLst>
                      </a:pP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lang="pt-BR" altLang="x-none" sz="2400" b="1" dirty="0">
                          <a:solidFill>
                            <a:srgbClr val="FFFF00"/>
                          </a:solidFill>
                          <a:latin typeface="Times New Roman" panose="02020603050405020304" pitchFamily="18" charset="0"/>
                          <a:cs typeface="Times New Roman" panose="02020603050405020304" pitchFamily="18" charset="0"/>
                        </a:rPr>
                        <a:t> </a:t>
                      </a: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lang="pt-BR" altLang="x-none" sz="2400" b="1" dirty="0">
                          <a:solidFill>
                            <a:srgbClr val="FFFF00"/>
                          </a:solidFill>
                          <a:latin typeface="Times New Roman" panose="02020603050405020304" pitchFamily="18" charset="0"/>
                          <a:cs typeface="Times New Roman" panose="02020603050405020304" pitchFamily="18" charset="0"/>
                        </a:rPr>
                        <a:t> </a:t>
                      </a: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lang="pt-BR" altLang="x-none" sz="2400" b="1" dirty="0">
                          <a:solidFill>
                            <a:srgbClr val="FFFF00"/>
                          </a:solidFill>
                          <a:latin typeface="Times New Roman" panose="02020603050405020304" pitchFamily="18" charset="0"/>
                          <a:cs typeface="Times New Roman" panose="02020603050405020304" pitchFamily="18" charset="0"/>
                        </a:rPr>
                        <a:t> </a:t>
                      </a: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7" name="TextBox 6"/>
          <p:cNvSpPr txBox="1"/>
          <p:nvPr/>
        </p:nvSpPr>
        <p:spPr>
          <a:xfrm>
            <a:off x="2914650" y="2835275"/>
            <a:ext cx="1957388"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400" b="1" dirty="0">
                <a:solidFill>
                  <a:srgbClr val="006600"/>
                </a:solidFill>
                <a:latin typeface="Times New Roman" panose="02020603050405020304" pitchFamily="18" charset="0"/>
                <a:cs typeface="Arial" panose="020B0604020202020204" pitchFamily="34" charset="0"/>
              </a:rPr>
              <a:t>Tế b</a:t>
            </a:r>
            <a:r>
              <a:rPr lang="en-US" altLang="en-US" sz="2400" b="1" dirty="0">
                <a:solidFill>
                  <a:srgbClr val="006600"/>
                </a:solidFill>
                <a:latin typeface="Times New Roman" panose="02020603050405020304" pitchFamily="18" charset="0"/>
                <a:ea typeface="Arial" panose="020B0604020202020204" pitchFamily="34" charset="0"/>
              </a:rPr>
              <a:t>à</a:t>
            </a:r>
            <a:r>
              <a:rPr lang="en-US" altLang="en-US" sz="2400" b="1" dirty="0">
                <a:solidFill>
                  <a:srgbClr val="006600"/>
                </a:solidFill>
                <a:latin typeface="Times New Roman" panose="02020603050405020304" pitchFamily="18" charset="0"/>
                <a:cs typeface="Arial" panose="020B0604020202020204" pitchFamily="34" charset="0"/>
              </a:rPr>
              <a:t>i chất</a:t>
            </a:r>
            <a:endParaRPr lang="en-US" altLang="en-US" sz="2400" b="1" dirty="0">
              <a:solidFill>
                <a:srgbClr val="006600"/>
              </a:solidFill>
              <a:latin typeface="Arial" panose="020B0604020202020204" pitchFamily="34" charset="0"/>
            </a:endParaRPr>
          </a:p>
        </p:txBody>
      </p:sp>
      <p:sp>
        <p:nvSpPr>
          <p:cNvPr id="11" name="TextBox 10"/>
          <p:cNvSpPr txBox="1"/>
          <p:nvPr/>
        </p:nvSpPr>
        <p:spPr>
          <a:xfrm>
            <a:off x="6284913" y="2846388"/>
            <a:ext cx="2757487"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pt-BR" altLang="en-US" sz="2400" b="1" dirty="0">
                <a:solidFill>
                  <a:srgbClr val="006600"/>
                </a:solidFill>
                <a:latin typeface="Times New Roman" panose="02020603050405020304" pitchFamily="18" charset="0"/>
                <a:cs typeface="Arial" panose="020B0604020202020204" pitchFamily="34" charset="0"/>
              </a:rPr>
              <a:t>Chất nền ti thể</a:t>
            </a:r>
            <a:endParaRPr lang="en-US" altLang="en-US" sz="2400" b="1" dirty="0">
              <a:solidFill>
                <a:srgbClr val="006600"/>
              </a:solidFill>
              <a:latin typeface="Times New Roman" panose="02020603050405020304" pitchFamily="18" charset="0"/>
              <a:ea typeface="Arial" panose="020B0604020202020204" pitchFamily="34" charset="0"/>
            </a:endParaRPr>
          </a:p>
        </p:txBody>
      </p:sp>
      <p:sp>
        <p:nvSpPr>
          <p:cNvPr id="15" name="TextBox 14"/>
          <p:cNvSpPr txBox="1"/>
          <p:nvPr/>
        </p:nvSpPr>
        <p:spPr>
          <a:xfrm>
            <a:off x="9047163" y="2846388"/>
            <a:ext cx="2757487"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pt-BR" altLang="en-US" sz="2400" b="1" dirty="0">
                <a:solidFill>
                  <a:srgbClr val="006600"/>
                </a:solidFill>
                <a:latin typeface="Times New Roman" panose="02020603050405020304" pitchFamily="18" charset="0"/>
                <a:cs typeface="Arial" panose="020B0604020202020204" pitchFamily="34" charset="0"/>
              </a:rPr>
              <a:t>M</a:t>
            </a:r>
            <a:r>
              <a:rPr lang="pt-BR" altLang="en-US" sz="2400" b="1" dirty="0">
                <a:solidFill>
                  <a:srgbClr val="006600"/>
                </a:solidFill>
                <a:latin typeface="Times New Roman" panose="02020603050405020304" pitchFamily="18" charset="0"/>
                <a:ea typeface="Arial" panose="020B0604020202020204" pitchFamily="34" charset="0"/>
              </a:rPr>
              <a:t>à</a:t>
            </a:r>
            <a:r>
              <a:rPr lang="pt-BR" altLang="en-US" sz="2400" b="1" dirty="0">
                <a:solidFill>
                  <a:srgbClr val="006600"/>
                </a:solidFill>
                <a:latin typeface="Times New Roman" panose="02020603050405020304" pitchFamily="18" charset="0"/>
                <a:cs typeface="Arial" panose="020B0604020202020204" pitchFamily="34" charset="0"/>
              </a:rPr>
              <a:t>ng trong ti thể</a:t>
            </a:r>
            <a:endParaRPr lang="en-US" altLang="en-US" sz="2400" b="1" dirty="0">
              <a:solidFill>
                <a:srgbClr val="006600"/>
              </a:solidFill>
              <a:latin typeface="Times New Roman" panose="02020603050405020304" pitchFamily="18" charset="0"/>
              <a:ea typeface="Arial" panose="020B0604020202020204" pitchFamily="34" charset="0"/>
            </a:endParaRPr>
          </a:p>
        </p:txBody>
      </p:sp>
      <p:sp>
        <p:nvSpPr>
          <p:cNvPr id="16" name="TextBox 15"/>
          <p:cNvSpPr txBox="1"/>
          <p:nvPr/>
        </p:nvSpPr>
        <p:spPr>
          <a:xfrm>
            <a:off x="2882900" y="3952875"/>
            <a:ext cx="1955800" cy="461963"/>
          </a:xfrm>
          <a:prstGeom prst="rect">
            <a:avLst/>
          </a:prstGeom>
          <a:noFill/>
        </p:spPr>
        <p:txBody>
          <a:bodyPr>
            <a:spAutoFit/>
          </a:bodyPr>
          <a:lstStyle/>
          <a:p>
            <a:pPr marR="0" defTabSz="914400">
              <a:buClrTx/>
              <a:buSzTx/>
              <a:buFontTx/>
              <a:buNone/>
              <a:defRPr/>
            </a:pPr>
            <a:r>
              <a:rPr kumimoji="0" lang="en-US" sz="2400" b="1" kern="1200" cap="none" spc="-10" normalizeH="0" baseline="0" noProof="0">
                <a:solidFill>
                  <a:srgbClr val="006600"/>
                </a:solidFill>
                <a:latin typeface="Times New Roman" panose="02020603050405020304" pitchFamily="18" charset="0"/>
                <a:ea typeface="+mn-ea"/>
                <a:cs typeface="+mn-cs"/>
              </a:rPr>
              <a:t>Glucose</a:t>
            </a:r>
          </a:p>
        </p:txBody>
      </p:sp>
      <p:sp>
        <p:nvSpPr>
          <p:cNvPr id="18" name="TextBox 17"/>
          <p:cNvSpPr txBox="1"/>
          <p:nvPr/>
        </p:nvSpPr>
        <p:spPr>
          <a:xfrm>
            <a:off x="6340475" y="3941763"/>
            <a:ext cx="1955800" cy="461963"/>
          </a:xfrm>
          <a:prstGeom prst="rect">
            <a:avLst/>
          </a:prstGeom>
          <a:noFill/>
        </p:spPr>
        <p:txBody>
          <a:bodyPr>
            <a:spAutoFit/>
          </a:bodyPr>
          <a:lstStyle/>
          <a:p>
            <a:pPr marR="0" defTabSz="914400">
              <a:buClrTx/>
              <a:buSzTx/>
              <a:buFontTx/>
              <a:buNone/>
              <a:defRPr/>
            </a:pPr>
            <a:r>
              <a:rPr kumimoji="0" lang="vi-VN" sz="2400" b="1" kern="1200" cap="none" spc="-10" normalizeH="0" baseline="0" noProof="0">
                <a:solidFill>
                  <a:srgbClr val="006600"/>
                </a:solidFill>
                <a:latin typeface="Times New Roman" panose="02020603050405020304" pitchFamily="18" charset="0"/>
                <a:ea typeface="+mn-ea"/>
                <a:cs typeface="+mn-cs"/>
              </a:rPr>
              <a:t>Pyruvate</a:t>
            </a:r>
            <a:endParaRPr kumimoji="0" lang="en-US" sz="2400" b="1" kern="1200" cap="none" spc="-10" normalizeH="0" baseline="0" noProof="0">
              <a:solidFill>
                <a:srgbClr val="006600"/>
              </a:solidFill>
              <a:latin typeface="Times New Roman" panose="02020603050405020304" pitchFamily="18" charset="0"/>
              <a:ea typeface="+mn-ea"/>
              <a:cs typeface="+mn-cs"/>
            </a:endParaRPr>
          </a:p>
        </p:txBody>
      </p:sp>
      <p:sp>
        <p:nvSpPr>
          <p:cNvPr id="19" name="TextBox 18"/>
          <p:cNvSpPr txBox="1"/>
          <p:nvPr/>
        </p:nvSpPr>
        <p:spPr>
          <a:xfrm>
            <a:off x="9482138" y="3797300"/>
            <a:ext cx="2085975" cy="831850"/>
          </a:xfrm>
          <a:prstGeom prst="rect">
            <a:avLst/>
          </a:prstGeom>
          <a:noFill/>
        </p:spPr>
        <p:txBody>
          <a:bodyPr>
            <a:spAutoFit/>
          </a:bodyPr>
          <a:lstStyle/>
          <a:p>
            <a:pPr marR="0" defTabSz="914400">
              <a:buClrTx/>
              <a:buSzTx/>
              <a:buFontTx/>
              <a:buNone/>
              <a:defRPr/>
            </a:pPr>
            <a:r>
              <a:rPr kumimoji="0" lang="en-US" sz="2400" b="1" kern="1200" cap="none" spc="-10" normalizeH="0" baseline="0" noProof="0">
                <a:solidFill>
                  <a:srgbClr val="006600"/>
                </a:solidFill>
                <a:latin typeface="Times New Roman" panose="02020603050405020304" pitchFamily="18" charset="0"/>
                <a:ea typeface="+mn-ea"/>
                <a:cs typeface="+mn-cs"/>
              </a:rPr>
              <a:t>10 NADH, 2FADH</a:t>
            </a:r>
            <a:r>
              <a:rPr kumimoji="0" lang="en-US" sz="2400" b="1" kern="1200" cap="none" spc="-10" normalizeH="0" baseline="-25000" noProof="0">
                <a:solidFill>
                  <a:srgbClr val="006600"/>
                </a:solidFill>
                <a:latin typeface="Times New Roman" panose="02020603050405020304" pitchFamily="18" charset="0"/>
                <a:ea typeface="+mn-ea"/>
                <a:cs typeface="+mn-cs"/>
              </a:rPr>
              <a:t>2</a:t>
            </a:r>
            <a:r>
              <a:rPr kumimoji="0" lang="en-US" sz="2400" b="1" kern="1200" cap="none" spc="-10" normalizeH="0" baseline="0" noProof="0">
                <a:solidFill>
                  <a:srgbClr val="006600"/>
                </a:solidFill>
                <a:latin typeface="Times New Roman" panose="02020603050405020304" pitchFamily="18" charset="0"/>
                <a:ea typeface="+mn-ea"/>
                <a:cs typeface="+mn-cs"/>
              </a:rPr>
              <a:t>, O</a:t>
            </a:r>
            <a:r>
              <a:rPr kumimoji="0" lang="en-US" sz="2400" b="1" kern="1200" cap="none" spc="-10" normalizeH="0" baseline="-25000" noProof="0">
                <a:solidFill>
                  <a:srgbClr val="006600"/>
                </a:solidFill>
                <a:latin typeface="Times New Roman" panose="02020603050405020304" pitchFamily="18" charset="0"/>
                <a:ea typeface="+mn-ea"/>
                <a:cs typeface="+mn-cs"/>
              </a:rPr>
              <a:t>2</a:t>
            </a:r>
          </a:p>
        </p:txBody>
      </p:sp>
      <p:sp>
        <p:nvSpPr>
          <p:cNvPr id="21" name="TextBox 20"/>
          <p:cNvSpPr txBox="1"/>
          <p:nvPr/>
        </p:nvSpPr>
        <p:spPr>
          <a:xfrm>
            <a:off x="2881313" y="5005388"/>
            <a:ext cx="1957388" cy="830263"/>
          </a:xfrm>
          <a:prstGeom prst="rect">
            <a:avLst/>
          </a:prstGeom>
          <a:noFill/>
        </p:spPr>
        <p:txBody>
          <a:bodyPr>
            <a:spAutoFit/>
          </a:bodyPr>
          <a:lstStyle/>
          <a:p>
            <a:pPr marR="0" defTabSz="914400">
              <a:buClrTx/>
              <a:buSzTx/>
              <a:buFontTx/>
              <a:buNone/>
              <a:defRPr/>
            </a:pPr>
            <a:r>
              <a:rPr kumimoji="0" lang="pt-BR" sz="2400" b="1" kern="1200" cap="none" spc="-10" normalizeH="0" baseline="0" noProof="0">
                <a:solidFill>
                  <a:srgbClr val="006600"/>
                </a:solidFill>
                <a:latin typeface="Times New Roman" panose="02020603050405020304" pitchFamily="18" charset="0"/>
                <a:ea typeface="+mn-ea"/>
                <a:cs typeface="+mn-cs"/>
              </a:rPr>
              <a:t>2 </a:t>
            </a:r>
            <a:r>
              <a:rPr kumimoji="0" lang="vi-VN" sz="2400" b="1" kern="1200" cap="none" spc="-10" normalizeH="0" baseline="0" noProof="0">
                <a:solidFill>
                  <a:srgbClr val="006600"/>
                </a:solidFill>
                <a:latin typeface="Times New Roman" panose="02020603050405020304" pitchFamily="18" charset="0"/>
                <a:ea typeface="+mn-ea"/>
                <a:cs typeface="+mn-cs"/>
              </a:rPr>
              <a:t>pyruvate</a:t>
            </a:r>
            <a:r>
              <a:rPr kumimoji="0" lang="en-US" sz="2400" b="1" kern="1200" cap="none" spc="-10" normalizeH="0" baseline="0" noProof="0">
                <a:solidFill>
                  <a:srgbClr val="006600"/>
                </a:solidFill>
                <a:latin typeface="Times New Roman" panose="02020603050405020304" pitchFamily="18" charset="0"/>
                <a:ea typeface="+mn-ea"/>
                <a:cs typeface="+mn-cs"/>
              </a:rPr>
              <a:t>, 2 NADH</a:t>
            </a:r>
          </a:p>
        </p:txBody>
      </p:sp>
      <p:sp>
        <p:nvSpPr>
          <p:cNvPr id="22" name="TextBox 21"/>
          <p:cNvSpPr txBox="1"/>
          <p:nvPr/>
        </p:nvSpPr>
        <p:spPr>
          <a:xfrm>
            <a:off x="6361113" y="5027613"/>
            <a:ext cx="2811463" cy="830263"/>
          </a:xfrm>
          <a:prstGeom prst="rect">
            <a:avLst/>
          </a:prstGeom>
          <a:noFill/>
        </p:spPr>
        <p:txBody>
          <a:bodyPr>
            <a:spAutoFit/>
          </a:bodyPr>
          <a:lstStyle/>
          <a:p>
            <a:pPr marR="0" defTabSz="914400">
              <a:buClrTx/>
              <a:buSzTx/>
              <a:buFontTx/>
              <a:buNone/>
              <a:defRPr/>
            </a:pPr>
            <a:r>
              <a:rPr kumimoji="0" lang="pt-BR" sz="2400" b="1" kern="1200" cap="none" spc="-10" normalizeH="0" baseline="0" noProof="0">
                <a:solidFill>
                  <a:srgbClr val="006600"/>
                </a:solidFill>
                <a:latin typeface="Times New Roman" panose="02020603050405020304" pitchFamily="18" charset="0"/>
                <a:ea typeface="+mn-ea"/>
                <a:cs typeface="+mn-cs"/>
              </a:rPr>
              <a:t>2 CO</a:t>
            </a:r>
            <a:r>
              <a:rPr kumimoji="0" lang="pt-BR" sz="2400" b="1" kern="1200" cap="none" spc="-10" normalizeH="0" baseline="-25000" noProof="0">
                <a:solidFill>
                  <a:srgbClr val="006600"/>
                </a:solidFill>
                <a:latin typeface="Times New Roman" panose="02020603050405020304" pitchFamily="18" charset="0"/>
                <a:ea typeface="+mn-ea"/>
                <a:cs typeface="+mn-cs"/>
              </a:rPr>
              <a:t>2</a:t>
            </a:r>
            <a:r>
              <a:rPr kumimoji="0" lang="pt-BR" sz="2400" b="1" kern="1200" cap="none" spc="-10" normalizeH="0" baseline="0" noProof="0">
                <a:solidFill>
                  <a:srgbClr val="006600"/>
                </a:solidFill>
                <a:latin typeface="Times New Roman" panose="02020603050405020304" pitchFamily="18" charset="0"/>
                <a:ea typeface="+mn-ea"/>
                <a:cs typeface="+mn-cs"/>
              </a:rPr>
              <a:t>, 8 NADH, 2FADH</a:t>
            </a:r>
            <a:r>
              <a:rPr kumimoji="0" lang="pt-BR" sz="2400" b="1" kern="1200" cap="none" spc="-10" normalizeH="0" baseline="-25000" noProof="0">
                <a:solidFill>
                  <a:srgbClr val="006600"/>
                </a:solidFill>
                <a:latin typeface="Times New Roman" panose="02020603050405020304" pitchFamily="18" charset="0"/>
                <a:ea typeface="+mn-ea"/>
                <a:cs typeface="+mn-cs"/>
              </a:rPr>
              <a:t>2</a:t>
            </a:r>
            <a:r>
              <a:rPr kumimoji="0" lang="pt-BR" sz="2400" b="1" kern="1200" cap="none" spc="-10" normalizeH="0" baseline="0" noProof="0">
                <a:solidFill>
                  <a:srgbClr val="006600"/>
                </a:solidFill>
                <a:latin typeface="Times New Roman" panose="02020603050405020304" pitchFamily="18" charset="0"/>
                <a:ea typeface="+mn-ea"/>
                <a:cs typeface="+mn-cs"/>
              </a:rPr>
              <a:t>, 2ATP</a:t>
            </a:r>
            <a:endParaRPr kumimoji="0" lang="en-US" sz="2400" b="1" kern="1200" cap="none" spc="-10" normalizeH="0" baseline="0" noProof="0">
              <a:solidFill>
                <a:srgbClr val="006600"/>
              </a:solidFill>
              <a:latin typeface="Times New Roman" panose="02020603050405020304" pitchFamily="18" charset="0"/>
              <a:ea typeface="+mn-ea"/>
              <a:cs typeface="+mn-cs"/>
            </a:endParaRPr>
          </a:p>
        </p:txBody>
      </p:sp>
      <p:sp>
        <p:nvSpPr>
          <p:cNvPr id="23" name="TextBox 22"/>
          <p:cNvSpPr txBox="1"/>
          <p:nvPr/>
        </p:nvSpPr>
        <p:spPr>
          <a:xfrm>
            <a:off x="9075738" y="4975225"/>
            <a:ext cx="2097088" cy="830263"/>
          </a:xfrm>
          <a:prstGeom prst="rect">
            <a:avLst/>
          </a:prstGeom>
          <a:noFill/>
        </p:spPr>
        <p:txBody>
          <a:bodyPr>
            <a:spAutoFit/>
          </a:bodyPr>
          <a:lstStyle/>
          <a:p>
            <a:pPr marR="0" defTabSz="914400">
              <a:buClrTx/>
              <a:buSzTx/>
              <a:buFontTx/>
              <a:buNone/>
              <a:defRPr/>
            </a:pPr>
            <a:r>
              <a:rPr kumimoji="0" lang="pt-BR" sz="2400" b="1" kern="1200" cap="none" spc="-10" normalizeH="0" baseline="0" noProof="0">
                <a:solidFill>
                  <a:srgbClr val="006600"/>
                </a:solidFill>
                <a:latin typeface="Times New Roman" panose="02020603050405020304" pitchFamily="18" charset="0"/>
                <a:ea typeface="+mn-ea"/>
                <a:cs typeface="+mn-cs"/>
              </a:rPr>
              <a:t>H</a:t>
            </a:r>
            <a:r>
              <a:rPr kumimoji="0" lang="pt-BR" sz="2400" b="1" kern="1200" cap="none" spc="-10" normalizeH="0" baseline="-25000" noProof="0">
                <a:solidFill>
                  <a:srgbClr val="006600"/>
                </a:solidFill>
                <a:latin typeface="Times New Roman" panose="02020603050405020304" pitchFamily="18" charset="0"/>
                <a:ea typeface="+mn-ea"/>
                <a:cs typeface="+mn-cs"/>
              </a:rPr>
              <a:t>2</a:t>
            </a:r>
            <a:r>
              <a:rPr kumimoji="0" lang="pt-BR" sz="2400" b="1" kern="1200" cap="none" spc="-10" normalizeH="0" baseline="0" noProof="0">
                <a:solidFill>
                  <a:srgbClr val="006600"/>
                </a:solidFill>
                <a:latin typeface="Times New Roman" panose="02020603050405020304" pitchFamily="18" charset="0"/>
                <a:ea typeface="+mn-ea"/>
                <a:cs typeface="+mn-cs"/>
              </a:rPr>
              <a:t>O, 26-28 ATP</a:t>
            </a:r>
            <a:endParaRPr kumimoji="0" lang="en-US" sz="2400" b="1" kern="1200" cap="none" spc="-10" normalizeH="0" baseline="0" noProof="0">
              <a:solidFill>
                <a:srgbClr val="006600"/>
              </a:solidFill>
              <a:latin typeface="Times New Roman" panose="02020603050405020304" pitchFamily="18" charset="0"/>
              <a:ea typeface="+mn-ea"/>
              <a:cs typeface="+mn-cs"/>
            </a:endParaRPr>
          </a:p>
        </p:txBody>
      </p:sp>
      <p:sp>
        <p:nvSpPr>
          <p:cNvPr id="46119" name="Text Box 8"/>
          <p:cNvSpPr txBox="1"/>
          <p:nvPr/>
        </p:nvSpPr>
        <p:spPr>
          <a:xfrm>
            <a:off x="93663" y="331788"/>
            <a:ext cx="6307137"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2400" b="1" dirty="0">
                <a:solidFill>
                  <a:srgbClr val="C00000"/>
                </a:solidFill>
                <a:latin typeface="Times New Roman" panose="02020603050405020304" pitchFamily="18" charset="0"/>
                <a:cs typeface="Times New Roman" panose="02020603050405020304" pitchFamily="18" charset="0"/>
              </a:rPr>
              <a:t>I. </a:t>
            </a:r>
            <a:r>
              <a:rPr lang="vi-VN" altLang="en-US" sz="2400" b="1" dirty="0">
                <a:solidFill>
                  <a:srgbClr val="C00000"/>
                </a:solidFill>
                <a:latin typeface="Times New Roman" panose="02020603050405020304" pitchFamily="18" charset="0"/>
                <a:cs typeface="Times New Roman" panose="02020603050405020304" pitchFamily="18" charset="0"/>
              </a:rPr>
              <a:t>KHÁI QUÁT VỀ HÔ HẤP Ở THỰC VẬT</a:t>
            </a:r>
            <a:endParaRPr lang="en-US" altLang="en-US" sz="2400" b="1" dirty="0">
              <a:solidFill>
                <a:srgbClr val="C00000"/>
              </a:solidFill>
              <a:latin typeface="Times New Roman" panose="02020603050405020304" pitchFamily="18" charset="0"/>
              <a:ea typeface="Times New Roman" panose="02020603050405020304" pitchFamily="18" charset="0"/>
            </a:endParaRPr>
          </a:p>
        </p:txBody>
      </p:sp>
      <p:sp>
        <p:nvSpPr>
          <p:cNvPr id="46120" name="TextBox 2"/>
          <p:cNvSpPr txBox="1"/>
          <p:nvPr/>
        </p:nvSpPr>
        <p:spPr>
          <a:xfrm>
            <a:off x="80963" y="754063"/>
            <a:ext cx="7310437" cy="5476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en-US" altLang="en-US" b="1" dirty="0">
                <a:solidFill>
                  <a:srgbClr val="00B050"/>
                </a:solidFill>
                <a:latin typeface="Times New Roman" panose="02020603050405020304" pitchFamily="18" charset="0"/>
                <a:cs typeface="Arial" panose="020B0604020202020204" pitchFamily="34" charset="0"/>
              </a:rPr>
              <a:t>2. Quá trình hô hấp ở thực vật (nhóm 2 – 3)</a:t>
            </a:r>
            <a:endParaRPr lang="en-US" altLang="en-US" dirty="0">
              <a:latin typeface="Arial" panose="020B0604020202020204" pitchFamily="34" charset="0"/>
              <a:ea typeface="Arial" panose="020B0604020202020204" pitchFamily="34" charset="0"/>
            </a:endParaRPr>
          </a:p>
        </p:txBody>
      </p:sp>
      <p:sp>
        <p:nvSpPr>
          <p:cNvPr id="46121" name="Text Box 8"/>
          <p:cNvSpPr txBox="1"/>
          <p:nvPr/>
        </p:nvSpPr>
        <p:spPr>
          <a:xfrm>
            <a:off x="2438400" y="-79375"/>
            <a:ext cx="7620000" cy="460375"/>
          </a:xfrm>
          <a:prstGeom prst="rect">
            <a:avLst/>
          </a:prstGeom>
          <a:solidFill>
            <a:srgbClr val="0000FF"/>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FFFF00"/>
                </a:solidFill>
                <a:latin typeface="Times New Roman" panose="02020603050405020304" pitchFamily="18" charset="0"/>
                <a:cs typeface="Times New Roman" panose="02020603050405020304" pitchFamily="18" charset="0"/>
              </a:rPr>
              <a:t>TRẢ LỜI CÂU HỎI / KIẾN THỨC CẦN GHI NHỚ</a:t>
            </a:r>
            <a:endParaRPr lang="en-US" altLang="en-US" sz="2400" b="1" i="1" dirty="0">
              <a:solidFill>
                <a:srgbClr val="FFFF00"/>
              </a:solidFill>
              <a:latin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8" grpId="0"/>
      <p:bldP spid="19"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8"/>
          <p:cNvSpPr txBox="1"/>
          <p:nvPr/>
        </p:nvSpPr>
        <p:spPr>
          <a:xfrm>
            <a:off x="93663" y="365125"/>
            <a:ext cx="8250237"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400" b="1" dirty="0">
                <a:solidFill>
                  <a:srgbClr val="C00000"/>
                </a:solidFill>
                <a:latin typeface="Times New Roman" panose="02020603050405020304" pitchFamily="18" charset="0"/>
                <a:cs typeface="Times New Roman" panose="02020603050405020304" pitchFamily="18" charset="0"/>
              </a:rPr>
              <a:t>II. </a:t>
            </a:r>
            <a:r>
              <a:rPr lang="vi-VN" altLang="en-US" sz="2400" b="1" dirty="0">
                <a:solidFill>
                  <a:srgbClr val="C00000"/>
                </a:solidFill>
                <a:latin typeface="Times New Roman" panose="02020603050405020304" pitchFamily="18" charset="0"/>
                <a:cs typeface="Times New Roman" panose="02020603050405020304" pitchFamily="18" charset="0"/>
              </a:rPr>
              <a:t>CÁC CON ĐƯỜNG HÔ HẤP Ở THỰC VẬT</a:t>
            </a:r>
            <a:endParaRPr lang="en-US" altLang="en-US" sz="2400" b="1" dirty="0">
              <a:solidFill>
                <a:srgbClr val="C00000"/>
              </a:solidFill>
              <a:latin typeface="Times New Roman" panose="02020603050405020304" pitchFamily="18" charset="0"/>
              <a:ea typeface="Times New Roman" panose="02020603050405020304" pitchFamily="18" charset="0"/>
            </a:endParaRPr>
          </a:p>
        </p:txBody>
      </p:sp>
      <p:grpSp>
        <p:nvGrpSpPr>
          <p:cNvPr id="48131" name="Group 14"/>
          <p:cNvGrpSpPr/>
          <p:nvPr/>
        </p:nvGrpSpPr>
        <p:grpSpPr>
          <a:xfrm>
            <a:off x="0" y="-26987"/>
            <a:ext cx="12192000" cy="6888162"/>
            <a:chOff x="-9684" y="-27337"/>
            <a:chExt cx="9155305" cy="6888385"/>
          </a:xfrm>
        </p:grpSpPr>
        <p:sp>
          <p:nvSpPr>
            <p:cNvPr id="48167"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48169"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48170"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graphicFrame>
        <p:nvGraphicFramePr>
          <p:cNvPr id="48132" name="Table 48131"/>
          <p:cNvGraphicFramePr/>
          <p:nvPr/>
        </p:nvGraphicFramePr>
        <p:xfrm>
          <a:off x="30163" y="1033463"/>
          <a:ext cx="12090400" cy="5779961"/>
        </p:xfrm>
        <a:graphic>
          <a:graphicData uri="http://schemas.openxmlformats.org/drawingml/2006/table">
            <a:tbl>
              <a:tblPr/>
              <a:tblGrid>
                <a:gridCol w="1033463"/>
                <a:gridCol w="6019800"/>
                <a:gridCol w="5037137"/>
              </a:tblGrid>
              <a:tr h="4508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endParaRPr lang="en-US" sz="2400" b="1" dirty="0">
                        <a:solidFill>
                          <a:srgbClr val="FFFF00"/>
                        </a:solidFill>
                        <a:latin typeface="Times New Roman" panose="02020603050405020304" pitchFamily="18" charset="0"/>
                        <a:ea typeface="Times New Roman" panose="02020603050405020304" pitchFamily="18" charset="0"/>
                      </a:endParaRPr>
                    </a:p>
                  </a:txBody>
                  <a:tcPr marL="68578" marR="6857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FFFF00"/>
                          </a:solidFill>
                          <a:latin typeface="Times New Roman" panose="02020603050405020304" pitchFamily="18" charset="0"/>
                          <a:cs typeface="Times New Roman" panose="02020603050405020304" pitchFamily="18" charset="0"/>
                        </a:rPr>
                        <a:t>HÔ HẤP HIẾU KHÍ</a:t>
                      </a:r>
                      <a:endParaRPr lang="en-US" sz="2400" b="1" dirty="0">
                        <a:solidFill>
                          <a:srgbClr val="FFFF00"/>
                        </a:solidFill>
                        <a:latin typeface="Times New Roman" panose="02020603050405020304" pitchFamily="18" charset="0"/>
                        <a:ea typeface="Times New Roman" panose="02020603050405020304" pitchFamily="18" charset="0"/>
                      </a:endParaRPr>
                    </a:p>
                  </a:txBody>
                  <a:tcPr marL="68578" marR="6857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FFFF00"/>
                          </a:solidFill>
                          <a:latin typeface="Times New Roman" panose="02020603050405020304" pitchFamily="18" charset="0"/>
                          <a:cs typeface="Times New Roman" panose="02020603050405020304" pitchFamily="18" charset="0"/>
                        </a:rPr>
                        <a:t>LÊN MEN</a:t>
                      </a:r>
                      <a:endParaRPr lang="en-US" sz="2400" b="1" dirty="0">
                        <a:solidFill>
                          <a:srgbClr val="FFFF00"/>
                        </a:solidFill>
                        <a:latin typeface="Times New Roman" panose="02020603050405020304" pitchFamily="18" charset="0"/>
                        <a:ea typeface="Times New Roman" panose="02020603050405020304" pitchFamily="18" charset="0"/>
                      </a:endParaRPr>
                    </a:p>
                  </a:txBody>
                  <a:tcPr marL="68578" marR="6857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r>
              <a:tr h="13890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400" b="1" dirty="0">
                          <a:solidFill>
                            <a:srgbClr val="FFFF00"/>
                          </a:solidFill>
                          <a:latin typeface="Times New Roman" panose="02020603050405020304" pitchFamily="18" charset="0"/>
                          <a:cs typeface="Times New Roman" panose="02020603050405020304" pitchFamily="18" charset="0"/>
                        </a:rPr>
                        <a:t>Điều kiện</a:t>
                      </a:r>
                      <a:endParaRPr lang="en-US" sz="2400" b="1" dirty="0">
                        <a:solidFill>
                          <a:srgbClr val="FFFF00"/>
                        </a:solidFill>
                        <a:latin typeface="Times New Roman" panose="02020603050405020304" pitchFamily="18" charset="0"/>
                        <a:ea typeface="Times New Roman" panose="02020603050405020304" pitchFamily="18" charset="0"/>
                      </a:endParaRPr>
                    </a:p>
                  </a:txBody>
                  <a:tcPr marL="68578" marR="6857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endParaRPr sz="2400" dirty="0">
                        <a:solidFill>
                          <a:srgbClr val="FFFF00"/>
                        </a:solidFill>
                        <a:latin typeface="Times New Roman" panose="02020603050405020304" pitchFamily="18" charset="0"/>
                        <a:cs typeface="Times New Roman" panose="02020603050405020304" pitchFamily="18" charset="0"/>
                      </a:endParaRPr>
                    </a:p>
                    <a:p>
                      <a:pPr lvl="0" algn="ctr" defTabSz="914400" eaLnBrk="1" hangingPunct="1">
                        <a:lnSpc>
                          <a:spcPct val="115000"/>
                        </a:lnSpc>
                        <a:spcAft>
                          <a:spcPts val="1000"/>
                        </a:spcAft>
                        <a:buNone/>
                        <a:tabLst>
                          <a:tab pos="179705" algn="l"/>
                        </a:tabLst>
                      </a:pPr>
                      <a:r>
                        <a:rPr lang="vi-VN" altLang="x-none" sz="2400" dirty="0">
                          <a:solidFill>
                            <a:srgbClr val="FFFF00"/>
                          </a:solidFill>
                          <a:latin typeface="Times New Roman" panose="02020603050405020304" pitchFamily="18" charset="0"/>
                          <a:cs typeface="Times New Roman" panose="02020603050405020304" pitchFamily="18" charset="0"/>
                        </a:rPr>
                        <a:t> </a:t>
                      </a:r>
                      <a:endParaRPr lang="en-US" sz="2400" dirty="0">
                        <a:solidFill>
                          <a:srgbClr val="FFFF00"/>
                        </a:solidFill>
                        <a:latin typeface="Times New Roman" panose="02020603050405020304" pitchFamily="18" charset="0"/>
                        <a:ea typeface="Arial" panose="020B0604020202020204" pitchFamily="34" charset="0"/>
                      </a:endParaRPr>
                    </a:p>
                  </a:txBody>
                  <a:tcPr marL="68578" marR="6857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pt-BR" altLang="x-none" sz="2400" b="1" dirty="0">
                          <a:solidFill>
                            <a:srgbClr val="FFFF00"/>
                          </a:solidFill>
                          <a:latin typeface="Times New Roman" panose="02020603050405020304" pitchFamily="18" charset="0"/>
                          <a:cs typeface="Times New Roman" panose="02020603050405020304" pitchFamily="18" charset="0"/>
                        </a:rPr>
                        <a:t> </a:t>
                      </a:r>
                      <a:endParaRPr lang="en-US" sz="2400" b="1" dirty="0">
                        <a:solidFill>
                          <a:srgbClr val="FFFF00"/>
                        </a:solidFill>
                        <a:latin typeface="Times New Roman" panose="02020603050405020304" pitchFamily="18" charset="0"/>
                        <a:ea typeface="Arial" panose="020B0604020202020204" pitchFamily="34" charset="0"/>
                      </a:endParaRPr>
                    </a:p>
                  </a:txBody>
                  <a:tcPr marL="68578" marR="6857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83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400" b="1" dirty="0">
                          <a:solidFill>
                            <a:srgbClr val="FFFF00"/>
                          </a:solidFill>
                          <a:latin typeface="Times New Roman" panose="02020603050405020304" pitchFamily="18" charset="0"/>
                          <a:cs typeface="Times New Roman" panose="02020603050405020304" pitchFamily="18" charset="0"/>
                        </a:rPr>
                        <a:t>xảy ra</a:t>
                      </a:r>
                      <a:endParaRPr lang="en-US" sz="2400" b="1" dirty="0">
                        <a:solidFill>
                          <a:srgbClr val="FFFF00"/>
                        </a:solidFill>
                        <a:latin typeface="Times New Roman" panose="02020603050405020304" pitchFamily="18" charset="0"/>
                        <a:ea typeface="Times New Roman" panose="02020603050405020304" pitchFamily="18" charset="0"/>
                      </a:endParaRPr>
                    </a:p>
                  </a:txBody>
                  <a:tcPr marL="68578" marR="6857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400" dirty="0">
                          <a:solidFill>
                            <a:srgbClr val="FFFF00"/>
                          </a:solidFill>
                          <a:latin typeface="Times New Roman" panose="02020603050405020304" pitchFamily="18" charset="0"/>
                          <a:cs typeface="Times New Roman" panose="02020603050405020304" pitchFamily="18" charset="0"/>
                        </a:rPr>
                        <a:t> </a:t>
                      </a:r>
                      <a:endParaRPr lang="en-US" sz="2400" dirty="0">
                        <a:solidFill>
                          <a:srgbClr val="FFFF00"/>
                        </a:solidFill>
                        <a:latin typeface="Times New Roman" panose="02020603050405020304" pitchFamily="18" charset="0"/>
                        <a:ea typeface="Arial" panose="020B0604020202020204" pitchFamily="34" charset="0"/>
                      </a:endParaRPr>
                    </a:p>
                  </a:txBody>
                  <a:tcPr marL="68578" marR="6857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FFFF00"/>
                          </a:solidFill>
                          <a:latin typeface="Times New Roman" panose="02020603050405020304" pitchFamily="18" charset="0"/>
                          <a:cs typeface="Times New Roman" panose="02020603050405020304" pitchFamily="18" charset="0"/>
                        </a:rPr>
                        <a:t> </a:t>
                      </a:r>
                      <a:endParaRPr lang="en-US" sz="2400" b="1" dirty="0">
                        <a:solidFill>
                          <a:srgbClr val="FFFF00"/>
                        </a:solidFill>
                        <a:latin typeface="Times New Roman" panose="02020603050405020304" pitchFamily="18" charset="0"/>
                        <a:ea typeface="Arial" panose="020B0604020202020204" pitchFamily="34" charset="0"/>
                      </a:endParaRPr>
                    </a:p>
                  </a:txBody>
                  <a:tcPr marL="68578" marR="6857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4034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400" b="1" dirty="0">
                          <a:solidFill>
                            <a:srgbClr val="FFFF00"/>
                          </a:solidFill>
                          <a:latin typeface="Times New Roman" panose="02020603050405020304" pitchFamily="18" charset="0"/>
                          <a:cs typeface="Times New Roman" panose="02020603050405020304" pitchFamily="18" charset="0"/>
                        </a:rPr>
                        <a:t>Các giai đoạn</a:t>
                      </a:r>
                      <a:endParaRPr lang="en-US" sz="2400" b="1" dirty="0">
                        <a:solidFill>
                          <a:srgbClr val="FFFF00"/>
                        </a:solidFill>
                        <a:latin typeface="Times New Roman" panose="02020603050405020304" pitchFamily="18" charset="0"/>
                        <a:ea typeface="Times New Roman" panose="02020603050405020304" pitchFamily="18" charset="0"/>
                      </a:endParaRPr>
                    </a:p>
                  </a:txBody>
                  <a:tcPr marL="68578" marR="6857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lang="pt-BR" altLang="x-none" sz="2400" dirty="0">
                          <a:solidFill>
                            <a:srgbClr val="FFFF00"/>
                          </a:solidFill>
                          <a:latin typeface="Times New Roman" panose="02020603050405020304" pitchFamily="18" charset="0"/>
                          <a:cs typeface="Times New Roman" panose="02020603050405020304" pitchFamily="18" charset="0"/>
                        </a:rPr>
                        <a:t> </a:t>
                      </a:r>
                    </a:p>
                    <a:p>
                      <a:pPr lvl="0" algn="ctr" eaLnBrk="1" hangingPunct="1">
                        <a:lnSpc>
                          <a:spcPct val="115000"/>
                        </a:lnSpc>
                        <a:spcAft>
                          <a:spcPts val="1000"/>
                        </a:spcAft>
                        <a:buNone/>
                      </a:pPr>
                      <a:endParaRPr lang="pt-BR" altLang="x-none" sz="2400" dirty="0">
                        <a:solidFill>
                          <a:srgbClr val="FFFF00"/>
                        </a:solidFill>
                        <a:latin typeface="Times New Roman" panose="02020603050405020304" pitchFamily="18" charset="0"/>
                        <a:cs typeface="Arial" panose="020B0604020202020204" pitchFamily="34" charset="0"/>
                      </a:endParaRPr>
                    </a:p>
                    <a:p>
                      <a:pPr lvl="0" algn="ctr" eaLnBrk="1" hangingPunct="1">
                        <a:lnSpc>
                          <a:spcPct val="115000"/>
                        </a:lnSpc>
                        <a:spcAft>
                          <a:spcPts val="1000"/>
                        </a:spcAft>
                        <a:buNone/>
                      </a:pPr>
                      <a:endParaRPr lang="pt-BR" altLang="x-none" sz="2400" dirty="0">
                        <a:solidFill>
                          <a:srgbClr val="FFFF00"/>
                        </a:solidFill>
                        <a:latin typeface="Times New Roman" panose="02020603050405020304" pitchFamily="18" charset="0"/>
                        <a:ea typeface="Arial" panose="020B0604020202020204" pitchFamily="34" charset="0"/>
                      </a:endParaRPr>
                    </a:p>
                  </a:txBody>
                  <a:tcPr marL="68578" marR="6857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endParaRPr lang="en-US" sz="2400" b="1" dirty="0">
                        <a:solidFill>
                          <a:srgbClr val="FFFF00"/>
                        </a:solidFill>
                        <a:latin typeface="Times New Roman" panose="02020603050405020304" pitchFamily="18" charset="0"/>
                        <a:ea typeface="Arial" panose="020B0604020202020204" pitchFamily="34" charset="0"/>
                      </a:endParaRPr>
                    </a:p>
                  </a:txBody>
                  <a:tcPr marL="68578" marR="6857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398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400" b="1" dirty="0">
                          <a:solidFill>
                            <a:srgbClr val="FFFF00"/>
                          </a:solidFill>
                          <a:latin typeface="Times New Roman" panose="02020603050405020304" pitchFamily="18" charset="0"/>
                          <a:cs typeface="Times New Roman" panose="02020603050405020304" pitchFamily="18" charset="0"/>
                        </a:rPr>
                        <a:t>Sản phẩm</a:t>
                      </a:r>
                      <a:endParaRPr lang="en-US" sz="2400" b="1" dirty="0">
                        <a:solidFill>
                          <a:srgbClr val="FFFF00"/>
                        </a:solidFill>
                        <a:latin typeface="Times New Roman" panose="02020603050405020304" pitchFamily="18" charset="0"/>
                        <a:ea typeface="Times New Roman" panose="02020603050405020304" pitchFamily="18" charset="0"/>
                      </a:endParaRPr>
                    </a:p>
                  </a:txBody>
                  <a:tcPr marL="68578" marR="6857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endParaRPr sz="2400" b="1" dirty="0">
                        <a:solidFill>
                          <a:srgbClr val="FFFF00"/>
                        </a:solidFill>
                        <a:latin typeface="Times New Roman" panose="02020603050405020304" pitchFamily="18" charset="0"/>
                        <a:cs typeface="Times New Roman" panose="02020603050405020304" pitchFamily="18" charset="0"/>
                      </a:endParaRPr>
                    </a:p>
                    <a:p>
                      <a:pPr lvl="0" algn="ctr" defTabSz="914400" eaLnBrk="1" hangingPunct="1">
                        <a:lnSpc>
                          <a:spcPct val="115000"/>
                        </a:lnSpc>
                        <a:spcAft>
                          <a:spcPts val="1000"/>
                        </a:spcAft>
                        <a:buNone/>
                        <a:tabLst>
                          <a:tab pos="179705" algn="l"/>
                        </a:tabLst>
                      </a:pPr>
                      <a:endParaRPr lang="en-US" sz="2400" b="1" dirty="0">
                        <a:solidFill>
                          <a:srgbClr val="FFFF00"/>
                        </a:solidFill>
                        <a:latin typeface="Times New Roman" panose="02020603050405020304" pitchFamily="18" charset="0"/>
                        <a:ea typeface="Times New Roman" panose="02020603050405020304" pitchFamily="18" charset="0"/>
                      </a:endParaRPr>
                    </a:p>
                  </a:txBody>
                  <a:tcPr marL="68578" marR="6857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endParaRPr lang="en-US" sz="2400" b="1" dirty="0">
                        <a:solidFill>
                          <a:srgbClr val="FFFF00"/>
                        </a:solidFill>
                        <a:latin typeface="Times New Roman" panose="02020603050405020304" pitchFamily="18" charset="0"/>
                        <a:ea typeface="Arial" panose="020B0604020202020204" pitchFamily="34" charset="0"/>
                      </a:endParaRPr>
                    </a:p>
                  </a:txBody>
                  <a:tcPr marL="68578" marR="6857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 name="TextBox 4"/>
          <p:cNvSpPr txBox="1"/>
          <p:nvPr/>
        </p:nvSpPr>
        <p:spPr>
          <a:xfrm>
            <a:off x="1090613" y="1620838"/>
            <a:ext cx="6108700" cy="1062038"/>
          </a:xfrm>
          <a:prstGeom prst="rect">
            <a:avLst/>
          </a:prstGeom>
          <a:noFill/>
        </p:spPr>
        <p:txBody>
          <a:bodyPr>
            <a:spAutoFit/>
          </a:bodyPr>
          <a:lstStyle/>
          <a:p>
            <a:pPr algn="just">
              <a:buNone/>
            </a:pPr>
            <a:r>
              <a:rPr lang="vi-VN" altLang="x-none" sz="2100" b="1" dirty="0">
                <a:solidFill>
                  <a:srgbClr val="002060"/>
                </a:solidFill>
                <a:latin typeface="Times New Roman" panose="02020603050405020304" pitchFamily="18" charset="0"/>
              </a:rPr>
              <a:t>Có oxygen. Xảy ra mạnh ở các tế bào, mô, cơ quan đang có các hoạt động sinh lí mạnh như hạt đang nảy mầm, cây đang ra hoa, tạo quả,</a:t>
            </a:r>
            <a:r>
              <a:rPr sz="2100" b="1" dirty="0">
                <a:solidFill>
                  <a:srgbClr val="002060"/>
                </a:solidFill>
                <a:latin typeface="Times New Roman" panose="02020603050405020304" pitchFamily="18" charset="0"/>
              </a:rPr>
              <a:t> </a:t>
            </a:r>
            <a:r>
              <a:rPr lang="vi-VN" altLang="x-none" sz="2100" b="1" dirty="0">
                <a:solidFill>
                  <a:srgbClr val="002060"/>
                </a:solidFill>
                <a:latin typeface="Times New Roman" panose="02020603050405020304" pitchFamily="18" charset="0"/>
              </a:rPr>
              <a:t>... </a:t>
            </a:r>
            <a:endParaRPr sz="2100" b="1" dirty="0">
              <a:solidFill>
                <a:srgbClr val="002060"/>
              </a:solidFill>
              <a:latin typeface="Times New Roman" panose="02020603050405020304" pitchFamily="18" charset="0"/>
            </a:endParaRPr>
          </a:p>
        </p:txBody>
      </p:sp>
      <p:sp>
        <p:nvSpPr>
          <p:cNvPr id="6" name="TextBox 5"/>
          <p:cNvSpPr txBox="1"/>
          <p:nvPr/>
        </p:nvSpPr>
        <p:spPr>
          <a:xfrm>
            <a:off x="7161213" y="1460500"/>
            <a:ext cx="4908550" cy="1385888"/>
          </a:xfrm>
          <a:prstGeom prst="rect">
            <a:avLst/>
          </a:prstGeom>
          <a:noFill/>
        </p:spPr>
        <p:txBody>
          <a:bodyPr>
            <a:spAutoFit/>
          </a:bodyPr>
          <a:lstStyle/>
          <a:p>
            <a:pPr marR="0" algn="just" defTabSz="914400">
              <a:buClrTx/>
              <a:buSzTx/>
              <a:buFontTx/>
              <a:buNone/>
              <a:defRPr/>
            </a:pPr>
            <a:r>
              <a:rPr kumimoji="0" lang="pt-BR" sz="2100" b="1" kern="1200" cap="none" spc="-10" normalizeH="0" baseline="0" noProof="0">
                <a:solidFill>
                  <a:srgbClr val="002060"/>
                </a:solidFill>
                <a:latin typeface="Times New Roman" panose="02020603050405020304" pitchFamily="18" charset="0"/>
                <a:ea typeface="+mn-ea"/>
                <a:cs typeface="+mn-cs"/>
              </a:rPr>
              <a:t>Xảy ra trong rễ cây khi bị ngập úng hay trong hạt khi ngâm vào nước hoặc trong các trường hợp  cây ở điều kiện thiếu oxygen.</a:t>
            </a:r>
            <a:endParaRPr kumimoji="0" lang="en-US" sz="2100" b="1" kern="1200" cap="none" spc="-10" normalizeH="0" baseline="0" noProof="0">
              <a:solidFill>
                <a:srgbClr val="002060"/>
              </a:solidFill>
              <a:latin typeface="Times New Roman" panose="02020603050405020304" pitchFamily="18" charset="0"/>
              <a:ea typeface="+mn-ea"/>
              <a:cs typeface="+mn-cs"/>
            </a:endParaRPr>
          </a:p>
        </p:txBody>
      </p:sp>
      <p:sp>
        <p:nvSpPr>
          <p:cNvPr id="8" name="TextBox 7"/>
          <p:cNvSpPr txBox="1"/>
          <p:nvPr/>
        </p:nvSpPr>
        <p:spPr>
          <a:xfrm>
            <a:off x="1965325" y="2974975"/>
            <a:ext cx="5005388" cy="369888"/>
          </a:xfrm>
          <a:prstGeom prst="rect">
            <a:avLst/>
          </a:prstGeom>
          <a:noFill/>
        </p:spPr>
        <p:txBody>
          <a:bodyPr>
            <a:spAutoFit/>
          </a:bodyPr>
          <a:lstStyle/>
          <a:p>
            <a:pPr marR="0" algn="just" defTabSz="914400">
              <a:buClrTx/>
              <a:buSzTx/>
              <a:buFontTx/>
              <a:buNone/>
              <a:defRPr/>
            </a:pPr>
            <a:r>
              <a:rPr kumimoji="0" lang="it-IT" b="1" kern="1200" cap="none" spc="-10" normalizeH="0" baseline="0" noProof="0">
                <a:solidFill>
                  <a:srgbClr val="002060"/>
                </a:solidFill>
                <a:latin typeface="Times New Roman" panose="02020603050405020304" pitchFamily="18" charset="0"/>
                <a:ea typeface="+mn-ea"/>
                <a:cs typeface="+mn-cs"/>
              </a:rPr>
              <a:t>Tế bào chất, ti thể</a:t>
            </a:r>
            <a:endParaRPr kumimoji="0" lang="en-US" b="1" kern="1200" cap="none" spc="-10" normalizeH="0" baseline="0" noProof="0">
              <a:solidFill>
                <a:srgbClr val="002060"/>
              </a:solidFill>
              <a:latin typeface="Times New Roman" panose="02020603050405020304" pitchFamily="18" charset="0"/>
              <a:ea typeface="+mn-ea"/>
              <a:cs typeface="+mn-cs"/>
            </a:endParaRPr>
          </a:p>
        </p:txBody>
      </p:sp>
      <p:sp>
        <p:nvSpPr>
          <p:cNvPr id="10" name="TextBox 9"/>
          <p:cNvSpPr txBox="1"/>
          <p:nvPr/>
        </p:nvSpPr>
        <p:spPr>
          <a:xfrm>
            <a:off x="7378700" y="3005138"/>
            <a:ext cx="4021138" cy="369888"/>
          </a:xfrm>
          <a:prstGeom prst="rect">
            <a:avLst/>
          </a:prstGeom>
          <a:noFill/>
        </p:spPr>
        <p:txBody>
          <a:bodyPr>
            <a:spAutoFit/>
          </a:bodyPr>
          <a:lstStyle/>
          <a:p>
            <a:pPr marR="0" algn="just" defTabSz="914400">
              <a:buClrTx/>
              <a:buSzTx/>
              <a:buFontTx/>
              <a:buNone/>
              <a:defRPr/>
            </a:pPr>
            <a:r>
              <a:rPr kumimoji="0" lang="it-IT" b="1" kern="1200" cap="none" spc="-10" normalizeH="0" baseline="0" noProof="0">
                <a:solidFill>
                  <a:srgbClr val="002060"/>
                </a:solidFill>
                <a:latin typeface="Times New Roman" panose="02020603050405020304" pitchFamily="18" charset="0"/>
                <a:ea typeface="+mn-ea"/>
                <a:cs typeface="+mn-cs"/>
              </a:rPr>
              <a:t>Tế bào chất </a:t>
            </a:r>
            <a:endParaRPr kumimoji="0" lang="en-US" b="1" kern="1200" cap="none" spc="-10" normalizeH="0" baseline="0" noProof="0">
              <a:solidFill>
                <a:srgbClr val="002060"/>
              </a:solidFill>
              <a:latin typeface="Times New Roman" panose="02020603050405020304" pitchFamily="18" charset="0"/>
              <a:ea typeface="+mn-ea"/>
              <a:cs typeface="+mn-cs"/>
            </a:endParaRPr>
          </a:p>
        </p:txBody>
      </p:sp>
      <p:sp>
        <p:nvSpPr>
          <p:cNvPr id="13" name="TextBox 12"/>
          <p:cNvSpPr txBox="1"/>
          <p:nvPr/>
        </p:nvSpPr>
        <p:spPr>
          <a:xfrm>
            <a:off x="1049338" y="3465513"/>
            <a:ext cx="6035675" cy="2354263"/>
          </a:xfrm>
          <a:prstGeom prst="rect">
            <a:avLst/>
          </a:prstGeom>
          <a:noFill/>
        </p:spPr>
        <p:txBody>
          <a:bodyPr>
            <a:spAutoFit/>
          </a:bodyPr>
          <a:lstStyle/>
          <a:p>
            <a:pPr algn="just">
              <a:buNone/>
            </a:pPr>
            <a:r>
              <a:rPr lang="vi-VN" altLang="x-none" sz="2100" dirty="0">
                <a:solidFill>
                  <a:srgbClr val="002060"/>
                </a:solidFill>
                <a:latin typeface="Times New Roman" panose="02020603050405020304" pitchFamily="18" charset="0"/>
              </a:rPr>
              <a:t>+ Đường phân: phân giải Glucose đến pyruvate.</a:t>
            </a:r>
            <a:endParaRPr sz="2100" dirty="0">
              <a:solidFill>
                <a:srgbClr val="002060"/>
              </a:solidFill>
              <a:latin typeface="Times New Roman" panose="02020603050405020304" pitchFamily="18" charset="0"/>
            </a:endParaRPr>
          </a:p>
          <a:p>
            <a:pPr algn="just">
              <a:buNone/>
            </a:pPr>
            <a:r>
              <a:rPr lang="vi-VN" altLang="x-none" sz="2100" dirty="0">
                <a:solidFill>
                  <a:srgbClr val="002060"/>
                </a:solidFill>
                <a:latin typeface="Times New Roman" panose="02020603050405020304" pitchFamily="18" charset="0"/>
              </a:rPr>
              <a:t>  + Oxy hoá pyruvate và chu trình Krebs: Khi có oxygen, pyruvate đi từ TBC vào ti thể. Tại đây pyruvate theo chu trình Krebs và bị oxy hoá hoàn toàn</a:t>
            </a:r>
            <a:endParaRPr sz="2100" dirty="0">
              <a:solidFill>
                <a:srgbClr val="002060"/>
              </a:solidFill>
              <a:latin typeface="Times New Roman" panose="02020603050405020304" pitchFamily="18" charset="0"/>
            </a:endParaRPr>
          </a:p>
          <a:p>
            <a:pPr algn="just">
              <a:buNone/>
            </a:pPr>
            <a:r>
              <a:rPr lang="vi-VN" altLang="x-none" sz="2100" dirty="0">
                <a:solidFill>
                  <a:srgbClr val="002060"/>
                </a:solidFill>
                <a:latin typeface="Times New Roman" panose="02020603050405020304" pitchFamily="18" charset="0"/>
              </a:rPr>
              <a:t>   </a:t>
            </a:r>
            <a:r>
              <a:rPr lang="en-SG" altLang="x-none" sz="2100" dirty="0">
                <a:solidFill>
                  <a:srgbClr val="002060"/>
                </a:solidFill>
                <a:latin typeface="Times New Roman" panose="02020603050405020304" pitchFamily="18" charset="0"/>
              </a:rPr>
              <a:t>+ Chuỗi chuyền electron: Các phân tử NADH và FADH</a:t>
            </a:r>
            <a:r>
              <a:rPr lang="en-SG" altLang="x-none" sz="2100" baseline="-25000" dirty="0">
                <a:solidFill>
                  <a:srgbClr val="002060"/>
                </a:solidFill>
                <a:latin typeface="Times New Roman" panose="02020603050405020304" pitchFamily="18" charset="0"/>
              </a:rPr>
              <a:t>2</a:t>
            </a:r>
            <a:r>
              <a:rPr lang="en-SG" altLang="x-none" sz="2100" dirty="0">
                <a:solidFill>
                  <a:srgbClr val="002060"/>
                </a:solidFill>
                <a:latin typeface="Times New Roman" panose="02020603050405020304" pitchFamily="18" charset="0"/>
              </a:rPr>
              <a:t> tới O</a:t>
            </a:r>
            <a:r>
              <a:rPr lang="en-SG" altLang="x-none" sz="2100" baseline="-25000" dirty="0">
                <a:solidFill>
                  <a:srgbClr val="002060"/>
                </a:solidFill>
                <a:latin typeface="Times New Roman" panose="02020603050405020304" pitchFamily="18" charset="0"/>
              </a:rPr>
              <a:t>2</a:t>
            </a:r>
            <a:r>
              <a:rPr lang="en-SG" altLang="x-none" sz="2100" dirty="0">
                <a:solidFill>
                  <a:srgbClr val="002060"/>
                </a:solidFill>
                <a:latin typeface="Times New Roman" panose="02020603050405020304" pitchFamily="18" charset="0"/>
              </a:rPr>
              <a:t> qua một chuỗi các phản ứng oxy hoá khử, cuối cùng tạo ra ATP và nước.</a:t>
            </a:r>
            <a:endParaRPr sz="2100" dirty="0">
              <a:solidFill>
                <a:srgbClr val="002060"/>
              </a:solidFill>
              <a:latin typeface="Times New Roman" panose="02020603050405020304" pitchFamily="18" charset="0"/>
            </a:endParaRPr>
          </a:p>
        </p:txBody>
      </p:sp>
      <p:sp>
        <p:nvSpPr>
          <p:cNvPr id="14" name="TextBox 13"/>
          <p:cNvSpPr txBox="1"/>
          <p:nvPr/>
        </p:nvSpPr>
        <p:spPr>
          <a:xfrm>
            <a:off x="7112000" y="3533775"/>
            <a:ext cx="4887913" cy="2128838"/>
          </a:xfrm>
          <a:prstGeom prst="rect">
            <a:avLst/>
          </a:prstGeom>
          <a:noFill/>
        </p:spPr>
        <p:txBody>
          <a:bodyPr>
            <a:spAutoFit/>
          </a:bodyPr>
          <a:lstStyle/>
          <a:p>
            <a:pPr algn="just">
              <a:lnSpc>
                <a:spcPct val="115000"/>
              </a:lnSpc>
              <a:buNone/>
            </a:pPr>
            <a:r>
              <a:rPr lang="pt-BR" altLang="x-none" sz="2100" dirty="0">
                <a:solidFill>
                  <a:srgbClr val="002060"/>
                </a:solidFill>
                <a:latin typeface="Times New Roman" panose="02020603050405020304" pitchFamily="18" charset="0"/>
              </a:rPr>
              <a:t>+ </a:t>
            </a:r>
            <a:r>
              <a:rPr lang="vi-VN" altLang="x-none" sz="2100" dirty="0">
                <a:solidFill>
                  <a:srgbClr val="002060"/>
                </a:solidFill>
                <a:latin typeface="Times New Roman" panose="02020603050405020304" pitchFamily="18" charset="0"/>
              </a:rPr>
              <a:t>Đường phân: diễn ra ở tế bào chất. Là quá trình phân giải Glucose đến pyruvate.</a:t>
            </a:r>
            <a:endParaRPr sz="2100" dirty="0">
              <a:solidFill>
                <a:srgbClr val="002060"/>
              </a:solidFill>
              <a:latin typeface="Times New Roman" panose="02020603050405020304" pitchFamily="18" charset="0"/>
            </a:endParaRPr>
          </a:p>
          <a:p>
            <a:pPr algn="just">
              <a:buNone/>
            </a:pPr>
            <a:r>
              <a:rPr lang="pt-BR" altLang="x-none" sz="2100" dirty="0">
                <a:solidFill>
                  <a:srgbClr val="002060"/>
                </a:solidFill>
                <a:latin typeface="Times New Roman" panose="02020603050405020304" pitchFamily="18" charset="0"/>
              </a:rPr>
              <a:t>+ Lên men: diễn ra ở tế bào chất. Pyruvate được tạo ra từ quá trình đường phân, trong điều kiện không có O</a:t>
            </a:r>
            <a:r>
              <a:rPr lang="pt-BR" altLang="x-none" sz="2100" baseline="-25000" dirty="0">
                <a:solidFill>
                  <a:srgbClr val="002060"/>
                </a:solidFill>
                <a:latin typeface="Times New Roman" panose="02020603050405020304" pitchFamily="18" charset="0"/>
              </a:rPr>
              <a:t>2</a:t>
            </a:r>
            <a:r>
              <a:rPr lang="pt-BR" altLang="x-none" sz="2100" dirty="0">
                <a:solidFill>
                  <a:srgbClr val="002060"/>
                </a:solidFill>
                <a:latin typeface="Times New Roman" panose="02020603050405020304" pitchFamily="18" charset="0"/>
              </a:rPr>
              <a:t> sẽ lên men tạo thành ethanol hoặc lactate.</a:t>
            </a:r>
            <a:endParaRPr sz="2100" dirty="0">
              <a:solidFill>
                <a:srgbClr val="002060"/>
              </a:solidFill>
              <a:latin typeface="Times New Roman" panose="02020603050405020304" pitchFamily="18" charset="0"/>
            </a:endParaRPr>
          </a:p>
        </p:txBody>
      </p:sp>
      <p:sp>
        <p:nvSpPr>
          <p:cNvPr id="17" name="TextBox 16"/>
          <p:cNvSpPr txBox="1"/>
          <p:nvPr/>
        </p:nvSpPr>
        <p:spPr>
          <a:xfrm>
            <a:off x="1058863" y="5983288"/>
            <a:ext cx="5005388" cy="646113"/>
          </a:xfrm>
          <a:prstGeom prst="rect">
            <a:avLst/>
          </a:prstGeom>
          <a:noFill/>
        </p:spPr>
        <p:txBody>
          <a:bodyPr>
            <a:spAutoFit/>
          </a:bodyPr>
          <a:lstStyle/>
          <a:p>
            <a:pPr marR="0" algn="just" defTabSz="914400">
              <a:buClrTx/>
              <a:buSzTx/>
              <a:buFontTx/>
              <a:buNone/>
              <a:defRPr/>
            </a:pPr>
            <a:r>
              <a:rPr kumimoji="0" lang="vi-VN" b="1" kern="1200" cap="none" spc="-10" normalizeH="0" baseline="0" noProof="0">
                <a:solidFill>
                  <a:srgbClr val="002060"/>
                </a:solidFill>
                <a:latin typeface="Times New Roman" panose="02020603050405020304" pitchFamily="18" charset="0"/>
                <a:ea typeface="+mn-ea"/>
                <a:cs typeface="+mn-cs"/>
              </a:rPr>
              <a:t>6 phân tử H</a:t>
            </a:r>
            <a:r>
              <a:rPr kumimoji="0" lang="vi-VN" b="1" kern="1200" cap="none" spc="-10" normalizeH="0" baseline="-25000" noProof="0">
                <a:solidFill>
                  <a:srgbClr val="002060"/>
                </a:solidFill>
                <a:latin typeface="Times New Roman" panose="02020603050405020304" pitchFamily="18" charset="0"/>
                <a:ea typeface="+mn-ea"/>
                <a:cs typeface="+mn-cs"/>
              </a:rPr>
              <a:t>2</a:t>
            </a:r>
            <a:r>
              <a:rPr kumimoji="0" lang="vi-VN" b="1" kern="1200" cap="none" spc="-10" normalizeH="0" baseline="0" noProof="0">
                <a:solidFill>
                  <a:srgbClr val="002060"/>
                </a:solidFill>
                <a:latin typeface="Times New Roman" panose="02020603050405020304" pitchFamily="18" charset="0"/>
                <a:ea typeface="+mn-ea"/>
                <a:cs typeface="+mn-cs"/>
              </a:rPr>
              <a:t>0, 6 phân tử CO</a:t>
            </a:r>
            <a:r>
              <a:rPr kumimoji="0" lang="vi-VN" b="1" kern="1200" cap="none" spc="-10" normalizeH="0" baseline="-25000" noProof="0">
                <a:solidFill>
                  <a:srgbClr val="002060"/>
                </a:solidFill>
                <a:latin typeface="Times New Roman" panose="02020603050405020304" pitchFamily="18" charset="0"/>
                <a:ea typeface="+mn-ea"/>
                <a:cs typeface="+mn-cs"/>
              </a:rPr>
              <a:t>2</a:t>
            </a:r>
            <a:r>
              <a:rPr kumimoji="0" lang="vi-VN" b="1" kern="1200" cap="none" spc="-10" normalizeH="0" baseline="0" noProof="0">
                <a:solidFill>
                  <a:srgbClr val="002060"/>
                </a:solidFill>
                <a:latin typeface="Times New Roman" panose="02020603050405020304" pitchFamily="18" charset="0"/>
                <a:ea typeface="+mn-ea"/>
                <a:cs typeface="+mn-cs"/>
              </a:rPr>
              <a:t> và tạo ra 30 - 32 phân tử ATP</a:t>
            </a:r>
            <a:endParaRPr kumimoji="0" lang="en-US" b="1" kern="1200" cap="none" spc="-10" normalizeH="0" baseline="0" noProof="0">
              <a:solidFill>
                <a:srgbClr val="002060"/>
              </a:solidFill>
              <a:latin typeface="Times New Roman" panose="02020603050405020304" pitchFamily="18" charset="0"/>
              <a:ea typeface="+mn-ea"/>
              <a:cs typeface="+mn-cs"/>
            </a:endParaRPr>
          </a:p>
        </p:txBody>
      </p:sp>
      <p:sp>
        <p:nvSpPr>
          <p:cNvPr id="20" name="TextBox 19"/>
          <p:cNvSpPr txBox="1"/>
          <p:nvPr/>
        </p:nvSpPr>
        <p:spPr>
          <a:xfrm>
            <a:off x="7226300" y="5938838"/>
            <a:ext cx="4205288" cy="368300"/>
          </a:xfrm>
          <a:prstGeom prst="rect">
            <a:avLst/>
          </a:prstGeom>
          <a:noFill/>
        </p:spPr>
        <p:txBody>
          <a:bodyPr>
            <a:spAutoFit/>
          </a:bodyPr>
          <a:lstStyle/>
          <a:p>
            <a:pPr marR="0" algn="just" defTabSz="914400">
              <a:buClrTx/>
              <a:buSzTx/>
              <a:buFontTx/>
              <a:buNone/>
              <a:defRPr/>
            </a:pPr>
            <a:r>
              <a:rPr kumimoji="0" lang="pt-BR" b="1" kern="1200" cap="none" spc="-10" normalizeH="0" baseline="0" noProof="0">
                <a:solidFill>
                  <a:srgbClr val="002060"/>
                </a:solidFill>
                <a:latin typeface="Times New Roman" panose="02020603050405020304" pitchFamily="18" charset="0"/>
                <a:ea typeface="+mn-ea"/>
                <a:cs typeface="+mn-cs"/>
              </a:rPr>
              <a:t>Ethanol hoặc lactate, </a:t>
            </a:r>
            <a:r>
              <a:rPr kumimoji="0" lang="vi-VN" b="1" kern="1200" cap="none" spc="-10" normalizeH="0" baseline="0" noProof="0">
                <a:solidFill>
                  <a:srgbClr val="002060"/>
                </a:solidFill>
                <a:latin typeface="Times New Roman" panose="02020603050405020304" pitchFamily="18" charset="0"/>
                <a:ea typeface="+mn-ea"/>
                <a:cs typeface="+mn-cs"/>
              </a:rPr>
              <a:t>CO</a:t>
            </a:r>
            <a:r>
              <a:rPr kumimoji="0" lang="vi-VN" b="1" kern="1200" cap="none" spc="-10" normalizeH="0" baseline="-25000" noProof="0">
                <a:solidFill>
                  <a:srgbClr val="002060"/>
                </a:solidFill>
                <a:latin typeface="Times New Roman" panose="02020603050405020304" pitchFamily="18" charset="0"/>
                <a:ea typeface="+mn-ea"/>
                <a:cs typeface="+mn-cs"/>
              </a:rPr>
              <a:t>2</a:t>
            </a:r>
            <a:r>
              <a:rPr kumimoji="0" lang="en-US" b="1" kern="1200" cap="none" spc="-10" normalizeH="0" baseline="0" noProof="0">
                <a:solidFill>
                  <a:srgbClr val="002060"/>
                </a:solidFill>
                <a:latin typeface="Times New Roman" panose="02020603050405020304" pitchFamily="18" charset="0"/>
                <a:ea typeface="+mn-ea"/>
                <a:cs typeface="+mn-cs"/>
              </a:rPr>
              <a:t>, 2ATP.</a:t>
            </a:r>
          </a:p>
        </p:txBody>
      </p:sp>
      <p:sp>
        <p:nvSpPr>
          <p:cNvPr id="48166" name="Text Box 8"/>
          <p:cNvSpPr txBox="1"/>
          <p:nvPr/>
        </p:nvSpPr>
        <p:spPr>
          <a:xfrm>
            <a:off x="2438400" y="-79375"/>
            <a:ext cx="7620000" cy="460375"/>
          </a:xfrm>
          <a:prstGeom prst="rect">
            <a:avLst/>
          </a:prstGeom>
          <a:solidFill>
            <a:srgbClr val="0000FF"/>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FFFF00"/>
                </a:solidFill>
                <a:latin typeface="Times New Roman" panose="02020603050405020304" pitchFamily="18" charset="0"/>
                <a:cs typeface="Times New Roman" panose="02020603050405020304" pitchFamily="18" charset="0"/>
              </a:rPr>
              <a:t>TRẢ LỜI CÂU HỎI / KIẾN THỨC CẦN GHI NHỚ</a:t>
            </a:r>
            <a:endParaRPr lang="en-US" altLang="en-US" sz="2400" b="1" i="1" dirty="0">
              <a:solidFill>
                <a:srgbClr val="FFFF00"/>
              </a:solidFill>
              <a:latin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P spid="13" grpId="0"/>
      <p:bldP spid="14" grpId="0"/>
      <p:bldP spid="17"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14"/>
          <p:cNvGrpSpPr/>
          <p:nvPr/>
        </p:nvGrpSpPr>
        <p:grpSpPr>
          <a:xfrm>
            <a:off x="0" y="-26987"/>
            <a:ext cx="12192000" cy="6888162"/>
            <a:chOff x="-9684" y="-27337"/>
            <a:chExt cx="9155305" cy="6888385"/>
          </a:xfrm>
        </p:grpSpPr>
        <p:sp>
          <p:nvSpPr>
            <p:cNvPr id="50182"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50184"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50185"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50179" name="Text Box 8"/>
          <p:cNvSpPr txBox="1"/>
          <p:nvPr/>
        </p:nvSpPr>
        <p:spPr>
          <a:xfrm>
            <a:off x="152400" y="376238"/>
            <a:ext cx="6307138"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2400" b="1" dirty="0">
                <a:solidFill>
                  <a:srgbClr val="C00000"/>
                </a:solidFill>
                <a:latin typeface="Times New Roman" panose="02020603050405020304" pitchFamily="18" charset="0"/>
                <a:cs typeface="Times New Roman" panose="02020603050405020304" pitchFamily="18" charset="0"/>
              </a:rPr>
              <a:t>I. </a:t>
            </a:r>
            <a:r>
              <a:rPr lang="vi-VN" altLang="en-US" sz="2400" b="1" dirty="0">
                <a:solidFill>
                  <a:srgbClr val="C00000"/>
                </a:solidFill>
                <a:latin typeface="Times New Roman" panose="02020603050405020304" pitchFamily="18" charset="0"/>
                <a:cs typeface="Times New Roman" panose="02020603050405020304" pitchFamily="18" charset="0"/>
              </a:rPr>
              <a:t>KHÁI QUÁT VỀ HÔ HẤP Ở THỰC VẬT</a:t>
            </a:r>
            <a:endParaRPr lang="en-US" altLang="en-US" sz="2400" b="1" dirty="0">
              <a:solidFill>
                <a:srgbClr val="C00000"/>
              </a:solidFill>
              <a:latin typeface="Times New Roman" panose="02020603050405020304" pitchFamily="18" charset="0"/>
              <a:ea typeface="Times New Roman" panose="02020603050405020304" pitchFamily="18" charset="0"/>
            </a:endParaRPr>
          </a:p>
        </p:txBody>
      </p:sp>
      <p:sp>
        <p:nvSpPr>
          <p:cNvPr id="4" name="TextBox 3"/>
          <p:cNvSpPr txBox="1">
            <a:spLocks noChangeArrowheads="1"/>
          </p:cNvSpPr>
          <p:nvPr/>
        </p:nvSpPr>
        <p:spPr bwMode="auto">
          <a:xfrm>
            <a:off x="384174" y="704850"/>
            <a:ext cx="11698037" cy="5693866"/>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defRPr/>
            </a:pPr>
            <a:r>
              <a:rPr kumimoji="0" lang="en-US" sz="2800" b="1" i="0" u="none" strike="noStrike" kern="1200" cap="none" spc="0" normalizeH="0" baseline="0" noProof="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3</a:t>
            </a:r>
            <a:r>
              <a:rPr kumimoji="0" lang="vi-VN" sz="2800" b="1" i="0" u="none" strike="noStrike" kern="1200" cap="none" spc="0" normalizeH="0" baseline="0" noProof="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Vai trò của hô hấp ở thực vật</a:t>
            </a:r>
            <a:r>
              <a:rPr kumimoji="0" lang="en-US" sz="2800" b="1" i="0" u="none" strike="noStrike" kern="1200" cap="none" spc="0" normalizeH="0" baseline="0" noProof="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800" b="1" i="0" u="none" strike="noStrike" kern="1200" cap="none" spc="0" normalizeH="0" baseline="0" noProof="0">
                <a:ln>
                  <a:noFill/>
                </a:ln>
                <a:solidFill>
                  <a:srgbClr val="00B050"/>
                </a:solidFill>
                <a:effectLst/>
                <a:highlight>
                  <a:srgbClr val="FFFF00"/>
                </a:highlight>
                <a:uLnTx/>
                <a:uFillTx/>
                <a:latin typeface="Times New Roman" panose="02020603050405020304" pitchFamily="18" charset="0"/>
                <a:ea typeface="Arial" panose="020B0604020202020204" pitchFamily="34" charset="0"/>
                <a:cs typeface="Times New Roman" panose="02020603050405020304" pitchFamily="18" charset="0"/>
              </a:rPr>
              <a:t>(nhóm 4)</a:t>
            </a:r>
            <a:endParaRPr kumimoji="0" lang="en-US" sz="2800" b="0" i="0" u="none" strike="noStrike" kern="1200" cap="none" spc="0" normalizeH="0" baseline="0" noProof="0">
              <a:ln>
                <a:noFill/>
              </a:ln>
              <a:solidFill>
                <a:schemeClr val="tx1"/>
              </a:solidFill>
              <a:effectLst/>
              <a:highlight>
                <a:srgbClr val="FFFF00"/>
              </a:highligh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defRPr/>
            </a:pPr>
            <a:r>
              <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it-IT" sz="2800" b="0"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Năng lượng (dưới dạng ATP) sinh ra từ hô hấp được sử dụng cho hầu hết các hoạt động sống của cây như tổng hợp </a:t>
            </a:r>
            <a:r>
              <a:rPr kumimoji="0" lang="vi-VN" sz="2800" b="0" i="0" u="none" strike="noStrike" kern="120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(protein, lipid, nucleic acid,…), </a:t>
            </a:r>
            <a:r>
              <a:rPr kumimoji="0" lang="it-IT" sz="2800" b="0"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 vận chuyển các chất, sinh trưởng và phát triển, cảm ứng,...</a:t>
            </a:r>
            <a:endParaRPr kumimoji="0" lang="en-US" sz="2800" b="0" i="0" u="none" strike="noStrike" kern="1200" cap="none" spc="0" normalizeH="0" baseline="0" noProof="0">
              <a:ln>
                <a:noFill/>
              </a:ln>
              <a:solidFill>
                <a:srgbClr val="00206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defRPr/>
            </a:pPr>
            <a:r>
              <a:rPr kumimoji="0" lang="it-IT" sz="2800" b="0"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Nhiệt năng được giải phóng ra trong hô hấp giúp duy trì nhiệt độ cơ thể, đảm bảo cho các hoạt động sống trong cơ thể thực vật diễn ra một cách bình thường. (</a:t>
            </a:r>
            <a:r>
              <a:rPr kumimoji="0" lang="vi-VN" sz="2800" b="0" i="0" u="none" strike="noStrike" kern="120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giúp </a:t>
            </a: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thực</a:t>
            </a:r>
            <a:r>
              <a:rPr kumimoji="0" lang="vi-VN" sz="2800" b="0" i="0" u="none" strike="noStrike" kern="120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 vật có khả năng chịu lạnh, duy trì nhiệt độ thuận lợi</a:t>
            </a: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endParaRPr kumimoji="0" lang="en-US" sz="2800" b="0" i="0" u="none" strike="noStrike" kern="1200" cap="none" spc="0" normalizeH="0" baseline="0" noProof="0">
              <a:ln>
                <a:noFill/>
              </a:ln>
              <a:solidFill>
                <a:srgbClr val="00206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defRPr/>
            </a:pPr>
            <a:r>
              <a:rPr kumimoji="0" lang="it-IT" sz="2800" b="0"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Hô hấp tạo ra các sản phẩm trung gian (đường 3 carbon, pyruvate,...) là nguyên liệu để tổng hợp nên các hợp chất hữu cơ trong cơ thể như protein, acid béo.</a:t>
            </a:r>
            <a:endParaRPr kumimoji="0" lang="en-US" sz="2800" b="0" i="0" u="none" strike="noStrike" kern="1200" cap="none" spc="0" normalizeH="0" baseline="0" noProof="0">
              <a:ln>
                <a:noFill/>
              </a:ln>
              <a:solidFill>
                <a:srgbClr val="00206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defRPr/>
            </a:pP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mn-cs"/>
              </a:rPr>
              <a:t>	</a:t>
            </a:r>
            <a:r>
              <a:rPr kumimoji="0" lang="vi-VN" sz="2800" b="0" i="0" u="none" strike="noStrike" kern="120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mn-cs"/>
              </a:rPr>
              <a:t>– Tăng khả năng chống bệnh của thực vật. Khi tiếp xúc với tác nhân gây bệnh, thực vật tăng cường độ hô hấp, chuyển hoá năng lượng và tích luỹ các hợp chất có tính chống chịu (phenol, tannin, chlorogenic acid,…).</a:t>
            </a:r>
            <a:endParaRPr kumimoji="0" lang="en-US" sz="2800" b="0" i="0" u="none" strike="noStrike" kern="1200" cap="none" spc="0" normalizeH="0" baseline="0" noProof="0">
              <a:ln>
                <a:noFill/>
              </a:ln>
              <a:solidFill>
                <a:srgbClr val="002060"/>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50181" name="Text Box 8"/>
          <p:cNvSpPr txBox="1"/>
          <p:nvPr/>
        </p:nvSpPr>
        <p:spPr>
          <a:xfrm>
            <a:off x="2438400" y="-79375"/>
            <a:ext cx="7620000" cy="460375"/>
          </a:xfrm>
          <a:prstGeom prst="rect">
            <a:avLst/>
          </a:prstGeom>
          <a:solidFill>
            <a:srgbClr val="0000FF"/>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FFFF00"/>
                </a:solidFill>
                <a:latin typeface="Times New Roman" panose="02020603050405020304" pitchFamily="18" charset="0"/>
                <a:cs typeface="Times New Roman" panose="02020603050405020304" pitchFamily="18" charset="0"/>
              </a:rPr>
              <a:t>TRẢ LỜI CÂU HỎI / KIẾN THỨC CẦN GHI NHỚ</a:t>
            </a:r>
            <a:endParaRPr lang="en-US" altLang="en-US" sz="2400" b="1" i="1" dirty="0">
              <a:solidFill>
                <a:srgbClr val="FFFF00"/>
              </a:solidFill>
              <a:latin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050" y="17463"/>
            <a:ext cx="11526838" cy="954087"/>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None/>
            </a:pPr>
            <a:r>
              <a:rPr lang="en-US" altLang="en-US" sz="2800" b="1" dirty="0">
                <a:latin typeface="Times New Roman" panose="02020603050405020304" pitchFamily="18" charset="0"/>
                <a:cs typeface="Times New Roman" panose="02020603050405020304" pitchFamily="18" charset="0"/>
              </a:rPr>
              <a:t>Câu hỏi 1:</a:t>
            </a:r>
          </a:p>
          <a:p>
            <a:pPr marL="0" lvl="0" indent="0" defTabSz="914400">
              <a:spcBef>
                <a:spcPct val="0"/>
              </a:spcBef>
              <a:buClrTx/>
              <a:buSzTx/>
              <a:buNone/>
            </a:pPr>
            <a:r>
              <a:rPr lang="en-US" altLang="en-US" sz="2800" b="1" dirty="0">
                <a:latin typeface="Times New Roman" panose="02020603050405020304" pitchFamily="18" charset="0"/>
                <a:cs typeface="Times New Roman" panose="02020603050405020304" pitchFamily="18" charset="0"/>
              </a:rPr>
              <a:t> Khi tìm hiểu hô hấp ở thực vật. Có bao nhiêu giải thích sau đây đúng?</a:t>
            </a:r>
            <a:endParaRPr lang="en-US" altLang="en-US" sz="28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685800" y="1401763"/>
            <a:ext cx="11069638" cy="4400550"/>
          </a:xfrm>
          <a:prstGeom prst="rect">
            <a:avLst/>
          </a:prstGeom>
          <a:noFill/>
        </p:spPr>
        <p:txBody>
          <a:bodyPr>
            <a:spAutoFit/>
          </a:bodyPr>
          <a:lstStyle/>
          <a:p>
            <a:pPr marL="358775" indent="-358775">
              <a:buNone/>
            </a:pPr>
            <a:r>
              <a:rPr sz="2800" b="1" dirty="0">
                <a:solidFill>
                  <a:srgbClr val="FFFF00"/>
                </a:solidFill>
                <a:latin typeface="Times New Roman" panose="02020603050405020304" pitchFamily="18" charset="0"/>
                <a:cs typeface="Times New Roman" panose="02020603050405020304" pitchFamily="18" charset="0"/>
              </a:rPr>
              <a:t>I. Hô hấp l</a:t>
            </a:r>
            <a:r>
              <a:rPr sz="2800" b="1" dirty="0">
                <a:solidFill>
                  <a:srgbClr val="FFFF00"/>
                </a:solidFill>
                <a:latin typeface="Times New Roman" panose="02020603050405020304" pitchFamily="18" charset="0"/>
                <a:ea typeface="Times New Roman" panose="02020603050405020304" pitchFamily="18" charset="0"/>
              </a:rPr>
              <a:t>à</a:t>
            </a:r>
            <a:r>
              <a:rPr sz="2800" b="1" dirty="0">
                <a:solidFill>
                  <a:srgbClr val="FFFF00"/>
                </a:solidFill>
                <a:latin typeface="Times New Roman" panose="02020603050405020304" pitchFamily="18" charset="0"/>
                <a:cs typeface="Times New Roman" panose="02020603050405020304" pitchFamily="18" charset="0"/>
              </a:rPr>
              <a:t> quá trình phân giải các hợp chất hữu cơ phức tạp.</a:t>
            </a:r>
          </a:p>
          <a:p>
            <a:pPr marL="358775" indent="-358775">
              <a:buNone/>
            </a:pPr>
            <a:endParaRPr sz="2800" b="1" dirty="0">
              <a:solidFill>
                <a:srgbClr val="FFFF00"/>
              </a:solidFill>
              <a:latin typeface="Times New Roman" panose="02020603050405020304" pitchFamily="18" charset="0"/>
              <a:cs typeface="Times New Roman" panose="02020603050405020304" pitchFamily="18" charset="0"/>
            </a:endParaRPr>
          </a:p>
          <a:p>
            <a:pPr marL="358775" indent="-358775">
              <a:buNone/>
            </a:pPr>
            <a:r>
              <a:rPr sz="2800" b="1" dirty="0">
                <a:solidFill>
                  <a:srgbClr val="FFFF00"/>
                </a:solidFill>
                <a:latin typeface="Times New Roman" panose="02020603050405020304" pitchFamily="18" charset="0"/>
                <a:cs typeface="Times New Roman" panose="02020603050405020304" pitchFamily="18" charset="0"/>
              </a:rPr>
              <a:t>II. Hô hấp l</a:t>
            </a:r>
            <a:r>
              <a:rPr sz="2800" b="1" dirty="0">
                <a:solidFill>
                  <a:srgbClr val="FFFF00"/>
                </a:solidFill>
                <a:latin typeface="Times New Roman" panose="02020603050405020304" pitchFamily="18" charset="0"/>
                <a:ea typeface="Times New Roman" panose="02020603050405020304" pitchFamily="18" charset="0"/>
              </a:rPr>
              <a:t>à</a:t>
            </a:r>
            <a:r>
              <a:rPr sz="2800" b="1" dirty="0">
                <a:solidFill>
                  <a:srgbClr val="FFFF00"/>
                </a:solidFill>
                <a:latin typeface="Times New Roman" panose="02020603050405020304" pitchFamily="18" charset="0"/>
                <a:cs typeface="Times New Roman" panose="02020603050405020304" pitchFamily="18" charset="0"/>
              </a:rPr>
              <a:t> quá trình tổng các hợp chất hữu cơ phức tạp.</a:t>
            </a:r>
          </a:p>
          <a:p>
            <a:pPr marL="358775" indent="-358775">
              <a:buNone/>
            </a:pPr>
            <a:endParaRPr sz="2800" b="1" dirty="0">
              <a:solidFill>
                <a:srgbClr val="FFFF00"/>
              </a:solidFill>
              <a:latin typeface="Times New Roman" panose="02020603050405020304" pitchFamily="18" charset="0"/>
              <a:cs typeface="Times New Roman" panose="02020603050405020304" pitchFamily="18" charset="0"/>
            </a:endParaRPr>
          </a:p>
          <a:p>
            <a:pPr marL="358775" indent="-358775">
              <a:buNone/>
            </a:pPr>
            <a:r>
              <a:rPr sz="2800" b="1" dirty="0">
                <a:solidFill>
                  <a:srgbClr val="FFFF00"/>
                </a:solidFill>
                <a:latin typeface="Times New Roman" panose="02020603050405020304" pitchFamily="18" charset="0"/>
                <a:cs typeface="Times New Roman" panose="02020603050405020304" pitchFamily="18" charset="0"/>
              </a:rPr>
              <a:t>III. Hô hấp l</a:t>
            </a:r>
            <a:r>
              <a:rPr sz="2800" b="1" dirty="0">
                <a:solidFill>
                  <a:srgbClr val="FFFF00"/>
                </a:solidFill>
                <a:latin typeface="Times New Roman" panose="02020603050405020304" pitchFamily="18" charset="0"/>
                <a:ea typeface="Times New Roman" panose="02020603050405020304" pitchFamily="18" charset="0"/>
              </a:rPr>
              <a:t>à</a:t>
            </a:r>
            <a:r>
              <a:rPr sz="2800" b="1" dirty="0">
                <a:solidFill>
                  <a:srgbClr val="FFFF00"/>
                </a:solidFill>
                <a:latin typeface="Times New Roman" panose="02020603050405020304" pitchFamily="18" charset="0"/>
                <a:cs typeface="Times New Roman" panose="02020603050405020304" pitchFamily="18" charset="0"/>
              </a:rPr>
              <a:t> tạo tra ATP v</a:t>
            </a:r>
            <a:r>
              <a:rPr sz="2800" b="1" dirty="0">
                <a:solidFill>
                  <a:srgbClr val="FFFF00"/>
                </a:solidFill>
                <a:latin typeface="Times New Roman" panose="02020603050405020304" pitchFamily="18" charset="0"/>
                <a:ea typeface="Times New Roman" panose="02020603050405020304" pitchFamily="18" charset="0"/>
              </a:rPr>
              <a:t>à</a:t>
            </a:r>
            <a:r>
              <a:rPr sz="2800" b="1" dirty="0">
                <a:solidFill>
                  <a:srgbClr val="FFFF00"/>
                </a:solidFill>
                <a:latin typeface="Times New Roman" panose="02020603050405020304" pitchFamily="18" charset="0"/>
                <a:cs typeface="Times New Roman" panose="02020603050405020304" pitchFamily="18" charset="0"/>
              </a:rPr>
              <a:t> nhiệt.</a:t>
            </a:r>
          </a:p>
          <a:p>
            <a:pPr marL="358775" indent="-358775">
              <a:buNone/>
            </a:pPr>
            <a:endParaRPr sz="2800" b="1" dirty="0">
              <a:solidFill>
                <a:srgbClr val="FFFF00"/>
              </a:solidFill>
              <a:latin typeface="Times New Roman" panose="02020603050405020304" pitchFamily="18" charset="0"/>
              <a:cs typeface="Times New Roman" panose="02020603050405020304" pitchFamily="18" charset="0"/>
            </a:endParaRPr>
          </a:p>
          <a:p>
            <a:pPr marL="358775" indent="-358775">
              <a:buNone/>
            </a:pPr>
            <a:r>
              <a:rPr sz="2800" b="1" dirty="0">
                <a:solidFill>
                  <a:srgbClr val="FFFF00"/>
                </a:solidFill>
                <a:latin typeface="Times New Roman" panose="02020603050405020304" pitchFamily="18" charset="0"/>
                <a:cs typeface="Times New Roman" panose="02020603050405020304" pitchFamily="18" charset="0"/>
              </a:rPr>
              <a:t>IV. Hô hấp l</a:t>
            </a:r>
            <a:r>
              <a:rPr sz="2800" b="1" dirty="0">
                <a:solidFill>
                  <a:srgbClr val="FFFF00"/>
                </a:solidFill>
                <a:latin typeface="Times New Roman" panose="02020603050405020304" pitchFamily="18" charset="0"/>
                <a:ea typeface="Times New Roman" panose="02020603050405020304" pitchFamily="18" charset="0"/>
              </a:rPr>
              <a:t>à</a:t>
            </a:r>
            <a:r>
              <a:rPr sz="2800" b="1" dirty="0">
                <a:solidFill>
                  <a:srgbClr val="FFFF00"/>
                </a:solidFill>
                <a:latin typeface="Times New Roman" panose="02020603050405020304" pitchFamily="18" charset="0"/>
                <a:cs typeface="Times New Roman" panose="02020603050405020304" pitchFamily="18" charset="0"/>
              </a:rPr>
              <a:t> quá trình phân giải các hợp chất phổ biến l</a:t>
            </a:r>
            <a:r>
              <a:rPr sz="2800" b="1" dirty="0">
                <a:solidFill>
                  <a:srgbClr val="FFFF00"/>
                </a:solidFill>
                <a:latin typeface="Times New Roman" panose="02020603050405020304" pitchFamily="18" charset="0"/>
                <a:ea typeface="Times New Roman" panose="02020603050405020304" pitchFamily="18" charset="0"/>
              </a:rPr>
              <a:t>à</a:t>
            </a:r>
            <a:r>
              <a:rPr sz="2800" b="1" dirty="0">
                <a:solidFill>
                  <a:srgbClr val="FFFF00"/>
                </a:solidFill>
                <a:latin typeface="Times New Roman" panose="02020603050405020304" pitchFamily="18" charset="0"/>
                <a:cs typeface="Times New Roman" panose="02020603050405020304" pitchFamily="18" charset="0"/>
              </a:rPr>
              <a:t> carbohydrate.</a:t>
            </a:r>
          </a:p>
          <a:p>
            <a:pPr marL="358775" indent="-358775">
              <a:buNone/>
            </a:pPr>
            <a:endParaRPr sz="2800" b="1" dirty="0">
              <a:solidFill>
                <a:srgbClr val="FFFF00"/>
              </a:solidFill>
              <a:latin typeface="Times New Roman" panose="02020603050405020304" pitchFamily="18" charset="0"/>
              <a:cs typeface="Times New Roman" panose="02020603050405020304" pitchFamily="18" charset="0"/>
            </a:endParaRPr>
          </a:p>
          <a:p>
            <a:pPr marL="358775" indent="-358775">
              <a:buNone/>
            </a:pPr>
            <a:r>
              <a:rPr sz="2800" b="1" dirty="0">
                <a:solidFill>
                  <a:srgbClr val="FFFF00"/>
                </a:solidFill>
                <a:latin typeface="Times New Roman" panose="02020603050405020304" pitchFamily="18" charset="0"/>
                <a:cs typeface="Times New Roman" panose="02020603050405020304" pitchFamily="18" charset="0"/>
              </a:rPr>
              <a:t>A. 1. 	B. 2. 	C. 3. 	D. 4.</a:t>
            </a:r>
            <a:endParaRPr sz="2800" b="1" dirty="0">
              <a:solidFill>
                <a:srgbClr val="FFFF00"/>
              </a:solidFill>
              <a:latin typeface="Times New Roman" panose="02020603050405020304" pitchFamily="18" charset="0"/>
              <a:ea typeface="Times New Roman" panose="02020603050405020304" pitchFamily="18" charset="0"/>
            </a:endParaRPr>
          </a:p>
        </p:txBody>
      </p:sp>
      <p:sp>
        <p:nvSpPr>
          <p:cNvPr id="11" name="Freeform: Shape 10"/>
          <p:cNvSpPr/>
          <p:nvPr/>
        </p:nvSpPr>
        <p:spPr>
          <a:xfrm>
            <a:off x="419100" y="1571625"/>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Freeform: Shape 3"/>
          <p:cNvSpPr/>
          <p:nvPr/>
        </p:nvSpPr>
        <p:spPr>
          <a:xfrm>
            <a:off x="436563" y="4033838"/>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a:off x="1676400" y="5481638"/>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8672513" y="5516563"/>
            <a:ext cx="652463"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14</a:t>
            </a:fld>
            <a:endParaRPr lang="en-US" altLang="en-US" sz="2800" dirty="0">
              <a:solidFill>
                <a:srgbClr val="FFFFFF"/>
              </a:solidFill>
            </a:endParaRPr>
          </a:p>
        </p:txBody>
      </p:sp>
      <p:sp>
        <p:nvSpPr>
          <p:cNvPr id="3" name="TextBox 2"/>
          <p:cNvSpPr txBox="1"/>
          <p:nvPr/>
        </p:nvSpPr>
        <p:spPr>
          <a:xfrm>
            <a:off x="533400" y="0"/>
            <a:ext cx="10975975" cy="181610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2:</a:t>
            </a:r>
          </a:p>
          <a:p>
            <a:pPr marL="0" lvl="0" indent="0" defTabSz="914400">
              <a:spcBef>
                <a:spcPct val="0"/>
              </a:spcBef>
              <a:buNone/>
            </a:pPr>
            <a:r>
              <a:rPr lang="en-US" altLang="en-US" sz="2800" b="1" dirty="0">
                <a:latin typeface="Times New Roman" panose="02020603050405020304" pitchFamily="18" charset="0"/>
                <a:cs typeface="Times New Roman" panose="02020603050405020304" pitchFamily="18" charset="0"/>
              </a:rPr>
              <a:t>Khi tìm hiểu hô hấp ở thực vật. Có bao nhiêu nhận định sau đây đúng?</a:t>
            </a:r>
          </a:p>
          <a:p>
            <a:pPr marL="0" lvl="0" indent="0" defTabSz="914400">
              <a:spcBef>
                <a:spcPct val="0"/>
              </a:spcBef>
              <a:buClrTx/>
              <a:buSzTx/>
              <a:buNone/>
            </a:pPr>
            <a:endParaRPr lang="en-US" altLang="en-US" sz="28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812800" y="1422400"/>
            <a:ext cx="10541000" cy="477043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 Năng lượng (dưới dạng ATP) sinh ra từ hô hấp được sử dụng cho hầu hết các hoạt động sống.</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II. Nhiệt năng được giải phóng ra trong hô hấp giúp duy trì nhiệt độ cơ thể.</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III. Hô hấp tạo ra các sản phẩm trung gian</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IV. Hô hấp tạo sản phẩm trung gian để hợp nên các hợp chất hữu cơ khác.</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A. 1. 	B. 2. 	C. 3. 	D. 4.</a:t>
            </a:r>
            <a:endParaRPr lang="en-US" altLang="en-US" sz="28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576263" y="1503363"/>
            <a:ext cx="338138"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Shape 8"/>
          <p:cNvSpPr/>
          <p:nvPr/>
        </p:nvSpPr>
        <p:spPr>
          <a:xfrm>
            <a:off x="590550" y="2697163"/>
            <a:ext cx="338138"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Shape 9"/>
          <p:cNvSpPr/>
          <p:nvPr/>
        </p:nvSpPr>
        <p:spPr>
          <a:xfrm>
            <a:off x="679450" y="3851275"/>
            <a:ext cx="338138"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Shape 10"/>
          <p:cNvSpPr/>
          <p:nvPr/>
        </p:nvSpPr>
        <p:spPr>
          <a:xfrm>
            <a:off x="700088" y="4602163"/>
            <a:ext cx="338138"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Freeform: Shape 11"/>
          <p:cNvSpPr/>
          <p:nvPr/>
        </p:nvSpPr>
        <p:spPr>
          <a:xfrm>
            <a:off x="3490913" y="5815013"/>
            <a:ext cx="338138"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1225213" y="5845175"/>
            <a:ext cx="633413" cy="62230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sz="1600" dirty="0">
                <a:solidFill>
                  <a:srgbClr val="FFFFFF"/>
                </a:solidFill>
              </a:rPr>
              <a:t>15</a:t>
            </a:fld>
            <a:endParaRPr lang="en-US" altLang="en-US" sz="1600" dirty="0">
              <a:solidFill>
                <a:srgbClr val="FFFFFF"/>
              </a:solidFill>
            </a:endParaRPr>
          </a:p>
        </p:txBody>
      </p:sp>
      <p:sp>
        <p:nvSpPr>
          <p:cNvPr id="3" name="TextBox 2"/>
          <p:cNvSpPr txBox="1"/>
          <p:nvPr/>
        </p:nvSpPr>
        <p:spPr>
          <a:xfrm>
            <a:off x="609600" y="0"/>
            <a:ext cx="10647363" cy="255428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1:</a:t>
            </a:r>
          </a:p>
          <a:p>
            <a:pPr marL="0" lvl="0" indent="0" defTabSz="914400">
              <a:spcBef>
                <a:spcPts val="1200"/>
              </a:spcBef>
              <a:spcAft>
                <a:spcPts val="1200"/>
              </a:spcAft>
              <a:buNone/>
            </a:pPr>
            <a:r>
              <a:rPr lang="en-US" altLang="en-US" sz="2800" b="1" dirty="0">
                <a:latin typeface="Times New Roman" panose="02020603050405020304" pitchFamily="18" charset="0"/>
                <a:cs typeface="Times New Roman" panose="02020603050405020304" pitchFamily="18" charset="0"/>
              </a:rPr>
              <a:t>Một học sinh sau khi học về quá trình hô hấp kiếu khí ở tế n</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o nhân thực, đã đưa ra các nhận định dưới đây. Có bao nhiêu nhận định đúng?</a:t>
            </a:r>
          </a:p>
          <a:p>
            <a:pPr marL="0" lvl="0" indent="0" defTabSz="914400">
              <a:spcBef>
                <a:spcPct val="0"/>
              </a:spcBef>
              <a:buClrTx/>
              <a:buSzTx/>
              <a:buFontTx/>
              <a:buNone/>
            </a:pPr>
            <a:endParaRPr lang="en-US" altLang="en-US" sz="2800" dirty="0">
              <a:solidFill>
                <a:srgbClr val="FFFF00"/>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204913" y="2151063"/>
            <a:ext cx="10225087" cy="434022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 L</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quá trình oxy hoá các phân tử hữu cơ để thu năng lượng cho tế b</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o.</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II. Gồm 3 giai đoạn l</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đường phân, oxy hoá pyruvate v</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chu trình Krebs, chuỗi truyền electron</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III. Nơi diễn ra ở tế b</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o chất v</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ti thể.</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IV. Sản phẩm l</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hợp chất hữu cơ, O</a:t>
            </a:r>
            <a:r>
              <a:rPr lang="en-US" altLang="en-US" sz="2800" b="1" baseline="-25000" dirty="0">
                <a:solidFill>
                  <a:srgbClr val="FFFF00"/>
                </a:solidFill>
                <a:latin typeface="Times New Roman" panose="02020603050405020304" pitchFamily="18" charset="0"/>
                <a:cs typeface="Times New Roman" panose="02020603050405020304" pitchFamily="18" charset="0"/>
              </a:rPr>
              <a:t>2</a:t>
            </a:r>
            <a:r>
              <a:rPr lang="en-US" altLang="en-US" sz="2800" b="1" dirty="0">
                <a:solidFill>
                  <a:srgbClr val="FFFF00"/>
                </a:solidFill>
                <a:latin typeface="Times New Roman" panose="02020603050405020304" pitchFamily="18" charset="0"/>
                <a:cs typeface="Times New Roman" panose="02020603050405020304" pitchFamily="18" charset="0"/>
              </a:rPr>
              <a:t> v</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H</a:t>
            </a:r>
            <a:r>
              <a:rPr lang="en-US" altLang="en-US" sz="2800" b="1" baseline="-25000" dirty="0">
                <a:solidFill>
                  <a:srgbClr val="FFFF00"/>
                </a:solidFill>
                <a:latin typeface="Times New Roman" panose="02020603050405020304" pitchFamily="18" charset="0"/>
                <a:cs typeface="Times New Roman" panose="02020603050405020304" pitchFamily="18" charset="0"/>
              </a:rPr>
              <a:t>2</a:t>
            </a:r>
            <a:r>
              <a:rPr lang="en-US" altLang="en-US" sz="2800" b="1" dirty="0">
                <a:solidFill>
                  <a:srgbClr val="FFFF00"/>
                </a:solidFill>
                <a:latin typeface="Times New Roman" panose="02020603050405020304" pitchFamily="18" charset="0"/>
                <a:cs typeface="Times New Roman" panose="02020603050405020304" pitchFamily="18" charset="0"/>
              </a:rPr>
              <a:t>O.</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A. 1. 	B. 2. 	C. 3. 	D. 4.</a:t>
            </a:r>
            <a:endParaRPr lang="en-US" altLang="en-US" sz="28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938213" y="2401888"/>
            <a:ext cx="328613"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Freeform: Shape 3"/>
          <p:cNvSpPr/>
          <p:nvPr/>
        </p:nvSpPr>
        <p:spPr>
          <a:xfrm>
            <a:off x="887413" y="3459163"/>
            <a:ext cx="328613"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a:off x="912813" y="4552950"/>
            <a:ext cx="328613"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Shape 6"/>
          <p:cNvSpPr/>
          <p:nvPr/>
        </p:nvSpPr>
        <p:spPr>
          <a:xfrm>
            <a:off x="3033713" y="6084888"/>
            <a:ext cx="328613"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1488" y="-17462"/>
            <a:ext cx="11425237" cy="212407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2:</a:t>
            </a:r>
          </a:p>
          <a:p>
            <a:pPr marL="0" lvl="0" indent="0" defTabSz="914400">
              <a:spcBef>
                <a:spcPts val="1200"/>
              </a:spcBef>
              <a:spcAft>
                <a:spcPts val="1200"/>
              </a:spcAft>
              <a:buNone/>
            </a:pPr>
            <a:r>
              <a:rPr lang="en-US" altLang="en-US" sz="2800" b="1" dirty="0">
                <a:latin typeface="Times New Roman" panose="02020603050405020304" pitchFamily="18" charset="0"/>
                <a:cs typeface="Times New Roman" panose="02020603050405020304" pitchFamily="18" charset="0"/>
              </a:rPr>
              <a:t>Một học sinh sau khi học về quá trình hô hấp kị khí ở tế n</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o nhân thực, đã đưa ra các nhận định dưới đây. Có bao nhiêu nhận định đúng?</a:t>
            </a:r>
          </a:p>
          <a:p>
            <a:pPr marL="0" lvl="0" indent="0" defTabSz="914400">
              <a:spcBef>
                <a:spcPct val="0"/>
              </a:spcBef>
              <a:buClrTx/>
              <a:buSzTx/>
              <a:buFontTx/>
              <a:buNone/>
            </a:pPr>
            <a:endParaRPr lang="en-US" altLang="en-US" sz="2800" dirty="0">
              <a:solidFill>
                <a:srgbClr val="FFFF00"/>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066800" y="2047875"/>
            <a:ext cx="10972800" cy="347821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 Nơi diễn ra ở tế b</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o chất v</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ti thể.</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II. Sản phẩm l</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hợp chất hữu cơ, O2 v</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H2O.</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III. Gồm 2 giai đoạn l</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đường phân v</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lên men.</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IV. L</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quá trình chuyển hoá kị khí diễn ra trong tế b</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o chất.</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A. 1. 	B. 2. 	C. 3. 	D. 4.</a:t>
            </a:r>
            <a:endParaRPr lang="en-US" altLang="en-US" sz="28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889000" y="3563938"/>
            <a:ext cx="3524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a:off x="782638" y="4297363"/>
            <a:ext cx="3524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Shape 6"/>
          <p:cNvSpPr/>
          <p:nvPr/>
        </p:nvSpPr>
        <p:spPr>
          <a:xfrm>
            <a:off x="1981200" y="5221288"/>
            <a:ext cx="3524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0213" y="-11112"/>
            <a:ext cx="11107737" cy="2554287"/>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3:</a:t>
            </a:r>
          </a:p>
          <a:p>
            <a:pPr marL="0" lvl="0" indent="0" defTabSz="914400">
              <a:spcBef>
                <a:spcPts val="1200"/>
              </a:spcBef>
              <a:spcAft>
                <a:spcPts val="1200"/>
              </a:spcAft>
              <a:buNone/>
            </a:pPr>
            <a:r>
              <a:rPr lang="en-US" altLang="en-US" sz="2800" b="1" dirty="0">
                <a:latin typeface="Times New Roman" panose="02020603050405020304" pitchFamily="18" charset="0"/>
                <a:cs typeface="Times New Roman" panose="02020603050405020304" pitchFamily="18" charset="0"/>
              </a:rPr>
              <a:t>Một học sinh sau khi học về quá trình hô hấp hiếu khí v</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kị khí ở tế n</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o nhân thực, đã đưa ra các nhận định dưới đây. Có bao nhiêu nhận định đúng?</a:t>
            </a:r>
          </a:p>
          <a:p>
            <a:pPr marL="0" lvl="0" indent="0" defTabSz="914400">
              <a:spcBef>
                <a:spcPct val="0"/>
              </a:spcBef>
              <a:buClrTx/>
              <a:buSzTx/>
              <a:buFontTx/>
              <a:buNone/>
            </a:pPr>
            <a:endParaRPr lang="en-US" altLang="en-US" sz="2800" dirty="0">
              <a:solidFill>
                <a:srgbClr val="FFFF00"/>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371600" y="2057400"/>
            <a:ext cx="10668000" cy="347821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 Hô hấp hiếu khí không cần O</a:t>
            </a:r>
            <a:r>
              <a:rPr lang="en-US" altLang="en-US" sz="2800" b="1" baseline="-25000" dirty="0">
                <a:solidFill>
                  <a:srgbClr val="FFFF00"/>
                </a:solidFill>
                <a:latin typeface="Times New Roman" panose="02020603050405020304" pitchFamily="18" charset="0"/>
                <a:cs typeface="Times New Roman" panose="02020603050405020304" pitchFamily="18" charset="0"/>
              </a:rPr>
              <a:t>2</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II. Hô hấp kị khí cần O</a:t>
            </a:r>
            <a:r>
              <a:rPr lang="en-US" altLang="en-US" sz="2800" b="1" baseline="-25000" dirty="0">
                <a:solidFill>
                  <a:srgbClr val="FFFF00"/>
                </a:solidFill>
                <a:latin typeface="Times New Roman" panose="02020603050405020304" pitchFamily="18" charset="0"/>
                <a:cs typeface="Times New Roman" panose="02020603050405020304" pitchFamily="18" charset="0"/>
              </a:rPr>
              <a:t>2</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III. Hô hấp hiếu khí gồm 3 giai đoạn.</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IV. Hô hấp kị khí gồm 2 giai đoạn.</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A. 1. 	B. 2. 	C. 3. 	D. 4.</a:t>
            </a:r>
            <a:endParaRPr lang="en-US" altLang="en-US" sz="28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104900" y="3643313"/>
            <a:ext cx="3429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Freeform: Shape 3"/>
          <p:cNvSpPr/>
          <p:nvPr/>
        </p:nvSpPr>
        <p:spPr>
          <a:xfrm>
            <a:off x="1104900" y="4437063"/>
            <a:ext cx="3429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a:off x="2320925" y="5230813"/>
            <a:ext cx="3429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1"/>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3200" dirty="0"/>
              <a:t>18</a:t>
            </a:fld>
            <a:endParaRPr lang="en-US" altLang="en-US" sz="3200" dirty="0"/>
          </a:p>
        </p:txBody>
      </p:sp>
      <p:pic>
        <p:nvPicPr>
          <p:cNvPr id="57347" name="Picture 6" descr="Các yếu tố chủ yếu ngoài môi trường ảnh hưởng đến quang hợp là"/>
          <p:cNvPicPr>
            <a:picLocks noChangeAspect="1"/>
          </p:cNvPicPr>
          <p:nvPr/>
        </p:nvPicPr>
        <p:blipFill>
          <a:blip r:embed="rId2"/>
          <a:stretch>
            <a:fillRect/>
          </a:stretch>
        </p:blipFill>
        <p:spPr>
          <a:xfrm>
            <a:off x="3505200" y="152400"/>
            <a:ext cx="8382000" cy="4768850"/>
          </a:xfrm>
          <a:prstGeom prst="rect">
            <a:avLst/>
          </a:prstGeom>
          <a:noFill/>
          <a:ln w="9525">
            <a:noFill/>
          </a:ln>
        </p:spPr>
      </p:pic>
      <p:sp>
        <p:nvSpPr>
          <p:cNvPr id="57348" name="TextBox 3"/>
          <p:cNvSpPr txBox="1"/>
          <p:nvPr/>
        </p:nvSpPr>
        <p:spPr>
          <a:xfrm>
            <a:off x="419100" y="4059238"/>
            <a:ext cx="6172200" cy="2646362"/>
          </a:xfrm>
          <a:prstGeom prst="rect">
            <a:avLst/>
          </a:prstGeom>
          <a:solidFill>
            <a:srgbClr val="FFFF00"/>
          </a:solidFill>
          <a:ln w="9525">
            <a:noFill/>
          </a:ln>
        </p:spPr>
        <p:txBody>
          <a:bodyPr>
            <a:spAutoFit/>
          </a:bodyPr>
          <a:lstStyle/>
          <a:p>
            <a:pPr algn="ctr" eaLnBrk="1" hangingPunct="1">
              <a:spcBef>
                <a:spcPct val="50000"/>
              </a:spcBef>
            </a:pPr>
            <a:r>
              <a:rPr lang="en-US" altLang="en-US" sz="4000" b="1" dirty="0">
                <a:solidFill>
                  <a:srgbClr val="0000FF"/>
                </a:solidFill>
                <a:latin typeface="Times New Roman" panose="02020603050405020304" pitchFamily="18" charset="0"/>
                <a:cs typeface="Times New Roman" panose="02020603050405020304" pitchFamily="18" charset="0"/>
              </a:rPr>
              <a:t>TÌM HIỂU</a:t>
            </a:r>
          </a:p>
          <a:p>
            <a:pPr algn="ctr" eaLnBrk="1" hangingPunct="1">
              <a:spcBef>
                <a:spcPct val="50000"/>
              </a:spcBef>
            </a:pPr>
            <a:r>
              <a:rPr lang="en-US" altLang="en-US" sz="3600" b="1" dirty="0">
                <a:solidFill>
                  <a:srgbClr val="C00000"/>
                </a:solidFill>
                <a:latin typeface="Times New Roman" panose="02020603050405020304" pitchFamily="18" charset="0"/>
                <a:cs typeface="Times New Roman" panose="02020603050405020304" pitchFamily="18" charset="0"/>
              </a:rPr>
              <a:t>III. </a:t>
            </a:r>
            <a:r>
              <a:rPr lang="vi-VN" altLang="en-US" sz="3600" b="1" dirty="0">
                <a:solidFill>
                  <a:srgbClr val="C00000"/>
                </a:solidFill>
                <a:latin typeface="Times New Roman" panose="02020603050405020304" pitchFamily="18" charset="0"/>
                <a:cs typeface="Times New Roman" panose="02020603050405020304" pitchFamily="18" charset="0"/>
              </a:rPr>
              <a:t>CÁC YẾU TỐ ẢNH HƯỞNG ĐẾN HÔ HẤP Ở THỰC VẬT</a:t>
            </a:r>
            <a:endParaRPr lang="en-US" altLang="en-US" sz="3600" b="1"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ransition spd="slow">
    <p:check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nvGraphicFramePr>
        <p:xfrm>
          <a:off x="84138" y="882650"/>
          <a:ext cx="12014200" cy="5916614"/>
        </p:xfrm>
        <a:graphic>
          <a:graphicData uri="http://schemas.openxmlformats.org/drawingml/2006/table">
            <a:tbl>
              <a:tblPr firstRow="1" bandRow="1">
                <a:tableStyleId>{5C22544A-7EE6-4342-B048-85BDC9FD1C3A}</a:tableStyleId>
              </a:tblPr>
              <a:tblGrid>
                <a:gridCol w="1019056"/>
                <a:gridCol w="10995144"/>
              </a:tblGrid>
              <a:tr h="1371683">
                <a:tc>
                  <a:txBody>
                    <a:bodyPr/>
                    <a:lstStyle/>
                    <a:p>
                      <a:pPr algn="ctr"/>
                      <a:r>
                        <a:rPr lang="en-US" sz="2400" b="1">
                          <a:solidFill>
                            <a:schemeClr val="accent6">
                              <a:lumMod val="50000"/>
                            </a:schemeClr>
                          </a:solidFill>
                        </a:rPr>
                        <a:t>Nhóm 1</a:t>
                      </a:r>
                    </a:p>
                    <a:p>
                      <a:pPr algn="ctr"/>
                      <a:endParaRPr lang="en-US" sz="3600" b="1">
                        <a:solidFill>
                          <a:schemeClr val="accent6">
                            <a:lumMod val="50000"/>
                          </a:schemeClr>
                        </a:solidFill>
                      </a:endParaRPr>
                    </a:p>
                  </a:txBody>
                  <a:tcPr marL="91448" marR="91448"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p>
                      <a:endParaRPr lang="en-US" sz="2400">
                        <a:solidFill>
                          <a:schemeClr val="accent6">
                            <a:lumMod val="50000"/>
                          </a:schemeClr>
                        </a:solidFill>
                      </a:endParaRPr>
                    </a:p>
                  </a:txBody>
                  <a:tcPr marL="91448" marR="91448"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93611">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b="1">
                          <a:solidFill>
                            <a:schemeClr val="accent6">
                              <a:lumMod val="50000"/>
                            </a:schemeClr>
                          </a:solidFill>
                        </a:rPr>
                        <a:t>Nhóm 2</a:t>
                      </a:r>
                    </a:p>
                    <a:p>
                      <a:pPr algn="ctr"/>
                      <a:endParaRPr lang="en-US" sz="4400" b="1">
                        <a:solidFill>
                          <a:schemeClr val="accent6">
                            <a:lumMod val="50000"/>
                          </a:schemeClr>
                        </a:solidFill>
                      </a:endParaRPr>
                    </a:p>
                  </a:txBody>
                  <a:tcPr marL="91448" marR="91448"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p>
                      <a:endParaRPr lang="en-US" sz="2400">
                        <a:solidFill>
                          <a:schemeClr val="accent6">
                            <a:lumMod val="50000"/>
                          </a:schemeClr>
                        </a:solidFill>
                      </a:endParaRPr>
                    </a:p>
                    <a:p>
                      <a:endParaRPr lang="en-US" sz="2400">
                        <a:solidFill>
                          <a:schemeClr val="accent6">
                            <a:lumMod val="50000"/>
                          </a:schemeClr>
                        </a:solidFill>
                      </a:endParaRPr>
                    </a:p>
                  </a:txBody>
                  <a:tcPr marL="91448" marR="91448"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566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b="1">
                          <a:solidFill>
                            <a:schemeClr val="accent6">
                              <a:lumMod val="50000"/>
                            </a:schemeClr>
                          </a:solidFill>
                        </a:rPr>
                        <a:t>Nhóm 3</a:t>
                      </a:r>
                    </a:p>
                  </a:txBody>
                  <a:tcPr marL="91448" marR="91448"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p>
                      <a:endParaRPr lang="en-US" sz="2400">
                        <a:solidFill>
                          <a:schemeClr val="accent6">
                            <a:lumMod val="50000"/>
                          </a:schemeClr>
                        </a:solidFill>
                      </a:endParaRPr>
                    </a:p>
                  </a:txBody>
                  <a:tcPr marL="91448" marR="91448"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566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b="1">
                          <a:solidFill>
                            <a:schemeClr val="accent6">
                              <a:lumMod val="50000"/>
                            </a:schemeClr>
                          </a:solidFill>
                        </a:rPr>
                        <a:t>Nhóm 4</a:t>
                      </a:r>
                    </a:p>
                    <a:p>
                      <a:pPr marL="0" marR="0" lvl="0" indent="0" algn="ctr" defTabSz="914400" rtl="0" eaLnBrk="1" fontAlgn="auto" latinLnBrk="0" hangingPunct="1">
                        <a:lnSpc>
                          <a:spcPct val="100000"/>
                        </a:lnSpc>
                        <a:spcBef>
                          <a:spcPts val="0"/>
                        </a:spcBef>
                        <a:spcAft>
                          <a:spcPts val="0"/>
                        </a:spcAft>
                        <a:buClrTx/>
                        <a:buSzTx/>
                        <a:buFontTx/>
                        <a:buNone/>
                        <a:defRPr/>
                      </a:pPr>
                      <a:endParaRPr lang="en-US" sz="2400" b="1">
                        <a:solidFill>
                          <a:schemeClr val="accent6">
                            <a:lumMod val="50000"/>
                          </a:schemeClr>
                        </a:solidFill>
                      </a:endParaRPr>
                    </a:p>
                  </a:txBody>
                  <a:tcPr marL="91448" marR="91448"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txBody>
                  <a:tcPr marL="91448" marR="91448"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1456" name="Text Box 8"/>
          <p:cNvSpPr txBox="1"/>
          <p:nvPr/>
        </p:nvSpPr>
        <p:spPr>
          <a:xfrm>
            <a:off x="207963" y="407988"/>
            <a:ext cx="10868025"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III. </a:t>
            </a:r>
            <a:r>
              <a:rPr lang="vi-VN" altLang="en-US" sz="2400" b="1" dirty="0">
                <a:solidFill>
                  <a:srgbClr val="FF0000"/>
                </a:solidFill>
                <a:latin typeface="Times New Roman" panose="02020603050405020304" pitchFamily="18" charset="0"/>
                <a:cs typeface="Times New Roman" panose="02020603050405020304" pitchFamily="18" charset="0"/>
              </a:rPr>
              <a:t>CÁC YẾU TỐ ẢNH HƯỞNG ĐẾN HÔ HẤP Ở THỰC VẬT</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grpSp>
        <p:nvGrpSpPr>
          <p:cNvPr id="58388" name="Group 14"/>
          <p:cNvGrpSpPr/>
          <p:nvPr/>
        </p:nvGrpSpPr>
        <p:grpSpPr>
          <a:xfrm>
            <a:off x="0" y="-26987"/>
            <a:ext cx="12192000" cy="6888162"/>
            <a:chOff x="-9684" y="-27337"/>
            <a:chExt cx="9155305" cy="6888385"/>
          </a:xfrm>
        </p:grpSpPr>
        <p:sp>
          <p:nvSpPr>
            <p:cNvPr id="58394"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58396"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58397"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58389" name="Text Box 8"/>
          <p:cNvSpPr txBox="1"/>
          <p:nvPr/>
        </p:nvSpPr>
        <p:spPr>
          <a:xfrm>
            <a:off x="1828800" y="-57150"/>
            <a:ext cx="8534400" cy="460375"/>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NHIỆM VỤ CẦN TÌM HIỂU CÁC NHÓM CHO NỘI DUNG III</a:t>
            </a:r>
            <a:endParaRPr lang="en-US" altLang="en-US" sz="2400" b="1" i="1" dirty="0">
              <a:solidFill>
                <a:srgbClr val="0070C0"/>
              </a:solidFill>
              <a:latin typeface="Arial" panose="020B0604020202020204" pitchFamily="34" charset="0"/>
            </a:endParaRPr>
          </a:p>
        </p:txBody>
      </p:sp>
      <p:sp>
        <p:nvSpPr>
          <p:cNvPr id="3" name="TextBox 2"/>
          <p:cNvSpPr txBox="1"/>
          <p:nvPr/>
        </p:nvSpPr>
        <p:spPr>
          <a:xfrm>
            <a:off x="1219200" y="979488"/>
            <a:ext cx="10841038" cy="5556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Quá trình hô hấp sẽ bị ảnh hưởng như thế n</a:t>
            </a:r>
            <a:r>
              <a:rPr lang="vi-VN" altLang="en-US" b="1" dirty="0">
                <a:solidFill>
                  <a:srgbClr val="00B050"/>
                </a:solidFill>
                <a:latin typeface="Times New Roman" panose="02020603050405020304" pitchFamily="18" charset="0"/>
                <a:ea typeface="Arial" panose="020B0604020202020204" pitchFamily="34" charset="0"/>
              </a:rPr>
              <a:t>à</a:t>
            </a:r>
            <a:r>
              <a:rPr lang="vi-VN" altLang="en-US" b="1" dirty="0">
                <a:solidFill>
                  <a:srgbClr val="00B050"/>
                </a:solidFill>
                <a:latin typeface="Times New Roman" panose="02020603050405020304" pitchFamily="18" charset="0"/>
                <a:cs typeface="Arial" panose="020B0604020202020204" pitchFamily="34" charset="0"/>
              </a:rPr>
              <a:t>o nếu thiếu nước</a:t>
            </a:r>
            <a:endParaRPr lang="en-US" altLang="en-US" b="1" dirty="0">
              <a:solidFill>
                <a:srgbClr val="00B050"/>
              </a:solidFill>
              <a:latin typeface="Times New Roman" panose="02020603050405020304" pitchFamily="18" charset="0"/>
              <a:ea typeface="Arial" panose="020B0604020202020204" pitchFamily="34" charset="0"/>
            </a:endParaRPr>
          </a:p>
        </p:txBody>
      </p:sp>
      <p:sp>
        <p:nvSpPr>
          <p:cNvPr id="2" name="TextBox 1"/>
          <p:cNvSpPr txBox="1"/>
          <p:nvPr/>
        </p:nvSpPr>
        <p:spPr>
          <a:xfrm>
            <a:off x="1189038" y="2198688"/>
            <a:ext cx="10841037" cy="5476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Phân tích ảnh hưởng của nồng độ O</a:t>
            </a:r>
            <a:r>
              <a:rPr lang="vi-VN" altLang="en-US" sz="3200" b="1" baseline="-25000" dirty="0">
                <a:solidFill>
                  <a:srgbClr val="00B050"/>
                </a:solidFill>
                <a:latin typeface="Times New Roman" panose="02020603050405020304" pitchFamily="18" charset="0"/>
                <a:cs typeface="Arial" panose="020B0604020202020204" pitchFamily="34" charset="0"/>
              </a:rPr>
              <a:t>2</a:t>
            </a:r>
            <a:r>
              <a:rPr lang="vi-VN" altLang="en-US" b="1" dirty="0">
                <a:solidFill>
                  <a:srgbClr val="00B050"/>
                </a:solidFill>
                <a:latin typeface="Times New Roman" panose="02020603050405020304" pitchFamily="18" charset="0"/>
                <a:cs typeface="Arial" panose="020B0604020202020204" pitchFamily="34" charset="0"/>
              </a:rPr>
              <a:t> đến quá trình hô hấp.</a:t>
            </a:r>
            <a:endParaRPr lang="en-US" altLang="en-US" b="1" dirty="0">
              <a:solidFill>
                <a:srgbClr val="00B050"/>
              </a:solidFill>
              <a:latin typeface="Times New Roman" panose="02020603050405020304" pitchFamily="18" charset="0"/>
              <a:ea typeface="Arial" panose="020B0604020202020204" pitchFamily="34" charset="0"/>
            </a:endParaRPr>
          </a:p>
        </p:txBody>
      </p:sp>
      <p:sp>
        <p:nvSpPr>
          <p:cNvPr id="7" name="TextBox 6"/>
          <p:cNvSpPr txBox="1"/>
          <p:nvPr/>
        </p:nvSpPr>
        <p:spPr>
          <a:xfrm>
            <a:off x="1189038" y="3875088"/>
            <a:ext cx="10841037" cy="5556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Nhiệt độ ảnh hưởng như thế n</a:t>
            </a:r>
            <a:r>
              <a:rPr lang="vi-VN" altLang="en-US" b="1" dirty="0">
                <a:solidFill>
                  <a:srgbClr val="00B050"/>
                </a:solidFill>
                <a:latin typeface="Times New Roman" panose="02020603050405020304" pitchFamily="18" charset="0"/>
                <a:ea typeface="Arial" panose="020B0604020202020204" pitchFamily="34" charset="0"/>
              </a:rPr>
              <a:t>à</a:t>
            </a:r>
            <a:r>
              <a:rPr lang="vi-VN" altLang="en-US" b="1" dirty="0">
                <a:solidFill>
                  <a:srgbClr val="00B050"/>
                </a:solidFill>
                <a:latin typeface="Times New Roman" panose="02020603050405020304" pitchFamily="18" charset="0"/>
                <a:cs typeface="Arial" panose="020B0604020202020204" pitchFamily="34" charset="0"/>
              </a:rPr>
              <a:t>o đến quá trình hô hấp ở thực vật?</a:t>
            </a:r>
            <a:endParaRPr lang="en-US" altLang="en-US" b="1" dirty="0">
              <a:solidFill>
                <a:srgbClr val="00B050"/>
              </a:solidFill>
              <a:latin typeface="Times New Roman" panose="02020603050405020304" pitchFamily="18" charset="0"/>
              <a:ea typeface="Arial" panose="020B0604020202020204" pitchFamily="34" charset="0"/>
            </a:endParaRPr>
          </a:p>
        </p:txBody>
      </p:sp>
      <p:sp>
        <p:nvSpPr>
          <p:cNvPr id="8" name="TextBox 7"/>
          <p:cNvSpPr txBox="1"/>
          <p:nvPr/>
        </p:nvSpPr>
        <p:spPr>
          <a:xfrm>
            <a:off x="1230313" y="5334000"/>
            <a:ext cx="10841037" cy="5476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Tại sao nồng độ CO</a:t>
            </a:r>
            <a:r>
              <a:rPr lang="vi-VN" altLang="en-US" sz="3200" b="1" baseline="-25000" dirty="0">
                <a:solidFill>
                  <a:srgbClr val="00B050"/>
                </a:solidFill>
                <a:latin typeface="Times New Roman" panose="02020603050405020304" pitchFamily="18" charset="0"/>
                <a:cs typeface="Arial" panose="020B0604020202020204" pitchFamily="34" charset="0"/>
              </a:rPr>
              <a:t>2</a:t>
            </a:r>
            <a:r>
              <a:rPr lang="vi-VN" altLang="en-US" b="1" dirty="0">
                <a:solidFill>
                  <a:srgbClr val="00B050"/>
                </a:solidFill>
                <a:latin typeface="Times New Roman" panose="02020603050405020304" pitchFamily="18" charset="0"/>
                <a:cs typeface="Arial" panose="020B0604020202020204" pitchFamily="34" charset="0"/>
              </a:rPr>
              <a:t> cao ảnh hưởng không tốt đến hô hấp ở thực vật?</a:t>
            </a:r>
            <a:endParaRPr lang="en-US" altLang="en-US" b="1" dirty="0">
              <a:solidFill>
                <a:srgbClr val="00B050"/>
              </a:solidFill>
              <a:latin typeface="Times New Roman" panose="02020603050405020304" pitchFamily="18" charset="0"/>
              <a:ea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56"/>
                                        </p:tgtEl>
                                        <p:attrNameLst>
                                          <p:attrName>style.visibility</p:attrName>
                                        </p:attrNameLst>
                                      </p:cBhvr>
                                      <p:to>
                                        <p:strVal val="visible"/>
                                      </p:to>
                                    </p:set>
                                    <p:animEffect transition="in" filter="wipe(left)">
                                      <p:cBhvr>
                                        <p:cTn id="7" dur="500"/>
                                        <p:tgtEl>
                                          <p:spTgt spid="614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left)">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left)">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9698" name="Text Box 8"/>
          <p:cNvSpPr txBox="1"/>
          <p:nvPr/>
        </p:nvSpPr>
        <p:spPr>
          <a:xfrm>
            <a:off x="2209800" y="1617663"/>
            <a:ext cx="6427788" cy="830262"/>
          </a:xfrm>
          <a:prstGeom prst="rect">
            <a:avLst/>
          </a:prstGeom>
          <a:noFill/>
          <a:ln w="9525">
            <a:noFill/>
          </a:ln>
        </p:spPr>
        <p:txBody>
          <a:bodyPr>
            <a:spAutoFit/>
          </a:bodyPr>
          <a:lstStyle/>
          <a:p>
            <a:pPr algn="ctr" eaLnBrk="1" hangingPunct="1">
              <a:spcBef>
                <a:spcPct val="50000"/>
              </a:spcBef>
            </a:pPr>
            <a:r>
              <a:rPr lang="en-US" altLang="en-US" sz="2400" i="1" dirty="0">
                <a:solidFill>
                  <a:srgbClr val="008000"/>
                </a:solidFill>
                <a:latin typeface="Arial" panose="020B0604020202020204" pitchFamily="34" charset="0"/>
              </a:rPr>
              <a:t>“Vì sao cơ thể sống cần phải có oxygen? Vì Sao hít vào là oxygen còn thở ra lại là CO</a:t>
            </a:r>
            <a:r>
              <a:rPr lang="en-US" altLang="en-US" sz="2400" i="1" baseline="-25000" dirty="0">
                <a:solidFill>
                  <a:srgbClr val="008000"/>
                </a:solidFill>
                <a:latin typeface="Arial" panose="020B0604020202020204" pitchFamily="34" charset="0"/>
              </a:rPr>
              <a:t>2?</a:t>
            </a:r>
            <a:r>
              <a:rPr lang="en-US" altLang="en-US" sz="2400" i="1" dirty="0">
                <a:solidFill>
                  <a:srgbClr val="008000"/>
                </a:solidFill>
                <a:latin typeface="Arial" panose="020B0604020202020204" pitchFamily="34" charset="0"/>
              </a:rPr>
              <a:t>”</a:t>
            </a:r>
          </a:p>
        </p:txBody>
      </p:sp>
      <p:sp>
        <p:nvSpPr>
          <p:cNvPr id="4" name="Rectangle 3"/>
          <p:cNvSpPr/>
          <p:nvPr/>
        </p:nvSpPr>
        <p:spPr>
          <a:xfrm>
            <a:off x="1447800" y="-61912"/>
            <a:ext cx="8305800" cy="1745615"/>
          </a:xfrm>
          <a:prstGeom prst="rect">
            <a:avLst/>
          </a:prstGeom>
          <a:noFill/>
        </p:spPr>
        <p:txBody>
          <a:bodyPr>
            <a:spAutoFit/>
          </a:bodyPr>
          <a:lstStyle/>
          <a:p>
            <a:pPr algn="ctr" eaLnBrk="1" hangingPunct="1">
              <a:buNone/>
            </a:pPr>
            <a:r>
              <a:rPr lang="en-US" altLang="en-US" sz="5000" b="1" dirty="0">
                <a:solidFill>
                  <a:srgbClr val="00B0F0"/>
                </a:solidFill>
                <a:effectLst>
                  <a:outerShdw blurRad="38100" dist="38100" dir="2700000">
                    <a:srgbClr val="000000"/>
                  </a:outerShdw>
                </a:effectLst>
                <a:latin typeface="Times New Roman" panose="02020603050405020304" pitchFamily="18" charset="0"/>
                <a:cs typeface="Times New Roman" panose="02020603050405020304" pitchFamily="18" charset="0"/>
              </a:rPr>
              <a:t>BÀI 5: </a:t>
            </a:r>
          </a:p>
          <a:p>
            <a:pPr algn="ctr" eaLnBrk="1" hangingPunct="1">
              <a:lnSpc>
                <a:spcPct val="115000"/>
              </a:lnSpc>
              <a:buNone/>
            </a:pPr>
            <a:r>
              <a:rPr lang="vi-VN" altLang="x-none" sz="5000" b="1"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HÔ HẤP Ở THỰC VẬT</a:t>
            </a:r>
            <a:endParaRPr sz="5000" b="1" dirty="0">
              <a:solidFill>
                <a:srgbClr val="FF0000"/>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grpSp>
        <p:nvGrpSpPr>
          <p:cNvPr id="29700" name="Group 8"/>
          <p:cNvGrpSpPr/>
          <p:nvPr/>
        </p:nvGrpSpPr>
        <p:grpSpPr>
          <a:xfrm>
            <a:off x="0" y="0"/>
            <a:ext cx="12192000" cy="6873875"/>
            <a:chOff x="-1621" y="0"/>
            <a:chExt cx="9145621" cy="6873508"/>
          </a:xfrm>
        </p:grpSpPr>
        <p:sp>
          <p:nvSpPr>
            <p:cNvPr id="29702" name="Rectangle 9"/>
            <p:cNvSpPr/>
            <p:nvPr/>
          </p:nvSpPr>
          <p:spPr>
            <a:xfrm>
              <a:off x="-1621" y="0"/>
              <a:ext cx="152400" cy="6858000"/>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p>
              <a:pPr algn="ctr" eaLnBrk="1" hangingPunct="1"/>
              <a:endParaRPr lang="en-US" altLang="en-US" dirty="0">
                <a:solidFill>
                  <a:srgbClr val="008000"/>
                </a:solidFill>
                <a:latin typeface="Arial" panose="020B0604020202020204" pitchFamily="34" charset="0"/>
              </a:endParaRPr>
            </a:p>
          </p:txBody>
        </p:sp>
        <p:sp>
          <p:nvSpPr>
            <p:cNvPr id="29703" name="Rectangle 9"/>
            <p:cNvSpPr/>
            <p:nvPr/>
          </p:nvSpPr>
          <p:spPr>
            <a:xfrm>
              <a:off x="154022" y="6715329"/>
              <a:ext cx="8989978" cy="15817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p>
              <a:pPr algn="ctr" eaLnBrk="1" hangingPunct="1"/>
              <a:endParaRPr lang="en-US" altLang="en-US" dirty="0">
                <a:solidFill>
                  <a:srgbClr val="008000"/>
                </a:solidFill>
                <a:latin typeface="Arial" panose="020B0604020202020204" pitchFamily="34" charset="0"/>
              </a:endParaRPr>
            </a:p>
          </p:txBody>
        </p:sp>
      </p:grpSp>
      <p:pic>
        <p:nvPicPr>
          <p:cNvPr id="29701" name="Picture 9" descr="Plant Respiration Experiment"/>
          <p:cNvPicPr>
            <a:picLocks noChangeAspect="1"/>
          </p:cNvPicPr>
          <p:nvPr/>
        </p:nvPicPr>
        <p:blipFill>
          <a:blip r:embed="rId4"/>
          <a:stretch>
            <a:fillRect/>
          </a:stretch>
        </p:blipFill>
        <p:spPr>
          <a:xfrm>
            <a:off x="2590800" y="2525713"/>
            <a:ext cx="5780088" cy="4332287"/>
          </a:xfrm>
          <a:prstGeom prst="rect">
            <a:avLst/>
          </a:prstGeom>
          <a:noFill/>
          <a:ln w="9525">
            <a:noFill/>
          </a:ln>
        </p:spPr>
      </p:pic>
    </p:spTree>
  </p:cSld>
  <p:clrMapOvr>
    <a:masterClrMapping/>
  </p:clrMapOvr>
  <p:transition spd="slow">
    <p:check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nvGraphicFramePr>
        <p:xfrm>
          <a:off x="131763" y="882650"/>
          <a:ext cx="11920538" cy="6170613"/>
        </p:xfrm>
        <a:graphic>
          <a:graphicData uri="http://schemas.openxmlformats.org/drawingml/2006/table">
            <a:tbl>
              <a:tblPr firstRow="1" bandRow="1">
                <a:tableStyleId>{5C22544A-7EE6-4342-B048-85BDC9FD1C3A}</a:tableStyleId>
              </a:tblPr>
              <a:tblGrid>
                <a:gridCol w="1011111"/>
                <a:gridCol w="10909426"/>
              </a:tblGrid>
              <a:tr h="3073841">
                <a:tc>
                  <a:txBody>
                    <a:bodyPr/>
                    <a:lstStyle/>
                    <a:p>
                      <a:pPr algn="ctr"/>
                      <a:r>
                        <a:rPr lang="en-US" sz="2400" b="1">
                          <a:solidFill>
                            <a:schemeClr val="accent6">
                              <a:lumMod val="50000"/>
                            </a:schemeClr>
                          </a:solidFill>
                        </a:rPr>
                        <a:t>Nhóm 1</a:t>
                      </a:r>
                    </a:p>
                    <a:p>
                      <a:pPr algn="ctr"/>
                      <a:endParaRPr lang="en-US" sz="13800" b="1">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p>
                      <a:endParaRPr lang="en-US" sz="2400">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677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b="1">
                          <a:solidFill>
                            <a:schemeClr val="accent6">
                              <a:lumMod val="50000"/>
                            </a:schemeClr>
                          </a:solidFill>
                        </a:rPr>
                        <a:t>Nhóm 2</a:t>
                      </a:r>
                    </a:p>
                    <a:p>
                      <a:pPr algn="ctr"/>
                      <a:endParaRPr lang="en-US" sz="4400" b="1">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p>
                      <a:endParaRPr lang="en-US" sz="2400">
                        <a:solidFill>
                          <a:schemeClr val="accent6">
                            <a:lumMod val="50000"/>
                          </a:schemeClr>
                        </a:solidFill>
                      </a:endParaRPr>
                    </a:p>
                    <a:p>
                      <a:endParaRPr lang="en-US" sz="2400">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1456" name="Text Box 8"/>
          <p:cNvSpPr txBox="1"/>
          <p:nvPr/>
        </p:nvSpPr>
        <p:spPr>
          <a:xfrm>
            <a:off x="207963" y="407988"/>
            <a:ext cx="10868025"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III. </a:t>
            </a:r>
            <a:r>
              <a:rPr lang="vi-VN" altLang="en-US" sz="2400" b="1" dirty="0">
                <a:solidFill>
                  <a:srgbClr val="FF0000"/>
                </a:solidFill>
                <a:latin typeface="Times New Roman" panose="02020603050405020304" pitchFamily="18" charset="0"/>
                <a:cs typeface="Times New Roman" panose="02020603050405020304" pitchFamily="18" charset="0"/>
              </a:rPr>
              <a:t>CÁC YẾU TỐ ẢNH HƯỞNG ĐẾN HÔ HẤP Ở THỰC VẬT</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grpSp>
        <p:nvGrpSpPr>
          <p:cNvPr id="60430" name="Group 14"/>
          <p:cNvGrpSpPr/>
          <p:nvPr/>
        </p:nvGrpSpPr>
        <p:grpSpPr>
          <a:xfrm>
            <a:off x="0" y="-26987"/>
            <a:ext cx="12192000" cy="6888162"/>
            <a:chOff x="-9684" y="-27337"/>
            <a:chExt cx="9155305" cy="6888385"/>
          </a:xfrm>
        </p:grpSpPr>
        <p:sp>
          <p:nvSpPr>
            <p:cNvPr id="60436"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60438"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60439"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60431" name="Text Box 8"/>
          <p:cNvSpPr txBox="1"/>
          <p:nvPr/>
        </p:nvSpPr>
        <p:spPr>
          <a:xfrm>
            <a:off x="1828800" y="-57150"/>
            <a:ext cx="8534400" cy="460375"/>
          </a:xfrm>
          <a:prstGeom prst="rect">
            <a:avLst/>
          </a:prstGeom>
          <a:solidFill>
            <a:srgbClr val="CCFF66"/>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HƯỚNG DẪN TÌM HIỂU CÁC NHÓM CHO NỘI DUNG III</a:t>
            </a:r>
            <a:endParaRPr lang="en-US" altLang="en-US" sz="2400" b="1" i="1" dirty="0">
              <a:solidFill>
                <a:srgbClr val="0070C0"/>
              </a:solidFill>
              <a:latin typeface="Arial" panose="020B0604020202020204" pitchFamily="34" charset="0"/>
            </a:endParaRPr>
          </a:p>
        </p:txBody>
      </p:sp>
      <p:sp>
        <p:nvSpPr>
          <p:cNvPr id="3" name="TextBox 2"/>
          <p:cNvSpPr txBox="1"/>
          <p:nvPr/>
        </p:nvSpPr>
        <p:spPr>
          <a:xfrm>
            <a:off x="1158875" y="904875"/>
            <a:ext cx="10841038" cy="5556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Quá trình hô hấp sẽ bị ảnh hưởng như thế n</a:t>
            </a:r>
            <a:r>
              <a:rPr lang="vi-VN" altLang="en-US" b="1" dirty="0">
                <a:solidFill>
                  <a:srgbClr val="00B050"/>
                </a:solidFill>
                <a:latin typeface="Times New Roman" panose="02020603050405020304" pitchFamily="18" charset="0"/>
                <a:ea typeface="Arial" panose="020B0604020202020204" pitchFamily="34" charset="0"/>
              </a:rPr>
              <a:t>à</a:t>
            </a:r>
            <a:r>
              <a:rPr lang="vi-VN" altLang="en-US" b="1" dirty="0">
                <a:solidFill>
                  <a:srgbClr val="00B050"/>
                </a:solidFill>
                <a:latin typeface="Times New Roman" panose="02020603050405020304" pitchFamily="18" charset="0"/>
                <a:cs typeface="Arial" panose="020B0604020202020204" pitchFamily="34" charset="0"/>
              </a:rPr>
              <a:t>o nếu thiếu nước</a:t>
            </a:r>
            <a:endParaRPr lang="en-US" altLang="en-US" b="1" dirty="0">
              <a:solidFill>
                <a:srgbClr val="00B050"/>
              </a:solidFill>
              <a:latin typeface="Times New Roman" panose="02020603050405020304" pitchFamily="18" charset="0"/>
              <a:ea typeface="Arial" panose="020B0604020202020204" pitchFamily="34" charset="0"/>
            </a:endParaRPr>
          </a:p>
        </p:txBody>
      </p:sp>
      <p:sp>
        <p:nvSpPr>
          <p:cNvPr id="2" name="TextBox 1"/>
          <p:cNvSpPr txBox="1"/>
          <p:nvPr/>
        </p:nvSpPr>
        <p:spPr>
          <a:xfrm>
            <a:off x="1192213" y="3852863"/>
            <a:ext cx="10841037" cy="5476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Phân tích ảnh hưởng của nồng độ O</a:t>
            </a:r>
            <a:r>
              <a:rPr lang="vi-VN" altLang="en-US" sz="3200" b="1" baseline="-25000" dirty="0">
                <a:solidFill>
                  <a:srgbClr val="00B050"/>
                </a:solidFill>
                <a:latin typeface="Times New Roman" panose="02020603050405020304" pitchFamily="18" charset="0"/>
                <a:cs typeface="Arial" panose="020B0604020202020204" pitchFamily="34" charset="0"/>
              </a:rPr>
              <a:t>2</a:t>
            </a:r>
            <a:r>
              <a:rPr lang="vi-VN" altLang="en-US" b="1" dirty="0">
                <a:solidFill>
                  <a:srgbClr val="00B050"/>
                </a:solidFill>
                <a:latin typeface="Times New Roman" panose="02020603050405020304" pitchFamily="18" charset="0"/>
                <a:cs typeface="Arial" panose="020B0604020202020204" pitchFamily="34" charset="0"/>
              </a:rPr>
              <a:t> đến quá trình hô hấp.</a:t>
            </a:r>
            <a:endParaRPr lang="en-US" altLang="en-US" b="1" dirty="0">
              <a:solidFill>
                <a:srgbClr val="00B050"/>
              </a:solidFill>
              <a:latin typeface="Times New Roman" panose="02020603050405020304" pitchFamily="18" charset="0"/>
              <a:ea typeface="Arial" panose="020B0604020202020204" pitchFamily="34" charset="0"/>
            </a:endParaRPr>
          </a:p>
        </p:txBody>
      </p:sp>
      <p:sp>
        <p:nvSpPr>
          <p:cNvPr id="62482" name="TextBox 5"/>
          <p:cNvSpPr txBox="1"/>
          <p:nvPr/>
        </p:nvSpPr>
        <p:spPr>
          <a:xfrm>
            <a:off x="1235075" y="1382713"/>
            <a:ext cx="10756900" cy="12001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00000"/>
              </a:lnSpc>
              <a:spcBef>
                <a:spcPct val="0"/>
              </a:spcBef>
              <a:buFontTx/>
              <a:buNone/>
              <a:tabLst>
                <a:tab pos="88900" algn="l"/>
              </a:tabLst>
            </a:pPr>
            <a:r>
              <a:rPr lang="vi-VN" altLang="en-US" sz="2400" dirty="0">
                <a:solidFill>
                  <a:srgbClr val="333333"/>
                </a:solidFill>
                <a:latin typeface="Times New Roman" panose="02020603050405020304" pitchFamily="18" charset="0"/>
                <a:cs typeface="Times New Roman" panose="02020603050405020304" pitchFamily="18" charset="0"/>
              </a:rPr>
              <a:t>H</a:t>
            </a:r>
            <a:r>
              <a:rPr lang="vi-VN" altLang="en-US" sz="2400" dirty="0">
                <a:solidFill>
                  <a:srgbClr val="333333"/>
                </a:solidFill>
                <a:latin typeface="Times New Roman" panose="02020603050405020304" pitchFamily="18" charset="0"/>
                <a:ea typeface="Times New Roman" panose="02020603050405020304" pitchFamily="18" charset="0"/>
              </a:rPr>
              <a:t>à</a:t>
            </a:r>
            <a:r>
              <a:rPr lang="vi-VN" altLang="en-US" sz="2400" dirty="0">
                <a:solidFill>
                  <a:srgbClr val="333333"/>
                </a:solidFill>
                <a:latin typeface="Times New Roman" panose="02020603050405020304" pitchFamily="18" charset="0"/>
                <a:cs typeface="Times New Roman" panose="02020603050405020304" pitchFamily="18" charset="0"/>
              </a:rPr>
              <a:t>m lượng nước ảnh hưởng đến </a:t>
            </a:r>
            <a:r>
              <a:rPr lang="en-US" altLang="en-US" sz="2400" dirty="0">
                <a:solidFill>
                  <a:srgbClr val="333333"/>
                </a:solidFill>
                <a:latin typeface="Times New Roman" panose="02020603050405020304" pitchFamily="18" charset="0"/>
                <a:cs typeface="Times New Roman" panose="02020603050405020304" pitchFamily="18" charset="0"/>
              </a:rPr>
              <a:t>khả năng hấp thụ v</a:t>
            </a:r>
            <a:r>
              <a:rPr lang="en-US" altLang="en-US" sz="2400" dirty="0">
                <a:solidFill>
                  <a:srgbClr val="333333"/>
                </a:solidFill>
                <a:latin typeface="Times New Roman" panose="02020603050405020304" pitchFamily="18" charset="0"/>
                <a:ea typeface="Times New Roman" panose="02020603050405020304" pitchFamily="18" charset="0"/>
              </a:rPr>
              <a:t>à</a:t>
            </a:r>
            <a:r>
              <a:rPr lang="en-US" altLang="en-US" sz="2400" dirty="0">
                <a:solidFill>
                  <a:srgbClr val="333333"/>
                </a:solidFill>
                <a:latin typeface="Times New Roman" panose="02020603050405020304" pitchFamily="18" charset="0"/>
                <a:cs typeface="Times New Roman" panose="02020603050405020304" pitchFamily="18" charset="0"/>
              </a:rPr>
              <a:t> hoạt động enzyme?</a:t>
            </a:r>
            <a:endParaRPr lang="en-US" altLang="en-US" sz="2400" dirty="0">
              <a:latin typeface="Times New Roman" panose="02020603050405020304" pitchFamily="18" charset="0"/>
              <a:cs typeface="Times New Roman" panose="02020603050405020304" pitchFamily="18" charset="0"/>
            </a:endParaRPr>
          </a:p>
          <a:p>
            <a:pPr marL="0" lvl="0" indent="0" algn="just" defTabSz="914400">
              <a:lnSpc>
                <a:spcPct val="100000"/>
              </a:lnSpc>
              <a:spcBef>
                <a:spcPct val="0"/>
              </a:spcBef>
              <a:buFontTx/>
              <a:buNone/>
              <a:tabLst>
                <a:tab pos="88900" algn="l"/>
              </a:tabLst>
            </a:pPr>
            <a:r>
              <a:rPr lang="vi-VN" altLang="en-US" sz="2400" dirty="0">
                <a:solidFill>
                  <a:srgbClr val="333333"/>
                </a:solidFill>
                <a:latin typeface="Times New Roman" panose="02020603050405020304" pitchFamily="18" charset="0"/>
                <a:cs typeface="Times New Roman" panose="02020603050405020304" pitchFamily="18" charset="0"/>
              </a:rPr>
              <a:t>Nước cần thiết cho quá trình </a:t>
            </a:r>
            <a:r>
              <a:rPr lang="en-US" altLang="en-US" sz="2400" dirty="0">
                <a:solidFill>
                  <a:srgbClr val="333333"/>
                </a:solidFill>
                <a:latin typeface="Times New Roman" panose="02020603050405020304" pitchFamily="18" charset="0"/>
                <a:cs typeface="Times New Roman" panose="02020603050405020304" pitchFamily="18" charset="0"/>
              </a:rPr>
              <a:t>n</a:t>
            </a:r>
            <a:r>
              <a:rPr lang="en-US" altLang="en-US" sz="2400" dirty="0">
                <a:solidFill>
                  <a:srgbClr val="333333"/>
                </a:solidFill>
                <a:latin typeface="Times New Roman" panose="02020603050405020304" pitchFamily="18" charset="0"/>
                <a:ea typeface="Times New Roman" panose="02020603050405020304" pitchFamily="18" charset="0"/>
              </a:rPr>
              <a:t>à</a:t>
            </a:r>
            <a:r>
              <a:rPr lang="en-US" altLang="en-US" sz="2400" dirty="0">
                <a:solidFill>
                  <a:srgbClr val="333333"/>
                </a:solidFill>
                <a:latin typeface="Times New Roman" panose="02020603050405020304" pitchFamily="18" charset="0"/>
                <a:cs typeface="Times New Roman" panose="02020603050405020304" pitchFamily="18" charset="0"/>
              </a:rPr>
              <a:t>o</a:t>
            </a:r>
            <a:r>
              <a:rPr lang="vi-VN" altLang="en-US" sz="2400" dirty="0">
                <a:solidFill>
                  <a:srgbClr val="333333"/>
                </a:solidFill>
                <a:latin typeface="Times New Roman" panose="02020603050405020304" pitchFamily="18" charset="0"/>
                <a:cs typeface="Times New Roman" panose="02020603050405020304" pitchFamily="18" charset="0"/>
              </a:rPr>
              <a:t> hô hấp</a:t>
            </a:r>
            <a:r>
              <a:rPr lang="en-US" altLang="en-US" sz="2400" dirty="0">
                <a:solidFill>
                  <a:srgbClr val="333333"/>
                </a:solidFill>
                <a:latin typeface="Times New Roman" panose="02020603050405020304" pitchFamily="18" charset="0"/>
                <a:cs typeface="Times New Roman" panose="02020603050405020304" pitchFamily="18" charset="0"/>
              </a:rPr>
              <a:t>?</a:t>
            </a:r>
            <a:r>
              <a:rPr lang="vi-VN" altLang="en-US" sz="2400" dirty="0">
                <a:solidFill>
                  <a:srgbClr val="333333"/>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a:p>
            <a:pPr marL="0" lvl="0" indent="0" defTabSz="914400">
              <a:lnSpc>
                <a:spcPct val="100000"/>
              </a:lnSpc>
              <a:spcBef>
                <a:spcPct val="0"/>
              </a:spcBef>
              <a:buFontTx/>
              <a:buNone/>
              <a:tabLst>
                <a:tab pos="88900" algn="l"/>
              </a:tabLst>
            </a:pPr>
            <a:r>
              <a:rPr lang="vi-VN" altLang="en-US" sz="2400" dirty="0">
                <a:solidFill>
                  <a:srgbClr val="333333"/>
                </a:solidFill>
                <a:latin typeface="Times New Roman" panose="02020603050405020304" pitchFamily="18" charset="0"/>
                <a:cs typeface="Arial" panose="020B0604020202020204" pitchFamily="34" charset="0"/>
              </a:rPr>
              <a:t>Vì vậy, </a:t>
            </a:r>
            <a:r>
              <a:rPr lang="en-US" altLang="en-US" sz="2400" dirty="0">
                <a:solidFill>
                  <a:srgbClr val="333333"/>
                </a:solidFill>
                <a:latin typeface="Times New Roman" panose="02020603050405020304" pitchFamily="18" charset="0"/>
                <a:cs typeface="Arial" panose="020B0604020202020204" pitchFamily="34" charset="0"/>
              </a:rPr>
              <a:t>lượng nước phải như thế n</a:t>
            </a:r>
            <a:r>
              <a:rPr lang="en-US" altLang="en-US" sz="2400" dirty="0">
                <a:solidFill>
                  <a:srgbClr val="333333"/>
                </a:solidFill>
                <a:latin typeface="Times New Roman" panose="02020603050405020304" pitchFamily="18" charset="0"/>
                <a:ea typeface="Arial" panose="020B0604020202020204" pitchFamily="34" charset="0"/>
              </a:rPr>
              <a:t>à</a:t>
            </a:r>
            <a:r>
              <a:rPr lang="en-US" altLang="en-US" sz="2400" dirty="0">
                <a:solidFill>
                  <a:srgbClr val="333333"/>
                </a:solidFill>
                <a:latin typeface="Times New Roman" panose="02020603050405020304" pitchFamily="18" charset="0"/>
                <a:cs typeface="Arial" panose="020B0604020202020204" pitchFamily="34" charset="0"/>
              </a:rPr>
              <a:t>o?</a:t>
            </a:r>
            <a:endParaRPr lang="en-US" altLang="en-US" sz="2400" dirty="0">
              <a:latin typeface="Times New Roman" panose="02020603050405020304" pitchFamily="18" charset="0"/>
              <a:ea typeface="Times New Roman" panose="02020603050405020304" pitchFamily="18" charset="0"/>
            </a:endParaRPr>
          </a:p>
        </p:txBody>
      </p:sp>
      <p:sp>
        <p:nvSpPr>
          <p:cNvPr id="62483" name="TextBox 9"/>
          <p:cNvSpPr txBox="1"/>
          <p:nvPr/>
        </p:nvSpPr>
        <p:spPr>
          <a:xfrm>
            <a:off x="1235075" y="4430713"/>
            <a:ext cx="10756900" cy="12001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00000"/>
              </a:lnSpc>
              <a:spcBef>
                <a:spcPct val="0"/>
              </a:spcBef>
              <a:buFontTx/>
              <a:buNone/>
              <a:tabLst>
                <a:tab pos="88900" algn="l"/>
              </a:tabLst>
            </a:pPr>
            <a:r>
              <a:rPr lang="en-US" altLang="en-US" sz="2400" dirty="0">
                <a:solidFill>
                  <a:srgbClr val="333333"/>
                </a:solidFill>
                <a:latin typeface="Times New Roman" panose="02020603050405020304" pitchFamily="18" charset="0"/>
                <a:cs typeface="Times New Roman" panose="02020603050405020304" pitchFamily="18" charset="0"/>
              </a:rPr>
              <a:t>	</a:t>
            </a:r>
            <a:r>
              <a:rPr lang="vi-VN" altLang="en-US" sz="2400" dirty="0">
                <a:solidFill>
                  <a:srgbClr val="333333"/>
                </a:solidFill>
                <a:latin typeface="Times New Roman" panose="02020603050405020304" pitchFamily="18" charset="0"/>
                <a:cs typeface="Times New Roman" panose="02020603050405020304" pitchFamily="18" charset="0"/>
              </a:rPr>
              <a:t>O</a:t>
            </a:r>
            <a:r>
              <a:rPr lang="vi-VN" altLang="en-US" sz="2400" baseline="-25000" dirty="0">
                <a:solidFill>
                  <a:srgbClr val="333333"/>
                </a:solidFill>
                <a:latin typeface="Times New Roman" panose="02020603050405020304" pitchFamily="18" charset="0"/>
                <a:cs typeface="Times New Roman" panose="02020603050405020304" pitchFamily="18" charset="0"/>
              </a:rPr>
              <a:t>2</a:t>
            </a:r>
            <a:r>
              <a:rPr lang="vi-VN" altLang="en-US" sz="2400" dirty="0">
                <a:solidFill>
                  <a:srgbClr val="333333"/>
                </a:solidFill>
                <a:latin typeface="Times New Roman" panose="02020603050405020304" pitchFamily="18" charset="0"/>
                <a:cs typeface="Times New Roman" panose="02020603050405020304" pitchFamily="18" charset="0"/>
              </a:rPr>
              <a:t> l</a:t>
            </a:r>
            <a:r>
              <a:rPr lang="vi-VN" altLang="en-US" sz="2400" dirty="0">
                <a:solidFill>
                  <a:srgbClr val="333333"/>
                </a:solidFill>
                <a:latin typeface="Times New Roman" panose="02020603050405020304" pitchFamily="18" charset="0"/>
                <a:ea typeface="Times New Roman" panose="02020603050405020304" pitchFamily="18" charset="0"/>
              </a:rPr>
              <a:t>à</a:t>
            </a:r>
            <a:r>
              <a:rPr lang="vi-VN" altLang="en-US" sz="2400" dirty="0">
                <a:solidFill>
                  <a:srgbClr val="333333"/>
                </a:solidFill>
                <a:latin typeface="Times New Roman" panose="02020603050405020304" pitchFamily="18" charset="0"/>
                <a:cs typeface="Times New Roman" panose="02020603050405020304" pitchFamily="18" charset="0"/>
              </a:rPr>
              <a:t> </a:t>
            </a:r>
            <a:r>
              <a:rPr lang="en-US" altLang="en-US" sz="2400" dirty="0">
                <a:solidFill>
                  <a:srgbClr val="333333"/>
                </a:solidFill>
                <a:latin typeface="Times New Roman" panose="02020603050405020304" pitchFamily="18" charset="0"/>
                <a:cs typeface="Times New Roman" panose="02020603050405020304" pitchFamily="18" charset="0"/>
              </a:rPr>
              <a:t>đóng vai trò gì trong hô hấp?</a:t>
            </a:r>
            <a:endParaRPr lang="en-US" altLang="en-US" sz="2400" dirty="0">
              <a:latin typeface="Times New Roman" panose="02020603050405020304" pitchFamily="18" charset="0"/>
              <a:cs typeface="Times New Roman" panose="02020603050405020304" pitchFamily="18" charset="0"/>
            </a:endParaRPr>
          </a:p>
          <a:p>
            <a:pPr marL="0" lvl="0" indent="0" algn="just" defTabSz="914400">
              <a:lnSpc>
                <a:spcPct val="100000"/>
              </a:lnSpc>
              <a:spcBef>
                <a:spcPct val="0"/>
              </a:spcBef>
              <a:buFontTx/>
              <a:buNone/>
              <a:tabLst>
                <a:tab pos="88900" algn="l"/>
              </a:tabLst>
            </a:pPr>
            <a:r>
              <a:rPr lang="vi-VN" altLang="en-US" sz="2400" dirty="0">
                <a:solidFill>
                  <a:srgbClr val="333333"/>
                </a:solidFill>
                <a:latin typeface="Times New Roman" panose="02020603050405020304" pitchFamily="18" charset="0"/>
                <a:cs typeface="Times New Roman" panose="02020603050405020304" pitchFamily="18" charset="0"/>
              </a:rPr>
              <a:t>	Nếu nồng độ O</a:t>
            </a:r>
            <a:r>
              <a:rPr lang="vi-VN" altLang="en-US" sz="2400" baseline="-25000" dirty="0">
                <a:solidFill>
                  <a:srgbClr val="333333"/>
                </a:solidFill>
                <a:latin typeface="Times New Roman" panose="02020603050405020304" pitchFamily="18" charset="0"/>
                <a:cs typeface="Times New Roman" panose="02020603050405020304" pitchFamily="18" charset="0"/>
              </a:rPr>
              <a:t>2</a:t>
            </a:r>
            <a:r>
              <a:rPr lang="vi-VN" altLang="en-US" sz="2400" dirty="0">
                <a:solidFill>
                  <a:srgbClr val="333333"/>
                </a:solidFill>
                <a:latin typeface="Times New Roman" panose="02020603050405020304" pitchFamily="18" charset="0"/>
                <a:cs typeface="Times New Roman" panose="02020603050405020304" pitchFamily="18" charset="0"/>
              </a:rPr>
              <a:t> </a:t>
            </a:r>
            <a:r>
              <a:rPr lang="en-US" altLang="en-US" sz="2400" dirty="0">
                <a:solidFill>
                  <a:srgbClr val="333333"/>
                </a:solidFill>
                <a:latin typeface="Times New Roman" panose="02020603050405020304" pitchFamily="18" charset="0"/>
                <a:cs typeface="Times New Roman" panose="02020603050405020304" pitchFamily="18" charset="0"/>
              </a:rPr>
              <a:t>thấp quá </a:t>
            </a:r>
            <a:r>
              <a:rPr lang="vi-VN" altLang="en-US" sz="2400" dirty="0">
                <a:solidFill>
                  <a:srgbClr val="333333"/>
                </a:solidFill>
                <a:latin typeface="Times New Roman" panose="02020603050405020304" pitchFamily="18" charset="0"/>
                <a:cs typeface="Times New Roman" panose="02020603050405020304" pitchFamily="18" charset="0"/>
              </a:rPr>
              <a:t>sẽ bị ảnh hưởng</a:t>
            </a:r>
            <a:r>
              <a:rPr lang="en-US" altLang="en-US" sz="2400" dirty="0">
                <a:solidFill>
                  <a:srgbClr val="333333"/>
                </a:solidFill>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marL="0" lvl="0" indent="0" defTabSz="914400">
              <a:lnSpc>
                <a:spcPct val="100000"/>
              </a:lnSpc>
              <a:spcBef>
                <a:spcPct val="0"/>
              </a:spcBef>
              <a:buFontTx/>
              <a:buNone/>
              <a:tabLst>
                <a:tab pos="88900" algn="l"/>
              </a:tabLst>
            </a:pPr>
            <a:r>
              <a:rPr lang="vi-VN" altLang="en-US" sz="2400" dirty="0">
                <a:solidFill>
                  <a:srgbClr val="333333"/>
                </a:solidFill>
                <a:latin typeface="Times New Roman" panose="02020603050405020304" pitchFamily="18" charset="0"/>
                <a:cs typeface="Arial" panose="020B0604020202020204" pitchFamily="34" charset="0"/>
              </a:rPr>
              <a:t>Ở thực vật, khi môi trường thiếu O</a:t>
            </a:r>
            <a:r>
              <a:rPr lang="vi-VN" altLang="en-US" sz="2400" baseline="-25000" dirty="0">
                <a:solidFill>
                  <a:srgbClr val="333333"/>
                </a:solidFill>
                <a:latin typeface="Times New Roman" panose="02020603050405020304" pitchFamily="18" charset="0"/>
                <a:cs typeface="Arial" panose="020B0604020202020204" pitchFamily="34" charset="0"/>
              </a:rPr>
              <a:t>2</a:t>
            </a:r>
            <a:r>
              <a:rPr lang="en-US" altLang="en-US" sz="2400" dirty="0">
                <a:solidFill>
                  <a:srgbClr val="333333"/>
                </a:solidFill>
                <a:latin typeface="Times New Roman" panose="02020603050405020304" pitchFamily="18" charset="0"/>
                <a:cs typeface="Arial" panose="020B0604020202020204" pitchFamily="34" charset="0"/>
              </a:rPr>
              <a:t> thì điều gì xảy ra?</a:t>
            </a:r>
            <a:endParaRPr lang="en-US" altLang="en-US" sz="2400" dirty="0">
              <a:latin typeface="Times New Roman" panose="02020603050405020304" pitchFamily="18" charset="0"/>
              <a:ea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56"/>
                                        </p:tgtEl>
                                        <p:attrNameLst>
                                          <p:attrName>style.visibility</p:attrName>
                                        </p:attrNameLst>
                                      </p:cBhvr>
                                      <p:to>
                                        <p:strVal val="visible"/>
                                      </p:to>
                                    </p:set>
                                    <p:animEffect transition="in" filter="wipe(left)">
                                      <p:cBhvr>
                                        <p:cTn id="7" dur="500"/>
                                        <p:tgtEl>
                                          <p:spTgt spid="614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left)">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2482">
                                            <p:txEl>
                                              <p:pRg st="0" end="0"/>
                                            </p:txEl>
                                          </p:spTgt>
                                        </p:tgtEl>
                                        <p:attrNameLst>
                                          <p:attrName>style.visibility</p:attrName>
                                        </p:attrNameLst>
                                      </p:cBhvr>
                                      <p:to>
                                        <p:strVal val="visible"/>
                                      </p:to>
                                    </p:set>
                                    <p:animEffect transition="in" filter="wipe(left)">
                                      <p:cBhvr>
                                        <p:cTn id="27" dur="500"/>
                                        <p:tgtEl>
                                          <p:spTgt spid="6248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2482">
                                            <p:txEl>
                                              <p:pRg st="1" end="1"/>
                                            </p:txEl>
                                          </p:spTgt>
                                        </p:tgtEl>
                                        <p:attrNameLst>
                                          <p:attrName>style.visibility</p:attrName>
                                        </p:attrNameLst>
                                      </p:cBhvr>
                                      <p:to>
                                        <p:strVal val="visible"/>
                                      </p:to>
                                    </p:set>
                                    <p:animEffect transition="in" filter="wipe(left)">
                                      <p:cBhvr>
                                        <p:cTn id="32" dur="500"/>
                                        <p:tgtEl>
                                          <p:spTgt spid="6248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2482">
                                            <p:txEl>
                                              <p:pRg st="2" end="2"/>
                                            </p:txEl>
                                          </p:spTgt>
                                        </p:tgtEl>
                                        <p:attrNameLst>
                                          <p:attrName>style.visibility</p:attrName>
                                        </p:attrNameLst>
                                      </p:cBhvr>
                                      <p:to>
                                        <p:strVal val="visible"/>
                                      </p:to>
                                    </p:set>
                                    <p:animEffect transition="in" filter="wipe(left)">
                                      <p:cBhvr>
                                        <p:cTn id="37" dur="500"/>
                                        <p:tgtEl>
                                          <p:spTgt spid="6248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2483">
                                            <p:txEl>
                                              <p:pRg st="0" end="0"/>
                                            </p:txEl>
                                          </p:spTgt>
                                        </p:tgtEl>
                                        <p:attrNameLst>
                                          <p:attrName>style.visibility</p:attrName>
                                        </p:attrNameLst>
                                      </p:cBhvr>
                                      <p:to>
                                        <p:strVal val="visible"/>
                                      </p:to>
                                    </p:set>
                                    <p:animEffect transition="in" filter="wipe(left)">
                                      <p:cBhvr>
                                        <p:cTn id="42" dur="500"/>
                                        <p:tgtEl>
                                          <p:spTgt spid="6248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2483">
                                            <p:txEl>
                                              <p:pRg st="1" end="1"/>
                                            </p:txEl>
                                          </p:spTgt>
                                        </p:tgtEl>
                                        <p:attrNameLst>
                                          <p:attrName>style.visibility</p:attrName>
                                        </p:attrNameLst>
                                      </p:cBhvr>
                                      <p:to>
                                        <p:strVal val="visible"/>
                                      </p:to>
                                    </p:set>
                                    <p:animEffect transition="in" filter="wipe(left)">
                                      <p:cBhvr>
                                        <p:cTn id="47" dur="500"/>
                                        <p:tgtEl>
                                          <p:spTgt spid="6248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2483">
                                            <p:txEl>
                                              <p:pRg st="2" end="2"/>
                                            </p:txEl>
                                          </p:spTgt>
                                        </p:tgtEl>
                                        <p:attrNameLst>
                                          <p:attrName>style.visibility</p:attrName>
                                        </p:attrNameLst>
                                      </p:cBhvr>
                                      <p:to>
                                        <p:strVal val="visible"/>
                                      </p:to>
                                    </p:set>
                                    <p:animEffect transition="in" filter="wipe(left)">
                                      <p:cBhvr>
                                        <p:cTn id="52" dur="500"/>
                                        <p:tgtEl>
                                          <p:spTgt spid="62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nvGraphicFramePr>
        <p:xfrm>
          <a:off x="131763" y="882650"/>
          <a:ext cx="11920538" cy="6170613"/>
        </p:xfrm>
        <a:graphic>
          <a:graphicData uri="http://schemas.openxmlformats.org/drawingml/2006/table">
            <a:tbl>
              <a:tblPr firstRow="1" bandRow="1">
                <a:tableStyleId>{5C22544A-7EE6-4342-B048-85BDC9FD1C3A}</a:tableStyleId>
              </a:tblPr>
              <a:tblGrid>
                <a:gridCol w="1011111"/>
                <a:gridCol w="10909426"/>
              </a:tblGrid>
              <a:tr h="3073841">
                <a:tc>
                  <a:txBody>
                    <a:bodyPr/>
                    <a:lstStyle/>
                    <a:p>
                      <a:pPr algn="ctr"/>
                      <a:r>
                        <a:rPr lang="en-US" sz="2400" b="1">
                          <a:solidFill>
                            <a:schemeClr val="accent6">
                              <a:lumMod val="50000"/>
                            </a:schemeClr>
                          </a:solidFill>
                        </a:rPr>
                        <a:t>Nhóm 3</a:t>
                      </a:r>
                    </a:p>
                    <a:p>
                      <a:pPr algn="ctr"/>
                      <a:endParaRPr lang="en-US" sz="13800" b="1">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p>
                      <a:endParaRPr lang="en-US" sz="2400">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677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b="1">
                          <a:solidFill>
                            <a:schemeClr val="accent6">
                              <a:lumMod val="50000"/>
                            </a:schemeClr>
                          </a:solidFill>
                        </a:rPr>
                        <a:t>Nhóm 4</a:t>
                      </a:r>
                    </a:p>
                    <a:p>
                      <a:pPr algn="ctr"/>
                      <a:endParaRPr lang="en-US" sz="4400" b="1">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p>
                      <a:endParaRPr lang="en-US" sz="2400">
                        <a:solidFill>
                          <a:schemeClr val="accent6">
                            <a:lumMod val="50000"/>
                          </a:schemeClr>
                        </a:solidFill>
                      </a:endParaRPr>
                    </a:p>
                    <a:p>
                      <a:endParaRPr lang="en-US" sz="2400">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1456" name="Text Box 8"/>
          <p:cNvSpPr txBox="1"/>
          <p:nvPr/>
        </p:nvSpPr>
        <p:spPr>
          <a:xfrm>
            <a:off x="207963" y="407988"/>
            <a:ext cx="10868025"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III. </a:t>
            </a:r>
            <a:r>
              <a:rPr lang="vi-VN" altLang="en-US" sz="2400" b="1" dirty="0">
                <a:solidFill>
                  <a:srgbClr val="FF0000"/>
                </a:solidFill>
                <a:latin typeface="Times New Roman" panose="02020603050405020304" pitchFamily="18" charset="0"/>
                <a:cs typeface="Times New Roman" panose="02020603050405020304" pitchFamily="18" charset="0"/>
              </a:rPr>
              <a:t>CÁC YẾU TỐ ẢNH HƯỞNG ĐẾN HÔ HẤP Ở THỰC VẬT</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grpSp>
        <p:nvGrpSpPr>
          <p:cNvPr id="62478" name="Group 14"/>
          <p:cNvGrpSpPr/>
          <p:nvPr/>
        </p:nvGrpSpPr>
        <p:grpSpPr>
          <a:xfrm>
            <a:off x="0" y="-26987"/>
            <a:ext cx="12192000" cy="6888162"/>
            <a:chOff x="-9684" y="-27337"/>
            <a:chExt cx="9155305" cy="6888385"/>
          </a:xfrm>
        </p:grpSpPr>
        <p:sp>
          <p:nvSpPr>
            <p:cNvPr id="62484"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62486"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62487"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3" name="TextBox 2"/>
          <p:cNvSpPr txBox="1"/>
          <p:nvPr/>
        </p:nvSpPr>
        <p:spPr>
          <a:xfrm>
            <a:off x="1158875" y="904875"/>
            <a:ext cx="10841038" cy="5556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Nhiệt độ ảnh hưởng như thế n</a:t>
            </a:r>
            <a:r>
              <a:rPr lang="vi-VN" altLang="en-US" b="1" dirty="0">
                <a:solidFill>
                  <a:srgbClr val="00B050"/>
                </a:solidFill>
                <a:latin typeface="Times New Roman" panose="02020603050405020304" pitchFamily="18" charset="0"/>
                <a:ea typeface="Arial" panose="020B0604020202020204" pitchFamily="34" charset="0"/>
              </a:rPr>
              <a:t>à</a:t>
            </a:r>
            <a:r>
              <a:rPr lang="vi-VN" altLang="en-US" b="1" dirty="0">
                <a:solidFill>
                  <a:srgbClr val="00B050"/>
                </a:solidFill>
                <a:latin typeface="Times New Roman" panose="02020603050405020304" pitchFamily="18" charset="0"/>
                <a:cs typeface="Arial" panose="020B0604020202020204" pitchFamily="34" charset="0"/>
              </a:rPr>
              <a:t>o đến quá trình hô hấp ở thực vật?</a:t>
            </a:r>
            <a:endParaRPr lang="en-US" altLang="en-US" b="1" dirty="0">
              <a:solidFill>
                <a:srgbClr val="00B050"/>
              </a:solidFill>
              <a:latin typeface="Times New Roman" panose="02020603050405020304" pitchFamily="18" charset="0"/>
              <a:ea typeface="Arial" panose="020B0604020202020204" pitchFamily="34" charset="0"/>
            </a:endParaRPr>
          </a:p>
        </p:txBody>
      </p:sp>
      <p:sp>
        <p:nvSpPr>
          <p:cNvPr id="2" name="TextBox 1"/>
          <p:cNvSpPr txBox="1"/>
          <p:nvPr/>
        </p:nvSpPr>
        <p:spPr>
          <a:xfrm>
            <a:off x="1192213" y="3941763"/>
            <a:ext cx="10841037" cy="5476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Tại sao nồng độ CO</a:t>
            </a:r>
            <a:r>
              <a:rPr lang="vi-VN" altLang="en-US" sz="3200" b="1" baseline="-25000" dirty="0">
                <a:solidFill>
                  <a:srgbClr val="00B050"/>
                </a:solidFill>
                <a:latin typeface="Times New Roman" panose="02020603050405020304" pitchFamily="18" charset="0"/>
                <a:cs typeface="Arial" panose="020B0604020202020204" pitchFamily="34" charset="0"/>
              </a:rPr>
              <a:t>2</a:t>
            </a:r>
            <a:r>
              <a:rPr lang="vi-VN" altLang="en-US" b="1" dirty="0">
                <a:solidFill>
                  <a:srgbClr val="00B050"/>
                </a:solidFill>
                <a:latin typeface="Times New Roman" panose="02020603050405020304" pitchFamily="18" charset="0"/>
                <a:cs typeface="Arial" panose="020B0604020202020204" pitchFamily="34" charset="0"/>
              </a:rPr>
              <a:t> cao ảnh hưởng không tốt đến hô hấp ở thực vật?</a:t>
            </a:r>
            <a:endParaRPr lang="en-US" altLang="en-US" b="1" dirty="0">
              <a:solidFill>
                <a:srgbClr val="00B050"/>
              </a:solidFill>
              <a:latin typeface="Times New Roman" panose="02020603050405020304" pitchFamily="18" charset="0"/>
              <a:ea typeface="Arial" panose="020B0604020202020204" pitchFamily="34" charset="0"/>
            </a:endParaRPr>
          </a:p>
        </p:txBody>
      </p:sp>
      <p:sp>
        <p:nvSpPr>
          <p:cNvPr id="64530" name="TextBox 6"/>
          <p:cNvSpPr txBox="1"/>
          <p:nvPr/>
        </p:nvSpPr>
        <p:spPr>
          <a:xfrm>
            <a:off x="1208088" y="1384300"/>
            <a:ext cx="10791825" cy="12461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00000"/>
              </a:lnSpc>
              <a:spcBef>
                <a:spcPct val="0"/>
              </a:spcBef>
              <a:buFontTx/>
              <a:buNone/>
              <a:tabLst>
                <a:tab pos="88900" algn="l"/>
              </a:tabLst>
            </a:pPr>
            <a:r>
              <a:rPr lang="en-US" altLang="en-US" sz="2500" dirty="0">
                <a:solidFill>
                  <a:srgbClr val="333333"/>
                </a:solidFill>
                <a:latin typeface="Times New Roman" panose="02020603050405020304" pitchFamily="18" charset="0"/>
                <a:cs typeface="Times New Roman" panose="02020603050405020304" pitchFamily="18" charset="0"/>
              </a:rPr>
              <a:t>     </a:t>
            </a:r>
            <a:r>
              <a:rPr lang="vi-VN" altLang="en-US" sz="2500" dirty="0">
                <a:solidFill>
                  <a:srgbClr val="333333"/>
                </a:solidFill>
                <a:latin typeface="Times New Roman" panose="02020603050405020304" pitchFamily="18" charset="0"/>
                <a:cs typeface="Times New Roman" panose="02020603050405020304" pitchFamily="18" charset="0"/>
              </a:rPr>
              <a:t>Nhiệt độ tối ưu cho quá trình hô hấp của thực vật</a:t>
            </a:r>
            <a:r>
              <a:rPr lang="en-US" altLang="en-US" sz="2500" dirty="0">
                <a:solidFill>
                  <a:srgbClr val="333333"/>
                </a:solidFill>
                <a:latin typeface="Times New Roman" panose="02020603050405020304" pitchFamily="18" charset="0"/>
                <a:cs typeface="Times New Roman" panose="02020603050405020304" pitchFamily="18" charset="0"/>
              </a:rPr>
              <a:t>?</a:t>
            </a:r>
          </a:p>
          <a:p>
            <a:pPr marL="0" lvl="0" indent="0" algn="just" defTabSz="914400">
              <a:lnSpc>
                <a:spcPct val="100000"/>
              </a:lnSpc>
              <a:spcBef>
                <a:spcPct val="0"/>
              </a:spcBef>
              <a:buFontTx/>
              <a:buNone/>
              <a:tabLst>
                <a:tab pos="88900" algn="l"/>
              </a:tabLst>
            </a:pPr>
            <a:r>
              <a:rPr lang="en-US" altLang="en-US" sz="2500" dirty="0">
                <a:solidFill>
                  <a:srgbClr val="333333"/>
                </a:solidFill>
                <a:latin typeface="Times New Roman" panose="02020603050405020304" pitchFamily="18" charset="0"/>
                <a:cs typeface="Times New Roman" panose="02020603050405020304" pitchFamily="18" charset="0"/>
              </a:rPr>
              <a:t>	    Khoảng giá trị nhiệt độ ảnh hưởng đến hô hấp?</a:t>
            </a:r>
            <a:endParaRPr lang="en-US" altLang="en-US" sz="2500" dirty="0">
              <a:latin typeface="Times New Roman" panose="02020603050405020304" pitchFamily="18" charset="0"/>
              <a:cs typeface="Times New Roman" panose="02020603050405020304" pitchFamily="18" charset="0"/>
            </a:endParaRPr>
          </a:p>
          <a:p>
            <a:pPr marL="0" lvl="0" indent="0" algn="just" defTabSz="914400">
              <a:lnSpc>
                <a:spcPct val="100000"/>
              </a:lnSpc>
              <a:spcBef>
                <a:spcPct val="0"/>
              </a:spcBef>
              <a:buFontTx/>
              <a:buNone/>
              <a:tabLst>
                <a:tab pos="88900" algn="l"/>
              </a:tabLst>
            </a:pPr>
            <a:r>
              <a:rPr lang="vi-VN" altLang="en-US" sz="2500" dirty="0">
                <a:solidFill>
                  <a:srgbClr val="333333"/>
                </a:solidFill>
                <a:latin typeface="Times New Roman" panose="02020603050405020304" pitchFamily="18" charset="0"/>
                <a:cs typeface="Times New Roman" panose="02020603050405020304" pitchFamily="18" charset="0"/>
              </a:rPr>
              <a:t>	</a:t>
            </a:r>
            <a:r>
              <a:rPr lang="en-US" altLang="en-US" sz="2500" dirty="0">
                <a:solidFill>
                  <a:srgbClr val="333333"/>
                </a:solidFill>
                <a:latin typeface="Times New Roman" panose="02020603050405020304" pitchFamily="18" charset="0"/>
                <a:cs typeface="Arial" panose="020B0604020202020204" pitchFamily="34" charset="0"/>
              </a:rPr>
              <a:t>    </a:t>
            </a:r>
            <a:r>
              <a:rPr lang="vi-VN" altLang="en-US" sz="2500" dirty="0">
                <a:solidFill>
                  <a:srgbClr val="333333"/>
                </a:solidFill>
                <a:latin typeface="Times New Roman" panose="02020603050405020304" pitchFamily="18" charset="0"/>
                <a:cs typeface="Arial" panose="020B0604020202020204" pitchFamily="34" charset="0"/>
              </a:rPr>
              <a:t>Trong khoảng </a:t>
            </a:r>
            <a:r>
              <a:rPr lang="en-US" altLang="en-US" sz="2500" dirty="0">
                <a:solidFill>
                  <a:srgbClr val="333333"/>
                </a:solidFill>
                <a:latin typeface="Times New Roman" panose="02020603050405020304" pitchFamily="18" charset="0"/>
                <a:cs typeface="Arial" panose="020B0604020202020204" pitchFamily="34" charset="0"/>
              </a:rPr>
              <a:t>giá trị về </a:t>
            </a:r>
            <a:r>
              <a:rPr lang="vi-VN" altLang="en-US" sz="2500" dirty="0">
                <a:solidFill>
                  <a:srgbClr val="333333"/>
                </a:solidFill>
                <a:latin typeface="Times New Roman" panose="02020603050405020304" pitchFamily="18" charset="0"/>
                <a:cs typeface="Arial" panose="020B0604020202020204" pitchFamily="34" charset="0"/>
              </a:rPr>
              <a:t>nhiệt độ</a:t>
            </a:r>
            <a:r>
              <a:rPr lang="en-US" altLang="en-US" sz="2500" dirty="0">
                <a:solidFill>
                  <a:srgbClr val="333333"/>
                </a:solidFill>
                <a:latin typeface="Times New Roman" panose="02020603050405020304" pitchFamily="18" charset="0"/>
                <a:cs typeface="Arial" panose="020B0604020202020204" pitchFamily="34" charset="0"/>
              </a:rPr>
              <a:t> -&gt; tác động như thế n</a:t>
            </a:r>
            <a:r>
              <a:rPr lang="en-US" altLang="en-US" sz="2500" dirty="0">
                <a:solidFill>
                  <a:srgbClr val="333333"/>
                </a:solidFill>
                <a:latin typeface="Times New Roman" panose="02020603050405020304" pitchFamily="18" charset="0"/>
                <a:ea typeface="Arial" panose="020B0604020202020204" pitchFamily="34" charset="0"/>
              </a:rPr>
              <a:t>à</a:t>
            </a:r>
            <a:r>
              <a:rPr lang="en-US" altLang="en-US" sz="2500" dirty="0">
                <a:solidFill>
                  <a:srgbClr val="333333"/>
                </a:solidFill>
                <a:latin typeface="Times New Roman" panose="02020603050405020304" pitchFamily="18" charset="0"/>
                <a:cs typeface="Arial" panose="020B0604020202020204" pitchFamily="34" charset="0"/>
              </a:rPr>
              <a:t>o đến hô hấp?</a:t>
            </a:r>
            <a:endParaRPr lang="en-US" altLang="en-US" sz="2500" dirty="0">
              <a:latin typeface="Times New Roman" panose="02020603050405020304" pitchFamily="18" charset="0"/>
              <a:ea typeface="Times New Roman" panose="02020603050405020304" pitchFamily="18" charset="0"/>
            </a:endParaRPr>
          </a:p>
        </p:txBody>
      </p:sp>
      <p:sp>
        <p:nvSpPr>
          <p:cNvPr id="64531" name="TextBox 8"/>
          <p:cNvSpPr txBox="1"/>
          <p:nvPr/>
        </p:nvSpPr>
        <p:spPr>
          <a:xfrm>
            <a:off x="1238250" y="4506913"/>
            <a:ext cx="10761663" cy="12922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0"/>
              </a:spcBef>
              <a:buFontTx/>
              <a:buNone/>
            </a:pPr>
            <a:r>
              <a:rPr lang="en-US" altLang="en-US" sz="2600" dirty="0">
                <a:solidFill>
                  <a:srgbClr val="333333"/>
                </a:solidFill>
                <a:latin typeface="Times New Roman" panose="02020603050405020304" pitchFamily="18" charset="0"/>
                <a:cs typeface="Arial" panose="020B0604020202020204" pitchFamily="34" charset="0"/>
              </a:rPr>
              <a:t>+ </a:t>
            </a:r>
            <a:r>
              <a:rPr lang="vi-VN" altLang="en-US" sz="2600" dirty="0">
                <a:solidFill>
                  <a:srgbClr val="333333"/>
                </a:solidFill>
                <a:latin typeface="Times New Roman" panose="02020603050405020304" pitchFamily="18" charset="0"/>
                <a:cs typeface="Arial" panose="020B0604020202020204" pitchFamily="34" charset="0"/>
              </a:rPr>
              <a:t>Tăng nồng độ CO</a:t>
            </a:r>
            <a:r>
              <a:rPr lang="vi-VN" altLang="en-US" sz="2600" baseline="-25000" dirty="0">
                <a:solidFill>
                  <a:srgbClr val="333333"/>
                </a:solidFill>
                <a:latin typeface="Times New Roman" panose="02020603050405020304" pitchFamily="18" charset="0"/>
                <a:cs typeface="Arial" panose="020B0604020202020204" pitchFamily="34" charset="0"/>
              </a:rPr>
              <a:t>2</a:t>
            </a:r>
            <a:r>
              <a:rPr lang="vi-VN" altLang="en-US" sz="2600" dirty="0">
                <a:solidFill>
                  <a:srgbClr val="333333"/>
                </a:solidFill>
                <a:latin typeface="Times New Roman" panose="02020603050405020304" pitchFamily="18" charset="0"/>
                <a:cs typeface="Arial" panose="020B0604020202020204" pitchFamily="34" charset="0"/>
              </a:rPr>
              <a:t> trong khí quyển sẽ gây</a:t>
            </a:r>
            <a:r>
              <a:rPr lang="en-US" altLang="en-US" sz="2600" dirty="0">
                <a:solidFill>
                  <a:srgbClr val="333333"/>
                </a:solidFill>
                <a:latin typeface="Times New Roman" panose="02020603050405020304" pitchFamily="18" charset="0"/>
                <a:cs typeface="Arial" panose="020B0604020202020204" pitchFamily="34" charset="0"/>
              </a:rPr>
              <a:t> những gì cho hô hấp?</a:t>
            </a:r>
          </a:p>
          <a:p>
            <a:pPr marL="0" lvl="0" indent="0" algn="just">
              <a:lnSpc>
                <a:spcPct val="100000"/>
              </a:lnSpc>
              <a:spcBef>
                <a:spcPct val="0"/>
              </a:spcBef>
              <a:buFontTx/>
              <a:buNone/>
            </a:pPr>
            <a:r>
              <a:rPr lang="en-US" altLang="en-US" sz="2600" dirty="0">
                <a:solidFill>
                  <a:srgbClr val="333333"/>
                </a:solidFill>
                <a:latin typeface="Times New Roman" panose="02020603050405020304" pitchFamily="18" charset="0"/>
                <a:cs typeface="Arial" panose="020B0604020202020204" pitchFamily="34" charset="0"/>
              </a:rPr>
              <a:t>+ </a:t>
            </a:r>
            <a:r>
              <a:rPr lang="vi-VN" altLang="en-US" sz="2600" dirty="0">
                <a:solidFill>
                  <a:srgbClr val="333333"/>
                </a:solidFill>
                <a:latin typeface="Times New Roman" panose="02020603050405020304" pitchFamily="18" charset="0"/>
                <a:cs typeface="Arial" panose="020B0604020202020204" pitchFamily="34" charset="0"/>
              </a:rPr>
              <a:t>Ở môi trường đất nghèo O</a:t>
            </a:r>
            <a:r>
              <a:rPr lang="vi-VN" altLang="en-US" sz="2600" baseline="-25000" dirty="0">
                <a:solidFill>
                  <a:srgbClr val="333333"/>
                </a:solidFill>
                <a:latin typeface="Times New Roman" panose="02020603050405020304" pitchFamily="18" charset="0"/>
                <a:cs typeface="Arial" panose="020B0604020202020204" pitchFamily="34" charset="0"/>
              </a:rPr>
              <a:t>2</a:t>
            </a:r>
            <a:r>
              <a:rPr lang="vi-VN" altLang="en-US" sz="2600" dirty="0">
                <a:solidFill>
                  <a:srgbClr val="333333"/>
                </a:solidFill>
                <a:latin typeface="Times New Roman" panose="02020603050405020304" pitchFamily="18" charset="0"/>
                <a:cs typeface="Arial" panose="020B0604020202020204" pitchFamily="34" charset="0"/>
              </a:rPr>
              <a:t>, h</a:t>
            </a:r>
            <a:r>
              <a:rPr lang="vi-VN" altLang="en-US" sz="2600" dirty="0">
                <a:solidFill>
                  <a:srgbClr val="333333"/>
                </a:solidFill>
                <a:latin typeface="Times New Roman" panose="02020603050405020304" pitchFamily="18" charset="0"/>
                <a:ea typeface="Arial" panose="020B0604020202020204" pitchFamily="34" charset="0"/>
              </a:rPr>
              <a:t>à</a:t>
            </a:r>
            <a:r>
              <a:rPr lang="vi-VN" altLang="en-US" sz="2600" dirty="0">
                <a:solidFill>
                  <a:srgbClr val="333333"/>
                </a:solidFill>
                <a:latin typeface="Times New Roman" panose="02020603050405020304" pitchFamily="18" charset="0"/>
                <a:cs typeface="Arial" panose="020B0604020202020204" pitchFamily="34" charset="0"/>
              </a:rPr>
              <a:t>m lượng CO</a:t>
            </a:r>
            <a:r>
              <a:rPr lang="vi-VN" altLang="en-US" sz="2600" baseline="-25000" dirty="0">
                <a:solidFill>
                  <a:srgbClr val="333333"/>
                </a:solidFill>
                <a:latin typeface="Times New Roman" panose="02020603050405020304" pitchFamily="18" charset="0"/>
                <a:cs typeface="Arial" panose="020B0604020202020204" pitchFamily="34" charset="0"/>
              </a:rPr>
              <a:t>2</a:t>
            </a:r>
            <a:r>
              <a:rPr lang="vi-VN" altLang="en-US" sz="2600" dirty="0">
                <a:solidFill>
                  <a:srgbClr val="333333"/>
                </a:solidFill>
                <a:latin typeface="Times New Roman" panose="02020603050405020304" pitchFamily="18" charset="0"/>
                <a:cs typeface="Arial" panose="020B0604020202020204" pitchFamily="34" charset="0"/>
              </a:rPr>
              <a:t> tích tụ nhiều </a:t>
            </a:r>
            <a:r>
              <a:rPr lang="en-US" altLang="en-US" sz="2600" dirty="0">
                <a:solidFill>
                  <a:srgbClr val="333333"/>
                </a:solidFill>
                <a:latin typeface="Times New Roman" panose="02020603050405020304" pitchFamily="18" charset="0"/>
                <a:cs typeface="Arial" panose="020B0604020202020204" pitchFamily="34" charset="0"/>
              </a:rPr>
              <a:t>sẽ tác động như thế n</a:t>
            </a:r>
            <a:r>
              <a:rPr lang="en-US" altLang="en-US" sz="2600" dirty="0">
                <a:solidFill>
                  <a:srgbClr val="333333"/>
                </a:solidFill>
                <a:latin typeface="Times New Roman" panose="02020603050405020304" pitchFamily="18" charset="0"/>
                <a:ea typeface="Arial" panose="020B0604020202020204" pitchFamily="34" charset="0"/>
              </a:rPr>
              <a:t>à</a:t>
            </a:r>
            <a:r>
              <a:rPr lang="en-US" altLang="en-US" sz="2600" dirty="0">
                <a:solidFill>
                  <a:srgbClr val="333333"/>
                </a:solidFill>
                <a:latin typeface="Times New Roman" panose="02020603050405020304" pitchFamily="18" charset="0"/>
                <a:cs typeface="Arial" panose="020B0604020202020204" pitchFamily="34" charset="0"/>
              </a:rPr>
              <a:t>o?</a:t>
            </a:r>
            <a:endParaRPr lang="en-US" altLang="en-US" sz="2600" dirty="0">
              <a:latin typeface="Times New Roman" panose="02020603050405020304" pitchFamily="18" charset="0"/>
              <a:ea typeface="Arial" panose="020B0604020202020204" pitchFamily="34" charset="0"/>
            </a:endParaRPr>
          </a:p>
        </p:txBody>
      </p:sp>
      <p:sp>
        <p:nvSpPr>
          <p:cNvPr id="62483" name="Text Box 8"/>
          <p:cNvSpPr txBox="1"/>
          <p:nvPr/>
        </p:nvSpPr>
        <p:spPr>
          <a:xfrm>
            <a:off x="1828800" y="-57150"/>
            <a:ext cx="8534400" cy="460375"/>
          </a:xfrm>
          <a:prstGeom prst="rect">
            <a:avLst/>
          </a:prstGeom>
          <a:solidFill>
            <a:srgbClr val="CCFF66"/>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HƯỚNG DẪN TÌM HIỂU CÁC NHÓM CHO NỘI DUNG III</a:t>
            </a:r>
            <a:endParaRPr lang="en-US" altLang="en-US" sz="2400" b="1" i="1" dirty="0">
              <a:solidFill>
                <a:srgbClr val="0070C0"/>
              </a:solidFill>
              <a:latin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56"/>
                                        </p:tgtEl>
                                        <p:attrNameLst>
                                          <p:attrName>style.visibility</p:attrName>
                                        </p:attrNameLst>
                                      </p:cBhvr>
                                      <p:to>
                                        <p:strVal val="visible"/>
                                      </p:to>
                                    </p:set>
                                    <p:animEffect transition="in" filter="wipe(left)">
                                      <p:cBhvr>
                                        <p:cTn id="7" dur="500"/>
                                        <p:tgtEl>
                                          <p:spTgt spid="614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left)">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4530">
                                            <p:txEl>
                                              <p:pRg st="0" end="0"/>
                                            </p:txEl>
                                          </p:spTgt>
                                        </p:tgtEl>
                                        <p:attrNameLst>
                                          <p:attrName>style.visibility</p:attrName>
                                        </p:attrNameLst>
                                      </p:cBhvr>
                                      <p:to>
                                        <p:strVal val="visible"/>
                                      </p:to>
                                    </p:set>
                                    <p:animEffect transition="in" filter="wipe(left)">
                                      <p:cBhvr>
                                        <p:cTn id="27" dur="500"/>
                                        <p:tgtEl>
                                          <p:spTgt spid="6453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4530">
                                            <p:txEl>
                                              <p:pRg st="1" end="1"/>
                                            </p:txEl>
                                          </p:spTgt>
                                        </p:tgtEl>
                                        <p:attrNameLst>
                                          <p:attrName>style.visibility</p:attrName>
                                        </p:attrNameLst>
                                      </p:cBhvr>
                                      <p:to>
                                        <p:strVal val="visible"/>
                                      </p:to>
                                    </p:set>
                                    <p:animEffect transition="in" filter="wipe(left)">
                                      <p:cBhvr>
                                        <p:cTn id="32" dur="500"/>
                                        <p:tgtEl>
                                          <p:spTgt spid="6453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4530">
                                            <p:txEl>
                                              <p:pRg st="2" end="2"/>
                                            </p:txEl>
                                          </p:spTgt>
                                        </p:tgtEl>
                                        <p:attrNameLst>
                                          <p:attrName>style.visibility</p:attrName>
                                        </p:attrNameLst>
                                      </p:cBhvr>
                                      <p:to>
                                        <p:strVal val="visible"/>
                                      </p:to>
                                    </p:set>
                                    <p:animEffect transition="in" filter="wipe(left)">
                                      <p:cBhvr>
                                        <p:cTn id="37" dur="500"/>
                                        <p:tgtEl>
                                          <p:spTgt spid="6453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4531">
                                            <p:txEl>
                                              <p:pRg st="0" end="0"/>
                                            </p:txEl>
                                          </p:spTgt>
                                        </p:tgtEl>
                                        <p:attrNameLst>
                                          <p:attrName>style.visibility</p:attrName>
                                        </p:attrNameLst>
                                      </p:cBhvr>
                                      <p:to>
                                        <p:strVal val="visible"/>
                                      </p:to>
                                    </p:set>
                                    <p:animEffect transition="in" filter="wipe(left)">
                                      <p:cBhvr>
                                        <p:cTn id="42" dur="500"/>
                                        <p:tgtEl>
                                          <p:spTgt spid="6453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4531">
                                            <p:txEl>
                                              <p:pRg st="1" end="1"/>
                                            </p:txEl>
                                          </p:spTgt>
                                        </p:tgtEl>
                                        <p:attrNameLst>
                                          <p:attrName>style.visibility</p:attrName>
                                        </p:attrNameLst>
                                      </p:cBhvr>
                                      <p:to>
                                        <p:strVal val="visible"/>
                                      </p:to>
                                    </p:set>
                                    <p:animEffect transition="in" filter="wipe(left)">
                                      <p:cBhvr>
                                        <p:cTn id="47" dur="500"/>
                                        <p:tgtEl>
                                          <p:spTgt spid="64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nvGraphicFramePr>
        <p:xfrm>
          <a:off x="131763" y="882650"/>
          <a:ext cx="11920538" cy="6170613"/>
        </p:xfrm>
        <a:graphic>
          <a:graphicData uri="http://schemas.openxmlformats.org/drawingml/2006/table">
            <a:tbl>
              <a:tblPr firstRow="1" bandRow="1">
                <a:tableStyleId>{5C22544A-7EE6-4342-B048-85BDC9FD1C3A}</a:tableStyleId>
              </a:tblPr>
              <a:tblGrid>
                <a:gridCol w="1011111"/>
                <a:gridCol w="10909426"/>
              </a:tblGrid>
              <a:tr h="3073841">
                <a:tc>
                  <a:txBody>
                    <a:bodyPr/>
                    <a:lstStyle/>
                    <a:p>
                      <a:pPr algn="ctr"/>
                      <a:r>
                        <a:rPr lang="en-US" sz="2400" b="1">
                          <a:solidFill>
                            <a:schemeClr val="accent6">
                              <a:lumMod val="50000"/>
                            </a:schemeClr>
                          </a:solidFill>
                        </a:rPr>
                        <a:t>Nhóm 1</a:t>
                      </a:r>
                    </a:p>
                    <a:p>
                      <a:pPr algn="ctr"/>
                      <a:endParaRPr lang="en-US" sz="13800" b="1">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p>
                      <a:endParaRPr lang="en-US" sz="2400">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677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b="1">
                          <a:solidFill>
                            <a:schemeClr val="accent6">
                              <a:lumMod val="50000"/>
                            </a:schemeClr>
                          </a:solidFill>
                        </a:rPr>
                        <a:t>Nhóm 2</a:t>
                      </a:r>
                    </a:p>
                    <a:p>
                      <a:pPr algn="ctr"/>
                      <a:endParaRPr lang="en-US" sz="4400" b="1">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p>
                      <a:endParaRPr lang="en-US" sz="2400">
                        <a:solidFill>
                          <a:schemeClr val="accent6">
                            <a:lumMod val="50000"/>
                          </a:schemeClr>
                        </a:solidFill>
                      </a:endParaRPr>
                    </a:p>
                    <a:p>
                      <a:endParaRPr lang="en-US" sz="2400">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1456" name="Text Box 8"/>
          <p:cNvSpPr txBox="1"/>
          <p:nvPr/>
        </p:nvSpPr>
        <p:spPr>
          <a:xfrm>
            <a:off x="207963" y="407988"/>
            <a:ext cx="10868025"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III. </a:t>
            </a:r>
            <a:r>
              <a:rPr lang="vi-VN" altLang="en-US" sz="2400" b="1" dirty="0">
                <a:solidFill>
                  <a:srgbClr val="FF0000"/>
                </a:solidFill>
                <a:latin typeface="Times New Roman" panose="02020603050405020304" pitchFamily="18" charset="0"/>
                <a:cs typeface="Times New Roman" panose="02020603050405020304" pitchFamily="18" charset="0"/>
              </a:rPr>
              <a:t>CÁC YẾU TỐ ẢNH HƯỞNG ĐẾN HÔ HẤP Ở THỰC VẬT</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grpSp>
        <p:nvGrpSpPr>
          <p:cNvPr id="64526" name="Group 14"/>
          <p:cNvGrpSpPr/>
          <p:nvPr/>
        </p:nvGrpSpPr>
        <p:grpSpPr>
          <a:xfrm>
            <a:off x="0" y="-26987"/>
            <a:ext cx="12192000" cy="6888162"/>
            <a:chOff x="-9684" y="-27337"/>
            <a:chExt cx="9155305" cy="6888385"/>
          </a:xfrm>
        </p:grpSpPr>
        <p:sp>
          <p:nvSpPr>
            <p:cNvPr id="64532"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64534"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64535"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64527" name="Text Box 8"/>
          <p:cNvSpPr txBox="1"/>
          <p:nvPr/>
        </p:nvSpPr>
        <p:spPr>
          <a:xfrm>
            <a:off x="1828800" y="-57150"/>
            <a:ext cx="8534400" cy="460375"/>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TRẢ LỜI CÂU HỎI CHO NỘI DUNG III</a:t>
            </a:r>
            <a:endParaRPr lang="en-US" altLang="en-US" sz="2400" b="1" i="1" dirty="0">
              <a:solidFill>
                <a:srgbClr val="0070C0"/>
              </a:solidFill>
              <a:latin typeface="Arial" panose="020B0604020202020204" pitchFamily="34" charset="0"/>
            </a:endParaRPr>
          </a:p>
        </p:txBody>
      </p:sp>
      <p:sp>
        <p:nvSpPr>
          <p:cNvPr id="3" name="TextBox 2"/>
          <p:cNvSpPr txBox="1"/>
          <p:nvPr/>
        </p:nvSpPr>
        <p:spPr>
          <a:xfrm>
            <a:off x="1158875" y="904875"/>
            <a:ext cx="10841038" cy="5556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Quá trình hô hấp sẽ bị ảnh hưởng như thế n</a:t>
            </a:r>
            <a:r>
              <a:rPr lang="vi-VN" altLang="en-US" b="1" dirty="0">
                <a:solidFill>
                  <a:srgbClr val="00B050"/>
                </a:solidFill>
                <a:latin typeface="Times New Roman" panose="02020603050405020304" pitchFamily="18" charset="0"/>
                <a:ea typeface="Arial" panose="020B0604020202020204" pitchFamily="34" charset="0"/>
              </a:rPr>
              <a:t>à</a:t>
            </a:r>
            <a:r>
              <a:rPr lang="vi-VN" altLang="en-US" b="1" dirty="0">
                <a:solidFill>
                  <a:srgbClr val="00B050"/>
                </a:solidFill>
                <a:latin typeface="Times New Roman" panose="02020603050405020304" pitchFamily="18" charset="0"/>
                <a:cs typeface="Arial" panose="020B0604020202020204" pitchFamily="34" charset="0"/>
              </a:rPr>
              <a:t>o nếu thiếu nước</a:t>
            </a:r>
            <a:endParaRPr lang="en-US" altLang="en-US" b="1" dirty="0">
              <a:solidFill>
                <a:srgbClr val="00B050"/>
              </a:solidFill>
              <a:latin typeface="Times New Roman" panose="02020603050405020304" pitchFamily="18" charset="0"/>
              <a:ea typeface="Arial" panose="020B0604020202020204" pitchFamily="34" charset="0"/>
            </a:endParaRPr>
          </a:p>
        </p:txBody>
      </p:sp>
      <p:sp>
        <p:nvSpPr>
          <p:cNvPr id="2" name="TextBox 1"/>
          <p:cNvSpPr txBox="1"/>
          <p:nvPr/>
        </p:nvSpPr>
        <p:spPr>
          <a:xfrm>
            <a:off x="1192213" y="3852863"/>
            <a:ext cx="10841037" cy="5476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Phân tích ảnh hưởng của nồng độ O</a:t>
            </a:r>
            <a:r>
              <a:rPr lang="vi-VN" altLang="en-US" sz="3200" b="1" baseline="-25000" dirty="0">
                <a:solidFill>
                  <a:srgbClr val="00B050"/>
                </a:solidFill>
                <a:latin typeface="Times New Roman" panose="02020603050405020304" pitchFamily="18" charset="0"/>
                <a:cs typeface="Arial" panose="020B0604020202020204" pitchFamily="34" charset="0"/>
              </a:rPr>
              <a:t>2</a:t>
            </a:r>
            <a:r>
              <a:rPr lang="vi-VN" altLang="en-US" b="1" dirty="0">
                <a:solidFill>
                  <a:srgbClr val="00B050"/>
                </a:solidFill>
                <a:latin typeface="Times New Roman" panose="02020603050405020304" pitchFamily="18" charset="0"/>
                <a:cs typeface="Arial" panose="020B0604020202020204" pitchFamily="34" charset="0"/>
              </a:rPr>
              <a:t> đến quá trình hô hấp.</a:t>
            </a:r>
            <a:endParaRPr lang="en-US" altLang="en-US" b="1" dirty="0">
              <a:solidFill>
                <a:srgbClr val="00B050"/>
              </a:solidFill>
              <a:latin typeface="Times New Roman" panose="02020603050405020304" pitchFamily="18" charset="0"/>
              <a:ea typeface="Arial" panose="020B0604020202020204" pitchFamily="34" charset="0"/>
            </a:endParaRPr>
          </a:p>
        </p:txBody>
      </p:sp>
      <p:sp>
        <p:nvSpPr>
          <p:cNvPr id="64530" name="TextBox 5"/>
          <p:cNvSpPr txBox="1"/>
          <p:nvPr/>
        </p:nvSpPr>
        <p:spPr>
          <a:xfrm>
            <a:off x="1235075" y="1382713"/>
            <a:ext cx="10756900" cy="2678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00000"/>
              </a:lnSpc>
              <a:spcBef>
                <a:spcPct val="0"/>
              </a:spcBef>
              <a:buFontTx/>
              <a:buNone/>
              <a:tabLst>
                <a:tab pos="88900" algn="l"/>
              </a:tabLst>
            </a:pPr>
            <a:r>
              <a:rPr lang="vi-VN" altLang="en-US" sz="2400" dirty="0">
                <a:solidFill>
                  <a:srgbClr val="333333"/>
                </a:solidFill>
                <a:latin typeface="Times New Roman" panose="02020603050405020304" pitchFamily="18" charset="0"/>
                <a:cs typeface="Times New Roman" panose="02020603050405020304" pitchFamily="18" charset="0"/>
              </a:rPr>
              <a:t>H</a:t>
            </a:r>
            <a:r>
              <a:rPr lang="vi-VN" altLang="en-US" sz="2400" dirty="0">
                <a:solidFill>
                  <a:srgbClr val="333333"/>
                </a:solidFill>
                <a:latin typeface="Times New Roman" panose="02020603050405020304" pitchFamily="18" charset="0"/>
                <a:ea typeface="Times New Roman" panose="02020603050405020304" pitchFamily="18" charset="0"/>
              </a:rPr>
              <a:t>à</a:t>
            </a:r>
            <a:r>
              <a:rPr lang="vi-VN" altLang="en-US" sz="2400" dirty="0">
                <a:solidFill>
                  <a:srgbClr val="333333"/>
                </a:solidFill>
                <a:latin typeface="Times New Roman" panose="02020603050405020304" pitchFamily="18" charset="0"/>
                <a:cs typeface="Times New Roman" panose="02020603050405020304" pitchFamily="18" charset="0"/>
              </a:rPr>
              <a:t>m lượng nước ảnh hưởng đến áp suất thẩm thấu của tế b</a:t>
            </a:r>
            <a:r>
              <a:rPr lang="vi-VN" altLang="en-US" sz="2400" dirty="0">
                <a:solidFill>
                  <a:srgbClr val="333333"/>
                </a:solidFill>
                <a:latin typeface="Times New Roman" panose="02020603050405020304" pitchFamily="18" charset="0"/>
                <a:ea typeface="Times New Roman" panose="02020603050405020304" pitchFamily="18" charset="0"/>
              </a:rPr>
              <a:t>à</a:t>
            </a:r>
            <a:r>
              <a:rPr lang="vi-VN" altLang="en-US" sz="2400" dirty="0">
                <a:solidFill>
                  <a:srgbClr val="333333"/>
                </a:solidFill>
                <a:latin typeface="Times New Roman" panose="02020603050405020304" pitchFamily="18" charset="0"/>
                <a:cs typeface="Times New Roman" panose="02020603050405020304" pitchFamily="18" charset="0"/>
              </a:rPr>
              <a:t>o v</a:t>
            </a:r>
            <a:r>
              <a:rPr lang="vi-VN" altLang="en-US" sz="2400" dirty="0">
                <a:solidFill>
                  <a:srgbClr val="333333"/>
                </a:solidFill>
                <a:latin typeface="Times New Roman" panose="02020603050405020304" pitchFamily="18" charset="0"/>
                <a:ea typeface="Times New Roman" panose="02020603050405020304" pitchFamily="18" charset="0"/>
              </a:rPr>
              <a:t>à</a:t>
            </a:r>
            <a:r>
              <a:rPr lang="vi-VN" altLang="en-US" sz="2400" dirty="0">
                <a:solidFill>
                  <a:srgbClr val="333333"/>
                </a:solidFill>
                <a:latin typeface="Times New Roman" panose="02020603050405020304" pitchFamily="18" charset="0"/>
                <a:cs typeface="Times New Roman" panose="02020603050405020304" pitchFamily="18" charset="0"/>
              </a:rPr>
              <a:t> hoạt động của các enzyme trong quá trình hô hấp. </a:t>
            </a:r>
            <a:endParaRPr lang="en-US" altLang="en-US" sz="2400" dirty="0">
              <a:latin typeface="Times New Roman" panose="02020603050405020304" pitchFamily="18" charset="0"/>
              <a:cs typeface="Times New Roman" panose="02020603050405020304" pitchFamily="18" charset="0"/>
            </a:endParaRPr>
          </a:p>
          <a:p>
            <a:pPr marL="0" lvl="0" indent="0" algn="just" defTabSz="914400">
              <a:lnSpc>
                <a:spcPct val="100000"/>
              </a:lnSpc>
              <a:spcBef>
                <a:spcPct val="0"/>
              </a:spcBef>
              <a:buFontTx/>
              <a:buNone/>
              <a:tabLst>
                <a:tab pos="88900" algn="l"/>
              </a:tabLst>
            </a:pPr>
            <a:r>
              <a:rPr lang="vi-VN" altLang="en-US" sz="2400" dirty="0">
                <a:solidFill>
                  <a:srgbClr val="333333"/>
                </a:solidFill>
                <a:latin typeface="Times New Roman" panose="02020603050405020304" pitchFamily="18" charset="0"/>
                <a:cs typeface="Times New Roman" panose="02020603050405020304" pitchFamily="18" charset="0"/>
              </a:rPr>
              <a:t>Thực vật thường sử dụng nguồn carbon dự trữ l</a:t>
            </a:r>
            <a:r>
              <a:rPr lang="vi-VN" altLang="en-US" sz="2400" dirty="0">
                <a:solidFill>
                  <a:srgbClr val="333333"/>
                </a:solidFill>
                <a:latin typeface="Times New Roman" panose="02020603050405020304" pitchFamily="18" charset="0"/>
                <a:ea typeface="Times New Roman" panose="02020603050405020304" pitchFamily="18" charset="0"/>
              </a:rPr>
              <a:t>à</a:t>
            </a:r>
            <a:r>
              <a:rPr lang="vi-VN" altLang="en-US" sz="2400" dirty="0">
                <a:solidFill>
                  <a:srgbClr val="333333"/>
                </a:solidFill>
                <a:latin typeface="Times New Roman" panose="02020603050405020304" pitchFamily="18" charset="0"/>
                <a:cs typeface="Times New Roman" panose="02020603050405020304" pitchFamily="18" charset="0"/>
              </a:rPr>
              <a:t> tinh bột l</a:t>
            </a:r>
            <a:r>
              <a:rPr lang="vi-VN" altLang="en-US" sz="2400" dirty="0">
                <a:solidFill>
                  <a:srgbClr val="333333"/>
                </a:solidFill>
                <a:latin typeface="Times New Roman" panose="02020603050405020304" pitchFamily="18" charset="0"/>
                <a:ea typeface="Times New Roman" panose="02020603050405020304" pitchFamily="18" charset="0"/>
              </a:rPr>
              <a:t>à</a:t>
            </a:r>
            <a:r>
              <a:rPr lang="vi-VN" altLang="en-US" sz="2400" dirty="0">
                <a:solidFill>
                  <a:srgbClr val="333333"/>
                </a:solidFill>
                <a:latin typeface="Times New Roman" panose="02020603050405020304" pitchFamily="18" charset="0"/>
                <a:cs typeface="Times New Roman" panose="02020603050405020304" pitchFamily="18" charset="0"/>
              </a:rPr>
              <a:t>m nguyên liệu của quá trình hô hấp, nước cần thiết cho quá trình thủy phân biến đổi tinh bột th</a:t>
            </a:r>
            <a:r>
              <a:rPr lang="vi-VN" altLang="en-US" sz="2400" dirty="0">
                <a:solidFill>
                  <a:srgbClr val="333333"/>
                </a:solidFill>
                <a:latin typeface="Times New Roman" panose="02020603050405020304" pitchFamily="18" charset="0"/>
                <a:ea typeface="Times New Roman" panose="02020603050405020304" pitchFamily="18" charset="0"/>
              </a:rPr>
              <a:t>à</a:t>
            </a:r>
            <a:r>
              <a:rPr lang="vi-VN" altLang="en-US" sz="2400" dirty="0">
                <a:solidFill>
                  <a:srgbClr val="333333"/>
                </a:solidFill>
                <a:latin typeface="Times New Roman" panose="02020603050405020304" pitchFamily="18" charset="0"/>
                <a:cs typeface="Times New Roman" panose="02020603050405020304" pitchFamily="18" charset="0"/>
              </a:rPr>
              <a:t>nh glucose - nguyên liệu trực tiếp của quá trình hô hấp. </a:t>
            </a:r>
            <a:endParaRPr lang="en-US" altLang="en-US" sz="2400" dirty="0">
              <a:latin typeface="Times New Roman" panose="02020603050405020304" pitchFamily="18" charset="0"/>
              <a:cs typeface="Times New Roman" panose="02020603050405020304" pitchFamily="18" charset="0"/>
            </a:endParaRPr>
          </a:p>
          <a:p>
            <a:pPr marL="0" lvl="0" indent="0" defTabSz="914400">
              <a:lnSpc>
                <a:spcPct val="100000"/>
              </a:lnSpc>
              <a:spcBef>
                <a:spcPct val="0"/>
              </a:spcBef>
              <a:buFontTx/>
              <a:buNone/>
              <a:tabLst>
                <a:tab pos="88900" algn="l"/>
              </a:tabLst>
            </a:pPr>
            <a:r>
              <a:rPr lang="vi-VN" altLang="en-US" sz="2400" dirty="0">
                <a:solidFill>
                  <a:srgbClr val="333333"/>
                </a:solidFill>
                <a:latin typeface="Times New Roman" panose="02020603050405020304" pitchFamily="18" charset="0"/>
                <a:cs typeface="Arial" panose="020B0604020202020204" pitchFamily="34" charset="0"/>
              </a:rPr>
              <a:t>Vì vậy, muốn tăng cường độ hô hấp thì cần phải tăng h</a:t>
            </a:r>
            <a:r>
              <a:rPr lang="vi-VN" altLang="en-US" sz="2400" dirty="0">
                <a:solidFill>
                  <a:srgbClr val="333333"/>
                </a:solidFill>
                <a:latin typeface="Times New Roman" panose="02020603050405020304" pitchFamily="18" charset="0"/>
                <a:ea typeface="Arial" panose="020B0604020202020204" pitchFamily="34" charset="0"/>
              </a:rPr>
              <a:t>à</a:t>
            </a:r>
            <a:r>
              <a:rPr lang="vi-VN" altLang="en-US" sz="2400" dirty="0">
                <a:solidFill>
                  <a:srgbClr val="333333"/>
                </a:solidFill>
                <a:latin typeface="Times New Roman" panose="02020603050405020304" pitchFamily="18" charset="0"/>
                <a:cs typeface="Arial" panose="020B0604020202020204" pitchFamily="34" charset="0"/>
              </a:rPr>
              <a:t>m lượng nước trong tế b</a:t>
            </a:r>
            <a:r>
              <a:rPr lang="vi-VN" altLang="en-US" sz="2400" dirty="0">
                <a:solidFill>
                  <a:srgbClr val="333333"/>
                </a:solidFill>
                <a:latin typeface="Times New Roman" panose="02020603050405020304" pitchFamily="18" charset="0"/>
                <a:ea typeface="Arial" panose="020B0604020202020204" pitchFamily="34" charset="0"/>
              </a:rPr>
              <a:t>à</a:t>
            </a:r>
            <a:r>
              <a:rPr lang="vi-VN" altLang="en-US" sz="2400" dirty="0">
                <a:solidFill>
                  <a:srgbClr val="333333"/>
                </a:solidFill>
                <a:latin typeface="Times New Roman" panose="02020603050405020304" pitchFamily="18" charset="0"/>
                <a:cs typeface="Arial" panose="020B0604020202020204" pitchFamily="34" charset="0"/>
              </a:rPr>
              <a:t>o v</a:t>
            </a:r>
            <a:r>
              <a:rPr lang="vi-VN" altLang="en-US" sz="2400" dirty="0">
                <a:solidFill>
                  <a:srgbClr val="333333"/>
                </a:solidFill>
                <a:latin typeface="Times New Roman" panose="02020603050405020304" pitchFamily="18" charset="0"/>
                <a:ea typeface="Arial" panose="020B0604020202020204" pitchFamily="34" charset="0"/>
              </a:rPr>
              <a:t>à</a:t>
            </a:r>
            <a:r>
              <a:rPr lang="vi-VN" altLang="en-US" sz="2400" dirty="0">
                <a:solidFill>
                  <a:srgbClr val="333333"/>
                </a:solidFill>
                <a:latin typeface="Times New Roman" panose="02020603050405020304" pitchFamily="18" charset="0"/>
                <a:cs typeface="Arial" panose="020B0604020202020204" pitchFamily="34" charset="0"/>
              </a:rPr>
              <a:t> cơ thể thực vật</a:t>
            </a:r>
            <a:endParaRPr lang="en-US" altLang="en-US" sz="2400" dirty="0">
              <a:latin typeface="Times New Roman" panose="02020603050405020304" pitchFamily="18" charset="0"/>
              <a:ea typeface="Times New Roman" panose="02020603050405020304" pitchFamily="18" charset="0"/>
            </a:endParaRPr>
          </a:p>
        </p:txBody>
      </p:sp>
      <p:sp>
        <p:nvSpPr>
          <p:cNvPr id="64531" name="TextBox 9"/>
          <p:cNvSpPr txBox="1"/>
          <p:nvPr/>
        </p:nvSpPr>
        <p:spPr>
          <a:xfrm>
            <a:off x="1235075" y="4430713"/>
            <a:ext cx="10756900" cy="23082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00000"/>
              </a:lnSpc>
              <a:spcBef>
                <a:spcPct val="0"/>
              </a:spcBef>
              <a:buFontTx/>
              <a:buNone/>
              <a:tabLst>
                <a:tab pos="88900" algn="l"/>
              </a:tabLst>
            </a:pPr>
            <a:r>
              <a:rPr lang="en-US" altLang="en-US" sz="2400" dirty="0">
                <a:solidFill>
                  <a:srgbClr val="333333"/>
                </a:solidFill>
                <a:latin typeface="Times New Roman" panose="02020603050405020304" pitchFamily="18" charset="0"/>
                <a:cs typeface="Times New Roman" panose="02020603050405020304" pitchFamily="18" charset="0"/>
              </a:rPr>
              <a:t>	</a:t>
            </a:r>
            <a:r>
              <a:rPr lang="vi-VN" altLang="en-US" sz="2400" dirty="0">
                <a:solidFill>
                  <a:srgbClr val="333333"/>
                </a:solidFill>
                <a:latin typeface="Times New Roman" panose="02020603050405020304" pitchFamily="18" charset="0"/>
                <a:cs typeface="Times New Roman" panose="02020603050405020304" pitchFamily="18" charset="0"/>
              </a:rPr>
              <a:t>O</a:t>
            </a:r>
            <a:r>
              <a:rPr lang="vi-VN" altLang="en-US" sz="2400" baseline="-25000" dirty="0">
                <a:solidFill>
                  <a:srgbClr val="333333"/>
                </a:solidFill>
                <a:latin typeface="Times New Roman" panose="02020603050405020304" pitchFamily="18" charset="0"/>
                <a:cs typeface="Times New Roman" panose="02020603050405020304" pitchFamily="18" charset="0"/>
              </a:rPr>
              <a:t>2</a:t>
            </a:r>
            <a:r>
              <a:rPr lang="vi-VN" altLang="en-US" sz="2400" dirty="0">
                <a:solidFill>
                  <a:srgbClr val="333333"/>
                </a:solidFill>
                <a:latin typeface="Times New Roman" panose="02020603050405020304" pitchFamily="18" charset="0"/>
                <a:cs typeface="Times New Roman" panose="02020603050405020304" pitchFamily="18" charset="0"/>
              </a:rPr>
              <a:t> l</a:t>
            </a:r>
            <a:r>
              <a:rPr lang="vi-VN" altLang="en-US" sz="2400" dirty="0">
                <a:solidFill>
                  <a:srgbClr val="333333"/>
                </a:solidFill>
                <a:latin typeface="Times New Roman" panose="02020603050405020304" pitchFamily="18" charset="0"/>
                <a:ea typeface="Times New Roman" panose="02020603050405020304" pitchFamily="18" charset="0"/>
              </a:rPr>
              <a:t>à</a:t>
            </a:r>
            <a:r>
              <a:rPr lang="vi-VN" altLang="en-US" sz="2400" dirty="0">
                <a:solidFill>
                  <a:srgbClr val="333333"/>
                </a:solidFill>
                <a:latin typeface="Times New Roman" panose="02020603050405020304" pitchFamily="18" charset="0"/>
                <a:cs typeface="Times New Roman" panose="02020603050405020304" pitchFamily="18" charset="0"/>
              </a:rPr>
              <a:t> nguyên liệu của quá trình hô hấp, do đó thực vật phát triển tốt khi được cung cấp đủ O</a:t>
            </a:r>
            <a:r>
              <a:rPr lang="vi-VN" altLang="en-US" sz="2400" baseline="-25000" dirty="0">
                <a:solidFill>
                  <a:srgbClr val="333333"/>
                </a:solidFill>
                <a:latin typeface="Times New Roman" panose="02020603050405020304" pitchFamily="18" charset="0"/>
                <a:cs typeface="Times New Roman" panose="02020603050405020304" pitchFamily="18" charset="0"/>
              </a:rPr>
              <a:t>2</a:t>
            </a:r>
            <a:r>
              <a:rPr lang="vi-VN" altLang="en-US" sz="2400" dirty="0">
                <a:solidFill>
                  <a:srgbClr val="333333"/>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a:p>
            <a:pPr marL="0" lvl="0" indent="0" algn="just" defTabSz="914400">
              <a:lnSpc>
                <a:spcPct val="100000"/>
              </a:lnSpc>
              <a:spcBef>
                <a:spcPct val="0"/>
              </a:spcBef>
              <a:buFontTx/>
              <a:buNone/>
              <a:tabLst>
                <a:tab pos="88900" algn="l"/>
              </a:tabLst>
            </a:pPr>
            <a:r>
              <a:rPr lang="vi-VN" altLang="en-US" sz="2400" dirty="0">
                <a:solidFill>
                  <a:srgbClr val="333333"/>
                </a:solidFill>
                <a:latin typeface="Times New Roman" panose="02020603050405020304" pitchFamily="18" charset="0"/>
                <a:cs typeface="Times New Roman" panose="02020603050405020304" pitchFamily="18" charset="0"/>
              </a:rPr>
              <a:t>	Nếu nồng độ O</a:t>
            </a:r>
            <a:r>
              <a:rPr lang="vi-VN" altLang="en-US" sz="2400" baseline="-25000" dirty="0">
                <a:solidFill>
                  <a:srgbClr val="333333"/>
                </a:solidFill>
                <a:latin typeface="Times New Roman" panose="02020603050405020304" pitchFamily="18" charset="0"/>
                <a:cs typeface="Times New Roman" panose="02020603050405020304" pitchFamily="18" charset="0"/>
              </a:rPr>
              <a:t>2</a:t>
            </a:r>
            <a:r>
              <a:rPr lang="vi-VN" altLang="en-US" sz="2400" dirty="0">
                <a:solidFill>
                  <a:srgbClr val="333333"/>
                </a:solidFill>
                <a:latin typeface="Times New Roman" panose="02020603050405020304" pitchFamily="18" charset="0"/>
                <a:cs typeface="Times New Roman" panose="02020603050405020304" pitchFamily="18" charset="0"/>
              </a:rPr>
              <a:t> giảm xuống dưới 10% thì quá trình hô hấp sẽ bị ảnh hưởng. </a:t>
            </a:r>
            <a:endParaRPr lang="en-US" altLang="en-US" sz="2400" dirty="0">
              <a:latin typeface="Times New Roman" panose="02020603050405020304" pitchFamily="18" charset="0"/>
              <a:cs typeface="Times New Roman" panose="02020603050405020304" pitchFamily="18" charset="0"/>
            </a:endParaRPr>
          </a:p>
          <a:p>
            <a:pPr marL="0" lvl="0" indent="0" defTabSz="914400">
              <a:lnSpc>
                <a:spcPct val="100000"/>
              </a:lnSpc>
              <a:spcBef>
                <a:spcPct val="0"/>
              </a:spcBef>
              <a:buFontTx/>
              <a:buNone/>
              <a:tabLst>
                <a:tab pos="88900" algn="l"/>
              </a:tabLst>
            </a:pPr>
            <a:r>
              <a:rPr lang="vi-VN" altLang="en-US" sz="2400" dirty="0">
                <a:solidFill>
                  <a:srgbClr val="333333"/>
                </a:solidFill>
                <a:latin typeface="Times New Roman" panose="02020603050405020304" pitchFamily="18" charset="0"/>
                <a:cs typeface="Arial" panose="020B0604020202020204" pitchFamily="34" charset="0"/>
              </a:rPr>
              <a:t>Ở thực vật, khi môi trường thiếu O</a:t>
            </a:r>
            <a:r>
              <a:rPr lang="vi-VN" altLang="en-US" sz="2400" baseline="-25000" dirty="0">
                <a:solidFill>
                  <a:srgbClr val="333333"/>
                </a:solidFill>
                <a:latin typeface="Times New Roman" panose="02020603050405020304" pitchFamily="18" charset="0"/>
                <a:cs typeface="Arial" panose="020B0604020202020204" pitchFamily="34" charset="0"/>
              </a:rPr>
              <a:t>2</a:t>
            </a:r>
            <a:r>
              <a:rPr lang="vi-VN" altLang="en-US" sz="2400" dirty="0">
                <a:solidFill>
                  <a:srgbClr val="333333"/>
                </a:solidFill>
                <a:latin typeface="Times New Roman" panose="02020603050405020304" pitchFamily="18" charset="0"/>
                <a:cs typeface="Arial" panose="020B0604020202020204" pitchFamily="34" charset="0"/>
              </a:rPr>
              <a:t>, các tế b</a:t>
            </a:r>
            <a:r>
              <a:rPr lang="vi-VN" altLang="en-US" sz="2400" dirty="0">
                <a:solidFill>
                  <a:srgbClr val="333333"/>
                </a:solidFill>
                <a:latin typeface="Times New Roman" panose="02020603050405020304" pitchFamily="18" charset="0"/>
                <a:ea typeface="Arial" panose="020B0604020202020204" pitchFamily="34" charset="0"/>
              </a:rPr>
              <a:t>à</a:t>
            </a:r>
            <a:r>
              <a:rPr lang="vi-VN" altLang="en-US" sz="2400" dirty="0">
                <a:solidFill>
                  <a:srgbClr val="333333"/>
                </a:solidFill>
                <a:latin typeface="Times New Roman" panose="02020603050405020304" pitchFamily="18" charset="0"/>
                <a:cs typeface="Arial" panose="020B0604020202020204" pitchFamily="34" charset="0"/>
              </a:rPr>
              <a:t>o thực vật sẽ chuyển hóa glucose theo con đường lên men. Glucose được chuyển hóa th</a:t>
            </a:r>
            <a:r>
              <a:rPr lang="vi-VN" altLang="en-US" sz="2400" dirty="0">
                <a:solidFill>
                  <a:srgbClr val="333333"/>
                </a:solidFill>
                <a:latin typeface="Times New Roman" panose="02020603050405020304" pitchFamily="18" charset="0"/>
                <a:ea typeface="Arial" panose="020B0604020202020204" pitchFamily="34" charset="0"/>
              </a:rPr>
              <a:t>à</a:t>
            </a:r>
            <a:r>
              <a:rPr lang="vi-VN" altLang="en-US" sz="2400" dirty="0">
                <a:solidFill>
                  <a:srgbClr val="333333"/>
                </a:solidFill>
                <a:latin typeface="Times New Roman" panose="02020603050405020304" pitchFamily="18" charset="0"/>
                <a:cs typeface="Arial" panose="020B0604020202020204" pitchFamily="34" charset="0"/>
              </a:rPr>
              <a:t>nh pyruvic acid, sau đó từ pyruvi</a:t>
            </a:r>
            <a:r>
              <a:rPr lang="en-US" altLang="en-US" sz="2400" dirty="0">
                <a:solidFill>
                  <a:srgbClr val="333333"/>
                </a:solidFill>
                <a:latin typeface="Times New Roman" panose="02020603050405020304" pitchFamily="18" charset="0"/>
                <a:cs typeface="Arial" panose="020B0604020202020204" pitchFamily="34" charset="0"/>
              </a:rPr>
              <a:t>c</a:t>
            </a:r>
            <a:r>
              <a:rPr lang="vi-VN" altLang="en-US" sz="2400" dirty="0">
                <a:solidFill>
                  <a:srgbClr val="333333"/>
                </a:solidFill>
                <a:latin typeface="Times New Roman" panose="02020603050405020304" pitchFamily="18" charset="0"/>
                <a:cs typeface="Arial" panose="020B0604020202020204" pitchFamily="34" charset="0"/>
              </a:rPr>
              <a:t> acid chuyển th</a:t>
            </a:r>
            <a:r>
              <a:rPr lang="vi-VN" altLang="en-US" sz="2400" dirty="0">
                <a:solidFill>
                  <a:srgbClr val="333333"/>
                </a:solidFill>
                <a:latin typeface="Times New Roman" panose="02020603050405020304" pitchFamily="18" charset="0"/>
                <a:ea typeface="Arial" panose="020B0604020202020204" pitchFamily="34" charset="0"/>
              </a:rPr>
              <a:t>à</a:t>
            </a:r>
            <a:r>
              <a:rPr lang="vi-VN" altLang="en-US" sz="2400" dirty="0">
                <a:solidFill>
                  <a:srgbClr val="333333"/>
                </a:solidFill>
                <a:latin typeface="Times New Roman" panose="02020603050405020304" pitchFamily="18" charset="0"/>
                <a:cs typeface="Arial" panose="020B0604020202020204" pitchFamily="34" charset="0"/>
              </a:rPr>
              <a:t>nh lactic acid hoặc ethanol</a:t>
            </a:r>
            <a:endParaRPr lang="en-US" altLang="en-US" sz="2400" dirty="0">
              <a:latin typeface="Times New Roman" panose="02020603050405020304" pitchFamily="18" charset="0"/>
              <a:ea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56"/>
                                        </p:tgtEl>
                                        <p:attrNameLst>
                                          <p:attrName>style.visibility</p:attrName>
                                        </p:attrNameLst>
                                      </p:cBhvr>
                                      <p:to>
                                        <p:strVal val="visible"/>
                                      </p:to>
                                    </p:set>
                                    <p:animEffect transition="in" filter="wipe(left)">
                                      <p:cBhvr>
                                        <p:cTn id="7" dur="500"/>
                                        <p:tgtEl>
                                          <p:spTgt spid="614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left)">
                                      <p:cBhvr>
                                        <p:cTn id="2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nvGraphicFramePr>
        <p:xfrm>
          <a:off x="131763" y="882650"/>
          <a:ext cx="11920538" cy="6170613"/>
        </p:xfrm>
        <a:graphic>
          <a:graphicData uri="http://schemas.openxmlformats.org/drawingml/2006/table">
            <a:tbl>
              <a:tblPr firstRow="1" bandRow="1">
                <a:tableStyleId>{5C22544A-7EE6-4342-B048-85BDC9FD1C3A}</a:tableStyleId>
              </a:tblPr>
              <a:tblGrid>
                <a:gridCol w="1011111"/>
                <a:gridCol w="10909426"/>
              </a:tblGrid>
              <a:tr h="3073841">
                <a:tc>
                  <a:txBody>
                    <a:bodyPr/>
                    <a:lstStyle/>
                    <a:p>
                      <a:pPr algn="ctr"/>
                      <a:r>
                        <a:rPr lang="en-US" sz="2400" b="1">
                          <a:solidFill>
                            <a:schemeClr val="accent6">
                              <a:lumMod val="50000"/>
                            </a:schemeClr>
                          </a:solidFill>
                        </a:rPr>
                        <a:t>Nhóm 3</a:t>
                      </a:r>
                    </a:p>
                    <a:p>
                      <a:pPr algn="ctr"/>
                      <a:endParaRPr lang="en-US" sz="13800" b="1">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p>
                      <a:endParaRPr lang="en-US" sz="2400">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677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b="1">
                          <a:solidFill>
                            <a:schemeClr val="accent6">
                              <a:lumMod val="50000"/>
                            </a:schemeClr>
                          </a:solidFill>
                        </a:rPr>
                        <a:t>Nhóm 4</a:t>
                      </a:r>
                    </a:p>
                    <a:p>
                      <a:pPr algn="ctr"/>
                      <a:endParaRPr lang="en-US" sz="4400" b="1">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p>
                      <a:endParaRPr lang="en-US" sz="2400">
                        <a:solidFill>
                          <a:schemeClr val="accent6">
                            <a:lumMod val="50000"/>
                          </a:schemeClr>
                        </a:solidFill>
                      </a:endParaRPr>
                    </a:p>
                    <a:p>
                      <a:endParaRPr lang="en-US" sz="2400">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1456" name="Text Box 8"/>
          <p:cNvSpPr txBox="1"/>
          <p:nvPr/>
        </p:nvSpPr>
        <p:spPr>
          <a:xfrm>
            <a:off x="207963" y="407988"/>
            <a:ext cx="10868025"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III. </a:t>
            </a:r>
            <a:r>
              <a:rPr lang="vi-VN" altLang="en-US" sz="2400" b="1" dirty="0">
                <a:solidFill>
                  <a:srgbClr val="FF0000"/>
                </a:solidFill>
                <a:latin typeface="Times New Roman" panose="02020603050405020304" pitchFamily="18" charset="0"/>
                <a:cs typeface="Times New Roman" panose="02020603050405020304" pitchFamily="18" charset="0"/>
              </a:rPr>
              <a:t>CÁC YẾU TỐ ẢNH HƯỞNG ĐẾN HÔ HẤP Ở THỰC VẬT</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grpSp>
        <p:nvGrpSpPr>
          <p:cNvPr id="66574" name="Group 14"/>
          <p:cNvGrpSpPr/>
          <p:nvPr/>
        </p:nvGrpSpPr>
        <p:grpSpPr>
          <a:xfrm>
            <a:off x="0" y="-26987"/>
            <a:ext cx="12192000" cy="6888162"/>
            <a:chOff x="-9684" y="-27337"/>
            <a:chExt cx="9155305" cy="6888385"/>
          </a:xfrm>
        </p:grpSpPr>
        <p:sp>
          <p:nvSpPr>
            <p:cNvPr id="66580"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66582"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66583"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3" name="TextBox 2"/>
          <p:cNvSpPr txBox="1"/>
          <p:nvPr/>
        </p:nvSpPr>
        <p:spPr>
          <a:xfrm>
            <a:off x="1158875" y="904875"/>
            <a:ext cx="10841038" cy="5556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Nhiệt độ ảnh hưởng như thế n</a:t>
            </a:r>
            <a:r>
              <a:rPr lang="vi-VN" altLang="en-US" b="1" dirty="0">
                <a:solidFill>
                  <a:srgbClr val="00B050"/>
                </a:solidFill>
                <a:latin typeface="Times New Roman" panose="02020603050405020304" pitchFamily="18" charset="0"/>
                <a:ea typeface="Arial" panose="020B0604020202020204" pitchFamily="34" charset="0"/>
              </a:rPr>
              <a:t>à</a:t>
            </a:r>
            <a:r>
              <a:rPr lang="vi-VN" altLang="en-US" b="1" dirty="0">
                <a:solidFill>
                  <a:srgbClr val="00B050"/>
                </a:solidFill>
                <a:latin typeface="Times New Roman" panose="02020603050405020304" pitchFamily="18" charset="0"/>
                <a:cs typeface="Arial" panose="020B0604020202020204" pitchFamily="34" charset="0"/>
              </a:rPr>
              <a:t>o đến quá trình hô hấp ở thực vật?</a:t>
            </a:r>
            <a:endParaRPr lang="en-US" altLang="en-US" b="1" dirty="0">
              <a:solidFill>
                <a:srgbClr val="00B050"/>
              </a:solidFill>
              <a:latin typeface="Times New Roman" panose="02020603050405020304" pitchFamily="18" charset="0"/>
              <a:ea typeface="Arial" panose="020B0604020202020204" pitchFamily="34" charset="0"/>
            </a:endParaRPr>
          </a:p>
        </p:txBody>
      </p:sp>
      <p:sp>
        <p:nvSpPr>
          <p:cNvPr id="2" name="TextBox 1"/>
          <p:cNvSpPr txBox="1"/>
          <p:nvPr/>
        </p:nvSpPr>
        <p:spPr>
          <a:xfrm>
            <a:off x="1192213" y="3941763"/>
            <a:ext cx="10841037" cy="5476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Tại sao nồng độ CO</a:t>
            </a:r>
            <a:r>
              <a:rPr lang="vi-VN" altLang="en-US" sz="3200" b="1" baseline="-25000" dirty="0">
                <a:solidFill>
                  <a:srgbClr val="00B050"/>
                </a:solidFill>
                <a:latin typeface="Times New Roman" panose="02020603050405020304" pitchFamily="18" charset="0"/>
                <a:cs typeface="Arial" panose="020B0604020202020204" pitchFamily="34" charset="0"/>
              </a:rPr>
              <a:t>2</a:t>
            </a:r>
            <a:r>
              <a:rPr lang="vi-VN" altLang="en-US" b="1" dirty="0">
                <a:solidFill>
                  <a:srgbClr val="00B050"/>
                </a:solidFill>
                <a:latin typeface="Times New Roman" panose="02020603050405020304" pitchFamily="18" charset="0"/>
                <a:cs typeface="Arial" panose="020B0604020202020204" pitchFamily="34" charset="0"/>
              </a:rPr>
              <a:t> cao ảnh hưởng không tốt đến hô hấp ở thực vật?</a:t>
            </a:r>
            <a:endParaRPr lang="en-US" altLang="en-US" b="1" dirty="0">
              <a:solidFill>
                <a:srgbClr val="00B050"/>
              </a:solidFill>
              <a:latin typeface="Times New Roman" panose="02020603050405020304" pitchFamily="18" charset="0"/>
              <a:ea typeface="Arial" panose="020B0604020202020204" pitchFamily="34" charset="0"/>
            </a:endParaRPr>
          </a:p>
        </p:txBody>
      </p:sp>
      <p:sp>
        <p:nvSpPr>
          <p:cNvPr id="66577" name="TextBox 6"/>
          <p:cNvSpPr txBox="1"/>
          <p:nvPr/>
        </p:nvSpPr>
        <p:spPr>
          <a:xfrm>
            <a:off x="1208088" y="1384300"/>
            <a:ext cx="10791825" cy="2401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00000"/>
              </a:lnSpc>
              <a:spcBef>
                <a:spcPct val="0"/>
              </a:spcBef>
              <a:buFontTx/>
              <a:buNone/>
              <a:tabLst>
                <a:tab pos="88900" algn="l"/>
              </a:tabLst>
            </a:pPr>
            <a:r>
              <a:rPr lang="en-US" altLang="en-US" sz="2500" dirty="0">
                <a:solidFill>
                  <a:srgbClr val="333333"/>
                </a:solidFill>
                <a:latin typeface="Times New Roman" panose="02020603050405020304" pitchFamily="18" charset="0"/>
                <a:cs typeface="Times New Roman" panose="02020603050405020304" pitchFamily="18" charset="0"/>
              </a:rPr>
              <a:t>     </a:t>
            </a:r>
            <a:r>
              <a:rPr lang="vi-VN" altLang="en-US" sz="2500" dirty="0">
                <a:solidFill>
                  <a:srgbClr val="333333"/>
                </a:solidFill>
                <a:latin typeface="Times New Roman" panose="02020603050405020304" pitchFamily="18" charset="0"/>
                <a:cs typeface="Times New Roman" panose="02020603050405020304" pitchFamily="18" charset="0"/>
              </a:rPr>
              <a:t>Nhiệt độ tối ưu cho quá trình hô hấp của thực vật trong khoảng </a:t>
            </a:r>
            <a:r>
              <a:rPr lang="en-US" altLang="en-US" sz="2500" dirty="0">
                <a:solidFill>
                  <a:srgbClr val="000000"/>
                </a:solidFill>
                <a:latin typeface="Times New Roman" panose="02020603050405020304" pitchFamily="18" charset="0"/>
                <a:cs typeface="Times New Roman" panose="02020603050405020304" pitchFamily="18" charset="0"/>
              </a:rPr>
              <a:t>30-40</a:t>
            </a:r>
            <a:r>
              <a:rPr lang="en-US" altLang="en-US" sz="2500" baseline="30000" dirty="0">
                <a:solidFill>
                  <a:srgbClr val="000000"/>
                </a:solidFill>
                <a:latin typeface="Times New Roman" panose="02020603050405020304" pitchFamily="18" charset="0"/>
                <a:cs typeface="Times New Roman" panose="02020603050405020304" pitchFamily="18" charset="0"/>
              </a:rPr>
              <a:t>0</a:t>
            </a:r>
            <a:r>
              <a:rPr lang="en-US" altLang="en-US" sz="2500" dirty="0">
                <a:solidFill>
                  <a:srgbClr val="000000"/>
                </a:solidFill>
                <a:latin typeface="Times New Roman" panose="02020603050405020304" pitchFamily="18" charset="0"/>
                <a:cs typeface="Times New Roman" panose="02020603050405020304" pitchFamily="18" charset="0"/>
              </a:rPr>
              <a:t>C</a:t>
            </a:r>
            <a:r>
              <a:rPr lang="vi-VN" altLang="en-US" sz="2500" dirty="0">
                <a:solidFill>
                  <a:srgbClr val="333333"/>
                </a:solidFill>
                <a:latin typeface="Times New Roman" panose="02020603050405020304" pitchFamily="18" charset="0"/>
                <a:cs typeface="Times New Roman" panose="02020603050405020304" pitchFamily="18" charset="0"/>
              </a:rPr>
              <a:t>. Trên </a:t>
            </a:r>
            <a:r>
              <a:rPr lang="en-US" altLang="en-US" sz="2500" dirty="0">
                <a:solidFill>
                  <a:srgbClr val="000000"/>
                </a:solidFill>
                <a:latin typeface="Times New Roman" panose="02020603050405020304" pitchFamily="18" charset="0"/>
                <a:cs typeface="Times New Roman" panose="02020603050405020304" pitchFamily="18" charset="0"/>
              </a:rPr>
              <a:t>40</a:t>
            </a:r>
            <a:r>
              <a:rPr lang="en-US" altLang="en-US" sz="2500" baseline="30000" dirty="0">
                <a:solidFill>
                  <a:srgbClr val="000000"/>
                </a:solidFill>
                <a:latin typeface="Times New Roman" panose="02020603050405020304" pitchFamily="18" charset="0"/>
                <a:cs typeface="Times New Roman" panose="02020603050405020304" pitchFamily="18" charset="0"/>
              </a:rPr>
              <a:t>0</a:t>
            </a:r>
            <a:r>
              <a:rPr lang="en-US" altLang="en-US" sz="2500" dirty="0">
                <a:solidFill>
                  <a:srgbClr val="000000"/>
                </a:solidFill>
                <a:latin typeface="Times New Roman" panose="02020603050405020304" pitchFamily="18" charset="0"/>
                <a:cs typeface="Times New Roman" panose="02020603050405020304" pitchFamily="18" charset="0"/>
              </a:rPr>
              <a:t>C</a:t>
            </a:r>
            <a:r>
              <a:rPr lang="vi-VN" altLang="en-US" sz="2500" dirty="0">
                <a:solidFill>
                  <a:srgbClr val="333333"/>
                </a:solidFill>
                <a:latin typeface="Times New Roman" panose="02020603050405020304" pitchFamily="18" charset="0"/>
                <a:cs typeface="Times New Roman" panose="02020603050405020304" pitchFamily="18" charset="0"/>
              </a:rPr>
              <a:t>, tốc độ hô hấp giảm vì nhiệt độ cao l</a:t>
            </a:r>
            <a:r>
              <a:rPr lang="vi-VN" altLang="en-US" sz="2500" dirty="0">
                <a:solidFill>
                  <a:srgbClr val="333333"/>
                </a:solidFill>
                <a:latin typeface="Times New Roman" panose="02020603050405020304" pitchFamily="18" charset="0"/>
                <a:ea typeface="Times New Roman" panose="02020603050405020304" pitchFamily="18" charset="0"/>
              </a:rPr>
              <a:t>à</a:t>
            </a:r>
            <a:r>
              <a:rPr lang="vi-VN" altLang="en-US" sz="2500" dirty="0">
                <a:solidFill>
                  <a:srgbClr val="333333"/>
                </a:solidFill>
                <a:latin typeface="Times New Roman" panose="02020603050405020304" pitchFamily="18" charset="0"/>
                <a:cs typeface="Times New Roman" panose="02020603050405020304" pitchFamily="18" charset="0"/>
              </a:rPr>
              <a:t>m biến tính v</a:t>
            </a:r>
            <a:r>
              <a:rPr lang="vi-VN" altLang="en-US" sz="2500" dirty="0">
                <a:solidFill>
                  <a:srgbClr val="333333"/>
                </a:solidFill>
                <a:latin typeface="Times New Roman" panose="02020603050405020304" pitchFamily="18" charset="0"/>
                <a:ea typeface="Times New Roman" panose="02020603050405020304" pitchFamily="18" charset="0"/>
              </a:rPr>
              <a:t>à</a:t>
            </a:r>
            <a:r>
              <a:rPr lang="vi-VN" altLang="en-US" sz="2500" dirty="0">
                <a:solidFill>
                  <a:srgbClr val="333333"/>
                </a:solidFill>
                <a:latin typeface="Times New Roman" panose="02020603050405020304" pitchFamily="18" charset="0"/>
                <a:cs typeface="Times New Roman" panose="02020603050405020304" pitchFamily="18" charset="0"/>
              </a:rPr>
              <a:t> giảm hoạt tính của enzyme hô hấp. </a:t>
            </a:r>
            <a:endParaRPr lang="en-US" altLang="en-US" sz="2500" dirty="0">
              <a:latin typeface="Times New Roman" panose="02020603050405020304" pitchFamily="18" charset="0"/>
              <a:cs typeface="Times New Roman" panose="02020603050405020304" pitchFamily="18" charset="0"/>
            </a:endParaRPr>
          </a:p>
          <a:p>
            <a:pPr marL="0" lvl="0" indent="0" algn="just" defTabSz="914400">
              <a:lnSpc>
                <a:spcPct val="100000"/>
              </a:lnSpc>
              <a:spcBef>
                <a:spcPct val="0"/>
              </a:spcBef>
              <a:buFontTx/>
              <a:buNone/>
              <a:tabLst>
                <a:tab pos="88900" algn="l"/>
              </a:tabLst>
            </a:pPr>
            <a:r>
              <a:rPr lang="vi-VN" altLang="en-US" sz="2500" dirty="0">
                <a:solidFill>
                  <a:srgbClr val="333333"/>
                </a:solidFill>
                <a:latin typeface="Times New Roman" panose="02020603050405020304" pitchFamily="18" charset="0"/>
                <a:cs typeface="Times New Roman" panose="02020603050405020304" pitchFamily="18" charset="0"/>
              </a:rPr>
              <a:t>	</a:t>
            </a:r>
            <a:r>
              <a:rPr lang="en-US" altLang="en-US" sz="2500" dirty="0">
                <a:solidFill>
                  <a:srgbClr val="333333"/>
                </a:solidFill>
                <a:latin typeface="Times New Roman" panose="02020603050405020304" pitchFamily="18" charset="0"/>
                <a:cs typeface="Times New Roman" panose="02020603050405020304" pitchFamily="18" charset="0"/>
              </a:rPr>
              <a:t>   </a:t>
            </a:r>
            <a:r>
              <a:rPr lang="vi-VN" altLang="en-US" sz="2500" dirty="0">
                <a:solidFill>
                  <a:srgbClr val="333333"/>
                </a:solidFill>
                <a:latin typeface="Times New Roman" panose="02020603050405020304" pitchFamily="18" charset="0"/>
                <a:cs typeface="Times New Roman" panose="02020603050405020304" pitchFamily="18" charset="0"/>
              </a:rPr>
              <a:t>Ở nhiệt độ khoảng </a:t>
            </a:r>
            <a:r>
              <a:rPr lang="en-US" altLang="en-US" sz="2500" dirty="0">
                <a:solidFill>
                  <a:srgbClr val="000000"/>
                </a:solidFill>
                <a:latin typeface="Times New Roman" panose="02020603050405020304" pitchFamily="18" charset="0"/>
                <a:cs typeface="Times New Roman" panose="02020603050405020304" pitchFamily="18" charset="0"/>
              </a:rPr>
              <a:t>0-10</a:t>
            </a:r>
            <a:r>
              <a:rPr lang="en-US" altLang="en-US" sz="2500" baseline="30000" dirty="0">
                <a:solidFill>
                  <a:srgbClr val="000000"/>
                </a:solidFill>
                <a:latin typeface="Times New Roman" panose="02020603050405020304" pitchFamily="18" charset="0"/>
                <a:cs typeface="Times New Roman" panose="02020603050405020304" pitchFamily="18" charset="0"/>
              </a:rPr>
              <a:t>0</a:t>
            </a:r>
            <a:r>
              <a:rPr lang="en-US" altLang="en-US" sz="2500" dirty="0">
                <a:solidFill>
                  <a:srgbClr val="000000"/>
                </a:solidFill>
                <a:latin typeface="Times New Roman" panose="02020603050405020304" pitchFamily="18" charset="0"/>
                <a:cs typeface="Times New Roman" panose="02020603050405020304" pitchFamily="18" charset="0"/>
              </a:rPr>
              <a:t>C</a:t>
            </a:r>
            <a:r>
              <a:rPr lang="vi-VN" altLang="en-US" sz="2500" dirty="0">
                <a:solidFill>
                  <a:srgbClr val="333333"/>
                </a:solidFill>
                <a:latin typeface="Times New Roman" panose="02020603050405020304" pitchFamily="18" charset="0"/>
                <a:cs typeface="Times New Roman" panose="02020603050405020304" pitchFamily="18" charset="0"/>
              </a:rPr>
              <a:t>, cường độ hô hấp của thực vật khá thấp. </a:t>
            </a:r>
            <a:endParaRPr lang="en-US" altLang="en-US" sz="2500" dirty="0">
              <a:latin typeface="Times New Roman" panose="02020603050405020304" pitchFamily="18" charset="0"/>
              <a:cs typeface="Times New Roman" panose="02020603050405020304" pitchFamily="18" charset="0"/>
            </a:endParaRPr>
          </a:p>
          <a:p>
            <a:pPr marL="0" lvl="0" indent="0" defTabSz="914400">
              <a:lnSpc>
                <a:spcPct val="100000"/>
              </a:lnSpc>
              <a:spcBef>
                <a:spcPct val="0"/>
              </a:spcBef>
              <a:buFontTx/>
              <a:buNone/>
              <a:tabLst>
                <a:tab pos="88900" algn="l"/>
              </a:tabLst>
            </a:pPr>
            <a:r>
              <a:rPr lang="en-US" altLang="en-US" sz="2500" dirty="0">
                <a:solidFill>
                  <a:srgbClr val="333333"/>
                </a:solidFill>
                <a:latin typeface="Times New Roman" panose="02020603050405020304" pitchFamily="18" charset="0"/>
                <a:cs typeface="Arial" panose="020B0604020202020204" pitchFamily="34" charset="0"/>
              </a:rPr>
              <a:t>    </a:t>
            </a:r>
            <a:r>
              <a:rPr lang="vi-VN" altLang="en-US" sz="2500" dirty="0">
                <a:solidFill>
                  <a:srgbClr val="333333"/>
                </a:solidFill>
                <a:latin typeface="Times New Roman" panose="02020603050405020304" pitchFamily="18" charset="0"/>
                <a:cs typeface="Arial" panose="020B0604020202020204" pitchFamily="34" charset="0"/>
              </a:rPr>
              <a:t>Trong khoảng nhiệt độ từ </a:t>
            </a:r>
            <a:r>
              <a:rPr lang="en-US" altLang="en-US" sz="2500" dirty="0">
                <a:latin typeface="Times New Roman" panose="02020603050405020304" pitchFamily="18" charset="0"/>
                <a:cs typeface="Arial" panose="020B0604020202020204" pitchFamily="34" charset="0"/>
              </a:rPr>
              <a:t>0-35</a:t>
            </a:r>
            <a:r>
              <a:rPr lang="en-US" altLang="en-US" sz="2500" baseline="30000" dirty="0">
                <a:latin typeface="Times New Roman" panose="02020603050405020304" pitchFamily="18" charset="0"/>
                <a:cs typeface="Arial" panose="020B0604020202020204" pitchFamily="34" charset="0"/>
              </a:rPr>
              <a:t>0</a:t>
            </a:r>
            <a:r>
              <a:rPr lang="en-US" altLang="en-US" sz="2500" dirty="0">
                <a:latin typeface="Times New Roman" panose="02020603050405020304" pitchFamily="18" charset="0"/>
                <a:cs typeface="Arial" panose="020B0604020202020204" pitchFamily="34" charset="0"/>
              </a:rPr>
              <a:t>C</a:t>
            </a:r>
            <a:r>
              <a:rPr lang="en-US" altLang="en-US" sz="2500" dirty="0">
                <a:solidFill>
                  <a:srgbClr val="333333"/>
                </a:solidFill>
                <a:latin typeface="Times New Roman" panose="02020603050405020304" pitchFamily="18" charset="0"/>
                <a:cs typeface="Arial" panose="020B0604020202020204" pitchFamily="34" charset="0"/>
              </a:rPr>
              <a:t> </a:t>
            </a:r>
            <a:r>
              <a:rPr lang="vi-VN" altLang="en-US" sz="2500" dirty="0">
                <a:solidFill>
                  <a:srgbClr val="333333"/>
                </a:solidFill>
                <a:latin typeface="Times New Roman" panose="02020603050405020304" pitchFamily="18" charset="0"/>
                <a:cs typeface="Arial" panose="020B0604020202020204" pitchFamily="34" charset="0"/>
              </a:rPr>
              <a:t>cường độ hô hấp tăng khoảng 2 - 2,5 lần khi nhiệt độ tăng </a:t>
            </a:r>
            <a:r>
              <a:rPr lang="en-US" altLang="en-US" sz="2500" dirty="0">
                <a:latin typeface="Times New Roman" panose="02020603050405020304" pitchFamily="18" charset="0"/>
                <a:cs typeface="Arial" panose="020B0604020202020204" pitchFamily="34" charset="0"/>
              </a:rPr>
              <a:t>10</a:t>
            </a:r>
            <a:r>
              <a:rPr lang="en-US" altLang="en-US" sz="2500" baseline="30000" dirty="0">
                <a:latin typeface="Times New Roman" panose="02020603050405020304" pitchFamily="18" charset="0"/>
                <a:cs typeface="Arial" panose="020B0604020202020204" pitchFamily="34" charset="0"/>
              </a:rPr>
              <a:t>0</a:t>
            </a:r>
            <a:r>
              <a:rPr lang="en-US" altLang="en-US" sz="2500" dirty="0">
                <a:latin typeface="Times New Roman" panose="02020603050405020304" pitchFamily="18" charset="0"/>
                <a:cs typeface="Arial" panose="020B0604020202020204" pitchFamily="34" charset="0"/>
              </a:rPr>
              <a:t>C</a:t>
            </a:r>
            <a:endParaRPr lang="en-US" altLang="en-US" sz="2500" dirty="0">
              <a:latin typeface="Times New Roman" panose="02020603050405020304" pitchFamily="18" charset="0"/>
              <a:ea typeface="Times New Roman" panose="02020603050405020304" pitchFamily="18" charset="0"/>
            </a:endParaRPr>
          </a:p>
        </p:txBody>
      </p:sp>
      <p:sp>
        <p:nvSpPr>
          <p:cNvPr id="66578" name="TextBox 8"/>
          <p:cNvSpPr txBox="1"/>
          <p:nvPr/>
        </p:nvSpPr>
        <p:spPr>
          <a:xfrm>
            <a:off x="1238250" y="4506913"/>
            <a:ext cx="10761663" cy="20923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0"/>
              </a:spcBef>
              <a:buFontTx/>
              <a:buNone/>
            </a:pPr>
            <a:r>
              <a:rPr lang="vi-VN" altLang="en-US" sz="2600" dirty="0">
                <a:solidFill>
                  <a:srgbClr val="333333"/>
                </a:solidFill>
                <a:latin typeface="Times New Roman" panose="02020603050405020304" pitchFamily="18" charset="0"/>
                <a:cs typeface="Arial" panose="020B0604020202020204" pitchFamily="34" charset="0"/>
              </a:rPr>
              <a:t>CO</a:t>
            </a:r>
            <a:r>
              <a:rPr lang="vi-VN" altLang="en-US" sz="2600" baseline="-25000" dirty="0">
                <a:solidFill>
                  <a:srgbClr val="333333"/>
                </a:solidFill>
                <a:latin typeface="Times New Roman" panose="02020603050405020304" pitchFamily="18" charset="0"/>
                <a:cs typeface="Arial" panose="020B0604020202020204" pitchFamily="34" charset="0"/>
              </a:rPr>
              <a:t>2</a:t>
            </a:r>
            <a:r>
              <a:rPr lang="vi-VN" altLang="en-US" sz="2600" dirty="0">
                <a:solidFill>
                  <a:srgbClr val="333333"/>
                </a:solidFill>
                <a:latin typeface="Times New Roman" panose="02020603050405020304" pitchFamily="18" charset="0"/>
                <a:cs typeface="Arial" panose="020B0604020202020204" pitchFamily="34" charset="0"/>
              </a:rPr>
              <a:t> l</a:t>
            </a:r>
            <a:r>
              <a:rPr lang="vi-VN" altLang="en-US" sz="2600" dirty="0">
                <a:solidFill>
                  <a:srgbClr val="333333"/>
                </a:solidFill>
                <a:latin typeface="Times New Roman" panose="02020603050405020304" pitchFamily="18" charset="0"/>
                <a:ea typeface="Arial" panose="020B0604020202020204" pitchFamily="34" charset="0"/>
              </a:rPr>
              <a:t>à</a:t>
            </a:r>
            <a:r>
              <a:rPr lang="vi-VN" altLang="en-US" sz="2600" dirty="0">
                <a:solidFill>
                  <a:srgbClr val="333333"/>
                </a:solidFill>
                <a:latin typeface="Times New Roman" panose="02020603050405020304" pitchFamily="18" charset="0"/>
                <a:cs typeface="Arial" panose="020B0604020202020204" pitchFamily="34" charset="0"/>
              </a:rPr>
              <a:t> sản phẩm của quá trình hô hấp. Tăng nồng độ CO</a:t>
            </a:r>
            <a:r>
              <a:rPr lang="vi-VN" altLang="en-US" sz="2600" baseline="-25000" dirty="0">
                <a:solidFill>
                  <a:srgbClr val="333333"/>
                </a:solidFill>
                <a:latin typeface="Times New Roman" panose="02020603050405020304" pitchFamily="18" charset="0"/>
                <a:cs typeface="Arial" panose="020B0604020202020204" pitchFamily="34" charset="0"/>
              </a:rPr>
              <a:t>2</a:t>
            </a:r>
            <a:r>
              <a:rPr lang="vi-VN" altLang="en-US" sz="2600" dirty="0">
                <a:solidFill>
                  <a:srgbClr val="333333"/>
                </a:solidFill>
                <a:latin typeface="Times New Roman" panose="02020603050405020304" pitchFamily="18" charset="0"/>
                <a:cs typeface="Arial" panose="020B0604020202020204" pitchFamily="34" charset="0"/>
              </a:rPr>
              <a:t> trong khí quyển sẽ gây ức chế v</a:t>
            </a:r>
            <a:r>
              <a:rPr lang="vi-VN" altLang="en-US" sz="2600" dirty="0">
                <a:solidFill>
                  <a:srgbClr val="333333"/>
                </a:solidFill>
                <a:latin typeface="Times New Roman" panose="02020603050405020304" pitchFamily="18" charset="0"/>
                <a:ea typeface="Arial" panose="020B0604020202020204" pitchFamily="34" charset="0"/>
              </a:rPr>
              <a:t>à</a:t>
            </a:r>
            <a:r>
              <a:rPr lang="vi-VN" altLang="en-US" sz="2600" dirty="0">
                <a:solidFill>
                  <a:srgbClr val="333333"/>
                </a:solidFill>
                <a:latin typeface="Times New Roman" panose="02020603050405020304" pitchFamily="18" charset="0"/>
                <a:cs typeface="Arial" panose="020B0604020202020204" pitchFamily="34" charset="0"/>
              </a:rPr>
              <a:t> l</a:t>
            </a:r>
            <a:r>
              <a:rPr lang="vi-VN" altLang="en-US" sz="2600" dirty="0">
                <a:solidFill>
                  <a:srgbClr val="333333"/>
                </a:solidFill>
                <a:latin typeface="Times New Roman" panose="02020603050405020304" pitchFamily="18" charset="0"/>
                <a:ea typeface="Arial" panose="020B0604020202020204" pitchFamily="34" charset="0"/>
              </a:rPr>
              <a:t>à</a:t>
            </a:r>
            <a:r>
              <a:rPr lang="vi-VN" altLang="en-US" sz="2600" dirty="0">
                <a:solidFill>
                  <a:srgbClr val="333333"/>
                </a:solidFill>
                <a:latin typeface="Times New Roman" panose="02020603050405020304" pitchFamily="18" charset="0"/>
                <a:cs typeface="Arial" panose="020B0604020202020204" pitchFamily="34" charset="0"/>
              </a:rPr>
              <a:t>m giảm cường độ hô hấp, ức chế các quá trình sinh lí của thực vật, đặc biệt l</a:t>
            </a:r>
            <a:r>
              <a:rPr lang="vi-VN" altLang="en-US" sz="2600" dirty="0">
                <a:solidFill>
                  <a:srgbClr val="333333"/>
                </a:solidFill>
                <a:latin typeface="Times New Roman" panose="02020603050405020304" pitchFamily="18" charset="0"/>
                <a:ea typeface="Arial" panose="020B0604020202020204" pitchFamily="34" charset="0"/>
              </a:rPr>
              <a:t>à</a:t>
            </a:r>
            <a:r>
              <a:rPr lang="vi-VN" altLang="en-US" sz="2600" dirty="0">
                <a:solidFill>
                  <a:srgbClr val="333333"/>
                </a:solidFill>
                <a:latin typeface="Times New Roman" panose="02020603050405020304" pitchFamily="18" charset="0"/>
                <a:cs typeface="Arial" panose="020B0604020202020204" pitchFamily="34" charset="0"/>
              </a:rPr>
              <a:t> sự nảy mầm của hạt. Ở môi trường đất nghèo O</a:t>
            </a:r>
            <a:r>
              <a:rPr lang="vi-VN" altLang="en-US" sz="2600" baseline="-25000" dirty="0">
                <a:solidFill>
                  <a:srgbClr val="333333"/>
                </a:solidFill>
                <a:latin typeface="Times New Roman" panose="02020603050405020304" pitchFamily="18" charset="0"/>
                <a:cs typeface="Arial" panose="020B0604020202020204" pitchFamily="34" charset="0"/>
              </a:rPr>
              <a:t>2</a:t>
            </a:r>
            <a:r>
              <a:rPr lang="vi-VN" altLang="en-US" sz="2600" dirty="0">
                <a:solidFill>
                  <a:srgbClr val="333333"/>
                </a:solidFill>
                <a:latin typeface="Times New Roman" panose="02020603050405020304" pitchFamily="18" charset="0"/>
                <a:cs typeface="Arial" panose="020B0604020202020204" pitchFamily="34" charset="0"/>
              </a:rPr>
              <a:t>, h</a:t>
            </a:r>
            <a:r>
              <a:rPr lang="vi-VN" altLang="en-US" sz="2600" dirty="0">
                <a:solidFill>
                  <a:srgbClr val="333333"/>
                </a:solidFill>
                <a:latin typeface="Times New Roman" panose="02020603050405020304" pitchFamily="18" charset="0"/>
                <a:ea typeface="Arial" panose="020B0604020202020204" pitchFamily="34" charset="0"/>
              </a:rPr>
              <a:t>à</a:t>
            </a:r>
            <a:r>
              <a:rPr lang="vi-VN" altLang="en-US" sz="2600" dirty="0">
                <a:solidFill>
                  <a:srgbClr val="333333"/>
                </a:solidFill>
                <a:latin typeface="Times New Roman" panose="02020603050405020304" pitchFamily="18" charset="0"/>
                <a:cs typeface="Arial" panose="020B0604020202020204" pitchFamily="34" charset="0"/>
              </a:rPr>
              <a:t>m lượng CO</a:t>
            </a:r>
            <a:r>
              <a:rPr lang="vi-VN" altLang="en-US" sz="2600" baseline="-25000" dirty="0">
                <a:solidFill>
                  <a:srgbClr val="333333"/>
                </a:solidFill>
                <a:latin typeface="Times New Roman" panose="02020603050405020304" pitchFamily="18" charset="0"/>
                <a:cs typeface="Arial" panose="020B0604020202020204" pitchFamily="34" charset="0"/>
              </a:rPr>
              <a:t>2</a:t>
            </a:r>
            <a:r>
              <a:rPr lang="vi-VN" altLang="en-US" sz="2600" dirty="0">
                <a:solidFill>
                  <a:srgbClr val="333333"/>
                </a:solidFill>
                <a:latin typeface="Times New Roman" panose="02020603050405020304" pitchFamily="18" charset="0"/>
                <a:cs typeface="Arial" panose="020B0604020202020204" pitchFamily="34" charset="0"/>
              </a:rPr>
              <a:t> tích tụ nhiều do quá trình hô hấp của vi sinh vật sẽ ảnh hưởng không tốt tới tốc độ sinh trưởng của sinh vật</a:t>
            </a:r>
            <a:endParaRPr lang="en-US" altLang="en-US" sz="2600" dirty="0">
              <a:latin typeface="Times New Roman" panose="02020603050405020304" pitchFamily="18" charset="0"/>
              <a:ea typeface="Arial" panose="020B0604020202020204" pitchFamily="34" charset="0"/>
            </a:endParaRPr>
          </a:p>
        </p:txBody>
      </p:sp>
      <p:sp>
        <p:nvSpPr>
          <p:cNvPr id="66579" name="Text Box 8"/>
          <p:cNvSpPr txBox="1"/>
          <p:nvPr/>
        </p:nvSpPr>
        <p:spPr>
          <a:xfrm>
            <a:off x="1828800" y="-57150"/>
            <a:ext cx="8534400" cy="460375"/>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TRẢ LỜI CÂU HỎI CHO NỘI DUNG III</a:t>
            </a:r>
            <a:endParaRPr lang="en-US" altLang="en-US" sz="2400" b="1" i="1" dirty="0">
              <a:solidFill>
                <a:srgbClr val="0070C0"/>
              </a:solidFill>
              <a:latin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56"/>
                                        </p:tgtEl>
                                        <p:attrNameLst>
                                          <p:attrName>style.visibility</p:attrName>
                                        </p:attrNameLst>
                                      </p:cBhvr>
                                      <p:to>
                                        <p:strVal val="visible"/>
                                      </p:to>
                                    </p:set>
                                    <p:animEffect transition="in" filter="wipe(left)">
                                      <p:cBhvr>
                                        <p:cTn id="7" dur="500"/>
                                        <p:tgtEl>
                                          <p:spTgt spid="614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left)">
                                      <p:cBhvr>
                                        <p:cTn id="2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8"/>
          <p:cNvSpPr txBox="1"/>
          <p:nvPr/>
        </p:nvSpPr>
        <p:spPr>
          <a:xfrm>
            <a:off x="290513" y="392113"/>
            <a:ext cx="10723562" cy="4175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III. </a:t>
            </a:r>
            <a:r>
              <a:rPr lang="vi-VN" altLang="en-US" sz="2000" b="1" dirty="0">
                <a:solidFill>
                  <a:srgbClr val="FF0000"/>
                </a:solidFill>
                <a:latin typeface="Times New Roman" panose="02020603050405020304" pitchFamily="18" charset="0"/>
                <a:cs typeface="Times New Roman" panose="02020603050405020304" pitchFamily="18" charset="0"/>
              </a:rPr>
              <a:t>CÁC YẾU TỐ ẢNH HƯỞNG ĐẾN HÔ HẤP Ở THỰC VẬT</a:t>
            </a:r>
            <a:endParaRPr lang="en-US" altLang="en-US" sz="2000" b="1" dirty="0">
              <a:solidFill>
                <a:srgbClr val="FF0000"/>
              </a:solidFill>
              <a:latin typeface="Times New Roman" panose="02020603050405020304" pitchFamily="18" charset="0"/>
              <a:ea typeface="Times New Roman" panose="02020603050405020304" pitchFamily="18" charset="0"/>
            </a:endParaRPr>
          </a:p>
        </p:txBody>
      </p:sp>
      <p:grpSp>
        <p:nvGrpSpPr>
          <p:cNvPr id="68611" name="Group 14"/>
          <p:cNvGrpSpPr/>
          <p:nvPr/>
        </p:nvGrpSpPr>
        <p:grpSpPr>
          <a:xfrm>
            <a:off x="0" y="-26987"/>
            <a:ext cx="12192000" cy="6888162"/>
            <a:chOff x="-9684" y="-27337"/>
            <a:chExt cx="9155305" cy="6888385"/>
          </a:xfrm>
        </p:grpSpPr>
        <p:sp>
          <p:nvSpPr>
            <p:cNvPr id="68614"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68616"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68617"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68612" name="Text Box 8"/>
          <p:cNvSpPr txBox="1"/>
          <p:nvPr/>
        </p:nvSpPr>
        <p:spPr>
          <a:xfrm>
            <a:off x="2438400" y="-79375"/>
            <a:ext cx="7620000" cy="460375"/>
          </a:xfrm>
          <a:prstGeom prst="rect">
            <a:avLst/>
          </a:prstGeom>
          <a:solidFill>
            <a:srgbClr val="0000FF"/>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FFFF00"/>
                </a:solidFill>
                <a:latin typeface="Times New Roman" panose="02020603050405020304" pitchFamily="18" charset="0"/>
                <a:cs typeface="Times New Roman" panose="02020603050405020304" pitchFamily="18" charset="0"/>
              </a:rPr>
              <a:t>KIẾN THỨC CẦN GHI NHỚ</a:t>
            </a:r>
            <a:endParaRPr lang="en-US" altLang="en-US" sz="2400" b="1" i="1" dirty="0">
              <a:solidFill>
                <a:srgbClr val="FFFF00"/>
              </a:solidFill>
              <a:latin typeface="Arial" panose="020B0604020202020204" pitchFamily="34" charset="0"/>
            </a:endParaRPr>
          </a:p>
        </p:txBody>
      </p:sp>
      <p:sp>
        <p:nvSpPr>
          <p:cNvPr id="4" name="TextBox 3"/>
          <p:cNvSpPr txBox="1">
            <a:spLocks noChangeArrowheads="1"/>
          </p:cNvSpPr>
          <p:nvPr/>
        </p:nvSpPr>
        <p:spPr bwMode="auto">
          <a:xfrm>
            <a:off x="236538" y="806450"/>
            <a:ext cx="11658600" cy="5908675"/>
          </a:xfrm>
          <a:prstGeom prst="rect">
            <a:avLst/>
          </a:prstGeom>
          <a:no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0"/>
              </a:spcBef>
              <a:buFontTx/>
              <a:buNone/>
            </a:pPr>
            <a:r>
              <a:rPr lang="en-US" altLang="en-US" sz="2400" b="1" i="1" dirty="0">
                <a:solidFill>
                  <a:srgbClr val="FF0000"/>
                </a:solidFill>
                <a:latin typeface="Times New Roman" panose="02020603050405020304" pitchFamily="18" charset="0"/>
                <a:cs typeface="Times New Roman" panose="02020603050405020304" pitchFamily="18" charset="0"/>
              </a:rPr>
              <a:t>1. Nước</a:t>
            </a:r>
            <a:endParaRPr lang="en-US" altLang="en-US" sz="2400" dirty="0">
              <a:latin typeface="Times New Roman" panose="02020603050405020304" pitchFamily="18" charset="0"/>
              <a:cs typeface="Arial" panose="020B0604020202020204" pitchFamily="34" charset="0"/>
            </a:endParaRPr>
          </a:p>
          <a:p>
            <a:pPr marL="0" lvl="0" indent="0" algn="just">
              <a:lnSpc>
                <a:spcPct val="100000"/>
              </a:lnSpc>
              <a:spcBef>
                <a:spcPct val="0"/>
              </a:spcBef>
              <a:buNone/>
            </a:pPr>
            <a:r>
              <a:rPr lang="vi-VN" altLang="x-none" sz="2400" dirty="0">
                <a:solidFill>
                  <a:srgbClr val="006600"/>
                </a:solidFill>
                <a:latin typeface="Times New Roman" panose="02020603050405020304" pitchFamily="18" charset="0"/>
                <a:cs typeface="Times New Roman" panose="02020603050405020304" pitchFamily="18" charset="0"/>
              </a:rPr>
              <a:t>H</a:t>
            </a:r>
            <a:r>
              <a:rPr lang="vi-VN" altLang="x-none" sz="2400" dirty="0">
                <a:solidFill>
                  <a:srgbClr val="006600"/>
                </a:solidFill>
                <a:latin typeface="Times New Roman" panose="02020603050405020304" pitchFamily="18" charset="0"/>
                <a:ea typeface="Times New Roman" panose="02020603050405020304" pitchFamily="18" charset="0"/>
              </a:rPr>
              <a:t>à</a:t>
            </a:r>
            <a:r>
              <a:rPr lang="vi-VN" altLang="x-none" sz="2400" dirty="0">
                <a:solidFill>
                  <a:srgbClr val="006600"/>
                </a:solidFill>
                <a:latin typeface="Times New Roman" panose="02020603050405020304" pitchFamily="18" charset="0"/>
                <a:cs typeface="Times New Roman" panose="02020603050405020304" pitchFamily="18" charset="0"/>
              </a:rPr>
              <a:t>m lượng nước ảnh hưởng đến áp suất thẩm thấu của tế b</a:t>
            </a:r>
            <a:r>
              <a:rPr lang="vi-VN" altLang="x-none" sz="2400" dirty="0">
                <a:solidFill>
                  <a:srgbClr val="006600"/>
                </a:solidFill>
                <a:latin typeface="Times New Roman" panose="02020603050405020304" pitchFamily="18" charset="0"/>
                <a:ea typeface="Times New Roman" panose="02020603050405020304" pitchFamily="18" charset="0"/>
              </a:rPr>
              <a:t>à</a:t>
            </a:r>
            <a:r>
              <a:rPr lang="vi-VN" altLang="x-none" sz="2400" dirty="0">
                <a:solidFill>
                  <a:srgbClr val="006600"/>
                </a:solidFill>
                <a:latin typeface="Times New Roman" panose="02020603050405020304" pitchFamily="18" charset="0"/>
                <a:cs typeface="Times New Roman" panose="02020603050405020304" pitchFamily="18" charset="0"/>
              </a:rPr>
              <a:t>o v</a:t>
            </a:r>
            <a:r>
              <a:rPr lang="vi-VN" altLang="x-none" sz="2400" dirty="0">
                <a:solidFill>
                  <a:srgbClr val="006600"/>
                </a:solidFill>
                <a:latin typeface="Times New Roman" panose="02020603050405020304" pitchFamily="18" charset="0"/>
                <a:ea typeface="Times New Roman" panose="02020603050405020304" pitchFamily="18" charset="0"/>
              </a:rPr>
              <a:t>à</a:t>
            </a:r>
            <a:r>
              <a:rPr lang="vi-VN" altLang="x-none" sz="2400" dirty="0">
                <a:solidFill>
                  <a:srgbClr val="006600"/>
                </a:solidFill>
                <a:latin typeface="Times New Roman" panose="02020603050405020304" pitchFamily="18" charset="0"/>
                <a:cs typeface="Times New Roman" panose="02020603050405020304" pitchFamily="18" charset="0"/>
              </a:rPr>
              <a:t> hoạt động của các enzyme trong quá trình hô hấp. </a:t>
            </a:r>
            <a:endParaRPr sz="2400" dirty="0">
              <a:solidFill>
                <a:srgbClr val="006600"/>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None/>
            </a:pPr>
            <a:r>
              <a:rPr lang="vi-VN" altLang="x-none" sz="2400" dirty="0">
                <a:solidFill>
                  <a:srgbClr val="006600"/>
                </a:solidFill>
                <a:latin typeface="Times New Roman" panose="02020603050405020304" pitchFamily="18" charset="0"/>
                <a:cs typeface="Times New Roman" panose="02020603050405020304" pitchFamily="18" charset="0"/>
              </a:rPr>
              <a:t>Thực vật thường sử dụng nguồn carbon dự trữ l</a:t>
            </a:r>
            <a:r>
              <a:rPr lang="vi-VN" altLang="x-none" sz="2400" dirty="0">
                <a:solidFill>
                  <a:srgbClr val="006600"/>
                </a:solidFill>
                <a:latin typeface="Times New Roman" panose="02020603050405020304" pitchFamily="18" charset="0"/>
                <a:ea typeface="Times New Roman" panose="02020603050405020304" pitchFamily="18" charset="0"/>
              </a:rPr>
              <a:t>à</a:t>
            </a:r>
            <a:r>
              <a:rPr lang="vi-VN" altLang="x-none" sz="2400" dirty="0">
                <a:solidFill>
                  <a:srgbClr val="006600"/>
                </a:solidFill>
                <a:latin typeface="Times New Roman" panose="02020603050405020304" pitchFamily="18" charset="0"/>
                <a:cs typeface="Times New Roman" panose="02020603050405020304" pitchFamily="18" charset="0"/>
              </a:rPr>
              <a:t> tinh bột l</a:t>
            </a:r>
            <a:r>
              <a:rPr lang="vi-VN" altLang="x-none" sz="2400" dirty="0">
                <a:solidFill>
                  <a:srgbClr val="006600"/>
                </a:solidFill>
                <a:latin typeface="Times New Roman" panose="02020603050405020304" pitchFamily="18" charset="0"/>
                <a:ea typeface="Times New Roman" panose="02020603050405020304" pitchFamily="18" charset="0"/>
              </a:rPr>
              <a:t>à</a:t>
            </a:r>
            <a:r>
              <a:rPr lang="vi-VN" altLang="x-none" sz="2400" dirty="0">
                <a:solidFill>
                  <a:srgbClr val="006600"/>
                </a:solidFill>
                <a:latin typeface="Times New Roman" panose="02020603050405020304" pitchFamily="18" charset="0"/>
                <a:cs typeface="Times New Roman" panose="02020603050405020304" pitchFamily="18" charset="0"/>
              </a:rPr>
              <a:t>m nguyên liệu của quá trình hô hấp, nước cần thiết cho quá trình thủy phân biến đổi tinh bột th</a:t>
            </a:r>
            <a:r>
              <a:rPr lang="vi-VN" altLang="x-none" sz="2400" dirty="0">
                <a:solidFill>
                  <a:srgbClr val="006600"/>
                </a:solidFill>
                <a:latin typeface="Times New Roman" panose="02020603050405020304" pitchFamily="18" charset="0"/>
                <a:ea typeface="Times New Roman" panose="02020603050405020304" pitchFamily="18" charset="0"/>
              </a:rPr>
              <a:t>à</a:t>
            </a:r>
            <a:r>
              <a:rPr lang="vi-VN" altLang="x-none" sz="2400" dirty="0">
                <a:solidFill>
                  <a:srgbClr val="006600"/>
                </a:solidFill>
                <a:latin typeface="Times New Roman" panose="02020603050405020304" pitchFamily="18" charset="0"/>
                <a:cs typeface="Times New Roman" panose="02020603050405020304" pitchFamily="18" charset="0"/>
              </a:rPr>
              <a:t>nh glucose - nguyên liệu trực tiếp của quá trình hô hấp. </a:t>
            </a:r>
            <a:endParaRPr sz="2400" dirty="0">
              <a:solidFill>
                <a:srgbClr val="006600"/>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None/>
            </a:pPr>
            <a:r>
              <a:rPr lang="vi-VN" altLang="x-none" sz="2400" dirty="0">
                <a:solidFill>
                  <a:srgbClr val="006600"/>
                </a:solidFill>
                <a:latin typeface="Times New Roman" panose="02020603050405020304" pitchFamily="18" charset="0"/>
                <a:cs typeface="Times New Roman" panose="02020603050405020304" pitchFamily="18" charset="0"/>
              </a:rPr>
              <a:t>Vì vậy, muốn tăng cường độ hô hấp thì cần phải tăng h</a:t>
            </a:r>
            <a:r>
              <a:rPr lang="vi-VN" altLang="x-none" sz="2400" dirty="0">
                <a:solidFill>
                  <a:srgbClr val="006600"/>
                </a:solidFill>
                <a:latin typeface="Times New Roman" panose="02020603050405020304" pitchFamily="18" charset="0"/>
                <a:ea typeface="Times New Roman" panose="02020603050405020304" pitchFamily="18" charset="0"/>
              </a:rPr>
              <a:t>à</a:t>
            </a:r>
            <a:r>
              <a:rPr lang="vi-VN" altLang="x-none" sz="2400" dirty="0">
                <a:solidFill>
                  <a:srgbClr val="006600"/>
                </a:solidFill>
                <a:latin typeface="Times New Roman" panose="02020603050405020304" pitchFamily="18" charset="0"/>
                <a:cs typeface="Times New Roman" panose="02020603050405020304" pitchFamily="18" charset="0"/>
              </a:rPr>
              <a:t>m lượng nước trong tế b</a:t>
            </a:r>
            <a:r>
              <a:rPr lang="vi-VN" altLang="x-none" sz="2400" dirty="0">
                <a:solidFill>
                  <a:srgbClr val="006600"/>
                </a:solidFill>
                <a:latin typeface="Times New Roman" panose="02020603050405020304" pitchFamily="18" charset="0"/>
                <a:ea typeface="Times New Roman" panose="02020603050405020304" pitchFamily="18" charset="0"/>
              </a:rPr>
              <a:t>à</a:t>
            </a:r>
            <a:r>
              <a:rPr lang="vi-VN" altLang="x-none" sz="2400" dirty="0">
                <a:solidFill>
                  <a:srgbClr val="006600"/>
                </a:solidFill>
                <a:latin typeface="Times New Roman" panose="02020603050405020304" pitchFamily="18" charset="0"/>
                <a:cs typeface="Times New Roman" panose="02020603050405020304" pitchFamily="18" charset="0"/>
              </a:rPr>
              <a:t>o v</a:t>
            </a:r>
            <a:r>
              <a:rPr lang="vi-VN" altLang="x-none" sz="2400" dirty="0">
                <a:solidFill>
                  <a:srgbClr val="006600"/>
                </a:solidFill>
                <a:latin typeface="Times New Roman" panose="02020603050405020304" pitchFamily="18" charset="0"/>
                <a:ea typeface="Times New Roman" panose="02020603050405020304" pitchFamily="18" charset="0"/>
              </a:rPr>
              <a:t>à</a:t>
            </a:r>
            <a:r>
              <a:rPr lang="vi-VN" altLang="x-none" sz="2400" dirty="0">
                <a:solidFill>
                  <a:srgbClr val="006600"/>
                </a:solidFill>
                <a:latin typeface="Times New Roman" panose="02020603050405020304" pitchFamily="18" charset="0"/>
                <a:cs typeface="Times New Roman" panose="02020603050405020304" pitchFamily="18" charset="0"/>
              </a:rPr>
              <a:t> cơ thể thực vật</a:t>
            </a:r>
            <a:endParaRPr sz="2400" dirty="0">
              <a:solidFill>
                <a:srgbClr val="006600"/>
              </a:solidFill>
              <a:latin typeface="Times New Roman" panose="02020603050405020304" pitchFamily="18" charset="0"/>
              <a:cs typeface="Times New Roman" panose="02020603050405020304" pitchFamily="18" charset="0"/>
            </a:endParaRPr>
          </a:p>
          <a:p>
            <a:pPr marL="0" lvl="0" indent="0">
              <a:buNone/>
            </a:pPr>
            <a:r>
              <a:rPr lang="en-US" altLang="en-US" sz="2400" b="1" i="1" dirty="0">
                <a:solidFill>
                  <a:srgbClr val="FF0000"/>
                </a:solidFill>
                <a:latin typeface="Times New Roman" panose="02020603050405020304" pitchFamily="18" charset="0"/>
                <a:cs typeface="Times New Roman" panose="02020603050405020304" pitchFamily="18" charset="0"/>
              </a:rPr>
              <a:t>2. Nhiệt độ</a:t>
            </a:r>
            <a:endParaRPr lang="en-US" altLang="en-US" sz="2400" dirty="0">
              <a:latin typeface="Times New Roman" panose="02020603050405020304" pitchFamily="18" charset="0"/>
              <a:cs typeface="Arial" panose="020B0604020202020204" pitchFamily="34" charset="0"/>
            </a:endParaRPr>
          </a:p>
          <a:p>
            <a:pPr marL="0" lvl="0" indent="0" algn="just">
              <a:lnSpc>
                <a:spcPct val="100000"/>
              </a:lnSpc>
              <a:spcBef>
                <a:spcPct val="0"/>
              </a:spcBef>
              <a:buNone/>
            </a:pPr>
            <a:r>
              <a:rPr lang="vi-VN" altLang="x-none" sz="2600" dirty="0">
                <a:solidFill>
                  <a:srgbClr val="006600"/>
                </a:solidFill>
                <a:latin typeface="Times New Roman" panose="02020603050405020304" pitchFamily="18" charset="0"/>
                <a:cs typeface="Times New Roman" panose="02020603050405020304" pitchFamily="18" charset="0"/>
              </a:rPr>
              <a:t>Nhiệt độ tối ưu cho quá trình hô hấp của thực vật trong khoảng 30-40</a:t>
            </a:r>
            <a:r>
              <a:rPr lang="vi-VN" altLang="x-none" sz="2600" baseline="30000" dirty="0">
                <a:solidFill>
                  <a:srgbClr val="006600"/>
                </a:solidFill>
                <a:latin typeface="Times New Roman" panose="02020603050405020304" pitchFamily="18" charset="0"/>
                <a:cs typeface="Times New Roman" panose="02020603050405020304" pitchFamily="18" charset="0"/>
              </a:rPr>
              <a:t>0</a:t>
            </a:r>
            <a:r>
              <a:rPr lang="vi-VN" altLang="x-none" sz="2600" dirty="0">
                <a:solidFill>
                  <a:srgbClr val="006600"/>
                </a:solidFill>
                <a:latin typeface="Times New Roman" panose="02020603050405020304" pitchFamily="18" charset="0"/>
                <a:cs typeface="Times New Roman" panose="02020603050405020304" pitchFamily="18" charset="0"/>
              </a:rPr>
              <a:t>C. Trên 40</a:t>
            </a:r>
            <a:r>
              <a:rPr lang="vi-VN" altLang="x-none" sz="2600" baseline="30000" dirty="0">
                <a:solidFill>
                  <a:srgbClr val="006600"/>
                </a:solidFill>
                <a:latin typeface="Times New Roman" panose="02020603050405020304" pitchFamily="18" charset="0"/>
                <a:cs typeface="Times New Roman" panose="02020603050405020304" pitchFamily="18" charset="0"/>
              </a:rPr>
              <a:t>0</a:t>
            </a:r>
            <a:r>
              <a:rPr lang="vi-VN" altLang="x-none" sz="2600" dirty="0">
                <a:solidFill>
                  <a:srgbClr val="006600"/>
                </a:solidFill>
                <a:latin typeface="Times New Roman" panose="02020603050405020304" pitchFamily="18" charset="0"/>
                <a:cs typeface="Times New Roman" panose="02020603050405020304" pitchFamily="18" charset="0"/>
              </a:rPr>
              <a:t>C, tốc độ hô hấp giảm vì nhiệt độ cao l</a:t>
            </a:r>
            <a:r>
              <a:rPr lang="vi-VN" altLang="x-none" sz="2600" dirty="0">
                <a:solidFill>
                  <a:srgbClr val="006600"/>
                </a:solidFill>
                <a:latin typeface="Times New Roman" panose="02020603050405020304" pitchFamily="18" charset="0"/>
                <a:ea typeface="Times New Roman" panose="02020603050405020304" pitchFamily="18" charset="0"/>
              </a:rPr>
              <a:t>à</a:t>
            </a:r>
            <a:r>
              <a:rPr lang="vi-VN" altLang="x-none" sz="2600" dirty="0">
                <a:solidFill>
                  <a:srgbClr val="006600"/>
                </a:solidFill>
                <a:latin typeface="Times New Roman" panose="02020603050405020304" pitchFamily="18" charset="0"/>
                <a:cs typeface="Times New Roman" panose="02020603050405020304" pitchFamily="18" charset="0"/>
              </a:rPr>
              <a:t>m biến tính v</a:t>
            </a:r>
            <a:r>
              <a:rPr lang="vi-VN" altLang="x-none" sz="2600" dirty="0">
                <a:solidFill>
                  <a:srgbClr val="006600"/>
                </a:solidFill>
                <a:latin typeface="Times New Roman" panose="02020603050405020304" pitchFamily="18" charset="0"/>
                <a:ea typeface="Times New Roman" panose="02020603050405020304" pitchFamily="18" charset="0"/>
              </a:rPr>
              <a:t>à</a:t>
            </a:r>
            <a:r>
              <a:rPr lang="vi-VN" altLang="x-none" sz="2600" dirty="0">
                <a:solidFill>
                  <a:srgbClr val="006600"/>
                </a:solidFill>
                <a:latin typeface="Times New Roman" panose="02020603050405020304" pitchFamily="18" charset="0"/>
                <a:cs typeface="Times New Roman" panose="02020603050405020304" pitchFamily="18" charset="0"/>
              </a:rPr>
              <a:t> giảm hoạt tính của enzyme hô hấp. </a:t>
            </a:r>
            <a:endParaRPr sz="2600" dirty="0">
              <a:solidFill>
                <a:srgbClr val="006600"/>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None/>
            </a:pPr>
            <a:r>
              <a:rPr lang="vi-VN" altLang="x-none" sz="2600" dirty="0">
                <a:solidFill>
                  <a:srgbClr val="006600"/>
                </a:solidFill>
                <a:latin typeface="Times New Roman" panose="02020603050405020304" pitchFamily="18" charset="0"/>
                <a:cs typeface="Times New Roman" panose="02020603050405020304" pitchFamily="18" charset="0"/>
              </a:rPr>
              <a:t>Ở nhiệt độ khoảng 0-10</a:t>
            </a:r>
            <a:r>
              <a:rPr lang="vi-VN" altLang="x-none" sz="2600" baseline="30000" dirty="0">
                <a:solidFill>
                  <a:srgbClr val="006600"/>
                </a:solidFill>
                <a:latin typeface="Times New Roman" panose="02020603050405020304" pitchFamily="18" charset="0"/>
                <a:cs typeface="Times New Roman" panose="02020603050405020304" pitchFamily="18" charset="0"/>
              </a:rPr>
              <a:t>0</a:t>
            </a:r>
            <a:r>
              <a:rPr lang="vi-VN" altLang="x-none" sz="2600" dirty="0">
                <a:solidFill>
                  <a:srgbClr val="006600"/>
                </a:solidFill>
                <a:latin typeface="Times New Roman" panose="02020603050405020304" pitchFamily="18" charset="0"/>
                <a:cs typeface="Times New Roman" panose="02020603050405020304" pitchFamily="18" charset="0"/>
              </a:rPr>
              <a:t>C, cường độ hô hấp của thực vật khá thấp. </a:t>
            </a:r>
            <a:endParaRPr sz="2600" dirty="0">
              <a:solidFill>
                <a:srgbClr val="006600"/>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None/>
            </a:pPr>
            <a:r>
              <a:rPr lang="vi-VN" altLang="x-none" sz="2600" dirty="0">
                <a:solidFill>
                  <a:srgbClr val="006600"/>
                </a:solidFill>
                <a:latin typeface="Times New Roman" panose="02020603050405020304" pitchFamily="18" charset="0"/>
                <a:cs typeface="Times New Roman" panose="02020603050405020304" pitchFamily="18" charset="0"/>
              </a:rPr>
              <a:t>Trong khoảng nhiệt độ từ 0-35</a:t>
            </a:r>
            <a:r>
              <a:rPr lang="vi-VN" altLang="x-none" sz="2600" baseline="30000" dirty="0">
                <a:solidFill>
                  <a:srgbClr val="006600"/>
                </a:solidFill>
                <a:latin typeface="Times New Roman" panose="02020603050405020304" pitchFamily="18" charset="0"/>
                <a:cs typeface="Times New Roman" panose="02020603050405020304" pitchFamily="18" charset="0"/>
              </a:rPr>
              <a:t>0</a:t>
            </a:r>
            <a:r>
              <a:rPr lang="vi-VN" altLang="x-none" sz="2600" dirty="0">
                <a:solidFill>
                  <a:srgbClr val="006600"/>
                </a:solidFill>
                <a:latin typeface="Times New Roman" panose="02020603050405020304" pitchFamily="18" charset="0"/>
                <a:cs typeface="Times New Roman" panose="02020603050405020304" pitchFamily="18" charset="0"/>
              </a:rPr>
              <a:t>C cường độ hô hấp tăng khoảng 2 - 2,5 lần khi nhiệt độ tăng 10</a:t>
            </a:r>
            <a:r>
              <a:rPr lang="vi-VN" altLang="x-none" sz="2600" baseline="30000" dirty="0">
                <a:solidFill>
                  <a:srgbClr val="006600"/>
                </a:solidFill>
                <a:latin typeface="Times New Roman" panose="02020603050405020304" pitchFamily="18" charset="0"/>
                <a:cs typeface="Times New Roman" panose="02020603050405020304" pitchFamily="18" charset="0"/>
              </a:rPr>
              <a:t>0</a:t>
            </a:r>
            <a:r>
              <a:rPr lang="vi-VN" altLang="x-none" sz="2600" dirty="0">
                <a:solidFill>
                  <a:srgbClr val="006600"/>
                </a:solidFill>
                <a:latin typeface="Times New Roman" panose="02020603050405020304" pitchFamily="18" charset="0"/>
                <a:cs typeface="Times New Roman" panose="02020603050405020304" pitchFamily="18" charset="0"/>
              </a:rPr>
              <a:t>C</a:t>
            </a:r>
            <a:endParaRPr lang="en-US" altLang="en-US" sz="2600" dirty="0">
              <a:solidFill>
                <a:srgbClr val="006600"/>
              </a:solidFill>
              <a:latin typeface="Times New Roman" panose="02020603050405020304" pitchFamily="18" charset="0"/>
              <a:ea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8"/>
          <p:cNvSpPr txBox="1"/>
          <p:nvPr/>
        </p:nvSpPr>
        <p:spPr>
          <a:xfrm>
            <a:off x="271463" y="392113"/>
            <a:ext cx="10795000"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III. </a:t>
            </a:r>
            <a:r>
              <a:rPr lang="vi-VN" altLang="en-US" sz="2400" b="1" dirty="0">
                <a:solidFill>
                  <a:srgbClr val="FF0000"/>
                </a:solidFill>
                <a:latin typeface="Times New Roman" panose="02020603050405020304" pitchFamily="18" charset="0"/>
                <a:cs typeface="Times New Roman" panose="02020603050405020304" pitchFamily="18" charset="0"/>
              </a:rPr>
              <a:t>CÁC YẾU TỐ ẢNH HƯỞNG ĐẾN HÔ HẤP Ở THỰC VẬT</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grpSp>
        <p:nvGrpSpPr>
          <p:cNvPr id="70659" name="Group 14"/>
          <p:cNvGrpSpPr/>
          <p:nvPr/>
        </p:nvGrpSpPr>
        <p:grpSpPr>
          <a:xfrm>
            <a:off x="0" y="-26987"/>
            <a:ext cx="12192000" cy="6888162"/>
            <a:chOff x="-9684" y="-27337"/>
            <a:chExt cx="9155305" cy="6888385"/>
          </a:xfrm>
        </p:grpSpPr>
        <p:sp>
          <p:nvSpPr>
            <p:cNvPr id="70662"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70664"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70665"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4" name="TextBox 3"/>
          <p:cNvSpPr txBox="1"/>
          <p:nvPr/>
        </p:nvSpPr>
        <p:spPr>
          <a:xfrm>
            <a:off x="228600" y="704850"/>
            <a:ext cx="11734800" cy="53546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0"/>
              </a:spcBef>
              <a:buFontTx/>
              <a:buNone/>
            </a:pPr>
            <a:endParaRPr lang="en-US" altLang="en-US" sz="2400" dirty="0">
              <a:latin typeface="Times New Roman" panose="02020603050405020304" pitchFamily="18" charset="0"/>
              <a:cs typeface="Arial" panose="020B0604020202020204" pitchFamily="34" charset="0"/>
            </a:endParaRPr>
          </a:p>
          <a:p>
            <a:pPr marL="0" lvl="0" indent="0" algn="just">
              <a:lnSpc>
                <a:spcPct val="100000"/>
              </a:lnSpc>
              <a:spcBef>
                <a:spcPct val="0"/>
              </a:spcBef>
              <a:buFontTx/>
              <a:buNone/>
            </a:pPr>
            <a:r>
              <a:rPr lang="en-US" altLang="en-US" sz="2400" b="1" i="1" dirty="0">
                <a:solidFill>
                  <a:srgbClr val="FF0000"/>
                </a:solidFill>
                <a:latin typeface="Times New Roman" panose="02020603050405020304" pitchFamily="18" charset="0"/>
                <a:cs typeface="Arial" panose="020B0604020202020204" pitchFamily="34" charset="0"/>
              </a:rPr>
              <a:t>3. H</a:t>
            </a:r>
            <a:r>
              <a:rPr lang="en-US" altLang="en-US" sz="2400" b="1" i="1" dirty="0">
                <a:solidFill>
                  <a:srgbClr val="FF0000"/>
                </a:solidFill>
                <a:latin typeface="Times New Roman" panose="02020603050405020304" pitchFamily="18" charset="0"/>
                <a:ea typeface="Arial" panose="020B0604020202020204" pitchFamily="34" charset="0"/>
              </a:rPr>
              <a:t>à</a:t>
            </a:r>
            <a:r>
              <a:rPr lang="en-US" altLang="en-US" sz="2400" b="1" i="1" dirty="0">
                <a:solidFill>
                  <a:srgbClr val="FF0000"/>
                </a:solidFill>
                <a:latin typeface="Times New Roman" panose="02020603050405020304" pitchFamily="18" charset="0"/>
                <a:cs typeface="Arial" panose="020B0604020202020204" pitchFamily="34" charset="0"/>
              </a:rPr>
              <a:t>m lượng/nồng độ O</a:t>
            </a:r>
            <a:r>
              <a:rPr lang="en-US" altLang="en-US" sz="2400" b="1" i="1" baseline="-25000" dirty="0">
                <a:solidFill>
                  <a:srgbClr val="FF0000"/>
                </a:solidFill>
                <a:latin typeface="Times New Roman" panose="02020603050405020304" pitchFamily="18" charset="0"/>
                <a:cs typeface="Arial" panose="020B0604020202020204" pitchFamily="34" charset="0"/>
              </a:rPr>
              <a:t>2 </a:t>
            </a:r>
            <a:endParaRPr lang="en-US" altLang="en-US" sz="2400" dirty="0">
              <a:latin typeface="Times New Roman" panose="02020603050405020304" pitchFamily="18" charset="0"/>
              <a:cs typeface="Arial" panose="020B0604020202020204" pitchFamily="34" charset="0"/>
            </a:endParaRPr>
          </a:p>
          <a:p>
            <a:pPr marL="0" lvl="0" indent="0" algn="just">
              <a:lnSpc>
                <a:spcPct val="100000"/>
              </a:lnSpc>
              <a:spcBef>
                <a:spcPct val="0"/>
              </a:spcBef>
              <a:buNone/>
            </a:pPr>
            <a:r>
              <a:rPr lang="vi-VN" altLang="en-US" sz="2400" dirty="0">
                <a:solidFill>
                  <a:srgbClr val="006600"/>
                </a:solidFill>
                <a:latin typeface="Times New Roman" panose="02020603050405020304" pitchFamily="18" charset="0"/>
                <a:cs typeface="Arial" panose="020B0604020202020204" pitchFamily="34" charset="0"/>
              </a:rPr>
              <a:t>O</a:t>
            </a:r>
            <a:r>
              <a:rPr lang="vi-VN" altLang="en-US" sz="2400" baseline="-25000" dirty="0">
                <a:solidFill>
                  <a:srgbClr val="006600"/>
                </a:solidFill>
                <a:latin typeface="Times New Roman" panose="02020603050405020304" pitchFamily="18" charset="0"/>
                <a:cs typeface="Arial" panose="020B0604020202020204" pitchFamily="34" charset="0"/>
              </a:rPr>
              <a:t>2</a:t>
            </a:r>
            <a:r>
              <a:rPr lang="vi-VN" altLang="en-US" sz="2400" dirty="0">
                <a:solidFill>
                  <a:srgbClr val="006600"/>
                </a:solidFill>
                <a:latin typeface="Times New Roman" panose="02020603050405020304" pitchFamily="18" charset="0"/>
                <a:cs typeface="Arial" panose="020B0604020202020204" pitchFamily="34" charset="0"/>
              </a:rPr>
              <a:t> l</a:t>
            </a:r>
            <a:r>
              <a:rPr lang="vi-VN" altLang="en-US" sz="2400" dirty="0">
                <a:solidFill>
                  <a:srgbClr val="006600"/>
                </a:solidFill>
                <a:latin typeface="Times New Roman" panose="02020603050405020304" pitchFamily="18" charset="0"/>
                <a:ea typeface="Arial" panose="020B0604020202020204" pitchFamily="34" charset="0"/>
              </a:rPr>
              <a:t>à</a:t>
            </a:r>
            <a:r>
              <a:rPr lang="vi-VN" altLang="en-US" sz="2400" dirty="0">
                <a:solidFill>
                  <a:srgbClr val="006600"/>
                </a:solidFill>
                <a:latin typeface="Times New Roman" panose="02020603050405020304" pitchFamily="18" charset="0"/>
                <a:cs typeface="Arial" panose="020B0604020202020204" pitchFamily="34" charset="0"/>
              </a:rPr>
              <a:t> nguyên liệu của quá trình hô hấp, do đó thực vật phát triển tốt khi được cung cấp đủ O</a:t>
            </a:r>
            <a:r>
              <a:rPr lang="vi-VN" altLang="en-US" sz="2400" baseline="-25000" dirty="0">
                <a:solidFill>
                  <a:srgbClr val="006600"/>
                </a:solidFill>
                <a:latin typeface="Times New Roman" panose="02020603050405020304" pitchFamily="18" charset="0"/>
                <a:cs typeface="Arial" panose="020B0604020202020204" pitchFamily="34" charset="0"/>
              </a:rPr>
              <a:t>2</a:t>
            </a:r>
            <a:r>
              <a:rPr lang="vi-VN" altLang="en-US" sz="2400" dirty="0">
                <a:solidFill>
                  <a:srgbClr val="006600"/>
                </a:solidFill>
                <a:latin typeface="Times New Roman" panose="02020603050405020304" pitchFamily="18" charset="0"/>
                <a:cs typeface="Arial" panose="020B0604020202020204" pitchFamily="34" charset="0"/>
              </a:rPr>
              <a:t>. </a:t>
            </a:r>
            <a:endParaRPr lang="en-US" altLang="en-US" sz="2400" dirty="0">
              <a:solidFill>
                <a:srgbClr val="006600"/>
              </a:solidFill>
              <a:latin typeface="Times New Roman" panose="02020603050405020304" pitchFamily="18" charset="0"/>
              <a:cs typeface="Arial" panose="020B0604020202020204" pitchFamily="34" charset="0"/>
            </a:endParaRPr>
          </a:p>
          <a:p>
            <a:pPr marL="0" lvl="0" indent="0" algn="just">
              <a:lnSpc>
                <a:spcPct val="100000"/>
              </a:lnSpc>
              <a:spcBef>
                <a:spcPct val="0"/>
              </a:spcBef>
              <a:buNone/>
            </a:pPr>
            <a:r>
              <a:rPr lang="vi-VN" altLang="en-US" sz="2400" dirty="0">
                <a:solidFill>
                  <a:srgbClr val="006600"/>
                </a:solidFill>
                <a:latin typeface="Times New Roman" panose="02020603050405020304" pitchFamily="18" charset="0"/>
                <a:cs typeface="Arial" panose="020B0604020202020204" pitchFamily="34" charset="0"/>
              </a:rPr>
              <a:t>Nếu nồng độ O</a:t>
            </a:r>
            <a:r>
              <a:rPr lang="vi-VN" altLang="en-US" baseline="-25000" dirty="0">
                <a:solidFill>
                  <a:srgbClr val="006600"/>
                </a:solidFill>
                <a:latin typeface="Times New Roman" panose="02020603050405020304" pitchFamily="18" charset="0"/>
                <a:cs typeface="Arial" panose="020B0604020202020204" pitchFamily="34" charset="0"/>
              </a:rPr>
              <a:t>2</a:t>
            </a:r>
            <a:r>
              <a:rPr lang="vi-VN" altLang="en-US" sz="2400" dirty="0">
                <a:solidFill>
                  <a:srgbClr val="006600"/>
                </a:solidFill>
                <a:latin typeface="Times New Roman" panose="02020603050405020304" pitchFamily="18" charset="0"/>
                <a:cs typeface="Arial" panose="020B0604020202020204" pitchFamily="34" charset="0"/>
              </a:rPr>
              <a:t> giảm xuống dưới 10% thì quá trình hô hấp sẽ bị ảnh hưởng. </a:t>
            </a:r>
            <a:endParaRPr lang="en-US" altLang="en-US" sz="2400" dirty="0">
              <a:solidFill>
                <a:srgbClr val="006600"/>
              </a:solidFill>
              <a:latin typeface="Times New Roman" panose="02020603050405020304" pitchFamily="18" charset="0"/>
              <a:cs typeface="Arial" panose="020B0604020202020204" pitchFamily="34" charset="0"/>
            </a:endParaRPr>
          </a:p>
          <a:p>
            <a:pPr marL="0" lvl="0" indent="0" algn="just">
              <a:lnSpc>
                <a:spcPct val="100000"/>
              </a:lnSpc>
              <a:spcBef>
                <a:spcPct val="0"/>
              </a:spcBef>
              <a:buNone/>
            </a:pPr>
            <a:r>
              <a:rPr lang="vi-VN" altLang="en-US" sz="2400" dirty="0">
                <a:solidFill>
                  <a:srgbClr val="006600"/>
                </a:solidFill>
                <a:latin typeface="Times New Roman" panose="02020603050405020304" pitchFamily="18" charset="0"/>
                <a:cs typeface="Arial" panose="020B0604020202020204" pitchFamily="34" charset="0"/>
              </a:rPr>
              <a:t>Ở thực vật, khi môi trường thiếu O</a:t>
            </a:r>
            <a:r>
              <a:rPr lang="vi-VN" altLang="en-US" baseline="-25000" dirty="0">
                <a:solidFill>
                  <a:srgbClr val="006600"/>
                </a:solidFill>
                <a:latin typeface="Times New Roman" panose="02020603050405020304" pitchFamily="18" charset="0"/>
                <a:cs typeface="Arial" panose="020B0604020202020204" pitchFamily="34" charset="0"/>
              </a:rPr>
              <a:t>2</a:t>
            </a:r>
            <a:r>
              <a:rPr lang="vi-VN" altLang="en-US" sz="2400" dirty="0">
                <a:solidFill>
                  <a:srgbClr val="006600"/>
                </a:solidFill>
                <a:latin typeface="Times New Roman" panose="02020603050405020304" pitchFamily="18" charset="0"/>
                <a:cs typeface="Arial" panose="020B0604020202020204" pitchFamily="34" charset="0"/>
              </a:rPr>
              <a:t>, các tế b</a:t>
            </a:r>
            <a:r>
              <a:rPr lang="vi-VN" altLang="en-US" sz="2400" dirty="0">
                <a:solidFill>
                  <a:srgbClr val="006600"/>
                </a:solidFill>
                <a:latin typeface="Times New Roman" panose="02020603050405020304" pitchFamily="18" charset="0"/>
                <a:ea typeface="Arial" panose="020B0604020202020204" pitchFamily="34" charset="0"/>
              </a:rPr>
              <a:t>à</a:t>
            </a:r>
            <a:r>
              <a:rPr lang="vi-VN" altLang="en-US" sz="2400" dirty="0">
                <a:solidFill>
                  <a:srgbClr val="006600"/>
                </a:solidFill>
                <a:latin typeface="Times New Roman" panose="02020603050405020304" pitchFamily="18" charset="0"/>
                <a:cs typeface="Arial" panose="020B0604020202020204" pitchFamily="34" charset="0"/>
              </a:rPr>
              <a:t>o thực vật sẽ chuyển hóa glucose theo con đường lên men. Glucose được chuyển hóa th</a:t>
            </a:r>
            <a:r>
              <a:rPr lang="vi-VN" altLang="en-US" sz="2400" dirty="0">
                <a:solidFill>
                  <a:srgbClr val="006600"/>
                </a:solidFill>
                <a:latin typeface="Times New Roman" panose="02020603050405020304" pitchFamily="18" charset="0"/>
                <a:ea typeface="Arial" panose="020B0604020202020204" pitchFamily="34" charset="0"/>
              </a:rPr>
              <a:t>à</a:t>
            </a:r>
            <a:r>
              <a:rPr lang="vi-VN" altLang="en-US" sz="2400" dirty="0">
                <a:solidFill>
                  <a:srgbClr val="006600"/>
                </a:solidFill>
                <a:latin typeface="Times New Roman" panose="02020603050405020304" pitchFamily="18" charset="0"/>
                <a:cs typeface="Arial" panose="020B0604020202020204" pitchFamily="34" charset="0"/>
              </a:rPr>
              <a:t>nh pyruvic acid, sau đó từ pyruvic acid chuyển th</a:t>
            </a:r>
            <a:r>
              <a:rPr lang="vi-VN" altLang="en-US" sz="2400" dirty="0">
                <a:solidFill>
                  <a:srgbClr val="006600"/>
                </a:solidFill>
                <a:latin typeface="Times New Roman" panose="02020603050405020304" pitchFamily="18" charset="0"/>
                <a:ea typeface="Arial" panose="020B0604020202020204" pitchFamily="34" charset="0"/>
              </a:rPr>
              <a:t>à</a:t>
            </a:r>
            <a:r>
              <a:rPr lang="vi-VN" altLang="en-US" sz="2400" dirty="0">
                <a:solidFill>
                  <a:srgbClr val="006600"/>
                </a:solidFill>
                <a:latin typeface="Times New Roman" panose="02020603050405020304" pitchFamily="18" charset="0"/>
                <a:cs typeface="Arial" panose="020B0604020202020204" pitchFamily="34" charset="0"/>
              </a:rPr>
              <a:t>nh lactic acid hoặc ethanol</a:t>
            </a:r>
            <a:endParaRPr lang="en-US" altLang="en-US" sz="2400" dirty="0">
              <a:solidFill>
                <a:srgbClr val="006600"/>
              </a:solidFill>
              <a:latin typeface="Times New Roman" panose="02020603050405020304" pitchFamily="18" charset="0"/>
              <a:cs typeface="Arial" panose="020B0604020202020204" pitchFamily="34" charset="0"/>
            </a:endParaRPr>
          </a:p>
          <a:p>
            <a:pPr marL="0" lvl="0" indent="0">
              <a:buNone/>
            </a:pPr>
            <a:r>
              <a:rPr lang="en-US" altLang="en-US" sz="2400" b="1" i="1" dirty="0">
                <a:solidFill>
                  <a:srgbClr val="FF0000"/>
                </a:solidFill>
                <a:latin typeface="Times New Roman" panose="02020603050405020304" pitchFamily="18" charset="0"/>
                <a:cs typeface="Arial" panose="020B0604020202020204" pitchFamily="34" charset="0"/>
              </a:rPr>
              <a:t>4. H</a:t>
            </a:r>
            <a:r>
              <a:rPr lang="en-US" altLang="en-US" sz="2400" b="1" i="1" dirty="0">
                <a:solidFill>
                  <a:srgbClr val="FF0000"/>
                </a:solidFill>
                <a:latin typeface="Times New Roman" panose="02020603050405020304" pitchFamily="18" charset="0"/>
                <a:ea typeface="Arial" panose="020B0604020202020204" pitchFamily="34" charset="0"/>
              </a:rPr>
              <a:t>à</a:t>
            </a:r>
            <a:r>
              <a:rPr lang="en-US" altLang="en-US" sz="2400" b="1" i="1" dirty="0">
                <a:solidFill>
                  <a:srgbClr val="FF0000"/>
                </a:solidFill>
                <a:latin typeface="Times New Roman" panose="02020603050405020304" pitchFamily="18" charset="0"/>
                <a:cs typeface="Arial" panose="020B0604020202020204" pitchFamily="34" charset="0"/>
              </a:rPr>
              <a:t>m lượng /nồng độ CO</a:t>
            </a:r>
            <a:r>
              <a:rPr lang="en-US" altLang="en-US" sz="2400" b="1" i="1" baseline="-25000" dirty="0">
                <a:solidFill>
                  <a:srgbClr val="FF0000"/>
                </a:solidFill>
                <a:latin typeface="Times New Roman" panose="02020603050405020304" pitchFamily="18" charset="0"/>
                <a:cs typeface="Arial" panose="020B0604020202020204" pitchFamily="34" charset="0"/>
              </a:rPr>
              <a:t>2</a:t>
            </a:r>
            <a:endParaRPr lang="en-US" altLang="en-US" sz="2400" dirty="0">
              <a:latin typeface="Times New Roman" panose="02020603050405020304" pitchFamily="18" charset="0"/>
              <a:cs typeface="Arial" panose="020B0604020202020204" pitchFamily="34" charset="0"/>
            </a:endParaRPr>
          </a:p>
          <a:p>
            <a:pPr marL="0" lvl="0" indent="0" algn="just">
              <a:lnSpc>
                <a:spcPct val="100000"/>
              </a:lnSpc>
              <a:spcBef>
                <a:spcPct val="0"/>
              </a:spcBef>
              <a:buNone/>
            </a:pPr>
            <a:r>
              <a:rPr lang="en-US" altLang="en-US" dirty="0">
                <a:solidFill>
                  <a:srgbClr val="006600"/>
                </a:solidFill>
                <a:latin typeface="Times New Roman" panose="02020603050405020304" pitchFamily="18" charset="0"/>
                <a:cs typeface="Arial" panose="020B0604020202020204" pitchFamily="34" charset="0"/>
              </a:rPr>
              <a:t>	</a:t>
            </a:r>
            <a:r>
              <a:rPr lang="vi-VN" altLang="en-US" dirty="0">
                <a:solidFill>
                  <a:srgbClr val="006600"/>
                </a:solidFill>
                <a:latin typeface="Times New Roman" panose="02020603050405020304" pitchFamily="18" charset="0"/>
                <a:cs typeface="Arial" panose="020B0604020202020204" pitchFamily="34" charset="0"/>
              </a:rPr>
              <a:t>CO</a:t>
            </a:r>
            <a:r>
              <a:rPr lang="vi-VN" altLang="en-US" sz="3200" baseline="-25000" dirty="0">
                <a:solidFill>
                  <a:srgbClr val="006600"/>
                </a:solidFill>
                <a:latin typeface="Times New Roman" panose="02020603050405020304" pitchFamily="18" charset="0"/>
                <a:cs typeface="Arial" panose="020B0604020202020204" pitchFamily="34" charset="0"/>
              </a:rPr>
              <a:t>2</a:t>
            </a:r>
            <a:r>
              <a:rPr lang="vi-VN" altLang="en-US" dirty="0">
                <a:solidFill>
                  <a:srgbClr val="006600"/>
                </a:solidFill>
                <a:latin typeface="Times New Roman" panose="02020603050405020304" pitchFamily="18" charset="0"/>
                <a:cs typeface="Arial" panose="020B0604020202020204" pitchFamily="34" charset="0"/>
              </a:rPr>
              <a:t> l</a:t>
            </a:r>
            <a:r>
              <a:rPr lang="vi-VN" altLang="en-US" dirty="0">
                <a:solidFill>
                  <a:srgbClr val="006600"/>
                </a:solidFill>
                <a:latin typeface="Times New Roman" panose="02020603050405020304" pitchFamily="18" charset="0"/>
                <a:ea typeface="Arial" panose="020B0604020202020204" pitchFamily="34" charset="0"/>
              </a:rPr>
              <a:t>à</a:t>
            </a:r>
            <a:r>
              <a:rPr lang="vi-VN" altLang="en-US" dirty="0">
                <a:solidFill>
                  <a:srgbClr val="006600"/>
                </a:solidFill>
                <a:latin typeface="Times New Roman" panose="02020603050405020304" pitchFamily="18" charset="0"/>
                <a:cs typeface="Arial" panose="020B0604020202020204" pitchFamily="34" charset="0"/>
              </a:rPr>
              <a:t> sản phẩm của quá trình hô hấp. Tăng nồng độ CO</a:t>
            </a:r>
            <a:r>
              <a:rPr lang="vi-VN" altLang="en-US" sz="3200" baseline="-25000" dirty="0">
                <a:solidFill>
                  <a:srgbClr val="006600"/>
                </a:solidFill>
                <a:latin typeface="Times New Roman" panose="02020603050405020304" pitchFamily="18" charset="0"/>
                <a:cs typeface="Arial" panose="020B0604020202020204" pitchFamily="34" charset="0"/>
              </a:rPr>
              <a:t>2</a:t>
            </a:r>
            <a:r>
              <a:rPr lang="vi-VN" altLang="en-US" dirty="0">
                <a:solidFill>
                  <a:srgbClr val="006600"/>
                </a:solidFill>
                <a:latin typeface="Times New Roman" panose="02020603050405020304" pitchFamily="18" charset="0"/>
                <a:cs typeface="Arial" panose="020B0604020202020204" pitchFamily="34" charset="0"/>
              </a:rPr>
              <a:t> trong khí quyển sẽ gây ức chế v</a:t>
            </a:r>
            <a:r>
              <a:rPr lang="vi-VN" altLang="en-US" dirty="0">
                <a:solidFill>
                  <a:srgbClr val="006600"/>
                </a:solidFill>
                <a:latin typeface="Times New Roman" panose="02020603050405020304" pitchFamily="18" charset="0"/>
                <a:ea typeface="Arial" panose="020B0604020202020204" pitchFamily="34" charset="0"/>
              </a:rPr>
              <a:t>à</a:t>
            </a:r>
            <a:r>
              <a:rPr lang="vi-VN" altLang="en-US" dirty="0">
                <a:solidFill>
                  <a:srgbClr val="006600"/>
                </a:solidFill>
                <a:latin typeface="Times New Roman" panose="02020603050405020304" pitchFamily="18" charset="0"/>
                <a:cs typeface="Arial" panose="020B0604020202020204" pitchFamily="34" charset="0"/>
              </a:rPr>
              <a:t> l</a:t>
            </a:r>
            <a:r>
              <a:rPr lang="vi-VN" altLang="en-US" dirty="0">
                <a:solidFill>
                  <a:srgbClr val="006600"/>
                </a:solidFill>
                <a:latin typeface="Times New Roman" panose="02020603050405020304" pitchFamily="18" charset="0"/>
                <a:ea typeface="Arial" panose="020B0604020202020204" pitchFamily="34" charset="0"/>
              </a:rPr>
              <a:t>à</a:t>
            </a:r>
            <a:r>
              <a:rPr lang="vi-VN" altLang="en-US" dirty="0">
                <a:solidFill>
                  <a:srgbClr val="006600"/>
                </a:solidFill>
                <a:latin typeface="Times New Roman" panose="02020603050405020304" pitchFamily="18" charset="0"/>
                <a:cs typeface="Arial" panose="020B0604020202020204" pitchFamily="34" charset="0"/>
              </a:rPr>
              <a:t>m giảm cường độ hô hấp, ức chế các quá trình sinh lí của thực vật, đặc biệt l</a:t>
            </a:r>
            <a:r>
              <a:rPr lang="vi-VN" altLang="en-US" dirty="0">
                <a:solidFill>
                  <a:srgbClr val="006600"/>
                </a:solidFill>
                <a:latin typeface="Times New Roman" panose="02020603050405020304" pitchFamily="18" charset="0"/>
                <a:ea typeface="Arial" panose="020B0604020202020204" pitchFamily="34" charset="0"/>
              </a:rPr>
              <a:t>à</a:t>
            </a:r>
            <a:r>
              <a:rPr lang="vi-VN" altLang="en-US" dirty="0">
                <a:solidFill>
                  <a:srgbClr val="006600"/>
                </a:solidFill>
                <a:latin typeface="Times New Roman" panose="02020603050405020304" pitchFamily="18" charset="0"/>
                <a:cs typeface="Arial" panose="020B0604020202020204" pitchFamily="34" charset="0"/>
              </a:rPr>
              <a:t> sự nảy mầm của hạt. Ở môi trường đất nghèo O</a:t>
            </a:r>
            <a:r>
              <a:rPr lang="vi-VN" altLang="en-US" sz="3200" baseline="-25000" dirty="0">
                <a:solidFill>
                  <a:srgbClr val="006600"/>
                </a:solidFill>
                <a:latin typeface="Times New Roman" panose="02020603050405020304" pitchFamily="18" charset="0"/>
                <a:cs typeface="Arial" panose="020B0604020202020204" pitchFamily="34" charset="0"/>
              </a:rPr>
              <a:t>2</a:t>
            </a:r>
            <a:r>
              <a:rPr lang="vi-VN" altLang="en-US" dirty="0">
                <a:solidFill>
                  <a:srgbClr val="006600"/>
                </a:solidFill>
                <a:latin typeface="Times New Roman" panose="02020603050405020304" pitchFamily="18" charset="0"/>
                <a:cs typeface="Arial" panose="020B0604020202020204" pitchFamily="34" charset="0"/>
              </a:rPr>
              <a:t>, h</a:t>
            </a:r>
            <a:r>
              <a:rPr lang="vi-VN" altLang="en-US" dirty="0">
                <a:solidFill>
                  <a:srgbClr val="006600"/>
                </a:solidFill>
                <a:latin typeface="Times New Roman" panose="02020603050405020304" pitchFamily="18" charset="0"/>
                <a:ea typeface="Arial" panose="020B0604020202020204" pitchFamily="34" charset="0"/>
              </a:rPr>
              <a:t>à</a:t>
            </a:r>
            <a:r>
              <a:rPr lang="vi-VN" altLang="en-US" dirty="0">
                <a:solidFill>
                  <a:srgbClr val="006600"/>
                </a:solidFill>
                <a:latin typeface="Times New Roman" panose="02020603050405020304" pitchFamily="18" charset="0"/>
                <a:cs typeface="Arial" panose="020B0604020202020204" pitchFamily="34" charset="0"/>
              </a:rPr>
              <a:t>m lượng CO</a:t>
            </a:r>
            <a:r>
              <a:rPr lang="vi-VN" altLang="en-US" sz="3200" baseline="-25000" dirty="0">
                <a:solidFill>
                  <a:srgbClr val="006600"/>
                </a:solidFill>
                <a:latin typeface="Times New Roman" panose="02020603050405020304" pitchFamily="18" charset="0"/>
                <a:cs typeface="Arial" panose="020B0604020202020204" pitchFamily="34" charset="0"/>
              </a:rPr>
              <a:t>2</a:t>
            </a:r>
            <a:r>
              <a:rPr lang="vi-VN" altLang="en-US" dirty="0">
                <a:solidFill>
                  <a:srgbClr val="006600"/>
                </a:solidFill>
                <a:latin typeface="Times New Roman" panose="02020603050405020304" pitchFamily="18" charset="0"/>
                <a:cs typeface="Arial" panose="020B0604020202020204" pitchFamily="34" charset="0"/>
              </a:rPr>
              <a:t> tích tụ nhiều do quá trình hô hấp của vi sinh vật sẽ ảnh hưởng không tốt tới tốc độ sinh trưởng của sinh vật</a:t>
            </a:r>
            <a:endParaRPr lang="en-US" altLang="en-US" dirty="0">
              <a:solidFill>
                <a:srgbClr val="006600"/>
              </a:solidFill>
              <a:latin typeface="Times New Roman" panose="02020603050405020304" pitchFamily="18" charset="0"/>
              <a:ea typeface="Arial" panose="020B0604020202020204" pitchFamily="34" charset="0"/>
            </a:endParaRPr>
          </a:p>
        </p:txBody>
      </p:sp>
      <p:sp>
        <p:nvSpPr>
          <p:cNvPr id="70661" name="Text Box 8"/>
          <p:cNvSpPr txBox="1"/>
          <p:nvPr/>
        </p:nvSpPr>
        <p:spPr>
          <a:xfrm>
            <a:off x="2438400" y="-79375"/>
            <a:ext cx="7620000" cy="460375"/>
          </a:xfrm>
          <a:prstGeom prst="rect">
            <a:avLst/>
          </a:prstGeom>
          <a:solidFill>
            <a:srgbClr val="0000FF"/>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FFFF00"/>
                </a:solidFill>
                <a:latin typeface="Times New Roman" panose="02020603050405020304" pitchFamily="18" charset="0"/>
                <a:cs typeface="Times New Roman" panose="02020603050405020304" pitchFamily="18" charset="0"/>
              </a:rPr>
              <a:t>KIẾN THỨC CẦN GHI NHỚ</a:t>
            </a:r>
            <a:endParaRPr lang="en-US" altLang="en-US" sz="2400" b="1" i="1" dirty="0">
              <a:solidFill>
                <a:srgbClr val="FFFF00"/>
              </a:solidFill>
              <a:latin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left)">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left)">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1175" y="198438"/>
            <a:ext cx="11042650" cy="1262062"/>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1:</a:t>
            </a:r>
          </a:p>
          <a:p>
            <a:pPr marL="0" lvl="0" indent="0" algn="just" defTabSz="914400">
              <a:spcBef>
                <a:spcPct val="0"/>
              </a:spcBef>
              <a:spcAft>
                <a:spcPts val="600"/>
              </a:spcAft>
              <a:buClrTx/>
              <a:buSzTx/>
              <a:buNone/>
            </a:pPr>
            <a:r>
              <a:rPr lang="en-US" altLang="en-US" sz="2400" b="1" dirty="0">
                <a:latin typeface="Times New Roman" panose="02020603050405020304" pitchFamily="18" charset="0"/>
                <a:cs typeface="Times New Roman" panose="02020603050405020304" pitchFamily="18" charset="0"/>
              </a:rPr>
              <a:t>Một học sinh đã đưa ra giải thích cho câu hỏi “Tại sao để hạt nảy mầm cần cung cấp đủ nước”. Có bao nhiêu giải thích sau đây đúng?</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1143000" y="2133600"/>
            <a:ext cx="10363200" cy="261620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 Nước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dung môi,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môi trường cho các phản ứng hóa học.</a:t>
            </a:r>
          </a:p>
          <a:p>
            <a:pPr marL="358775" lvl="0" indent="-358775" algn="just"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 Nước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dung môi,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môi trường để hoạt hóa các enzyme hô hấp.</a:t>
            </a:r>
          </a:p>
          <a:p>
            <a:pPr marL="358775" lvl="0" indent="-358775" algn="just"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III. Các hạt khô đang ở trạng thái ngủ, nghỉ có h</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m lượng nước rất thấp, còn hạt nẩy mầm cần nhiều nước.</a:t>
            </a:r>
          </a:p>
          <a:p>
            <a:pPr marL="358775" lvl="0" indent="-358775" algn="just"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IV. Khi hạt nảy mầm thì lượng nước cần rất ít.</a:t>
            </a:r>
          </a:p>
          <a:p>
            <a:pPr marL="358775" lvl="0" indent="-358775" algn="just"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A. 1. 	B. 2. 	C. 3. 	D. 4.</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993775" y="2168525"/>
            <a:ext cx="3397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Freeform: Shape 3"/>
          <p:cNvSpPr/>
          <p:nvPr/>
        </p:nvSpPr>
        <p:spPr>
          <a:xfrm>
            <a:off x="935038" y="3032125"/>
            <a:ext cx="3397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a:off x="912813" y="3811588"/>
            <a:ext cx="3397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Shape 7"/>
          <p:cNvSpPr/>
          <p:nvPr/>
        </p:nvSpPr>
        <p:spPr>
          <a:xfrm>
            <a:off x="2971800" y="4445000"/>
            <a:ext cx="3397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27</a:t>
            </a:fld>
            <a:endParaRPr lang="en-US" altLang="en-US" sz="2800" dirty="0">
              <a:solidFill>
                <a:srgbClr val="FFFFFF"/>
              </a:solidFill>
            </a:endParaRPr>
          </a:p>
        </p:txBody>
      </p:sp>
      <p:sp>
        <p:nvSpPr>
          <p:cNvPr id="3" name="TextBox 2"/>
          <p:cNvSpPr txBox="1"/>
          <p:nvPr/>
        </p:nvSpPr>
        <p:spPr>
          <a:xfrm>
            <a:off x="538163" y="274638"/>
            <a:ext cx="10791825" cy="1262062"/>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2:</a:t>
            </a:r>
          </a:p>
          <a:p>
            <a:pPr marL="0" lvl="0" indent="0" algn="just" defTabSz="914400">
              <a:spcBef>
                <a:spcPct val="0"/>
              </a:spcBef>
              <a:spcAft>
                <a:spcPts val="600"/>
              </a:spcAft>
              <a:buClrTx/>
              <a:buSzTx/>
              <a:buNone/>
            </a:pPr>
            <a:r>
              <a:rPr lang="en-US" altLang="en-US" sz="2400" b="1" dirty="0">
                <a:latin typeface="Times New Roman" panose="02020603050405020304" pitchFamily="18" charset="0"/>
                <a:cs typeface="Times New Roman" panose="02020603050405020304" pitchFamily="18" charset="0"/>
              </a:rPr>
              <a:t>Nước có ảnh hưởng như thế n</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o đến hô hấp ở thực vật. Có bao nhiêu giải thích sau đây đúng?</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1143000" y="1828800"/>
            <a:ext cx="10363200" cy="354012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 Nước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dung môi,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môi trường cho các phản ứng hóa học trong trong hô hấp.</a:t>
            </a:r>
          </a:p>
          <a:p>
            <a:pPr marL="0" lvl="0" indent="0"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 Nước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môi trường hóa các enzyme hô hấp.</a:t>
            </a:r>
          </a:p>
          <a:p>
            <a:pPr marL="0" lvl="0" indent="0"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III. Nước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nguyên liệu của quá trình hô hấp.</a:t>
            </a:r>
          </a:p>
          <a:p>
            <a:pPr marL="0" lvl="0" indent="0"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IV. Cường độ hô hấp tỉ lệ thuận với h</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m lượng nước.</a:t>
            </a:r>
          </a:p>
          <a:p>
            <a:pPr marL="0" lvl="0" indent="0"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A. 1. 	B. 2. 	C. 3. 	D. 4.</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876300" y="1905000"/>
            <a:ext cx="3333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Freeform: Shape 3"/>
          <p:cNvSpPr/>
          <p:nvPr/>
        </p:nvSpPr>
        <p:spPr>
          <a:xfrm>
            <a:off x="885825" y="2981325"/>
            <a:ext cx="3333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a:off x="885825" y="4286250"/>
            <a:ext cx="3333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Shape 8"/>
          <p:cNvSpPr/>
          <p:nvPr/>
        </p:nvSpPr>
        <p:spPr>
          <a:xfrm>
            <a:off x="2962275" y="5064125"/>
            <a:ext cx="3333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28</a:t>
            </a:fld>
            <a:endParaRPr lang="en-US" altLang="en-US" sz="2800" dirty="0">
              <a:solidFill>
                <a:srgbClr val="FFFFFF"/>
              </a:solidFill>
            </a:endParaRPr>
          </a:p>
        </p:txBody>
      </p:sp>
      <p:sp>
        <p:nvSpPr>
          <p:cNvPr id="3" name="TextBox 2"/>
          <p:cNvSpPr txBox="1"/>
          <p:nvPr/>
        </p:nvSpPr>
        <p:spPr>
          <a:xfrm>
            <a:off x="614363" y="198438"/>
            <a:ext cx="10869612" cy="1262062"/>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3:</a:t>
            </a:r>
          </a:p>
          <a:p>
            <a:pPr marL="0" lvl="0" indent="0" algn="just" defTabSz="914400">
              <a:spcBef>
                <a:spcPct val="0"/>
              </a:spcBef>
              <a:spcAft>
                <a:spcPts val="600"/>
              </a:spcAft>
              <a:buClrTx/>
              <a:buSzTx/>
              <a:buNone/>
            </a:pPr>
            <a:r>
              <a:rPr lang="en-US" altLang="en-US" sz="2400" b="1" dirty="0">
                <a:latin typeface="Times New Roman" panose="02020603050405020304" pitchFamily="18" charset="0"/>
                <a:cs typeface="Times New Roman" panose="02020603050405020304" pitchFamily="18" charset="0"/>
              </a:rPr>
              <a:t>Nhiệt độ có ảnh hưởng như thế n</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o đến hô hấp ở thực vật. Có bao nhiêu giải thích sau đây đúng?</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1219200" y="1752600"/>
            <a:ext cx="10439400" cy="317023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450850" lvl="0" indent="-450850"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 Nhiệt độ tạo năng lượng cung cấp cho các hoạt động của cây non.</a:t>
            </a:r>
          </a:p>
          <a:p>
            <a:pPr marL="450850" lvl="0" indent="-450850"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 Nhiệt độ tăng, cường độ hô hấp cũng tăng, thúc đẩy sự nảy mầm của hạt.</a:t>
            </a:r>
          </a:p>
          <a:p>
            <a:pPr marL="450850" lvl="0" indent="-450850"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III. Trong giới hạn nhất định, khi nhiệt độ tăng, cường độ hô hấp cũng tăng.</a:t>
            </a:r>
          </a:p>
          <a:p>
            <a:pPr marL="450850" lvl="0" indent="-450850"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IV. Nhiệt độ ảnh hưởng đến hoạt động của các enzyme hô hấp.</a:t>
            </a:r>
          </a:p>
          <a:p>
            <a:pPr marL="450850" lvl="0" indent="-450850"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A. 1. 	B. 2. 	C. 3. 	D. 4.</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952500" y="1828800"/>
            <a:ext cx="334963"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Freeform: Shape 3"/>
          <p:cNvSpPr/>
          <p:nvPr/>
        </p:nvSpPr>
        <p:spPr>
          <a:xfrm>
            <a:off x="928688" y="2549525"/>
            <a:ext cx="334963"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a:off x="946150" y="3263900"/>
            <a:ext cx="334963"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Shape 8"/>
          <p:cNvSpPr/>
          <p:nvPr/>
        </p:nvSpPr>
        <p:spPr>
          <a:xfrm>
            <a:off x="1030288" y="3860800"/>
            <a:ext cx="334963"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Shape 9"/>
          <p:cNvSpPr/>
          <p:nvPr/>
        </p:nvSpPr>
        <p:spPr>
          <a:xfrm>
            <a:off x="3886200" y="4629150"/>
            <a:ext cx="334963"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29</a:t>
            </a:fld>
            <a:endParaRPr lang="en-US" altLang="en-US" sz="2800" dirty="0">
              <a:solidFill>
                <a:srgbClr val="FFFFFF"/>
              </a:solidFill>
            </a:endParaRPr>
          </a:p>
        </p:txBody>
      </p:sp>
      <p:sp>
        <p:nvSpPr>
          <p:cNvPr id="3" name="TextBox 2"/>
          <p:cNvSpPr txBox="1"/>
          <p:nvPr/>
        </p:nvSpPr>
        <p:spPr>
          <a:xfrm>
            <a:off x="690563" y="39688"/>
            <a:ext cx="10712450" cy="141605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4:</a:t>
            </a:r>
          </a:p>
          <a:p>
            <a:pPr marL="0" lvl="0" indent="0" algn="just" defTabSz="914400">
              <a:spcBef>
                <a:spcPts val="1200"/>
              </a:spcBef>
              <a:spcAft>
                <a:spcPts val="1200"/>
              </a:spcAft>
              <a:buClrTx/>
              <a:buSzTx/>
              <a:buNone/>
            </a:pPr>
            <a:r>
              <a:rPr lang="en-US" altLang="en-US" sz="2400" b="1" dirty="0">
                <a:latin typeface="Times New Roman" panose="02020603050405020304" pitchFamily="18" charset="0"/>
                <a:cs typeface="Times New Roman" panose="02020603050405020304" pitchFamily="18" charset="0"/>
              </a:rPr>
              <a:t> H</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m lượng CO</a:t>
            </a:r>
            <a:r>
              <a:rPr lang="en-US" altLang="en-US" sz="2400" b="1" baseline="-25000" dirty="0">
                <a:latin typeface="Times New Roman" panose="02020603050405020304" pitchFamily="18" charset="0"/>
                <a:cs typeface="Times New Roman" panose="02020603050405020304" pitchFamily="18" charset="0"/>
              </a:rPr>
              <a:t>2</a:t>
            </a:r>
            <a:r>
              <a:rPr lang="en-US" altLang="en-US" sz="2400" b="1" dirty="0">
                <a:latin typeface="Times New Roman" panose="02020603050405020304" pitchFamily="18" charset="0"/>
                <a:cs typeface="Times New Roman" panose="02020603050405020304" pitchFamily="18" charset="0"/>
              </a:rPr>
              <a:t>, O</a:t>
            </a:r>
            <a:r>
              <a:rPr lang="en-US" altLang="en-US" sz="2400" b="1" baseline="-25000" dirty="0">
                <a:latin typeface="Times New Roman" panose="02020603050405020304" pitchFamily="18" charset="0"/>
                <a:cs typeface="Times New Roman" panose="02020603050405020304" pitchFamily="18" charset="0"/>
              </a:rPr>
              <a:t>2</a:t>
            </a:r>
            <a:r>
              <a:rPr lang="en-US" altLang="en-US" sz="2400" b="1" dirty="0">
                <a:latin typeface="Times New Roman" panose="02020603050405020304" pitchFamily="18" charset="0"/>
                <a:cs typeface="Times New Roman" panose="02020603050405020304" pitchFamily="18" charset="0"/>
              </a:rPr>
              <a:t> có ảnh hưởng như thế n</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o đến hô hấp ở thực vật. Có bao nhiêu giải thích sau đây đúng?</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1295400" y="1593850"/>
            <a:ext cx="10287000" cy="427831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 Khí O2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nguyên liệu của hô hấp nên ảnh hưởng trực tiếp đến cường độ hô hấp.</a:t>
            </a:r>
          </a:p>
          <a:p>
            <a:pPr marL="358775" lvl="0" indent="-358775"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 H</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m lượng CO2 trong không khí cao sẽ ức chế hô hấp hiếu khí.</a:t>
            </a:r>
          </a:p>
          <a:p>
            <a:pPr marL="358775" lvl="0" indent="-358775"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III. Khí O2 v</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CO2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nguyên liệu của hô hấp nên ảnh hưởng trực tiếp đến cường độ hô hấp.</a:t>
            </a:r>
          </a:p>
          <a:p>
            <a:pPr marL="358775" lvl="0" indent="-358775"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IV. Khí O2 v</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CO2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sản phẩm của hô hấp nên ảnh hưởng trực tiếp đến cường độ hô hấp.</a:t>
            </a:r>
          </a:p>
          <a:p>
            <a:pPr marL="358775" lvl="0" indent="-358775"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A. 1. 	B. 2. 	C. 3. 	D. 4.</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028700" y="1670050"/>
            <a:ext cx="3302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Shape 6"/>
          <p:cNvSpPr/>
          <p:nvPr/>
        </p:nvSpPr>
        <p:spPr>
          <a:xfrm>
            <a:off x="1028700" y="2660650"/>
            <a:ext cx="3302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Shape 7"/>
          <p:cNvSpPr/>
          <p:nvPr/>
        </p:nvSpPr>
        <p:spPr>
          <a:xfrm>
            <a:off x="2133600" y="5567363"/>
            <a:ext cx="3302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8"/>
          <p:cNvSpPr txBox="1">
            <a:spLocks noChangeArrowheads="1"/>
          </p:cNvSpPr>
          <p:nvPr/>
        </p:nvSpPr>
        <p:spPr bwMode="auto">
          <a:xfrm>
            <a:off x="209803" y="1059690"/>
            <a:ext cx="5555746" cy="2492990"/>
          </a:xfrm>
          <a:prstGeom prst="rect">
            <a:avLst/>
          </a:prstGeom>
          <a:solidFill>
            <a:schemeClr val="accent6">
              <a:lumMod val="20000"/>
              <a:lumOff val="80000"/>
            </a:schemeClr>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defRPr/>
            </a:pPr>
            <a:r>
              <a:rPr kumimoji="0" lang="en-US" altLang="en-US" sz="2400" b="1" i="0" u="none" strike="noStrike" kern="1200" cap="none" spc="0" normalizeH="0" baseline="0" noProof="0">
                <a:ln>
                  <a:noFill/>
                </a:ln>
                <a:solidFill>
                  <a:srgbClr val="0070C0"/>
                </a:solidFill>
                <a:effectLst/>
                <a:highlight>
                  <a:srgbClr val="FFFF00"/>
                </a:highlight>
                <a:uLnTx/>
                <a:uFillTx/>
                <a:latin typeface="Arial" panose="020B0604020202020204" pitchFamily="34" charset="0"/>
                <a:ea typeface="+mn-ea"/>
                <a:cs typeface="+mn-cs"/>
                <a:sym typeface="Webdings" panose="05030102010509060703" pitchFamily="18" charset="2"/>
              </a:rPr>
              <a:t></a:t>
            </a:r>
            <a:r>
              <a:rPr kumimoji="0" lang="en-US" altLang="en-US" sz="2400" b="1" i="0" u="none" strike="noStrike" kern="1200" cap="none" spc="0" normalizeH="0" baseline="0" noProof="0">
                <a:ln>
                  <a:noFill/>
                </a:ln>
                <a:solidFill>
                  <a:srgbClr val="0070C0"/>
                </a:solidFill>
                <a:effectLst/>
                <a:uLnTx/>
                <a:uFillTx/>
                <a:latin typeface="Arial" panose="020B0604020202020204" pitchFamily="34" charset="0"/>
                <a:ea typeface="+mn-ea"/>
                <a:cs typeface="+mn-cs"/>
                <a:sym typeface="Wingdings" panose="05000000000000000000" pitchFamily="2" charset="2"/>
              </a:rPr>
              <a:t> </a:t>
            </a:r>
            <a:r>
              <a:rPr kumimoji="0" lang="en-US" alt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1. </a:t>
            </a:r>
            <a:r>
              <a:rPr kumimoji="0" lang="nl-NL"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Vì sao ban đêm không nên để nhiều hoa hoặc cây xanh trong phòng ngủ đóng kín cửa?</a:t>
            </a:r>
          </a:p>
          <a:p>
            <a:pPr marL="0" marR="0" lvl="0" indent="0" algn="just" defTabSz="914400" rtl="0" eaLnBrk="1" fontAlgn="base" latinLnBrk="0" hangingPunct="1">
              <a:lnSpc>
                <a:spcPct val="100000"/>
              </a:lnSpc>
              <a:spcBef>
                <a:spcPct val="50000"/>
              </a:spcBef>
              <a:spcAft>
                <a:spcPct val="0"/>
              </a:spcAft>
              <a:buClrTx/>
              <a:buSzTx/>
              <a:buFontTx/>
              <a:buNone/>
              <a:defRPr/>
            </a:pPr>
            <a:r>
              <a:rPr kumimoji="0" 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2. </a:t>
            </a:r>
            <a:r>
              <a:rPr kumimoji="0" lang="vi-VN"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Hiện nay, việc sử dụng khí CO</a:t>
            </a:r>
            <a:r>
              <a:rPr kumimoji="0" lang="vi-VN" sz="2400" b="1" i="0" u="none" strike="noStrike" kern="1200" cap="none" spc="0" normalizeH="0" baseline="-25000" noProof="0">
                <a:ln>
                  <a:noFill/>
                </a:ln>
                <a:solidFill>
                  <a:srgbClr val="002060"/>
                </a:solidFill>
                <a:effectLst/>
                <a:uLnTx/>
                <a:uFillTx/>
                <a:latin typeface="Times New Roman" panose="02020603050405020304" pitchFamily="18" charset="0"/>
                <a:ea typeface="+mn-ea"/>
                <a:cs typeface="Times New Roman" panose="02020603050405020304" pitchFamily="18" charset="0"/>
              </a:rPr>
              <a:t>2</a:t>
            </a:r>
            <a:r>
              <a:rPr kumimoji="0" lang="vi-VN"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để bảo quản nông sản là một biện pháp hiện đại và cho hiệu quả cao. Tại sao?</a:t>
            </a:r>
            <a:endParaRPr kumimoji="0" 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6148" name="Text Box 8"/>
          <p:cNvSpPr txBox="1"/>
          <p:nvPr/>
        </p:nvSpPr>
        <p:spPr>
          <a:xfrm>
            <a:off x="719138" y="361950"/>
            <a:ext cx="3411537" cy="646113"/>
          </a:xfrm>
          <a:prstGeom prst="rect">
            <a:avLst/>
          </a:prstGeom>
          <a:solidFill>
            <a:srgbClr val="CCFF66"/>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vi-VN" altLang="en-US" sz="3600" b="1" dirty="0">
                <a:solidFill>
                  <a:srgbClr val="0070C0"/>
                </a:solidFill>
                <a:latin typeface="Times New Roman" panose="02020603050405020304" pitchFamily="18" charset="0"/>
                <a:cs typeface="Arial" panose="020B0604020202020204" pitchFamily="34" charset="0"/>
              </a:rPr>
              <a:t>“</a:t>
            </a:r>
            <a:r>
              <a:rPr lang="en-US" altLang="en-US" sz="3600" b="1" dirty="0">
                <a:solidFill>
                  <a:srgbClr val="0070C0"/>
                </a:solidFill>
                <a:latin typeface="Times New Roman" panose="02020603050405020304" pitchFamily="18" charset="0"/>
                <a:cs typeface="Arial" panose="020B0604020202020204" pitchFamily="34" charset="0"/>
              </a:rPr>
              <a:t>SUY NGẪM</a:t>
            </a:r>
            <a:r>
              <a:rPr lang="vi-VN" altLang="en-US" sz="3600" b="1" dirty="0">
                <a:solidFill>
                  <a:srgbClr val="0070C0"/>
                </a:solidFill>
                <a:latin typeface="Times New Roman" panose="02020603050405020304" pitchFamily="18" charset="0"/>
                <a:cs typeface="Arial" panose="020B0604020202020204" pitchFamily="34" charset="0"/>
              </a:rPr>
              <a:t>”</a:t>
            </a:r>
            <a:endParaRPr lang="en-US" altLang="en-US" sz="4800" b="1" i="1" dirty="0">
              <a:solidFill>
                <a:srgbClr val="0070C0"/>
              </a:solidFill>
              <a:latin typeface="Arial" panose="020B0604020202020204" pitchFamily="34" charset="0"/>
            </a:endParaRPr>
          </a:p>
        </p:txBody>
      </p:sp>
      <p:grpSp>
        <p:nvGrpSpPr>
          <p:cNvPr id="31748" name="Group 14"/>
          <p:cNvGrpSpPr/>
          <p:nvPr/>
        </p:nvGrpSpPr>
        <p:grpSpPr>
          <a:xfrm>
            <a:off x="0" y="-26987"/>
            <a:ext cx="12192000" cy="6888162"/>
            <a:chOff x="-9684" y="-27337"/>
            <a:chExt cx="9155305" cy="6888385"/>
          </a:xfrm>
        </p:grpSpPr>
        <p:sp>
          <p:nvSpPr>
            <p:cNvPr id="31751"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53"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31754"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11" name="Text Box 8"/>
          <p:cNvSpPr txBox="1"/>
          <p:nvPr/>
        </p:nvSpPr>
        <p:spPr>
          <a:xfrm>
            <a:off x="196850" y="3671888"/>
            <a:ext cx="11885613" cy="3175000"/>
          </a:xfrm>
          <a:prstGeom prst="rect">
            <a:avLst/>
          </a:prstGeom>
          <a:solidFill>
            <a:srgbClr val="CCFF66"/>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Bef>
                <a:spcPct val="0"/>
              </a:spcBef>
              <a:buFontTx/>
              <a:buNone/>
            </a:pPr>
            <a:r>
              <a:rPr lang="en-US" altLang="en-US" sz="2200" b="1" dirty="0">
                <a:solidFill>
                  <a:srgbClr val="FF0000"/>
                </a:solidFill>
                <a:latin typeface="Times New Roman" panose="02020603050405020304" pitchFamily="18" charset="0"/>
                <a:cs typeface="Times New Roman" panose="02020603050405020304" pitchFamily="18" charset="0"/>
              </a:rPr>
              <a:t>Đáp án. </a:t>
            </a:r>
          </a:p>
          <a:p>
            <a:pPr marL="0" lvl="0" indent="0" algn="just">
              <a:lnSpc>
                <a:spcPct val="115000"/>
              </a:lnSpc>
              <a:spcBef>
                <a:spcPct val="0"/>
              </a:spcBef>
              <a:buFontTx/>
              <a:buNone/>
            </a:pPr>
            <a:r>
              <a:rPr lang="en-US" altLang="en-US" sz="2200" b="1" i="1" dirty="0">
                <a:solidFill>
                  <a:srgbClr val="FF0000"/>
                </a:solidFill>
                <a:latin typeface="Times New Roman" panose="02020603050405020304" pitchFamily="18" charset="0"/>
                <a:cs typeface="Times New Roman" panose="02020603050405020304" pitchFamily="18" charset="0"/>
              </a:rPr>
              <a:t>1. </a:t>
            </a:r>
            <a:r>
              <a:rPr lang="vi-VN" altLang="en-US" sz="2200" b="1" i="1" dirty="0">
                <a:solidFill>
                  <a:srgbClr val="FF0000"/>
                </a:solidFill>
                <a:latin typeface="Times New Roman" panose="02020603050405020304" pitchFamily="18" charset="0"/>
                <a:cs typeface="Times New Roman" panose="02020603050405020304" pitchFamily="18" charset="0"/>
              </a:rPr>
              <a:t>Vì v</a:t>
            </a:r>
            <a:r>
              <a:rPr lang="vi-VN" altLang="en-US" sz="2200" b="1" i="1" dirty="0">
                <a:solidFill>
                  <a:srgbClr val="FF0000"/>
                </a:solidFill>
                <a:latin typeface="Times New Roman" panose="02020603050405020304" pitchFamily="18" charset="0"/>
                <a:ea typeface="Times New Roman" panose="02020603050405020304" pitchFamily="18" charset="0"/>
              </a:rPr>
              <a:t>à</a:t>
            </a:r>
            <a:r>
              <a:rPr lang="vi-VN" altLang="en-US" sz="2200" b="1" i="1" dirty="0">
                <a:solidFill>
                  <a:srgbClr val="FF0000"/>
                </a:solidFill>
                <a:latin typeface="Times New Roman" panose="02020603050405020304" pitchFamily="18" charset="0"/>
                <a:cs typeface="Times New Roman" panose="02020603050405020304" pitchFamily="18" charset="0"/>
              </a:rPr>
              <a:t>o ban đêm, cây (hoa ) sẽ thực hiện quá trình hô hấp bằng cách lấy khí Ôxi có trong phòng v</a:t>
            </a:r>
            <a:r>
              <a:rPr lang="vi-VN" altLang="en-US" sz="2200" b="1" i="1" dirty="0">
                <a:solidFill>
                  <a:srgbClr val="FF0000"/>
                </a:solidFill>
                <a:latin typeface="Times New Roman" panose="02020603050405020304" pitchFamily="18" charset="0"/>
                <a:ea typeface="Times New Roman" panose="02020603050405020304" pitchFamily="18" charset="0"/>
              </a:rPr>
              <a:t>à</a:t>
            </a:r>
            <a:r>
              <a:rPr lang="vi-VN" altLang="en-US" sz="2200" b="1" i="1" dirty="0">
                <a:solidFill>
                  <a:srgbClr val="FF0000"/>
                </a:solidFill>
                <a:latin typeface="Times New Roman" panose="02020603050405020304" pitchFamily="18" charset="0"/>
                <a:cs typeface="Times New Roman" panose="02020603050405020304" pitchFamily="18" charset="0"/>
              </a:rPr>
              <a:t> thải ra khí Cacbonic. Nếu đóng kín cửa phòng, lượng khí Cacbonic do cây thải v</a:t>
            </a:r>
            <a:r>
              <a:rPr lang="vi-VN" altLang="en-US" sz="2200" b="1" i="1" dirty="0">
                <a:solidFill>
                  <a:srgbClr val="FF0000"/>
                </a:solidFill>
                <a:latin typeface="Times New Roman" panose="02020603050405020304" pitchFamily="18" charset="0"/>
                <a:ea typeface="Times New Roman" panose="02020603050405020304" pitchFamily="18" charset="0"/>
              </a:rPr>
              <a:t>à</a:t>
            </a:r>
            <a:r>
              <a:rPr lang="vi-VN" altLang="en-US" sz="2200" b="1" i="1" dirty="0">
                <a:solidFill>
                  <a:srgbClr val="FF0000"/>
                </a:solidFill>
                <a:latin typeface="Times New Roman" panose="02020603050405020304" pitchFamily="18" charset="0"/>
                <a:cs typeface="Times New Roman" panose="02020603050405020304" pitchFamily="18" charset="0"/>
              </a:rPr>
              <a:t>o không khí quá lớn l</a:t>
            </a:r>
            <a:r>
              <a:rPr lang="vi-VN" altLang="en-US" sz="2200" b="1" i="1" dirty="0">
                <a:solidFill>
                  <a:srgbClr val="FF0000"/>
                </a:solidFill>
                <a:latin typeface="Times New Roman" panose="02020603050405020304" pitchFamily="18" charset="0"/>
                <a:ea typeface="Times New Roman" panose="02020603050405020304" pitchFamily="18" charset="0"/>
              </a:rPr>
              <a:t>à</a:t>
            </a:r>
            <a:r>
              <a:rPr lang="vi-VN" altLang="en-US" sz="2200" b="1" i="1" dirty="0">
                <a:solidFill>
                  <a:srgbClr val="FF0000"/>
                </a:solidFill>
                <a:latin typeface="Times New Roman" panose="02020603050405020304" pitchFamily="18" charset="0"/>
                <a:cs typeface="Times New Roman" panose="02020603050405020304" pitchFamily="18" charset="0"/>
              </a:rPr>
              <a:t>m ta cảm thấy ngột ngạt hoặc tệ hơn l</a:t>
            </a:r>
            <a:r>
              <a:rPr lang="vi-VN" altLang="en-US" sz="2200" b="1" i="1" dirty="0">
                <a:solidFill>
                  <a:srgbClr val="FF0000"/>
                </a:solidFill>
                <a:latin typeface="Times New Roman" panose="02020603050405020304" pitchFamily="18" charset="0"/>
                <a:ea typeface="Times New Roman" panose="02020603050405020304" pitchFamily="18" charset="0"/>
              </a:rPr>
              <a:t>à</a:t>
            </a:r>
            <a:r>
              <a:rPr lang="vi-VN" altLang="en-US" sz="2200" b="1" i="1" dirty="0">
                <a:solidFill>
                  <a:srgbClr val="FF0000"/>
                </a:solidFill>
                <a:latin typeface="Times New Roman" panose="02020603050405020304" pitchFamily="18" charset="0"/>
                <a:cs typeface="Times New Roman" panose="02020603050405020304" pitchFamily="18" charset="0"/>
              </a:rPr>
              <a:t> ngạt thở do thiếu Ôxi.</a:t>
            </a:r>
            <a:endParaRPr lang="en-US" altLang="en-US" sz="2200" b="1" i="1" dirty="0">
              <a:solidFill>
                <a:srgbClr val="FF0000"/>
              </a:solidFill>
              <a:latin typeface="Times New Roman" panose="02020603050405020304" pitchFamily="18" charset="0"/>
              <a:cs typeface="Times New Roman" panose="02020603050405020304" pitchFamily="18" charset="0"/>
            </a:endParaRPr>
          </a:p>
          <a:p>
            <a:pPr marL="0" lvl="0" indent="0" algn="just">
              <a:lnSpc>
                <a:spcPct val="115000"/>
              </a:lnSpc>
              <a:spcBef>
                <a:spcPct val="0"/>
              </a:spcBef>
              <a:buNone/>
            </a:pPr>
            <a:r>
              <a:rPr lang="en-US" altLang="en-US" sz="2200" b="1" i="1" dirty="0">
                <a:solidFill>
                  <a:srgbClr val="FF0000"/>
                </a:solidFill>
                <a:latin typeface="Times New Roman" panose="02020603050405020304" pitchFamily="18" charset="0"/>
                <a:cs typeface="Times New Roman" panose="02020603050405020304" pitchFamily="18" charset="0"/>
              </a:rPr>
              <a:t>2. </a:t>
            </a:r>
            <a:r>
              <a:rPr lang="vi-VN" altLang="en-US" sz="2200" b="1" i="1" dirty="0">
                <a:solidFill>
                  <a:srgbClr val="FF0000"/>
                </a:solidFill>
                <a:latin typeface="Times New Roman" panose="02020603050405020304" pitchFamily="18" charset="0"/>
                <a:cs typeface="Times New Roman" panose="02020603050405020304" pitchFamily="18" charset="0"/>
              </a:rPr>
              <a:t>- Nguyên tắc để bảo quản nông sản l</a:t>
            </a:r>
            <a:r>
              <a:rPr lang="vi-VN" altLang="en-US" sz="2200" b="1" i="1" dirty="0">
                <a:solidFill>
                  <a:srgbClr val="FF0000"/>
                </a:solidFill>
                <a:latin typeface="Times New Roman" panose="02020603050405020304" pitchFamily="18" charset="0"/>
                <a:ea typeface="Times New Roman" panose="02020603050405020304" pitchFamily="18" charset="0"/>
              </a:rPr>
              <a:t>à</a:t>
            </a:r>
            <a:r>
              <a:rPr lang="vi-VN" altLang="en-US" sz="2200" b="1" i="1" dirty="0">
                <a:solidFill>
                  <a:srgbClr val="FF0000"/>
                </a:solidFill>
                <a:latin typeface="Times New Roman" panose="02020603050405020304" pitchFamily="18" charset="0"/>
                <a:cs typeface="Times New Roman" panose="02020603050405020304" pitchFamily="18" charset="0"/>
              </a:rPr>
              <a:t> ức chế hoạt động hô hấp xảy ra, vì hô hấp l</a:t>
            </a:r>
            <a:r>
              <a:rPr lang="vi-VN" altLang="en-US" sz="2200" b="1" i="1" dirty="0">
                <a:solidFill>
                  <a:srgbClr val="FF0000"/>
                </a:solidFill>
                <a:latin typeface="Times New Roman" panose="02020603050405020304" pitchFamily="18" charset="0"/>
                <a:ea typeface="Times New Roman" panose="02020603050405020304" pitchFamily="18" charset="0"/>
              </a:rPr>
              <a:t>à</a:t>
            </a:r>
            <a:r>
              <a:rPr lang="vi-VN" altLang="en-US" sz="2200" b="1" i="1" dirty="0">
                <a:solidFill>
                  <a:srgbClr val="FF0000"/>
                </a:solidFill>
                <a:latin typeface="Times New Roman" panose="02020603050405020304" pitchFamily="18" charset="0"/>
                <a:cs typeface="Times New Roman" panose="02020603050405020304" pitchFamily="18" charset="0"/>
              </a:rPr>
              <a:t>m tiêu hao các chất trong nông sản, l</a:t>
            </a:r>
            <a:r>
              <a:rPr lang="vi-VN" altLang="en-US" sz="2200" b="1" i="1" dirty="0">
                <a:solidFill>
                  <a:srgbClr val="FF0000"/>
                </a:solidFill>
                <a:latin typeface="Times New Roman" panose="02020603050405020304" pitchFamily="18" charset="0"/>
                <a:ea typeface="Times New Roman" panose="02020603050405020304" pitchFamily="18" charset="0"/>
              </a:rPr>
              <a:t>à</a:t>
            </a:r>
            <a:r>
              <a:rPr lang="vi-VN" altLang="en-US" sz="2200" b="1" i="1" dirty="0">
                <a:solidFill>
                  <a:srgbClr val="FF0000"/>
                </a:solidFill>
                <a:latin typeface="Times New Roman" panose="02020603050405020304" pitchFamily="18" charset="0"/>
                <a:cs typeface="Times New Roman" panose="02020603050405020304" pitchFamily="18" charset="0"/>
              </a:rPr>
              <a:t>m hỏng nông sản.</a:t>
            </a:r>
            <a:endParaRPr lang="en-US" altLang="en-US" sz="2200" b="1" i="1" dirty="0">
              <a:solidFill>
                <a:srgbClr val="FF0000"/>
              </a:solidFill>
              <a:latin typeface="Times New Roman" panose="02020603050405020304" pitchFamily="18" charset="0"/>
              <a:cs typeface="Times New Roman" panose="02020603050405020304" pitchFamily="18" charset="0"/>
            </a:endParaRPr>
          </a:p>
          <a:p>
            <a:pPr marL="0" lvl="0" indent="0" algn="just">
              <a:lnSpc>
                <a:spcPct val="115000"/>
              </a:lnSpc>
              <a:spcBef>
                <a:spcPct val="0"/>
              </a:spcBef>
              <a:buNone/>
            </a:pPr>
            <a:r>
              <a:rPr lang="vi-VN" altLang="en-US" sz="2200" b="1" i="1" dirty="0">
                <a:solidFill>
                  <a:srgbClr val="FF0000"/>
                </a:solidFill>
                <a:latin typeface="Times New Roman" panose="02020603050405020304" pitchFamily="18" charset="0"/>
                <a:cs typeface="Times New Roman" panose="02020603050405020304" pitchFamily="18" charset="0"/>
              </a:rPr>
              <a:t>    - Nồng độ CO</a:t>
            </a:r>
            <a:r>
              <a:rPr lang="vi-VN" altLang="en-US" sz="2200" b="1" i="1" baseline="-25000" dirty="0">
                <a:solidFill>
                  <a:srgbClr val="FF0000"/>
                </a:solidFill>
                <a:latin typeface="Times New Roman" panose="02020603050405020304" pitchFamily="18" charset="0"/>
                <a:cs typeface="Times New Roman" panose="02020603050405020304" pitchFamily="18" charset="0"/>
              </a:rPr>
              <a:t>2</a:t>
            </a:r>
            <a:r>
              <a:rPr lang="vi-VN" altLang="en-US" sz="2200" b="1" i="1" dirty="0">
                <a:solidFill>
                  <a:srgbClr val="FF0000"/>
                </a:solidFill>
                <a:latin typeface="Times New Roman" panose="02020603050405020304" pitchFamily="18" charset="0"/>
                <a:cs typeface="Times New Roman" panose="02020603050405020304" pitchFamily="18" charset="0"/>
              </a:rPr>
              <a:t> cao sẽ ức chế hoạt động hô hấp, do đó người ta đã ứng dụng điều n</a:t>
            </a:r>
            <a:r>
              <a:rPr lang="vi-VN" altLang="en-US" sz="2200" b="1" i="1" dirty="0">
                <a:solidFill>
                  <a:srgbClr val="FF0000"/>
                </a:solidFill>
                <a:latin typeface="Times New Roman" panose="02020603050405020304" pitchFamily="18" charset="0"/>
                <a:ea typeface="Times New Roman" panose="02020603050405020304" pitchFamily="18" charset="0"/>
              </a:rPr>
              <a:t>à</a:t>
            </a:r>
            <a:r>
              <a:rPr lang="vi-VN" altLang="en-US" sz="2200" b="1" i="1" dirty="0">
                <a:solidFill>
                  <a:srgbClr val="FF0000"/>
                </a:solidFill>
                <a:latin typeface="Times New Roman" panose="02020603050405020304" pitchFamily="18" charset="0"/>
                <a:cs typeface="Times New Roman" panose="02020603050405020304" pitchFamily="18" charset="0"/>
              </a:rPr>
              <a:t>y trong bảo quản nông sản. </a:t>
            </a:r>
            <a:endParaRPr lang="en-US" altLang="en-US" sz="2200" b="1" i="1" dirty="0">
              <a:solidFill>
                <a:srgbClr val="FF0000"/>
              </a:solidFill>
              <a:latin typeface="Times New Roman" panose="02020603050405020304" pitchFamily="18" charset="0"/>
              <a:ea typeface="Times New Roman" panose="02020603050405020304" pitchFamily="18" charset="0"/>
            </a:endParaRPr>
          </a:p>
        </p:txBody>
      </p:sp>
      <p:pic>
        <p:nvPicPr>
          <p:cNvPr id="31750" name="Picture 5"/>
          <p:cNvPicPr>
            <a:picLocks noChangeAspect="1"/>
          </p:cNvPicPr>
          <p:nvPr/>
        </p:nvPicPr>
        <p:blipFill>
          <a:blip r:embed="rId3"/>
          <a:stretch>
            <a:fillRect/>
          </a:stretch>
        </p:blipFill>
        <p:spPr>
          <a:xfrm>
            <a:off x="5773738" y="420688"/>
            <a:ext cx="6316662" cy="3195637"/>
          </a:xfrm>
          <a:prstGeom prst="rect">
            <a:avLst/>
          </a:prstGeom>
          <a:noFill/>
          <a:ln w="9525">
            <a:noFill/>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down)">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left)">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left)">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wipe(left)">
                                      <p:cBhvr>
                                        <p:cTn id="2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11" grpId="0" animBg="1"/>
      <p:bldP spid="1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1"/>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3200" dirty="0"/>
              <a:t>30</a:t>
            </a:fld>
            <a:endParaRPr lang="en-US" altLang="en-US" sz="3200" dirty="0"/>
          </a:p>
        </p:txBody>
      </p:sp>
      <p:sp>
        <p:nvSpPr>
          <p:cNvPr id="76803" name="TextBox 3"/>
          <p:cNvSpPr txBox="1"/>
          <p:nvPr/>
        </p:nvSpPr>
        <p:spPr>
          <a:xfrm>
            <a:off x="381000" y="4724400"/>
            <a:ext cx="6016625" cy="1892300"/>
          </a:xfrm>
          <a:prstGeom prst="rect">
            <a:avLst/>
          </a:prstGeom>
          <a:solidFill>
            <a:srgbClr val="FFFF00"/>
          </a:solidFill>
          <a:ln w="9525">
            <a:noFill/>
          </a:ln>
        </p:spPr>
        <p:txBody>
          <a:bodyPr>
            <a:spAutoFit/>
          </a:bodyPr>
          <a:lstStyle/>
          <a:p>
            <a:pPr algn="ctr" eaLnBrk="1" hangingPunct="1">
              <a:spcBef>
                <a:spcPct val="50000"/>
              </a:spcBef>
            </a:pPr>
            <a:r>
              <a:rPr lang="en-US" altLang="en-US" sz="2800" b="1" dirty="0">
                <a:solidFill>
                  <a:srgbClr val="0000FF"/>
                </a:solidFill>
                <a:latin typeface="Times New Roman" panose="02020603050405020304" pitchFamily="18" charset="0"/>
                <a:cs typeface="Times New Roman" panose="02020603050405020304" pitchFamily="18" charset="0"/>
              </a:rPr>
              <a:t>TÌM HIỂU</a:t>
            </a:r>
          </a:p>
          <a:p>
            <a:pPr algn="just">
              <a:lnSpc>
                <a:spcPct val="130000"/>
              </a:lnSpc>
              <a:spcAft>
                <a:spcPts val="1000"/>
              </a:spcAft>
            </a:pPr>
            <a:r>
              <a:rPr lang="en-US" altLang="en-US" sz="3600" b="1" dirty="0">
                <a:solidFill>
                  <a:srgbClr val="FF0000"/>
                </a:solidFill>
                <a:latin typeface="Times New Roman" panose="02020603050405020304" pitchFamily="18" charset="0"/>
                <a:cs typeface="Times New Roman" panose="02020603050405020304" pitchFamily="18" charset="0"/>
              </a:rPr>
              <a:t>III. </a:t>
            </a:r>
            <a:r>
              <a:rPr lang="vi-VN" altLang="en-US" sz="3600" b="1" dirty="0">
                <a:solidFill>
                  <a:srgbClr val="FF0000"/>
                </a:solidFill>
                <a:latin typeface="Times New Roman" panose="02020603050405020304" pitchFamily="18" charset="0"/>
                <a:cs typeface="Times New Roman" panose="02020603050405020304" pitchFamily="18" charset="0"/>
              </a:rPr>
              <a:t>MỐI QUAN HỆ GIỮA HÔ HẤP VÀ QUANG HỢP</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pic>
        <p:nvPicPr>
          <p:cNvPr id="76804" name="Picture 2"/>
          <p:cNvPicPr>
            <a:picLocks noChangeAspect="1"/>
          </p:cNvPicPr>
          <p:nvPr/>
        </p:nvPicPr>
        <p:blipFill>
          <a:blip r:embed="rId2"/>
          <a:srcRect b="14516"/>
          <a:stretch>
            <a:fillRect/>
          </a:stretch>
        </p:blipFill>
        <p:spPr>
          <a:xfrm>
            <a:off x="5410200" y="304800"/>
            <a:ext cx="6270625" cy="4038600"/>
          </a:xfrm>
          <a:prstGeom prst="rect">
            <a:avLst/>
          </a:prstGeom>
          <a:noFill/>
          <a:ln w="9525">
            <a:noFill/>
          </a:ln>
        </p:spPr>
      </p:pic>
    </p:spTree>
  </p:cSld>
  <p:clrMapOvr>
    <a:masterClrMapping/>
  </p:clrMapOvr>
  <p:transition spd="slow">
    <p:check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8"/>
          <p:cNvSpPr txBox="1"/>
          <p:nvPr/>
        </p:nvSpPr>
        <p:spPr>
          <a:xfrm>
            <a:off x="277813" y="514350"/>
            <a:ext cx="8250237"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400" b="1" dirty="0">
                <a:solidFill>
                  <a:srgbClr val="FF0000"/>
                </a:solidFill>
                <a:latin typeface="Times New Roman" panose="02020603050405020304" pitchFamily="18" charset="0"/>
              </a:rPr>
              <a:t>V. </a:t>
            </a:r>
            <a:r>
              <a:rPr lang="vi-VN" altLang="en-US" sz="2400" b="1" dirty="0">
                <a:solidFill>
                  <a:srgbClr val="FF0000"/>
                </a:solidFill>
                <a:latin typeface="Times New Roman" panose="02020603050405020304" pitchFamily="18" charset="0"/>
              </a:rPr>
              <a:t>MỐI QUAN HỆ GIỮA HÔ HẤP VÀ QUANG HỢP</a:t>
            </a:r>
            <a:endParaRPr lang="en-US" altLang="en-US" sz="2400" b="1" dirty="0">
              <a:solidFill>
                <a:srgbClr val="FF0000"/>
              </a:solidFill>
              <a:latin typeface="Times New Roman" panose="02020603050405020304" pitchFamily="18" charset="0"/>
            </a:endParaRPr>
          </a:p>
        </p:txBody>
      </p:sp>
      <p:grpSp>
        <p:nvGrpSpPr>
          <p:cNvPr id="77827" name="Group 14"/>
          <p:cNvGrpSpPr/>
          <p:nvPr/>
        </p:nvGrpSpPr>
        <p:grpSpPr>
          <a:xfrm>
            <a:off x="0" y="-26987"/>
            <a:ext cx="12192000" cy="6888162"/>
            <a:chOff x="-9684" y="-27337"/>
            <a:chExt cx="9155305" cy="6888385"/>
          </a:xfrm>
        </p:grpSpPr>
        <p:sp>
          <p:nvSpPr>
            <p:cNvPr id="77831"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77833"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77834"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77828" name="Text Box 8"/>
          <p:cNvSpPr txBox="1"/>
          <p:nvPr/>
        </p:nvSpPr>
        <p:spPr>
          <a:xfrm>
            <a:off x="1828800" y="-57150"/>
            <a:ext cx="8534400" cy="460375"/>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NHIỆM VỤ CẦN TÌM HIỂU CÁC CÁ NHÂN NỘI DUNG V</a:t>
            </a:r>
            <a:endParaRPr lang="en-US" altLang="en-US" sz="2400" b="1" i="1" dirty="0">
              <a:solidFill>
                <a:srgbClr val="0070C0"/>
              </a:solidFill>
              <a:latin typeface="Arial" panose="020B0604020202020204" pitchFamily="34" charset="0"/>
            </a:endParaRPr>
          </a:p>
        </p:txBody>
      </p:sp>
      <p:pic>
        <p:nvPicPr>
          <p:cNvPr id="11" name="Picture 10"/>
          <p:cNvPicPr>
            <a:picLocks noChangeAspect="1"/>
          </p:cNvPicPr>
          <p:nvPr/>
        </p:nvPicPr>
        <p:blipFill>
          <a:blip r:embed="rId3"/>
          <a:srcRect b="13098"/>
          <a:stretch>
            <a:fillRect/>
          </a:stretch>
        </p:blipFill>
        <p:spPr>
          <a:xfrm>
            <a:off x="4552950" y="1944688"/>
            <a:ext cx="7258050" cy="4751387"/>
          </a:xfrm>
          <a:prstGeom prst="rect">
            <a:avLst/>
          </a:prstGeom>
          <a:noFill/>
          <a:ln w="9525">
            <a:noFill/>
          </a:ln>
        </p:spPr>
      </p:pic>
      <p:sp>
        <p:nvSpPr>
          <p:cNvPr id="14" name="TextBox 13"/>
          <p:cNvSpPr txBox="1"/>
          <p:nvPr/>
        </p:nvSpPr>
        <p:spPr>
          <a:xfrm>
            <a:off x="381000" y="915988"/>
            <a:ext cx="4583113" cy="20351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179705" algn="just">
              <a:lnSpc>
                <a:spcPct val="115000"/>
              </a:lnSpc>
              <a:spcBef>
                <a:spcPts val="200"/>
              </a:spcBef>
              <a:spcAft>
                <a:spcPts val="200"/>
              </a:spcAft>
              <a:buFontTx/>
              <a:buNone/>
            </a:pPr>
            <a:r>
              <a:rPr lang="vi-VN" altLang="en-US" b="1" dirty="0">
                <a:solidFill>
                  <a:srgbClr val="0070C0"/>
                </a:solidFill>
                <a:latin typeface="Times New Roman" panose="02020603050405020304" pitchFamily="18" charset="0"/>
                <a:cs typeface="Segoe UI" panose="020B0502040204020203" pitchFamily="34" charset="0"/>
              </a:rPr>
              <a:t>HS l</a:t>
            </a:r>
            <a:r>
              <a:rPr lang="vi-VN" altLang="en-US" b="1" dirty="0">
                <a:solidFill>
                  <a:srgbClr val="0070C0"/>
                </a:solidFill>
                <a:latin typeface="Times New Roman" panose="02020603050405020304" pitchFamily="18" charset="0"/>
                <a:ea typeface="Segoe UI" panose="020B0502040204020203" pitchFamily="34" charset="0"/>
              </a:rPr>
              <a:t>à</a:t>
            </a:r>
            <a:r>
              <a:rPr lang="vi-VN" altLang="en-US" b="1" dirty="0">
                <a:solidFill>
                  <a:srgbClr val="0070C0"/>
                </a:solidFill>
                <a:latin typeface="Times New Roman" panose="02020603050405020304" pitchFamily="18" charset="0"/>
                <a:cs typeface="Segoe UI" panose="020B0502040204020203" pitchFamily="34" charset="0"/>
              </a:rPr>
              <a:t>m việc cá nhân, phân tích hình 6.</a:t>
            </a:r>
            <a:r>
              <a:rPr lang="en-US" altLang="en-US" b="1" dirty="0">
                <a:solidFill>
                  <a:srgbClr val="0070C0"/>
                </a:solidFill>
                <a:latin typeface="Times New Roman" panose="02020603050405020304" pitchFamily="18" charset="0"/>
                <a:cs typeface="Segoe UI" panose="020B0502040204020203" pitchFamily="34" charset="0"/>
              </a:rPr>
              <a:t>3</a:t>
            </a:r>
            <a:r>
              <a:rPr lang="vi-VN" altLang="en-US" b="1" dirty="0">
                <a:solidFill>
                  <a:srgbClr val="0070C0"/>
                </a:solidFill>
                <a:latin typeface="Times New Roman" panose="02020603050405020304" pitchFamily="18" charset="0"/>
                <a:cs typeface="Segoe UI" panose="020B0502040204020203" pitchFamily="34" charset="0"/>
              </a:rPr>
              <a:t> Sơ đồ mối quan hệ giữa hô hấp v</a:t>
            </a:r>
            <a:r>
              <a:rPr lang="vi-VN" altLang="en-US" b="1" dirty="0">
                <a:solidFill>
                  <a:srgbClr val="0070C0"/>
                </a:solidFill>
                <a:latin typeface="Times New Roman" panose="02020603050405020304" pitchFamily="18" charset="0"/>
                <a:ea typeface="Segoe UI" panose="020B0502040204020203" pitchFamily="34" charset="0"/>
              </a:rPr>
              <a:t>à</a:t>
            </a:r>
            <a:r>
              <a:rPr lang="vi-VN" altLang="en-US" b="1" dirty="0">
                <a:solidFill>
                  <a:srgbClr val="0070C0"/>
                </a:solidFill>
                <a:latin typeface="Times New Roman" panose="02020603050405020304" pitchFamily="18" charset="0"/>
                <a:cs typeface="Segoe UI" panose="020B0502040204020203" pitchFamily="34" charset="0"/>
              </a:rPr>
              <a:t> quang hợp ở cây?</a:t>
            </a:r>
            <a:endParaRPr lang="en-US" altLang="en-US" sz="2000" b="1" dirty="0">
              <a:solidFill>
                <a:srgbClr val="0070C0"/>
              </a:solidFill>
              <a:latin typeface="Arial" panose="020B0604020202020204" pitchFamily="34" charset="0"/>
              <a:ea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0"/>
          <p:cNvPicPr>
            <a:picLocks noChangeAspect="1"/>
          </p:cNvPicPr>
          <p:nvPr/>
        </p:nvPicPr>
        <p:blipFill>
          <a:blip r:embed="rId3"/>
          <a:srcRect b="13098"/>
          <a:stretch>
            <a:fillRect/>
          </a:stretch>
        </p:blipFill>
        <p:spPr>
          <a:xfrm>
            <a:off x="5062538" y="2297113"/>
            <a:ext cx="6735762" cy="4408487"/>
          </a:xfrm>
          <a:prstGeom prst="rect">
            <a:avLst/>
          </a:prstGeom>
          <a:noFill/>
          <a:ln w="9525">
            <a:noFill/>
          </a:ln>
        </p:spPr>
      </p:pic>
      <p:sp>
        <p:nvSpPr>
          <p:cNvPr id="79875" name="Text Box 8"/>
          <p:cNvSpPr txBox="1"/>
          <p:nvPr/>
        </p:nvSpPr>
        <p:spPr>
          <a:xfrm>
            <a:off x="215900" y="411163"/>
            <a:ext cx="8250238"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400" b="1" dirty="0">
                <a:solidFill>
                  <a:srgbClr val="FF0000"/>
                </a:solidFill>
                <a:latin typeface="Times New Roman" panose="02020603050405020304" pitchFamily="18" charset="0"/>
              </a:rPr>
              <a:t>V. </a:t>
            </a:r>
            <a:r>
              <a:rPr lang="vi-VN" altLang="en-US" sz="2400" b="1" dirty="0">
                <a:solidFill>
                  <a:srgbClr val="FF0000"/>
                </a:solidFill>
                <a:latin typeface="Times New Roman" panose="02020603050405020304" pitchFamily="18" charset="0"/>
              </a:rPr>
              <a:t>MỐI QUAN HỆ GIỮA HÔ HẤP VÀ QUANG HỢP</a:t>
            </a:r>
            <a:endParaRPr lang="en-US" altLang="en-US" sz="2400" b="1" dirty="0">
              <a:solidFill>
                <a:srgbClr val="FF0000"/>
              </a:solidFill>
              <a:latin typeface="Times New Roman" panose="02020603050405020304" pitchFamily="18" charset="0"/>
            </a:endParaRPr>
          </a:p>
        </p:txBody>
      </p:sp>
      <p:grpSp>
        <p:nvGrpSpPr>
          <p:cNvPr id="79876" name="Group 14"/>
          <p:cNvGrpSpPr/>
          <p:nvPr/>
        </p:nvGrpSpPr>
        <p:grpSpPr>
          <a:xfrm>
            <a:off x="0" y="-26987"/>
            <a:ext cx="12192000" cy="6888162"/>
            <a:chOff x="-9684" y="-27337"/>
            <a:chExt cx="9155305" cy="6888385"/>
          </a:xfrm>
        </p:grpSpPr>
        <p:sp>
          <p:nvSpPr>
            <p:cNvPr id="79879"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79881"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79882"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79877" name="Text Box 8"/>
          <p:cNvSpPr txBox="1"/>
          <p:nvPr/>
        </p:nvSpPr>
        <p:spPr>
          <a:xfrm>
            <a:off x="1828800" y="-57150"/>
            <a:ext cx="8534400" cy="460375"/>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TRẢ LỜI CÂU HỎI CHO NỘI DUNG IV</a:t>
            </a:r>
            <a:endParaRPr lang="en-US" altLang="en-US" sz="2400" b="1" i="1" dirty="0">
              <a:solidFill>
                <a:srgbClr val="0070C0"/>
              </a:solidFill>
              <a:latin typeface="Arial" panose="020B0604020202020204" pitchFamily="34" charset="0"/>
            </a:endParaRPr>
          </a:p>
        </p:txBody>
      </p:sp>
      <p:sp>
        <p:nvSpPr>
          <p:cNvPr id="8" name="TextBox 7"/>
          <p:cNvSpPr txBox="1"/>
          <p:nvPr/>
        </p:nvSpPr>
        <p:spPr>
          <a:xfrm>
            <a:off x="457200" y="831850"/>
            <a:ext cx="5027613" cy="556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179705" algn="just">
              <a:lnSpc>
                <a:spcPct val="115000"/>
              </a:lnSpc>
              <a:spcBef>
                <a:spcPts val="200"/>
              </a:spcBef>
              <a:spcAft>
                <a:spcPts val="200"/>
              </a:spcAft>
              <a:buNone/>
            </a:pPr>
            <a:r>
              <a:rPr lang="vi-VN" altLang="en-US" b="1" dirty="0">
                <a:solidFill>
                  <a:srgbClr val="7030A0"/>
                </a:solidFill>
                <a:latin typeface="Times New Roman" panose="02020603050405020304" pitchFamily="18" charset="0"/>
                <a:cs typeface="Times New Roman" panose="02020603050405020304" pitchFamily="18" charset="0"/>
              </a:rPr>
              <a:t>- Hô hấp v</a:t>
            </a:r>
            <a:r>
              <a:rPr lang="vi-VN" altLang="en-US" b="1" dirty="0">
                <a:solidFill>
                  <a:srgbClr val="7030A0"/>
                </a:solidFill>
                <a:latin typeface="Times New Roman" panose="02020603050405020304" pitchFamily="18" charset="0"/>
                <a:ea typeface="Times New Roman" panose="02020603050405020304" pitchFamily="18" charset="0"/>
              </a:rPr>
              <a:t>à</a:t>
            </a:r>
            <a:r>
              <a:rPr lang="vi-VN" altLang="en-US" b="1" dirty="0">
                <a:solidFill>
                  <a:srgbClr val="7030A0"/>
                </a:solidFill>
                <a:latin typeface="Times New Roman" panose="02020603050405020304" pitchFamily="18" charset="0"/>
                <a:cs typeface="Times New Roman" panose="02020603050405020304" pitchFamily="18" charset="0"/>
              </a:rPr>
              <a:t> quang hợp l</a:t>
            </a:r>
            <a:r>
              <a:rPr lang="vi-VN" altLang="en-US" b="1" dirty="0">
                <a:solidFill>
                  <a:srgbClr val="7030A0"/>
                </a:solidFill>
                <a:latin typeface="Times New Roman" panose="02020603050405020304" pitchFamily="18" charset="0"/>
                <a:ea typeface="Times New Roman" panose="02020603050405020304" pitchFamily="18" charset="0"/>
              </a:rPr>
              <a:t>à</a:t>
            </a:r>
            <a:r>
              <a:rPr lang="vi-VN" altLang="en-US" b="1" dirty="0">
                <a:solidFill>
                  <a:srgbClr val="7030A0"/>
                </a:solidFill>
                <a:latin typeface="Times New Roman" panose="02020603050405020304" pitchFamily="18" charset="0"/>
                <a:cs typeface="Times New Roman" panose="02020603050405020304" pitchFamily="18" charset="0"/>
              </a:rPr>
              <a:t> 2 quá trình phụ thuộc lẫn nhau. Hô hấp cung cấp năng lượng v</a:t>
            </a:r>
            <a:r>
              <a:rPr lang="vi-VN" altLang="en-US" b="1" dirty="0">
                <a:solidFill>
                  <a:srgbClr val="7030A0"/>
                </a:solidFill>
                <a:latin typeface="Times New Roman" panose="02020603050405020304" pitchFamily="18" charset="0"/>
                <a:ea typeface="Times New Roman" panose="02020603050405020304" pitchFamily="18" charset="0"/>
              </a:rPr>
              <a:t>à</a:t>
            </a:r>
            <a:r>
              <a:rPr lang="vi-VN" altLang="en-US" b="1" dirty="0">
                <a:solidFill>
                  <a:srgbClr val="7030A0"/>
                </a:solidFill>
                <a:latin typeface="Times New Roman" panose="02020603050405020304" pitchFamily="18" charset="0"/>
                <a:cs typeface="Times New Roman" panose="02020603050405020304" pitchFamily="18" charset="0"/>
              </a:rPr>
              <a:t> nguyên liệu cho quang hợp ngược lại quang hợp cung cấp nguyên liệu cho hô hấp.</a:t>
            </a:r>
            <a:endParaRPr lang="en-US" altLang="en-US" b="1" dirty="0">
              <a:solidFill>
                <a:srgbClr val="7030A0"/>
              </a:solidFill>
              <a:latin typeface="Times New Roman" panose="02020603050405020304" pitchFamily="18" charset="0"/>
              <a:cs typeface="Times New Roman" panose="02020603050405020304" pitchFamily="18" charset="0"/>
            </a:endParaRPr>
          </a:p>
          <a:p>
            <a:pPr marL="0" lvl="0" indent="179705" algn="just">
              <a:lnSpc>
                <a:spcPct val="115000"/>
              </a:lnSpc>
              <a:spcBef>
                <a:spcPts val="200"/>
              </a:spcBef>
              <a:spcAft>
                <a:spcPts val="200"/>
              </a:spcAft>
              <a:buNone/>
            </a:pPr>
            <a:r>
              <a:rPr lang="vi-VN" altLang="en-US" b="1" dirty="0">
                <a:solidFill>
                  <a:srgbClr val="7030A0"/>
                </a:solidFill>
                <a:latin typeface="Times New Roman" panose="02020603050405020304" pitchFamily="18" charset="0"/>
                <a:cs typeface="Times New Roman" panose="02020603050405020304" pitchFamily="18" charset="0"/>
              </a:rPr>
              <a:t>- Mối quan hệ giữa quang hợp v</a:t>
            </a:r>
            <a:r>
              <a:rPr lang="vi-VN" altLang="en-US" b="1" dirty="0">
                <a:solidFill>
                  <a:srgbClr val="7030A0"/>
                </a:solidFill>
                <a:latin typeface="Times New Roman" panose="02020603050405020304" pitchFamily="18" charset="0"/>
                <a:ea typeface="Times New Roman" panose="02020603050405020304" pitchFamily="18" charset="0"/>
              </a:rPr>
              <a:t>à</a:t>
            </a:r>
            <a:r>
              <a:rPr lang="vi-VN" altLang="en-US" b="1" dirty="0">
                <a:solidFill>
                  <a:srgbClr val="7030A0"/>
                </a:solidFill>
                <a:latin typeface="Times New Roman" panose="02020603050405020304" pitchFamily="18" charset="0"/>
                <a:cs typeface="Times New Roman" panose="02020603050405020304" pitchFamily="18" charset="0"/>
              </a:rPr>
              <a:t> hô hấp ảnh hưởng đến lượng chất hữu cơ tích luỹ trong cây v</a:t>
            </a:r>
            <a:r>
              <a:rPr lang="vi-VN" altLang="en-US" b="1" dirty="0">
                <a:solidFill>
                  <a:srgbClr val="7030A0"/>
                </a:solidFill>
                <a:latin typeface="Times New Roman" panose="02020603050405020304" pitchFamily="18" charset="0"/>
                <a:ea typeface="Times New Roman" panose="02020603050405020304" pitchFamily="18" charset="0"/>
              </a:rPr>
              <a:t>à</a:t>
            </a:r>
            <a:r>
              <a:rPr lang="vi-VN" altLang="en-US" b="1" dirty="0">
                <a:solidFill>
                  <a:srgbClr val="7030A0"/>
                </a:solidFill>
                <a:latin typeface="Times New Roman" panose="02020603050405020304" pitchFamily="18" charset="0"/>
                <a:cs typeface="Times New Roman" panose="02020603050405020304" pitchFamily="18" charset="0"/>
              </a:rPr>
              <a:t> quyết định đến năng suất cây trồng.</a:t>
            </a:r>
            <a:endParaRPr lang="en-US" altLang="en-US" b="1" dirty="0">
              <a:solidFill>
                <a:srgbClr val="7030A0"/>
              </a:solidFill>
              <a:latin typeface="Times New Roman" panose="02020603050405020304" pitchFamily="18" charset="0"/>
              <a:ea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3888" y="-30162"/>
            <a:ext cx="8648700" cy="141605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1:</a:t>
            </a:r>
          </a:p>
          <a:p>
            <a:pPr marL="0" lvl="0" indent="0" algn="just" defTabSz="914400">
              <a:spcBef>
                <a:spcPts val="1200"/>
              </a:spcBef>
              <a:spcAft>
                <a:spcPts val="1200"/>
              </a:spcAft>
              <a:buClrTx/>
              <a:buSzTx/>
              <a:buNone/>
            </a:pPr>
            <a:r>
              <a:rPr lang="en-US" altLang="en-US" sz="2400" b="1" dirty="0">
                <a:latin typeface="Times New Roman" panose="02020603050405020304" pitchFamily="18" charset="0"/>
                <a:cs typeface="Times New Roman" panose="02020603050405020304" pitchFamily="18" charset="0"/>
              </a:rPr>
              <a:t>Dựa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o hình về mối quan hệ giữa hô hấp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quang hợp. Có bao nhiêu phát biểu sau đây đúng?</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930275" y="1252538"/>
            <a:ext cx="7146925" cy="341630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450850" lvl="0" indent="-450850" algn="just" defTabSz="914400">
              <a:spcBef>
                <a:spcPct val="0"/>
              </a:spcBef>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 Hô hấp còn tạo ra các sản phẩm trung gian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m tăng áp suất thẩm thấu tạo điều kiện cho rễ hút nước, cung cấp nguyên liệu cho quang hợp.</a:t>
            </a:r>
          </a:p>
          <a:p>
            <a:pPr marL="450850" lvl="0" indent="-450850" algn="just" defTabSz="914400">
              <a:spcBef>
                <a:spcPct val="0"/>
              </a:spcBef>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 CO2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sản phẩm của hô hấp được sử dụng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m nguyên liệu cho quang hợp.</a:t>
            </a:r>
          </a:p>
          <a:p>
            <a:pPr marL="450850" lvl="0" indent="-450850" algn="just" defTabSz="914400">
              <a:spcBef>
                <a:spcPct val="0"/>
              </a:spcBef>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III. Quang hợp tạo ra chất hữu cơ v</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O2 cung cấp nguyên liệu cho quá trình hô hấp.</a:t>
            </a:r>
          </a:p>
          <a:p>
            <a:pPr marL="450850" lvl="0" indent="-450850" algn="just" defTabSz="914400">
              <a:spcBef>
                <a:spcPct val="0"/>
              </a:spcBef>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IV. Hai quá trình n</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y liên quan chặt chẽ với nhau.</a:t>
            </a:r>
          </a:p>
          <a:p>
            <a:pPr marL="450850" lvl="0" indent="-450850" algn="just" defTabSz="914400">
              <a:spcBef>
                <a:spcPct val="0"/>
              </a:spcBef>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A. 1. 	B. 2. 	C. 3. 	D. 4.</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623888" y="1397000"/>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2"/>
          <a:stretch>
            <a:fillRect/>
          </a:stretch>
        </p:blipFill>
        <p:spPr>
          <a:xfrm>
            <a:off x="8305800" y="968375"/>
            <a:ext cx="3622675" cy="2509838"/>
          </a:xfrm>
          <a:prstGeom prst="rect">
            <a:avLst/>
          </a:prstGeom>
          <a:noFill/>
          <a:ln w="9525">
            <a:noFill/>
          </a:ln>
        </p:spPr>
      </p:pic>
      <p:sp>
        <p:nvSpPr>
          <p:cNvPr id="6" name="Freeform: Shape 5"/>
          <p:cNvSpPr/>
          <p:nvPr/>
        </p:nvSpPr>
        <p:spPr>
          <a:xfrm>
            <a:off x="663575" y="2454275"/>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Shape 6"/>
          <p:cNvSpPr/>
          <p:nvPr/>
        </p:nvSpPr>
        <p:spPr>
          <a:xfrm>
            <a:off x="701675" y="3235325"/>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Shape 7"/>
          <p:cNvSpPr/>
          <p:nvPr/>
        </p:nvSpPr>
        <p:spPr>
          <a:xfrm>
            <a:off x="712788" y="3902075"/>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Shape 8"/>
          <p:cNvSpPr/>
          <p:nvPr/>
        </p:nvSpPr>
        <p:spPr>
          <a:xfrm>
            <a:off x="3733800" y="4364038"/>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1"/>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3200" dirty="0">
                <a:solidFill>
                  <a:srgbClr val="FFFFFF"/>
                </a:solidFill>
              </a:rPr>
              <a:t>34</a:t>
            </a:fld>
            <a:endParaRPr lang="en-US" altLang="en-US" sz="3200" dirty="0">
              <a:solidFill>
                <a:srgbClr val="FFFFFF"/>
              </a:solidFill>
            </a:endParaRPr>
          </a:p>
        </p:txBody>
      </p:sp>
      <p:sp>
        <p:nvSpPr>
          <p:cNvPr id="82947" name="TextBox 3"/>
          <p:cNvSpPr txBox="1"/>
          <p:nvPr/>
        </p:nvSpPr>
        <p:spPr>
          <a:xfrm>
            <a:off x="304800" y="4706938"/>
            <a:ext cx="6016625" cy="1743075"/>
          </a:xfrm>
          <a:prstGeom prst="rect">
            <a:avLst/>
          </a:prstGeom>
          <a:solidFill>
            <a:srgbClr val="FFFF00"/>
          </a:solidFill>
          <a:ln w="9525">
            <a:noFill/>
          </a:ln>
        </p:spPr>
        <p:txBody>
          <a:bodyPr>
            <a:spAutoFit/>
          </a:bodyPr>
          <a:lstStyle/>
          <a:p>
            <a:pPr algn="ctr" eaLnBrk="1" hangingPunct="1">
              <a:spcBef>
                <a:spcPct val="50000"/>
              </a:spcBef>
            </a:pPr>
            <a:r>
              <a:rPr lang="en-US" altLang="en-US" sz="4400" b="1" dirty="0">
                <a:solidFill>
                  <a:srgbClr val="0000FF"/>
                </a:solidFill>
                <a:latin typeface="Times New Roman" panose="02020603050405020304" pitchFamily="18" charset="0"/>
                <a:cs typeface="Times New Roman" panose="02020603050405020304" pitchFamily="18" charset="0"/>
              </a:rPr>
              <a:t>TÌM HIỂU</a:t>
            </a:r>
          </a:p>
          <a:p>
            <a:pPr algn="ctr">
              <a:lnSpc>
                <a:spcPct val="130000"/>
              </a:lnSpc>
              <a:spcAft>
                <a:spcPts val="1000"/>
              </a:spcAft>
            </a:pPr>
            <a:r>
              <a:rPr lang="en-US" altLang="en-US" sz="5400" b="1" dirty="0">
                <a:solidFill>
                  <a:srgbClr val="FF0000"/>
                </a:solidFill>
                <a:latin typeface="Times New Roman" panose="02020603050405020304" pitchFamily="18" charset="0"/>
                <a:cs typeface="Times New Roman" panose="02020603050405020304" pitchFamily="18" charset="0"/>
              </a:rPr>
              <a:t>IV. THỰC HÀNH</a:t>
            </a:r>
            <a:endParaRPr lang="en-US" altLang="en-US" sz="5400" b="1" dirty="0">
              <a:solidFill>
                <a:srgbClr val="FF0000"/>
              </a:solidFill>
              <a:latin typeface="Times New Roman" panose="02020603050405020304" pitchFamily="18" charset="0"/>
              <a:ea typeface="Times New Roman" panose="02020603050405020304" pitchFamily="18" charset="0"/>
            </a:endParaRPr>
          </a:p>
        </p:txBody>
      </p:sp>
      <p:pic>
        <p:nvPicPr>
          <p:cNvPr id="82948" name="Picture 2" descr="Thực hành phát hiện hô hấp ở thực vật - YouTube"/>
          <p:cNvPicPr>
            <a:picLocks noChangeAspect="1"/>
          </p:cNvPicPr>
          <p:nvPr/>
        </p:nvPicPr>
        <p:blipFill>
          <a:blip r:embed="rId2"/>
          <a:stretch>
            <a:fillRect/>
          </a:stretch>
        </p:blipFill>
        <p:spPr>
          <a:xfrm>
            <a:off x="4876800" y="357188"/>
            <a:ext cx="7043738" cy="3962400"/>
          </a:xfrm>
          <a:prstGeom prst="rect">
            <a:avLst/>
          </a:prstGeom>
          <a:noFill/>
          <a:ln w="9525">
            <a:noFill/>
          </a:ln>
        </p:spPr>
      </p:pic>
    </p:spTree>
  </p:cSld>
  <p:clrMapOvr>
    <a:masterClrMapping/>
  </p:clrMapOvr>
  <p:transition spd="slow">
    <p:check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8"/>
          <p:cNvSpPr txBox="1"/>
          <p:nvPr/>
        </p:nvSpPr>
        <p:spPr>
          <a:xfrm>
            <a:off x="128588" y="373063"/>
            <a:ext cx="8250237"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400" b="1" dirty="0">
                <a:solidFill>
                  <a:srgbClr val="FF0000"/>
                </a:solidFill>
                <a:latin typeface="Times New Roman" panose="02020603050405020304" pitchFamily="18" charset="0"/>
              </a:rPr>
              <a:t>IV. THỰC HÀNH</a:t>
            </a:r>
          </a:p>
        </p:txBody>
      </p:sp>
      <p:grpSp>
        <p:nvGrpSpPr>
          <p:cNvPr id="83971" name="Group 14"/>
          <p:cNvGrpSpPr/>
          <p:nvPr/>
        </p:nvGrpSpPr>
        <p:grpSpPr>
          <a:xfrm>
            <a:off x="0" y="-26987"/>
            <a:ext cx="12192000" cy="6888162"/>
            <a:chOff x="-9684" y="-27337"/>
            <a:chExt cx="9155305" cy="6888385"/>
          </a:xfrm>
        </p:grpSpPr>
        <p:sp>
          <p:nvSpPr>
            <p:cNvPr id="83992"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83994"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83995"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83972" name="Text Box 8"/>
          <p:cNvSpPr txBox="1"/>
          <p:nvPr/>
        </p:nvSpPr>
        <p:spPr>
          <a:xfrm>
            <a:off x="1828800" y="-57150"/>
            <a:ext cx="8534400" cy="460375"/>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NHIỆM VỤ CẦN TÌM HIỂU CÁC CÁ NHÂN NỘI DUNG V</a:t>
            </a:r>
            <a:endParaRPr lang="en-US" altLang="en-US" sz="2400" b="1" i="1" dirty="0">
              <a:solidFill>
                <a:srgbClr val="0070C0"/>
              </a:solidFill>
              <a:latin typeface="Arial" panose="020B0604020202020204" pitchFamily="34" charset="0"/>
            </a:endParaRPr>
          </a:p>
        </p:txBody>
      </p:sp>
      <p:graphicFrame>
        <p:nvGraphicFramePr>
          <p:cNvPr id="83973" name="Table 83972"/>
          <p:cNvGraphicFramePr/>
          <p:nvPr/>
        </p:nvGraphicFramePr>
        <p:xfrm>
          <a:off x="128588" y="911225"/>
          <a:ext cx="11979275" cy="5851525"/>
        </p:xfrm>
        <a:graphic>
          <a:graphicData uri="http://schemas.openxmlformats.org/drawingml/2006/table">
            <a:tbl>
              <a:tblPr/>
              <a:tblGrid>
                <a:gridCol w="1130300"/>
                <a:gridCol w="1219200"/>
                <a:gridCol w="7389813"/>
                <a:gridCol w="2239962"/>
              </a:tblGrid>
              <a:tr h="7318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solidFill>
                            <a:srgbClr val="002060"/>
                          </a:solidFill>
                          <a:latin typeface="Times New Roman" panose="02020603050405020304" pitchFamily="18" charset="0"/>
                          <a:cs typeface="Times New Roman" panose="02020603050405020304" pitchFamily="18" charset="0"/>
                        </a:rPr>
                        <a:t>Thí nghiệm</a:t>
                      </a:r>
                      <a:endParaRPr lang="en-US" sz="2400" b="1" dirty="0">
                        <a:solidFill>
                          <a:srgbClr val="002060"/>
                        </a:solidFill>
                        <a:latin typeface="Times New Roman" panose="02020603050405020304" pitchFamily="18" charset="0"/>
                        <a:ea typeface="Arial" panose="020B0604020202020204" pitchFamily="34" charset="0"/>
                      </a:endParaRPr>
                    </a:p>
                  </a:txBody>
                  <a:tcPr marL="65598" marR="6559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tabLst>
                          <a:tab pos="111125" algn="l"/>
                        </a:tabLst>
                      </a:pPr>
                      <a:r>
                        <a:rPr sz="2400" b="1" dirty="0">
                          <a:solidFill>
                            <a:srgbClr val="002060"/>
                          </a:solidFill>
                          <a:latin typeface="Times New Roman" panose="02020603050405020304" pitchFamily="18" charset="0"/>
                          <a:cs typeface="Times New Roman" panose="02020603050405020304" pitchFamily="18" charset="0"/>
                        </a:rPr>
                        <a:t>Phân chia</a:t>
                      </a:r>
                      <a:endParaRPr lang="en-US" sz="2400" b="1" dirty="0">
                        <a:solidFill>
                          <a:srgbClr val="002060"/>
                        </a:solidFill>
                        <a:latin typeface="Times New Roman" panose="02020603050405020304" pitchFamily="18" charset="0"/>
                        <a:ea typeface="Segoe UI" panose="020B0502040204020203" pitchFamily="34" charset="0"/>
                      </a:endParaRPr>
                    </a:p>
                  </a:txBody>
                  <a:tcPr marL="65598" marR="6559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solidFill>
                            <a:srgbClr val="002060"/>
                          </a:solidFill>
                          <a:latin typeface="Times New Roman" panose="02020603050405020304" pitchFamily="18" charset="0"/>
                          <a:cs typeface="Times New Roman" panose="02020603050405020304" pitchFamily="18" charset="0"/>
                        </a:rPr>
                        <a:t>Cách tiến h</a:t>
                      </a:r>
                      <a:r>
                        <a:rPr sz="2400" b="1" dirty="0">
                          <a:solidFill>
                            <a:srgbClr val="002060"/>
                          </a:solidFill>
                          <a:latin typeface="Times New Roman" panose="02020603050405020304" pitchFamily="18" charset="0"/>
                          <a:ea typeface="Times New Roman" panose="02020603050405020304" pitchFamily="18" charset="0"/>
                        </a:rPr>
                        <a:t>à</a:t>
                      </a:r>
                      <a:r>
                        <a:rPr sz="2400" b="1" dirty="0">
                          <a:solidFill>
                            <a:srgbClr val="002060"/>
                          </a:solidFill>
                          <a:latin typeface="Times New Roman" panose="02020603050405020304" pitchFamily="18" charset="0"/>
                          <a:cs typeface="Times New Roman" panose="02020603050405020304" pitchFamily="18" charset="0"/>
                        </a:rPr>
                        <a:t>nh</a:t>
                      </a:r>
                      <a:endParaRPr lang="en-US" sz="2400" b="1" dirty="0">
                        <a:solidFill>
                          <a:srgbClr val="002060"/>
                        </a:solidFill>
                        <a:latin typeface="Times New Roman" panose="02020603050405020304" pitchFamily="18" charset="0"/>
                        <a:ea typeface="Arial" panose="020B0604020202020204" pitchFamily="34" charset="0"/>
                      </a:endParaRPr>
                    </a:p>
                  </a:txBody>
                  <a:tcPr marL="65598" marR="6559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solidFill>
                            <a:srgbClr val="002060"/>
                          </a:solidFill>
                          <a:latin typeface="Times New Roman" panose="02020603050405020304" pitchFamily="18" charset="0"/>
                          <a:cs typeface="Times New Roman" panose="02020603050405020304" pitchFamily="18" charset="0"/>
                        </a:rPr>
                        <a:t>Báo cáo kết quả</a:t>
                      </a:r>
                      <a:endParaRPr lang="en-US" sz="2400" b="1" dirty="0">
                        <a:solidFill>
                          <a:srgbClr val="002060"/>
                        </a:solidFill>
                        <a:latin typeface="Times New Roman" panose="02020603050405020304" pitchFamily="18" charset="0"/>
                        <a:ea typeface="Arial" panose="020B0604020202020204" pitchFamily="34" charset="0"/>
                      </a:endParaRPr>
                    </a:p>
                  </a:txBody>
                  <a:tcPr marL="65598" marR="6559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196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sz="2400" b="1" dirty="0">
                          <a:solidFill>
                            <a:srgbClr val="002060"/>
                          </a:solidFill>
                          <a:latin typeface="Times New Roman" panose="02020603050405020304" pitchFamily="18" charset="0"/>
                          <a:cs typeface="Times New Roman" panose="02020603050405020304" pitchFamily="18" charset="0"/>
                        </a:rPr>
                        <a:t>Thí nghiệm hô hấp </a:t>
                      </a:r>
                      <a:r>
                        <a:rPr sz="2400" b="1" dirty="0">
                          <a:solidFill>
                            <a:srgbClr val="002060"/>
                          </a:solidFill>
                          <a:latin typeface="Times New Roman" panose="02020603050405020304" pitchFamily="18" charset="0"/>
                          <a:cs typeface="Times New Roman" panose="02020603050405020304" pitchFamily="18" charset="0"/>
                        </a:rPr>
                        <a:t>ở</a:t>
                      </a:r>
                      <a:r>
                        <a:rPr lang="vi-VN" altLang="x-none" sz="2400" b="1" dirty="0">
                          <a:solidFill>
                            <a:srgbClr val="002060"/>
                          </a:solidFill>
                          <a:latin typeface="Times New Roman" panose="02020603050405020304" pitchFamily="18" charset="0"/>
                          <a:cs typeface="Times New Roman" panose="02020603050405020304" pitchFamily="18" charset="0"/>
                        </a:rPr>
                        <a:t> thực vật</a:t>
                      </a:r>
                      <a:endParaRPr sz="2400" b="1" dirty="0">
                        <a:solidFill>
                          <a:srgbClr val="002060"/>
                        </a:solidFill>
                        <a:latin typeface="Times New Roman" panose="02020603050405020304" pitchFamily="18" charset="0"/>
                        <a:cs typeface="Times New Roman" panose="02020603050405020304" pitchFamily="18" charset="0"/>
                      </a:endParaRPr>
                    </a:p>
                    <a:p>
                      <a:pPr lvl="0" algn="ctr" eaLnBrk="1" hangingPunct="1">
                        <a:buNone/>
                      </a:pPr>
                      <a:r>
                        <a:rPr lang="vi-VN" altLang="x-none" sz="2400" b="1" dirty="0">
                          <a:solidFill>
                            <a:srgbClr val="002060"/>
                          </a:solidFill>
                          <a:latin typeface="Times New Roman" panose="02020603050405020304" pitchFamily="18" charset="0"/>
                          <a:cs typeface="Times New Roman" panose="02020603050405020304" pitchFamily="18" charset="0"/>
                        </a:rPr>
                        <a:t> </a:t>
                      </a:r>
                      <a:endParaRPr lang="en-US" sz="2400" b="1" dirty="0">
                        <a:solidFill>
                          <a:srgbClr val="002060"/>
                        </a:solidFill>
                        <a:latin typeface="Times New Roman" panose="02020603050405020304" pitchFamily="18" charset="0"/>
                        <a:ea typeface="Arial" panose="020B0604020202020204" pitchFamily="34" charset="0"/>
                      </a:endParaRPr>
                    </a:p>
                  </a:txBody>
                  <a:tcPr marL="65598" marR="6559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tabLst>
                          <a:tab pos="111125" algn="l"/>
                        </a:tabLst>
                      </a:pPr>
                      <a:r>
                        <a:rPr sz="2400" dirty="0">
                          <a:solidFill>
                            <a:srgbClr val="002060"/>
                          </a:solidFill>
                          <a:latin typeface="Times New Roman" panose="02020603050405020304" pitchFamily="18" charset="0"/>
                          <a:cs typeface="Times New Roman" panose="02020603050405020304" pitchFamily="18" charset="0"/>
                        </a:rPr>
                        <a:t>Mỗi nhóm phải l</a:t>
                      </a:r>
                      <a:r>
                        <a:rPr sz="2400" dirty="0">
                          <a:solidFill>
                            <a:srgbClr val="002060"/>
                          </a:solidFill>
                          <a:latin typeface="Times New Roman" panose="02020603050405020304" pitchFamily="18" charset="0"/>
                          <a:ea typeface="Times New Roman" panose="02020603050405020304" pitchFamily="18" charset="0"/>
                        </a:rPr>
                        <a:t>à</a:t>
                      </a:r>
                      <a:r>
                        <a:rPr sz="2400" dirty="0">
                          <a:solidFill>
                            <a:srgbClr val="002060"/>
                          </a:solidFill>
                          <a:latin typeface="Times New Roman" panose="02020603050405020304" pitchFamily="18" charset="0"/>
                          <a:cs typeface="Times New Roman" panose="02020603050405020304" pitchFamily="18" charset="0"/>
                        </a:rPr>
                        <a:t>m thực h</a:t>
                      </a:r>
                      <a:r>
                        <a:rPr sz="2400" dirty="0">
                          <a:solidFill>
                            <a:srgbClr val="002060"/>
                          </a:solidFill>
                          <a:latin typeface="Times New Roman" panose="02020603050405020304" pitchFamily="18" charset="0"/>
                          <a:ea typeface="Times New Roman" panose="02020603050405020304" pitchFamily="18" charset="0"/>
                        </a:rPr>
                        <a:t>à</a:t>
                      </a:r>
                      <a:r>
                        <a:rPr sz="2400" dirty="0">
                          <a:solidFill>
                            <a:srgbClr val="002060"/>
                          </a:solidFill>
                          <a:latin typeface="Times New Roman" panose="02020603050405020304" pitchFamily="18" charset="0"/>
                          <a:cs typeface="Times New Roman" panose="02020603050405020304" pitchFamily="18" charset="0"/>
                        </a:rPr>
                        <a:t>nh như nhau</a:t>
                      </a:r>
                      <a:endParaRPr lang="en-US" sz="2400" dirty="0">
                        <a:solidFill>
                          <a:srgbClr val="002060"/>
                        </a:solidFill>
                        <a:latin typeface="Times New Roman" panose="02020603050405020304" pitchFamily="18" charset="0"/>
                        <a:ea typeface="Segoe UI" panose="020B0502040204020203" pitchFamily="34" charset="0"/>
                      </a:endParaRPr>
                    </a:p>
                  </a:txBody>
                  <a:tcPr marL="65598" marR="6559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lang="en-US" sz="2400" dirty="0">
                        <a:solidFill>
                          <a:srgbClr val="002060"/>
                        </a:solidFill>
                        <a:latin typeface="Times New Roman" panose="02020603050405020304" pitchFamily="18" charset="0"/>
                        <a:ea typeface="Arial" panose="020B0604020202020204" pitchFamily="34" charset="0"/>
                      </a:endParaRPr>
                    </a:p>
                  </a:txBody>
                  <a:tcPr marL="65598" marR="6559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endParaRPr lang="en-US" sz="2400" dirty="0">
                        <a:solidFill>
                          <a:srgbClr val="002060"/>
                        </a:solidFill>
                        <a:latin typeface="Times New Roman" panose="02020603050405020304" pitchFamily="18" charset="0"/>
                        <a:ea typeface="Arial" panose="020B0604020202020204" pitchFamily="34" charset="0"/>
                      </a:endParaRPr>
                    </a:p>
                  </a:txBody>
                  <a:tcPr marL="65598" marR="6559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4" name="TextBox 3"/>
          <p:cNvSpPr txBox="1"/>
          <p:nvPr/>
        </p:nvSpPr>
        <p:spPr>
          <a:xfrm>
            <a:off x="2514600" y="1597025"/>
            <a:ext cx="7315200" cy="52625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0"/>
              </a:spcBef>
              <a:buFontTx/>
              <a:buNone/>
            </a:pPr>
            <a:r>
              <a:rPr lang="en-US" altLang="en-US" sz="2400" dirty="0">
                <a:solidFill>
                  <a:srgbClr val="002060"/>
                </a:solidFill>
                <a:latin typeface="Times New Roman" panose="02020603050405020304" pitchFamily="18" charset="0"/>
                <a:cs typeface="Times New Roman" panose="02020603050405020304" pitchFamily="18" charset="0"/>
              </a:rPr>
              <a:t>- </a:t>
            </a:r>
            <a:r>
              <a:rPr lang="vi-VN" altLang="en-US" sz="2400" dirty="0">
                <a:solidFill>
                  <a:srgbClr val="002060"/>
                </a:solidFill>
                <a:latin typeface="Times New Roman" panose="02020603050405020304" pitchFamily="18" charset="0"/>
                <a:cs typeface="Times New Roman" panose="02020603050405020304" pitchFamily="18" charset="0"/>
              </a:rPr>
              <a:t>Cân 200g hạt nảy m</a:t>
            </a:r>
            <a:r>
              <a:rPr lang="en-US" altLang="en-US" sz="2400" dirty="0">
                <a:solidFill>
                  <a:srgbClr val="002060"/>
                </a:solidFill>
                <a:latin typeface="Times New Roman" panose="02020603050405020304" pitchFamily="18" charset="0"/>
                <a:cs typeface="Times New Roman" panose="02020603050405020304" pitchFamily="18" charset="0"/>
              </a:rPr>
              <a:t>ầ</a:t>
            </a:r>
            <a:r>
              <a:rPr lang="vi-VN" altLang="en-US" sz="2400" dirty="0">
                <a:solidFill>
                  <a:srgbClr val="002060"/>
                </a:solidFill>
                <a:latin typeface="Times New Roman" panose="02020603050405020304" pitchFamily="18" charset="0"/>
                <a:cs typeface="Times New Roman" panose="02020603050405020304" pitchFamily="18" charset="0"/>
              </a:rPr>
              <a:t>m v</a:t>
            </a:r>
            <a:r>
              <a:rPr lang="vi-VN" altLang="en-US" sz="2400" dirty="0">
                <a:solidFill>
                  <a:srgbClr val="002060"/>
                </a:solidFill>
                <a:latin typeface="Times New Roman" panose="02020603050405020304" pitchFamily="18" charset="0"/>
                <a:ea typeface="Times New Roman" panose="02020603050405020304" pitchFamily="18" charset="0"/>
              </a:rPr>
              <a:t>à</a:t>
            </a:r>
            <a:r>
              <a:rPr lang="vi-VN" altLang="en-US" sz="2400" dirty="0">
                <a:solidFill>
                  <a:srgbClr val="002060"/>
                </a:solidFill>
                <a:latin typeface="Times New Roman" panose="02020603050405020304" pitchFamily="18" charset="0"/>
                <a:cs typeface="Times New Roman" panose="02020603050405020304" pitchFamily="18" charset="0"/>
              </a:rPr>
              <a:t> chia th</a:t>
            </a:r>
            <a:r>
              <a:rPr lang="vi-VN" altLang="en-US" sz="2400" dirty="0">
                <a:solidFill>
                  <a:srgbClr val="002060"/>
                </a:solidFill>
                <a:latin typeface="Times New Roman" panose="02020603050405020304" pitchFamily="18" charset="0"/>
                <a:ea typeface="Times New Roman" panose="02020603050405020304" pitchFamily="18" charset="0"/>
              </a:rPr>
              <a:t>à</a:t>
            </a:r>
            <a:r>
              <a:rPr lang="vi-VN" altLang="en-US" sz="2400" dirty="0">
                <a:solidFill>
                  <a:srgbClr val="002060"/>
                </a:solidFill>
                <a:latin typeface="Times New Roman" panose="02020603050405020304" pitchFamily="18" charset="0"/>
                <a:cs typeface="Times New Roman" panose="02020603050405020304" pitchFamily="18" charset="0"/>
              </a:rPr>
              <a:t>nh hai phần bằng  nhau.</a:t>
            </a:r>
            <a:endParaRPr lang="en-US" altLang="en-US" sz="2400" dirty="0">
              <a:solidFill>
                <a:srgbClr val="002060"/>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FontTx/>
              <a:buNone/>
            </a:pPr>
            <a:r>
              <a:rPr lang="en-US" altLang="en-US" sz="2400" dirty="0">
                <a:solidFill>
                  <a:srgbClr val="002060"/>
                </a:solidFill>
                <a:latin typeface="Times New Roman" panose="02020603050405020304" pitchFamily="18" charset="0"/>
                <a:cs typeface="Times New Roman" panose="02020603050405020304" pitchFamily="18" charset="0"/>
              </a:rPr>
              <a:t>    </a:t>
            </a:r>
            <a:r>
              <a:rPr lang="vi-VN" altLang="en-US" sz="2400" dirty="0">
                <a:solidFill>
                  <a:srgbClr val="002060"/>
                </a:solidFill>
                <a:latin typeface="Times New Roman" panose="02020603050405020304" pitchFamily="18" charset="0"/>
                <a:cs typeface="Times New Roman" panose="02020603050405020304" pitchFamily="18" charset="0"/>
              </a:rPr>
              <a:t>Ngâm 100g hạt nảy mầm trong nước sôi (khoảng 95 - 100°C)</a:t>
            </a:r>
            <a:r>
              <a:rPr lang="en-US" altLang="en-US" sz="2400" dirty="0">
                <a:solidFill>
                  <a:srgbClr val="002060"/>
                </a:solidFill>
                <a:latin typeface="Times New Roman" panose="02020603050405020304" pitchFamily="18" charset="0"/>
                <a:cs typeface="Times New Roman" panose="02020603050405020304" pitchFamily="18" charset="0"/>
              </a:rPr>
              <a:t>.</a:t>
            </a:r>
          </a:p>
          <a:p>
            <a:pPr marL="0" lvl="0" indent="0" algn="just">
              <a:lnSpc>
                <a:spcPct val="100000"/>
              </a:lnSpc>
              <a:spcBef>
                <a:spcPct val="0"/>
              </a:spcBef>
              <a:buFontTx/>
              <a:buNone/>
            </a:pPr>
            <a:r>
              <a:rPr lang="en-US" altLang="en-US" sz="2400" dirty="0">
                <a:solidFill>
                  <a:srgbClr val="002060"/>
                </a:solidFill>
                <a:latin typeface="Times New Roman" panose="02020603050405020304" pitchFamily="18" charset="0"/>
                <a:cs typeface="Times New Roman" panose="02020603050405020304" pitchFamily="18" charset="0"/>
              </a:rPr>
              <a:t>    </a:t>
            </a:r>
            <a:r>
              <a:rPr lang="vi-VN" altLang="en-US" sz="2400" dirty="0">
                <a:solidFill>
                  <a:srgbClr val="002060"/>
                </a:solidFill>
                <a:latin typeface="Times New Roman" panose="02020603050405020304" pitchFamily="18" charset="0"/>
                <a:cs typeface="Times New Roman" panose="02020603050405020304" pitchFamily="18" charset="0"/>
              </a:rPr>
              <a:t>100g hạt còn lại ngâm trong nước </a:t>
            </a:r>
            <a:r>
              <a:rPr lang="en-US" altLang="en-US" sz="2400" dirty="0">
                <a:solidFill>
                  <a:srgbClr val="002060"/>
                </a:solidFill>
                <a:latin typeface="Times New Roman" panose="02020603050405020304" pitchFamily="18" charset="0"/>
                <a:cs typeface="Times New Roman" panose="02020603050405020304" pitchFamily="18" charset="0"/>
              </a:rPr>
              <a:t>ấ</a:t>
            </a:r>
            <a:r>
              <a:rPr lang="vi-VN" altLang="en-US" sz="2400" dirty="0">
                <a:solidFill>
                  <a:srgbClr val="002060"/>
                </a:solidFill>
                <a:latin typeface="Times New Roman" panose="02020603050405020304" pitchFamily="18" charset="0"/>
                <a:cs typeface="Times New Roman" panose="02020603050405020304" pitchFamily="18" charset="0"/>
              </a:rPr>
              <a:t>m (30 - 35°C) khoảng 5 phút.</a:t>
            </a:r>
            <a:endParaRPr lang="en-US" altLang="en-US" sz="2400" dirty="0">
              <a:solidFill>
                <a:srgbClr val="002060"/>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FontTx/>
              <a:buNone/>
            </a:pPr>
            <a:r>
              <a:rPr lang="en-US" altLang="en-US" sz="2400" dirty="0">
                <a:solidFill>
                  <a:srgbClr val="002060"/>
                </a:solidFill>
                <a:latin typeface="Times New Roman" panose="02020603050405020304" pitchFamily="18" charset="0"/>
                <a:cs typeface="Times New Roman" panose="02020603050405020304" pitchFamily="18" charset="0"/>
              </a:rPr>
              <a:t>- </a:t>
            </a:r>
            <a:r>
              <a:rPr lang="vi-VN" altLang="en-US" sz="2400" dirty="0">
                <a:solidFill>
                  <a:srgbClr val="002060"/>
                </a:solidFill>
                <a:latin typeface="Times New Roman" panose="02020603050405020304" pitchFamily="18" charset="0"/>
                <a:cs typeface="Times New Roman" panose="02020603050405020304" pitchFamily="18" charset="0"/>
              </a:rPr>
              <a:t>Vớt hạt v</a:t>
            </a:r>
            <a:r>
              <a:rPr lang="vi-VN" altLang="en-US" sz="2400" dirty="0">
                <a:solidFill>
                  <a:srgbClr val="002060"/>
                </a:solidFill>
                <a:latin typeface="Times New Roman" panose="02020603050405020304" pitchFamily="18" charset="0"/>
                <a:ea typeface="Times New Roman" panose="02020603050405020304" pitchFamily="18" charset="0"/>
              </a:rPr>
              <a:t>à</a:t>
            </a:r>
            <a:r>
              <a:rPr lang="vi-VN" altLang="en-US" sz="2400" dirty="0">
                <a:solidFill>
                  <a:srgbClr val="002060"/>
                </a:solidFill>
                <a:latin typeface="Times New Roman" panose="02020603050405020304" pitchFamily="18" charset="0"/>
                <a:cs typeface="Times New Roman" panose="02020603050405020304" pitchFamily="18" charset="0"/>
              </a:rPr>
              <a:t> cho v</a:t>
            </a:r>
            <a:r>
              <a:rPr lang="vi-VN" altLang="en-US" sz="2400" dirty="0">
                <a:solidFill>
                  <a:srgbClr val="002060"/>
                </a:solidFill>
                <a:latin typeface="Times New Roman" panose="02020603050405020304" pitchFamily="18" charset="0"/>
                <a:ea typeface="Times New Roman" panose="02020603050405020304" pitchFamily="18" charset="0"/>
              </a:rPr>
              <a:t>à</a:t>
            </a:r>
            <a:r>
              <a:rPr lang="vi-VN" altLang="en-US" sz="2400" dirty="0">
                <a:solidFill>
                  <a:srgbClr val="002060"/>
                </a:solidFill>
                <a:latin typeface="Times New Roman" panose="02020603050405020304" pitchFamily="18" charset="0"/>
                <a:cs typeface="Times New Roman" panose="02020603050405020304" pitchFamily="18" charset="0"/>
              </a:rPr>
              <a:t>o hai bình tam giác. </a:t>
            </a:r>
            <a:endParaRPr lang="en-US" altLang="en-US" sz="2400" dirty="0">
              <a:solidFill>
                <a:srgbClr val="002060"/>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FontTx/>
              <a:buNone/>
            </a:pPr>
            <a:r>
              <a:rPr lang="en-US" altLang="en-US" sz="2400" dirty="0">
                <a:solidFill>
                  <a:srgbClr val="002060"/>
                </a:solidFill>
                <a:latin typeface="Times New Roman" panose="02020603050405020304" pitchFamily="18" charset="0"/>
                <a:cs typeface="Times New Roman" panose="02020603050405020304" pitchFamily="18" charset="0"/>
              </a:rPr>
              <a:t>- </a:t>
            </a:r>
            <a:r>
              <a:rPr lang="vi-VN" altLang="en-US" sz="2400" dirty="0">
                <a:solidFill>
                  <a:srgbClr val="002060"/>
                </a:solidFill>
                <a:latin typeface="Times New Roman" panose="02020603050405020304" pitchFamily="18" charset="0"/>
                <a:cs typeface="Times New Roman" panose="02020603050405020304" pitchFamily="18" charset="0"/>
              </a:rPr>
              <a:t>Nút chặt bình tam giác b</a:t>
            </a:r>
            <a:r>
              <a:rPr lang="en-US" altLang="en-US" sz="2400" dirty="0">
                <a:solidFill>
                  <a:srgbClr val="002060"/>
                </a:solidFill>
                <a:latin typeface="Times New Roman" panose="02020603050405020304" pitchFamily="18" charset="0"/>
                <a:cs typeface="Times New Roman" panose="02020603050405020304" pitchFamily="18" charset="0"/>
              </a:rPr>
              <a:t>ằ</a:t>
            </a:r>
            <a:r>
              <a:rPr lang="vi-VN" altLang="en-US" sz="2400" dirty="0">
                <a:solidFill>
                  <a:srgbClr val="002060"/>
                </a:solidFill>
                <a:latin typeface="Times New Roman" panose="02020603050405020304" pitchFamily="18" charset="0"/>
                <a:cs typeface="Times New Roman" panose="02020603050405020304" pitchFamily="18" charset="0"/>
              </a:rPr>
              <a:t>ng nút cao su hoặc sử dụng m</a:t>
            </a:r>
            <a:r>
              <a:rPr lang="vi-VN" altLang="en-US" sz="2400" dirty="0">
                <a:solidFill>
                  <a:srgbClr val="002060"/>
                </a:solidFill>
                <a:latin typeface="Times New Roman" panose="02020603050405020304" pitchFamily="18" charset="0"/>
                <a:ea typeface="Times New Roman" panose="02020603050405020304" pitchFamily="18" charset="0"/>
              </a:rPr>
              <a:t>à</a:t>
            </a:r>
            <a:r>
              <a:rPr lang="vi-VN" altLang="en-US" sz="2400" dirty="0">
                <a:solidFill>
                  <a:srgbClr val="002060"/>
                </a:solidFill>
                <a:latin typeface="Times New Roman" panose="02020603050405020304" pitchFamily="18" charset="0"/>
                <a:cs typeface="Times New Roman" panose="02020603050405020304" pitchFamily="18" charset="0"/>
              </a:rPr>
              <a:t>ng bọc thực phâm bao kín miệng bình</a:t>
            </a:r>
            <a:r>
              <a:rPr lang="en-US" altLang="en-US" sz="2400" dirty="0">
                <a:solidFill>
                  <a:srgbClr val="002060"/>
                </a:solidFill>
                <a:latin typeface="Times New Roman" panose="02020603050405020304" pitchFamily="18" charset="0"/>
                <a:cs typeface="Times New Roman" panose="02020603050405020304" pitchFamily="18" charset="0"/>
              </a:rPr>
              <a:t>.</a:t>
            </a:r>
          </a:p>
          <a:p>
            <a:pPr marL="0" lvl="0" indent="0" algn="just">
              <a:lnSpc>
                <a:spcPct val="100000"/>
              </a:lnSpc>
              <a:spcBef>
                <a:spcPct val="0"/>
              </a:spcBef>
              <a:buFontTx/>
              <a:buNone/>
            </a:pPr>
            <a:r>
              <a:rPr lang="vi-VN" altLang="en-US" sz="2400" dirty="0">
                <a:solidFill>
                  <a:srgbClr val="002060"/>
                </a:solidFill>
                <a:latin typeface="Times New Roman" panose="02020603050405020304" pitchFamily="18" charset="0"/>
                <a:cs typeface="Times New Roman" panose="02020603050405020304" pitchFamily="18" charset="0"/>
              </a:rPr>
              <a:t>- Đ</a:t>
            </a:r>
            <a:r>
              <a:rPr lang="en-US" altLang="en-US" sz="2400" dirty="0">
                <a:solidFill>
                  <a:srgbClr val="002060"/>
                </a:solidFill>
                <a:latin typeface="Times New Roman" panose="02020603050405020304" pitchFamily="18" charset="0"/>
                <a:cs typeface="Times New Roman" panose="02020603050405020304" pitchFamily="18" charset="0"/>
              </a:rPr>
              <a:t>ể</a:t>
            </a:r>
            <a:r>
              <a:rPr lang="vi-VN" altLang="en-US" sz="2400" dirty="0">
                <a:solidFill>
                  <a:srgbClr val="002060"/>
                </a:solidFill>
                <a:latin typeface="Times New Roman" panose="02020603050405020304" pitchFamily="18" charset="0"/>
                <a:cs typeface="Times New Roman" panose="02020603050405020304" pitchFamily="18" charset="0"/>
              </a:rPr>
              <a:t> khoảng 15-20 phút. Mở nút cao su (hoặc m</a:t>
            </a:r>
            <a:r>
              <a:rPr lang="vi-VN" altLang="en-US" sz="2400" dirty="0">
                <a:solidFill>
                  <a:srgbClr val="002060"/>
                </a:solidFill>
                <a:latin typeface="Times New Roman" panose="02020603050405020304" pitchFamily="18" charset="0"/>
                <a:ea typeface="Times New Roman" panose="02020603050405020304" pitchFamily="18" charset="0"/>
              </a:rPr>
              <a:t>à</a:t>
            </a:r>
            <a:r>
              <a:rPr lang="vi-VN" altLang="en-US" sz="2400" dirty="0">
                <a:solidFill>
                  <a:srgbClr val="002060"/>
                </a:solidFill>
                <a:latin typeface="Times New Roman" panose="02020603050405020304" pitchFamily="18" charset="0"/>
                <a:cs typeface="Times New Roman" panose="02020603050405020304" pitchFamily="18" charset="0"/>
              </a:rPr>
              <a:t>ng bọc thực phẩm), đồng thời cho que tăm đang cháy v</a:t>
            </a:r>
            <a:r>
              <a:rPr lang="vi-VN" altLang="en-US" sz="2400" dirty="0">
                <a:solidFill>
                  <a:srgbClr val="002060"/>
                </a:solidFill>
                <a:latin typeface="Times New Roman" panose="02020603050405020304" pitchFamily="18" charset="0"/>
                <a:ea typeface="Times New Roman" panose="02020603050405020304" pitchFamily="18" charset="0"/>
              </a:rPr>
              <a:t>à</a:t>
            </a:r>
            <a:r>
              <a:rPr lang="vi-VN" altLang="en-US" sz="2400" dirty="0">
                <a:solidFill>
                  <a:srgbClr val="002060"/>
                </a:solidFill>
                <a:latin typeface="Times New Roman" panose="02020603050405020304" pitchFamily="18" charset="0"/>
                <a:cs typeface="Times New Roman" panose="02020603050405020304" pitchFamily="18" charset="0"/>
              </a:rPr>
              <a:t>o miệng bình.</a:t>
            </a:r>
            <a:endParaRPr lang="en-US" altLang="en-US" sz="2400" dirty="0">
              <a:solidFill>
                <a:srgbClr val="002060"/>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FontTx/>
              <a:buNone/>
            </a:pPr>
            <a:r>
              <a:rPr lang="en-US" altLang="en-US" sz="2400" dirty="0">
                <a:solidFill>
                  <a:srgbClr val="002060"/>
                </a:solidFill>
                <a:latin typeface="Times New Roman" panose="02020603050405020304" pitchFamily="18" charset="0"/>
                <a:cs typeface="Times New Roman" panose="02020603050405020304" pitchFamily="18" charset="0"/>
              </a:rPr>
              <a:t>- </a:t>
            </a:r>
            <a:r>
              <a:rPr lang="vi-VN" altLang="en-US" sz="2400" dirty="0">
                <a:solidFill>
                  <a:srgbClr val="002060"/>
                </a:solidFill>
                <a:latin typeface="Times New Roman" panose="02020603050405020304" pitchFamily="18" charset="0"/>
                <a:cs typeface="Times New Roman" panose="02020603050405020304" pitchFamily="18" charset="0"/>
              </a:rPr>
              <a:t>Quan sát hiện tượng xảy ra đối với que tăm đang cháy ở hai miệng bình.</a:t>
            </a:r>
            <a:endParaRPr lang="en-US" altLang="en-US" sz="2400" dirty="0">
              <a:solidFill>
                <a:srgbClr val="002060"/>
              </a:solidFill>
              <a:latin typeface="Times New Roman" panose="02020603050405020304" pitchFamily="18" charset="0"/>
              <a:ea typeface="Arial" panose="020B0604020202020204" pitchFamily="34" charset="0"/>
            </a:endParaRPr>
          </a:p>
        </p:txBody>
      </p:sp>
      <p:sp>
        <p:nvSpPr>
          <p:cNvPr id="6" name="TextBox 5"/>
          <p:cNvSpPr txBox="1"/>
          <p:nvPr/>
        </p:nvSpPr>
        <p:spPr>
          <a:xfrm>
            <a:off x="9845675" y="1752600"/>
            <a:ext cx="2209800" cy="23082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vi-VN" altLang="en-US" sz="2400" dirty="0">
                <a:solidFill>
                  <a:srgbClr val="002060"/>
                </a:solidFill>
                <a:latin typeface="Times New Roman" panose="02020603050405020304" pitchFamily="18" charset="0"/>
                <a:cs typeface="Times New Roman" panose="02020603050405020304" pitchFamily="18" charset="0"/>
              </a:rPr>
              <a:t>Học sinh trình b</a:t>
            </a:r>
            <a:r>
              <a:rPr lang="vi-VN" altLang="en-US" sz="2400" dirty="0">
                <a:solidFill>
                  <a:srgbClr val="002060"/>
                </a:solidFill>
                <a:latin typeface="Times New Roman" panose="02020603050405020304" pitchFamily="18" charset="0"/>
                <a:ea typeface="Times New Roman" panose="02020603050405020304" pitchFamily="18" charset="0"/>
              </a:rPr>
              <a:t>à</a:t>
            </a:r>
            <a:r>
              <a:rPr lang="vi-VN" altLang="en-US" sz="2400" dirty="0">
                <a:solidFill>
                  <a:srgbClr val="002060"/>
                </a:solidFill>
                <a:latin typeface="Times New Roman" panose="02020603050405020304" pitchFamily="18" charset="0"/>
                <a:cs typeface="Times New Roman" panose="02020603050405020304" pitchFamily="18" charset="0"/>
              </a:rPr>
              <a:t>y v</a:t>
            </a:r>
            <a:r>
              <a:rPr lang="vi-VN" altLang="en-US" sz="2400" dirty="0">
                <a:solidFill>
                  <a:srgbClr val="002060"/>
                </a:solidFill>
                <a:latin typeface="Times New Roman" panose="02020603050405020304" pitchFamily="18" charset="0"/>
                <a:ea typeface="Times New Roman" panose="02020603050405020304" pitchFamily="18" charset="0"/>
              </a:rPr>
              <a:t>à</a:t>
            </a:r>
            <a:r>
              <a:rPr lang="vi-VN" altLang="en-US" sz="2400" dirty="0">
                <a:solidFill>
                  <a:srgbClr val="002060"/>
                </a:solidFill>
                <a:latin typeface="Times New Roman" panose="02020603050405020304" pitchFamily="18" charset="0"/>
                <a:cs typeface="Times New Roman" panose="02020603050405020304" pitchFamily="18" charset="0"/>
              </a:rPr>
              <a:t> giai thích k</a:t>
            </a:r>
            <a:r>
              <a:rPr lang="en-US" altLang="en-US" sz="2400" dirty="0">
                <a:solidFill>
                  <a:srgbClr val="002060"/>
                </a:solidFill>
                <a:latin typeface="Times New Roman" panose="02020603050405020304" pitchFamily="18" charset="0"/>
                <a:cs typeface="Times New Roman" panose="02020603050405020304" pitchFamily="18" charset="0"/>
              </a:rPr>
              <a:t>ế</a:t>
            </a:r>
            <a:r>
              <a:rPr lang="vi-VN" altLang="en-US" sz="2400" dirty="0">
                <a:solidFill>
                  <a:srgbClr val="002060"/>
                </a:solidFill>
                <a:latin typeface="Times New Roman" panose="02020603050405020304" pitchFamily="18" charset="0"/>
                <a:cs typeface="Times New Roman" panose="02020603050405020304" pitchFamily="18" charset="0"/>
              </a:rPr>
              <a:t>t quả thu được. Tham khảo</a:t>
            </a:r>
            <a:r>
              <a:rPr lang="en-US" altLang="en-US" sz="2400" dirty="0">
                <a:solidFill>
                  <a:srgbClr val="002060"/>
                </a:solidFill>
                <a:latin typeface="Times New Roman" panose="02020603050405020304" pitchFamily="18" charset="0"/>
                <a:cs typeface="Times New Roman" panose="02020603050405020304" pitchFamily="18" charset="0"/>
              </a:rPr>
              <a:t> </a:t>
            </a:r>
            <a:r>
              <a:rPr lang="vi-VN" altLang="en-US" sz="2400" dirty="0">
                <a:solidFill>
                  <a:srgbClr val="002060"/>
                </a:solidFill>
                <a:latin typeface="Times New Roman" panose="02020603050405020304" pitchFamily="18" charset="0"/>
                <a:cs typeface="Times New Roman" panose="02020603050405020304" pitchFamily="18" charset="0"/>
              </a:rPr>
              <a:t>cách trình b</a:t>
            </a:r>
            <a:r>
              <a:rPr lang="vi-VN" altLang="en-US" sz="2400" dirty="0">
                <a:solidFill>
                  <a:srgbClr val="002060"/>
                </a:solidFill>
                <a:latin typeface="Times New Roman" panose="02020603050405020304" pitchFamily="18" charset="0"/>
                <a:ea typeface="Times New Roman" panose="02020603050405020304" pitchFamily="18" charset="0"/>
              </a:rPr>
              <a:t>à</a:t>
            </a:r>
            <a:r>
              <a:rPr lang="vi-VN" altLang="en-US" sz="2400" dirty="0">
                <a:solidFill>
                  <a:srgbClr val="002060"/>
                </a:solidFill>
                <a:latin typeface="Times New Roman" panose="02020603050405020304" pitchFamily="18" charset="0"/>
                <a:cs typeface="Times New Roman" panose="02020603050405020304" pitchFamily="18" charset="0"/>
              </a:rPr>
              <a:t>y báo cáo</a:t>
            </a:r>
            <a:endParaRPr lang="en-US" altLang="en-US" sz="2400" dirty="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973"/>
                                        </p:tgtEl>
                                        <p:attrNameLst>
                                          <p:attrName>style.visibility</p:attrName>
                                        </p:attrNameLst>
                                      </p:cBhvr>
                                      <p:to>
                                        <p:strVal val="visible"/>
                                      </p:to>
                                    </p:set>
                                    <p:animEffect transition="in" filter="wipe(left)">
                                      <p:cBhvr>
                                        <p:cTn id="7" dur="500"/>
                                        <p:tgtEl>
                                          <p:spTgt spid="8397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25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4" dur="25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25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23" dur="25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p:cTn id="30" dur="25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25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32" dur="25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25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250" tmFilter="0,0; .5, 1; 1, 1"/>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p:cTn id="39" dur="25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41" dur="25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nodeType="clickEffect">
                                  <p:stCondLst>
                                    <p:cond delay="0"/>
                                  </p:stCondLst>
                                  <p:iterate type="lt">
                                    <p:tmPct val="10000"/>
                                  </p:iterate>
                                  <p:childTnLst>
                                    <p:set>
                                      <p:cBhvr>
                                        <p:cTn id="47" dur="1" fill="hold">
                                          <p:stCondLst>
                                            <p:cond delay="0"/>
                                          </p:stCondLst>
                                        </p:cTn>
                                        <p:tgtEl>
                                          <p:spTgt spid="4">
                                            <p:txEl>
                                              <p:pRg st="4" end="4"/>
                                            </p:txEl>
                                          </p:spTgt>
                                        </p:tgtEl>
                                        <p:attrNameLst>
                                          <p:attrName>style.visibility</p:attrName>
                                        </p:attrNameLst>
                                      </p:cBhvr>
                                      <p:to>
                                        <p:strVal val="visible"/>
                                      </p:to>
                                    </p:set>
                                    <p:anim calcmode="lin" valueType="num">
                                      <p:cBhvr>
                                        <p:cTn id="48" dur="250" fill="hold"/>
                                        <p:tgtEl>
                                          <p:spTgt spid="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25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50" dur="250" fill="hold"/>
                                        <p:tgtEl>
                                          <p:spTgt spid="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250" fill="hold"/>
                                        <p:tgtEl>
                                          <p:spTgt spid="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250" tmFilter="0,0; .5, 1; 1, 1"/>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nodeType="clickEffect">
                                  <p:stCondLst>
                                    <p:cond delay="0"/>
                                  </p:stCondLst>
                                  <p:iterate type="lt">
                                    <p:tmPct val="10000"/>
                                  </p:iterate>
                                  <p:childTnLst>
                                    <p:set>
                                      <p:cBhvr>
                                        <p:cTn id="56" dur="1" fill="hold">
                                          <p:stCondLst>
                                            <p:cond delay="0"/>
                                          </p:stCondLst>
                                        </p:cTn>
                                        <p:tgtEl>
                                          <p:spTgt spid="4">
                                            <p:txEl>
                                              <p:pRg st="5" end="5"/>
                                            </p:txEl>
                                          </p:spTgt>
                                        </p:tgtEl>
                                        <p:attrNameLst>
                                          <p:attrName>style.visibility</p:attrName>
                                        </p:attrNameLst>
                                      </p:cBhvr>
                                      <p:to>
                                        <p:strVal val="visible"/>
                                      </p:to>
                                    </p:set>
                                    <p:anim calcmode="lin" valueType="num">
                                      <p:cBhvr>
                                        <p:cTn id="57" dur="250" fill="hold"/>
                                        <p:tgtEl>
                                          <p:spTgt spid="4">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250" fill="hold"/>
                                        <p:tgtEl>
                                          <p:spTgt spid="4">
                                            <p:txEl>
                                              <p:pRg st="5" end="5"/>
                                            </p:txEl>
                                          </p:spTgt>
                                        </p:tgtEl>
                                        <p:attrNameLst>
                                          <p:attrName>ppt_y</p:attrName>
                                        </p:attrNameLst>
                                      </p:cBhvr>
                                      <p:tavLst>
                                        <p:tav tm="0">
                                          <p:val>
                                            <p:strVal val="#ppt_y"/>
                                          </p:val>
                                        </p:tav>
                                        <p:tav tm="100000">
                                          <p:val>
                                            <p:strVal val="#ppt_y"/>
                                          </p:val>
                                        </p:tav>
                                      </p:tavLst>
                                    </p:anim>
                                    <p:anim calcmode="lin" valueType="num">
                                      <p:cBhvr>
                                        <p:cTn id="59" dur="250" fill="hold"/>
                                        <p:tgtEl>
                                          <p:spTgt spid="4">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250" fill="hold"/>
                                        <p:tgtEl>
                                          <p:spTgt spid="4">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250" tmFilter="0,0; .5, 1; 1, 1"/>
                                        <p:tgtEl>
                                          <p:spTgt spid="4">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nodeType="clickEffect">
                                  <p:stCondLst>
                                    <p:cond delay="0"/>
                                  </p:stCondLst>
                                  <p:iterate type="lt">
                                    <p:tmPct val="10000"/>
                                  </p:iterate>
                                  <p:childTnLst>
                                    <p:set>
                                      <p:cBhvr>
                                        <p:cTn id="65" dur="1" fill="hold">
                                          <p:stCondLst>
                                            <p:cond delay="0"/>
                                          </p:stCondLst>
                                        </p:cTn>
                                        <p:tgtEl>
                                          <p:spTgt spid="4">
                                            <p:txEl>
                                              <p:pRg st="6" end="6"/>
                                            </p:txEl>
                                          </p:spTgt>
                                        </p:tgtEl>
                                        <p:attrNameLst>
                                          <p:attrName>style.visibility</p:attrName>
                                        </p:attrNameLst>
                                      </p:cBhvr>
                                      <p:to>
                                        <p:strVal val="visible"/>
                                      </p:to>
                                    </p:set>
                                    <p:anim calcmode="lin" valueType="num">
                                      <p:cBhvr>
                                        <p:cTn id="66" dur="250" fill="hold"/>
                                        <p:tgtEl>
                                          <p:spTgt spid="4">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250" fill="hold"/>
                                        <p:tgtEl>
                                          <p:spTgt spid="4">
                                            <p:txEl>
                                              <p:pRg st="6" end="6"/>
                                            </p:txEl>
                                          </p:spTgt>
                                        </p:tgtEl>
                                        <p:attrNameLst>
                                          <p:attrName>ppt_y</p:attrName>
                                        </p:attrNameLst>
                                      </p:cBhvr>
                                      <p:tavLst>
                                        <p:tav tm="0">
                                          <p:val>
                                            <p:strVal val="#ppt_y"/>
                                          </p:val>
                                        </p:tav>
                                        <p:tav tm="100000">
                                          <p:val>
                                            <p:strVal val="#ppt_y"/>
                                          </p:val>
                                        </p:tav>
                                      </p:tavLst>
                                    </p:anim>
                                    <p:anim calcmode="lin" valueType="num">
                                      <p:cBhvr>
                                        <p:cTn id="68" dur="250" fill="hold"/>
                                        <p:tgtEl>
                                          <p:spTgt spid="4">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9" dur="250" fill="hold"/>
                                        <p:tgtEl>
                                          <p:spTgt spid="4">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0" dur="250" tmFilter="0,0; .5, 1; 1, 1"/>
                                        <p:tgtEl>
                                          <p:spTgt spid="4">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nodeType="clickEffect">
                                  <p:stCondLst>
                                    <p:cond delay="0"/>
                                  </p:stCondLst>
                                  <p:iterate type="lt">
                                    <p:tmPct val="10000"/>
                                  </p:iterate>
                                  <p:childTnLst>
                                    <p:set>
                                      <p:cBhvr>
                                        <p:cTn id="74" dur="1" fill="hold">
                                          <p:stCondLst>
                                            <p:cond delay="0"/>
                                          </p:stCondLst>
                                        </p:cTn>
                                        <p:tgtEl>
                                          <p:spTgt spid="6"/>
                                        </p:tgtEl>
                                        <p:attrNameLst>
                                          <p:attrName>style.visibility</p:attrName>
                                        </p:attrNameLst>
                                      </p:cBhvr>
                                      <p:to>
                                        <p:strVal val="visible"/>
                                      </p:to>
                                    </p:set>
                                    <p:anim calcmode="lin" valueType="num">
                                      <p:cBhvr>
                                        <p:cTn id="75"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76" dur="250" fill="hold"/>
                                        <p:tgtEl>
                                          <p:spTgt spid="6"/>
                                        </p:tgtEl>
                                        <p:attrNameLst>
                                          <p:attrName>ppt_y</p:attrName>
                                        </p:attrNameLst>
                                      </p:cBhvr>
                                      <p:tavLst>
                                        <p:tav tm="0">
                                          <p:val>
                                            <p:strVal val="#ppt_y"/>
                                          </p:val>
                                        </p:tav>
                                        <p:tav tm="100000">
                                          <p:val>
                                            <p:strVal val="#ppt_y"/>
                                          </p:val>
                                        </p:tav>
                                      </p:tavLst>
                                    </p:anim>
                                    <p:anim calcmode="lin" valueType="num">
                                      <p:cBhvr>
                                        <p:cTn id="77"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78"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79" dur="2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8"/>
          <p:cNvSpPr txBox="1"/>
          <p:nvPr/>
        </p:nvSpPr>
        <p:spPr>
          <a:xfrm>
            <a:off x="128588" y="373063"/>
            <a:ext cx="8250237"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400" b="1" dirty="0">
                <a:solidFill>
                  <a:srgbClr val="FF0000"/>
                </a:solidFill>
                <a:latin typeface="Times New Roman" panose="02020603050405020304" pitchFamily="18" charset="0"/>
              </a:rPr>
              <a:t>IV. THỰC HÀNH</a:t>
            </a:r>
          </a:p>
        </p:txBody>
      </p:sp>
      <p:grpSp>
        <p:nvGrpSpPr>
          <p:cNvPr id="86019" name="Group 14"/>
          <p:cNvGrpSpPr/>
          <p:nvPr/>
        </p:nvGrpSpPr>
        <p:grpSpPr>
          <a:xfrm>
            <a:off x="0" y="-26987"/>
            <a:ext cx="12192000" cy="6888162"/>
            <a:chOff x="-9684" y="-27337"/>
            <a:chExt cx="9155305" cy="6888385"/>
          </a:xfrm>
        </p:grpSpPr>
        <p:sp>
          <p:nvSpPr>
            <p:cNvPr id="86022"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86024"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86025"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86020" name="Text Box 8"/>
          <p:cNvSpPr txBox="1"/>
          <p:nvPr/>
        </p:nvSpPr>
        <p:spPr>
          <a:xfrm>
            <a:off x="1828800" y="-57150"/>
            <a:ext cx="8534400" cy="460375"/>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NHIỆM VỤ CẦN TÌM HIỂU CÁC CÁ NHÂN NỘI DUNG V</a:t>
            </a:r>
            <a:endParaRPr lang="en-US" altLang="en-US" sz="2400" b="1" i="1" dirty="0">
              <a:solidFill>
                <a:srgbClr val="0070C0"/>
              </a:solidFill>
              <a:latin typeface="Arial" panose="020B0604020202020204" pitchFamily="34" charset="0"/>
            </a:endParaRPr>
          </a:p>
        </p:txBody>
      </p:sp>
      <p:sp>
        <p:nvSpPr>
          <p:cNvPr id="5" name="TextBox 4"/>
          <p:cNvSpPr txBox="1"/>
          <p:nvPr/>
        </p:nvSpPr>
        <p:spPr>
          <a:xfrm>
            <a:off x="536575" y="1077913"/>
            <a:ext cx="11209338" cy="58070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15000"/>
              </a:lnSpc>
              <a:spcBef>
                <a:spcPct val="0"/>
              </a:spcBef>
              <a:spcAft>
                <a:spcPts val="1000"/>
              </a:spcAft>
              <a:buFontTx/>
              <a:buNone/>
            </a:pPr>
            <a:r>
              <a:rPr lang="en-US" altLang="en-US" sz="2400" b="1" dirty="0">
                <a:solidFill>
                  <a:srgbClr val="FF0000"/>
                </a:solidFill>
                <a:latin typeface="Times New Roman" panose="02020603050405020304" pitchFamily="18" charset="0"/>
                <a:cs typeface="Times New Roman" panose="02020603050405020304" pitchFamily="18" charset="0"/>
              </a:rPr>
              <a:t>Viết báo cáo thí nghiệm</a:t>
            </a:r>
            <a:endParaRPr lang="en-US" altLang="en-US" sz="2400" dirty="0">
              <a:latin typeface="Arial" panose="020B0604020202020204" pitchFamily="34" charset="0"/>
              <a:cs typeface="Arial" panose="020B0604020202020204" pitchFamily="34" charset="0"/>
            </a:endParaRPr>
          </a:p>
          <a:p>
            <a:pPr marL="0" lvl="0" indent="0" algn="ctr">
              <a:lnSpc>
                <a:spcPct val="115000"/>
              </a:lnSpc>
              <a:spcBef>
                <a:spcPct val="0"/>
              </a:spcBef>
              <a:spcAft>
                <a:spcPts val="1000"/>
              </a:spcAft>
              <a:buFontTx/>
              <a:buNone/>
            </a:pPr>
            <a:r>
              <a:rPr lang="vi-VN" altLang="en-US" sz="2400" b="1" dirty="0">
                <a:solidFill>
                  <a:srgbClr val="000000"/>
                </a:solidFill>
                <a:latin typeface="Times New Roman" panose="02020603050405020304" pitchFamily="18" charset="0"/>
                <a:cs typeface="Times New Roman" panose="02020603050405020304" pitchFamily="18" charset="0"/>
              </a:rPr>
              <a:t>BÁO CÁO KẾT QUẢ THÍ NGHIỆM</a:t>
            </a:r>
            <a:endParaRPr lang="en-US" altLang="en-US" sz="2400" dirty="0">
              <a:latin typeface="Arial" panose="020B0604020202020204" pitchFamily="34" charset="0"/>
              <a:cs typeface="Arial" panose="020B0604020202020204" pitchFamily="34" charset="0"/>
            </a:endParaRPr>
          </a:p>
          <a:p>
            <a:pPr marL="0" lvl="0" indent="0" algn="just">
              <a:lnSpc>
                <a:spcPct val="115000"/>
              </a:lnSpc>
              <a:spcBef>
                <a:spcPct val="0"/>
              </a:spcBef>
              <a:spcAft>
                <a:spcPts val="1000"/>
              </a:spcAft>
              <a:buFontTx/>
              <a:buNone/>
            </a:pPr>
            <a:r>
              <a:rPr lang="vi-VN" altLang="en-US" sz="2400" dirty="0">
                <a:solidFill>
                  <a:srgbClr val="000000"/>
                </a:solidFill>
                <a:latin typeface="Times New Roman" panose="02020603050405020304" pitchFamily="18" charset="0"/>
                <a:cs typeface="Times New Roman" panose="02020603050405020304" pitchFamily="18" charset="0"/>
              </a:rPr>
              <a:t>- Tên thí nghiệm: Thí nghiệm chứng minh </a:t>
            </a:r>
            <a:r>
              <a:rPr lang="vi-VN" altLang="en-US" sz="2400" dirty="0">
                <a:latin typeface="Times New Roman" panose="02020603050405020304" pitchFamily="18" charset="0"/>
                <a:cs typeface="Arial" panose="020B0604020202020204" pitchFamily="34" charset="0"/>
              </a:rPr>
              <a:t>hô hấp ở thực vật.</a:t>
            </a:r>
            <a:endParaRPr lang="en-US" altLang="en-US" sz="2400" dirty="0">
              <a:latin typeface="Arial" panose="020B0604020202020204" pitchFamily="34" charset="0"/>
              <a:cs typeface="Arial" panose="020B0604020202020204" pitchFamily="34" charset="0"/>
            </a:endParaRPr>
          </a:p>
          <a:p>
            <a:pPr marL="0" lvl="0" indent="0" algn="just">
              <a:lnSpc>
                <a:spcPct val="115000"/>
              </a:lnSpc>
              <a:spcBef>
                <a:spcPct val="0"/>
              </a:spcBef>
              <a:spcAft>
                <a:spcPts val="1000"/>
              </a:spcAft>
              <a:buFontTx/>
              <a:buNone/>
            </a:pPr>
            <a:r>
              <a:rPr lang="vi-VN" altLang="en-US" sz="2400" dirty="0">
                <a:solidFill>
                  <a:srgbClr val="000000"/>
                </a:solidFill>
                <a:latin typeface="Times New Roman" panose="02020603050405020304" pitchFamily="18" charset="0"/>
                <a:cs typeface="Times New Roman" panose="02020603050405020304" pitchFamily="18" charset="0"/>
              </a:rPr>
              <a:t>- Nhóm thực hiên: ...</a:t>
            </a:r>
            <a:endParaRPr lang="en-US" altLang="en-US" sz="2400" dirty="0">
              <a:latin typeface="Arial" panose="020B0604020202020204" pitchFamily="34" charset="0"/>
              <a:cs typeface="Arial" panose="020B0604020202020204" pitchFamily="34" charset="0"/>
            </a:endParaRPr>
          </a:p>
          <a:p>
            <a:pPr marL="0" lvl="0" indent="0" algn="just">
              <a:lnSpc>
                <a:spcPct val="115000"/>
              </a:lnSpc>
              <a:spcBef>
                <a:spcPct val="0"/>
              </a:spcBef>
              <a:spcAft>
                <a:spcPts val="1000"/>
              </a:spcAft>
              <a:buFontTx/>
              <a:buNone/>
            </a:pPr>
            <a:r>
              <a:rPr lang="vi-VN" altLang="en-US" sz="2400" dirty="0">
                <a:solidFill>
                  <a:srgbClr val="000000"/>
                </a:solidFill>
                <a:latin typeface="Times New Roman" panose="02020603050405020304" pitchFamily="18" charset="0"/>
                <a:cs typeface="Times New Roman" panose="02020603050405020304" pitchFamily="18" charset="0"/>
              </a:rPr>
              <a:t>- Kết quả v</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 thảo luận:</a:t>
            </a:r>
            <a:endParaRPr lang="en-US" altLang="en-US" sz="2400" dirty="0">
              <a:latin typeface="Arial" panose="020B0604020202020204" pitchFamily="34" charset="0"/>
              <a:cs typeface="Arial" panose="020B0604020202020204" pitchFamily="34" charset="0"/>
            </a:endParaRPr>
          </a:p>
          <a:p>
            <a:pPr marL="0" lvl="0" indent="0" algn="ctr">
              <a:lnSpc>
                <a:spcPct val="115000"/>
              </a:lnSpc>
              <a:spcBef>
                <a:spcPct val="0"/>
              </a:spcBef>
              <a:spcAft>
                <a:spcPts val="1000"/>
              </a:spcAft>
              <a:buFontTx/>
              <a:buNone/>
            </a:pPr>
            <a:r>
              <a:rPr lang="en-US" altLang="en-US" sz="2400" dirty="0">
                <a:solidFill>
                  <a:srgbClr val="000000"/>
                </a:solidFill>
                <a:latin typeface="Times New Roman" panose="02020603050405020304" pitchFamily="18" charset="0"/>
                <a:ea typeface="Times New Roman" panose="02020603050405020304" pitchFamily="18" charset="0"/>
              </a:rPr>
              <a:t>………………………………………………………………………………………</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gn="ctr">
              <a:lnSpc>
                <a:spcPct val="115000"/>
              </a:lnSpc>
              <a:spcBef>
                <a:spcPct val="0"/>
              </a:spcBef>
              <a:spcAft>
                <a:spcPts val="1000"/>
              </a:spcAft>
              <a:buFontTx/>
              <a:buNone/>
            </a:pPr>
            <a:r>
              <a:rPr lang="en-US" altLang="en-US" sz="2400" dirty="0">
                <a:solidFill>
                  <a:srgbClr val="000000"/>
                </a:solidFill>
                <a:latin typeface="Times New Roman" panose="02020603050405020304" pitchFamily="18" charset="0"/>
                <a:ea typeface="Times New Roman" panose="02020603050405020304" pitchFamily="18" charset="0"/>
              </a:rPr>
              <a:t>…………………………………………………………………………………………</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nSpc>
                <a:spcPct val="115000"/>
              </a:lnSpc>
              <a:spcBef>
                <a:spcPct val="0"/>
              </a:spcBef>
              <a:spcAft>
                <a:spcPts val="1000"/>
              </a:spcAft>
              <a:buFontTx/>
              <a:buNone/>
            </a:pPr>
            <a:r>
              <a:rPr lang="vi-VN" altLang="en-US" sz="2400" dirty="0">
                <a:solidFill>
                  <a:srgbClr val="000000"/>
                </a:solidFill>
                <a:latin typeface="Times New Roman" panose="02020603050405020304" pitchFamily="18" charset="0"/>
                <a:cs typeface="Times New Roman" panose="02020603050405020304" pitchFamily="18" charset="0"/>
              </a:rPr>
              <a:t>Kết luận: </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gn="ctr">
              <a:lnSpc>
                <a:spcPct val="115000"/>
              </a:lnSpc>
              <a:spcBef>
                <a:spcPct val="0"/>
              </a:spcBef>
              <a:spcAft>
                <a:spcPts val="1000"/>
              </a:spcAft>
              <a:buFontTx/>
              <a:buNone/>
            </a:pP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000000"/>
                </a:solidFill>
                <a:latin typeface="Times New Roman" panose="02020603050405020304" pitchFamily="18" charset="0"/>
                <a:ea typeface="Times New Roman" panose="02020603050405020304" pitchFamily="18" charset="0"/>
              </a:rPr>
              <a:t>…………………………………………………………………………………………</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gn="ctr">
              <a:lnSpc>
                <a:spcPct val="100000"/>
              </a:lnSpc>
              <a:spcBef>
                <a:spcPct val="0"/>
              </a:spcBef>
              <a:buFontTx/>
              <a:buNone/>
            </a:pPr>
            <a:r>
              <a:rPr lang="en-US" altLang="en-US" sz="2400" dirty="0">
                <a:solidFill>
                  <a:srgbClr val="000000"/>
                </a:solidFill>
                <a:latin typeface="Times New Roman" panose="02020603050405020304" pitchFamily="18" charset="0"/>
                <a:ea typeface="Times New Roman" panose="02020603050405020304" pitchFamily="18" charset="0"/>
              </a:rPr>
              <a:t>…………………………………………………………………………………………</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nSpc>
                <a:spcPct val="100000"/>
              </a:lnSpc>
              <a:spcBef>
                <a:spcPct val="0"/>
              </a:spcBef>
              <a:buFontTx/>
              <a:buNone/>
            </a:pPr>
            <a:endParaRPr lang="en-US" altLang="en-US" sz="2400" dirty="0">
              <a:latin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left)">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left)">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left)">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1"/>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3200" dirty="0"/>
              <a:t>37</a:t>
            </a:fld>
            <a:endParaRPr lang="en-US" altLang="en-US" sz="3200" dirty="0"/>
          </a:p>
        </p:txBody>
      </p:sp>
      <p:sp>
        <p:nvSpPr>
          <p:cNvPr id="3" name="Rectangle 2"/>
          <p:cNvSpPr/>
          <p:nvPr/>
        </p:nvSpPr>
        <p:spPr>
          <a:xfrm>
            <a:off x="2667001" y="1447800"/>
            <a:ext cx="7168301" cy="3046988"/>
          </a:xfrm>
          <a:prstGeom prst="rect">
            <a:avLst/>
          </a:prstGeom>
          <a:solidFill>
            <a:srgbClr val="FFFF00"/>
          </a:solidFill>
        </p:spPr>
        <p:txBody>
          <a:bodyPr>
            <a:spAutoFit/>
            <a:scene3d>
              <a:camera prst="perspectiveRight"/>
              <a:lightRig rig="threePt" dir="t"/>
            </a:scene3d>
          </a:bodyPr>
          <a:lstStyle/>
          <a:p>
            <a:pPr marL="266700" marR="0" lvl="0" indent="-266700" algn="ctr" defTabSz="914400" rtl="0" eaLnBrk="1" fontAlgn="base" latinLnBrk="0" hangingPunct="1">
              <a:lnSpc>
                <a:spcPct val="100000"/>
              </a:lnSpc>
              <a:spcBef>
                <a:spcPct val="50000"/>
              </a:spcBef>
              <a:spcAft>
                <a:spcPct val="0"/>
              </a:spcAft>
              <a:buClrTx/>
              <a:buSzTx/>
              <a:buFontTx/>
              <a:buNone/>
              <a:defRPr/>
            </a:pPr>
            <a:r>
              <a:rPr kumimoji="0" lang="en-US" sz="9600" b="1" i="0" u="none" strike="noStrike" kern="1200" cap="none" spc="0" normalizeH="0" baseline="0" noProof="0">
                <a:ln>
                  <a:solidFill>
                    <a:srgbClr val="FF0000"/>
                  </a:solidFill>
                </a:ln>
                <a:solidFill>
                  <a:srgbClr val="0000FF"/>
                </a:solidFill>
                <a:effectLst/>
                <a:uLnTx/>
                <a:uFillTx/>
                <a:latin typeface="Times New Roman" panose="02020603050405020304" pitchFamily="18" charset="0"/>
                <a:ea typeface="+mn-ea"/>
                <a:cs typeface="Times New Roman" panose="02020603050405020304" pitchFamily="18" charset="0"/>
              </a:rPr>
              <a:t>LUYỆN TẬP</a:t>
            </a:r>
            <a:endParaRPr kumimoji="0" lang="en-US" altLang="en-US" sz="9600" b="1" i="0" u="none" strike="noStrike" kern="1200" cap="none" spc="0" normalizeH="0" baseline="0" noProof="0">
              <a:ln>
                <a:solidFill>
                  <a:srgbClr val="FF0000"/>
                </a:solid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check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813" y="-17462"/>
            <a:ext cx="9018587" cy="1338262"/>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1:</a:t>
            </a:r>
          </a:p>
          <a:p>
            <a:pPr marL="0" lvl="0" indent="0"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Câu 1: (gồm 5 chữ cái)  Đây l</a:t>
            </a:r>
            <a:r>
              <a:rPr lang="en-US" altLang="en-US" sz="2400" dirty="0">
                <a:solidFill>
                  <a:srgbClr val="FFFF00"/>
                </a:solidFill>
                <a:latin typeface="Times New Roman" panose="02020603050405020304" pitchFamily="18" charset="0"/>
                <a:ea typeface="Times New Roman" panose="02020603050405020304" pitchFamily="18" charset="0"/>
              </a:rPr>
              <a:t>à</a:t>
            </a:r>
            <a:r>
              <a:rPr lang="en-US" altLang="en-US" sz="2400" dirty="0">
                <a:solidFill>
                  <a:srgbClr val="FFFF00"/>
                </a:solidFill>
                <a:latin typeface="Times New Roman" panose="02020603050405020304" pitchFamily="18" charset="0"/>
                <a:cs typeface="Times New Roman" panose="02020603050405020304" pitchFamily="18" charset="0"/>
              </a:rPr>
              <a:t> điều kiện xảy ra con đường hô hấp tạo các sản phẩm: ethanol, lactate,..</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10134600" y="676275"/>
            <a:ext cx="1905000" cy="461963"/>
          </a:xfrm>
          <a:prstGeom prst="rect">
            <a:avLst/>
          </a:prstGeom>
          <a:solidFill>
            <a:srgbClr val="FF0000"/>
          </a:solid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Kị khí</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2" name="TextBox 11"/>
          <p:cNvSpPr txBox="1"/>
          <p:nvPr/>
        </p:nvSpPr>
        <p:spPr>
          <a:xfrm>
            <a:off x="649288" y="1389063"/>
            <a:ext cx="8610600" cy="98425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Câu 2: (7 chữ cái) Đây l</a:t>
            </a:r>
            <a:r>
              <a:rPr lang="en-US" altLang="en-US" sz="2400" dirty="0">
                <a:solidFill>
                  <a:srgbClr val="FFFF00"/>
                </a:solidFill>
                <a:latin typeface="Times New Roman" panose="02020603050405020304" pitchFamily="18" charset="0"/>
                <a:ea typeface="Times New Roman" panose="02020603050405020304" pitchFamily="18" charset="0"/>
              </a:rPr>
              <a:t>à</a:t>
            </a:r>
            <a:r>
              <a:rPr lang="en-US" altLang="en-US" sz="2400" dirty="0">
                <a:solidFill>
                  <a:srgbClr val="FFFF00"/>
                </a:solidFill>
                <a:latin typeface="Times New Roman" panose="02020603050405020304" pitchFamily="18" charset="0"/>
                <a:cs typeface="Times New Roman" panose="02020603050405020304" pitchFamily="18" charset="0"/>
              </a:rPr>
              <a:t> sản phẩm của quá trình lên men rượu?</a:t>
            </a:r>
          </a:p>
          <a:p>
            <a:pPr marL="0" lvl="0" indent="0" defTabSz="914400">
              <a:spcBef>
                <a:spcPts val="600"/>
              </a:spcBef>
              <a:spcAft>
                <a:spcPts val="600"/>
              </a:spcAft>
              <a:buClrTx/>
              <a:buSzTx/>
              <a:buNone/>
            </a:pP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3" name="TextBox 12"/>
          <p:cNvSpPr txBox="1"/>
          <p:nvPr/>
        </p:nvSpPr>
        <p:spPr>
          <a:xfrm>
            <a:off x="10113963" y="1620838"/>
            <a:ext cx="1905000" cy="461962"/>
          </a:xfrm>
          <a:prstGeom prst="rect">
            <a:avLst/>
          </a:prstGeom>
          <a:solidFill>
            <a:srgbClr val="FF0000"/>
          </a:solid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Ethanol</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4" name="TextBox 13"/>
          <p:cNvSpPr txBox="1"/>
          <p:nvPr/>
        </p:nvSpPr>
        <p:spPr>
          <a:xfrm>
            <a:off x="649288" y="2286000"/>
            <a:ext cx="8610600" cy="135413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Câu 3: (4 chữ cái) Đây l</a:t>
            </a:r>
            <a:r>
              <a:rPr lang="en-US" altLang="en-US" sz="2400" dirty="0">
                <a:solidFill>
                  <a:srgbClr val="FFFF00"/>
                </a:solidFill>
                <a:latin typeface="Times New Roman" panose="02020603050405020304" pitchFamily="18" charset="0"/>
                <a:ea typeface="Times New Roman" panose="02020603050405020304" pitchFamily="18" charset="0"/>
              </a:rPr>
              <a:t>à</a:t>
            </a:r>
            <a:r>
              <a:rPr lang="en-US" altLang="en-US" sz="2400" dirty="0">
                <a:solidFill>
                  <a:srgbClr val="FFFF00"/>
                </a:solidFill>
                <a:latin typeface="Times New Roman" panose="02020603050405020304" pitchFamily="18" charset="0"/>
                <a:cs typeface="Times New Roman" panose="02020603050405020304" pitchFamily="18" charset="0"/>
              </a:rPr>
              <a:t> một sản phẩm của quá trình đường phân có tính khử mạnh?</a:t>
            </a:r>
          </a:p>
          <a:p>
            <a:pPr marL="0" lvl="0" indent="0" defTabSz="914400">
              <a:spcBef>
                <a:spcPts val="600"/>
              </a:spcBef>
              <a:spcAft>
                <a:spcPts val="600"/>
              </a:spcAft>
              <a:buClrTx/>
              <a:buSzTx/>
              <a:buNone/>
            </a:pP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5" name="TextBox 14"/>
          <p:cNvSpPr txBox="1"/>
          <p:nvPr/>
        </p:nvSpPr>
        <p:spPr>
          <a:xfrm>
            <a:off x="10113963" y="2519363"/>
            <a:ext cx="1905000" cy="460375"/>
          </a:xfrm>
          <a:prstGeom prst="rect">
            <a:avLst/>
          </a:prstGeom>
          <a:solidFill>
            <a:srgbClr val="FF0000"/>
          </a:solid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NADH</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6" name="TextBox 15"/>
          <p:cNvSpPr txBox="1"/>
          <p:nvPr/>
        </p:nvSpPr>
        <p:spPr>
          <a:xfrm>
            <a:off x="685800" y="3267075"/>
            <a:ext cx="8610600" cy="83026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Câu 4: (9 chữ cái) Đây l</a:t>
            </a:r>
            <a:r>
              <a:rPr lang="en-US" altLang="en-US" sz="2400" dirty="0">
                <a:solidFill>
                  <a:srgbClr val="FFFF00"/>
                </a:solidFill>
                <a:latin typeface="Times New Roman" panose="02020603050405020304" pitchFamily="18" charset="0"/>
                <a:ea typeface="Times New Roman" panose="02020603050405020304" pitchFamily="18" charset="0"/>
              </a:rPr>
              <a:t>à</a:t>
            </a:r>
            <a:r>
              <a:rPr lang="en-US" altLang="en-US" sz="2400" dirty="0">
                <a:solidFill>
                  <a:srgbClr val="FFFF00"/>
                </a:solidFill>
                <a:latin typeface="Times New Roman" panose="02020603050405020304" pitchFamily="18" charset="0"/>
                <a:cs typeface="Times New Roman" panose="02020603050405020304" pitchFamily="18" charset="0"/>
              </a:rPr>
              <a:t> giai đoạn đầu của quá trình hô hấp ở thực vật?</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7" name="TextBox 16"/>
          <p:cNvSpPr txBox="1"/>
          <p:nvPr/>
        </p:nvSpPr>
        <p:spPr>
          <a:xfrm>
            <a:off x="9139238" y="3498850"/>
            <a:ext cx="2916237" cy="400050"/>
          </a:xfrm>
          <a:prstGeom prst="rect">
            <a:avLst/>
          </a:prstGeom>
          <a:solidFill>
            <a:srgbClr val="FF0000"/>
          </a:solid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b="1" dirty="0">
                <a:solidFill>
                  <a:srgbClr val="FFFF00"/>
                </a:solidFill>
                <a:latin typeface="Times New Roman" panose="02020603050405020304" pitchFamily="18" charset="0"/>
                <a:cs typeface="Times New Roman" panose="02020603050405020304" pitchFamily="18" charset="0"/>
              </a:rPr>
              <a:t>ĐƯỜNG PHÂN</a:t>
            </a:r>
            <a:endParaRPr lang="en-US" altLang="en-US" b="1" dirty="0">
              <a:solidFill>
                <a:srgbClr val="FFFF00"/>
              </a:solidFill>
              <a:latin typeface="Times New Roman" panose="02020603050405020304" pitchFamily="18" charset="0"/>
              <a:ea typeface="Times New Roman" panose="02020603050405020304" pitchFamily="18" charset="0"/>
            </a:endParaRPr>
          </a:p>
        </p:txBody>
      </p:sp>
      <p:sp>
        <p:nvSpPr>
          <p:cNvPr id="19" name="TextBox 18"/>
          <p:cNvSpPr txBox="1"/>
          <p:nvPr/>
        </p:nvSpPr>
        <p:spPr>
          <a:xfrm>
            <a:off x="647700" y="4146550"/>
            <a:ext cx="8610600" cy="46196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Câu 5: (13 chữ cái) Đây l</a:t>
            </a:r>
            <a:r>
              <a:rPr lang="en-US" altLang="en-US" sz="2400" dirty="0">
                <a:solidFill>
                  <a:srgbClr val="FFFF00"/>
                </a:solidFill>
                <a:latin typeface="Times New Roman" panose="02020603050405020304" pitchFamily="18" charset="0"/>
                <a:ea typeface="Times New Roman" panose="02020603050405020304" pitchFamily="18" charset="0"/>
              </a:rPr>
              <a:t>à</a:t>
            </a:r>
            <a:r>
              <a:rPr lang="en-US" altLang="en-US" sz="2400" dirty="0">
                <a:solidFill>
                  <a:srgbClr val="FFFF00"/>
                </a:solidFill>
                <a:latin typeface="Times New Roman" panose="02020603050405020304" pitchFamily="18" charset="0"/>
                <a:cs typeface="Times New Roman" panose="02020603050405020304" pitchFamily="18" charset="0"/>
              </a:rPr>
              <a:t> quá trình để tạo ra năng lượng ATP?</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20" name="TextBox 19"/>
          <p:cNvSpPr txBox="1"/>
          <p:nvPr/>
        </p:nvSpPr>
        <p:spPr>
          <a:xfrm>
            <a:off x="9215438" y="4378325"/>
            <a:ext cx="2824162" cy="400050"/>
          </a:xfrm>
          <a:prstGeom prst="rect">
            <a:avLst/>
          </a:prstGeom>
          <a:solidFill>
            <a:srgbClr val="FF0000"/>
          </a:solid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b="1" dirty="0">
                <a:solidFill>
                  <a:srgbClr val="FFFF00"/>
                </a:solidFill>
                <a:latin typeface="Times New Roman" panose="02020603050405020304" pitchFamily="18" charset="0"/>
                <a:cs typeface="Times New Roman" panose="02020603050405020304" pitchFamily="18" charset="0"/>
              </a:rPr>
              <a:t>PHOSPHORYL HÓA</a:t>
            </a:r>
            <a:endParaRPr lang="en-US" altLang="en-US" b="1" dirty="0">
              <a:solidFill>
                <a:srgbClr val="FFFF00"/>
              </a:solidFill>
              <a:latin typeface="Times New Roman" panose="02020603050405020304" pitchFamily="18" charset="0"/>
              <a:ea typeface="Times New Roman" panose="02020603050405020304" pitchFamily="18" charset="0"/>
            </a:endParaRPr>
          </a:p>
        </p:txBody>
      </p:sp>
      <p:sp>
        <p:nvSpPr>
          <p:cNvPr id="21" name="TextBox 20"/>
          <p:cNvSpPr txBox="1"/>
          <p:nvPr/>
        </p:nvSpPr>
        <p:spPr>
          <a:xfrm>
            <a:off x="636588" y="4994275"/>
            <a:ext cx="8610600" cy="46196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Câu 6: (5 chữ cái) Đây l</a:t>
            </a:r>
            <a:r>
              <a:rPr lang="en-US" altLang="en-US" sz="2400" dirty="0">
                <a:solidFill>
                  <a:srgbClr val="FFFF00"/>
                </a:solidFill>
                <a:latin typeface="Times New Roman" panose="02020603050405020304" pitchFamily="18" charset="0"/>
                <a:ea typeface="Times New Roman" panose="02020603050405020304" pitchFamily="18" charset="0"/>
              </a:rPr>
              <a:t>à</a:t>
            </a:r>
            <a:r>
              <a:rPr lang="en-US" altLang="en-US" sz="2400" dirty="0">
                <a:solidFill>
                  <a:srgbClr val="FFFF00"/>
                </a:solidFill>
                <a:latin typeface="Times New Roman" panose="02020603050405020304" pitchFamily="18" charset="0"/>
                <a:cs typeface="Times New Roman" panose="02020603050405020304" pitchFamily="18" charset="0"/>
              </a:rPr>
              <a:t> b</a:t>
            </a:r>
            <a:r>
              <a:rPr lang="en-US" altLang="en-US" sz="2400" dirty="0">
                <a:solidFill>
                  <a:srgbClr val="FFFF00"/>
                </a:solidFill>
                <a:latin typeface="Times New Roman" panose="02020603050405020304" pitchFamily="18" charset="0"/>
                <a:ea typeface="Times New Roman" panose="02020603050405020304" pitchFamily="18" charset="0"/>
              </a:rPr>
              <a:t>à</a:t>
            </a:r>
            <a:r>
              <a:rPr lang="en-US" altLang="en-US" sz="2400" dirty="0">
                <a:solidFill>
                  <a:srgbClr val="FFFF00"/>
                </a:solidFill>
                <a:latin typeface="Times New Roman" panose="02020603050405020304" pitchFamily="18" charset="0"/>
                <a:cs typeface="Times New Roman" panose="02020603050405020304" pitchFamily="18" charset="0"/>
              </a:rPr>
              <a:t>o quan thực hiện hô hấp ở tế b</a:t>
            </a:r>
            <a:r>
              <a:rPr lang="en-US" altLang="en-US" sz="2400" dirty="0">
                <a:solidFill>
                  <a:srgbClr val="FFFF00"/>
                </a:solidFill>
                <a:latin typeface="Times New Roman" panose="02020603050405020304" pitchFamily="18" charset="0"/>
                <a:ea typeface="Times New Roman" panose="02020603050405020304" pitchFamily="18" charset="0"/>
              </a:rPr>
              <a:t>à</a:t>
            </a:r>
            <a:r>
              <a:rPr lang="en-US" altLang="en-US" sz="2400" dirty="0">
                <a:solidFill>
                  <a:srgbClr val="FFFF00"/>
                </a:solidFill>
                <a:latin typeface="Times New Roman" panose="02020603050405020304" pitchFamily="18" charset="0"/>
                <a:cs typeface="Times New Roman" panose="02020603050405020304" pitchFamily="18" charset="0"/>
              </a:rPr>
              <a:t>o?</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22" name="TextBox 21"/>
          <p:cNvSpPr txBox="1"/>
          <p:nvPr/>
        </p:nvSpPr>
        <p:spPr>
          <a:xfrm>
            <a:off x="10150475" y="5226050"/>
            <a:ext cx="1860550" cy="400050"/>
          </a:xfrm>
          <a:prstGeom prst="rect">
            <a:avLst/>
          </a:prstGeom>
          <a:solidFill>
            <a:srgbClr val="FF0000"/>
          </a:solid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b="1" dirty="0">
                <a:solidFill>
                  <a:srgbClr val="FFFF00"/>
                </a:solidFill>
                <a:latin typeface="Times New Roman" panose="02020603050405020304" pitchFamily="18" charset="0"/>
                <a:cs typeface="Times New Roman" panose="02020603050405020304" pitchFamily="18" charset="0"/>
              </a:rPr>
              <a:t>TI THỂ</a:t>
            </a:r>
            <a:endParaRPr lang="en-US" altLang="en-US" b="1" dirty="0">
              <a:solidFill>
                <a:srgbClr val="FFFF00"/>
              </a:solidFill>
              <a:latin typeface="Times New Roman" panose="02020603050405020304" pitchFamily="18" charset="0"/>
              <a:ea typeface="Times New Roman" panose="02020603050405020304" pitchFamily="18" charset="0"/>
            </a:endParaRPr>
          </a:p>
        </p:txBody>
      </p:sp>
      <p:sp>
        <p:nvSpPr>
          <p:cNvPr id="23" name="TextBox 22"/>
          <p:cNvSpPr txBox="1"/>
          <p:nvPr/>
        </p:nvSpPr>
        <p:spPr>
          <a:xfrm>
            <a:off x="636588" y="5899150"/>
            <a:ext cx="8610600" cy="83026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Câu 7: (12 chữ cái) Đây l</a:t>
            </a:r>
            <a:r>
              <a:rPr lang="en-US" altLang="en-US" sz="2400" dirty="0">
                <a:solidFill>
                  <a:srgbClr val="FFFF00"/>
                </a:solidFill>
                <a:latin typeface="Times New Roman" panose="02020603050405020304" pitchFamily="18" charset="0"/>
                <a:ea typeface="Times New Roman" panose="02020603050405020304" pitchFamily="18" charset="0"/>
              </a:rPr>
              <a:t>à</a:t>
            </a:r>
            <a:r>
              <a:rPr lang="en-US" altLang="en-US" sz="2400" dirty="0">
                <a:solidFill>
                  <a:srgbClr val="FFFF00"/>
                </a:solidFill>
                <a:latin typeface="Times New Roman" panose="02020603050405020304" pitchFamily="18" charset="0"/>
                <a:cs typeface="Times New Roman" panose="02020603050405020304" pitchFamily="18" charset="0"/>
              </a:rPr>
              <a:t> giai đoạn thứ 2 của quá trình hô hấp hiếu khí ở thực vật?</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24" name="TextBox 23"/>
          <p:cNvSpPr txBox="1"/>
          <p:nvPr/>
        </p:nvSpPr>
        <p:spPr>
          <a:xfrm>
            <a:off x="9139238" y="6130925"/>
            <a:ext cx="2824162" cy="400050"/>
          </a:xfrm>
          <a:prstGeom prst="rect">
            <a:avLst/>
          </a:prstGeom>
          <a:solidFill>
            <a:srgbClr val="FF0000"/>
          </a:solid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b="1" dirty="0">
                <a:solidFill>
                  <a:srgbClr val="FFFF00"/>
                </a:solidFill>
                <a:latin typeface="Times New Roman" panose="02020603050405020304" pitchFamily="18" charset="0"/>
                <a:cs typeface="Times New Roman" panose="02020603050405020304" pitchFamily="18" charset="0"/>
              </a:rPr>
              <a:t>CHU TRÌNH KREB</a:t>
            </a:r>
            <a:endParaRPr lang="en-US" altLang="en-US" b="1" dirty="0">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2" grpId="0"/>
      <p:bldP spid="12" grpId="1"/>
      <p:bldP spid="13" grpId="0" animBg="1"/>
      <p:bldP spid="14" grpId="0"/>
      <p:bldP spid="14" grpId="1"/>
      <p:bldP spid="15" grpId="0" animBg="1"/>
      <p:bldP spid="16" grpId="0"/>
      <p:bldP spid="16" grpId="1"/>
      <p:bldP spid="17" grpId="0" animBg="1"/>
      <p:bldP spid="19" grpId="0"/>
      <p:bldP spid="19" grpId="1"/>
      <p:bldP spid="20" grpId="0" animBg="1"/>
      <p:bldP spid="21" grpId="0"/>
      <p:bldP spid="21" grpId="1"/>
      <p:bldP spid="22" grpId="0" animBg="1"/>
      <p:bldP spid="23" grpId="0"/>
      <p:bldP spid="23" grpId="1"/>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39</a:t>
            </a:fld>
            <a:endParaRPr lang="en-US" altLang="en-US" sz="2800" dirty="0">
              <a:solidFill>
                <a:srgbClr val="FFFFFF"/>
              </a:solidFill>
            </a:endParaRPr>
          </a:p>
        </p:txBody>
      </p:sp>
      <p:sp>
        <p:nvSpPr>
          <p:cNvPr id="3" name="TextBox 2"/>
          <p:cNvSpPr txBox="1"/>
          <p:nvPr/>
        </p:nvSpPr>
        <p:spPr>
          <a:xfrm>
            <a:off x="1760538" y="1130300"/>
            <a:ext cx="8648700" cy="96996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2:</a:t>
            </a:r>
          </a:p>
          <a:p>
            <a:pPr marL="0" lvl="0" indent="0" defTabSz="914400">
              <a:spcBef>
                <a:spcPts val="600"/>
              </a:spcBef>
              <a:spcAft>
                <a:spcPts val="600"/>
              </a:spcAft>
              <a:buClrTx/>
              <a:buSzTx/>
              <a:buNone/>
            </a:pPr>
            <a:r>
              <a:rPr lang="vi-VN" altLang="en-US" sz="2400" b="1" dirty="0">
                <a:latin typeface="Times New Roman" panose="02020603050405020304" pitchFamily="18" charset="0"/>
                <a:cs typeface="Times New Roman" panose="02020603050405020304" pitchFamily="18" charset="0"/>
              </a:rPr>
              <a:t>Các t</a:t>
            </a:r>
            <a:r>
              <a:rPr lang="en-US" altLang="en-US" sz="2400" b="1" dirty="0">
                <a:latin typeface="Times New Roman" panose="02020603050405020304" pitchFamily="18" charset="0"/>
                <a:cs typeface="Times New Roman" panose="02020603050405020304" pitchFamily="18" charset="0"/>
              </a:rPr>
              <a:t>hy</a:t>
            </a:r>
            <a:r>
              <a:rPr lang="vi-VN" altLang="en-US" sz="2400" b="1" dirty="0">
                <a:latin typeface="Times New Roman" panose="02020603050405020304" pitchFamily="18" charset="0"/>
                <a:cs typeface="Times New Roman" panose="02020603050405020304" pitchFamily="18" charset="0"/>
              </a:rPr>
              <a:t>lac</a:t>
            </a:r>
            <a:r>
              <a:rPr lang="en-US" altLang="en-US" sz="2400" b="1" dirty="0">
                <a:latin typeface="Times New Roman" panose="02020603050405020304" pitchFamily="18" charset="0"/>
                <a:cs typeface="Times New Roman" panose="02020603050405020304" pitchFamily="18" charset="0"/>
              </a:rPr>
              <a:t>oid</a:t>
            </a:r>
            <a:r>
              <a:rPr lang="vi-VN" altLang="en-US" sz="2400" b="1" dirty="0">
                <a:latin typeface="Times New Roman" panose="02020603050405020304" pitchFamily="18" charset="0"/>
                <a:cs typeface="Times New Roman" panose="02020603050405020304" pitchFamily="18" charset="0"/>
              </a:rPr>
              <a:t> không chứa</a:t>
            </a:r>
            <a:r>
              <a:rPr lang="en-US" altLang="en-US" sz="2400" b="1" dirty="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2066925" y="2414588"/>
            <a:ext cx="8594725" cy="202882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A. Hệ các sắc tố. </a:t>
            </a:r>
            <a:endParaRPr lang="en-US" altLang="en-US" sz="2400"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B.</a:t>
            </a:r>
            <a:r>
              <a:rPr lang="en-US" altLang="en-US" sz="2400" dirty="0">
                <a:solidFill>
                  <a:srgbClr val="FFFF00"/>
                </a:solidFill>
                <a:latin typeface="Times New Roman" panose="02020603050405020304" pitchFamily="18" charset="0"/>
                <a:cs typeface="Times New Roman" panose="02020603050405020304" pitchFamily="18" charset="0"/>
              </a:rPr>
              <a:t> </a:t>
            </a:r>
            <a:r>
              <a:rPr lang="vi-VN" altLang="en-US" sz="2400" dirty="0">
                <a:solidFill>
                  <a:srgbClr val="FFFF00"/>
                </a:solidFill>
                <a:latin typeface="Times New Roman" panose="02020603050405020304" pitchFamily="18" charset="0"/>
                <a:cs typeface="Times New Roman" panose="02020603050405020304" pitchFamily="18" charset="0"/>
              </a:rPr>
              <a:t>Các trung tâm phản ứng.  </a:t>
            </a:r>
            <a:endParaRPr lang="en-US" altLang="en-US" sz="2400"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C.</a:t>
            </a:r>
            <a:r>
              <a:rPr lang="en-US" altLang="en-US" sz="2400" dirty="0">
                <a:solidFill>
                  <a:srgbClr val="FFFF00"/>
                </a:solidFill>
                <a:latin typeface="Times New Roman" panose="02020603050405020304" pitchFamily="18" charset="0"/>
                <a:cs typeface="Times New Roman" panose="02020603050405020304" pitchFamily="18" charset="0"/>
              </a:rPr>
              <a:t> </a:t>
            </a:r>
            <a:r>
              <a:rPr lang="vi-VN" altLang="en-US" sz="2400" dirty="0">
                <a:solidFill>
                  <a:srgbClr val="FFFF00"/>
                </a:solidFill>
                <a:latin typeface="Times New Roman" panose="02020603050405020304" pitchFamily="18" charset="0"/>
                <a:cs typeface="Times New Roman" panose="02020603050405020304" pitchFamily="18" charset="0"/>
              </a:rPr>
              <a:t>Các chất chuyền điện tử. 	</a:t>
            </a:r>
            <a:endParaRPr lang="en-US" altLang="en-US" sz="2400"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D. Enz</a:t>
            </a:r>
            <a:r>
              <a:rPr lang="en-US" altLang="en-US" sz="2400" dirty="0">
                <a:solidFill>
                  <a:srgbClr val="FFFF00"/>
                </a:solidFill>
                <a:latin typeface="Times New Roman" panose="02020603050405020304" pitchFamily="18" charset="0"/>
                <a:cs typeface="Times New Roman" panose="02020603050405020304" pitchFamily="18" charset="0"/>
              </a:rPr>
              <a:t>y</a:t>
            </a:r>
            <a:r>
              <a:rPr lang="vi-VN" altLang="en-US" sz="2400" dirty="0">
                <a:solidFill>
                  <a:srgbClr val="FFFF00"/>
                </a:solidFill>
                <a:latin typeface="Times New Roman" panose="02020603050405020304" pitchFamily="18" charset="0"/>
                <a:cs typeface="Times New Roman" panose="02020603050405020304" pitchFamily="18" charset="0"/>
              </a:rPr>
              <a:t>m</a:t>
            </a:r>
            <a:r>
              <a:rPr lang="en-US" altLang="en-US" sz="2400" dirty="0">
                <a:solidFill>
                  <a:srgbClr val="FFFF00"/>
                </a:solidFill>
                <a:latin typeface="Times New Roman" panose="02020603050405020304" pitchFamily="18" charset="0"/>
                <a:cs typeface="Times New Roman" panose="02020603050405020304" pitchFamily="18" charset="0"/>
              </a:rPr>
              <a:t>e</a:t>
            </a:r>
            <a:r>
              <a:rPr lang="vi-VN" altLang="en-US" sz="2400" dirty="0">
                <a:solidFill>
                  <a:srgbClr val="FFFF00"/>
                </a:solidFill>
                <a:latin typeface="Times New Roman" panose="02020603050405020304" pitchFamily="18" charset="0"/>
                <a:cs typeface="Times New Roman" panose="02020603050405020304" pitchFamily="18" charset="0"/>
              </a:rPr>
              <a:t> c</a:t>
            </a:r>
            <a:r>
              <a:rPr lang="en-US" altLang="en-US" sz="2400" dirty="0">
                <a:solidFill>
                  <a:srgbClr val="FFFF00"/>
                </a:solidFill>
                <a:latin typeface="Times New Roman" panose="02020603050405020304" pitchFamily="18" charset="0"/>
                <a:cs typeface="Times New Roman" panose="02020603050405020304" pitchFamily="18" charset="0"/>
              </a:rPr>
              <a:t>ar</a:t>
            </a:r>
            <a:r>
              <a:rPr lang="vi-VN" altLang="en-US" sz="2400" dirty="0">
                <a:solidFill>
                  <a:srgbClr val="FFFF00"/>
                </a:solidFill>
                <a:latin typeface="Times New Roman" panose="02020603050405020304" pitchFamily="18" charset="0"/>
                <a:cs typeface="Times New Roman" panose="02020603050405020304" pitchFamily="18" charset="0"/>
              </a:rPr>
              <a:t>b</a:t>
            </a:r>
            <a:r>
              <a:rPr lang="en-US" altLang="en-US" sz="2400" dirty="0">
                <a:solidFill>
                  <a:srgbClr val="FFFF00"/>
                </a:solidFill>
                <a:latin typeface="Times New Roman" panose="02020603050405020304" pitchFamily="18" charset="0"/>
                <a:cs typeface="Times New Roman" panose="02020603050405020304" pitchFamily="18" charset="0"/>
              </a:rPr>
              <a:t>o</a:t>
            </a:r>
            <a:r>
              <a:rPr lang="vi-VN" altLang="en-US" sz="2400" dirty="0">
                <a:solidFill>
                  <a:srgbClr val="FFFF00"/>
                </a:solidFill>
                <a:latin typeface="Times New Roman" panose="02020603050405020304" pitchFamily="18" charset="0"/>
                <a:cs typeface="Times New Roman" panose="02020603050405020304" pitchFamily="18" charset="0"/>
              </a:rPr>
              <a:t>x</a:t>
            </a:r>
            <a:r>
              <a:rPr lang="en-US" altLang="en-US" sz="2400" dirty="0">
                <a:solidFill>
                  <a:srgbClr val="FFFF00"/>
                </a:solidFill>
                <a:latin typeface="Times New Roman" panose="02020603050405020304" pitchFamily="18" charset="0"/>
                <a:cs typeface="Times New Roman" panose="02020603050405020304" pitchFamily="18" charset="0"/>
              </a:rPr>
              <a:t>y</a:t>
            </a:r>
            <a:r>
              <a:rPr lang="vi-VN" altLang="en-US" sz="2400" dirty="0">
                <a:solidFill>
                  <a:srgbClr val="FFFF00"/>
                </a:solidFill>
                <a:latin typeface="Times New Roman" panose="02020603050405020304" pitchFamily="18" charset="0"/>
                <a:cs typeface="Times New Roman" panose="02020603050405020304" pitchFamily="18" charset="0"/>
              </a:rPr>
              <a:t> hoá.</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800225" y="4056063"/>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3200" dirty="0"/>
              <a:t>4</a:t>
            </a:fld>
            <a:endParaRPr lang="en-US" altLang="en-US" sz="3200" dirty="0"/>
          </a:p>
        </p:txBody>
      </p:sp>
      <p:pic>
        <p:nvPicPr>
          <p:cNvPr id="33795" name="Picture 2"/>
          <p:cNvPicPr>
            <a:picLocks noChangeAspect="1"/>
          </p:cNvPicPr>
          <p:nvPr/>
        </p:nvPicPr>
        <p:blipFill>
          <a:blip r:embed="rId3"/>
          <a:stretch>
            <a:fillRect/>
          </a:stretch>
        </p:blipFill>
        <p:spPr>
          <a:xfrm>
            <a:off x="685800" y="1555750"/>
            <a:ext cx="5791200" cy="5130800"/>
          </a:xfrm>
          <a:prstGeom prst="rect">
            <a:avLst/>
          </a:prstGeom>
          <a:noFill/>
          <a:ln w="9525">
            <a:noFill/>
          </a:ln>
        </p:spPr>
      </p:pic>
      <p:sp>
        <p:nvSpPr>
          <p:cNvPr id="33796" name="TextBox 2"/>
          <p:cNvSpPr txBox="1"/>
          <p:nvPr/>
        </p:nvSpPr>
        <p:spPr>
          <a:xfrm>
            <a:off x="5715000" y="188913"/>
            <a:ext cx="6248400" cy="2246312"/>
          </a:xfrm>
          <a:prstGeom prst="rect">
            <a:avLst/>
          </a:prstGeom>
          <a:solidFill>
            <a:srgbClr val="FFFF00"/>
          </a:solidFill>
          <a:ln w="9525">
            <a:noFill/>
          </a:ln>
        </p:spPr>
        <p:txBody>
          <a:bodyPr>
            <a:spAutoFit/>
          </a:bodyPr>
          <a:lstStyle/>
          <a:p>
            <a:pPr algn="ctr" eaLnBrk="1" hangingPunct="1">
              <a:spcBef>
                <a:spcPct val="50000"/>
              </a:spcBef>
            </a:pPr>
            <a:r>
              <a:rPr lang="en-US" altLang="en-US" sz="4000" b="1" dirty="0">
                <a:solidFill>
                  <a:srgbClr val="0000FF"/>
                </a:solidFill>
                <a:latin typeface="Times New Roman" panose="02020603050405020304" pitchFamily="18" charset="0"/>
                <a:cs typeface="Times New Roman" panose="02020603050405020304" pitchFamily="18" charset="0"/>
              </a:rPr>
              <a:t>TÌM HIỂU</a:t>
            </a:r>
          </a:p>
          <a:p>
            <a:pPr algn="ctr" eaLnBrk="1" hangingPunct="1">
              <a:spcBef>
                <a:spcPct val="50000"/>
              </a:spcBef>
            </a:pPr>
            <a:r>
              <a:rPr lang="en-US" altLang="en-US" sz="4000" b="1" dirty="0">
                <a:solidFill>
                  <a:srgbClr val="C00000"/>
                </a:solidFill>
                <a:latin typeface="Times New Roman" panose="02020603050405020304" pitchFamily="18" charset="0"/>
                <a:cs typeface="Times New Roman" panose="02020603050405020304" pitchFamily="18" charset="0"/>
              </a:rPr>
              <a:t>I. </a:t>
            </a:r>
            <a:r>
              <a:rPr lang="vi-VN" altLang="en-US" sz="4000" b="1" dirty="0">
                <a:solidFill>
                  <a:srgbClr val="C00000"/>
                </a:solidFill>
                <a:latin typeface="Times New Roman" panose="02020603050405020304" pitchFamily="18" charset="0"/>
                <a:cs typeface="Times New Roman" panose="02020603050405020304" pitchFamily="18" charset="0"/>
              </a:rPr>
              <a:t>KHÁI QUÁT VỀ HÔ HẤP Ở THỰC VẬT</a:t>
            </a:r>
            <a:endParaRPr lang="en-US" altLang="en-US" sz="4000" b="1"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ransition spd="slow">
    <p:check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40</a:t>
            </a:fld>
            <a:endParaRPr lang="en-US" altLang="en-US" sz="2800" dirty="0">
              <a:solidFill>
                <a:srgbClr val="FFFFFF"/>
              </a:solidFill>
            </a:endParaRPr>
          </a:p>
        </p:txBody>
      </p:sp>
      <p:sp>
        <p:nvSpPr>
          <p:cNvPr id="3" name="TextBox 2"/>
          <p:cNvSpPr txBox="1"/>
          <p:nvPr/>
        </p:nvSpPr>
        <p:spPr>
          <a:xfrm>
            <a:off x="1731963" y="1130300"/>
            <a:ext cx="8648700" cy="96996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3:</a:t>
            </a:r>
          </a:p>
          <a:p>
            <a:pPr marL="0" lvl="0" indent="0" defTabSz="914400">
              <a:spcBef>
                <a:spcPts val="600"/>
              </a:spcBef>
              <a:spcAft>
                <a:spcPts val="600"/>
              </a:spcAft>
              <a:buClrTx/>
              <a:buSzTx/>
              <a:buNone/>
            </a:pPr>
            <a:r>
              <a:rPr lang="vi-VN" altLang="en-US" sz="2400" b="1" dirty="0">
                <a:latin typeface="Times New Roman" panose="02020603050405020304" pitchFamily="18" charset="0"/>
                <a:cs typeface="Times New Roman" panose="02020603050405020304" pitchFamily="18" charset="0"/>
              </a:rPr>
              <a:t>Vì sao lá cây có m</a:t>
            </a:r>
            <a:r>
              <a:rPr lang="vi-VN" altLang="en-US" sz="2400" b="1" dirty="0">
                <a:latin typeface="Times New Roman" panose="02020603050405020304" pitchFamily="18" charset="0"/>
                <a:ea typeface="Times New Roman" panose="02020603050405020304" pitchFamily="18" charset="0"/>
              </a:rPr>
              <a:t>à</a:t>
            </a:r>
            <a:r>
              <a:rPr lang="vi-VN" altLang="en-US" sz="2400" b="1" dirty="0">
                <a:latin typeface="Times New Roman" panose="02020603050405020304" pitchFamily="18" charset="0"/>
                <a:cs typeface="Times New Roman" panose="02020603050405020304" pitchFamily="18" charset="0"/>
              </a:rPr>
              <a:t>u xanh lục?</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2038350" y="2414588"/>
            <a:ext cx="8594725" cy="202882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A.</a:t>
            </a:r>
            <a:r>
              <a:rPr lang="en-US" altLang="en-US" sz="2400" dirty="0">
                <a:solidFill>
                  <a:srgbClr val="FFFF00"/>
                </a:solidFill>
                <a:latin typeface="Times New Roman" panose="02020603050405020304" pitchFamily="18" charset="0"/>
                <a:cs typeface="Times New Roman" panose="02020603050405020304" pitchFamily="18" charset="0"/>
              </a:rPr>
              <a:t> </a:t>
            </a:r>
            <a:r>
              <a:rPr lang="vi-VN" altLang="en-US" sz="2400" dirty="0">
                <a:solidFill>
                  <a:srgbClr val="FFFF00"/>
                </a:solidFill>
                <a:latin typeface="Times New Roman" panose="02020603050405020304" pitchFamily="18" charset="0"/>
                <a:cs typeface="Times New Roman" panose="02020603050405020304" pitchFamily="18" charset="0"/>
              </a:rPr>
              <a:t>Vì diệp lục a hấp thụ ánh sáng m</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u xanh lục.</a:t>
            </a:r>
            <a:endParaRPr lang="en-US" altLang="en-US" sz="2400"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B.</a:t>
            </a:r>
            <a:r>
              <a:rPr lang="en-US" altLang="en-US" sz="2400" dirty="0">
                <a:solidFill>
                  <a:srgbClr val="FFFF00"/>
                </a:solidFill>
                <a:latin typeface="Times New Roman" panose="02020603050405020304" pitchFamily="18" charset="0"/>
                <a:cs typeface="Times New Roman" panose="02020603050405020304" pitchFamily="18" charset="0"/>
              </a:rPr>
              <a:t> </a:t>
            </a:r>
            <a:r>
              <a:rPr lang="vi-VN" altLang="en-US" sz="2400" dirty="0">
                <a:solidFill>
                  <a:srgbClr val="FFFF00"/>
                </a:solidFill>
                <a:latin typeface="Times New Roman" panose="02020603050405020304" pitchFamily="18" charset="0"/>
                <a:cs typeface="Times New Roman" panose="02020603050405020304" pitchFamily="18" charset="0"/>
              </a:rPr>
              <a:t>Vì diệp lục b hấp thụ ánh sáng m</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u xanh lục.</a:t>
            </a:r>
            <a:endParaRPr lang="en-US" altLang="en-US" sz="2400"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C.</a:t>
            </a:r>
            <a:r>
              <a:rPr lang="en-US" altLang="en-US" sz="2400" dirty="0">
                <a:solidFill>
                  <a:srgbClr val="FFFF00"/>
                </a:solidFill>
                <a:latin typeface="Times New Roman" panose="02020603050405020304" pitchFamily="18" charset="0"/>
                <a:cs typeface="Times New Roman" panose="02020603050405020304" pitchFamily="18" charset="0"/>
              </a:rPr>
              <a:t> </a:t>
            </a:r>
            <a:r>
              <a:rPr lang="vi-VN" altLang="en-US" sz="2400" dirty="0">
                <a:solidFill>
                  <a:srgbClr val="FFFF00"/>
                </a:solidFill>
                <a:latin typeface="Times New Roman" panose="02020603050405020304" pitchFamily="18" charset="0"/>
                <a:cs typeface="Times New Roman" panose="02020603050405020304" pitchFamily="18" charset="0"/>
              </a:rPr>
              <a:t>Vì nhóm sắc tố phụ (carot</a:t>
            </a:r>
            <a:r>
              <a:rPr lang="en-US" altLang="en-US" sz="2400" dirty="0">
                <a:solidFill>
                  <a:srgbClr val="FFFF00"/>
                </a:solidFill>
                <a:latin typeface="Times New Roman" panose="02020603050405020304" pitchFamily="18" charset="0"/>
                <a:cs typeface="Times New Roman" panose="02020603050405020304" pitchFamily="18" charset="0"/>
              </a:rPr>
              <a:t>e</a:t>
            </a:r>
            <a:r>
              <a:rPr lang="vi-VN" altLang="en-US" sz="2400" dirty="0">
                <a:solidFill>
                  <a:srgbClr val="FFFF00"/>
                </a:solidFill>
                <a:latin typeface="Times New Roman" panose="02020603050405020304" pitchFamily="18" charset="0"/>
                <a:cs typeface="Times New Roman" panose="02020603050405020304" pitchFamily="18" charset="0"/>
              </a:rPr>
              <a:t>n</a:t>
            </a:r>
            <a:r>
              <a:rPr lang="en-US" altLang="en-US" sz="2400" dirty="0">
                <a:solidFill>
                  <a:srgbClr val="FFFF00"/>
                </a:solidFill>
                <a:latin typeface="Times New Roman" panose="02020603050405020304" pitchFamily="18" charset="0"/>
                <a:cs typeface="Times New Roman" panose="02020603050405020304" pitchFamily="18" charset="0"/>
              </a:rPr>
              <a:t>o</a:t>
            </a:r>
            <a:r>
              <a:rPr lang="vi-VN" altLang="en-US" sz="2400" dirty="0">
                <a:solidFill>
                  <a:srgbClr val="FFFF00"/>
                </a:solidFill>
                <a:latin typeface="Times New Roman" panose="02020603050405020304" pitchFamily="18" charset="0"/>
                <a:cs typeface="Times New Roman" panose="02020603050405020304" pitchFamily="18" charset="0"/>
              </a:rPr>
              <a:t>i</a:t>
            </a:r>
            <a:r>
              <a:rPr lang="en-US" altLang="en-US" sz="2400" dirty="0">
                <a:solidFill>
                  <a:srgbClr val="FFFF00"/>
                </a:solidFill>
                <a:latin typeface="Times New Roman" panose="02020603050405020304" pitchFamily="18" charset="0"/>
                <a:cs typeface="Times New Roman" panose="02020603050405020304" pitchFamily="18" charset="0"/>
              </a:rPr>
              <a:t>d</a:t>
            </a:r>
            <a:r>
              <a:rPr lang="vi-VN" altLang="en-US" sz="2400" dirty="0">
                <a:solidFill>
                  <a:srgbClr val="FFFF00"/>
                </a:solidFill>
                <a:latin typeface="Times New Roman" panose="02020603050405020304" pitchFamily="18" charset="0"/>
                <a:cs typeface="Times New Roman" panose="02020603050405020304" pitchFamily="18" charset="0"/>
              </a:rPr>
              <a:t>) hấp thụ ánh sáng m</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u xanh lục.</a:t>
            </a:r>
            <a:endParaRPr lang="en-US" altLang="en-US" sz="2400"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D.</a:t>
            </a:r>
            <a:r>
              <a:rPr lang="en-US" altLang="en-US" sz="2400" dirty="0">
                <a:solidFill>
                  <a:srgbClr val="FFFF00"/>
                </a:solidFill>
                <a:latin typeface="Times New Roman" panose="02020603050405020304" pitchFamily="18" charset="0"/>
                <a:cs typeface="Times New Roman" panose="02020603050405020304" pitchFamily="18" charset="0"/>
              </a:rPr>
              <a:t> </a:t>
            </a:r>
            <a:r>
              <a:rPr lang="vi-VN" altLang="en-US" sz="2400" dirty="0">
                <a:solidFill>
                  <a:srgbClr val="FFFF00"/>
                </a:solidFill>
                <a:latin typeface="Times New Roman" panose="02020603050405020304" pitchFamily="18" charset="0"/>
                <a:cs typeface="Times New Roman" panose="02020603050405020304" pitchFamily="18" charset="0"/>
              </a:rPr>
              <a:t>Vì hệ sắc tố không hấp thụ ánh sáng m</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u xanh lục.</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771650" y="4056063"/>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41</a:t>
            </a:fld>
            <a:endParaRPr lang="en-US" altLang="en-US" sz="2800" dirty="0">
              <a:solidFill>
                <a:srgbClr val="FFFFFF"/>
              </a:solidFill>
            </a:endParaRPr>
          </a:p>
        </p:txBody>
      </p:sp>
      <p:sp>
        <p:nvSpPr>
          <p:cNvPr id="3" name="TextBox 2"/>
          <p:cNvSpPr txBox="1"/>
          <p:nvPr/>
        </p:nvSpPr>
        <p:spPr>
          <a:xfrm>
            <a:off x="1598613" y="1308100"/>
            <a:ext cx="8648700" cy="96996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4:</a:t>
            </a:r>
          </a:p>
          <a:p>
            <a:pPr marL="0" lvl="0" indent="0" defTabSz="914400">
              <a:spcBef>
                <a:spcPts val="600"/>
              </a:spcBef>
              <a:spcAft>
                <a:spcPts val="600"/>
              </a:spcAft>
              <a:buClrTx/>
              <a:buSzTx/>
              <a:buNone/>
            </a:pPr>
            <a:r>
              <a:rPr lang="vi-VN" altLang="en-US" sz="2400" b="1" dirty="0">
                <a:latin typeface="Times New Roman" panose="02020603050405020304" pitchFamily="18" charset="0"/>
                <a:cs typeface="Times New Roman" panose="02020603050405020304" pitchFamily="18" charset="0"/>
              </a:rPr>
              <a:t>Trong quá trình quang hợp, cây lấy nước chủ yếu từ:</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1905000" y="2590800"/>
            <a:ext cx="8594725" cy="240030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A.</a:t>
            </a:r>
            <a:r>
              <a:rPr lang="en-US" altLang="en-US" sz="2400" b="1" dirty="0">
                <a:solidFill>
                  <a:srgbClr val="FFFF00"/>
                </a:solidFill>
                <a:latin typeface="Times New Roman" panose="02020603050405020304" pitchFamily="18" charset="0"/>
                <a:cs typeface="Times New Roman" panose="02020603050405020304" pitchFamily="18" charset="0"/>
              </a:rPr>
              <a:t> </a:t>
            </a:r>
            <a:r>
              <a:rPr lang="vi-VN" altLang="en-US" sz="2400" b="1" dirty="0">
                <a:solidFill>
                  <a:srgbClr val="FFFF00"/>
                </a:solidFill>
                <a:latin typeface="Times New Roman" panose="02020603050405020304" pitchFamily="18" charset="0"/>
                <a:cs typeface="Times New Roman" panose="02020603050405020304" pitchFamily="18" charset="0"/>
              </a:rPr>
              <a:t>Nước thoát ra ngo</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i theo lỗ khí được hấp thụ lại.</a:t>
            </a:r>
            <a:endParaRPr lang="en-US" altLang="en-US" sz="2400" b="1"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B.</a:t>
            </a:r>
            <a:r>
              <a:rPr lang="en-US" altLang="en-US" sz="2400" b="1" dirty="0">
                <a:solidFill>
                  <a:srgbClr val="FFFF00"/>
                </a:solidFill>
                <a:latin typeface="Times New Roman" panose="02020603050405020304" pitchFamily="18" charset="0"/>
                <a:cs typeface="Times New Roman" panose="02020603050405020304" pitchFamily="18" charset="0"/>
              </a:rPr>
              <a:t> </a:t>
            </a:r>
            <a:r>
              <a:rPr lang="vi-VN" altLang="en-US" sz="2400" b="1" dirty="0">
                <a:solidFill>
                  <a:srgbClr val="FFFF00"/>
                </a:solidFill>
                <a:latin typeface="Times New Roman" panose="02020603050405020304" pitchFamily="18" charset="0"/>
                <a:cs typeface="Times New Roman" panose="02020603050405020304" pitchFamily="18" charset="0"/>
              </a:rPr>
              <a:t>Nước được rễ cây hút từ đất đưa lên lá qua mạch gỗ của thân v</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 gân lá.</a:t>
            </a:r>
            <a:endParaRPr lang="en-US" altLang="en-US" sz="2400" b="1"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C.</a:t>
            </a:r>
            <a:r>
              <a:rPr lang="en-US" altLang="en-US" sz="2400" b="1" dirty="0">
                <a:solidFill>
                  <a:srgbClr val="FFFF00"/>
                </a:solidFill>
                <a:latin typeface="Times New Roman" panose="02020603050405020304" pitchFamily="18" charset="0"/>
                <a:cs typeface="Times New Roman" panose="02020603050405020304" pitchFamily="18" charset="0"/>
              </a:rPr>
              <a:t> </a:t>
            </a:r>
            <a:r>
              <a:rPr lang="vi-VN" altLang="en-US" sz="2400" b="1" dirty="0">
                <a:solidFill>
                  <a:srgbClr val="FFFF00"/>
                </a:solidFill>
                <a:latin typeface="Times New Roman" panose="02020603050405020304" pitchFamily="18" charset="0"/>
                <a:cs typeface="Times New Roman" panose="02020603050405020304" pitchFamily="18" charset="0"/>
              </a:rPr>
              <a:t>Nước được tưới lên lá thẩm thấu qua lớp tế b</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o biểu bì v</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o lá</a:t>
            </a:r>
            <a:endParaRPr lang="en-US" altLang="en-US" sz="2400" b="1"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D.</a:t>
            </a:r>
            <a:r>
              <a:rPr lang="en-US" altLang="en-US" sz="2400" b="1" dirty="0">
                <a:solidFill>
                  <a:srgbClr val="FFFF00"/>
                </a:solidFill>
                <a:latin typeface="Times New Roman" panose="02020603050405020304" pitchFamily="18" charset="0"/>
                <a:cs typeface="Times New Roman" panose="02020603050405020304" pitchFamily="18" charset="0"/>
              </a:rPr>
              <a:t> </a:t>
            </a:r>
            <a:r>
              <a:rPr lang="vi-VN" altLang="en-US" sz="2400" b="1" dirty="0">
                <a:solidFill>
                  <a:srgbClr val="FFFF00"/>
                </a:solidFill>
                <a:latin typeface="Times New Roman" panose="02020603050405020304" pitchFamily="18" charset="0"/>
                <a:cs typeface="Times New Roman" panose="02020603050405020304" pitchFamily="18" charset="0"/>
              </a:rPr>
              <a:t>Hơi nước trong không khí được hấp thụ v</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o lá qua lỗ khí.</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651000" y="3267075"/>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42</a:t>
            </a:fld>
            <a:endParaRPr lang="en-US" altLang="en-US" sz="2800" dirty="0">
              <a:solidFill>
                <a:srgbClr val="FFFFFF"/>
              </a:solidFill>
            </a:endParaRPr>
          </a:p>
        </p:txBody>
      </p:sp>
      <p:sp>
        <p:nvSpPr>
          <p:cNvPr id="3" name="TextBox 2"/>
          <p:cNvSpPr txBox="1"/>
          <p:nvPr/>
        </p:nvSpPr>
        <p:spPr>
          <a:xfrm>
            <a:off x="1546225" y="342900"/>
            <a:ext cx="8648700" cy="163195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4:</a:t>
            </a:r>
          </a:p>
          <a:p>
            <a:pPr marL="0" lvl="0" indent="0" algn="just" defTabSz="914400">
              <a:spcBef>
                <a:spcPct val="0"/>
              </a:spcBef>
              <a:spcAft>
                <a:spcPts val="600"/>
              </a:spcAft>
              <a:buClrTx/>
              <a:buSzTx/>
              <a:buNone/>
            </a:pPr>
            <a:r>
              <a:rPr lang="en-US" altLang="en-US" sz="2400" b="1" dirty="0">
                <a:latin typeface="Times New Roman" panose="02020603050405020304" pitchFamily="18" charset="0"/>
                <a:cs typeface="Times New Roman" panose="02020603050405020304" pitchFamily="18" charset="0"/>
              </a:rPr>
              <a:t>Cây xương rồng, thuốc bỏng, ... thường sinh trưởng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phát triển chậm hơn so với các cây thuộc nhóm thực vật C</a:t>
            </a:r>
            <a:r>
              <a:rPr lang="en-US" altLang="en-US" sz="2400" b="1" baseline="-25000" dirty="0">
                <a:latin typeface="Times New Roman" panose="02020603050405020304" pitchFamily="18" charset="0"/>
                <a:cs typeface="Times New Roman" panose="02020603050405020304" pitchFamily="18" charset="0"/>
              </a:rPr>
              <a:t>3</a:t>
            </a:r>
            <a:r>
              <a:rPr lang="en-US" altLang="en-US" sz="2400" b="1" dirty="0">
                <a:latin typeface="Times New Roman" panose="02020603050405020304" pitchFamily="18" charset="0"/>
                <a:cs typeface="Times New Roman" panose="02020603050405020304" pitchFamily="18" charset="0"/>
              </a:rPr>
              <a:t>, C</a:t>
            </a:r>
            <a:r>
              <a:rPr lang="en-US" altLang="en-US" sz="2400" b="1" baseline="-25000" dirty="0">
                <a:latin typeface="Times New Roman" panose="02020603050405020304" pitchFamily="18" charset="0"/>
                <a:cs typeface="Times New Roman" panose="02020603050405020304" pitchFamily="18" charset="0"/>
              </a:rPr>
              <a:t>4</a:t>
            </a:r>
            <a:r>
              <a:rPr lang="en-US" altLang="en-US" sz="2400" b="1" dirty="0">
                <a:latin typeface="Times New Roman" panose="02020603050405020304" pitchFamily="18" charset="0"/>
                <a:cs typeface="Times New Roman" panose="02020603050405020304" pitchFamily="18" charset="0"/>
              </a:rPr>
              <a:t>. Có bao nhiêu giải thích sau đây đúng?</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1865313" y="1943100"/>
            <a:ext cx="8594725" cy="429895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63855" lvl="0" indent="-363855" algn="just"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 Điều kiện sống của chúng quá khắc nghiệt do vậy chúng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các loại cây phát triển chậm khi so sánh với các lo</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i thực vật khác. </a:t>
            </a:r>
          </a:p>
          <a:p>
            <a:pPr marL="363855" lvl="0" indent="-363855" algn="just"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II.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thực vật C</a:t>
            </a:r>
            <a:r>
              <a:rPr lang="en-US" altLang="en-US" sz="2400" b="1" baseline="-25000" dirty="0">
                <a:solidFill>
                  <a:srgbClr val="FFFF00"/>
                </a:solidFill>
                <a:latin typeface="Times New Roman" panose="02020603050405020304" pitchFamily="18" charset="0"/>
                <a:cs typeface="Times New Roman" panose="02020603050405020304" pitchFamily="18" charset="0"/>
              </a:rPr>
              <a:t>3</a:t>
            </a:r>
            <a:r>
              <a:rPr lang="en-US" altLang="en-US" sz="2400" b="1" dirty="0">
                <a:solidFill>
                  <a:srgbClr val="FFFF00"/>
                </a:solidFill>
                <a:latin typeface="Times New Roman" panose="02020603050405020304" pitchFamily="18" charset="0"/>
                <a:cs typeface="Times New Roman" panose="02020603050405020304" pitchFamily="18" charset="0"/>
              </a:rPr>
              <a:t> nên khả năng đồng hóa Carbon chậm hơn.</a:t>
            </a:r>
          </a:p>
          <a:p>
            <a:pPr marL="363855" lvl="0" indent="-363855" algn="just"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III.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thực vật C</a:t>
            </a:r>
            <a:r>
              <a:rPr lang="en-US" altLang="en-US" sz="2400" b="1" baseline="-25000" dirty="0">
                <a:solidFill>
                  <a:srgbClr val="FFFF00"/>
                </a:solidFill>
                <a:latin typeface="Times New Roman" panose="02020603050405020304" pitchFamily="18" charset="0"/>
                <a:cs typeface="Times New Roman" panose="02020603050405020304" pitchFamily="18" charset="0"/>
              </a:rPr>
              <a:t>4</a:t>
            </a:r>
            <a:r>
              <a:rPr lang="en-US" altLang="en-US" sz="2400" b="1" dirty="0">
                <a:solidFill>
                  <a:srgbClr val="FFFF00"/>
                </a:solidFill>
                <a:latin typeface="Times New Roman" panose="02020603050405020304" pitchFamily="18" charset="0"/>
                <a:cs typeface="Times New Roman" panose="02020603050405020304" pitchFamily="18" charset="0"/>
              </a:rPr>
              <a:t> nên khả năng đồng hóa Carbon chậm hơn.</a:t>
            </a:r>
          </a:p>
          <a:p>
            <a:pPr marL="363855" lvl="0" indent="-363855" algn="just"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IV. Thuộc loại thực vật CAM có khả năng giữ nước rất tốt, có quá trình quang hợp gần giống với thực vật C</a:t>
            </a:r>
            <a:r>
              <a:rPr lang="en-US" altLang="en-US" sz="2400" b="1" baseline="-25000" dirty="0">
                <a:solidFill>
                  <a:srgbClr val="FFFF00"/>
                </a:solidFill>
                <a:latin typeface="Times New Roman" panose="02020603050405020304" pitchFamily="18" charset="0"/>
                <a:cs typeface="Times New Roman" panose="02020603050405020304" pitchFamily="18" charset="0"/>
              </a:rPr>
              <a:t>4</a:t>
            </a:r>
            <a:r>
              <a:rPr lang="en-US" altLang="en-US" sz="2400" b="1" dirty="0">
                <a:solidFill>
                  <a:srgbClr val="FFFF00"/>
                </a:solidFill>
                <a:latin typeface="Times New Roman" panose="02020603050405020304" pitchFamily="18" charset="0"/>
                <a:cs typeface="Times New Roman" panose="02020603050405020304" pitchFamily="18" charset="0"/>
              </a:rPr>
              <a:t> nhưng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các loại cây phát triển chậm khi so sánh với các lo</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i thực vật khác.</a:t>
            </a:r>
          </a:p>
          <a:p>
            <a:pPr marL="363855" lvl="0" indent="-363855" algn="just"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A. 1. 	B. 2. 	C. 3. 	D. 4.</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598613" y="2039938"/>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Freeform: Shape 3"/>
          <p:cNvSpPr/>
          <p:nvPr/>
        </p:nvSpPr>
        <p:spPr>
          <a:xfrm>
            <a:off x="1566863" y="4259263"/>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a:off x="2751138" y="5937250"/>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1"/>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3200" dirty="0"/>
              <a:t>43</a:t>
            </a:fld>
            <a:endParaRPr lang="en-US" altLang="en-US" sz="3200" dirty="0"/>
          </a:p>
        </p:txBody>
      </p:sp>
      <p:sp>
        <p:nvSpPr>
          <p:cNvPr id="3" name="Rectangle 2"/>
          <p:cNvSpPr/>
          <p:nvPr/>
        </p:nvSpPr>
        <p:spPr>
          <a:xfrm>
            <a:off x="2667001" y="1447800"/>
            <a:ext cx="7168301" cy="1569659"/>
          </a:xfrm>
          <a:prstGeom prst="rect">
            <a:avLst/>
          </a:prstGeom>
          <a:solidFill>
            <a:srgbClr val="FFFF00"/>
          </a:solidFill>
        </p:spPr>
        <p:txBody>
          <a:bodyPr>
            <a:spAutoFit/>
            <a:scene3d>
              <a:camera prst="perspectiveRight"/>
              <a:lightRig rig="threePt" dir="t"/>
            </a:scene3d>
          </a:bodyPr>
          <a:lstStyle/>
          <a:p>
            <a:pPr marL="266700" marR="0" lvl="0" indent="-266700" algn="ctr" defTabSz="914400" rtl="0" eaLnBrk="1" fontAlgn="base" latinLnBrk="0" hangingPunct="1">
              <a:lnSpc>
                <a:spcPct val="100000"/>
              </a:lnSpc>
              <a:spcBef>
                <a:spcPct val="50000"/>
              </a:spcBef>
              <a:spcAft>
                <a:spcPct val="0"/>
              </a:spcAft>
              <a:buClrTx/>
              <a:buSzTx/>
              <a:buFontTx/>
              <a:buNone/>
              <a:defRPr/>
            </a:pPr>
            <a:r>
              <a:rPr kumimoji="0" lang="en-US" sz="9600" b="1" i="0" u="none" strike="noStrike" kern="1200" cap="none" spc="0" normalizeH="0" baseline="0" noProof="0">
                <a:ln>
                  <a:solidFill>
                    <a:srgbClr val="FF0000"/>
                  </a:solidFill>
                </a:ln>
                <a:solidFill>
                  <a:srgbClr val="0000FF"/>
                </a:solidFill>
                <a:effectLst/>
                <a:uLnTx/>
                <a:uFillTx/>
                <a:latin typeface="Times New Roman" panose="02020603050405020304" pitchFamily="18" charset="0"/>
                <a:ea typeface="+mn-ea"/>
                <a:cs typeface="Times New Roman" panose="02020603050405020304" pitchFamily="18" charset="0"/>
              </a:rPr>
              <a:t>VẬN DỤNG</a:t>
            </a:r>
            <a:endParaRPr kumimoji="0" lang="en-US" altLang="en-US" sz="9600" b="1" i="0" u="none" strike="noStrike" kern="1200" cap="none" spc="0" normalizeH="0" baseline="0" noProof="0">
              <a:ln>
                <a:solidFill>
                  <a:srgbClr val="FF0000"/>
                </a:solid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check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44</a:t>
            </a:fld>
            <a:endParaRPr lang="en-US" altLang="en-US" sz="2800" dirty="0">
              <a:solidFill>
                <a:srgbClr val="FFFFFF"/>
              </a:solidFill>
            </a:endParaRPr>
          </a:p>
        </p:txBody>
      </p:sp>
      <p:sp>
        <p:nvSpPr>
          <p:cNvPr id="3" name="TextBox 2"/>
          <p:cNvSpPr txBox="1">
            <a:spLocks noChangeArrowheads="1"/>
          </p:cNvSpPr>
          <p:nvPr/>
        </p:nvSpPr>
        <p:spPr bwMode="auto">
          <a:xfrm>
            <a:off x="1470025" y="990600"/>
            <a:ext cx="8648700" cy="4308475"/>
          </a:xfrm>
          <a:prstGeom prst="rect">
            <a:avLst/>
          </a:prstGeom>
          <a:noFill/>
          <a:ln>
            <a:noFill/>
          </a:ln>
        </p:spPr>
        <p:txBody>
          <a:bodyPr>
            <a:spAutoFit/>
          </a:bodyPr>
          <a:lst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a:t>
            </a:r>
          </a:p>
          <a:p>
            <a:pPr marL="0" lvl="0" indent="0" defTabSz="914400">
              <a:spcBef>
                <a:spcPct val="0"/>
              </a:spcBef>
              <a:buClrTx/>
              <a:buSzTx/>
              <a:buFontTx/>
              <a:buNone/>
            </a:pPr>
            <a:endParaRPr lang="en-US" altLang="en-US" sz="2800" b="1" u="sng" dirty="0">
              <a:solidFill>
                <a:srgbClr val="FFFF00"/>
              </a:solidFill>
              <a:latin typeface="Times New Roman" panose="02020603050405020304" pitchFamily="18" charset="0"/>
              <a:cs typeface="Times New Roman" panose="02020603050405020304" pitchFamily="18" charset="0"/>
            </a:endParaRPr>
          </a:p>
          <a:p>
            <a:pPr marL="0" lvl="0" indent="0" algn="just" defTabSz="914400">
              <a:spcBef>
                <a:spcPts val="1200"/>
              </a:spcBef>
              <a:spcAft>
                <a:spcPts val="1200"/>
              </a:spcAft>
              <a:buClrTx/>
              <a:buSzTx/>
              <a:buNone/>
            </a:pPr>
            <a:r>
              <a:rPr lang="en-US" altLang="en-US" sz="2400" b="1" dirty="0">
                <a:latin typeface="Times New Roman" panose="02020603050405020304" pitchFamily="18" charset="0"/>
                <a:cs typeface="Times New Roman" panose="02020603050405020304" pitchFamily="18" charset="0"/>
              </a:rPr>
              <a:t>1. </a:t>
            </a:r>
            <a:r>
              <a:rPr sz="2400" b="1" dirty="0">
                <a:latin typeface="Times New Roman" panose="02020603050405020304" pitchFamily="18" charset="0"/>
                <a:cs typeface="Times New Roman" panose="02020603050405020304" pitchFamily="18" charset="0"/>
              </a:rPr>
              <a:t>Tại sao trong quá trình bảo quản nông sản, cần đưa cường độ   hô hấp của nông sản về mức tối thiểu?</a:t>
            </a:r>
          </a:p>
          <a:p>
            <a:pPr marL="0" lvl="0" indent="0" algn="just" defTabSz="914400">
              <a:spcBef>
                <a:spcPts val="1200"/>
              </a:spcBef>
              <a:spcAft>
                <a:spcPts val="1200"/>
              </a:spcAft>
              <a:buClrTx/>
              <a:buSzTx/>
              <a:buNone/>
            </a:pPr>
            <a:r>
              <a:rPr lang="en-US" altLang="en-US" sz="2400" b="1" dirty="0">
                <a:latin typeface="Times New Roman" panose="02020603050405020304" pitchFamily="18" charset="0"/>
                <a:cs typeface="Times New Roman" panose="02020603050405020304" pitchFamily="18" charset="0"/>
              </a:rPr>
              <a:t>2. </a:t>
            </a:r>
            <a:r>
              <a:rPr sz="2400" b="1" dirty="0">
                <a:latin typeface="Times New Roman" panose="02020603050405020304" pitchFamily="18" charset="0"/>
                <a:cs typeface="Times New Roman" panose="02020603050405020304" pitchFamily="18" charset="0"/>
              </a:rPr>
              <a:t>Giải thích cơ sở khoa học của việc ngâm hạt giống v</a:t>
            </a:r>
            <a:r>
              <a:rPr sz="2400" b="1" dirty="0">
                <a:latin typeface="Times New Roman" panose="02020603050405020304" pitchFamily="18" charset="0"/>
                <a:ea typeface="Times New Roman" panose="02020603050405020304" pitchFamily="18" charset="0"/>
              </a:rPr>
              <a:t>à</a:t>
            </a:r>
            <a:r>
              <a:rPr sz="2400" b="1" dirty="0">
                <a:latin typeface="Times New Roman" panose="02020603050405020304" pitchFamily="18" charset="0"/>
                <a:cs typeface="Times New Roman" panose="02020603050405020304" pitchFamily="18" charset="0"/>
              </a:rPr>
              <a:t>o nước v</a:t>
            </a:r>
            <a:r>
              <a:rPr sz="2400" b="1" dirty="0">
                <a:latin typeface="Times New Roman" panose="02020603050405020304" pitchFamily="18" charset="0"/>
                <a:ea typeface="Times New Roman" panose="02020603050405020304" pitchFamily="18" charset="0"/>
              </a:rPr>
              <a:t>à</a:t>
            </a:r>
            <a:r>
              <a:rPr sz="2400" b="1" dirty="0">
                <a:latin typeface="Times New Roman" panose="02020603050405020304" pitchFamily="18" charset="0"/>
                <a:cs typeface="Times New Roman" panose="02020603050405020304" pitchFamily="18" charset="0"/>
              </a:rPr>
              <a:t> ủ hạt trước khi gieo trồng.</a:t>
            </a:r>
            <a:endParaRPr lang="en-US" altLang="en-US" sz="2400" b="1" dirty="0">
              <a:latin typeface="Times New Roman" panose="02020603050405020304" pitchFamily="18" charset="0"/>
              <a:cs typeface="Times New Roman" panose="02020603050405020304" pitchFamily="18" charset="0"/>
            </a:endParaRPr>
          </a:p>
          <a:p>
            <a:pPr marL="0" lvl="0" indent="0" algn="just" defTabSz="914400">
              <a:spcBef>
                <a:spcPts val="1200"/>
              </a:spcBef>
              <a:spcAft>
                <a:spcPts val="1200"/>
              </a:spcAft>
              <a:buClrTx/>
              <a:buSzTx/>
              <a:buNone/>
            </a:pPr>
            <a:r>
              <a:rPr lang="en-US" altLang="en-US" sz="2400" b="1" dirty="0">
                <a:latin typeface="Times New Roman" panose="02020603050405020304" pitchFamily="18" charset="0"/>
                <a:cs typeface="Times New Roman" panose="02020603050405020304" pitchFamily="18" charset="0"/>
              </a:rPr>
              <a:t>3. </a:t>
            </a:r>
            <a:r>
              <a:rPr sz="2400" b="1" dirty="0">
                <a:latin typeface="Times New Roman" panose="02020603050405020304" pitchFamily="18" charset="0"/>
                <a:cs typeface="Times New Roman" panose="02020603050405020304" pitchFamily="18" charset="0"/>
              </a:rPr>
              <a:t>Hãy nêu các biện pháp bảo quản nông sản m</a:t>
            </a:r>
            <a:r>
              <a:rPr sz="2400" b="1" dirty="0">
                <a:latin typeface="Times New Roman" panose="02020603050405020304" pitchFamily="18" charset="0"/>
                <a:ea typeface="Times New Roman" panose="02020603050405020304" pitchFamily="18" charset="0"/>
              </a:rPr>
              <a:t>à</a:t>
            </a:r>
            <a:r>
              <a:rPr sz="2400" b="1" dirty="0">
                <a:latin typeface="Times New Roman" panose="02020603050405020304" pitchFamily="18" charset="0"/>
                <a:cs typeface="Times New Roman" panose="02020603050405020304" pitchFamily="18" charset="0"/>
              </a:rPr>
              <a:t> em biết. Giải thích cơ sở khoa học của việc rau trong siêu thị được bảo quản trong túi nylon đục lỗ v</a:t>
            </a:r>
            <a:r>
              <a:rPr sz="2400" b="1" dirty="0">
                <a:latin typeface="Times New Roman" panose="02020603050405020304" pitchFamily="18" charset="0"/>
                <a:ea typeface="Times New Roman" panose="02020603050405020304" pitchFamily="18" charset="0"/>
              </a:rPr>
              <a:t>à</a:t>
            </a:r>
            <a:r>
              <a:rPr sz="2400" b="1" dirty="0">
                <a:latin typeface="Times New Roman" panose="02020603050405020304" pitchFamily="18" charset="0"/>
                <a:cs typeface="Times New Roman" panose="02020603050405020304" pitchFamily="18" charset="0"/>
              </a:rPr>
              <a:t> để trong tủ mát.</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buNone/>
            </a:pPr>
            <a:fld id="{9A0DB2DC-4C9A-4742-B13C-FB6460FD3503}" type="slidenum">
              <a:rPr lang="en-US" altLang="en-US" sz="1200" dirty="0">
                <a:solidFill>
                  <a:srgbClr val="898989"/>
                </a:solidFill>
              </a:rPr>
              <a:t>45</a:t>
            </a:fld>
            <a:endParaRPr lang="en-US" altLang="en-US" sz="1200" dirty="0">
              <a:solidFill>
                <a:srgbClr val="898989"/>
              </a:solidFill>
            </a:endParaRPr>
          </a:p>
        </p:txBody>
      </p:sp>
      <p:sp>
        <p:nvSpPr>
          <p:cNvPr id="5" name="Arrow: Left 4">
            <a:hlinkClick r:id="rId2" action="ppaction://hlinksldjump"/>
          </p:cNvPr>
          <p:cNvSpPr/>
          <p:nvPr/>
        </p:nvSpPr>
        <p:spPr>
          <a:xfrm>
            <a:off x="0" y="2514600"/>
            <a:ext cx="1447800" cy="114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FFFFF"/>
                </a:solidFill>
                <a:effectLst/>
                <a:uLnTx/>
                <a:uFillTx/>
                <a:latin typeface="+mn-lt"/>
                <a:ea typeface="+mn-ea"/>
                <a:cs typeface="+mn-cs"/>
              </a:rPr>
              <a:t>BẤM TRỞ LẠI</a:t>
            </a:r>
          </a:p>
        </p:txBody>
      </p:sp>
      <p:sp>
        <p:nvSpPr>
          <p:cNvPr id="6" name="Arrow: Left 5">
            <a:hlinkClick r:id="rId3" action="ppaction://hlinksldjump"/>
          </p:cNvPr>
          <p:cNvSpPr/>
          <p:nvPr/>
        </p:nvSpPr>
        <p:spPr>
          <a:xfrm flipH="1">
            <a:off x="0" y="3810000"/>
            <a:ext cx="1447800" cy="1600200"/>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FFFFF"/>
                </a:solidFill>
                <a:effectLst/>
                <a:uLnTx/>
                <a:uFillTx/>
                <a:latin typeface="+mn-lt"/>
                <a:ea typeface="+mn-ea"/>
                <a:cs typeface="+mn-cs"/>
              </a:rPr>
              <a:t>Xem sơ đồ khác </a:t>
            </a:r>
          </a:p>
        </p:txBody>
      </p:sp>
      <p:pic>
        <p:nvPicPr>
          <p:cNvPr id="96261" name="Picture 3"/>
          <p:cNvPicPr>
            <a:picLocks noChangeAspect="1"/>
          </p:cNvPicPr>
          <p:nvPr/>
        </p:nvPicPr>
        <p:blipFill>
          <a:blip r:embed="rId4"/>
          <a:stretch>
            <a:fillRect/>
          </a:stretch>
        </p:blipFill>
        <p:spPr>
          <a:xfrm>
            <a:off x="1600200" y="204788"/>
            <a:ext cx="10328275" cy="6448425"/>
          </a:xfrm>
          <a:prstGeom prst="rect">
            <a:avLst/>
          </a:prstGeom>
          <a:noFill/>
          <a:ln w="9525">
            <a:noFill/>
          </a:ln>
        </p:spPr>
      </p:pic>
    </p:spTree>
  </p:cSld>
  <p:clrMapOvr>
    <a:masterClrMapping/>
  </p:clrMapOvr>
  <p:transition spd="slow">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1"/>
          <p:cNvSpPr txBox="1">
            <a:spLocks noGrp="1"/>
          </p:cNvSpPr>
          <p:nvPr>
            <p:ph type="sldNum" sz="quarter" idx="12"/>
          </p:nvPr>
        </p:nvSpPr>
        <p:spPr>
          <a:noFill/>
          <a:ln>
            <a:noFill/>
          </a:ln>
        </p:spPr>
        <p:txBody>
          <a:bodyPr anchor="ctr" anchorCtr="0"/>
          <a:lstStyle/>
          <a:p>
            <a:pPr marL="0" indent="0" algn="r">
              <a:lnSpc>
                <a:spcPct val="100000"/>
              </a:lnSpc>
              <a:spcBef>
                <a:spcPct val="0"/>
              </a:spcBef>
              <a:buFontTx/>
              <a:buNone/>
            </a:pPr>
            <a:fld id="{9A0DB2DC-4C9A-4742-B13C-FB6460FD3503}" type="slidenum">
              <a:rPr lang="en-US" altLang="en-US" sz="1400" dirty="0">
                <a:latin typeface="Arial" panose="020B0604020202020204" pitchFamily="34" charset="0"/>
              </a:rPr>
              <a:t>46</a:t>
            </a:fld>
            <a:endParaRPr lang="en-US" altLang="en-US" sz="1400" dirty="0">
              <a:latin typeface="Arial" panose="020B0604020202020204" pitchFamily="34" charset="0"/>
            </a:endParaRPr>
          </a:p>
        </p:txBody>
      </p:sp>
      <p:sp>
        <p:nvSpPr>
          <p:cNvPr id="2" name="Arrow: Left 1">
            <a:hlinkClick r:id="rId2" action="ppaction://hlinksldjump"/>
          </p:cNvPr>
          <p:cNvSpPr/>
          <p:nvPr/>
        </p:nvSpPr>
        <p:spPr>
          <a:xfrm>
            <a:off x="0" y="6172200"/>
            <a:ext cx="2209800" cy="685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FFFFF"/>
                </a:solidFill>
                <a:effectLst/>
                <a:uLnTx/>
                <a:uFillTx/>
                <a:latin typeface="+mn-lt"/>
                <a:ea typeface="+mn-ea"/>
                <a:cs typeface="+mn-cs"/>
              </a:rPr>
              <a:t>BẤM TRỞ LẠI</a:t>
            </a:r>
          </a:p>
        </p:txBody>
      </p:sp>
      <p:pic>
        <p:nvPicPr>
          <p:cNvPr id="97284" name="Picture 3">
            <a:hlinkClick r:id="" action="ppaction://noaction"/>
          </p:cNvPr>
          <p:cNvPicPr>
            <a:picLocks noChangeAspect="1"/>
          </p:cNvPicPr>
          <p:nvPr/>
        </p:nvPicPr>
        <p:blipFill>
          <a:blip r:embed="rId3"/>
          <a:srcRect b="6290"/>
          <a:stretch>
            <a:fillRect/>
          </a:stretch>
        </p:blipFill>
        <p:spPr>
          <a:xfrm>
            <a:off x="2171700" y="-3175"/>
            <a:ext cx="9156700" cy="6861175"/>
          </a:xfrm>
          <a:prstGeom prst="rect">
            <a:avLst/>
          </a:prstGeom>
          <a:noFill/>
          <a:ln w="9525">
            <a:noFill/>
          </a:ln>
        </p:spPr>
      </p:pic>
    </p:spTree>
  </p:cSld>
  <p:clrMapOvr>
    <a:masterClrMapping/>
  </p:clrMapOvr>
  <p:transition spd="slow">
    <p:check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buNone/>
            </a:pPr>
            <a:fld id="{9A0DB2DC-4C9A-4742-B13C-FB6460FD3503}" type="slidenum">
              <a:rPr lang="en-US" altLang="en-US" sz="1200" dirty="0">
                <a:solidFill>
                  <a:srgbClr val="898989"/>
                </a:solidFill>
              </a:rPr>
              <a:t>47</a:t>
            </a:fld>
            <a:endParaRPr lang="en-US" altLang="en-US" sz="1200" dirty="0">
              <a:solidFill>
                <a:srgbClr val="898989"/>
              </a:solidFill>
            </a:endParaRPr>
          </a:p>
        </p:txBody>
      </p:sp>
      <p:pic>
        <p:nvPicPr>
          <p:cNvPr id="98307" name="Picture 3"/>
          <p:cNvPicPr>
            <a:picLocks noChangeAspect="1"/>
          </p:cNvPicPr>
          <p:nvPr/>
        </p:nvPicPr>
        <p:blipFill>
          <a:blip r:embed="rId2"/>
          <a:stretch>
            <a:fillRect/>
          </a:stretch>
        </p:blipFill>
        <p:spPr>
          <a:xfrm>
            <a:off x="368300" y="914400"/>
            <a:ext cx="11455400" cy="3962400"/>
          </a:xfrm>
          <a:prstGeom prst="rect">
            <a:avLst/>
          </a:prstGeom>
          <a:noFill/>
          <a:ln w="9525">
            <a:noFill/>
          </a:ln>
        </p:spPr>
      </p:pic>
    </p:spTree>
  </p:cSld>
  <p:clrMapOvr>
    <a:masterClrMapping/>
  </p:clrMapOvr>
  <p:transition spd="slow">
    <p:split orient="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1"/>
          <p:cNvSpPr txBox="1">
            <a:spLocks noGrp="1"/>
          </p:cNvSpPr>
          <p:nvPr>
            <p:ph type="sldNum" sz="quarter" idx="12"/>
          </p:nvPr>
        </p:nvSpPr>
        <p:spPr>
          <a:noFill/>
          <a:ln>
            <a:noFill/>
          </a:ln>
        </p:spPr>
        <p:txBody>
          <a:bodyPr anchor="ctr" anchorCtr="0"/>
          <a:lstStyle/>
          <a:p>
            <a:pPr marL="0" indent="0" algn="r">
              <a:lnSpc>
                <a:spcPct val="100000"/>
              </a:lnSpc>
              <a:spcBef>
                <a:spcPct val="0"/>
              </a:spcBef>
              <a:buFontTx/>
              <a:buNone/>
            </a:pPr>
            <a:fld id="{9A0DB2DC-4C9A-4742-B13C-FB6460FD3503}" type="slidenum">
              <a:rPr lang="en-US" altLang="en-US" sz="1400" dirty="0">
                <a:latin typeface="Arial" panose="020B0604020202020204" pitchFamily="34" charset="0"/>
              </a:rPr>
              <a:t>48</a:t>
            </a:fld>
            <a:endParaRPr lang="en-US" altLang="en-US" sz="1400" dirty="0">
              <a:latin typeface="Arial" panose="020B0604020202020204" pitchFamily="34" charset="0"/>
            </a:endParaRPr>
          </a:p>
        </p:txBody>
      </p:sp>
      <p:sp>
        <p:nvSpPr>
          <p:cNvPr id="2" name="Arrow: Left 1">
            <a:hlinkClick r:id="" action="ppaction://noaction"/>
          </p:cNvPr>
          <p:cNvSpPr/>
          <p:nvPr/>
        </p:nvSpPr>
        <p:spPr>
          <a:xfrm>
            <a:off x="0" y="6118225"/>
            <a:ext cx="2209800" cy="685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FFFFF"/>
                </a:solidFill>
                <a:effectLst/>
                <a:uLnTx/>
                <a:uFillTx/>
                <a:latin typeface="+mn-lt"/>
                <a:ea typeface="+mn-ea"/>
                <a:cs typeface="+mn-cs"/>
              </a:rPr>
              <a:t>BẤM TRỞ LẠI</a:t>
            </a:r>
          </a:p>
        </p:txBody>
      </p:sp>
      <p:pic>
        <p:nvPicPr>
          <p:cNvPr id="99332" name="Picture 3"/>
          <p:cNvPicPr>
            <a:picLocks noChangeAspect="1"/>
          </p:cNvPicPr>
          <p:nvPr/>
        </p:nvPicPr>
        <p:blipFill>
          <a:blip r:embed="rId2"/>
          <a:stretch>
            <a:fillRect/>
          </a:stretch>
        </p:blipFill>
        <p:spPr>
          <a:xfrm>
            <a:off x="0" y="136525"/>
            <a:ext cx="12198350" cy="5654675"/>
          </a:xfrm>
          <a:prstGeom prst="rect">
            <a:avLst/>
          </a:prstGeom>
          <a:noFill/>
          <a:ln w="9525">
            <a:noFill/>
          </a:ln>
        </p:spPr>
      </p:pic>
    </p:spTree>
  </p:cSld>
  <p:clrMapOvr>
    <a:masterClrMapping/>
  </p:clrMapOvr>
  <p:transition spd="slow">
    <p:check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buNone/>
            </a:pPr>
            <a:fld id="{9A0DB2DC-4C9A-4742-B13C-FB6460FD3503}" type="slidenum">
              <a:rPr lang="en-US" altLang="en-US" sz="1200" dirty="0">
                <a:solidFill>
                  <a:srgbClr val="898989"/>
                </a:solidFill>
              </a:rPr>
              <a:t>49</a:t>
            </a:fld>
            <a:endParaRPr lang="en-US" altLang="en-US" sz="1200" dirty="0">
              <a:solidFill>
                <a:srgbClr val="898989"/>
              </a:solidFill>
            </a:endParaRPr>
          </a:p>
        </p:txBody>
      </p:sp>
      <p:pic>
        <p:nvPicPr>
          <p:cNvPr id="100355" name="Picture 3"/>
          <p:cNvPicPr>
            <a:picLocks noChangeAspect="1"/>
          </p:cNvPicPr>
          <p:nvPr/>
        </p:nvPicPr>
        <p:blipFill>
          <a:blip r:embed="rId2"/>
          <a:srcRect b="34769"/>
          <a:stretch>
            <a:fillRect/>
          </a:stretch>
        </p:blipFill>
        <p:spPr>
          <a:xfrm>
            <a:off x="4568825" y="47625"/>
            <a:ext cx="7593013" cy="6657975"/>
          </a:xfrm>
          <a:prstGeom prst="rect">
            <a:avLst/>
          </a:prstGeom>
          <a:noFill/>
          <a:ln w="9525">
            <a:noFill/>
          </a:ln>
        </p:spPr>
      </p:pic>
      <p:pic>
        <p:nvPicPr>
          <p:cNvPr id="100356" name="Picture 4"/>
          <p:cNvPicPr>
            <a:picLocks noChangeAspect="1"/>
          </p:cNvPicPr>
          <p:nvPr/>
        </p:nvPicPr>
        <p:blipFill>
          <a:blip r:embed="rId2"/>
          <a:srcRect t="67522"/>
          <a:stretch>
            <a:fillRect/>
          </a:stretch>
        </p:blipFill>
        <p:spPr>
          <a:xfrm>
            <a:off x="0" y="304800"/>
            <a:ext cx="4568825" cy="1995488"/>
          </a:xfrm>
          <a:prstGeom prst="rect">
            <a:avLst/>
          </a:prstGeom>
          <a:noFill/>
          <a:ln w="9525">
            <a:noFill/>
          </a:ln>
        </p:spPr>
      </p:pic>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8"/>
          <p:cNvSpPr txBox="1"/>
          <p:nvPr/>
        </p:nvSpPr>
        <p:spPr>
          <a:xfrm>
            <a:off x="185738" y="455613"/>
            <a:ext cx="62166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2000" b="1" dirty="0">
                <a:solidFill>
                  <a:srgbClr val="C00000"/>
                </a:solidFill>
                <a:latin typeface="Times New Roman" panose="02020603050405020304" pitchFamily="18" charset="0"/>
                <a:cs typeface="Times New Roman" panose="02020603050405020304" pitchFamily="18" charset="0"/>
              </a:rPr>
              <a:t>I. </a:t>
            </a:r>
            <a:r>
              <a:rPr lang="vi-VN" altLang="en-US" sz="2000" b="1" dirty="0">
                <a:solidFill>
                  <a:srgbClr val="C00000"/>
                </a:solidFill>
                <a:latin typeface="Times New Roman" panose="02020603050405020304" pitchFamily="18" charset="0"/>
                <a:cs typeface="Times New Roman" panose="02020603050405020304" pitchFamily="18" charset="0"/>
              </a:rPr>
              <a:t>KHÁI QUÁT VỀ HÔ HẤP Ở THỰC VẬT</a:t>
            </a:r>
            <a:endParaRPr lang="en-US" altLang="en-US" sz="2000" b="1" dirty="0">
              <a:solidFill>
                <a:srgbClr val="C00000"/>
              </a:solidFill>
              <a:latin typeface="Times New Roman" panose="02020603050405020304" pitchFamily="18" charset="0"/>
              <a:ea typeface="Times New Roman" panose="02020603050405020304" pitchFamily="18" charset="0"/>
            </a:endParaRPr>
          </a:p>
        </p:txBody>
      </p:sp>
      <p:grpSp>
        <p:nvGrpSpPr>
          <p:cNvPr id="35843" name="Group 14"/>
          <p:cNvGrpSpPr/>
          <p:nvPr/>
        </p:nvGrpSpPr>
        <p:grpSpPr>
          <a:xfrm>
            <a:off x="0" y="-26987"/>
            <a:ext cx="12192000" cy="6888162"/>
            <a:chOff x="-9684" y="-27337"/>
            <a:chExt cx="9155305" cy="6888385"/>
          </a:xfrm>
        </p:grpSpPr>
        <p:sp>
          <p:nvSpPr>
            <p:cNvPr id="35848"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5850"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35851"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34821" name="TextBox 3"/>
          <p:cNvSpPr txBox="1"/>
          <p:nvPr/>
        </p:nvSpPr>
        <p:spPr>
          <a:xfrm>
            <a:off x="104775" y="976313"/>
            <a:ext cx="5715000" cy="54943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120650" lvl="0" indent="0" algn="just" defTabSz="914400" eaLnBrk="1" hangingPunct="1">
              <a:lnSpc>
                <a:spcPct val="115000"/>
              </a:lnSpc>
              <a:spcBef>
                <a:spcPct val="50000"/>
              </a:spcBef>
              <a:buFontTx/>
              <a:buNone/>
              <a:tabLst>
                <a:tab pos="808355" algn="l"/>
              </a:tabLst>
            </a:pPr>
            <a:r>
              <a:rPr lang="en-US" altLang="en-US" sz="2000" b="1" dirty="0">
                <a:solidFill>
                  <a:srgbClr val="FF0000"/>
                </a:solidFill>
                <a:latin typeface="Arial" panose="020B0604020202020204" pitchFamily="34" charset="0"/>
              </a:rPr>
              <a:t>XEM </a:t>
            </a:r>
            <a:r>
              <a:rPr lang="vi-VN" altLang="en-US" sz="2000" b="1" dirty="0">
                <a:solidFill>
                  <a:srgbClr val="FF0000"/>
                </a:solidFill>
                <a:latin typeface="Arial" panose="020B0604020202020204" pitchFamily="34" charset="0"/>
              </a:rPr>
              <a:t>ĐOẠN PHIM VỀ QUÁ TRÌNH </a:t>
            </a:r>
            <a:r>
              <a:rPr lang="en-US" altLang="en-US" sz="2000" b="1" dirty="0">
                <a:solidFill>
                  <a:srgbClr val="FF0000"/>
                </a:solidFill>
                <a:latin typeface="Arial" panose="020B0604020202020204" pitchFamily="34" charset="0"/>
              </a:rPr>
              <a:t>HÔ HẤP </a:t>
            </a:r>
            <a:r>
              <a:rPr lang="vi-VN" altLang="en-US" sz="2000" b="1" dirty="0">
                <a:solidFill>
                  <a:srgbClr val="FF0000"/>
                </a:solidFill>
                <a:latin typeface="Arial" panose="020B0604020202020204" pitchFamily="34" charset="0"/>
              </a:rPr>
              <a:t>Ở CÂY XANH</a:t>
            </a:r>
            <a:endParaRPr lang="en-US" altLang="en-US" sz="2000" b="1" dirty="0">
              <a:solidFill>
                <a:srgbClr val="FF0000"/>
              </a:solidFill>
              <a:latin typeface="Arial" panose="020B0604020202020204" pitchFamily="34" charset="0"/>
            </a:endParaRPr>
          </a:p>
          <a:p>
            <a:pPr marL="120650" lvl="0" indent="0" algn="just" defTabSz="914400" eaLnBrk="1" hangingPunct="1">
              <a:lnSpc>
                <a:spcPct val="115000"/>
              </a:lnSpc>
              <a:spcBef>
                <a:spcPct val="50000"/>
              </a:spcBef>
              <a:buFontTx/>
              <a:buNone/>
              <a:tabLst>
                <a:tab pos="808355" algn="l"/>
              </a:tabLst>
            </a:pPr>
            <a:r>
              <a:rPr lang="en-US" altLang="en-US" sz="2000" b="1" dirty="0">
                <a:solidFill>
                  <a:srgbClr val="FF0000"/>
                </a:solidFill>
                <a:latin typeface="Arial" panose="020B0604020202020204" pitchFamily="34" charset="0"/>
              </a:rPr>
              <a:t>Các nhóm quan sát và thực hiện nhiệm vụ:</a:t>
            </a:r>
          </a:p>
          <a:p>
            <a:pPr marL="120650" lvl="0" indent="0" algn="just" defTabSz="914400" eaLnBrk="1" hangingPunct="1">
              <a:lnSpc>
                <a:spcPct val="115000"/>
              </a:lnSpc>
              <a:spcBef>
                <a:spcPct val="50000"/>
              </a:spcBef>
              <a:buNone/>
              <a:tabLst>
                <a:tab pos="808355" algn="l"/>
              </a:tabLst>
            </a:pPr>
            <a:r>
              <a:rPr lang="en-US" altLang="en-US" sz="2400" b="1" u="sng" dirty="0">
                <a:solidFill>
                  <a:srgbClr val="0070C0"/>
                </a:solidFill>
                <a:latin typeface="Times New Roman" panose="02020603050405020304" pitchFamily="18" charset="0"/>
                <a:cs typeface="Times New Roman" panose="02020603050405020304" pitchFamily="18" charset="0"/>
              </a:rPr>
              <a:t>Nhóm 1</a:t>
            </a:r>
            <a:r>
              <a:rPr lang="en-US" altLang="en-US" sz="2400" b="1" dirty="0">
                <a:solidFill>
                  <a:srgbClr val="0070C0"/>
                </a:solidFill>
                <a:latin typeface="Times New Roman" panose="02020603050405020304" pitchFamily="18" charset="0"/>
                <a:cs typeface="Times New Roman" panose="02020603050405020304" pitchFamily="18" charset="0"/>
              </a:rPr>
              <a:t>. </a:t>
            </a:r>
            <a:r>
              <a:rPr lang="vi-VN" altLang="en-US" sz="2400" b="1" dirty="0">
                <a:solidFill>
                  <a:srgbClr val="0070C0"/>
                </a:solidFill>
                <a:latin typeface="Times New Roman" panose="02020603050405020304" pitchFamily="18" charset="0"/>
                <a:cs typeface="Times New Roman" panose="02020603050405020304" pitchFamily="18" charset="0"/>
              </a:rPr>
              <a:t>Tìm hiểu khái niệm, phương trình tổng quát</a:t>
            </a:r>
            <a:r>
              <a:rPr lang="en-US" altLang="en-US" sz="2400" b="1" dirty="0">
                <a:solidFill>
                  <a:srgbClr val="0070C0"/>
                </a:solidFill>
                <a:latin typeface="Times New Roman" panose="02020603050405020304" pitchFamily="18" charset="0"/>
                <a:cs typeface="Times New Roman" panose="02020603050405020304" pitchFamily="18" charset="0"/>
              </a:rPr>
              <a:t>. </a:t>
            </a:r>
          </a:p>
          <a:p>
            <a:pPr marL="120650" lvl="0" indent="0" algn="just" defTabSz="914400" eaLnBrk="1" hangingPunct="1">
              <a:lnSpc>
                <a:spcPct val="115000"/>
              </a:lnSpc>
              <a:spcBef>
                <a:spcPct val="50000"/>
              </a:spcBef>
              <a:buFontTx/>
              <a:buNone/>
              <a:tabLst>
                <a:tab pos="808355" algn="l"/>
              </a:tabLst>
            </a:pPr>
            <a:r>
              <a:rPr lang="en-US" altLang="en-US" b="1" u="sng" dirty="0">
                <a:solidFill>
                  <a:srgbClr val="0070C0"/>
                </a:solidFill>
                <a:latin typeface="Times New Roman" panose="02020603050405020304" pitchFamily="18" charset="0"/>
                <a:cs typeface="Times New Roman" panose="02020603050405020304" pitchFamily="18" charset="0"/>
              </a:rPr>
              <a:t>Nhóm 2, 3</a:t>
            </a:r>
            <a:r>
              <a:rPr lang="en-US" altLang="en-US" b="1" dirty="0">
                <a:solidFill>
                  <a:srgbClr val="0070C0"/>
                </a:solidFill>
                <a:latin typeface="Times New Roman" panose="02020603050405020304" pitchFamily="18" charset="0"/>
                <a:cs typeface="Times New Roman" panose="02020603050405020304" pitchFamily="18" charset="0"/>
              </a:rPr>
              <a:t>. </a:t>
            </a:r>
            <a:r>
              <a:rPr lang="vi-VN" altLang="en-US" sz="2400" b="1" dirty="0">
                <a:solidFill>
                  <a:srgbClr val="0070C0"/>
                </a:solidFill>
                <a:latin typeface="Times New Roman" panose="02020603050405020304" pitchFamily="18" charset="0"/>
                <a:cs typeface="Times New Roman" panose="02020603050405020304" pitchFamily="18" charset="0"/>
              </a:rPr>
              <a:t>Xem hình về các con đường hô hấp ở thực vật v</a:t>
            </a:r>
            <a:r>
              <a:rPr lang="vi-VN" altLang="en-US" sz="2400" b="1" dirty="0">
                <a:solidFill>
                  <a:srgbClr val="0070C0"/>
                </a:solidFill>
                <a:latin typeface="Times New Roman" panose="02020603050405020304" pitchFamily="18" charset="0"/>
                <a:ea typeface="Times New Roman" panose="02020603050405020304" pitchFamily="18" charset="0"/>
              </a:rPr>
              <a:t>à</a:t>
            </a:r>
            <a:r>
              <a:rPr lang="vi-VN" altLang="en-US" sz="2400" b="1" dirty="0">
                <a:solidFill>
                  <a:srgbClr val="0070C0"/>
                </a:solidFill>
                <a:latin typeface="Times New Roman" panose="02020603050405020304" pitchFamily="18" charset="0"/>
                <a:cs typeface="Times New Roman" panose="02020603050405020304" pitchFamily="18" charset="0"/>
              </a:rPr>
              <a:t> yêu cầu </a:t>
            </a:r>
            <a:r>
              <a:rPr lang="en-US" altLang="en-US" sz="2400" b="1" dirty="0">
                <a:solidFill>
                  <a:srgbClr val="0070C0"/>
                </a:solidFill>
                <a:latin typeface="Times New Roman" panose="02020603050405020304" pitchFamily="18" charset="0"/>
                <a:cs typeface="Times New Roman" panose="02020603050405020304" pitchFamily="18" charset="0"/>
              </a:rPr>
              <a:t>các nhóm </a:t>
            </a:r>
            <a:r>
              <a:rPr lang="vi-VN" altLang="en-US" sz="2400" b="1" dirty="0">
                <a:solidFill>
                  <a:srgbClr val="0070C0"/>
                </a:solidFill>
                <a:latin typeface="Times New Roman" panose="02020603050405020304" pitchFamily="18" charset="0"/>
                <a:cs typeface="Times New Roman" panose="02020603050405020304" pitchFamily="18" charset="0"/>
              </a:rPr>
              <a:t>HS thảo luận nhóm để ho</a:t>
            </a:r>
            <a:r>
              <a:rPr lang="vi-VN" altLang="en-US" sz="2400" b="1" dirty="0">
                <a:solidFill>
                  <a:srgbClr val="0070C0"/>
                </a:solidFill>
                <a:latin typeface="Times New Roman" panose="02020603050405020304" pitchFamily="18" charset="0"/>
                <a:ea typeface="Times New Roman" panose="02020603050405020304" pitchFamily="18" charset="0"/>
              </a:rPr>
              <a:t>à</a:t>
            </a:r>
            <a:r>
              <a:rPr lang="vi-VN" altLang="en-US" sz="2400" b="1" dirty="0">
                <a:solidFill>
                  <a:srgbClr val="0070C0"/>
                </a:solidFill>
                <a:latin typeface="Times New Roman" panose="02020603050405020304" pitchFamily="18" charset="0"/>
                <a:cs typeface="Times New Roman" panose="02020603050405020304" pitchFamily="18" charset="0"/>
              </a:rPr>
              <a:t>n th</a:t>
            </a:r>
            <a:r>
              <a:rPr lang="vi-VN" altLang="en-US" sz="2400" b="1" dirty="0">
                <a:solidFill>
                  <a:srgbClr val="0070C0"/>
                </a:solidFill>
                <a:latin typeface="Times New Roman" panose="02020603050405020304" pitchFamily="18" charset="0"/>
                <a:ea typeface="Times New Roman" panose="02020603050405020304" pitchFamily="18" charset="0"/>
              </a:rPr>
              <a:t>à</a:t>
            </a:r>
            <a:r>
              <a:rPr lang="vi-VN" altLang="en-US" sz="2400" b="1" dirty="0">
                <a:solidFill>
                  <a:srgbClr val="0070C0"/>
                </a:solidFill>
                <a:latin typeface="Times New Roman" panose="02020603050405020304" pitchFamily="18" charset="0"/>
                <a:cs typeface="Times New Roman" panose="02020603050405020304" pitchFamily="18" charset="0"/>
              </a:rPr>
              <a:t>nh phiếu học tập </a:t>
            </a:r>
            <a:r>
              <a:rPr lang="en-US" altLang="en-US" sz="2400" b="1" dirty="0">
                <a:solidFill>
                  <a:srgbClr val="0070C0"/>
                </a:solidFill>
                <a:latin typeface="Times New Roman" panose="02020603050405020304" pitchFamily="18" charset="0"/>
                <a:cs typeface="Times New Roman" panose="02020603050405020304" pitchFamily="18" charset="0"/>
              </a:rPr>
              <a:t>1 v</a:t>
            </a:r>
            <a:r>
              <a:rPr lang="en-US" altLang="en-US" sz="2400" b="1" dirty="0">
                <a:solidFill>
                  <a:srgbClr val="0070C0"/>
                </a:solidFill>
                <a:latin typeface="Times New Roman" panose="02020603050405020304" pitchFamily="18" charset="0"/>
                <a:ea typeface="Times New Roman" panose="02020603050405020304" pitchFamily="18" charset="0"/>
              </a:rPr>
              <a:t>à</a:t>
            </a:r>
            <a:r>
              <a:rPr lang="en-US" altLang="en-US" sz="2400" b="1" dirty="0">
                <a:solidFill>
                  <a:srgbClr val="0070C0"/>
                </a:solidFill>
                <a:latin typeface="Times New Roman" panose="02020603050405020304" pitchFamily="18" charset="0"/>
                <a:cs typeface="Times New Roman" panose="02020603050405020304" pitchFamily="18" charset="0"/>
              </a:rPr>
              <a:t>  PHT 2 (ở HD):</a:t>
            </a:r>
            <a:r>
              <a:rPr lang="vi-VN" altLang="en-US" sz="2400" b="1" dirty="0">
                <a:solidFill>
                  <a:srgbClr val="0070C0"/>
                </a:solidFill>
                <a:latin typeface="Times New Roman" panose="02020603050405020304" pitchFamily="18" charset="0"/>
                <a:cs typeface="Times New Roman" panose="02020603050405020304" pitchFamily="18" charset="0"/>
              </a:rPr>
              <a:t>    </a:t>
            </a:r>
            <a:endParaRPr lang="en-US" altLang="en-US" sz="2400" b="1" dirty="0">
              <a:solidFill>
                <a:srgbClr val="0070C0"/>
              </a:solidFill>
              <a:latin typeface="Times New Roman" panose="02020603050405020304" pitchFamily="18" charset="0"/>
              <a:cs typeface="Times New Roman" panose="02020603050405020304" pitchFamily="18" charset="0"/>
            </a:endParaRPr>
          </a:p>
          <a:p>
            <a:pPr marL="120650" lvl="0" indent="0" algn="just" defTabSz="914400" eaLnBrk="1" hangingPunct="1">
              <a:lnSpc>
                <a:spcPct val="115000"/>
              </a:lnSpc>
              <a:spcBef>
                <a:spcPct val="50000"/>
              </a:spcBef>
              <a:buNone/>
              <a:tabLst>
                <a:tab pos="808355" algn="l"/>
              </a:tabLst>
            </a:pPr>
            <a:r>
              <a:rPr lang="vi-VN" altLang="en-US" b="1" u="sng" dirty="0">
                <a:solidFill>
                  <a:srgbClr val="0070C0"/>
                </a:solidFill>
                <a:latin typeface="Times New Roman" panose="02020603050405020304" pitchFamily="18" charset="0"/>
                <a:cs typeface="Times New Roman" panose="02020603050405020304" pitchFamily="18" charset="0"/>
              </a:rPr>
              <a:t>Nhóm </a:t>
            </a:r>
            <a:r>
              <a:rPr lang="en-US" altLang="en-US" b="1" u="sng" dirty="0">
                <a:solidFill>
                  <a:srgbClr val="0070C0"/>
                </a:solidFill>
                <a:latin typeface="Times New Roman" panose="02020603050405020304" pitchFamily="18" charset="0"/>
                <a:cs typeface="Times New Roman" panose="02020603050405020304" pitchFamily="18" charset="0"/>
              </a:rPr>
              <a:t>4</a:t>
            </a:r>
            <a:r>
              <a:rPr lang="vi-VN" altLang="en-US" b="1" dirty="0">
                <a:solidFill>
                  <a:srgbClr val="0070C0"/>
                </a:solidFill>
                <a:latin typeface="Times New Roman" panose="02020603050405020304" pitchFamily="18" charset="0"/>
                <a:cs typeface="Times New Roman" panose="02020603050405020304" pitchFamily="18" charset="0"/>
              </a:rPr>
              <a:t>: Nêu vai trò của hô hấp đối với đời sống thực vật</a:t>
            </a:r>
            <a:r>
              <a:rPr lang="vi-VN" altLang="en-US" b="1" u="sng" dirty="0">
                <a:solidFill>
                  <a:srgbClr val="0070C0"/>
                </a:solidFill>
                <a:latin typeface="Times New Roman" panose="02020603050405020304" pitchFamily="18" charset="0"/>
                <a:cs typeface="Times New Roman" panose="02020603050405020304" pitchFamily="18" charset="0"/>
              </a:rPr>
              <a:t>?</a:t>
            </a:r>
            <a:endParaRPr lang="en-US" altLang="en-US" b="1" u="sng" dirty="0">
              <a:solidFill>
                <a:srgbClr val="0070C0"/>
              </a:solidFill>
              <a:latin typeface="Times New Roman" panose="02020603050405020304" pitchFamily="18" charset="0"/>
              <a:ea typeface="Times New Roman" panose="02020603050405020304" pitchFamily="18" charset="0"/>
            </a:endParaRPr>
          </a:p>
        </p:txBody>
      </p:sp>
      <p:sp>
        <p:nvSpPr>
          <p:cNvPr id="34822" name="Text Box 8"/>
          <p:cNvSpPr txBox="1"/>
          <p:nvPr/>
        </p:nvSpPr>
        <p:spPr>
          <a:xfrm>
            <a:off x="6394450" y="522288"/>
            <a:ext cx="4552950" cy="1570037"/>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3200" b="1" i="1" dirty="0">
                <a:solidFill>
                  <a:srgbClr val="C00000"/>
                </a:solidFill>
                <a:latin typeface="Times New Roman" panose="02020603050405020304" pitchFamily="18" charset="0"/>
                <a:cs typeface="Times New Roman" panose="02020603050405020304" pitchFamily="18" charset="0"/>
              </a:rPr>
              <a:t>CÂU HỎI CÁC NHÓM CẦN NGHIÊN CỨU TRẢ LỜI</a:t>
            </a:r>
            <a:endParaRPr lang="en-US" altLang="en-US" sz="3200" b="1" i="1" dirty="0">
              <a:solidFill>
                <a:srgbClr val="0070C0"/>
              </a:solidFill>
              <a:latin typeface="Arial" panose="020B0604020202020204" pitchFamily="34" charset="0"/>
            </a:endParaRPr>
          </a:p>
        </p:txBody>
      </p:sp>
      <p:pic>
        <p:nvPicPr>
          <p:cNvPr id="3" name="Online Media 2" title="HÔ HẤP CỦA THỰC VẬT">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5"/>
          <a:stretch>
            <a:fillRect/>
          </a:stretch>
        </p:blipFill>
        <p:spPr>
          <a:xfrm>
            <a:off x="5892800" y="2303463"/>
            <a:ext cx="6216650" cy="4487863"/>
          </a:xfrm>
          <a:prstGeom prst="rect">
            <a:avLst/>
          </a:prstGeom>
        </p:spPr>
      </p:pic>
      <p:sp>
        <p:nvSpPr>
          <p:cNvPr id="35847" name="Text Box 8"/>
          <p:cNvSpPr txBox="1"/>
          <p:nvPr/>
        </p:nvSpPr>
        <p:spPr>
          <a:xfrm>
            <a:off x="2743200" y="-57150"/>
            <a:ext cx="7620000" cy="460375"/>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NHIỆM VỤ CẦN TÌM HIỂU CHO NỘI DUNG 1</a:t>
            </a:r>
            <a:endParaRPr lang="en-US" altLang="en-US" sz="2400" b="1" i="1" dirty="0">
              <a:solidFill>
                <a:srgbClr val="0070C0"/>
              </a:solidFill>
              <a:latin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Effect transition="in" filter="wipe(left)">
                                      <p:cBhvr>
                                        <p:cTn id="7" dur="500"/>
                                        <p:tgtEl>
                                          <p:spTgt spid="348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821">
                                            <p:txEl>
                                              <p:pRg st="1" end="1"/>
                                            </p:txEl>
                                          </p:spTgt>
                                        </p:tgtEl>
                                        <p:attrNameLst>
                                          <p:attrName>style.visibility</p:attrName>
                                        </p:attrNameLst>
                                      </p:cBhvr>
                                      <p:to>
                                        <p:strVal val="visible"/>
                                      </p:to>
                                    </p:set>
                                    <p:animEffect transition="in" filter="wipe(left)">
                                      <p:cBhvr>
                                        <p:cTn id="12" dur="500"/>
                                        <p:tgtEl>
                                          <p:spTgt spid="348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821">
                                            <p:txEl>
                                              <p:pRg st="2" end="2"/>
                                            </p:txEl>
                                          </p:spTgt>
                                        </p:tgtEl>
                                        <p:attrNameLst>
                                          <p:attrName>style.visibility</p:attrName>
                                        </p:attrNameLst>
                                      </p:cBhvr>
                                      <p:to>
                                        <p:strVal val="visible"/>
                                      </p:to>
                                    </p:set>
                                    <p:animEffect transition="in" filter="wipe(left)">
                                      <p:cBhvr>
                                        <p:cTn id="17" dur="500"/>
                                        <p:tgtEl>
                                          <p:spTgt spid="348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821">
                                            <p:txEl>
                                              <p:pRg st="3" end="3"/>
                                            </p:txEl>
                                          </p:spTgt>
                                        </p:tgtEl>
                                        <p:attrNameLst>
                                          <p:attrName>style.visibility</p:attrName>
                                        </p:attrNameLst>
                                      </p:cBhvr>
                                      <p:to>
                                        <p:strVal val="visible"/>
                                      </p:to>
                                    </p:set>
                                    <p:animEffect transition="in" filter="wipe(left)">
                                      <p:cBhvr>
                                        <p:cTn id="22" dur="500"/>
                                        <p:tgtEl>
                                          <p:spTgt spid="348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821">
                                            <p:txEl>
                                              <p:pRg st="4" end="4"/>
                                            </p:txEl>
                                          </p:spTgt>
                                        </p:tgtEl>
                                        <p:attrNameLst>
                                          <p:attrName>style.visibility</p:attrName>
                                        </p:attrNameLst>
                                      </p:cBhvr>
                                      <p:to>
                                        <p:strVal val="visible"/>
                                      </p:to>
                                    </p:set>
                                    <p:animEffect transition="in" filter="wipe(left)">
                                      <p:cBhvr>
                                        <p:cTn id="27" dur="500"/>
                                        <p:tgtEl>
                                          <p:spTgt spid="348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fill="hold" display="0">
                  <p:stCondLst>
                    <p:cond delay="indefinite"/>
                  </p:stCondLst>
                </p:cTn>
                <p:tgtEl>
                  <p:spTgt spid="3"/>
                </p:tgtEl>
              </p:cMediaNode>
            </p:video>
          </p:childTnLst>
        </p:cTn>
      </p:par>
    </p:tnLst>
    <p:bldLst>
      <p:bldP spid="348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4"/>
          <p:cNvGrpSpPr/>
          <p:nvPr/>
        </p:nvGrpSpPr>
        <p:grpSpPr>
          <a:xfrm>
            <a:off x="0" y="-26987"/>
            <a:ext cx="12192000" cy="6888162"/>
            <a:chOff x="-9684" y="-27337"/>
            <a:chExt cx="9155305" cy="6888385"/>
          </a:xfrm>
        </p:grpSpPr>
        <p:sp>
          <p:nvSpPr>
            <p:cNvPr id="37894"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7896"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37897"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37891" name="Text Box 8"/>
          <p:cNvSpPr txBox="1"/>
          <p:nvPr/>
        </p:nvSpPr>
        <p:spPr>
          <a:xfrm>
            <a:off x="1981200" y="-82550"/>
            <a:ext cx="8375650" cy="461963"/>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HƯỚNG DẪN TRẢ LỜI CHO CÁC CÂU HỎI NỘI DUNG 1</a:t>
            </a:r>
            <a:endParaRPr lang="en-US" altLang="en-US" sz="2400" b="1" i="1" dirty="0">
              <a:solidFill>
                <a:srgbClr val="0070C0"/>
              </a:solidFill>
              <a:latin typeface="Arial" panose="020B0604020202020204" pitchFamily="34" charset="0"/>
            </a:endParaRPr>
          </a:p>
        </p:txBody>
      </p:sp>
      <p:sp>
        <p:nvSpPr>
          <p:cNvPr id="37892" name="Text Box 8"/>
          <p:cNvSpPr txBox="1"/>
          <p:nvPr/>
        </p:nvSpPr>
        <p:spPr>
          <a:xfrm>
            <a:off x="146050" y="328613"/>
            <a:ext cx="52641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2000" b="1" dirty="0">
                <a:solidFill>
                  <a:srgbClr val="C00000"/>
                </a:solidFill>
                <a:latin typeface="Times New Roman" panose="02020603050405020304" pitchFamily="18" charset="0"/>
                <a:cs typeface="Times New Roman" panose="02020603050405020304" pitchFamily="18" charset="0"/>
              </a:rPr>
              <a:t>I. </a:t>
            </a:r>
            <a:r>
              <a:rPr lang="vi-VN" altLang="en-US" sz="2000" b="1" dirty="0">
                <a:solidFill>
                  <a:srgbClr val="C00000"/>
                </a:solidFill>
                <a:latin typeface="Times New Roman" panose="02020603050405020304" pitchFamily="18" charset="0"/>
                <a:cs typeface="Times New Roman" panose="02020603050405020304" pitchFamily="18" charset="0"/>
              </a:rPr>
              <a:t>KHÁI QUÁT VỀ HÔ HẤP Ở THỰC VẬT</a:t>
            </a:r>
            <a:endParaRPr lang="en-US" altLang="en-US" sz="2000" b="1" dirty="0">
              <a:solidFill>
                <a:srgbClr val="C0000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222250" y="709613"/>
            <a:ext cx="11664950" cy="27082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179705" algn="just">
              <a:lnSpc>
                <a:spcPct val="100000"/>
              </a:lnSpc>
              <a:spcBef>
                <a:spcPts val="600"/>
              </a:spcBef>
              <a:spcAft>
                <a:spcPts val="600"/>
              </a:spcAft>
              <a:buFontTx/>
              <a:buNone/>
            </a:pPr>
            <a:r>
              <a:rPr lang="vi-VN" altLang="en-US" b="1" dirty="0">
                <a:solidFill>
                  <a:srgbClr val="C00000"/>
                </a:solidFill>
                <a:latin typeface="Times New Roman" panose="02020603050405020304" pitchFamily="18" charset="0"/>
                <a:cs typeface="Times New Roman" panose="02020603050405020304" pitchFamily="18" charset="0"/>
              </a:rPr>
              <a:t>+ Nhóm 1</a:t>
            </a:r>
            <a:r>
              <a:rPr lang="en-US" altLang="en-US" b="1" dirty="0">
                <a:solidFill>
                  <a:srgbClr val="C00000"/>
                </a:solidFill>
                <a:latin typeface="Times New Roman" panose="02020603050405020304" pitchFamily="18" charset="0"/>
                <a:cs typeface="Times New Roman" panose="02020603050405020304" pitchFamily="18" charset="0"/>
              </a:rPr>
              <a:t> (Giải quyết câu hỏi 1)</a:t>
            </a:r>
            <a:endParaRPr lang="en-US" altLang="en-US" b="1" dirty="0">
              <a:solidFill>
                <a:srgbClr val="C00000"/>
              </a:solidFill>
              <a:latin typeface="Times New Roman" panose="02020603050405020304" pitchFamily="18" charset="0"/>
              <a:cs typeface="Arial" panose="020B0604020202020204" pitchFamily="34" charset="0"/>
            </a:endParaRPr>
          </a:p>
          <a:p>
            <a:pPr marL="0" lvl="0" indent="179705" algn="just">
              <a:lnSpc>
                <a:spcPct val="100000"/>
              </a:lnSpc>
              <a:spcBef>
                <a:spcPts val="600"/>
              </a:spcBef>
              <a:spcAft>
                <a:spcPts val="600"/>
              </a:spcAft>
              <a:buFontTx/>
              <a:buNone/>
            </a:pPr>
            <a:r>
              <a:rPr lang="en-US" altLang="en-US" b="1" dirty="0">
                <a:solidFill>
                  <a:srgbClr val="385723"/>
                </a:solidFill>
                <a:latin typeface="Times New Roman" panose="02020603050405020304" pitchFamily="18" charset="0"/>
                <a:cs typeface="Times New Roman" panose="02020603050405020304" pitchFamily="18" charset="0"/>
              </a:rPr>
              <a:t>	</a:t>
            </a:r>
            <a:r>
              <a:rPr lang="vi-VN" altLang="en-US" b="1" dirty="0">
                <a:solidFill>
                  <a:srgbClr val="385723"/>
                </a:solidFill>
                <a:latin typeface="Times New Roman" panose="02020603050405020304" pitchFamily="18" charset="0"/>
                <a:cs typeface="Times New Roman" panose="02020603050405020304" pitchFamily="18" charset="0"/>
              </a:rPr>
              <a:t>Nêu khái niệm về quá trình hô hấp ở thực vật?</a:t>
            </a:r>
            <a:endParaRPr lang="en-US" altLang="en-US" b="1" dirty="0">
              <a:solidFill>
                <a:srgbClr val="385723"/>
              </a:solidFill>
              <a:latin typeface="Times New Roman" panose="02020603050405020304" pitchFamily="18" charset="0"/>
              <a:cs typeface="Arial" panose="020B0604020202020204" pitchFamily="34" charset="0"/>
            </a:endParaRPr>
          </a:p>
          <a:p>
            <a:pPr marL="0" lvl="0" indent="179705" algn="just">
              <a:lnSpc>
                <a:spcPct val="100000"/>
              </a:lnSpc>
              <a:spcBef>
                <a:spcPts val="600"/>
              </a:spcBef>
              <a:spcAft>
                <a:spcPts val="600"/>
              </a:spcAft>
              <a:buFontTx/>
              <a:buNone/>
            </a:pPr>
            <a:r>
              <a:rPr lang="vi-VN" altLang="en-US" b="1" dirty="0">
                <a:solidFill>
                  <a:srgbClr val="385723"/>
                </a:solidFill>
                <a:latin typeface="Times New Roman" panose="02020603050405020304" pitchFamily="18" charset="0"/>
                <a:cs typeface="Times New Roman" panose="02020603050405020304" pitchFamily="18" charset="0"/>
              </a:rPr>
              <a:t>    	Nêu các con đường hô hấp dựa v</a:t>
            </a:r>
            <a:r>
              <a:rPr lang="vi-VN" altLang="en-US" b="1" dirty="0">
                <a:solidFill>
                  <a:srgbClr val="385723"/>
                </a:solidFill>
                <a:latin typeface="Times New Roman" panose="02020603050405020304" pitchFamily="18" charset="0"/>
                <a:ea typeface="Times New Roman" panose="02020603050405020304" pitchFamily="18" charset="0"/>
              </a:rPr>
              <a:t>à</a:t>
            </a:r>
            <a:r>
              <a:rPr lang="vi-VN" altLang="en-US" b="1" dirty="0">
                <a:solidFill>
                  <a:srgbClr val="385723"/>
                </a:solidFill>
                <a:latin typeface="Times New Roman" panose="02020603050405020304" pitchFamily="18" charset="0"/>
                <a:cs typeface="Times New Roman" panose="02020603050405020304" pitchFamily="18" charset="0"/>
              </a:rPr>
              <a:t>o điều kiện có hoặc không có oxygen?</a:t>
            </a:r>
            <a:endParaRPr lang="en-US" altLang="en-US" b="1" dirty="0">
              <a:solidFill>
                <a:srgbClr val="385723"/>
              </a:solidFill>
              <a:latin typeface="Times New Roman" panose="02020603050405020304" pitchFamily="18" charset="0"/>
              <a:cs typeface="Arial" panose="020B0604020202020204" pitchFamily="34" charset="0"/>
            </a:endParaRPr>
          </a:p>
          <a:p>
            <a:pPr marL="0" lvl="0" indent="179705" algn="just">
              <a:lnSpc>
                <a:spcPct val="100000"/>
              </a:lnSpc>
              <a:spcBef>
                <a:spcPts val="600"/>
              </a:spcBef>
              <a:spcAft>
                <a:spcPts val="600"/>
              </a:spcAft>
              <a:buFontTx/>
              <a:buNone/>
            </a:pPr>
            <a:r>
              <a:rPr lang="vi-VN" altLang="en-US" b="1" dirty="0">
                <a:solidFill>
                  <a:srgbClr val="385723"/>
                </a:solidFill>
                <a:latin typeface="Times New Roman" panose="02020603050405020304" pitchFamily="18" charset="0"/>
                <a:cs typeface="Times New Roman" panose="02020603050405020304" pitchFamily="18" charset="0"/>
              </a:rPr>
              <a:t>    	Viết phương trình tổng quát quá trình hô hấp ở thực vật?</a:t>
            </a:r>
            <a:endParaRPr lang="en-US" altLang="en-US" b="1" dirty="0">
              <a:solidFill>
                <a:srgbClr val="385723"/>
              </a:solidFill>
              <a:latin typeface="Times New Roman" panose="02020603050405020304" pitchFamily="18" charset="0"/>
              <a:ea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14"/>
          <p:cNvGrpSpPr/>
          <p:nvPr/>
        </p:nvGrpSpPr>
        <p:grpSpPr>
          <a:xfrm>
            <a:off x="0" y="-26987"/>
            <a:ext cx="12192000" cy="6888162"/>
            <a:chOff x="-9684" y="-27337"/>
            <a:chExt cx="9155305" cy="6888385"/>
          </a:xfrm>
        </p:grpSpPr>
        <p:sp>
          <p:nvSpPr>
            <p:cNvPr id="40000"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40002"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40003"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39939" name="Text Box 8"/>
          <p:cNvSpPr txBox="1"/>
          <p:nvPr/>
        </p:nvSpPr>
        <p:spPr>
          <a:xfrm>
            <a:off x="1981200" y="-82550"/>
            <a:ext cx="8375650" cy="461963"/>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HƯỚNG DẪN TRẢ LỜI CHO CÁC CÂU HỎI NỘI DUNG 1</a:t>
            </a:r>
            <a:endParaRPr lang="en-US" altLang="en-US" sz="2400" b="1" i="1" dirty="0">
              <a:solidFill>
                <a:srgbClr val="0070C0"/>
              </a:solidFill>
              <a:latin typeface="Arial" panose="020B0604020202020204" pitchFamily="34" charset="0"/>
            </a:endParaRPr>
          </a:p>
        </p:txBody>
      </p:sp>
      <p:sp>
        <p:nvSpPr>
          <p:cNvPr id="39940" name="Text Box 8"/>
          <p:cNvSpPr txBox="1"/>
          <p:nvPr/>
        </p:nvSpPr>
        <p:spPr>
          <a:xfrm>
            <a:off x="146050" y="328613"/>
            <a:ext cx="52641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2000" b="1" dirty="0">
                <a:solidFill>
                  <a:srgbClr val="C00000"/>
                </a:solidFill>
                <a:latin typeface="Times New Roman" panose="02020603050405020304" pitchFamily="18" charset="0"/>
                <a:cs typeface="Times New Roman" panose="02020603050405020304" pitchFamily="18" charset="0"/>
              </a:rPr>
              <a:t>I. </a:t>
            </a:r>
            <a:r>
              <a:rPr lang="vi-VN" altLang="en-US" sz="2000" b="1" dirty="0">
                <a:solidFill>
                  <a:srgbClr val="C00000"/>
                </a:solidFill>
                <a:latin typeface="Times New Roman" panose="02020603050405020304" pitchFamily="18" charset="0"/>
                <a:cs typeface="Times New Roman" panose="02020603050405020304" pitchFamily="18" charset="0"/>
              </a:rPr>
              <a:t>KHÁI QUÁT VỀ HÔ HẤP Ở THỰC VẬT</a:t>
            </a:r>
            <a:endParaRPr lang="en-US" altLang="en-US" sz="2000" b="1" dirty="0">
              <a:solidFill>
                <a:srgbClr val="C00000"/>
              </a:solidFill>
              <a:latin typeface="Times New Roman" panose="02020603050405020304" pitchFamily="18" charset="0"/>
              <a:ea typeface="Times New Roman" panose="02020603050405020304" pitchFamily="18" charset="0"/>
            </a:endParaRPr>
          </a:p>
        </p:txBody>
      </p:sp>
      <p:sp>
        <p:nvSpPr>
          <p:cNvPr id="39941" name="TextBox 5"/>
          <p:cNvSpPr txBox="1"/>
          <p:nvPr/>
        </p:nvSpPr>
        <p:spPr>
          <a:xfrm>
            <a:off x="0" y="638175"/>
            <a:ext cx="11664950" cy="8921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179705" algn="just">
              <a:lnSpc>
                <a:spcPct val="100000"/>
              </a:lnSpc>
              <a:spcBef>
                <a:spcPct val="0"/>
              </a:spcBef>
              <a:buFontTx/>
              <a:buNone/>
            </a:pPr>
            <a:r>
              <a:rPr lang="vi-VN" altLang="en-US" b="1" dirty="0">
                <a:solidFill>
                  <a:srgbClr val="C00000"/>
                </a:solidFill>
                <a:latin typeface="Times New Roman" panose="02020603050405020304" pitchFamily="18" charset="0"/>
                <a:cs typeface="Times New Roman" panose="02020603050405020304" pitchFamily="18" charset="0"/>
              </a:rPr>
              <a:t>Nhóm </a:t>
            </a:r>
            <a:r>
              <a:rPr lang="en-US" altLang="en-US" b="1" dirty="0">
                <a:solidFill>
                  <a:srgbClr val="C00000"/>
                </a:solidFill>
                <a:latin typeface="Times New Roman" panose="02020603050405020304" pitchFamily="18" charset="0"/>
                <a:cs typeface="Times New Roman" panose="02020603050405020304" pitchFamily="18" charset="0"/>
              </a:rPr>
              <a:t>2, 3 (Giải quyết câu hỏi 2)</a:t>
            </a:r>
            <a:endParaRPr lang="en-US" altLang="en-US" b="1" dirty="0">
              <a:solidFill>
                <a:srgbClr val="C00000"/>
              </a:solidFill>
              <a:latin typeface="Times New Roman" panose="02020603050405020304" pitchFamily="18" charset="0"/>
              <a:cs typeface="Arial" panose="020B0604020202020204" pitchFamily="34" charset="0"/>
            </a:endParaRPr>
          </a:p>
          <a:p>
            <a:pPr marL="0" lvl="0" indent="179705" algn="just">
              <a:lnSpc>
                <a:spcPct val="100000"/>
              </a:lnSpc>
              <a:spcBef>
                <a:spcPct val="0"/>
              </a:spcBef>
              <a:buFontTx/>
              <a:buNone/>
            </a:pPr>
            <a:r>
              <a:rPr lang="en-US" altLang="en-US" sz="2400" b="1" dirty="0">
                <a:solidFill>
                  <a:srgbClr val="385723"/>
                </a:solidFill>
                <a:latin typeface="Times New Roman" panose="02020603050405020304" pitchFamily="18" charset="0"/>
                <a:cs typeface="Times New Roman" panose="02020603050405020304" pitchFamily="18" charset="0"/>
              </a:rPr>
              <a:t>		</a:t>
            </a:r>
            <a:endParaRPr lang="en-US" altLang="en-US" sz="2400" b="1" dirty="0">
              <a:solidFill>
                <a:srgbClr val="385723"/>
              </a:solidFill>
              <a:latin typeface="Times New Roman" panose="02020603050405020304" pitchFamily="18" charset="0"/>
              <a:ea typeface="Times New Roman" panose="02020603050405020304" pitchFamily="18" charset="0"/>
            </a:endParaRPr>
          </a:p>
        </p:txBody>
      </p:sp>
      <p:sp>
        <p:nvSpPr>
          <p:cNvPr id="39942" name="TextBox 12"/>
          <p:cNvSpPr txBox="1"/>
          <p:nvPr/>
        </p:nvSpPr>
        <p:spPr>
          <a:xfrm>
            <a:off x="171450" y="1003300"/>
            <a:ext cx="11664950"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179705" algn="just">
              <a:lnSpc>
                <a:spcPct val="115000"/>
              </a:lnSpc>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Nhóm 2: </a:t>
            </a:r>
            <a:r>
              <a:rPr lang="en-US" altLang="en-US" sz="2400" b="1" dirty="0">
                <a:solidFill>
                  <a:srgbClr val="385723"/>
                </a:solidFill>
                <a:latin typeface="Times New Roman" panose="02020603050405020304" pitchFamily="18" charset="0"/>
                <a:cs typeface="Times New Roman" panose="02020603050405020304" pitchFamily="18" charset="0"/>
              </a:rPr>
              <a:t>PHT </a:t>
            </a:r>
            <a:r>
              <a:rPr lang="vi-VN" altLang="en-US" sz="2400" b="1" dirty="0">
                <a:solidFill>
                  <a:srgbClr val="385723"/>
                </a:solidFill>
                <a:latin typeface="Times New Roman" panose="02020603050405020304" pitchFamily="18" charset="0"/>
                <a:cs typeface="Times New Roman" panose="02020603050405020304" pitchFamily="18" charset="0"/>
              </a:rPr>
              <a:t>1</a:t>
            </a:r>
            <a:r>
              <a:rPr lang="en-US" altLang="en-US" sz="2400" b="1" dirty="0">
                <a:solidFill>
                  <a:srgbClr val="385723"/>
                </a:solidFill>
                <a:latin typeface="Times New Roman" panose="02020603050405020304" pitchFamily="18" charset="0"/>
                <a:cs typeface="Times New Roman" panose="02020603050405020304" pitchFamily="18" charset="0"/>
              </a:rPr>
              <a:t> </a:t>
            </a:r>
            <a:r>
              <a:rPr lang="vi-VN" altLang="en-US" sz="2400" b="1" dirty="0">
                <a:solidFill>
                  <a:srgbClr val="385723"/>
                </a:solidFill>
                <a:latin typeface="Times New Roman" panose="02020603050405020304" pitchFamily="18" charset="0"/>
                <a:cs typeface="Times New Roman" panose="02020603050405020304" pitchFamily="18" charset="0"/>
              </a:rPr>
              <a:t>phân biệt các giai đoạn của con đường hô hấp hiếu khí ở thực vật</a:t>
            </a:r>
            <a:endParaRPr lang="en-US" altLang="en-US" sz="2400" b="1" dirty="0">
              <a:solidFill>
                <a:srgbClr val="385723"/>
              </a:solidFill>
              <a:latin typeface="Times New Roman" panose="02020603050405020304" pitchFamily="18" charset="0"/>
              <a:ea typeface="Times New Roman" panose="02020603050405020304" pitchFamily="18" charset="0"/>
            </a:endParaRPr>
          </a:p>
        </p:txBody>
      </p:sp>
      <p:graphicFrame>
        <p:nvGraphicFramePr>
          <p:cNvPr id="39943" name="Table 39942"/>
          <p:cNvGraphicFramePr/>
          <p:nvPr/>
        </p:nvGraphicFramePr>
        <p:xfrm>
          <a:off x="422275" y="1516063"/>
          <a:ext cx="11414125" cy="2103120"/>
        </p:xfrm>
        <a:graphic>
          <a:graphicData uri="http://schemas.openxmlformats.org/drawingml/2006/table">
            <a:tbl>
              <a:tblPr/>
              <a:tblGrid>
                <a:gridCol w="1965325"/>
                <a:gridCol w="2874963"/>
                <a:gridCol w="3287712"/>
                <a:gridCol w="3286125"/>
              </a:tblGrid>
              <a:tr h="8080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400" b="1" dirty="0">
                          <a:solidFill>
                            <a:srgbClr val="385723"/>
                          </a:solidFill>
                          <a:latin typeface="Times New Roman" panose="02020603050405020304" pitchFamily="18" charset="0"/>
                          <a:cs typeface="Times New Roman" panose="02020603050405020304" pitchFamily="18" charset="0"/>
                        </a:rPr>
                        <a:t>Nội dung</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385723"/>
                          </a:solidFill>
                          <a:latin typeface="Times New Roman" panose="02020603050405020304" pitchFamily="18" charset="0"/>
                          <a:cs typeface="Times New Roman" panose="02020603050405020304" pitchFamily="18" charset="0"/>
                        </a:rPr>
                        <a:t>Đường phân</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385723"/>
                          </a:solidFill>
                          <a:latin typeface="Times New Roman" panose="02020603050405020304" pitchFamily="18" charset="0"/>
                          <a:cs typeface="Times New Roman" panose="02020603050405020304" pitchFamily="18" charset="0"/>
                        </a:rPr>
                        <a:t>Oxy hoá pyruvate v</a:t>
                      </a:r>
                      <a:r>
                        <a:rPr sz="2400" b="1" dirty="0">
                          <a:solidFill>
                            <a:srgbClr val="385723"/>
                          </a:solidFill>
                          <a:latin typeface="Times New Roman" panose="02020603050405020304" pitchFamily="18" charset="0"/>
                          <a:ea typeface="Times New Roman" panose="02020603050405020304" pitchFamily="18" charset="0"/>
                        </a:rPr>
                        <a:t>à</a:t>
                      </a:r>
                      <a:r>
                        <a:rPr sz="2400" b="1" dirty="0">
                          <a:solidFill>
                            <a:srgbClr val="385723"/>
                          </a:solidFill>
                          <a:latin typeface="Times New Roman" panose="02020603050405020304" pitchFamily="18" charset="0"/>
                          <a:cs typeface="Times New Roman" panose="02020603050405020304" pitchFamily="18" charset="0"/>
                        </a:rPr>
                        <a:t> chu trình Krebs</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385723"/>
                          </a:solidFill>
                          <a:latin typeface="Times New Roman" panose="02020603050405020304" pitchFamily="18" charset="0"/>
                          <a:cs typeface="Times New Roman" panose="02020603050405020304" pitchFamily="18" charset="0"/>
                        </a:rPr>
                        <a:t>Chuỗi chuyền electron</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857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lang="nl-NL" altLang="x-none" sz="2400" b="1" dirty="0">
                          <a:solidFill>
                            <a:srgbClr val="385723"/>
                          </a:solidFill>
                          <a:latin typeface="Times New Roman" panose="02020603050405020304" pitchFamily="18" charset="0"/>
                          <a:cs typeface="Times New Roman" panose="02020603050405020304" pitchFamily="18" charset="0"/>
                        </a:rPr>
                        <a:t>Vị trí xảy ra</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lang="vi-VN" altLang="x-none" sz="2400" dirty="0">
                          <a:solidFill>
                            <a:srgbClr val="385723"/>
                          </a:solidFill>
                          <a:latin typeface="Times New Roman" panose="02020603050405020304" pitchFamily="18" charset="0"/>
                          <a:cs typeface="Times New Roman" panose="02020603050405020304" pitchFamily="18" charset="0"/>
                        </a:rPr>
                        <a:t> </a:t>
                      </a:r>
                      <a:endParaRPr lang="en-US" sz="2400"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lang="pt-BR" altLang="x-none" sz="2400" dirty="0">
                          <a:solidFill>
                            <a:srgbClr val="385723"/>
                          </a:solidFill>
                          <a:latin typeface="Times New Roman" panose="02020603050405020304" pitchFamily="18" charset="0"/>
                          <a:cs typeface="Times New Roman" panose="02020603050405020304" pitchFamily="18" charset="0"/>
                        </a:rPr>
                        <a:t> </a:t>
                      </a:r>
                      <a:endParaRPr lang="en-US" sz="2400"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lang="pt-BR" altLang="x-none"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873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lang="nl-NL" altLang="x-none" sz="2400" b="1" dirty="0">
                          <a:solidFill>
                            <a:srgbClr val="385723"/>
                          </a:solidFill>
                          <a:latin typeface="Times New Roman" panose="02020603050405020304" pitchFamily="18" charset="0"/>
                          <a:cs typeface="Times New Roman" panose="02020603050405020304" pitchFamily="18" charset="0"/>
                        </a:rPr>
                        <a:t>Nguyên liệu</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lang="vi-VN" altLang="x-none" sz="2400" dirty="0">
                          <a:solidFill>
                            <a:srgbClr val="385723"/>
                          </a:solidFill>
                          <a:latin typeface="Times New Roman" panose="02020603050405020304" pitchFamily="18" charset="0"/>
                          <a:cs typeface="Times New Roman" panose="02020603050405020304" pitchFamily="18" charset="0"/>
                        </a:rPr>
                        <a:t> </a:t>
                      </a:r>
                      <a:endParaRPr lang="en-US" sz="2400"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sz="2400" dirty="0">
                          <a:solidFill>
                            <a:srgbClr val="385723"/>
                          </a:solidFill>
                          <a:latin typeface="Times New Roman" panose="02020603050405020304" pitchFamily="18" charset="0"/>
                          <a:cs typeface="Times New Roman" panose="02020603050405020304" pitchFamily="18" charset="0"/>
                        </a:rPr>
                        <a:t> </a:t>
                      </a:r>
                      <a:endParaRPr lang="en-US" sz="2400"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873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lang="nl-NL" altLang="x-none" sz="2400" b="1" dirty="0">
                          <a:solidFill>
                            <a:srgbClr val="385723"/>
                          </a:solidFill>
                          <a:latin typeface="Times New Roman" panose="02020603050405020304" pitchFamily="18" charset="0"/>
                          <a:cs typeface="Times New Roman" panose="02020603050405020304" pitchFamily="18" charset="0"/>
                        </a:rPr>
                        <a:t>Sản phẩm</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pt-BR" altLang="x-none"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pt-BR" altLang="x-none"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pt-BR" altLang="x-none"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39970" name="TextBox 3"/>
          <p:cNvSpPr txBox="1"/>
          <p:nvPr/>
        </p:nvSpPr>
        <p:spPr>
          <a:xfrm>
            <a:off x="85725" y="3497263"/>
            <a:ext cx="8124825"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179705" algn="just">
              <a:lnSpc>
                <a:spcPct val="115000"/>
              </a:lnSpc>
              <a:spcBef>
                <a:spcPct val="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Nhóm 3: </a:t>
            </a:r>
            <a:r>
              <a:rPr lang="vi-VN" altLang="en-US" sz="2400" b="1" dirty="0">
                <a:solidFill>
                  <a:srgbClr val="385723"/>
                </a:solidFill>
                <a:latin typeface="Times New Roman" panose="02020603050405020304" pitchFamily="18" charset="0"/>
                <a:cs typeface="Times New Roman" panose="02020603050405020304" pitchFamily="18" charset="0"/>
              </a:rPr>
              <a:t>Thảo luận v</a:t>
            </a:r>
            <a:r>
              <a:rPr lang="vi-VN" altLang="en-US" sz="2400" b="1" dirty="0">
                <a:solidFill>
                  <a:srgbClr val="385723"/>
                </a:solidFill>
                <a:latin typeface="Times New Roman" panose="02020603050405020304" pitchFamily="18" charset="0"/>
                <a:ea typeface="Times New Roman" panose="02020603050405020304" pitchFamily="18" charset="0"/>
              </a:rPr>
              <a:t>à</a:t>
            </a:r>
            <a:r>
              <a:rPr lang="vi-VN" altLang="en-US" sz="2400" b="1" dirty="0">
                <a:solidFill>
                  <a:srgbClr val="385723"/>
                </a:solidFill>
                <a:latin typeface="Times New Roman" panose="02020603050405020304" pitchFamily="18" charset="0"/>
                <a:cs typeface="Times New Roman" panose="02020603050405020304" pitchFamily="18" charset="0"/>
              </a:rPr>
              <a:t> ho</a:t>
            </a:r>
            <a:r>
              <a:rPr lang="vi-VN" altLang="en-US" sz="2400" b="1" dirty="0">
                <a:solidFill>
                  <a:srgbClr val="385723"/>
                </a:solidFill>
                <a:latin typeface="Times New Roman" panose="02020603050405020304" pitchFamily="18" charset="0"/>
                <a:ea typeface="Times New Roman" panose="02020603050405020304" pitchFamily="18" charset="0"/>
              </a:rPr>
              <a:t>à</a:t>
            </a:r>
            <a:r>
              <a:rPr lang="vi-VN" altLang="en-US" sz="2400" b="1" dirty="0">
                <a:solidFill>
                  <a:srgbClr val="385723"/>
                </a:solidFill>
                <a:latin typeface="Times New Roman" panose="02020603050405020304" pitchFamily="18" charset="0"/>
                <a:cs typeface="Times New Roman" panose="02020603050405020304" pitchFamily="18" charset="0"/>
              </a:rPr>
              <a:t>n th</a:t>
            </a:r>
            <a:r>
              <a:rPr lang="vi-VN" altLang="en-US" sz="2400" b="1" dirty="0">
                <a:solidFill>
                  <a:srgbClr val="385723"/>
                </a:solidFill>
                <a:latin typeface="Times New Roman" panose="02020603050405020304" pitchFamily="18" charset="0"/>
                <a:ea typeface="Times New Roman" panose="02020603050405020304" pitchFamily="18" charset="0"/>
              </a:rPr>
              <a:t>à</a:t>
            </a:r>
            <a:r>
              <a:rPr lang="vi-VN" altLang="en-US" sz="2400" b="1" dirty="0">
                <a:solidFill>
                  <a:srgbClr val="385723"/>
                </a:solidFill>
                <a:latin typeface="Times New Roman" panose="02020603050405020304" pitchFamily="18" charset="0"/>
                <a:cs typeface="Times New Roman" panose="02020603050405020304" pitchFamily="18" charset="0"/>
              </a:rPr>
              <a:t>nh phiếu học tập số 2:</a:t>
            </a:r>
            <a:endParaRPr lang="en-US" altLang="en-US" sz="2400" b="1" dirty="0">
              <a:solidFill>
                <a:srgbClr val="385723"/>
              </a:solidFill>
              <a:latin typeface="Times New Roman" panose="02020603050405020304" pitchFamily="18" charset="0"/>
              <a:ea typeface="Times New Roman" panose="02020603050405020304" pitchFamily="18" charset="0"/>
            </a:endParaRPr>
          </a:p>
        </p:txBody>
      </p:sp>
      <p:graphicFrame>
        <p:nvGraphicFramePr>
          <p:cNvPr id="39971" name="Table 39970"/>
          <p:cNvGraphicFramePr/>
          <p:nvPr/>
        </p:nvGraphicFramePr>
        <p:xfrm>
          <a:off x="384175" y="3994150"/>
          <a:ext cx="11415713" cy="2103120"/>
        </p:xfrm>
        <a:graphic>
          <a:graphicData uri="http://schemas.openxmlformats.org/drawingml/2006/table">
            <a:tbl>
              <a:tblPr/>
              <a:tblGrid>
                <a:gridCol w="1671638"/>
                <a:gridCol w="4367212"/>
                <a:gridCol w="5376863"/>
              </a:tblGrid>
              <a:tr h="3873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400" b="1" dirty="0">
                          <a:solidFill>
                            <a:srgbClr val="385723"/>
                          </a:solidFill>
                          <a:latin typeface="Times New Roman" panose="02020603050405020304" pitchFamily="18" charset="0"/>
                          <a:cs typeface="Times New Roman" panose="02020603050405020304" pitchFamily="18" charset="0"/>
                        </a:rPr>
                        <a:t>Nội dung</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385723"/>
                          </a:solidFill>
                          <a:latin typeface="Times New Roman" panose="02020603050405020304" pitchFamily="18" charset="0"/>
                          <a:cs typeface="Times New Roman" panose="02020603050405020304" pitchFamily="18" charset="0"/>
                        </a:rPr>
                        <a:t>HÔ HẤP HIẾU KHÍ</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385723"/>
                          </a:solidFill>
                          <a:latin typeface="Times New Roman" panose="02020603050405020304" pitchFamily="18" charset="0"/>
                          <a:cs typeface="Times New Roman" panose="02020603050405020304" pitchFamily="18" charset="0"/>
                        </a:rPr>
                        <a:t>LÊN MEN</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873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400" b="1" dirty="0">
                          <a:solidFill>
                            <a:srgbClr val="385723"/>
                          </a:solidFill>
                          <a:latin typeface="Times New Roman" panose="02020603050405020304" pitchFamily="18" charset="0"/>
                          <a:cs typeface="Times New Roman" panose="02020603050405020304" pitchFamily="18" charset="0"/>
                        </a:rPr>
                        <a:t>Điều kiện</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pt-BR" altLang="x-none"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857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400" b="1" dirty="0">
                          <a:solidFill>
                            <a:srgbClr val="385723"/>
                          </a:solidFill>
                          <a:latin typeface="Times New Roman" panose="02020603050405020304" pitchFamily="18" charset="0"/>
                          <a:cs typeface="Times New Roman" panose="02020603050405020304" pitchFamily="18" charset="0"/>
                        </a:rPr>
                        <a:t>Nơi xảy ra</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873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400" b="1" dirty="0">
                          <a:solidFill>
                            <a:srgbClr val="385723"/>
                          </a:solidFill>
                          <a:latin typeface="Times New Roman" panose="02020603050405020304" pitchFamily="18" charset="0"/>
                          <a:cs typeface="Times New Roman" panose="02020603050405020304" pitchFamily="18" charset="0"/>
                        </a:rPr>
                        <a:t>Các GĐ</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pt-BR" altLang="x-none"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pt-BR" altLang="x-none"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873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400" b="1" dirty="0">
                          <a:solidFill>
                            <a:srgbClr val="385723"/>
                          </a:solidFill>
                          <a:latin typeface="Times New Roman" panose="02020603050405020304" pitchFamily="18" charset="0"/>
                          <a:cs typeface="Times New Roman" panose="02020603050405020304" pitchFamily="18" charset="0"/>
                        </a:rPr>
                        <a:t>Sản phẩm</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39997" name="TextBox 6"/>
          <p:cNvSpPr txBox="1"/>
          <p:nvPr/>
        </p:nvSpPr>
        <p:spPr>
          <a:xfrm>
            <a:off x="-31750" y="6051550"/>
            <a:ext cx="1166495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179705" algn="just">
              <a:lnSpc>
                <a:spcPct val="100000"/>
              </a:lnSpc>
              <a:spcBef>
                <a:spcPct val="0"/>
              </a:spcBef>
              <a:buFontTx/>
              <a:buNone/>
            </a:pPr>
            <a:r>
              <a:rPr lang="vi-VN" altLang="en-US" b="1" dirty="0">
                <a:solidFill>
                  <a:srgbClr val="C00000"/>
                </a:solidFill>
                <a:latin typeface="Times New Roman" panose="02020603050405020304" pitchFamily="18" charset="0"/>
                <a:cs typeface="Times New Roman" panose="02020603050405020304" pitchFamily="18" charset="0"/>
              </a:rPr>
              <a:t>Nhóm 4: </a:t>
            </a:r>
            <a:r>
              <a:rPr lang="en-US" altLang="en-US" b="1" dirty="0">
                <a:solidFill>
                  <a:srgbClr val="C00000"/>
                </a:solidFill>
                <a:latin typeface="Times New Roman" panose="02020603050405020304" pitchFamily="18" charset="0"/>
                <a:cs typeface="Times New Roman" panose="02020603050405020304" pitchFamily="18" charset="0"/>
              </a:rPr>
              <a:t>Xác định</a:t>
            </a:r>
            <a:r>
              <a:rPr lang="vi-VN" altLang="en-US" b="1" dirty="0">
                <a:solidFill>
                  <a:srgbClr val="C00000"/>
                </a:solidFill>
                <a:latin typeface="Times New Roman" panose="02020603050405020304" pitchFamily="18" charset="0"/>
                <a:cs typeface="Times New Roman" panose="02020603050405020304" pitchFamily="18" charset="0"/>
              </a:rPr>
              <a:t> vai trò của hô hấp đối với đời sống thực vật?</a:t>
            </a:r>
            <a:endParaRPr lang="en-US" altLang="en-US" b="1" dirty="0">
              <a:solidFill>
                <a:srgbClr val="C00000"/>
              </a:solidFill>
              <a:latin typeface="Times New Roman" panose="02020603050405020304" pitchFamily="18" charset="0"/>
              <a:ea typeface="Times New Roman" panose="02020603050405020304" pitchFamily="18" charset="0"/>
            </a:endParaRPr>
          </a:p>
        </p:txBody>
      </p:sp>
      <p:sp>
        <p:nvSpPr>
          <p:cNvPr id="39998" name="TextBox 7">
            <a:hlinkClick r:id="rId3" action="ppaction://hlinksldjump"/>
          </p:cNvPr>
          <p:cNvSpPr txBox="1"/>
          <p:nvPr/>
        </p:nvSpPr>
        <p:spPr>
          <a:xfrm>
            <a:off x="2741613" y="2632075"/>
            <a:ext cx="2463800" cy="461963"/>
          </a:xfrm>
          <a:prstGeom prst="rect">
            <a:avLst/>
          </a:prstGeom>
          <a:solidFill>
            <a:srgbClr val="CCFF66"/>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2400" b="1" dirty="0">
                <a:latin typeface="Times New Roman" panose="02020603050405020304" pitchFamily="18" charset="0"/>
                <a:cs typeface="Times New Roman" panose="02020603050405020304" pitchFamily="18" charset="0"/>
              </a:rPr>
              <a:t>XEM SƠ ĐỒ</a:t>
            </a:r>
            <a:endParaRPr lang="en-US" altLang="en-US" sz="2400" b="1" dirty="0">
              <a:latin typeface="Times New Roman" panose="02020603050405020304" pitchFamily="18" charset="0"/>
              <a:ea typeface="Times New Roman" panose="02020603050405020304" pitchFamily="18" charset="0"/>
            </a:endParaRPr>
          </a:p>
        </p:txBody>
      </p:sp>
      <p:sp>
        <p:nvSpPr>
          <p:cNvPr id="39999" name="TextBox 8">
            <a:hlinkClick r:id="rId3" action="ppaction://hlinksldjump"/>
          </p:cNvPr>
          <p:cNvSpPr txBox="1"/>
          <p:nvPr/>
        </p:nvSpPr>
        <p:spPr>
          <a:xfrm>
            <a:off x="2741613" y="4664075"/>
            <a:ext cx="2463800" cy="461963"/>
          </a:xfrm>
          <a:prstGeom prst="rect">
            <a:avLst/>
          </a:prstGeom>
          <a:solidFill>
            <a:srgbClr val="CCFF66"/>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2400" b="1" dirty="0">
                <a:latin typeface="Times New Roman" panose="02020603050405020304" pitchFamily="18" charset="0"/>
                <a:cs typeface="Times New Roman" panose="02020603050405020304" pitchFamily="18" charset="0"/>
              </a:rPr>
              <a:t>XEM SƠ ĐỒ</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wipe(up)">
                                      <p:cBhvr>
                                        <p:cTn id="7" dur="500"/>
                                        <p:tgtEl>
                                          <p:spTgt spid="39942"/>
                                        </p:tgtEl>
                                      </p:cBhvr>
                                    </p:animEffect>
                                  </p:childTnLst>
                                </p:cTn>
                              </p:par>
                              <p:par>
                                <p:cTn id="8" presetID="22" presetClass="entr" presetSubtype="1" fill="hold" nodeType="withEffect">
                                  <p:stCondLst>
                                    <p:cond delay="0"/>
                                  </p:stCondLst>
                                  <p:childTnLst>
                                    <p:set>
                                      <p:cBhvr>
                                        <p:cTn id="9" dur="1" fill="hold">
                                          <p:stCondLst>
                                            <p:cond delay="0"/>
                                          </p:stCondLst>
                                        </p:cTn>
                                        <p:tgtEl>
                                          <p:spTgt spid="39943"/>
                                        </p:tgtEl>
                                        <p:attrNameLst>
                                          <p:attrName>style.visibility</p:attrName>
                                        </p:attrNameLst>
                                      </p:cBhvr>
                                      <p:to>
                                        <p:strVal val="visible"/>
                                      </p:to>
                                    </p:set>
                                    <p:animEffect transition="in" filter="wipe(up)">
                                      <p:cBhvr>
                                        <p:cTn id="10" dur="500"/>
                                        <p:tgtEl>
                                          <p:spTgt spid="3994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9970"/>
                                        </p:tgtEl>
                                        <p:attrNameLst>
                                          <p:attrName>style.visibility</p:attrName>
                                        </p:attrNameLst>
                                      </p:cBhvr>
                                      <p:to>
                                        <p:strVal val="visible"/>
                                      </p:to>
                                    </p:set>
                                    <p:animEffect transition="in" filter="wipe(up)">
                                      <p:cBhvr>
                                        <p:cTn id="15" dur="500"/>
                                        <p:tgtEl>
                                          <p:spTgt spid="39970"/>
                                        </p:tgtEl>
                                      </p:cBhvr>
                                    </p:animEffect>
                                  </p:childTnLst>
                                </p:cTn>
                              </p:par>
                              <p:par>
                                <p:cTn id="16" presetID="22" presetClass="entr" presetSubtype="1" fill="hold" nodeType="withEffect">
                                  <p:stCondLst>
                                    <p:cond delay="0"/>
                                  </p:stCondLst>
                                  <p:childTnLst>
                                    <p:set>
                                      <p:cBhvr>
                                        <p:cTn id="17" dur="1" fill="hold">
                                          <p:stCondLst>
                                            <p:cond delay="0"/>
                                          </p:stCondLst>
                                        </p:cTn>
                                        <p:tgtEl>
                                          <p:spTgt spid="39971"/>
                                        </p:tgtEl>
                                        <p:attrNameLst>
                                          <p:attrName>style.visibility</p:attrName>
                                        </p:attrNameLst>
                                      </p:cBhvr>
                                      <p:to>
                                        <p:strVal val="visible"/>
                                      </p:to>
                                    </p:set>
                                    <p:animEffect transition="in" filter="wipe(up)">
                                      <p:cBhvr>
                                        <p:cTn id="18" dur="500"/>
                                        <p:tgtEl>
                                          <p:spTgt spid="3997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9998"/>
                                        </p:tgtEl>
                                        <p:attrNameLst>
                                          <p:attrName>style.visibility</p:attrName>
                                        </p:attrNameLst>
                                      </p:cBhvr>
                                      <p:to>
                                        <p:strVal val="visible"/>
                                      </p:to>
                                    </p:set>
                                    <p:animEffect transition="in" filter="wipe(down)">
                                      <p:cBhvr>
                                        <p:cTn id="23" dur="500"/>
                                        <p:tgtEl>
                                          <p:spTgt spid="39998"/>
                                        </p:tgtEl>
                                      </p:cBhvr>
                                    </p:animEffect>
                                  </p:childTnLst>
                                </p:cTn>
                              </p:par>
                              <p:par>
                                <p:cTn id="24" presetID="22" presetClass="entr" presetSubtype="4" fill="hold" nodeType="withEffect">
                                  <p:stCondLst>
                                    <p:cond delay="0"/>
                                  </p:stCondLst>
                                  <p:childTnLst>
                                    <p:set>
                                      <p:cBhvr>
                                        <p:cTn id="25" dur="1" fill="hold">
                                          <p:stCondLst>
                                            <p:cond delay="0"/>
                                          </p:stCondLst>
                                        </p:cTn>
                                        <p:tgtEl>
                                          <p:spTgt spid="39999"/>
                                        </p:tgtEl>
                                        <p:attrNameLst>
                                          <p:attrName>style.visibility</p:attrName>
                                        </p:attrNameLst>
                                      </p:cBhvr>
                                      <p:to>
                                        <p:strVal val="visible"/>
                                      </p:to>
                                    </p:set>
                                    <p:animEffect transition="in" filter="wipe(down)">
                                      <p:cBhvr>
                                        <p:cTn id="26" dur="500"/>
                                        <p:tgtEl>
                                          <p:spTgt spid="3999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9997"/>
                                        </p:tgtEl>
                                        <p:attrNameLst>
                                          <p:attrName>style.visibility</p:attrName>
                                        </p:attrNameLst>
                                      </p:cBhvr>
                                      <p:to>
                                        <p:strVal val="visible"/>
                                      </p:to>
                                    </p:set>
                                    <p:animEffect transition="in" filter="wipe(left)">
                                      <p:cBhvr>
                                        <p:cTn id="31" dur="500"/>
                                        <p:tgtEl>
                                          <p:spTgt spid="39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P spid="39970" grpId="0"/>
      <p:bldP spid="39997" grpId="0"/>
      <p:bldP spid="39998" grpId="0" animBg="1"/>
      <p:bldP spid="399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4"/>
          <p:cNvGrpSpPr/>
          <p:nvPr/>
        </p:nvGrpSpPr>
        <p:grpSpPr>
          <a:xfrm>
            <a:off x="0" y="-26987"/>
            <a:ext cx="12192000" cy="6888162"/>
            <a:chOff x="-9684" y="-27337"/>
            <a:chExt cx="9155305" cy="6888385"/>
          </a:xfrm>
        </p:grpSpPr>
        <p:sp>
          <p:nvSpPr>
            <p:cNvPr id="42060"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42062"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42063"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graphicFrame>
        <p:nvGraphicFramePr>
          <p:cNvPr id="41987" name="Table 41986"/>
          <p:cNvGraphicFramePr/>
          <p:nvPr/>
        </p:nvGraphicFramePr>
        <p:xfrm>
          <a:off x="322263" y="750888"/>
          <a:ext cx="11547475" cy="2490788"/>
        </p:xfrm>
        <a:graphic>
          <a:graphicData uri="http://schemas.openxmlformats.org/drawingml/2006/table">
            <a:tbl>
              <a:tblPr/>
              <a:tblGrid>
                <a:gridCol w="1824038"/>
                <a:gridCol w="3622675"/>
                <a:gridCol w="3051175"/>
                <a:gridCol w="3049587"/>
              </a:tblGrid>
              <a:tr h="6588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b="1" dirty="0">
                          <a:solidFill>
                            <a:srgbClr val="FFFF00"/>
                          </a:solidFill>
                          <a:latin typeface="Times New Roman" panose="02020603050405020304" pitchFamily="18" charset="0"/>
                          <a:cs typeface="Times New Roman" panose="02020603050405020304" pitchFamily="18" charset="0"/>
                        </a:rPr>
                        <a:t>Nội dung</a:t>
                      </a:r>
                      <a:endParaRPr lang="en-US"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b="1" dirty="0">
                          <a:solidFill>
                            <a:srgbClr val="FFFF00"/>
                          </a:solidFill>
                          <a:latin typeface="Times New Roman" panose="02020603050405020304" pitchFamily="18" charset="0"/>
                          <a:cs typeface="Times New Roman" panose="02020603050405020304" pitchFamily="18" charset="0"/>
                        </a:rPr>
                        <a:t>Đường phân</a:t>
                      </a:r>
                      <a:endParaRPr lang="en-US"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b="1" dirty="0">
                          <a:solidFill>
                            <a:srgbClr val="FFFF00"/>
                          </a:solidFill>
                          <a:latin typeface="Times New Roman" panose="02020603050405020304" pitchFamily="18" charset="0"/>
                          <a:cs typeface="Times New Roman" panose="02020603050405020304" pitchFamily="18" charset="0"/>
                        </a:rPr>
                        <a:t>Oxy hoá pyruvate v</a:t>
                      </a:r>
                      <a:r>
                        <a:rPr b="1" dirty="0">
                          <a:solidFill>
                            <a:srgbClr val="FFFF00"/>
                          </a:solidFill>
                          <a:latin typeface="Times New Roman" panose="02020603050405020304" pitchFamily="18" charset="0"/>
                          <a:ea typeface="Times New Roman" panose="02020603050405020304" pitchFamily="18" charset="0"/>
                        </a:rPr>
                        <a:t>à</a:t>
                      </a:r>
                      <a:r>
                        <a:rPr b="1" dirty="0">
                          <a:solidFill>
                            <a:srgbClr val="FFFF00"/>
                          </a:solidFill>
                          <a:latin typeface="Times New Roman" panose="02020603050405020304" pitchFamily="18" charset="0"/>
                          <a:cs typeface="Times New Roman" panose="02020603050405020304" pitchFamily="18" charset="0"/>
                        </a:rPr>
                        <a:t> chu trình Krebs</a:t>
                      </a:r>
                      <a:endParaRPr lang="en-US"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b="1" dirty="0">
                          <a:solidFill>
                            <a:srgbClr val="FFFF00"/>
                          </a:solidFill>
                          <a:latin typeface="Times New Roman" panose="02020603050405020304" pitchFamily="18" charset="0"/>
                          <a:cs typeface="Times New Roman" panose="02020603050405020304" pitchFamily="18" charset="0"/>
                        </a:rPr>
                        <a:t>Chuỗi chuyền electron</a:t>
                      </a:r>
                      <a:endParaRPr lang="en-US"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r>
              <a:tr h="6731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000" b="1" dirty="0">
                          <a:solidFill>
                            <a:srgbClr val="FFFF00"/>
                          </a:solidFill>
                          <a:latin typeface="Times New Roman" panose="02020603050405020304" pitchFamily="18" charset="0"/>
                          <a:cs typeface="Times New Roman" panose="02020603050405020304" pitchFamily="18" charset="0"/>
                        </a:rPr>
                        <a:t>Vị trí xảy ra</a:t>
                      </a:r>
                      <a:endParaRPr lang="en-US" sz="2000"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FFFF00"/>
                          </a:solidFill>
                          <a:latin typeface="Times New Roman" panose="02020603050405020304" pitchFamily="18" charset="0"/>
                          <a:cs typeface="Times New Roman" panose="02020603050405020304" pitchFamily="18" charset="0"/>
                        </a:rPr>
                        <a:t> </a:t>
                      </a:r>
                      <a:endParaRPr lang="en-US" sz="2000"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pt-BR" altLang="x-none" sz="2000" dirty="0">
                          <a:solidFill>
                            <a:srgbClr val="FFFF00"/>
                          </a:solidFill>
                          <a:latin typeface="Times New Roman" panose="02020603050405020304" pitchFamily="18" charset="0"/>
                          <a:cs typeface="Times New Roman" panose="02020603050405020304" pitchFamily="18" charset="0"/>
                        </a:rPr>
                        <a:t> </a:t>
                      </a:r>
                      <a:endParaRPr lang="en-US" sz="2000"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pt-BR" altLang="x-none" sz="2000" b="1" dirty="0">
                          <a:solidFill>
                            <a:srgbClr val="FFFF00"/>
                          </a:solidFill>
                          <a:latin typeface="Times New Roman" panose="02020603050405020304" pitchFamily="18" charset="0"/>
                          <a:cs typeface="Times New Roman" panose="02020603050405020304" pitchFamily="18" charset="0"/>
                        </a:rPr>
                        <a:t> </a:t>
                      </a:r>
                      <a:endParaRPr lang="en-US" sz="2000"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731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000" b="1" dirty="0">
                          <a:solidFill>
                            <a:srgbClr val="FFFF00"/>
                          </a:solidFill>
                          <a:latin typeface="Times New Roman" panose="02020603050405020304" pitchFamily="18" charset="0"/>
                          <a:cs typeface="Times New Roman" panose="02020603050405020304" pitchFamily="18" charset="0"/>
                        </a:rPr>
                        <a:t>Nguyên liệu</a:t>
                      </a:r>
                      <a:endParaRPr lang="en-US" sz="2000"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FFFF00"/>
                          </a:solidFill>
                          <a:latin typeface="Times New Roman" panose="02020603050405020304" pitchFamily="18" charset="0"/>
                          <a:cs typeface="Times New Roman" panose="02020603050405020304" pitchFamily="18" charset="0"/>
                        </a:rPr>
                        <a:t> </a:t>
                      </a:r>
                      <a:endParaRPr lang="en-US" sz="2000"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000" dirty="0">
                          <a:solidFill>
                            <a:srgbClr val="FFFF00"/>
                          </a:solidFill>
                          <a:latin typeface="Times New Roman" panose="02020603050405020304" pitchFamily="18" charset="0"/>
                          <a:cs typeface="Times New Roman" panose="02020603050405020304" pitchFamily="18" charset="0"/>
                        </a:rPr>
                        <a:t> </a:t>
                      </a:r>
                      <a:endParaRPr lang="en-US" sz="2000"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000" b="1" dirty="0">
                          <a:solidFill>
                            <a:srgbClr val="FFFF00"/>
                          </a:solidFill>
                          <a:latin typeface="Times New Roman" panose="02020603050405020304" pitchFamily="18" charset="0"/>
                          <a:cs typeface="Times New Roman" panose="02020603050405020304" pitchFamily="18" charset="0"/>
                        </a:rPr>
                        <a:t> </a:t>
                      </a:r>
                      <a:endParaRPr lang="en-US" sz="2000"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57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000" b="1" dirty="0">
                          <a:solidFill>
                            <a:srgbClr val="FFFF00"/>
                          </a:solidFill>
                          <a:latin typeface="Times New Roman" panose="02020603050405020304" pitchFamily="18" charset="0"/>
                          <a:cs typeface="Times New Roman" panose="02020603050405020304" pitchFamily="18" charset="0"/>
                        </a:rPr>
                        <a:t>Sản phẩm</a:t>
                      </a:r>
                      <a:endParaRPr lang="en-US" sz="2000"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lang="pt-BR" altLang="x-none" sz="2000" b="1" dirty="0">
                          <a:solidFill>
                            <a:srgbClr val="FFFF00"/>
                          </a:solidFill>
                          <a:latin typeface="Times New Roman" panose="02020603050405020304" pitchFamily="18" charset="0"/>
                          <a:cs typeface="Times New Roman" panose="02020603050405020304" pitchFamily="18" charset="0"/>
                        </a:rPr>
                        <a:t> </a:t>
                      </a:r>
                      <a:endParaRPr lang="en-US" sz="2000"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lang="pt-BR" altLang="x-none" sz="2000" b="1" dirty="0">
                          <a:solidFill>
                            <a:srgbClr val="FFFF00"/>
                          </a:solidFill>
                          <a:latin typeface="Times New Roman" panose="02020603050405020304" pitchFamily="18" charset="0"/>
                          <a:cs typeface="Times New Roman" panose="02020603050405020304" pitchFamily="18" charset="0"/>
                        </a:rPr>
                        <a:t> </a:t>
                      </a:r>
                      <a:endParaRPr lang="en-US" sz="2000"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lang="pt-BR" altLang="x-none" sz="2000" b="1" dirty="0">
                          <a:solidFill>
                            <a:srgbClr val="FFFF00"/>
                          </a:solidFill>
                          <a:latin typeface="Times New Roman" panose="02020603050405020304" pitchFamily="18" charset="0"/>
                          <a:cs typeface="Times New Roman" panose="02020603050405020304" pitchFamily="18" charset="0"/>
                        </a:rPr>
                        <a:t> </a:t>
                      </a:r>
                      <a:endParaRPr lang="en-US" sz="2000"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0" name="Rectangle 43"/>
          <p:cNvSpPr/>
          <p:nvPr/>
        </p:nvSpPr>
        <p:spPr>
          <a:xfrm>
            <a:off x="1549400" y="381000"/>
            <a:ext cx="8193088" cy="368300"/>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00000"/>
              </a:lnSpc>
              <a:spcBef>
                <a:spcPct val="0"/>
              </a:spcBef>
              <a:buFontTx/>
              <a:buNone/>
              <a:tabLst>
                <a:tab pos="180975" algn="l"/>
              </a:tabLst>
            </a:pPr>
            <a:r>
              <a:rPr lang="vi-VN" altLang="en-US" sz="1800" b="1" dirty="0">
                <a:solidFill>
                  <a:srgbClr val="000000"/>
                </a:solidFill>
                <a:latin typeface="Times New Roman" panose="02020603050405020304" pitchFamily="18" charset="0"/>
                <a:cs typeface="Arial" panose="020B0604020202020204" pitchFamily="34" charset="0"/>
              </a:rPr>
              <a:t>Phiếu học tập 1 phân biệt c</a:t>
            </a:r>
            <a:r>
              <a:rPr lang="vi-VN" altLang="en-US" sz="1800" b="1" dirty="0">
                <a:solidFill>
                  <a:srgbClr val="000000"/>
                </a:solidFill>
                <a:latin typeface="Arial" panose="020B0604020202020204" pitchFamily="34" charset="0"/>
                <a:cs typeface="Arial" panose="020B0604020202020204" pitchFamily="34" charset="0"/>
              </a:rPr>
              <a:t>á</a:t>
            </a:r>
            <a:r>
              <a:rPr lang="vi-VN" altLang="en-US" sz="1800" b="1" dirty="0">
                <a:solidFill>
                  <a:srgbClr val="000000"/>
                </a:solidFill>
                <a:latin typeface="Times New Roman" panose="02020603050405020304" pitchFamily="18" charset="0"/>
                <a:cs typeface="Arial" panose="020B0604020202020204" pitchFamily="34" charset="0"/>
              </a:rPr>
              <a:t>c giai đoạn của con đường hô hấp hiếu kh</a:t>
            </a:r>
            <a:r>
              <a:rPr lang="vi-VN" altLang="en-US" sz="1800" b="1" dirty="0">
                <a:solidFill>
                  <a:srgbClr val="000000"/>
                </a:solidFill>
                <a:latin typeface="Arial" panose="020B0604020202020204" pitchFamily="34" charset="0"/>
                <a:cs typeface="Arial" panose="020B0604020202020204" pitchFamily="34" charset="0"/>
              </a:rPr>
              <a:t>í</a:t>
            </a:r>
            <a:r>
              <a:rPr lang="vi-VN" altLang="en-US" sz="1800" b="1" dirty="0">
                <a:solidFill>
                  <a:srgbClr val="000000"/>
                </a:solidFill>
                <a:latin typeface="Times New Roman" panose="02020603050405020304" pitchFamily="18" charset="0"/>
                <a:cs typeface="Arial" panose="020B0604020202020204" pitchFamily="34" charset="0"/>
              </a:rPr>
              <a:t> ở thực vật</a:t>
            </a:r>
            <a:endParaRPr lang="vi-VN" altLang="en-US" b="1" dirty="0">
              <a:solidFill>
                <a:srgbClr val="000000"/>
              </a:solidFill>
              <a:latin typeface="Arial" panose="020B0604020202020204" pitchFamily="34" charset="0"/>
              <a:ea typeface="Arial" panose="020B0604020202020204" pitchFamily="34" charset="0"/>
            </a:endParaRPr>
          </a:p>
        </p:txBody>
      </p:sp>
      <p:sp>
        <p:nvSpPr>
          <p:cNvPr id="42015" name="Text Box 8"/>
          <p:cNvSpPr txBox="1"/>
          <p:nvPr/>
        </p:nvSpPr>
        <p:spPr>
          <a:xfrm>
            <a:off x="1981200" y="-82550"/>
            <a:ext cx="8375650" cy="461963"/>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HƯỚNG DẪN TRẢ LỜI CHO CÁC CÂU HỎI NỘI DUNG I</a:t>
            </a:r>
            <a:endParaRPr lang="en-US" altLang="en-US" sz="2400" b="1" i="1" dirty="0">
              <a:solidFill>
                <a:srgbClr val="0070C0"/>
              </a:solidFill>
              <a:latin typeface="Arial" panose="020B0604020202020204" pitchFamily="34" charset="0"/>
            </a:endParaRPr>
          </a:p>
        </p:txBody>
      </p:sp>
      <p:sp>
        <p:nvSpPr>
          <p:cNvPr id="4" name="Rectangle 43"/>
          <p:cNvSpPr/>
          <p:nvPr/>
        </p:nvSpPr>
        <p:spPr>
          <a:xfrm>
            <a:off x="1524000" y="3252788"/>
            <a:ext cx="5749925" cy="368300"/>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00000"/>
              </a:lnSpc>
              <a:spcBef>
                <a:spcPct val="0"/>
              </a:spcBef>
              <a:buFontTx/>
              <a:buNone/>
              <a:tabLst>
                <a:tab pos="180975" algn="l"/>
              </a:tabLst>
            </a:pPr>
            <a:r>
              <a:rPr lang="vi-VN" altLang="en-US" sz="1800" b="1" dirty="0">
                <a:solidFill>
                  <a:srgbClr val="000000"/>
                </a:solidFill>
                <a:latin typeface="Times New Roman" panose="02020603050405020304" pitchFamily="18" charset="0"/>
                <a:cs typeface="Times New Roman" panose="02020603050405020304" pitchFamily="18" charset="0"/>
              </a:rPr>
              <a:t>Phiếu học tập 2 phân biệt 2 con đường hô hấp ở thực vật</a:t>
            </a:r>
            <a:endParaRPr lang="en-US" altLang="en-US" sz="1800" b="1" dirty="0">
              <a:solidFill>
                <a:srgbClr val="000000"/>
              </a:solidFill>
              <a:latin typeface="Times New Roman" panose="02020603050405020304" pitchFamily="18" charset="0"/>
              <a:ea typeface="Times New Roman" panose="02020603050405020304" pitchFamily="18" charset="0"/>
            </a:endParaRPr>
          </a:p>
        </p:txBody>
      </p:sp>
      <p:graphicFrame>
        <p:nvGraphicFramePr>
          <p:cNvPr id="42017" name="Table 42016"/>
          <p:cNvGraphicFramePr/>
          <p:nvPr/>
        </p:nvGraphicFramePr>
        <p:xfrm>
          <a:off x="322263" y="3619500"/>
          <a:ext cx="11547475" cy="3203575"/>
        </p:xfrm>
        <a:graphic>
          <a:graphicData uri="http://schemas.openxmlformats.org/drawingml/2006/table">
            <a:tbl>
              <a:tblPr/>
              <a:tblGrid>
                <a:gridCol w="2478088"/>
                <a:gridCol w="4924425"/>
                <a:gridCol w="4144962"/>
              </a:tblGrid>
              <a:tr h="7858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b="1" dirty="0">
                          <a:solidFill>
                            <a:srgbClr val="FFFF00"/>
                          </a:solidFill>
                          <a:latin typeface="Times New Roman" panose="02020603050405020304" pitchFamily="18" charset="0"/>
                          <a:cs typeface="Times New Roman" panose="02020603050405020304" pitchFamily="18" charset="0"/>
                        </a:rPr>
                        <a:t>Nội dung</a:t>
                      </a:r>
                      <a:endParaRPr lang="en-US" sz="2000" b="1" dirty="0">
                        <a:solidFill>
                          <a:srgbClr val="FFFF00"/>
                        </a:solidFill>
                        <a:latin typeface="Times New Roman" panose="02020603050405020304" pitchFamily="18" charset="0"/>
                        <a:ea typeface="Times New Roman" panose="02020603050405020304" pitchFamily="18" charset="0"/>
                      </a:endParaRPr>
                    </a:p>
                  </a:txBody>
                  <a:tcPr marL="68576" marR="68576"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000" b="1" dirty="0">
                          <a:solidFill>
                            <a:srgbClr val="FFFF00"/>
                          </a:solidFill>
                          <a:latin typeface="Times New Roman" panose="02020603050405020304" pitchFamily="18" charset="0"/>
                          <a:cs typeface="Times New Roman" panose="02020603050405020304" pitchFamily="18" charset="0"/>
                        </a:rPr>
                        <a:t>HÔ HẤP HIẾU KHÍ</a:t>
                      </a:r>
                      <a:endParaRPr lang="en-US" sz="2000" b="1" dirty="0">
                        <a:solidFill>
                          <a:srgbClr val="FFFF00"/>
                        </a:solidFill>
                        <a:latin typeface="Times New Roman" panose="02020603050405020304" pitchFamily="18" charset="0"/>
                        <a:ea typeface="Times New Roman" panose="02020603050405020304" pitchFamily="18" charset="0"/>
                      </a:endParaRPr>
                    </a:p>
                  </a:txBody>
                  <a:tcPr marL="68576" marR="68576"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000" b="1" dirty="0">
                          <a:solidFill>
                            <a:srgbClr val="FFFF00"/>
                          </a:solidFill>
                          <a:latin typeface="Times New Roman" panose="02020603050405020304" pitchFamily="18" charset="0"/>
                          <a:cs typeface="Times New Roman" panose="02020603050405020304" pitchFamily="18" charset="0"/>
                        </a:rPr>
                        <a:t>LÊN MEN</a:t>
                      </a:r>
                      <a:endParaRPr lang="en-US" sz="2000" b="1" dirty="0">
                        <a:solidFill>
                          <a:srgbClr val="FFFF00"/>
                        </a:solidFill>
                        <a:latin typeface="Times New Roman" panose="02020603050405020304" pitchFamily="18" charset="0"/>
                        <a:ea typeface="Times New Roman" panose="02020603050405020304" pitchFamily="18" charset="0"/>
                      </a:endParaRPr>
                    </a:p>
                  </a:txBody>
                  <a:tcPr marL="68576" marR="68576"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r>
              <a:tr h="5826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000" b="1" dirty="0">
                          <a:solidFill>
                            <a:srgbClr val="FFFF00"/>
                          </a:solidFill>
                          <a:latin typeface="Times New Roman" panose="02020603050405020304" pitchFamily="18" charset="0"/>
                          <a:cs typeface="Times New Roman" panose="02020603050405020304" pitchFamily="18" charset="0"/>
                        </a:rPr>
                        <a:t>Điều kiện</a:t>
                      </a:r>
                      <a:endParaRPr lang="en-US" sz="2000" b="1" dirty="0">
                        <a:solidFill>
                          <a:srgbClr val="FFFF00"/>
                        </a:solidFill>
                        <a:latin typeface="Times New Roman" panose="02020603050405020304" pitchFamily="18" charset="0"/>
                        <a:ea typeface="Times New Roman" panose="02020603050405020304" pitchFamily="18" charset="0"/>
                      </a:endParaRPr>
                    </a:p>
                  </a:txBody>
                  <a:tcPr marL="68576" marR="6857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FFFF00"/>
                          </a:solidFill>
                          <a:latin typeface="Times New Roman" panose="02020603050405020304" pitchFamily="18" charset="0"/>
                          <a:cs typeface="Times New Roman" panose="02020603050405020304" pitchFamily="18" charset="0"/>
                        </a:rPr>
                        <a:t> </a:t>
                      </a:r>
                      <a:endParaRPr lang="en-US" sz="2000" dirty="0">
                        <a:solidFill>
                          <a:srgbClr val="FFFF00"/>
                        </a:solidFill>
                        <a:latin typeface="Times New Roman" panose="02020603050405020304" pitchFamily="18" charset="0"/>
                        <a:ea typeface="Arial" panose="020B0604020202020204" pitchFamily="34" charset="0"/>
                      </a:endParaRPr>
                    </a:p>
                  </a:txBody>
                  <a:tcPr marL="68576" marR="68576"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pt-BR" altLang="x-none" sz="2000" b="1" dirty="0">
                          <a:solidFill>
                            <a:srgbClr val="FFFF00"/>
                          </a:solidFill>
                          <a:latin typeface="Times New Roman" panose="02020603050405020304" pitchFamily="18" charset="0"/>
                          <a:cs typeface="Times New Roman" panose="02020603050405020304" pitchFamily="18" charset="0"/>
                        </a:rPr>
                        <a:t> </a:t>
                      </a:r>
                      <a:endParaRPr lang="en-US" sz="2000" b="1" dirty="0">
                        <a:solidFill>
                          <a:srgbClr val="FFFF00"/>
                        </a:solidFill>
                        <a:latin typeface="Times New Roman" panose="02020603050405020304" pitchFamily="18" charset="0"/>
                        <a:ea typeface="Arial" panose="020B0604020202020204" pitchFamily="34" charset="0"/>
                      </a:endParaRPr>
                    </a:p>
                  </a:txBody>
                  <a:tcPr marL="68576" marR="68576"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762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000" b="1" dirty="0">
                          <a:solidFill>
                            <a:srgbClr val="FFFF00"/>
                          </a:solidFill>
                          <a:latin typeface="Times New Roman" panose="02020603050405020304" pitchFamily="18" charset="0"/>
                          <a:cs typeface="Times New Roman" panose="02020603050405020304" pitchFamily="18" charset="0"/>
                        </a:rPr>
                        <a:t>Nơi xảy ra</a:t>
                      </a:r>
                      <a:endParaRPr lang="en-US" sz="2000" b="1" dirty="0">
                        <a:solidFill>
                          <a:srgbClr val="FFFF00"/>
                        </a:solidFill>
                        <a:latin typeface="Times New Roman" panose="02020603050405020304" pitchFamily="18" charset="0"/>
                        <a:ea typeface="Times New Roman" panose="02020603050405020304" pitchFamily="18" charset="0"/>
                      </a:endParaRPr>
                    </a:p>
                  </a:txBody>
                  <a:tcPr marL="68576" marR="6857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FFFF00"/>
                          </a:solidFill>
                          <a:latin typeface="Times New Roman" panose="02020603050405020304" pitchFamily="18" charset="0"/>
                          <a:cs typeface="Times New Roman" panose="02020603050405020304" pitchFamily="18" charset="0"/>
                        </a:rPr>
                        <a:t> </a:t>
                      </a:r>
                      <a:endParaRPr lang="en-US" sz="2000" dirty="0">
                        <a:solidFill>
                          <a:srgbClr val="FFFF00"/>
                        </a:solidFill>
                        <a:latin typeface="Times New Roman" panose="02020603050405020304" pitchFamily="18" charset="0"/>
                        <a:ea typeface="Arial" panose="020B0604020202020204" pitchFamily="34" charset="0"/>
                      </a:endParaRPr>
                    </a:p>
                  </a:txBody>
                  <a:tcPr marL="68576" marR="68576"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000" b="1" dirty="0">
                          <a:solidFill>
                            <a:srgbClr val="FFFF00"/>
                          </a:solidFill>
                          <a:latin typeface="Times New Roman" panose="02020603050405020304" pitchFamily="18" charset="0"/>
                          <a:cs typeface="Times New Roman" panose="02020603050405020304" pitchFamily="18" charset="0"/>
                        </a:rPr>
                        <a:t> </a:t>
                      </a:r>
                      <a:endParaRPr lang="en-US" sz="2000" b="1" dirty="0">
                        <a:solidFill>
                          <a:srgbClr val="FFFF00"/>
                        </a:solidFill>
                        <a:latin typeface="Times New Roman" panose="02020603050405020304" pitchFamily="18" charset="0"/>
                        <a:ea typeface="Arial" panose="020B0604020202020204" pitchFamily="34" charset="0"/>
                      </a:endParaRPr>
                    </a:p>
                  </a:txBody>
                  <a:tcPr marL="68576" marR="68576"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94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000" b="1" dirty="0">
                          <a:solidFill>
                            <a:srgbClr val="FFFF00"/>
                          </a:solidFill>
                          <a:latin typeface="Times New Roman" panose="02020603050405020304" pitchFamily="18" charset="0"/>
                          <a:cs typeface="Times New Roman" panose="02020603050405020304" pitchFamily="18" charset="0"/>
                        </a:rPr>
                        <a:t>Các giai đoạn</a:t>
                      </a:r>
                      <a:endParaRPr lang="en-US" sz="2000" b="1" dirty="0">
                        <a:solidFill>
                          <a:srgbClr val="FFFF00"/>
                        </a:solidFill>
                        <a:latin typeface="Times New Roman" panose="02020603050405020304" pitchFamily="18" charset="0"/>
                        <a:ea typeface="Times New Roman" panose="02020603050405020304" pitchFamily="18" charset="0"/>
                      </a:endParaRPr>
                    </a:p>
                  </a:txBody>
                  <a:tcPr marL="68576" marR="6857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lang="pt-BR" altLang="x-none" sz="2000" dirty="0">
                          <a:solidFill>
                            <a:srgbClr val="FFFF00"/>
                          </a:solidFill>
                          <a:latin typeface="Times New Roman" panose="02020603050405020304" pitchFamily="18" charset="0"/>
                          <a:cs typeface="Times New Roman" panose="02020603050405020304" pitchFamily="18" charset="0"/>
                        </a:rPr>
                        <a:t> </a:t>
                      </a:r>
                      <a:endParaRPr lang="en-US" sz="2000" dirty="0">
                        <a:solidFill>
                          <a:srgbClr val="FFFF00"/>
                        </a:solidFill>
                        <a:latin typeface="Times New Roman" panose="02020603050405020304" pitchFamily="18" charset="0"/>
                        <a:ea typeface="Arial" panose="020B0604020202020204" pitchFamily="34" charset="0"/>
                      </a:endParaRPr>
                    </a:p>
                  </a:txBody>
                  <a:tcPr marL="68576" marR="68576"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lang="pt-BR" altLang="x-none" sz="2000" b="1" dirty="0">
                          <a:solidFill>
                            <a:srgbClr val="FFFF00"/>
                          </a:solidFill>
                          <a:latin typeface="Times New Roman" panose="02020603050405020304" pitchFamily="18" charset="0"/>
                          <a:cs typeface="Times New Roman" panose="02020603050405020304" pitchFamily="18" charset="0"/>
                        </a:rPr>
                        <a:t> </a:t>
                      </a:r>
                      <a:endParaRPr lang="en-US" sz="2000" b="1" dirty="0">
                        <a:solidFill>
                          <a:srgbClr val="FFFF00"/>
                        </a:solidFill>
                        <a:latin typeface="Times New Roman" panose="02020603050405020304" pitchFamily="18" charset="0"/>
                        <a:ea typeface="Arial" panose="020B0604020202020204" pitchFamily="34" charset="0"/>
                      </a:endParaRPr>
                    </a:p>
                  </a:txBody>
                  <a:tcPr marL="68576" marR="68576"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94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000" b="1" dirty="0">
                          <a:solidFill>
                            <a:srgbClr val="FFFF00"/>
                          </a:solidFill>
                          <a:latin typeface="Times New Roman" panose="02020603050405020304" pitchFamily="18" charset="0"/>
                          <a:cs typeface="Times New Roman" panose="02020603050405020304" pitchFamily="18" charset="0"/>
                        </a:rPr>
                        <a:t>Sản phẩm</a:t>
                      </a:r>
                      <a:endParaRPr lang="en-US" sz="2000" b="1" dirty="0">
                        <a:solidFill>
                          <a:srgbClr val="FFFF00"/>
                        </a:solidFill>
                        <a:latin typeface="Times New Roman" panose="02020603050405020304" pitchFamily="18" charset="0"/>
                        <a:ea typeface="Times New Roman" panose="02020603050405020304" pitchFamily="18" charset="0"/>
                      </a:endParaRPr>
                    </a:p>
                  </a:txBody>
                  <a:tcPr marL="68576" marR="6857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endParaRPr lang="en-US" sz="2000" b="1" dirty="0">
                        <a:solidFill>
                          <a:srgbClr val="FFFF00"/>
                        </a:solidFill>
                        <a:latin typeface="Times New Roman" panose="02020603050405020304" pitchFamily="18" charset="0"/>
                        <a:ea typeface="Times New Roman" panose="02020603050405020304" pitchFamily="18" charset="0"/>
                      </a:endParaRPr>
                    </a:p>
                  </a:txBody>
                  <a:tcPr marL="68576" marR="68576"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endParaRPr lang="en-US" sz="2000" b="1" dirty="0">
                        <a:solidFill>
                          <a:srgbClr val="FFFF00"/>
                        </a:solidFill>
                        <a:latin typeface="Times New Roman" panose="02020603050405020304" pitchFamily="18" charset="0"/>
                        <a:ea typeface="Arial" panose="020B0604020202020204" pitchFamily="34" charset="0"/>
                      </a:endParaRPr>
                    </a:p>
                  </a:txBody>
                  <a:tcPr marL="68576" marR="68576"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1" name="TextBox 10"/>
          <p:cNvSpPr txBox="1"/>
          <p:nvPr/>
        </p:nvSpPr>
        <p:spPr>
          <a:xfrm>
            <a:off x="2354263" y="1482725"/>
            <a:ext cx="26733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Diễn ra ở đâu trong TB?</a:t>
            </a:r>
            <a:endParaRPr lang="en-US" altLang="en-US" sz="2000" dirty="0">
              <a:solidFill>
                <a:srgbClr val="000000"/>
              </a:solidFill>
              <a:latin typeface="Arial" panose="020B0604020202020204" pitchFamily="34" charset="0"/>
            </a:endParaRPr>
          </a:p>
        </p:txBody>
      </p:sp>
      <p:sp>
        <p:nvSpPr>
          <p:cNvPr id="13" name="TextBox 12"/>
          <p:cNvSpPr txBox="1"/>
          <p:nvPr/>
        </p:nvSpPr>
        <p:spPr>
          <a:xfrm>
            <a:off x="5849938" y="1433513"/>
            <a:ext cx="2673350"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Diễn ra ở đâu trong ti thể?</a:t>
            </a:r>
            <a:endParaRPr lang="en-US" altLang="en-US" sz="2000" dirty="0">
              <a:solidFill>
                <a:srgbClr val="000000"/>
              </a:solidFill>
              <a:latin typeface="Arial" panose="020B0604020202020204" pitchFamily="34" charset="0"/>
            </a:endParaRPr>
          </a:p>
        </p:txBody>
      </p:sp>
      <p:sp>
        <p:nvSpPr>
          <p:cNvPr id="14" name="TextBox 13"/>
          <p:cNvSpPr txBox="1"/>
          <p:nvPr/>
        </p:nvSpPr>
        <p:spPr>
          <a:xfrm>
            <a:off x="8899525" y="1403350"/>
            <a:ext cx="2673350"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Diễn ra ở đâu trong ti thể?</a:t>
            </a:r>
            <a:endParaRPr lang="en-US" altLang="en-US" sz="2000" dirty="0">
              <a:solidFill>
                <a:srgbClr val="000000"/>
              </a:solidFill>
              <a:latin typeface="Arial" panose="020B0604020202020204" pitchFamily="34" charset="0"/>
            </a:endParaRPr>
          </a:p>
        </p:txBody>
      </p:sp>
      <p:sp>
        <p:nvSpPr>
          <p:cNvPr id="15" name="TextBox 14"/>
          <p:cNvSpPr txBox="1"/>
          <p:nvPr/>
        </p:nvSpPr>
        <p:spPr>
          <a:xfrm>
            <a:off x="2354263" y="2190750"/>
            <a:ext cx="26733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Chất đâu tiên sử dụng?</a:t>
            </a:r>
            <a:endParaRPr lang="en-US" altLang="en-US" sz="2000" dirty="0">
              <a:solidFill>
                <a:srgbClr val="000000"/>
              </a:solidFill>
              <a:latin typeface="Arial" panose="020B0604020202020204" pitchFamily="34" charset="0"/>
            </a:endParaRPr>
          </a:p>
        </p:txBody>
      </p:sp>
      <p:sp>
        <p:nvSpPr>
          <p:cNvPr id="18" name="TextBox 17"/>
          <p:cNvSpPr txBox="1"/>
          <p:nvPr/>
        </p:nvSpPr>
        <p:spPr>
          <a:xfrm>
            <a:off x="5786438" y="2152650"/>
            <a:ext cx="26733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Chất đâu tiên sử dụng?</a:t>
            </a:r>
            <a:endParaRPr lang="en-US" altLang="en-US" sz="2000" dirty="0">
              <a:solidFill>
                <a:srgbClr val="000000"/>
              </a:solidFill>
              <a:latin typeface="Arial" panose="020B0604020202020204" pitchFamily="34" charset="0"/>
            </a:endParaRPr>
          </a:p>
        </p:txBody>
      </p:sp>
      <p:sp>
        <p:nvSpPr>
          <p:cNvPr id="19" name="TextBox 18"/>
          <p:cNvSpPr txBox="1"/>
          <p:nvPr/>
        </p:nvSpPr>
        <p:spPr>
          <a:xfrm>
            <a:off x="8899525" y="2176463"/>
            <a:ext cx="26733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Chất đâu tiên sử dụng?</a:t>
            </a:r>
            <a:endParaRPr lang="en-US" altLang="en-US" sz="2000" dirty="0">
              <a:solidFill>
                <a:srgbClr val="000000"/>
              </a:solidFill>
              <a:latin typeface="Arial" panose="020B0604020202020204" pitchFamily="34" charset="0"/>
            </a:endParaRPr>
          </a:p>
        </p:txBody>
      </p:sp>
      <p:sp>
        <p:nvSpPr>
          <p:cNvPr id="20" name="TextBox 19"/>
          <p:cNvSpPr txBox="1"/>
          <p:nvPr/>
        </p:nvSpPr>
        <p:spPr>
          <a:xfrm>
            <a:off x="2354263" y="2844800"/>
            <a:ext cx="26733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SP chính tạo ra?</a:t>
            </a:r>
            <a:endParaRPr lang="en-US" altLang="en-US" sz="2000" dirty="0">
              <a:solidFill>
                <a:srgbClr val="000000"/>
              </a:solidFill>
              <a:latin typeface="Arial" panose="020B0604020202020204" pitchFamily="34" charset="0"/>
            </a:endParaRPr>
          </a:p>
        </p:txBody>
      </p:sp>
      <p:sp>
        <p:nvSpPr>
          <p:cNvPr id="21" name="TextBox 20"/>
          <p:cNvSpPr txBox="1"/>
          <p:nvPr/>
        </p:nvSpPr>
        <p:spPr>
          <a:xfrm>
            <a:off x="5849938" y="2786063"/>
            <a:ext cx="26733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SP chính tạo ra?</a:t>
            </a:r>
            <a:endParaRPr lang="en-US" altLang="en-US" sz="2000" dirty="0">
              <a:solidFill>
                <a:srgbClr val="000000"/>
              </a:solidFill>
              <a:latin typeface="Arial" panose="020B0604020202020204" pitchFamily="34" charset="0"/>
            </a:endParaRPr>
          </a:p>
        </p:txBody>
      </p:sp>
      <p:sp>
        <p:nvSpPr>
          <p:cNvPr id="22" name="TextBox 21"/>
          <p:cNvSpPr txBox="1"/>
          <p:nvPr/>
        </p:nvSpPr>
        <p:spPr>
          <a:xfrm>
            <a:off x="8920163" y="2808288"/>
            <a:ext cx="26733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SP chính tạo ra?</a:t>
            </a:r>
            <a:endParaRPr lang="en-US" altLang="en-US" sz="2000" dirty="0">
              <a:solidFill>
                <a:srgbClr val="000000"/>
              </a:solidFill>
              <a:latin typeface="Arial" panose="020B0604020202020204" pitchFamily="34" charset="0"/>
            </a:endParaRPr>
          </a:p>
        </p:txBody>
      </p:sp>
      <p:sp>
        <p:nvSpPr>
          <p:cNvPr id="24" name="TextBox 23"/>
          <p:cNvSpPr txBox="1"/>
          <p:nvPr/>
        </p:nvSpPr>
        <p:spPr>
          <a:xfrm>
            <a:off x="2916238" y="4384675"/>
            <a:ext cx="3668712" cy="646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1800" dirty="0">
                <a:solidFill>
                  <a:srgbClr val="000000"/>
                </a:solidFill>
                <a:latin typeface="Times New Roman" panose="02020603050405020304" pitchFamily="18" charset="0"/>
                <a:cs typeface="Arial" panose="020B0604020202020204" pitchFamily="34" charset="0"/>
              </a:rPr>
              <a:t>Cần có/không có chất khí n</a:t>
            </a:r>
            <a:r>
              <a:rPr lang="en-US" altLang="en-US" sz="1800" dirty="0">
                <a:solidFill>
                  <a:srgbClr val="000000"/>
                </a:solidFill>
                <a:latin typeface="Times New Roman" panose="02020603050405020304" pitchFamily="18" charset="0"/>
                <a:ea typeface="Arial" panose="020B0604020202020204" pitchFamily="34" charset="0"/>
              </a:rPr>
              <a:t>à</a:t>
            </a:r>
            <a:r>
              <a:rPr lang="en-US" altLang="en-US" sz="1800" dirty="0">
                <a:solidFill>
                  <a:srgbClr val="000000"/>
                </a:solidFill>
                <a:latin typeface="Times New Roman" panose="02020603050405020304" pitchFamily="18" charset="0"/>
                <a:cs typeface="Arial" panose="020B0604020202020204" pitchFamily="34" charset="0"/>
              </a:rPr>
              <a:t>o?</a:t>
            </a:r>
          </a:p>
          <a:p>
            <a:pPr marL="0" lvl="0" indent="0">
              <a:lnSpc>
                <a:spcPct val="100000"/>
              </a:lnSpc>
              <a:spcBef>
                <a:spcPct val="0"/>
              </a:spcBef>
              <a:buFontTx/>
              <a:buNone/>
            </a:pPr>
            <a:r>
              <a:rPr lang="en-US" altLang="en-US" sz="1800" dirty="0">
                <a:solidFill>
                  <a:srgbClr val="000000"/>
                </a:solidFill>
                <a:latin typeface="Times New Roman" panose="02020603050405020304" pitchFamily="18" charset="0"/>
              </a:rPr>
              <a:t>ĐK môi trường như thế nào?</a:t>
            </a:r>
            <a:endParaRPr lang="en-US" altLang="en-US" sz="1800" dirty="0">
              <a:solidFill>
                <a:srgbClr val="000000"/>
              </a:solidFill>
              <a:latin typeface="Arial" panose="020B0604020202020204" pitchFamily="34" charset="0"/>
            </a:endParaRPr>
          </a:p>
        </p:txBody>
      </p:sp>
      <p:sp>
        <p:nvSpPr>
          <p:cNvPr id="25" name="TextBox 24"/>
          <p:cNvSpPr txBox="1"/>
          <p:nvPr/>
        </p:nvSpPr>
        <p:spPr>
          <a:xfrm>
            <a:off x="7843838" y="4360863"/>
            <a:ext cx="3668712" cy="646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1800" dirty="0">
                <a:solidFill>
                  <a:srgbClr val="000000"/>
                </a:solidFill>
                <a:latin typeface="Times New Roman" panose="02020603050405020304" pitchFamily="18" charset="0"/>
                <a:cs typeface="Arial" panose="020B0604020202020204" pitchFamily="34" charset="0"/>
              </a:rPr>
              <a:t>Cần có/không có chất khí n</a:t>
            </a:r>
            <a:r>
              <a:rPr lang="en-US" altLang="en-US" sz="1800" dirty="0">
                <a:solidFill>
                  <a:srgbClr val="000000"/>
                </a:solidFill>
                <a:latin typeface="Times New Roman" panose="02020603050405020304" pitchFamily="18" charset="0"/>
                <a:ea typeface="Arial" panose="020B0604020202020204" pitchFamily="34" charset="0"/>
              </a:rPr>
              <a:t>à</a:t>
            </a:r>
            <a:r>
              <a:rPr lang="en-US" altLang="en-US" sz="1800" dirty="0">
                <a:solidFill>
                  <a:srgbClr val="000000"/>
                </a:solidFill>
                <a:latin typeface="Times New Roman" panose="02020603050405020304" pitchFamily="18" charset="0"/>
                <a:cs typeface="Arial" panose="020B0604020202020204" pitchFamily="34" charset="0"/>
              </a:rPr>
              <a:t>o?</a:t>
            </a:r>
          </a:p>
          <a:p>
            <a:pPr marL="0" lvl="0" indent="0">
              <a:lnSpc>
                <a:spcPct val="100000"/>
              </a:lnSpc>
              <a:spcBef>
                <a:spcPct val="0"/>
              </a:spcBef>
              <a:buFontTx/>
              <a:buNone/>
            </a:pPr>
            <a:r>
              <a:rPr lang="en-US" altLang="en-US" sz="1800" dirty="0">
                <a:solidFill>
                  <a:srgbClr val="000000"/>
                </a:solidFill>
                <a:latin typeface="Times New Roman" panose="02020603050405020304" pitchFamily="18" charset="0"/>
              </a:rPr>
              <a:t>ĐK môi trường như thế nào?</a:t>
            </a:r>
            <a:endParaRPr lang="en-US" altLang="en-US" sz="1800" dirty="0">
              <a:solidFill>
                <a:srgbClr val="000000"/>
              </a:solidFill>
              <a:latin typeface="Arial" panose="020B0604020202020204" pitchFamily="34" charset="0"/>
            </a:endParaRPr>
          </a:p>
        </p:txBody>
      </p:sp>
      <p:sp>
        <p:nvSpPr>
          <p:cNvPr id="26" name="TextBox 25"/>
          <p:cNvSpPr txBox="1"/>
          <p:nvPr/>
        </p:nvSpPr>
        <p:spPr>
          <a:xfrm>
            <a:off x="2917825" y="5022850"/>
            <a:ext cx="26733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Diễn ra ở đâu trong TB?</a:t>
            </a:r>
            <a:endParaRPr lang="en-US" altLang="en-US" sz="2000" dirty="0">
              <a:solidFill>
                <a:srgbClr val="000000"/>
              </a:solidFill>
              <a:latin typeface="Arial" panose="020B0604020202020204" pitchFamily="34" charset="0"/>
            </a:endParaRPr>
          </a:p>
        </p:txBody>
      </p:sp>
      <p:sp>
        <p:nvSpPr>
          <p:cNvPr id="27" name="TextBox 26"/>
          <p:cNvSpPr txBox="1"/>
          <p:nvPr/>
        </p:nvSpPr>
        <p:spPr>
          <a:xfrm>
            <a:off x="7945438" y="4978400"/>
            <a:ext cx="26733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Diễn ra ở đâu trong TB?</a:t>
            </a:r>
            <a:endParaRPr lang="en-US" altLang="en-US" sz="2000" dirty="0">
              <a:solidFill>
                <a:srgbClr val="000000"/>
              </a:solidFill>
              <a:latin typeface="Arial" panose="020B0604020202020204" pitchFamily="34" charset="0"/>
            </a:endParaRPr>
          </a:p>
        </p:txBody>
      </p:sp>
      <p:sp>
        <p:nvSpPr>
          <p:cNvPr id="28" name="TextBox 27"/>
          <p:cNvSpPr txBox="1"/>
          <p:nvPr/>
        </p:nvSpPr>
        <p:spPr>
          <a:xfrm>
            <a:off x="2916238" y="5767388"/>
            <a:ext cx="3621087"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Tìm hiểu tóm tắt 3 giai đoạn</a:t>
            </a:r>
            <a:endParaRPr lang="en-US" altLang="en-US" sz="2000" dirty="0">
              <a:solidFill>
                <a:srgbClr val="000000"/>
              </a:solidFill>
              <a:latin typeface="Arial" panose="020B0604020202020204" pitchFamily="34" charset="0"/>
            </a:endParaRPr>
          </a:p>
        </p:txBody>
      </p:sp>
      <p:sp>
        <p:nvSpPr>
          <p:cNvPr id="29" name="TextBox 28"/>
          <p:cNvSpPr txBox="1"/>
          <p:nvPr/>
        </p:nvSpPr>
        <p:spPr>
          <a:xfrm>
            <a:off x="7850188" y="5651500"/>
            <a:ext cx="3621087"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Tìm hiểu tóm tắt 2 giai đoạn</a:t>
            </a:r>
            <a:endParaRPr lang="en-US" altLang="en-US" sz="2000" dirty="0">
              <a:solidFill>
                <a:srgbClr val="000000"/>
              </a:solidFill>
              <a:latin typeface="Arial" panose="020B0604020202020204" pitchFamily="34" charset="0"/>
            </a:endParaRPr>
          </a:p>
        </p:txBody>
      </p:sp>
      <p:sp>
        <p:nvSpPr>
          <p:cNvPr id="30" name="TextBox 29"/>
          <p:cNvSpPr txBox="1"/>
          <p:nvPr/>
        </p:nvSpPr>
        <p:spPr>
          <a:xfrm>
            <a:off x="2909888" y="6178550"/>
            <a:ext cx="3621087"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SP chất khí, chất sinh ra, năng lượng?</a:t>
            </a:r>
            <a:endParaRPr lang="en-US" altLang="en-US" sz="2000" dirty="0">
              <a:solidFill>
                <a:srgbClr val="000000"/>
              </a:solidFill>
              <a:latin typeface="Arial" panose="020B0604020202020204" pitchFamily="34" charset="0"/>
            </a:endParaRPr>
          </a:p>
        </p:txBody>
      </p:sp>
      <p:sp>
        <p:nvSpPr>
          <p:cNvPr id="31" name="TextBox 30"/>
          <p:cNvSpPr txBox="1"/>
          <p:nvPr/>
        </p:nvSpPr>
        <p:spPr>
          <a:xfrm>
            <a:off x="7927975" y="6154738"/>
            <a:ext cx="3621088"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SP chất khí, chất sinh ra, năng lượng?</a:t>
            </a:r>
            <a:endParaRPr lang="en-US" altLang="en-US" sz="2000" dirty="0">
              <a:solidFill>
                <a:srgbClr val="000000"/>
              </a:solidFill>
              <a:latin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41987"/>
                                        </p:tgtEl>
                                        <p:attrNameLst>
                                          <p:attrName>style.visibility</p:attrName>
                                        </p:attrNameLst>
                                      </p:cBhvr>
                                      <p:to>
                                        <p:strVal val="visible"/>
                                      </p:to>
                                    </p:set>
                                    <p:animEffect transition="in" filter="wipe(left)">
                                      <p:cBhvr>
                                        <p:cTn id="10" dur="500"/>
                                        <p:tgtEl>
                                          <p:spTgt spid="4198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nodeType="withEffect">
                                  <p:stCondLst>
                                    <p:cond delay="0"/>
                                  </p:stCondLst>
                                  <p:childTnLst>
                                    <p:set>
                                      <p:cBhvr>
                                        <p:cTn id="17" dur="1" fill="hold">
                                          <p:stCondLst>
                                            <p:cond delay="0"/>
                                          </p:stCondLst>
                                        </p:cTn>
                                        <p:tgtEl>
                                          <p:spTgt spid="42017"/>
                                        </p:tgtEl>
                                        <p:attrNameLst>
                                          <p:attrName>style.visibility</p:attrName>
                                        </p:attrNameLst>
                                      </p:cBhvr>
                                      <p:to>
                                        <p:strVal val="visible"/>
                                      </p:to>
                                    </p:set>
                                    <p:animEffect transition="in" filter="wipe(left)">
                                      <p:cBhvr>
                                        <p:cTn id="18" dur="500"/>
                                        <p:tgtEl>
                                          <p:spTgt spid="420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left)">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left)">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left)">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left)">
                                      <p:cBhvr>
                                        <p:cTn id="98" dur="5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wipe(left)">
                                      <p:cBhvr>
                                        <p:cTn id="10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11" grpId="0"/>
      <p:bldP spid="13" grpId="0"/>
      <p:bldP spid="14" grpId="0"/>
      <p:bldP spid="15" grpId="0"/>
      <p:bldP spid="18" grpId="0"/>
      <p:bldP spid="19" grpId="0"/>
      <p:bldP spid="20" grpId="0"/>
      <p:bldP spid="21" grpId="0"/>
      <p:bldP spid="22" grpId="0"/>
      <p:bldP spid="24" grpId="0"/>
      <p:bldP spid="25" grpId="0"/>
      <p:bldP spid="26" grpId="0"/>
      <p:bldP spid="27"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14"/>
          <p:cNvGrpSpPr/>
          <p:nvPr/>
        </p:nvGrpSpPr>
        <p:grpSpPr>
          <a:xfrm>
            <a:off x="0" y="-26987"/>
            <a:ext cx="12192000" cy="6888162"/>
            <a:chOff x="-9684" y="-27337"/>
            <a:chExt cx="9155305" cy="6888385"/>
          </a:xfrm>
        </p:grpSpPr>
        <p:sp>
          <p:nvSpPr>
            <p:cNvPr id="44041"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44043"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44044"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44035" name="Text Box 8"/>
          <p:cNvSpPr txBox="1"/>
          <p:nvPr/>
        </p:nvSpPr>
        <p:spPr>
          <a:xfrm>
            <a:off x="2438400" y="-79375"/>
            <a:ext cx="7620000" cy="460375"/>
          </a:xfrm>
          <a:prstGeom prst="rect">
            <a:avLst/>
          </a:prstGeom>
          <a:solidFill>
            <a:srgbClr val="0000FF"/>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FFFF00"/>
                </a:solidFill>
                <a:latin typeface="Times New Roman" panose="02020603050405020304" pitchFamily="18" charset="0"/>
                <a:cs typeface="Times New Roman" panose="02020603050405020304" pitchFamily="18" charset="0"/>
              </a:rPr>
              <a:t>TRẢ LỜI CÂU HỎI / KIẾN THỨC CẦN GHI NHỚ</a:t>
            </a:r>
            <a:endParaRPr lang="en-US" altLang="en-US" sz="2400" b="1" i="1" dirty="0">
              <a:solidFill>
                <a:srgbClr val="FFFF00"/>
              </a:solidFill>
              <a:latin typeface="Arial" panose="020B0604020202020204" pitchFamily="34" charset="0"/>
            </a:endParaRPr>
          </a:p>
        </p:txBody>
      </p:sp>
      <p:sp>
        <p:nvSpPr>
          <p:cNvPr id="44036" name="Text Box 8"/>
          <p:cNvSpPr txBox="1"/>
          <p:nvPr/>
        </p:nvSpPr>
        <p:spPr>
          <a:xfrm>
            <a:off x="93663" y="331788"/>
            <a:ext cx="6307137"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2400" b="1" dirty="0">
                <a:solidFill>
                  <a:srgbClr val="C00000"/>
                </a:solidFill>
                <a:latin typeface="Times New Roman" panose="02020603050405020304" pitchFamily="18" charset="0"/>
                <a:cs typeface="Times New Roman" panose="02020603050405020304" pitchFamily="18" charset="0"/>
              </a:rPr>
              <a:t>I. </a:t>
            </a:r>
            <a:r>
              <a:rPr lang="vi-VN" altLang="en-US" sz="2400" b="1" dirty="0">
                <a:solidFill>
                  <a:srgbClr val="C00000"/>
                </a:solidFill>
                <a:latin typeface="Times New Roman" panose="02020603050405020304" pitchFamily="18" charset="0"/>
                <a:cs typeface="Times New Roman" panose="02020603050405020304" pitchFamily="18" charset="0"/>
              </a:rPr>
              <a:t>KHÁI QUÁT VỀ HÔ HẤP Ở THỰC VẬT</a:t>
            </a:r>
            <a:endParaRPr lang="en-US" altLang="en-US" sz="2400" b="1" dirty="0">
              <a:solidFill>
                <a:srgbClr val="C00000"/>
              </a:solidFill>
              <a:latin typeface="Times New Roman" panose="02020603050405020304" pitchFamily="18" charset="0"/>
              <a:ea typeface="Times New Roman" panose="02020603050405020304" pitchFamily="18" charset="0"/>
            </a:endParaRPr>
          </a:p>
        </p:txBody>
      </p:sp>
      <p:sp>
        <p:nvSpPr>
          <p:cNvPr id="2" name="TextBox 12"/>
          <p:cNvSpPr txBox="1"/>
          <p:nvPr/>
        </p:nvSpPr>
        <p:spPr>
          <a:xfrm>
            <a:off x="527050" y="1125538"/>
            <a:ext cx="11229975" cy="908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120650" lvl="0" indent="0" algn="just" defTabSz="914400" eaLnBrk="1" hangingPunct="1">
              <a:lnSpc>
                <a:spcPct val="115000"/>
              </a:lnSpc>
              <a:spcBef>
                <a:spcPct val="0"/>
              </a:spcBef>
              <a:buFontTx/>
              <a:buNone/>
              <a:tabLst>
                <a:tab pos="808355" algn="l"/>
              </a:tabLst>
            </a:pPr>
            <a:r>
              <a:rPr lang="vi-VN" altLang="en-US" sz="2400" dirty="0">
                <a:solidFill>
                  <a:srgbClr val="7030A0"/>
                </a:solidFill>
                <a:latin typeface="Times New Roman" panose="02020603050405020304" pitchFamily="18" charset="0"/>
                <a:cs typeface="Times New Roman" panose="02020603050405020304" pitchFamily="18" charset="0"/>
              </a:rPr>
              <a:t>Khái niệm: Hô hấp l</a:t>
            </a:r>
            <a:r>
              <a:rPr lang="vi-VN" altLang="en-US" sz="2400" dirty="0">
                <a:solidFill>
                  <a:srgbClr val="7030A0"/>
                </a:solidFill>
                <a:latin typeface="Times New Roman" panose="02020603050405020304" pitchFamily="18" charset="0"/>
                <a:ea typeface="Times New Roman" panose="02020603050405020304" pitchFamily="18" charset="0"/>
              </a:rPr>
              <a:t>à</a:t>
            </a:r>
            <a:r>
              <a:rPr lang="vi-VN" altLang="en-US" sz="2400" dirty="0">
                <a:solidFill>
                  <a:srgbClr val="7030A0"/>
                </a:solidFill>
                <a:latin typeface="Times New Roman" panose="02020603050405020304" pitchFamily="18" charset="0"/>
                <a:cs typeface="Times New Roman" panose="02020603050405020304" pitchFamily="18" charset="0"/>
              </a:rPr>
              <a:t> quá trình phân giải các hợp chất hữu cơ phức tạp, phổ biến l</a:t>
            </a:r>
            <a:r>
              <a:rPr lang="vi-VN" altLang="en-US" sz="2400" dirty="0">
                <a:solidFill>
                  <a:srgbClr val="7030A0"/>
                </a:solidFill>
                <a:latin typeface="Times New Roman" panose="02020603050405020304" pitchFamily="18" charset="0"/>
                <a:ea typeface="Times New Roman" panose="02020603050405020304" pitchFamily="18" charset="0"/>
              </a:rPr>
              <a:t>à</a:t>
            </a:r>
            <a:r>
              <a:rPr lang="vi-VN" altLang="en-US" sz="2400" dirty="0">
                <a:solidFill>
                  <a:srgbClr val="7030A0"/>
                </a:solidFill>
                <a:latin typeface="Times New Roman" panose="02020603050405020304" pitchFamily="18" charset="0"/>
                <a:cs typeface="Times New Roman" panose="02020603050405020304" pitchFamily="18" charset="0"/>
              </a:rPr>
              <a:t> carbohydrate th</a:t>
            </a:r>
            <a:r>
              <a:rPr lang="vi-VN" altLang="en-US" sz="2400" dirty="0">
                <a:solidFill>
                  <a:srgbClr val="7030A0"/>
                </a:solidFill>
                <a:latin typeface="Times New Roman" panose="02020603050405020304" pitchFamily="18" charset="0"/>
                <a:ea typeface="Times New Roman" panose="02020603050405020304" pitchFamily="18" charset="0"/>
              </a:rPr>
              <a:t>à</a:t>
            </a:r>
            <a:r>
              <a:rPr lang="vi-VN" altLang="en-US" sz="2400" dirty="0">
                <a:solidFill>
                  <a:srgbClr val="7030A0"/>
                </a:solidFill>
                <a:latin typeface="Times New Roman" panose="02020603050405020304" pitchFamily="18" charset="0"/>
                <a:cs typeface="Times New Roman" panose="02020603050405020304" pitchFamily="18" charset="0"/>
              </a:rPr>
              <a:t>nh các chất đơn giản, đồng thời tạo ra ATP v</a:t>
            </a:r>
            <a:r>
              <a:rPr lang="vi-VN" altLang="en-US" sz="2400" dirty="0">
                <a:solidFill>
                  <a:srgbClr val="7030A0"/>
                </a:solidFill>
                <a:latin typeface="Times New Roman" panose="02020603050405020304" pitchFamily="18" charset="0"/>
                <a:ea typeface="Times New Roman" panose="02020603050405020304" pitchFamily="18" charset="0"/>
              </a:rPr>
              <a:t>à</a:t>
            </a:r>
            <a:r>
              <a:rPr lang="vi-VN" altLang="en-US" sz="2400" dirty="0">
                <a:solidFill>
                  <a:srgbClr val="7030A0"/>
                </a:solidFill>
                <a:latin typeface="Times New Roman" panose="02020603050405020304" pitchFamily="18" charset="0"/>
                <a:cs typeface="Times New Roman" panose="02020603050405020304" pitchFamily="18" charset="0"/>
              </a:rPr>
              <a:t> nhiệt năng.</a:t>
            </a:r>
            <a:endParaRPr lang="en-US" altLang="en-US" sz="2400" dirty="0">
              <a:solidFill>
                <a:srgbClr val="7030A0"/>
              </a:solidFill>
              <a:latin typeface="Times New Roman" panose="02020603050405020304" pitchFamily="18" charset="0"/>
              <a:ea typeface="Times New Roman" panose="02020603050405020304" pitchFamily="18" charset="0"/>
            </a:endParaRPr>
          </a:p>
        </p:txBody>
      </p:sp>
      <p:sp>
        <p:nvSpPr>
          <p:cNvPr id="3" name="TextBox 14"/>
          <p:cNvSpPr txBox="1"/>
          <p:nvPr/>
        </p:nvSpPr>
        <p:spPr>
          <a:xfrm>
            <a:off x="719138" y="3892550"/>
            <a:ext cx="10040937" cy="8302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400" b="1" dirty="0">
                <a:solidFill>
                  <a:srgbClr val="7030A0"/>
                </a:solidFill>
                <a:latin typeface="Times New Roman" panose="02020603050405020304" pitchFamily="18" charset="0"/>
                <a:cs typeface="Times New Roman" panose="02020603050405020304" pitchFamily="18" charset="0"/>
              </a:rPr>
              <a:t>PTTQ</a:t>
            </a:r>
            <a:r>
              <a:rPr lang="vi-VN" altLang="en-US" sz="2400" b="1" dirty="0">
                <a:solidFill>
                  <a:srgbClr val="7030A0"/>
                </a:solidFill>
                <a:latin typeface="Times New Roman" panose="02020603050405020304" pitchFamily="18" charset="0"/>
                <a:cs typeface="Times New Roman" panose="02020603050405020304" pitchFamily="18" charset="0"/>
              </a:rPr>
              <a:t> của hô hấp hiếu khí được viết như sau:</a:t>
            </a:r>
            <a:endParaRPr lang="en-US" altLang="en-US" sz="2400" b="1" dirty="0">
              <a:solidFill>
                <a:srgbClr val="7030A0"/>
              </a:solidFill>
              <a:latin typeface="Times New Roman" panose="02020603050405020304" pitchFamily="18" charset="0"/>
              <a:cs typeface="Times New Roman" panose="02020603050405020304" pitchFamily="18" charset="0"/>
            </a:endParaRPr>
          </a:p>
          <a:p>
            <a:pPr marL="0" lvl="0" indent="0" algn="ctr">
              <a:lnSpc>
                <a:spcPct val="100000"/>
              </a:lnSpc>
              <a:spcBef>
                <a:spcPct val="0"/>
              </a:spcBef>
              <a:buFontTx/>
              <a:buNone/>
            </a:pPr>
            <a:r>
              <a:rPr lang="it-IT" altLang="en-US" sz="2400" dirty="0">
                <a:solidFill>
                  <a:srgbClr val="7030A0"/>
                </a:solidFill>
                <a:latin typeface="Times New Roman" panose="02020603050405020304" pitchFamily="18" charset="0"/>
                <a:cs typeface="Times New Roman" panose="02020603050405020304" pitchFamily="18" charset="0"/>
              </a:rPr>
              <a:t>C</a:t>
            </a:r>
            <a:r>
              <a:rPr lang="it-IT" altLang="en-US" sz="2400" baseline="-25000" dirty="0">
                <a:solidFill>
                  <a:srgbClr val="7030A0"/>
                </a:solidFill>
                <a:latin typeface="Times New Roman" panose="02020603050405020304" pitchFamily="18" charset="0"/>
                <a:cs typeface="Times New Roman" panose="02020603050405020304" pitchFamily="18" charset="0"/>
              </a:rPr>
              <a:t>6</a:t>
            </a:r>
            <a:r>
              <a:rPr lang="it-IT" altLang="en-US" sz="2400" dirty="0">
                <a:solidFill>
                  <a:srgbClr val="7030A0"/>
                </a:solidFill>
                <a:latin typeface="Times New Roman" panose="02020603050405020304" pitchFamily="18" charset="0"/>
                <a:cs typeface="Times New Roman" panose="02020603050405020304" pitchFamily="18" charset="0"/>
              </a:rPr>
              <a:t>H</a:t>
            </a:r>
            <a:r>
              <a:rPr lang="it-IT" altLang="en-US" sz="2400" baseline="-25000" dirty="0">
                <a:solidFill>
                  <a:srgbClr val="7030A0"/>
                </a:solidFill>
                <a:latin typeface="Times New Roman" panose="02020603050405020304" pitchFamily="18" charset="0"/>
                <a:cs typeface="Times New Roman" panose="02020603050405020304" pitchFamily="18" charset="0"/>
              </a:rPr>
              <a:t>12</a:t>
            </a:r>
            <a:r>
              <a:rPr lang="it-IT" altLang="en-US" sz="2400" dirty="0">
                <a:solidFill>
                  <a:srgbClr val="7030A0"/>
                </a:solidFill>
                <a:latin typeface="Times New Roman" panose="02020603050405020304" pitchFamily="18" charset="0"/>
                <a:cs typeface="Times New Roman" panose="02020603050405020304" pitchFamily="18" charset="0"/>
              </a:rPr>
              <a:t>O</a:t>
            </a:r>
            <a:r>
              <a:rPr lang="it-IT" altLang="en-US" sz="2400" baseline="-25000" dirty="0">
                <a:solidFill>
                  <a:srgbClr val="7030A0"/>
                </a:solidFill>
                <a:latin typeface="Times New Roman" panose="02020603050405020304" pitchFamily="18" charset="0"/>
                <a:cs typeface="Times New Roman" panose="02020603050405020304" pitchFamily="18" charset="0"/>
              </a:rPr>
              <a:t>6</a:t>
            </a:r>
            <a:r>
              <a:rPr lang="it-IT" altLang="en-US" sz="2400" dirty="0">
                <a:solidFill>
                  <a:srgbClr val="7030A0"/>
                </a:solidFill>
                <a:latin typeface="Times New Roman" panose="02020603050405020304" pitchFamily="18" charset="0"/>
                <a:cs typeface="Times New Roman" panose="02020603050405020304" pitchFamily="18" charset="0"/>
              </a:rPr>
              <a:t> + 6 O</a:t>
            </a:r>
            <a:r>
              <a:rPr lang="it-IT" altLang="en-US" sz="2400" baseline="-25000" dirty="0">
                <a:solidFill>
                  <a:srgbClr val="7030A0"/>
                </a:solidFill>
                <a:latin typeface="Times New Roman" panose="02020603050405020304" pitchFamily="18" charset="0"/>
                <a:cs typeface="Times New Roman" panose="02020603050405020304" pitchFamily="18" charset="0"/>
              </a:rPr>
              <a:t>2</a:t>
            </a:r>
            <a:r>
              <a:rPr lang="it-IT" altLang="en-US" sz="2400" dirty="0">
                <a:solidFill>
                  <a:srgbClr val="7030A0"/>
                </a:solidFill>
                <a:latin typeface="Times New Roman" panose="02020603050405020304" pitchFamily="18" charset="0"/>
                <a:cs typeface="Times New Roman" panose="02020603050405020304" pitchFamily="18" charset="0"/>
              </a:rPr>
              <a:t>  ------&gt; 6 CO</a:t>
            </a:r>
            <a:r>
              <a:rPr lang="it-IT" altLang="en-US" sz="2400" baseline="-25000" dirty="0">
                <a:solidFill>
                  <a:srgbClr val="7030A0"/>
                </a:solidFill>
                <a:latin typeface="Times New Roman" panose="02020603050405020304" pitchFamily="18" charset="0"/>
                <a:cs typeface="Times New Roman" panose="02020603050405020304" pitchFamily="18" charset="0"/>
              </a:rPr>
              <a:t>2</a:t>
            </a:r>
            <a:r>
              <a:rPr lang="it-IT" altLang="en-US" sz="2400" dirty="0">
                <a:solidFill>
                  <a:srgbClr val="7030A0"/>
                </a:solidFill>
                <a:latin typeface="Times New Roman" panose="02020603050405020304" pitchFamily="18" charset="0"/>
                <a:cs typeface="Times New Roman" panose="02020603050405020304" pitchFamily="18" charset="0"/>
              </a:rPr>
              <a:t> + 6 H</a:t>
            </a:r>
            <a:r>
              <a:rPr lang="it-IT" altLang="en-US" sz="2400" baseline="-25000" dirty="0">
                <a:solidFill>
                  <a:srgbClr val="7030A0"/>
                </a:solidFill>
                <a:latin typeface="Times New Roman" panose="02020603050405020304" pitchFamily="18" charset="0"/>
                <a:cs typeface="Times New Roman" panose="02020603050405020304" pitchFamily="18" charset="0"/>
              </a:rPr>
              <a:t>2</a:t>
            </a:r>
            <a:r>
              <a:rPr lang="it-IT" altLang="en-US" sz="2400" dirty="0">
                <a:solidFill>
                  <a:srgbClr val="7030A0"/>
                </a:solidFill>
                <a:latin typeface="Times New Roman" panose="02020603050405020304" pitchFamily="18" charset="0"/>
                <a:cs typeface="Times New Roman" panose="02020603050405020304" pitchFamily="18" charset="0"/>
              </a:rPr>
              <a:t>O + Năng lượng (nhiệt + ATP).</a:t>
            </a:r>
            <a:endParaRPr lang="en-US" altLang="en-US" sz="2400" dirty="0">
              <a:solidFill>
                <a:srgbClr val="7030A0"/>
              </a:solidFill>
              <a:latin typeface="Times New Roman" panose="02020603050405020304" pitchFamily="18" charset="0"/>
              <a:ea typeface="Times New Roman" panose="02020603050405020304" pitchFamily="18" charset="0"/>
            </a:endParaRPr>
          </a:p>
        </p:txBody>
      </p:sp>
      <p:sp>
        <p:nvSpPr>
          <p:cNvPr id="4" name="TextBox 3"/>
          <p:cNvSpPr txBox="1">
            <a:spLocks noChangeArrowheads="1"/>
          </p:cNvSpPr>
          <p:nvPr/>
        </p:nvSpPr>
        <p:spPr bwMode="auto">
          <a:xfrm>
            <a:off x="384175" y="704850"/>
            <a:ext cx="6051550" cy="48263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15000"/>
              </a:lnSpc>
              <a:spcBef>
                <a:spcPct val="0"/>
              </a:spcBef>
              <a:spcAft>
                <a:spcPts val="1000"/>
              </a:spcAft>
              <a:buClrTx/>
              <a:buSzTx/>
              <a:buFontTx/>
              <a:buNone/>
              <a:defRPr/>
            </a:pPr>
            <a:r>
              <a:rPr kumimoji="0" lang="en-US" altLang="en-US" sz="24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1. Khái niệm về hô hấp </a:t>
            </a:r>
            <a:r>
              <a:rPr kumimoji="0" lang="en-US" altLang="en-US" sz="2400" b="1" i="0" u="none" strike="noStrike" kern="1200" cap="none" spc="0" normalizeH="0" baseline="0" noProof="0">
                <a:ln>
                  <a:noFill/>
                </a:ln>
                <a:solidFill>
                  <a:schemeClr val="accent6">
                    <a:lumMod val="50000"/>
                  </a:schemeClr>
                </a:solidFill>
                <a:effectLst/>
                <a:highlight>
                  <a:srgbClr val="FFFF00"/>
                </a:highlight>
                <a:uLnTx/>
                <a:uFillTx/>
                <a:latin typeface="Times New Roman" panose="02020603050405020304" pitchFamily="18" charset="0"/>
                <a:ea typeface="+mn-ea"/>
                <a:cs typeface="Times New Roman" panose="02020603050405020304" pitchFamily="18" charset="0"/>
              </a:rPr>
              <a:t>(nhóm 1)</a:t>
            </a:r>
            <a:r>
              <a:rPr kumimoji="0" lang="en-US" altLang="en-US" sz="24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a:t>
            </a:r>
            <a:endParaRPr kumimoji="0" lang="en-US" altLang="en-US" sz="2400" b="0" i="0" u="none" strike="noStrike" kern="1200" cap="none" spc="0" normalizeH="0" baseline="0" noProof="0">
              <a:ln>
                <a:noFill/>
              </a:ln>
              <a:solidFill>
                <a:schemeClr val="accent6">
                  <a:lumMod val="50000"/>
                </a:schemeClr>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5" name="TextBox 14"/>
          <p:cNvSpPr txBox="1"/>
          <p:nvPr/>
        </p:nvSpPr>
        <p:spPr>
          <a:xfrm>
            <a:off x="719138" y="2114550"/>
            <a:ext cx="10040937" cy="15700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vi-VN" altLang="en-US" sz="2400" b="1" dirty="0">
                <a:solidFill>
                  <a:srgbClr val="7030A0"/>
                </a:solidFill>
                <a:latin typeface="Times New Roman" panose="02020603050405020304" pitchFamily="18" charset="0"/>
                <a:cs typeface="Times New Roman" panose="02020603050405020304" pitchFamily="18" charset="0"/>
              </a:rPr>
              <a:t>Phân loại: TV có 2 con đường hô hấp:</a:t>
            </a:r>
            <a:endParaRPr lang="en-US" altLang="en-US" sz="2400" b="1" dirty="0">
              <a:solidFill>
                <a:srgbClr val="7030A0"/>
              </a:solidFill>
              <a:latin typeface="Times New Roman" panose="02020603050405020304" pitchFamily="18" charset="0"/>
              <a:cs typeface="Times New Roman" panose="02020603050405020304" pitchFamily="18" charset="0"/>
            </a:endParaRPr>
          </a:p>
          <a:p>
            <a:pPr marL="0" lvl="0" indent="0">
              <a:lnSpc>
                <a:spcPct val="100000"/>
              </a:lnSpc>
              <a:spcBef>
                <a:spcPct val="0"/>
              </a:spcBef>
              <a:buNone/>
            </a:pPr>
            <a:r>
              <a:rPr lang="en-US" altLang="en-US" sz="2400" dirty="0">
                <a:solidFill>
                  <a:srgbClr val="7030A0"/>
                </a:solidFill>
                <a:latin typeface="Times New Roman" panose="02020603050405020304" pitchFamily="18" charset="0"/>
                <a:cs typeface="Times New Roman" panose="02020603050405020304" pitchFamily="18" charset="0"/>
              </a:rPr>
              <a:t>- Hô hấp hiếu khí: trong điều kiện có oxygen (l</a:t>
            </a:r>
            <a:r>
              <a:rPr lang="en-US" altLang="en-US" sz="2400" dirty="0">
                <a:solidFill>
                  <a:srgbClr val="7030A0"/>
                </a:solidFill>
                <a:latin typeface="Times New Roman" panose="02020603050405020304" pitchFamily="18" charset="0"/>
                <a:ea typeface="Times New Roman" panose="02020603050405020304" pitchFamily="18" charset="0"/>
              </a:rPr>
              <a:t>à</a:t>
            </a:r>
            <a:r>
              <a:rPr lang="en-US" altLang="en-US" sz="2400" dirty="0">
                <a:solidFill>
                  <a:srgbClr val="7030A0"/>
                </a:solidFill>
                <a:latin typeface="Times New Roman" panose="02020603050405020304" pitchFamily="18" charset="0"/>
                <a:cs typeface="Times New Roman" panose="02020603050405020304" pitchFamily="18" charset="0"/>
              </a:rPr>
              <a:t> hình thức hô hấp chủ yếu ở thực vật)</a:t>
            </a:r>
          </a:p>
          <a:p>
            <a:pPr marL="0" lvl="0" indent="0">
              <a:lnSpc>
                <a:spcPct val="100000"/>
              </a:lnSpc>
              <a:spcBef>
                <a:spcPct val="0"/>
              </a:spcBef>
              <a:buNone/>
            </a:pPr>
            <a:r>
              <a:rPr lang="en-US" altLang="en-US" sz="2400" dirty="0">
                <a:solidFill>
                  <a:srgbClr val="7030A0"/>
                </a:solidFill>
                <a:latin typeface="Times New Roman" panose="02020603050405020304" pitchFamily="18" charset="0"/>
                <a:cs typeface="Times New Roman" panose="02020603050405020304" pitchFamily="18" charset="0"/>
              </a:rPr>
              <a:t>- Lên men: trong điều kiện không có oxygen.</a:t>
            </a:r>
            <a:endParaRPr lang="en-US" altLang="en-US" sz="2400" dirty="0">
              <a:solidFill>
                <a:srgbClr val="7030A0"/>
              </a:solidFill>
              <a:latin typeface="Times New Roman" panose="02020603050405020304" pitchFamily="18" charset="0"/>
              <a:ea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5.000"/>
  <p:tag name="ISPRING_PRESENTER_ID" val="{455A00FF-EE10-4109-B9C5-822D74485E4B}"/>
  <p:tag name="ISPRING_PLAYER_PLAYLIST_ID" val="2f613963f76c8d8f168fd2250e41ce499e0c9177"/>
  <p:tag name="GENSWF_SLIDE_TITLE" val="Trang nền"/>
  <p:tag name="ISPRING_SLIDE_ID_2" val="{873850E0-16AB-4425-9A1B-2E7510338CC9}"/>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3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4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3914</Words>
  <Application>Microsoft Office PowerPoint</Application>
  <PresentationFormat>Custom</PresentationFormat>
  <Paragraphs>516</Paragraphs>
  <Slides>49</Slides>
  <Notes>23</Notes>
  <HiddenSlides>0</HiddenSlides>
  <MMClips>1</MMClips>
  <ScaleCrop>false</ScaleCrop>
  <HeadingPairs>
    <vt:vector size="6" baseType="variant">
      <vt:variant>
        <vt:lpstr>Theme</vt:lpstr>
      </vt:variant>
      <vt:variant>
        <vt:i4>8</vt:i4>
      </vt:variant>
      <vt:variant>
        <vt:lpstr>Slide Titles</vt:lpstr>
      </vt:variant>
      <vt:variant>
        <vt:i4>49</vt:i4>
      </vt:variant>
      <vt:variant>
        <vt:lpstr>Custom Shows</vt:lpstr>
      </vt:variant>
      <vt:variant>
        <vt:i4>1</vt:i4>
      </vt:variant>
    </vt:vector>
  </HeadingPairs>
  <TitlesOfParts>
    <vt:vector size="58" baseType="lpstr">
      <vt:lpstr>Slice</vt:lpstr>
      <vt:lpstr>1_Office Theme</vt:lpstr>
      <vt:lpstr>1_Ion</vt:lpstr>
      <vt:lpstr>2_Ion</vt:lpstr>
      <vt:lpstr>Office Theme</vt:lpstr>
      <vt:lpstr>3_Ion</vt:lpstr>
      <vt:lpstr>4_Ion</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ITQuangNam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pc</cp:lastModifiedBy>
  <cp:revision>6</cp:revision>
  <dcterms:created xsi:type="dcterms:W3CDTF">2010-08-06T14:46:00Z</dcterms:created>
  <dcterms:modified xsi:type="dcterms:W3CDTF">2024-11-25T08:08:06Z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FFA2F993EE4A42E7ADE434CD89C0F4BA_13</vt:lpwstr>
  </property>
  <property fmtid="{D5CDD505-2E9C-101B-9397-08002B2CF9AE}" pid="3" name="KSOProductBuildVer">
    <vt:lpwstr>1033-12.2.0.18283</vt:lpwstr>
  </property>
</Properties>
</file>